
<file path=[Content_Types].xml><?xml version="1.0" encoding="utf-8"?>
<Types xmlns="http://schemas.openxmlformats.org/package/2006/content-types">
  <Default Extension="png" ContentType="image/png"/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sldIdLst>
    <p:sldId id="256" r:id="rId3"/>
    <p:sldId id="257" r:id="rId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100" d="100"/>
          <a:sy n="100" d="100"/>
        </p:scale>
        <p:origin x="-426" y="-12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7" Type="http://schemas.openxmlformats.org/officeDocument/2006/relationships/viewProps" Target="viewProps.xml"/><Relationship Id="rId6" Type="http://schemas.openxmlformats.org/officeDocument/2006/relationships/presProps" Target="presProps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image" Target="../media/image9.jpeg"/><Relationship Id="rId8" Type="http://schemas.openxmlformats.org/officeDocument/2006/relationships/image" Target="../media/image8.jpeg"/><Relationship Id="rId7" Type="http://schemas.openxmlformats.org/officeDocument/2006/relationships/image" Target="../media/image7.jpeg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jpeg"/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4" Type="http://schemas.openxmlformats.org/officeDocument/2006/relationships/notesSlide" Target="../notesSlides/notesSlide1.xml"/><Relationship Id="rId13" Type="http://schemas.openxmlformats.org/officeDocument/2006/relationships/slideLayout" Target="../slideLayouts/slideLayout1.xml"/><Relationship Id="rId12" Type="http://schemas.openxmlformats.org/officeDocument/2006/relationships/image" Target="../media/image12.png"/><Relationship Id="rId11" Type="http://schemas.openxmlformats.org/officeDocument/2006/relationships/image" Target="../media/image11.jpeg"/><Relationship Id="rId10" Type="http://schemas.openxmlformats.org/officeDocument/2006/relationships/image" Target="../media/image10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hyperlink" Target="https://www.who.int/activities/reducing-social-isolation-and-loneliness-among-older-people" TargetMode="External"/><Relationship Id="rId3" Type="http://schemas.openxmlformats.org/officeDocument/2006/relationships/hyperlink" Target="https://www.ageuk.org.uk/latest-press/articles/age-uks-new-report-shows-you-are-not-alone-in-feeling-lonely/" TargetMode="External"/><Relationship Id="rId2" Type="http://schemas.openxmlformats.org/officeDocument/2006/relationships/hyperlink" Target="https://www.ageuk.org.uk/discover/2024/december/building-on-success-to-beat-loneliness/" TargetMode="External"/><Relationship Id="rId1" Type="http://schemas.openxmlformats.org/officeDocument/2006/relationships/hyperlink" Target="https://www.ons.gov.uk/peoplepopulationandcommunity/birthsdeathsandmarriages/families/bulletins/familiesandhouseholds/20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731520"/>
          </a:xfrm>
          <a:prstGeom prst="rect">
            <a:avLst/>
          </a:prstGeom>
          <a:solidFill>
            <a:srgbClr val="1F2A5A"/>
          </a:solidFill>
          <a:ln w="12700">
            <a:solidFill>
              <a:srgbClr val="1F2A5A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1066800" y="126188"/>
            <a:ext cx="9692640" cy="4754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The Association Between Social Isolation and Depressive Symptoms Among Adults Aged 70 Years and Above Living Alone in the United Kingdom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228600" y="868680"/>
            <a:ext cx="3788664" cy="822960"/>
          </a:xfrm>
          <a:prstGeom prst="rect">
            <a:avLst/>
          </a:prstGeom>
          <a:solidFill>
            <a:srgbClr val="E6F4F1"/>
          </a:solidFill>
          <a:ln w="9525">
            <a:solidFill>
              <a:srgbClr val="0F766E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228600" y="868680"/>
            <a:ext cx="3788664" cy="256032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292608" y="914400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0" name="Text 8"/>
          <p:cNvSpPr txBox="1"/>
          <p:nvPr/>
        </p:nvSpPr>
        <p:spPr>
          <a:xfrm>
            <a:off x="292608" y="914400"/>
            <a:ext cx="164592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0F766E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1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9"/>
          <p:cNvSpPr txBox="1"/>
          <p:nvPr/>
        </p:nvSpPr>
        <p:spPr>
          <a:xfrm>
            <a:off x="530352" y="868680"/>
            <a:ext cx="3422904" cy="2560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Introduction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/>
          <p:cNvSpPr txBox="1"/>
          <p:nvPr/>
        </p:nvSpPr>
        <p:spPr>
          <a:xfrm>
            <a:off x="365760" y="1216152"/>
            <a:ext cx="3514344" cy="42976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Social isolation is a major public health concern among older adults living alone in the UK (Wang et al., 2024).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Social isolation refers to limited social contact, whereas loneliness is the subjective feeling of lacking social connection (Elovainio et al., 2022).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Understanding this association may support early mental health assessment and preventative social care.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228600" y="1801368"/>
            <a:ext cx="3788664" cy="1737360"/>
          </a:xfrm>
          <a:prstGeom prst="rect">
            <a:avLst/>
          </a:prstGeom>
          <a:solidFill>
            <a:srgbClr val="FDECEF"/>
          </a:solidFill>
          <a:ln w="9525">
            <a:solidFill>
              <a:srgbClr val="D1495B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228600" y="1801368"/>
            <a:ext cx="3788664" cy="256032"/>
          </a:xfrm>
          <a:prstGeom prst="rect">
            <a:avLst/>
          </a:prstGeom>
          <a:solidFill>
            <a:srgbClr val="D1495B"/>
          </a:solidFill>
          <a:ln w="12700">
            <a:solidFill>
              <a:srgbClr val="D1495B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292608" y="1847088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6" name="Text 14"/>
          <p:cNvSpPr txBox="1"/>
          <p:nvPr/>
        </p:nvSpPr>
        <p:spPr>
          <a:xfrm>
            <a:off x="292608" y="1847088"/>
            <a:ext cx="164592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D1495B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2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5"/>
          <p:cNvSpPr txBox="1"/>
          <p:nvPr/>
        </p:nvSpPr>
        <p:spPr>
          <a:xfrm>
            <a:off x="530352" y="1801368"/>
            <a:ext cx="3422904" cy="2560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Prevalence of the Problem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365760" y="2148840"/>
            <a:ext cx="1110488" cy="621792"/>
          </a:xfrm>
          <a:prstGeom prst="roundRect">
            <a:avLst>
              <a:gd name="adj" fmla="val 8824"/>
            </a:avLst>
          </a:prstGeom>
          <a:solidFill>
            <a:srgbClr val="FFFFFF"/>
          </a:solidFill>
          <a:ln w="9525">
            <a:solidFill>
              <a:srgbClr val="D1495B"/>
            </a:solidFill>
            <a:prstDash val="solid"/>
          </a:ln>
        </p:spPr>
      </p:sp>
      <p:sp>
        <p:nvSpPr>
          <p:cNvPr id="19" name="Text 17"/>
          <p:cNvSpPr txBox="1"/>
          <p:nvPr/>
        </p:nvSpPr>
        <p:spPr>
          <a:xfrm>
            <a:off x="365760" y="2176272"/>
            <a:ext cx="1110488" cy="2377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D1495B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8.4 million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8"/>
          <p:cNvSpPr txBox="1"/>
          <p:nvPr/>
        </p:nvSpPr>
        <p:spPr>
          <a:xfrm>
            <a:off x="411480" y="2423160"/>
            <a:ext cx="1019048" cy="32918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55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people lived alone in the UK in 2024, up from 7.6 million in 2014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500" i="1" dirty="0">
                <a:solidFill>
                  <a:srgbClr val="666666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(ONS, 2025)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1567688" y="2148840"/>
            <a:ext cx="1110488" cy="621792"/>
          </a:xfrm>
          <a:prstGeom prst="roundRect">
            <a:avLst>
              <a:gd name="adj" fmla="val 8824"/>
            </a:avLst>
          </a:prstGeom>
          <a:solidFill>
            <a:srgbClr val="FFFFFF"/>
          </a:solidFill>
          <a:ln w="9525">
            <a:solidFill>
              <a:srgbClr val="E07A1F"/>
            </a:solidFill>
            <a:prstDash val="solid"/>
          </a:ln>
        </p:spPr>
      </p:sp>
      <p:sp>
        <p:nvSpPr>
          <p:cNvPr id="22" name="Text 20"/>
          <p:cNvSpPr txBox="1"/>
          <p:nvPr/>
        </p:nvSpPr>
        <p:spPr>
          <a:xfrm>
            <a:off x="1567688" y="2176272"/>
            <a:ext cx="1110488" cy="2377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E07A1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4.3 million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21"/>
          <p:cNvSpPr txBox="1"/>
          <p:nvPr/>
        </p:nvSpPr>
        <p:spPr>
          <a:xfrm>
            <a:off x="1613408" y="2423160"/>
            <a:ext cx="1019048" cy="32918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55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of those living alone were aged 65 and over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500" i="1" dirty="0">
                <a:solidFill>
                  <a:srgbClr val="666666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(ONS, 2025)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2769616" y="2148840"/>
            <a:ext cx="1110488" cy="621792"/>
          </a:xfrm>
          <a:prstGeom prst="roundRect">
            <a:avLst>
              <a:gd name="adj" fmla="val 8824"/>
            </a:avLst>
          </a:prstGeom>
          <a:solidFill>
            <a:srgbClr val="FFFFFF"/>
          </a:solidFill>
          <a:ln w="9525">
            <a:solidFill>
              <a:srgbClr val="6A4C93"/>
            </a:solidFill>
            <a:prstDash val="solid"/>
          </a:ln>
        </p:spPr>
      </p:sp>
      <p:sp>
        <p:nvSpPr>
          <p:cNvPr id="25" name="Text 23"/>
          <p:cNvSpPr txBox="1"/>
          <p:nvPr/>
        </p:nvSpPr>
        <p:spPr>
          <a:xfrm>
            <a:off x="2769616" y="2176272"/>
            <a:ext cx="1110488" cy="2377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6A4C93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940,000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 24"/>
          <p:cNvSpPr txBox="1"/>
          <p:nvPr/>
        </p:nvSpPr>
        <p:spPr>
          <a:xfrm>
            <a:off x="2815336" y="2423160"/>
            <a:ext cx="1019048" cy="32918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55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people aged 65+ often experienced loneliness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500" i="1" dirty="0">
                <a:solidFill>
                  <a:srgbClr val="666666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(Age UK, 2024b)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Shape 25"/>
          <p:cNvSpPr/>
          <p:nvPr/>
        </p:nvSpPr>
        <p:spPr>
          <a:xfrm>
            <a:off x="365760" y="2862072"/>
            <a:ext cx="1711452" cy="621792"/>
          </a:xfrm>
          <a:prstGeom prst="roundRect">
            <a:avLst>
              <a:gd name="adj" fmla="val 8824"/>
            </a:avLst>
          </a:prstGeom>
          <a:solidFill>
            <a:srgbClr val="FFFFFF"/>
          </a:solidFill>
          <a:ln w="9525">
            <a:solidFill>
              <a:srgbClr val="D1495B"/>
            </a:solidFill>
            <a:prstDash val="solid"/>
          </a:ln>
        </p:spPr>
      </p:sp>
      <p:sp>
        <p:nvSpPr>
          <p:cNvPr id="28" name="Text 26"/>
          <p:cNvSpPr txBox="1"/>
          <p:nvPr/>
        </p:nvSpPr>
        <p:spPr>
          <a:xfrm>
            <a:off x="365760" y="2889504"/>
            <a:ext cx="1711452" cy="2377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D1495B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~90%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 27"/>
          <p:cNvSpPr txBox="1"/>
          <p:nvPr/>
        </p:nvSpPr>
        <p:spPr>
          <a:xfrm>
            <a:off x="411480" y="3136392"/>
            <a:ext cx="1620012" cy="32918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55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of often-lonely older people felt unhappy or depressed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500" i="1" dirty="0">
                <a:solidFill>
                  <a:srgbClr val="666666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(Age UK, 2024b)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Shape 28"/>
          <p:cNvSpPr/>
          <p:nvPr/>
        </p:nvSpPr>
        <p:spPr>
          <a:xfrm>
            <a:off x="2168652" y="2862072"/>
            <a:ext cx="1711452" cy="621792"/>
          </a:xfrm>
          <a:prstGeom prst="roundRect">
            <a:avLst>
              <a:gd name="adj" fmla="val 8824"/>
            </a:avLst>
          </a:prstGeom>
          <a:solidFill>
            <a:srgbClr val="FFFFFF"/>
          </a:solidFill>
          <a:ln w="9525">
            <a:solidFill>
              <a:srgbClr val="0F766E"/>
            </a:solidFill>
            <a:prstDash val="solid"/>
          </a:ln>
        </p:spPr>
      </p:sp>
      <p:sp>
        <p:nvSpPr>
          <p:cNvPr id="31" name="Text 29"/>
          <p:cNvSpPr txBox="1"/>
          <p:nvPr/>
        </p:nvSpPr>
        <p:spPr>
          <a:xfrm>
            <a:off x="2168652" y="2889504"/>
            <a:ext cx="1711452" cy="2377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F766E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1 in 4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ext 30"/>
          <p:cNvSpPr txBox="1"/>
          <p:nvPr/>
        </p:nvSpPr>
        <p:spPr>
          <a:xfrm>
            <a:off x="2214372" y="3136392"/>
            <a:ext cx="1620012" cy="32918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55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older people globally experience social isolation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500" i="1" dirty="0">
                <a:solidFill>
                  <a:srgbClr val="666666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(WHO, 2025)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Shape 34"/>
          <p:cNvSpPr/>
          <p:nvPr/>
        </p:nvSpPr>
        <p:spPr>
          <a:xfrm>
            <a:off x="4136136" y="868680"/>
            <a:ext cx="3852672" cy="1207008"/>
          </a:xfrm>
          <a:prstGeom prst="rect">
            <a:avLst/>
          </a:prstGeom>
          <a:solidFill>
            <a:srgbClr val="FEF1E3"/>
          </a:solidFill>
          <a:ln w="9525">
            <a:solidFill>
              <a:srgbClr val="E07A1F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37" name="Shape 35"/>
          <p:cNvSpPr/>
          <p:nvPr/>
        </p:nvSpPr>
        <p:spPr>
          <a:xfrm>
            <a:off x="4200144" y="868680"/>
            <a:ext cx="3788664" cy="256032"/>
          </a:xfrm>
          <a:prstGeom prst="rect">
            <a:avLst/>
          </a:prstGeom>
          <a:solidFill>
            <a:srgbClr val="E07A1F"/>
          </a:solidFill>
          <a:ln w="12700">
            <a:solidFill>
              <a:srgbClr val="E07A1F"/>
            </a:solidFill>
            <a:prstDash val="solid"/>
          </a:ln>
        </p:spPr>
      </p:sp>
      <p:sp>
        <p:nvSpPr>
          <p:cNvPr id="38" name="Shape 36"/>
          <p:cNvSpPr/>
          <p:nvPr/>
        </p:nvSpPr>
        <p:spPr>
          <a:xfrm>
            <a:off x="4264152" y="914400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9" name="Text 37"/>
          <p:cNvSpPr txBox="1"/>
          <p:nvPr/>
        </p:nvSpPr>
        <p:spPr>
          <a:xfrm>
            <a:off x="4264152" y="914400"/>
            <a:ext cx="164592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E07A1F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3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" name="Text 38"/>
          <p:cNvSpPr txBox="1"/>
          <p:nvPr/>
        </p:nvSpPr>
        <p:spPr>
          <a:xfrm>
            <a:off x="4501896" y="868680"/>
            <a:ext cx="3422904" cy="2560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Research Rationale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 39"/>
          <p:cNvSpPr txBox="1"/>
          <p:nvPr/>
        </p:nvSpPr>
        <p:spPr>
          <a:xfrm>
            <a:off x="4337304" y="1216152"/>
            <a:ext cx="3514344" cy="81381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Bereavement, reduced mobility, health problems and fewer community interactions may increase isolation among older adults (Jin and Bae, 2023).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Older adults living alone reported greater depressive symptoms and loneliness than those living with a partner (Green et al., 2021).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Living alone does not necessarily mean being socially isolated.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Understanding this relationship may help identify older adults who need targeted emotional and social support.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4" name="Shape 42"/>
          <p:cNvSpPr/>
          <p:nvPr/>
        </p:nvSpPr>
        <p:spPr>
          <a:xfrm>
            <a:off x="4200144" y="4389120"/>
            <a:ext cx="3788664" cy="1600200"/>
          </a:xfrm>
          <a:prstGeom prst="rect">
            <a:avLst/>
          </a:prstGeom>
          <a:solidFill>
            <a:srgbClr val="F1EBF8"/>
          </a:solidFill>
          <a:ln w="9525">
            <a:solidFill>
              <a:srgbClr val="6A4C93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45" name="Shape 43"/>
          <p:cNvSpPr/>
          <p:nvPr/>
        </p:nvSpPr>
        <p:spPr>
          <a:xfrm>
            <a:off x="4200144" y="4389120"/>
            <a:ext cx="3788664" cy="256032"/>
          </a:xfrm>
          <a:prstGeom prst="rect">
            <a:avLst/>
          </a:prstGeom>
          <a:solidFill>
            <a:srgbClr val="6A4C93"/>
          </a:solidFill>
          <a:ln w="12700">
            <a:solidFill>
              <a:srgbClr val="6A4C93"/>
            </a:solidFill>
            <a:prstDash val="solid"/>
          </a:ln>
        </p:spPr>
      </p:sp>
      <p:sp>
        <p:nvSpPr>
          <p:cNvPr id="46" name="Shape 44"/>
          <p:cNvSpPr/>
          <p:nvPr/>
        </p:nvSpPr>
        <p:spPr>
          <a:xfrm>
            <a:off x="4264152" y="4434840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47" name="Text 45"/>
          <p:cNvSpPr txBox="1"/>
          <p:nvPr/>
        </p:nvSpPr>
        <p:spPr>
          <a:xfrm>
            <a:off x="4264152" y="4434840"/>
            <a:ext cx="164592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6A4C93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4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 46"/>
          <p:cNvSpPr txBox="1"/>
          <p:nvPr/>
        </p:nvSpPr>
        <p:spPr>
          <a:xfrm>
            <a:off x="4501896" y="4389120"/>
            <a:ext cx="3422904" cy="2560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Research Question, Aim and Objectives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Text 47"/>
          <p:cNvSpPr txBox="1"/>
          <p:nvPr/>
        </p:nvSpPr>
        <p:spPr>
          <a:xfrm>
            <a:off x="4337304" y="4736592"/>
            <a:ext cx="3514344" cy="120700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spcAft>
                <a:spcPts val="200"/>
              </a:spcAft>
              <a:buNone/>
            </a:pPr>
            <a:r>
              <a:rPr lang="en-US" sz="650" b="1" dirty="0">
                <a:solidFill>
                  <a:srgbClr val="6A4C93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Research question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400"/>
              </a:spcAft>
              <a:buNone/>
            </a:pPr>
            <a:r>
              <a:rPr lang="en-US" sz="600" i="1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What is the association between social isolation and depressive symptoms among adults aged 70+ living alone in the UK?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650" b="1" dirty="0">
                <a:solidFill>
                  <a:srgbClr val="6A4C93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Research aim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400"/>
              </a:spcAft>
              <a:buNone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To explore the association between social isolation and depressive symptoms among adults aged 70+ living alone in the UK.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650" b="1" dirty="0">
                <a:solidFill>
                  <a:srgbClr val="6A4C93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Research objectives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2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Explore experiences and indicators of social isolation among older adults living alone.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2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Examine how social isolation relates to depressive symptoms.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2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Identify implications for early mental health assessment and community-based support.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0" name="Shape 48"/>
          <p:cNvSpPr/>
          <p:nvPr/>
        </p:nvSpPr>
        <p:spPr>
          <a:xfrm>
            <a:off x="8171688" y="868680"/>
            <a:ext cx="3788664" cy="1554480"/>
          </a:xfrm>
          <a:prstGeom prst="rect">
            <a:avLst/>
          </a:prstGeom>
          <a:solidFill>
            <a:srgbClr val="E8F0FA"/>
          </a:solidFill>
          <a:ln w="9525">
            <a:solidFill>
              <a:srgbClr val="2563A8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51" name="Shape 49"/>
          <p:cNvSpPr/>
          <p:nvPr/>
        </p:nvSpPr>
        <p:spPr>
          <a:xfrm>
            <a:off x="8171688" y="868680"/>
            <a:ext cx="3788664" cy="256032"/>
          </a:xfrm>
          <a:prstGeom prst="rect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</p:sp>
      <p:sp>
        <p:nvSpPr>
          <p:cNvPr id="52" name="Shape 50"/>
          <p:cNvSpPr/>
          <p:nvPr/>
        </p:nvSpPr>
        <p:spPr>
          <a:xfrm>
            <a:off x="8235696" y="914400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53" name="Text 51"/>
          <p:cNvSpPr txBox="1"/>
          <p:nvPr/>
        </p:nvSpPr>
        <p:spPr>
          <a:xfrm>
            <a:off x="8235696" y="914400"/>
            <a:ext cx="164592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5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4" name="Text 52"/>
          <p:cNvSpPr txBox="1"/>
          <p:nvPr/>
        </p:nvSpPr>
        <p:spPr>
          <a:xfrm>
            <a:off x="8473440" y="868680"/>
            <a:ext cx="3422904" cy="2560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Proposed Research Methodology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5" name="Text 53"/>
          <p:cNvSpPr txBox="1"/>
          <p:nvPr/>
        </p:nvSpPr>
        <p:spPr>
          <a:xfrm>
            <a:off x="8308848" y="1216152"/>
            <a:ext cx="3514344" cy="73152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Approach: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Qualitative secondary research using published studies.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Data sources: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Peer-reviewed research on older adults’ isolation, emotional wellbeing and independent living.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Analysis: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Braun and Clarke’s (2006) thematic analysis framework.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Potential themes: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Reduced social contact, bereavement, emotional distress and barriers to support.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Ethics: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Accurate reporting, appropriate referencing and transparent interpretation of findings.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6" name="Shape 54"/>
          <p:cNvSpPr/>
          <p:nvPr/>
        </p:nvSpPr>
        <p:spPr>
          <a:xfrm>
            <a:off x="8308848" y="1965960"/>
            <a:ext cx="3514344" cy="365760"/>
          </a:xfrm>
          <a:prstGeom prst="roundRect">
            <a:avLst>
              <a:gd name="adj" fmla="val 12500"/>
            </a:avLst>
          </a:prstGeom>
          <a:solidFill>
            <a:srgbClr val="FFF4CC"/>
          </a:solidFill>
          <a:ln w="9525">
            <a:solidFill>
              <a:srgbClr val="E0A800"/>
            </a:solidFill>
            <a:prstDash val="solid"/>
          </a:ln>
        </p:spPr>
      </p:sp>
      <p:sp>
        <p:nvSpPr>
          <p:cNvPr id="57" name="Text 55"/>
          <p:cNvSpPr txBox="1"/>
          <p:nvPr/>
        </p:nvSpPr>
        <p:spPr>
          <a:xfrm>
            <a:off x="8382000" y="1965960"/>
            <a:ext cx="3368040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50" b="1" dirty="0">
                <a:solidFill>
                  <a:srgbClr val="8A5A00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Methodological note: </a:t>
            </a:r>
            <a:r>
              <a:rPr lang="en-US" sz="550" dirty="0">
                <a:solidFill>
                  <a:srgbClr val="333333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as a qualitative secondary study, findings explore experiences and reported associations; they do not measure effects or establish causation.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1" name="Shape 59"/>
          <p:cNvSpPr/>
          <p:nvPr/>
        </p:nvSpPr>
        <p:spPr>
          <a:xfrm>
            <a:off x="8171688" y="5074920"/>
            <a:ext cx="3788664" cy="914400"/>
          </a:xfrm>
          <a:prstGeom prst="rect">
            <a:avLst/>
          </a:prstGeom>
          <a:solidFill>
            <a:srgbClr val="FCE8F1"/>
          </a:solidFill>
          <a:ln w="9525">
            <a:solidFill>
              <a:srgbClr val="C2185B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62" name="Shape 60"/>
          <p:cNvSpPr/>
          <p:nvPr/>
        </p:nvSpPr>
        <p:spPr>
          <a:xfrm>
            <a:off x="8171688" y="5074920"/>
            <a:ext cx="3788664" cy="256032"/>
          </a:xfrm>
          <a:prstGeom prst="rect">
            <a:avLst/>
          </a:prstGeom>
          <a:solidFill>
            <a:srgbClr val="C2185B"/>
          </a:solidFill>
          <a:ln w="12700">
            <a:solidFill>
              <a:srgbClr val="C2185B"/>
            </a:solidFill>
            <a:prstDash val="solid"/>
          </a:ln>
        </p:spPr>
      </p:sp>
      <p:sp>
        <p:nvSpPr>
          <p:cNvPr id="63" name="Shape 61"/>
          <p:cNvSpPr/>
          <p:nvPr/>
        </p:nvSpPr>
        <p:spPr>
          <a:xfrm>
            <a:off x="8235696" y="5120640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64" name="Text 62"/>
          <p:cNvSpPr txBox="1"/>
          <p:nvPr/>
        </p:nvSpPr>
        <p:spPr>
          <a:xfrm>
            <a:off x="8235696" y="5120640"/>
            <a:ext cx="164592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C2185B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6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5" name="Text 63"/>
          <p:cNvSpPr txBox="1"/>
          <p:nvPr/>
        </p:nvSpPr>
        <p:spPr>
          <a:xfrm>
            <a:off x="8473440" y="5074920"/>
            <a:ext cx="3422904" cy="2560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Potential Research Impact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6" name="Text 64"/>
          <p:cNvSpPr txBox="1"/>
          <p:nvPr/>
        </p:nvSpPr>
        <p:spPr>
          <a:xfrm>
            <a:off x="8308848" y="5422392"/>
            <a:ext cx="3514344" cy="52120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Help GPs, community nurses and social workers recognise risks associated with social isolation.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Inform referrals to NHS social prescribing link workers and Age UK befriending services.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Support access to local lunch clubs, community transport and social activities.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Help local authorities develop accessible, person-centred services for older adults.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7" name="Shape 65"/>
          <p:cNvSpPr/>
          <p:nvPr/>
        </p:nvSpPr>
        <p:spPr>
          <a:xfrm>
            <a:off x="228600" y="6099048"/>
            <a:ext cx="11731752" cy="475488"/>
          </a:xfrm>
          <a:prstGeom prst="rect">
            <a:avLst/>
          </a:prstGeom>
          <a:solidFill>
            <a:srgbClr val="2E7D4F"/>
          </a:solidFill>
          <a:ln w="12700">
            <a:solidFill>
              <a:srgbClr val="2E7D4F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68" name="Shape 66"/>
          <p:cNvSpPr/>
          <p:nvPr/>
        </p:nvSpPr>
        <p:spPr>
          <a:xfrm>
            <a:off x="301752" y="6254496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69" name="Text 67"/>
          <p:cNvSpPr txBox="1"/>
          <p:nvPr/>
        </p:nvSpPr>
        <p:spPr>
          <a:xfrm>
            <a:off x="301752" y="6254496"/>
            <a:ext cx="164592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2E7D4F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7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" name="Text 68"/>
          <p:cNvSpPr txBox="1"/>
          <p:nvPr/>
        </p:nvSpPr>
        <p:spPr>
          <a:xfrm>
            <a:off x="530352" y="6099048"/>
            <a:ext cx="914400" cy="4754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Conclusion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1" name="Shape 69"/>
          <p:cNvSpPr/>
          <p:nvPr/>
        </p:nvSpPr>
        <p:spPr>
          <a:xfrm>
            <a:off x="1554480" y="6153912"/>
            <a:ext cx="3307080" cy="36576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72" name="Text 70"/>
          <p:cNvSpPr txBox="1"/>
          <p:nvPr/>
        </p:nvSpPr>
        <p:spPr>
          <a:xfrm>
            <a:off x="1627632" y="6153912"/>
            <a:ext cx="3160776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" dirty="0">
                <a:solidFill>
                  <a:srgbClr val="1B3A2A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Social isolation may be associated with depressive symptoms among older adults living alone.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3" name="Shape 71"/>
          <p:cNvSpPr/>
          <p:nvPr/>
        </p:nvSpPr>
        <p:spPr>
          <a:xfrm>
            <a:off x="4953000" y="6153912"/>
            <a:ext cx="3307080" cy="36576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74" name="Text 72"/>
          <p:cNvSpPr txBox="1"/>
          <p:nvPr/>
        </p:nvSpPr>
        <p:spPr>
          <a:xfrm>
            <a:off x="5026152" y="6153912"/>
            <a:ext cx="3160776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" dirty="0">
                <a:solidFill>
                  <a:srgbClr val="1B3A2A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Understanding older adults’ experiences may reveal unmet emotional needs and barriers to social participation.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5" name="Shape 73"/>
          <p:cNvSpPr/>
          <p:nvPr/>
        </p:nvSpPr>
        <p:spPr>
          <a:xfrm>
            <a:off x="8351520" y="6153912"/>
            <a:ext cx="3307080" cy="36576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76" name="Text 74"/>
          <p:cNvSpPr txBox="1"/>
          <p:nvPr/>
        </p:nvSpPr>
        <p:spPr>
          <a:xfrm>
            <a:off x="8424672" y="6153912"/>
            <a:ext cx="3160776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 - Practice based research 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code- LCHS7008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- </a:t>
            </a:r>
            <a:r>
              <a:rPr lang="en-US" sz="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Palav</a:t>
            </a:r>
            <a:r>
              <a:rPr lang="en-US" sz="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Shirsat</a:t>
            </a:r>
            <a:r>
              <a:rPr lang="en-US" sz="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- 2534450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9" name="Picture 7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8704" y="2172649"/>
            <a:ext cx="1895856" cy="2179320"/>
          </a:xfrm>
          <a:prstGeom prst="rect">
            <a:avLst/>
          </a:prstGeom>
        </p:spPr>
      </p:pic>
      <p:pic>
        <p:nvPicPr>
          <p:cNvPr id="82" name="Picture 81" descr="Loneliness Among Older Adults Before and During the COVID-19 Pandemic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7232" y="2185417"/>
            <a:ext cx="1987023" cy="1060704"/>
          </a:xfrm>
          <a:prstGeom prst="rect">
            <a:avLst/>
          </a:prstGeom>
        </p:spPr>
      </p:pic>
      <p:pic>
        <p:nvPicPr>
          <p:cNvPr id="83" name="Picture 82" descr="Social isolation and loneliness increase heart disease risk in senior women"/>
          <p:cNvPicPr>
            <a:picLocks noChangeAspect="1"/>
          </p:cNvPicPr>
          <p:nvPr/>
        </p:nvPicPr>
        <p:blipFill>
          <a:blip r:embed="rId3"/>
          <a:srcRect l="16873" r="17762"/>
          <a:stretch>
            <a:fillRect/>
          </a:stretch>
        </p:blipFill>
        <p:spPr>
          <a:xfrm>
            <a:off x="2632456" y="3602242"/>
            <a:ext cx="1433576" cy="1396972"/>
          </a:xfrm>
          <a:prstGeom prst="rect">
            <a:avLst/>
          </a:prstGeom>
        </p:spPr>
      </p:pic>
      <p:pic>
        <p:nvPicPr>
          <p:cNvPr id="84" name="Picture 83" descr="Does Loneliness Cause Health Problems in Older Adults?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280" y="3599322"/>
            <a:ext cx="2380488" cy="1396971"/>
          </a:xfrm>
          <a:prstGeom prst="rect">
            <a:avLst/>
          </a:prstGeom>
        </p:spPr>
      </p:pic>
      <p:pic>
        <p:nvPicPr>
          <p:cNvPr id="86" name="Picture 8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7232" y="3285440"/>
            <a:ext cx="1987023" cy="1057960"/>
          </a:xfrm>
          <a:prstGeom prst="rect">
            <a:avLst/>
          </a:prstGeom>
        </p:spPr>
      </p:pic>
      <p:pic>
        <p:nvPicPr>
          <p:cNvPr id="89" name="Picture 88" descr="Full article: Indian dance (Bharatanatyam) to ease social loneliness and  isolation in older adults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71688" y="2487168"/>
            <a:ext cx="1805940" cy="1680713"/>
          </a:xfrm>
          <a:prstGeom prst="rect">
            <a:avLst/>
          </a:prstGeom>
        </p:spPr>
      </p:pic>
      <p:pic>
        <p:nvPicPr>
          <p:cNvPr id="91" name="Picture 90" descr="Detrimental Effects of Social Isolation on Mental and Physical Health |  Learning for a Cause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23348" y="2483601"/>
            <a:ext cx="1909572" cy="1695207"/>
          </a:xfrm>
          <a:prstGeom prst="rect">
            <a:avLst/>
          </a:prstGeom>
        </p:spPr>
      </p:pic>
      <p:pic>
        <p:nvPicPr>
          <p:cNvPr id="92" name="Picture 91" descr="How to Navigate Social Isolation and Loneliness as an Older Adult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71688" y="4194069"/>
            <a:ext cx="1824279" cy="825987"/>
          </a:xfrm>
          <a:prstGeom prst="rect">
            <a:avLst/>
          </a:prstGeom>
        </p:spPr>
      </p:pic>
      <p:pic>
        <p:nvPicPr>
          <p:cNvPr id="93" name="Picture 92" descr="Only the lonely: Poll shows many older adults, especially those with health  issues, feel isolated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041687" y="4194069"/>
            <a:ext cx="1909572" cy="825987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37149" y="5014270"/>
            <a:ext cx="1271611" cy="1029914"/>
          </a:xfrm>
          <a:prstGeom prst="rect">
            <a:avLst/>
          </a:prstGeom>
        </p:spPr>
      </p:pic>
      <p:pic>
        <p:nvPicPr>
          <p:cNvPr id="97" name="Picture 96" descr="The Cycle of Depression and Isolation: How Are They Connected? - MEDvidi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536193" y="5004911"/>
            <a:ext cx="1313337" cy="1048417"/>
          </a:xfrm>
          <a:prstGeom prst="rect">
            <a:avLst/>
          </a:prstGeom>
        </p:spPr>
      </p:pic>
      <p:pic>
        <p:nvPicPr>
          <p:cNvPr id="99" name="Picture 9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849530" y="5014040"/>
            <a:ext cx="1322049" cy="101185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68083" y="405442"/>
            <a:ext cx="9851366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 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Office for National Statistics (ONS), 2025. Families and households in the UK: 2024.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"/>
              </a:rPr>
              <a:t>https://www.ons.gov.uk/peoplepopulationandcommunity/birthsdeathsandmarriages/families/bulletins/familiesandhouseholds/2024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 (Accessed: 14 October 2026).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 UK, 2024a. Building on success to beat loneliness.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https://www.ageuk.org.uk/discover/2024/december/building-on-success-to-beat-loneliness/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 October 2026).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 UK, 2024b. Age UK’s new report shows you are not alone in feeling lonely.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https://www.ageuk.org.uk/latest-press/articles/age-uks-new-report-shows-you-are-not-alone-in-feeling-lonely/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 (Accessed: 14 October 2026).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Braun, V. and Clarke, V. (2006) ‘Using thematic analysis in psychology’, Qualitative Research in Psychology, 3(2), pp. 77–101. Available at: https://doi.org/10.1191/1478088706qp063oa.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Green, M.J., Whitley, E., Niedzwiedz, C.L., Shaw, R.J. and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Katikireddi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S.V. (2021) ‘Social contact and inequalities in depressive symptoms and loneliness among older adults: A mediation analysis of the English Longitudinal Study of Ageing’, SSM – Population Health, 13, article 100726. Available at: https://doi.org/10.1016/j.ssmph.2021.100726.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 (WHO) (2025) From loneliness to social connection: Charting a path to healthier societies. Geneva: World Health Organization.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https://www.who.int/activities/reducing-social-isolation-and-loneliness-among-older-people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Wang, Y., Liu, M., Yang, F., Chen, H., Wang, Y. and Liu, J., 2024. The associations of socioeconomic status, social activities, and loneliness with depressive symptoms in adults aged 50 years and older across 24 countries: findings from five prospective cohort studies.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Lancet Healthy Longevity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(9).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Elovainio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Lahti, J., Pirinen, M.,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Pulkki-Råback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L., Malmberg, A.,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Lipsanen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Virtanen, M., Kivimäki, M. and Hakulinen, C., 2022. Association of social isolation, loneliness and genetic risk with incidence of dementia: UK Biobank Cohort Study.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BMJ open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p.e053936.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Jin, M.J. and Bae, S.M., 2023. The effect of social isolation, loneliness, and physical activity on depressive symptoms of older adults during COVID-19: A moderated mediation analysis.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p.26.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Stuart, A., Yan, R.J., Harkin, L.J., Katz, D., Stevenson, C., Mehta, V., Giles, E., Talbot, C., Gooch, D.,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Bennasar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and Self, T., 2023. Digital intervention in loneliness in older adults: qualitative analysis of user studies.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JMIR Formative Research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p.e42172.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Lapane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K.L., Lim, E., McPhillips, E., Barooah, A., Yuan, Y. and Dube, C.E., 2022. Health effects of loneliness and social isolation in older adults living in congregate long term care settings: A systematic review of quantitative and qualitative evidence.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Archives of gerontology and geriatrics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102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p.104728.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Ryu, S.I., Park, Y.H., Kim, J., Huh, I., Chang, S.J., Jang, S.N. and Noh, E.Y., 2022. Impact of COVID-19 on the social relationships and mental health of older adults living alone: A two-year prospective cohort study. </a:t>
            </a:r>
            <a:r>
              <a:rPr lang="en-IN" sz="1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PLoS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One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(7), p.e0270260.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Giebel, C., Hassan, S., Harvey, G., Devitt, C., Harper, L. and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Simmill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‐Binning, C., 2022. Enabling middle‐aged and older adults accessing community services to reduce social isolation: Community Connectors.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&amp; social care in the community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30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pp.e461-e468.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Goodwin, V.A., Low, M.S., Quinn, T.J., Cockcroft, E.J., Shepherd, V., Evans, P.H., Henderson, E.J., Mahmood, F., Ni Lochlainn, M., Needham, C. and Underwood, B.R., 2023. Including older people in health and social care research: best practice recommendations based on the INCLUDE framework.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 and ageing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52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(6), p.afad082.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Galvez-Hernandez, P., González-de Paz, L. and Muntaner, C., 2022. Primary care-based interventions addressing social isolation and loneliness in older people: a scoping review.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BMJ open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p.e057729.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b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7179</Words>
  <Application>WPS Presentation</Application>
  <PresentationFormat>Widescreen</PresentationFormat>
  <Paragraphs>113</Paragraphs>
  <Slides>2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11" baseType="lpstr">
      <vt:lpstr>Arial</vt:lpstr>
      <vt:lpstr>SimSun</vt:lpstr>
      <vt:lpstr>Wingdings</vt:lpstr>
      <vt:lpstr>Times New Roman</vt:lpstr>
      <vt:lpstr>Cambria</vt:lpstr>
      <vt:lpstr>Calibri</vt:lpstr>
      <vt:lpstr>Microsoft YaHei</vt:lpstr>
      <vt:lpstr>Arial Unicode MS</vt:lpstr>
      <vt:lpstr>Office Theme</vt:lpstr>
      <vt:lpstr>PowerPoint 演示文稿</vt:lpstr>
      <vt:lpstr>PowerPoint 演示文稿</vt:lpstr>
    </vt:vector>
  </TitlesOfParts>
  <Company>PptxGenJS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Isolation and Depressive Symptoms in Adults 70+ Living Alone (UK)</dc:title>
  <dc:creator>PptxGenJS</dc:creator>
  <dc:subject>PptxGenJS Presentation</dc:subject>
  <cp:lastModifiedBy>purvi</cp:lastModifiedBy>
  <cp:revision>4</cp:revision>
  <dcterms:created xsi:type="dcterms:W3CDTF">2026-10-14T09:46:00Z</dcterms:created>
  <dcterms:modified xsi:type="dcterms:W3CDTF">2026-10-23T10:28:29Z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3EABFBD1C85F46B2A43AF6248885080C_13</vt:lpwstr>
  </property>
  <property fmtid="{D5CDD505-2E9C-101B-9397-08002B2CF9AE}" pid="3" name="KSOProductBuildVer">
    <vt:lpwstr>2057-12.2.0.23206</vt:lpwstr>
  </property>
</Properties>
</file>