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81" r:id="rId3"/>
    <p:sldId id="311" r:id="rId4"/>
    <p:sldId id="312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313" r:id="rId13"/>
    <p:sldId id="293" r:id="rId14"/>
    <p:sldId id="294" r:id="rId15"/>
    <p:sldId id="282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305" r:id="rId27"/>
    <p:sldId id="314" r:id="rId28"/>
    <p:sldId id="308" r:id="rId29"/>
    <p:sldId id="309" r:id="rId30"/>
    <p:sldId id="283" r:id="rId31"/>
    <p:sldId id="284" r:id="rId32"/>
    <p:sldId id="310" r:id="rId33"/>
    <p:sldId id="315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70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gov.uk/guidance/household-projections-notes-and-definitions-for-data-analyst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wsocialtrends.org/wp-content/uploads/sites/3/2012/03/PewSocialTrends-2012-BoomerangGeneration.pdf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ons.gov.uk/peoplepopulationandcommunity/birthsdeathsandmarriages/families/bulletins/familiesandhouseholds/2019#the-majority-of-families-with-dependent-children-were-married-or-civil-partner-couples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-global.website-files.com/5da42e2cae7ebd3f8bde353c/5dda924905da587992a064ba_Conservative%202019%20Manifesto.pdf" TargetMode="External"/><Relationship Id="rId2" Type="http://schemas.openxmlformats.org/officeDocument/2006/relationships/hyperlink" Target="https://labour.org.uk/wp-content/uploads/2019/11/Real-Change-Labour-Manifesto-2019.pdf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psos.com/en-ca/all-family" TargetMode="External"/><Relationship Id="rId2" Type="http://schemas.openxmlformats.org/officeDocument/2006/relationships/hyperlink" Target="https://assets-global.website-files.com/5da42e2cae7ebd3f8bde353c/5dda924905da587992a064ba_Conservative%202019%20Manifesto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abour.org.uk/wp-content/uploads/2019/11/Real-Change-Labour-Manifesto-2019.pdf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birthsdeathsandmarriages/families" TargetMode="External"/><Relationship Id="rId2" Type="http://schemas.openxmlformats.org/officeDocument/2006/relationships/hyperlink" Target="http://www.pewsocialtrends.org/files/2012/03/PewSocialTrends-2012-BoomerangGeneration.p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atlantic.com/magazine/archive/2004/04/the-case-against-perfection/302927/" TargetMode="External"/><Relationship Id="rId4" Type="http://schemas.openxmlformats.org/officeDocument/2006/relationships/hyperlink" Target="https://www.ifs.org.uk/uploads/BN234.p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2700" b="1" dirty="0"/>
              <a:t>SJSI6022 Individuals and Families: Living in a Contemporary World             </a:t>
            </a:r>
            <a:r>
              <a:rPr lang="en-US" sz="3100" b="1" dirty="0"/>
              <a:t>Theme 1: Key Concepts – Definitions Families &amp; Households</a:t>
            </a:r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95232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Ken Dicks </a:t>
            </a:r>
            <a:r>
              <a:rPr lang="en-GB" sz="2000" b="1" dirty="0">
                <a:hlinkClick r:id="rId2"/>
              </a:rPr>
              <a:t>ken.dicks@uwtsd.ac.uk</a:t>
            </a:r>
            <a:r>
              <a:rPr lang="en-GB" sz="2000" b="1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389" y="2806277"/>
            <a:ext cx="1767950" cy="9326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54698"/>
            <a:ext cx="2525266" cy="20202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104" y="701671"/>
            <a:ext cx="3000375" cy="1524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156234"/>
            <a:ext cx="1944216" cy="133762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Representations of what Constitutes ‘Family’ in 21st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>
            <a:normAutofit/>
          </a:bodyPr>
          <a:lstStyle/>
          <a:p>
            <a:r>
              <a:rPr lang="en-GB" dirty="0"/>
              <a:t>Involves an understanding of;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83768" y="2311585"/>
            <a:ext cx="4032448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Politics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Society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Culture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Religion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Sexual orientation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Class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716016" y="5877272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Equalities Act 2010</a:t>
            </a:r>
          </a:p>
        </p:txBody>
      </p:sp>
    </p:spTree>
    <p:extLst>
      <p:ext uri="{BB962C8B-B14F-4D97-AF65-F5344CB8AC3E}">
        <p14:creationId xmlns:p14="http://schemas.microsoft.com/office/powerpoint/2010/main" val="169132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156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Group Task – 21</a:t>
            </a:r>
            <a:r>
              <a:rPr lang="en-GB" sz="3600" b="1" baseline="30000" dirty="0"/>
              <a:t>st</a:t>
            </a:r>
            <a:r>
              <a:rPr lang="en-GB" sz="3600" b="1" dirty="0"/>
              <a:t> Century ‘Happy Families’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601" y="1957542"/>
            <a:ext cx="8229600" cy="1080120"/>
          </a:xfrm>
        </p:spPr>
        <p:txBody>
          <a:bodyPr/>
          <a:lstStyle/>
          <a:p>
            <a:r>
              <a:rPr lang="en-GB" dirty="0"/>
              <a:t>Take a look at the ‘traditional’ family that you have been given.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21251" y="1196752"/>
            <a:ext cx="47988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Work in small groups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323528" y="3068959"/>
            <a:ext cx="8255317" cy="6480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You have been asked to modernise this game.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2D7BEC-D2E5-48C7-91E0-86E61BCEF1F0}"/>
              </a:ext>
            </a:extLst>
          </p:cNvPr>
          <p:cNvSpPr txBox="1"/>
          <p:nvPr/>
        </p:nvSpPr>
        <p:spPr>
          <a:xfrm>
            <a:off x="1043608" y="3861048"/>
            <a:ext cx="760724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What changes would you need to make to make the game suitable for the 21</a:t>
            </a:r>
            <a:r>
              <a:rPr lang="en-GB" sz="3200" baseline="30000" dirty="0"/>
              <a:t>st</a:t>
            </a:r>
            <a:r>
              <a:rPr lang="en-GB" sz="3200" dirty="0"/>
              <a:t> Century?</a:t>
            </a:r>
          </a:p>
        </p:txBody>
      </p:sp>
      <p:pic>
        <p:nvPicPr>
          <p:cNvPr id="10" name="Picture 9" descr="A picture containing light, drawing&#10;&#10;Description automatically generated">
            <a:extLst>
              <a:ext uri="{FF2B5EF4-FFF2-40B4-BE49-F238E27FC236}">
                <a16:creationId xmlns:a16="http://schemas.microsoft.com/office/drawing/2014/main" id="{9A75BD31-35D1-454C-A1FC-40E48E3F4A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5095056"/>
            <a:ext cx="1646312" cy="1646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169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18DEB-E357-46B5-BDA6-AEAD44DA9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420888"/>
            <a:ext cx="8229600" cy="1143000"/>
          </a:xfrm>
        </p:spPr>
        <p:txBody>
          <a:bodyPr/>
          <a:lstStyle/>
          <a:p>
            <a:r>
              <a:rPr lang="en-GB" b="1" dirty="0"/>
              <a:t>Definitions of a family</a:t>
            </a:r>
          </a:p>
        </p:txBody>
      </p:sp>
    </p:spTree>
    <p:extLst>
      <p:ext uri="{BB962C8B-B14F-4D97-AF65-F5344CB8AC3E}">
        <p14:creationId xmlns:p14="http://schemas.microsoft.com/office/powerpoint/2010/main" val="10697538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dirty="0"/>
              <a:t>Definitions of Family: 1949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family is a social group characterized by common residence, economic cooperation and reproduction. </a:t>
            </a:r>
          </a:p>
          <a:p>
            <a:r>
              <a:rPr lang="en-GB" dirty="0"/>
              <a:t>It includes adults of both sexes, at least two of whom maintain a socially approved sexual relationship, and one or more children, own or adopted, of the sexually cohabiting couple </a:t>
            </a:r>
          </a:p>
          <a:p>
            <a:pPr marL="82296" indent="0" algn="r">
              <a:buNone/>
            </a:pPr>
            <a:r>
              <a:rPr lang="en-GB" sz="1800" dirty="0"/>
              <a:t>(Murdock, 1949)</a:t>
            </a:r>
          </a:p>
        </p:txBody>
      </p:sp>
    </p:spTree>
    <p:extLst>
      <p:ext uri="{BB962C8B-B14F-4D97-AF65-F5344CB8AC3E}">
        <p14:creationId xmlns:p14="http://schemas.microsoft.com/office/powerpoint/2010/main" val="165021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dirty="0"/>
              <a:t>Definitions of Family: 1987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910644"/>
            <a:ext cx="8229600" cy="1036712"/>
          </a:xfrm>
        </p:spPr>
        <p:txBody>
          <a:bodyPr/>
          <a:lstStyle/>
          <a:p>
            <a:r>
              <a:rPr lang="en-GB" dirty="0"/>
              <a:t>A network of related kin </a:t>
            </a:r>
          </a:p>
          <a:p>
            <a:pPr marL="82296" indent="0" algn="r">
              <a:buNone/>
            </a:pPr>
            <a:r>
              <a:rPr lang="en-GB" sz="1800" dirty="0"/>
              <a:t>(Goldthorpe, 1987)</a:t>
            </a:r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dirty="0"/>
              <a:t>Definitions of Family: 1992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family is the building block of society. It’s nursery, a school, a hospital, a leisure place, a place of refuge and a place of rest . . . . </a:t>
            </a:r>
          </a:p>
          <a:p>
            <a:r>
              <a:rPr lang="en-GB" dirty="0"/>
              <a:t>It’s the preparation for the rest of our life and women run it </a:t>
            </a:r>
          </a:p>
          <a:p>
            <a:pPr marL="82296" indent="0" algn="r">
              <a:buNone/>
            </a:pPr>
            <a:r>
              <a:rPr lang="en-GB" sz="2000" dirty="0"/>
              <a:t>(Margaret Thatcher, 1992</a:t>
            </a:r>
            <a:r>
              <a:rPr lang="en-GB" sz="2000" i="1" dirty="0"/>
              <a:t> cited in </a:t>
            </a:r>
            <a:r>
              <a:rPr lang="en-GB" sz="2000" dirty="0"/>
              <a:t> Steel, Kidd &amp; Brown, 2011)</a:t>
            </a:r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dirty="0"/>
              <a:t>Definitions of Family: 1993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74033"/>
            <a:ext cx="8229600" cy="2116832"/>
          </a:xfrm>
        </p:spPr>
        <p:txBody>
          <a:bodyPr/>
          <a:lstStyle/>
          <a:p>
            <a:r>
              <a:rPr lang="en-GB" dirty="0"/>
              <a:t>A group of persons directly linked by kin connections, adult members of which assume responsibility of caring for children </a:t>
            </a:r>
          </a:p>
          <a:p>
            <a:pPr marL="82296" indent="0" algn="r">
              <a:buNone/>
            </a:pPr>
            <a:r>
              <a:rPr lang="en-GB" sz="1800" dirty="0"/>
              <a:t>(Gittens, 1993).</a:t>
            </a:r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dirty="0"/>
              <a:t>Definitions of Family: 2009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63127"/>
            <a:ext cx="8229600" cy="2116832"/>
          </a:xfrm>
        </p:spPr>
        <p:txBody>
          <a:bodyPr/>
          <a:lstStyle/>
          <a:p>
            <a:r>
              <a:rPr lang="en-GB" dirty="0"/>
              <a:t>All the people we are related to by blood or marriage, the family of origin is the family we are born into </a:t>
            </a:r>
          </a:p>
          <a:p>
            <a:pPr marL="82296" indent="0" algn="r">
              <a:buNone/>
            </a:pPr>
            <a:r>
              <a:rPr lang="en-GB" sz="2000" dirty="0"/>
              <a:t>(Lawson and Garrod, 2009)</a:t>
            </a:r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dirty="0"/>
              <a:t>Definitions of Family: 2011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1036712"/>
          </a:xfrm>
        </p:spPr>
        <p:txBody>
          <a:bodyPr/>
          <a:lstStyle/>
          <a:p>
            <a:r>
              <a:rPr lang="en-GB" dirty="0"/>
              <a:t>All the members of the family under one roof </a:t>
            </a:r>
          </a:p>
          <a:p>
            <a:pPr marL="82296" indent="0" algn="r">
              <a:buNone/>
            </a:pPr>
            <a:r>
              <a:rPr lang="en-GB" sz="2000" dirty="0"/>
              <a:t>(Farlax, 2011)</a:t>
            </a:r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dirty="0"/>
              <a:t>Definitions of Family: 2011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115" y="2348880"/>
            <a:ext cx="8229600" cy="1612776"/>
          </a:xfrm>
        </p:spPr>
        <p:txBody>
          <a:bodyPr/>
          <a:lstStyle/>
          <a:p>
            <a:r>
              <a:rPr lang="en-GB" dirty="0"/>
              <a:t>A set of parents and children, or of relations, living together or not </a:t>
            </a:r>
          </a:p>
          <a:p>
            <a:pPr marL="82296" indent="0" algn="r">
              <a:buNone/>
            </a:pPr>
            <a:r>
              <a:rPr lang="en-GB" sz="2000" dirty="0"/>
              <a:t>(Concise Oxford Dictionary, 2011)</a:t>
            </a:r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18DEB-E357-46B5-BDA6-AEAD44DA9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is the difference between a family and a household?</a:t>
            </a:r>
          </a:p>
        </p:txBody>
      </p:sp>
    </p:spTree>
    <p:extLst>
      <p:ext uri="{BB962C8B-B14F-4D97-AF65-F5344CB8AC3E}">
        <p14:creationId xmlns:p14="http://schemas.microsoft.com/office/powerpoint/2010/main" val="4154833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 of Household: 2007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person living alone or a group of people who share the same address and share one meal a day and/or the living accommodation </a:t>
            </a:r>
          </a:p>
          <a:p>
            <a:pPr marL="82296" indent="0" algn="r">
              <a:buNone/>
            </a:pPr>
            <a:r>
              <a:rPr lang="en-GB" sz="2400" dirty="0"/>
              <a:t>(Lawson and Garrod, 2001)</a:t>
            </a:r>
          </a:p>
          <a:p>
            <a:endParaRPr lang="en-GB" dirty="0"/>
          </a:p>
          <a:p>
            <a:r>
              <a:rPr lang="en-GB" dirty="0"/>
              <a:t>Others might describe the above as being a ‘family’</a:t>
            </a:r>
          </a:p>
        </p:txBody>
      </p:sp>
    </p:spTree>
    <p:extLst>
      <p:ext uri="{BB962C8B-B14F-4D97-AF65-F5344CB8AC3E}">
        <p14:creationId xmlns:p14="http://schemas.microsoft.com/office/powerpoint/2010/main" val="3181777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 of Household: 2011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household is a physical structure that can contain an individual or a social group that may or may not be considered a family, who co-reside, usually involving sleeping under the same roof and typically sharing a range of domestic activities. </a:t>
            </a:r>
          </a:p>
          <a:p>
            <a:endParaRPr lang="en-GB" dirty="0"/>
          </a:p>
          <a:p>
            <a:r>
              <a:rPr lang="en-GB" dirty="0"/>
              <a:t>Thus, the concept of household directs attention towards everyday practical living arrangements.</a:t>
            </a:r>
          </a:p>
          <a:p>
            <a:pPr marL="82296" indent="0" algn="r">
              <a:buNone/>
            </a:pPr>
            <a:r>
              <a:rPr lang="en-GB" sz="2000" dirty="0"/>
              <a:t>(Ribbens McCarthy &amp; Edwards, 2011)</a:t>
            </a:r>
          </a:p>
        </p:txBody>
      </p:sp>
    </p:spTree>
    <p:extLst>
      <p:ext uri="{BB962C8B-B14F-4D97-AF65-F5344CB8AC3E}">
        <p14:creationId xmlns:p14="http://schemas.microsoft.com/office/powerpoint/2010/main" val="201943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7498080" cy="1143000"/>
          </a:xfrm>
        </p:spPr>
        <p:txBody>
          <a:bodyPr>
            <a:normAutofit/>
          </a:bodyPr>
          <a:lstStyle/>
          <a:p>
            <a:r>
              <a:rPr lang="en-GB" b="1" dirty="0"/>
              <a:t>Family versus Household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4653136"/>
            <a:ext cx="777686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800" dirty="0"/>
              <a:t>Again these terms are politically charged and will be explored in more detail in later lectures</a:t>
            </a:r>
          </a:p>
          <a:p>
            <a:pPr marL="402336" lvl="1" indent="0" algn="r">
              <a:buNone/>
            </a:pPr>
            <a:r>
              <a:rPr lang="en-GB" sz="2800" dirty="0"/>
              <a:t>(Steel, Kidd &amp; Brown, 2012)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544" y="1340768"/>
            <a:ext cx="77768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Family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A social group of some form</a:t>
            </a:r>
          </a:p>
          <a:p>
            <a:endParaRPr lang="en-GB" sz="3200" dirty="0"/>
          </a:p>
        </p:txBody>
      </p:sp>
      <p:sp>
        <p:nvSpPr>
          <p:cNvPr id="8" name="TextBox 7"/>
          <p:cNvSpPr txBox="1"/>
          <p:nvPr/>
        </p:nvSpPr>
        <p:spPr>
          <a:xfrm>
            <a:off x="467544" y="2591033"/>
            <a:ext cx="777686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Household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/>
              <a:t>a group of people who share same address or living accommodation</a:t>
            </a:r>
          </a:p>
          <a:p>
            <a:endParaRPr lang="en-GB" sz="3200" dirty="0"/>
          </a:p>
        </p:txBody>
      </p:sp>
      <p:pic>
        <p:nvPicPr>
          <p:cNvPr id="10" name="Picture 9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0482" y="3220938"/>
            <a:ext cx="861958" cy="856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348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Common Family Characteristics:</a:t>
            </a:r>
            <a:br>
              <a:rPr lang="en-GB" b="1" dirty="0"/>
            </a:br>
            <a:r>
              <a:rPr lang="en-GB" b="1" dirty="0"/>
              <a:t>Common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Separate individuals but part of a family group</a:t>
            </a:r>
          </a:p>
          <a:p>
            <a:r>
              <a:rPr lang="en-GB" dirty="0"/>
              <a:t>Continues despite distance and time</a:t>
            </a:r>
          </a:p>
          <a:p>
            <a:r>
              <a:rPr lang="en-GB" dirty="0"/>
              <a:t>Participation in family gatherings and family focused celebrations</a:t>
            </a:r>
          </a:p>
          <a:p>
            <a:r>
              <a:rPr lang="en-GB" dirty="0"/>
              <a:t>Family memories recalled, discussed and forged through new experiences, such memories are critical to identities</a:t>
            </a:r>
          </a:p>
          <a:p>
            <a:pPr marL="82296" indent="0" algn="r">
              <a:buNone/>
            </a:pPr>
            <a:r>
              <a:rPr lang="en-GB" sz="2400" dirty="0"/>
              <a:t>(McKie &amp; Callan, 2012, p. 21)</a:t>
            </a:r>
          </a:p>
        </p:txBody>
      </p:sp>
    </p:spTree>
    <p:extLst>
      <p:ext uri="{BB962C8B-B14F-4D97-AF65-F5344CB8AC3E}">
        <p14:creationId xmlns:p14="http://schemas.microsoft.com/office/powerpoint/2010/main" val="230075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/>
              <a:t>Common Family Characteristics:</a:t>
            </a:r>
            <a:br>
              <a:rPr lang="en-GB" sz="3200" b="1" dirty="0"/>
            </a:br>
            <a:r>
              <a:rPr lang="en-GB" sz="3200" b="1" dirty="0"/>
              <a:t>Economic Co-operation and Ownership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Creation and allocation of resources across families, including:</a:t>
            </a:r>
          </a:p>
          <a:p>
            <a:r>
              <a:rPr lang="en-GB" sz="3000" dirty="0"/>
              <a:t>Money earned income</a:t>
            </a:r>
          </a:p>
          <a:p>
            <a:r>
              <a:rPr lang="en-GB" sz="3000" dirty="0"/>
              <a:t>Money from investment</a:t>
            </a:r>
          </a:p>
          <a:p>
            <a:r>
              <a:rPr lang="en-GB" sz="3000" dirty="0"/>
              <a:t>Benefits from governments</a:t>
            </a:r>
          </a:p>
          <a:p>
            <a:r>
              <a:rPr lang="en-GB" sz="3000" dirty="0"/>
              <a:t>Goods, services, gifts of furniture, no cost care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dirty="0"/>
              <a:t>Economic cooperation is core to most families and interweaves members across generations and locations through everyday exchanges and legacies on the death of members</a:t>
            </a:r>
          </a:p>
          <a:p>
            <a:pPr marL="402336" lvl="1" indent="0" algn="r">
              <a:buNone/>
            </a:pPr>
            <a:r>
              <a:rPr lang="en-GB" sz="1900" dirty="0"/>
              <a:t>(McKie &amp; Callan, 2012, p. 21)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74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Common Family Characteristics:</a:t>
            </a:r>
            <a:br>
              <a:rPr lang="en-GB" sz="3600" b="1" dirty="0"/>
            </a:br>
            <a:r>
              <a:rPr lang="en-GB" sz="3600" b="1" dirty="0"/>
              <a:t>Reproduction of the Next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525963"/>
          </a:xfrm>
        </p:spPr>
        <p:txBody>
          <a:bodyPr>
            <a:noAutofit/>
          </a:bodyPr>
          <a:lstStyle/>
          <a:p>
            <a:r>
              <a:rPr lang="en-GB" sz="2200" dirty="0"/>
              <a:t>Birth of children – usually a cause for celebration</a:t>
            </a:r>
          </a:p>
          <a:p>
            <a:r>
              <a:rPr lang="en-GB" sz="2200" dirty="0"/>
              <a:t>Responsible for health and well-being of children</a:t>
            </a:r>
          </a:p>
          <a:p>
            <a:r>
              <a:rPr lang="en-GB" sz="2200" dirty="0"/>
              <a:t>Major investment in the development and futures of children whether born, adopted or the joining of two families through marriage</a:t>
            </a:r>
          </a:p>
          <a:p>
            <a:r>
              <a:rPr lang="en-GB" sz="2200" dirty="0"/>
              <a:t>Relatives and friends play their part, child care etc.</a:t>
            </a:r>
          </a:p>
          <a:p>
            <a:pPr lvl="1"/>
            <a:r>
              <a:rPr lang="en-GB" sz="2200" dirty="0"/>
              <a:t>Babysitting, transportation, support with homework, sports activities, listening ear</a:t>
            </a:r>
          </a:p>
          <a:p>
            <a:r>
              <a:rPr lang="en-GB" sz="2200" dirty="0"/>
              <a:t>Today, many more people are childless out of choice in comparison with a century ago. </a:t>
            </a:r>
          </a:p>
          <a:p>
            <a:r>
              <a:rPr lang="en-GB" sz="2200" dirty="0"/>
              <a:t>Households are also becoming childless as a result of children growing up, moving away or being estranged</a:t>
            </a:r>
          </a:p>
          <a:p>
            <a:endParaRPr lang="en-GB" sz="2200" dirty="0"/>
          </a:p>
          <a:p>
            <a:pPr marL="402336" lvl="1" indent="0" algn="r">
              <a:buNone/>
            </a:pPr>
            <a:r>
              <a:rPr lang="en-GB" sz="2200" dirty="0"/>
              <a:t>(McKie &amp; Callan, 2012, p. 21)</a:t>
            </a:r>
          </a:p>
          <a:p>
            <a:pPr lvl="1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Common Family Characteristics:</a:t>
            </a:r>
            <a:br>
              <a:rPr lang="en-GB" b="1" dirty="0"/>
            </a:br>
            <a:r>
              <a:rPr lang="en-GB" b="1" dirty="0"/>
              <a:t>Care Work and Domestic Labour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</p:spPr>
        <p:txBody>
          <a:bodyPr>
            <a:noAutofit/>
          </a:bodyPr>
          <a:lstStyle/>
          <a:p>
            <a:r>
              <a:rPr lang="en-GB" sz="2400" dirty="0"/>
              <a:t>Individuals need provision of food, accommodation, place to sleep and basic hygiene</a:t>
            </a:r>
          </a:p>
          <a:p>
            <a:r>
              <a:rPr lang="en-GB" sz="2400" dirty="0"/>
              <a:t>Illness and wellbeing supported through interdependency</a:t>
            </a:r>
          </a:p>
          <a:p>
            <a:r>
              <a:rPr lang="en-GB" sz="2400" dirty="0"/>
              <a:t>Predominately, even in the 21st century</a:t>
            </a:r>
          </a:p>
          <a:p>
            <a:pPr lvl="1"/>
            <a:r>
              <a:rPr lang="en-GB" sz="2400" dirty="0"/>
              <a:t>Still considered to be adult women and female children’s work</a:t>
            </a:r>
          </a:p>
          <a:p>
            <a:pPr lvl="1"/>
            <a:r>
              <a:rPr lang="en-GB" sz="2400" dirty="0"/>
              <a:t>Men may feel that they are being ‘edged out’ of the care of their families/children</a:t>
            </a:r>
          </a:p>
          <a:p>
            <a:r>
              <a:rPr lang="en-GB" sz="2400" dirty="0"/>
              <a:t>The sometimes blurred identities of, for example, man/father and women/mother lead to tensions and struggles between the individual and the myriad of roles they can inhabit</a:t>
            </a:r>
          </a:p>
          <a:p>
            <a:pPr marL="82296" indent="0" algn="r">
              <a:buNone/>
            </a:pPr>
            <a:r>
              <a:rPr lang="en-GB" sz="2400" dirty="0"/>
              <a:t>(McKie &amp; Callan, 2012, p. 21)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Common Family Characteristics:</a:t>
            </a:r>
            <a:br>
              <a:rPr lang="en-GB" b="1" dirty="0"/>
            </a:br>
            <a:r>
              <a:rPr lang="en-GB" b="1" dirty="0"/>
              <a:t>Co-residence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Living under the same roof is a qualification for immediate family membership, but the next generation of family members grow up and move out and then move back in</a:t>
            </a:r>
          </a:p>
          <a:p>
            <a:endParaRPr lang="en-GB" dirty="0"/>
          </a:p>
          <a:p>
            <a:r>
              <a:rPr lang="en-GB" dirty="0"/>
              <a:t>In European middle-class households the concept of the ‘Boomerang Generation’ has been recognised</a:t>
            </a:r>
          </a:p>
          <a:p>
            <a:pPr marL="402336" lvl="1" indent="0" algn="r">
              <a:buNone/>
            </a:pPr>
            <a:r>
              <a:rPr lang="en-GB" sz="2000" dirty="0"/>
              <a:t>(Parker, 2012)</a:t>
            </a:r>
          </a:p>
          <a:p>
            <a:pPr marL="402336" lvl="1" indent="0">
              <a:buNone/>
            </a:pPr>
            <a:endParaRPr lang="en-GB" sz="2000" dirty="0"/>
          </a:p>
          <a:p>
            <a:pPr marL="402336" lvl="1" indent="0">
              <a:buNone/>
            </a:pPr>
            <a:r>
              <a:rPr lang="en-GB" sz="2000" dirty="0"/>
              <a:t>See: Parker, K (2012) </a:t>
            </a:r>
            <a:r>
              <a:rPr lang="en-GB" sz="2000" i="1" dirty="0"/>
              <a:t>The Boomerang Generation: Feeling OK about Living with Mom and Dad </a:t>
            </a:r>
            <a:r>
              <a:rPr lang="en-GB" sz="2000" dirty="0">
                <a:hlinkClick r:id="rId2"/>
              </a:rPr>
              <a:t>https://www.pewsocialtrends.org/wp-content/uploads/sites/3/2012/03/PewSocialTrends-2012-BoomerangGeneration.pdf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Changing Nature of Family:</a:t>
            </a:r>
            <a:br>
              <a:rPr lang="en-GB" b="1" dirty="0"/>
            </a:br>
            <a:r>
              <a:rPr lang="en-GB" b="1" dirty="0"/>
              <a:t>A Few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200" dirty="0"/>
              <a:t>The transition to parenthood being postponed as women pursue careers;</a:t>
            </a:r>
          </a:p>
          <a:p>
            <a:r>
              <a:rPr lang="en-GB" sz="2200" dirty="0"/>
              <a:t>Child-bearing more likely to be compressed into a small number of years and at a later age, especially among well-educated women;</a:t>
            </a:r>
          </a:p>
          <a:p>
            <a:r>
              <a:rPr lang="en-GB" sz="2200" dirty="0"/>
              <a:t>First births occurring as women approach the age of 30, and increasingly among middle-class women aged 40;</a:t>
            </a:r>
          </a:p>
          <a:p>
            <a:r>
              <a:rPr lang="en-GB" sz="2200" dirty="0"/>
              <a:t>Fertility rates declining in several countries;</a:t>
            </a:r>
          </a:p>
          <a:p>
            <a:r>
              <a:rPr lang="en-GB" sz="2200" dirty="0"/>
              <a:t>Cohabitation rates increasing;</a:t>
            </a:r>
          </a:p>
          <a:p>
            <a:r>
              <a:rPr lang="en-GB" sz="2200" dirty="0"/>
              <a:t>Children increasingly experience transitions between different family living arrangements living with one parent or step-parents;</a:t>
            </a:r>
          </a:p>
          <a:p>
            <a:r>
              <a:rPr lang="en-GB" sz="2200" dirty="0"/>
              <a:t>More people are living alone </a:t>
            </a:r>
          </a:p>
          <a:p>
            <a:pPr marL="82296" indent="0" algn="r">
              <a:buNone/>
            </a:pPr>
            <a:r>
              <a:rPr lang="en-GB" sz="2200" dirty="0"/>
              <a:t>(Steel, Kidd and Brown, 2012)</a:t>
            </a:r>
          </a:p>
        </p:txBody>
      </p:sp>
    </p:spTree>
    <p:extLst>
      <p:ext uri="{BB962C8B-B14F-4D97-AF65-F5344CB8AC3E}">
        <p14:creationId xmlns:p14="http://schemas.microsoft.com/office/powerpoint/2010/main" val="331729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Challenges to the Ideal Family 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845024"/>
          </a:xfrm>
        </p:spPr>
        <p:txBody>
          <a:bodyPr>
            <a:normAutofit/>
          </a:bodyPr>
          <a:lstStyle/>
          <a:p>
            <a:r>
              <a:rPr lang="en-GB" sz="2800" dirty="0"/>
              <a:t>‘The Case against perfection’ (Sandel, 2004).</a:t>
            </a:r>
          </a:p>
          <a:p>
            <a:r>
              <a:rPr lang="en-GB" sz="2800" dirty="0"/>
              <a:t>Not just referring to physical perfection but also living ‘perfect’ lives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sz="2800" dirty="0"/>
              <a:t>Each era ‘legitimises’ a particular and often different ‘version’ of family which includes;</a:t>
            </a:r>
          </a:p>
          <a:p>
            <a:r>
              <a:rPr lang="en-GB" sz="2800" dirty="0"/>
              <a:t>The Identity of members</a:t>
            </a:r>
          </a:p>
          <a:p>
            <a:r>
              <a:rPr lang="en-GB" sz="2800" dirty="0"/>
              <a:t>And Rights and responsibilities </a:t>
            </a:r>
          </a:p>
          <a:p>
            <a:pPr marL="914400" lvl="2" indent="0">
              <a:buNone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CC9CF7-FE51-4C1A-8D57-98850F7B7134}"/>
              </a:ext>
            </a:extLst>
          </p:cNvPr>
          <p:cNvSpPr txBox="1"/>
          <p:nvPr/>
        </p:nvSpPr>
        <p:spPr>
          <a:xfrm>
            <a:off x="2555776" y="5143778"/>
            <a:ext cx="590465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Towards children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Towards each other </a:t>
            </a:r>
          </a:p>
          <a:p>
            <a:pPr algn="r"/>
            <a:r>
              <a:rPr lang="en-GB" sz="2000" dirty="0"/>
              <a:t>(Coltrane &amp; Collins, 2001)</a:t>
            </a:r>
          </a:p>
        </p:txBody>
      </p:sp>
    </p:spTree>
    <p:extLst>
      <p:ext uri="{BB962C8B-B14F-4D97-AF65-F5344CB8AC3E}">
        <p14:creationId xmlns:p14="http://schemas.microsoft.com/office/powerpoint/2010/main" val="133871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‘Ideal’ Family?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recently as 2010 80% of Canadians considered that:</a:t>
            </a:r>
          </a:p>
          <a:p>
            <a:r>
              <a:rPr lang="en-GB" dirty="0"/>
              <a:t>2 heterosexual parents plus children equals the ideal family </a:t>
            </a:r>
          </a:p>
          <a:p>
            <a:pPr marL="0" indent="0" algn="r">
              <a:buNone/>
            </a:pPr>
            <a:r>
              <a:rPr lang="en-GB" sz="2400" dirty="0"/>
              <a:t>(Ipsos Reid Poll, 2010)</a:t>
            </a:r>
          </a:p>
          <a:p>
            <a:r>
              <a:rPr lang="en-GB" dirty="0"/>
              <a:t>Similar statistics in the USA</a:t>
            </a:r>
          </a:p>
          <a:p>
            <a:pPr lvl="1"/>
            <a:r>
              <a:rPr lang="en-GB" dirty="0"/>
              <a:t>Husband, wife and children are the ideal family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21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Outside the Ideal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1"/>
            <a:ext cx="8784976" cy="1143000"/>
          </a:xfrm>
        </p:spPr>
        <p:txBody>
          <a:bodyPr/>
          <a:lstStyle/>
          <a:p>
            <a:r>
              <a:rPr lang="en-GB" dirty="0"/>
              <a:t>Fewer considered that the following representations constituted a ‘family’: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43DD23-2AE8-4C2C-BB20-784FE1CA3A74}"/>
              </a:ext>
            </a:extLst>
          </p:cNvPr>
          <p:cNvSpPr txBox="1"/>
          <p:nvPr/>
        </p:nvSpPr>
        <p:spPr>
          <a:xfrm>
            <a:off x="971600" y="2924944"/>
            <a:ext cx="7416824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Single-parent families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Married couples without children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Cohabitating couples with children</a:t>
            </a:r>
          </a:p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(Ipsos Reid Poll, 2010)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748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Families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08" y="1417638"/>
            <a:ext cx="8856984" cy="2188840"/>
          </a:xfrm>
        </p:spPr>
        <p:txBody>
          <a:bodyPr>
            <a:normAutofit/>
          </a:bodyPr>
          <a:lstStyle/>
          <a:p>
            <a:r>
              <a:rPr lang="en-GB" dirty="0"/>
              <a:t>Families have undoubtedly changed</a:t>
            </a:r>
          </a:p>
          <a:p>
            <a:r>
              <a:rPr lang="en-GB" dirty="0"/>
              <a:t>The last 100 years have seen changes in legislation, technology, attitudes and expectations that have led to: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31663B-958A-4253-8CE9-F800C17A0960}"/>
              </a:ext>
            </a:extLst>
          </p:cNvPr>
          <p:cNvSpPr txBox="1"/>
          <p:nvPr/>
        </p:nvSpPr>
        <p:spPr>
          <a:xfrm>
            <a:off x="1331640" y="3606478"/>
            <a:ext cx="73551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massive feminisation of the workforce since the second world war;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widespread contraception leading to deferred decisions about the start of families; 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divorce, remarriage and cohabitation becoming much more acceptable.</a:t>
            </a:r>
          </a:p>
          <a:p>
            <a:pPr algn="r"/>
            <a:r>
              <a:rPr lang="en-GB" sz="2400" dirty="0"/>
              <a:t>(</a:t>
            </a:r>
            <a:r>
              <a:rPr lang="en-GB" sz="2400" dirty="0" err="1"/>
              <a:t>Roantree</a:t>
            </a:r>
            <a:r>
              <a:rPr lang="en-GB" sz="2400" dirty="0"/>
              <a:t> &amp; </a:t>
            </a:r>
            <a:r>
              <a:rPr lang="en-GB" sz="2400" dirty="0" err="1"/>
              <a:t>Vira</a:t>
            </a:r>
            <a:r>
              <a:rPr lang="en-GB" sz="2400" dirty="0"/>
              <a:t>, No Date) </a:t>
            </a:r>
          </a:p>
        </p:txBody>
      </p:sp>
    </p:spTree>
    <p:extLst>
      <p:ext uri="{BB962C8B-B14F-4D97-AF65-F5344CB8AC3E}">
        <p14:creationId xmlns:p14="http://schemas.microsoft.com/office/powerpoint/2010/main" val="161874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Family and Social Attitudes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have seen a relaxation of societal attitudes</a:t>
            </a:r>
          </a:p>
          <a:p>
            <a:r>
              <a:rPr lang="en-GB" dirty="0"/>
              <a:t>For example, it is no longer seen as unusual to be involved in a ‘complicated’ family structure</a:t>
            </a:r>
          </a:p>
          <a:p>
            <a:r>
              <a:rPr lang="en-GB" dirty="0"/>
              <a:t>Families no longer made up of married parents living with their children</a:t>
            </a:r>
          </a:p>
          <a:p>
            <a:r>
              <a:rPr lang="en-GB" dirty="0"/>
              <a:t>7 in 10 households are still headed up by married couples</a:t>
            </a:r>
          </a:p>
          <a:p>
            <a:r>
              <a:rPr lang="en-GB" dirty="0"/>
              <a:t>But this is now declining</a:t>
            </a:r>
          </a:p>
          <a:p>
            <a:pPr marL="0" indent="0" algn="r">
              <a:buNone/>
            </a:pPr>
            <a:r>
              <a:rPr lang="en-GB" sz="2400" dirty="0"/>
              <a:t>(ONS, No Date)</a:t>
            </a:r>
          </a:p>
        </p:txBody>
      </p:sp>
    </p:spTree>
    <p:extLst>
      <p:ext uri="{BB962C8B-B14F-4D97-AF65-F5344CB8AC3E}">
        <p14:creationId xmlns:p14="http://schemas.microsoft.com/office/powerpoint/2010/main" val="149103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Families in the UK 21</a:t>
            </a:r>
            <a:r>
              <a:rPr lang="en-GB" b="1" baseline="30000" dirty="0"/>
              <a:t>st</a:t>
            </a:r>
            <a:r>
              <a:rPr lang="en-GB" b="1" dirty="0"/>
              <a:t>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229600" cy="53265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Families are now a mix of;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840304-FF6E-4464-9573-BDBB3A8003A8}"/>
              </a:ext>
            </a:extLst>
          </p:cNvPr>
          <p:cNvSpPr txBox="1"/>
          <p:nvPr/>
        </p:nvSpPr>
        <p:spPr>
          <a:xfrm>
            <a:off x="604062" y="3061867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Cohabiting parents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197A15-1B63-4889-9DDA-CA27552150D4}"/>
              </a:ext>
            </a:extLst>
          </p:cNvPr>
          <p:cNvSpPr txBox="1"/>
          <p:nvPr/>
        </p:nvSpPr>
        <p:spPr>
          <a:xfrm>
            <a:off x="4572000" y="3070409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1960 2%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2019 16.3%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2F8B67-B133-4FEF-994F-464751D6CE41}"/>
              </a:ext>
            </a:extLst>
          </p:cNvPr>
          <p:cNvSpPr txBox="1"/>
          <p:nvPr/>
        </p:nvSpPr>
        <p:spPr>
          <a:xfrm>
            <a:off x="604062" y="3996087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Stepfamilies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D0BCCC-96F6-4AB6-8DEF-F061C8CC5583}"/>
              </a:ext>
            </a:extLst>
          </p:cNvPr>
          <p:cNvSpPr txBox="1"/>
          <p:nvPr/>
        </p:nvSpPr>
        <p:spPr>
          <a:xfrm>
            <a:off x="4572000" y="4026865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2 in 5 of all families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0245AD-6126-4CC4-AEA3-9E1FEFB23529}"/>
              </a:ext>
            </a:extLst>
          </p:cNvPr>
          <p:cNvSpPr txBox="1"/>
          <p:nvPr/>
        </p:nvSpPr>
        <p:spPr>
          <a:xfrm>
            <a:off x="604062" y="4697283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Single parent families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5BB588-F24B-45DA-98E8-BF15914DB588}"/>
              </a:ext>
            </a:extLst>
          </p:cNvPr>
          <p:cNvSpPr txBox="1"/>
          <p:nvPr/>
        </p:nvSpPr>
        <p:spPr>
          <a:xfrm>
            <a:off x="4572000" y="4728061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2019 22.3%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552CD1-048E-46A2-BFFC-421145BDF362}"/>
              </a:ext>
            </a:extLst>
          </p:cNvPr>
          <p:cNvSpPr txBox="1"/>
          <p:nvPr/>
        </p:nvSpPr>
        <p:spPr>
          <a:xfrm>
            <a:off x="6300192" y="5343599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(ONS, No Date)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BC5E28D-7B1D-474A-9DC4-A24CF5F0CF82}"/>
              </a:ext>
            </a:extLst>
          </p:cNvPr>
          <p:cNvSpPr txBox="1"/>
          <p:nvPr/>
        </p:nvSpPr>
        <p:spPr>
          <a:xfrm>
            <a:off x="604062" y="2140299"/>
            <a:ext cx="3970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Married/Civil Partnership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F3050C0-C5D2-40A2-93C3-3EBD025AC37F}"/>
              </a:ext>
            </a:extLst>
          </p:cNvPr>
          <p:cNvSpPr txBox="1"/>
          <p:nvPr/>
        </p:nvSpPr>
        <p:spPr>
          <a:xfrm>
            <a:off x="4572000" y="2192032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2019 22.3%</a:t>
            </a:r>
          </a:p>
        </p:txBody>
      </p:sp>
      <p:pic>
        <p:nvPicPr>
          <p:cNvPr id="16" name="Picture 15" descr="A picture containing ligh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EB618C32-DF46-40C1-ADCE-4DEB61369F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0030" y="5879185"/>
            <a:ext cx="986770" cy="986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96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build="p"/>
      <p:bldP spid="7" grpId="0"/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7063756"/>
              </p:ext>
            </p:extLst>
          </p:nvPr>
        </p:nvGraphicFramePr>
        <p:xfrm>
          <a:off x="0" y="658925"/>
          <a:ext cx="9144000" cy="64287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57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519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6611">
                <a:tc>
                  <a:txBody>
                    <a:bodyPr/>
                    <a:lstStyle/>
                    <a:p>
                      <a:r>
                        <a:rPr lang="en-GB" dirty="0"/>
                        <a:t>Ideal Family Form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Alternative Family Forms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8136">
                <a:tc>
                  <a:txBody>
                    <a:bodyPr/>
                    <a:lstStyle/>
                    <a:p>
                      <a:r>
                        <a:rPr lang="en-GB" dirty="0"/>
                        <a:t>Two</a:t>
                      </a:r>
                      <a:r>
                        <a:rPr lang="en-GB" baseline="0" dirty="0"/>
                        <a:t> parents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One parent;</a:t>
                      </a:r>
                      <a:r>
                        <a:rPr lang="en-GB" baseline="0" dirty="0"/>
                        <a:t>  </a:t>
                      </a:r>
                    </a:p>
                    <a:p>
                      <a:r>
                        <a:rPr lang="en-GB" baseline="0" dirty="0"/>
                        <a:t>No parents;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Multiple parents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6128">
                <a:tc>
                  <a:txBody>
                    <a:bodyPr/>
                    <a:lstStyle/>
                    <a:p>
                      <a:r>
                        <a:rPr lang="en-GB" dirty="0"/>
                        <a:t>Married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Cohabiting;</a:t>
                      </a:r>
                      <a:r>
                        <a:rPr lang="en-GB" baseline="0" dirty="0"/>
                        <a:t>  </a:t>
                      </a:r>
                    </a:p>
                    <a:p>
                      <a:r>
                        <a:rPr lang="en-GB" baseline="0" dirty="0"/>
                        <a:t>Planning to marry;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Staying single;  </a:t>
                      </a:r>
                    </a:p>
                    <a:p>
                      <a:r>
                        <a:rPr lang="en-GB" baseline="0" dirty="0"/>
                        <a:t>Divorced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6611">
                <a:tc>
                  <a:txBody>
                    <a:bodyPr/>
                    <a:lstStyle/>
                    <a:p>
                      <a:r>
                        <a:rPr lang="en-GB" dirty="0"/>
                        <a:t>Heterosexual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Homosexual;  </a:t>
                      </a:r>
                    </a:p>
                    <a:p>
                      <a:r>
                        <a:rPr lang="en-GB" dirty="0"/>
                        <a:t>Bisexual;</a:t>
                      </a:r>
                      <a:r>
                        <a:rPr lang="en-GB" baseline="0" dirty="0"/>
                        <a:t>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Non-sexual;  </a:t>
                      </a:r>
                    </a:p>
                    <a:p>
                      <a:r>
                        <a:rPr lang="en-GB" baseline="0" dirty="0"/>
                        <a:t>Transsexual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1962">
                <a:tc>
                  <a:txBody>
                    <a:bodyPr/>
                    <a:lstStyle/>
                    <a:p>
                      <a:r>
                        <a:rPr lang="en-GB" dirty="0"/>
                        <a:t>Two biological parents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One or more social parent(s)</a:t>
                      </a:r>
                      <a:r>
                        <a:rPr lang="en-GB" baseline="0" dirty="0"/>
                        <a:t> through artificial insemination;  Surrogacy;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Adoption;</a:t>
                      </a:r>
                    </a:p>
                    <a:p>
                      <a:r>
                        <a:rPr lang="en-GB" baseline="0" dirty="0"/>
                        <a:t>Foster care;  </a:t>
                      </a:r>
                    </a:p>
                    <a:p>
                      <a:r>
                        <a:rPr lang="en-GB" baseline="0" dirty="0"/>
                        <a:t>Kinship (related headed household)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6611">
                <a:tc>
                  <a:txBody>
                    <a:bodyPr/>
                    <a:lstStyle/>
                    <a:p>
                      <a:r>
                        <a:rPr lang="en-GB" dirty="0"/>
                        <a:t>Co-resident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Part-time resident;  </a:t>
                      </a:r>
                    </a:p>
                    <a:p>
                      <a:r>
                        <a:rPr lang="en-GB" dirty="0"/>
                        <a:t>Shared</a:t>
                      </a:r>
                      <a:r>
                        <a:rPr lang="en-GB" baseline="0" dirty="0"/>
                        <a:t> custody;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Visitation access to children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01240">
                <a:tc>
                  <a:txBody>
                    <a:bodyPr/>
                    <a:lstStyle/>
                    <a:p>
                      <a:r>
                        <a:rPr lang="en-GB" dirty="0"/>
                        <a:t>One (male)</a:t>
                      </a:r>
                      <a:r>
                        <a:rPr lang="en-GB" baseline="0" dirty="0"/>
                        <a:t> breadwinner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Dual</a:t>
                      </a:r>
                      <a:r>
                        <a:rPr lang="en-GB" baseline="0" dirty="0"/>
                        <a:t> earner couple;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Job cycling in/’out reverse role families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Female as breadwinner; Male as primary caregiver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925256">
                <a:tc>
                  <a:txBody>
                    <a:bodyPr/>
                    <a:lstStyle/>
                    <a:p>
                      <a:r>
                        <a:rPr lang="en-GB" dirty="0"/>
                        <a:t>Child care only by</a:t>
                      </a:r>
                      <a:r>
                        <a:rPr lang="en-GB" baseline="0" dirty="0"/>
                        <a:t> parents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Childcare</a:t>
                      </a:r>
                      <a:r>
                        <a:rPr lang="en-GB" baseline="0" dirty="0"/>
                        <a:t> by parents and/or relatives;  </a:t>
                      </a:r>
                    </a:p>
                    <a:p>
                      <a:r>
                        <a:rPr lang="en-GB" baseline="0" dirty="0"/>
                        <a:t>Staff in child care centres or family day care homes;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Siblings; </a:t>
                      </a:r>
                    </a:p>
                    <a:p>
                      <a:r>
                        <a:rPr lang="en-GB" baseline="0" dirty="0"/>
                        <a:t>Neighbours;  </a:t>
                      </a:r>
                    </a:p>
                    <a:p>
                      <a:r>
                        <a:rPr lang="en-GB" baseline="0" dirty="0"/>
                        <a:t>Members of the childcare cooperatives; </a:t>
                      </a:r>
                    </a:p>
                    <a:p>
                      <a:r>
                        <a:rPr lang="en-GB" baseline="0" dirty="0"/>
                        <a:t>Members of a collective community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971600" y="-27384"/>
            <a:ext cx="8172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Assumptions Underlying the ‘Ideal Family’ Form </a:t>
            </a:r>
          </a:p>
          <a:p>
            <a:pPr algn="ctr"/>
            <a:r>
              <a:rPr lang="en-GB" sz="2000" dirty="0"/>
              <a:t>versus Alternative Family Forms</a:t>
            </a:r>
          </a:p>
        </p:txBody>
      </p:sp>
    </p:spTree>
    <p:extLst>
      <p:ext uri="{BB962C8B-B14F-4D97-AF65-F5344CB8AC3E}">
        <p14:creationId xmlns:p14="http://schemas.microsoft.com/office/powerpoint/2010/main" val="35480618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/>
              <a:t>Future Sessions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Changing Parental Roles</a:t>
            </a:r>
          </a:p>
          <a:p>
            <a:r>
              <a:rPr lang="en-GB" dirty="0"/>
              <a:t>Divorce, Remarriage, Single parenthood and Cohabitation</a:t>
            </a:r>
          </a:p>
          <a:p>
            <a:r>
              <a:rPr lang="en-GB" dirty="0"/>
              <a:t>Same-Gender Families</a:t>
            </a:r>
          </a:p>
          <a:p>
            <a:r>
              <a:rPr lang="en-GB" dirty="0"/>
              <a:t>How Many ‘Parents’ are Too Many? </a:t>
            </a:r>
          </a:p>
          <a:p>
            <a:r>
              <a:rPr lang="en-GB" dirty="0"/>
              <a:t>Many Mothers, Many Fathers, Many Others: Insight into Other Cultures</a:t>
            </a:r>
          </a:p>
          <a:p>
            <a:r>
              <a:rPr lang="en-GB" dirty="0"/>
              <a:t>All About Relatives and Fictive Relatives</a:t>
            </a:r>
          </a:p>
          <a:p>
            <a:r>
              <a:rPr lang="en-GB" dirty="0"/>
              <a:t>Multiple Caregivers</a:t>
            </a:r>
          </a:p>
          <a:p>
            <a:r>
              <a:rPr lang="en-GB" dirty="0"/>
              <a:t>Depictions of Family in the Media: Beyond the ‘Ideal’ Family Form</a:t>
            </a:r>
          </a:p>
        </p:txBody>
      </p:sp>
    </p:spTree>
    <p:extLst>
      <p:ext uri="{BB962C8B-B14F-4D97-AF65-F5344CB8AC3E}">
        <p14:creationId xmlns:p14="http://schemas.microsoft.com/office/powerpoint/2010/main" val="41260089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Representations of What Constitutes ‘Family’ in 21st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43397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Family versus Household</a:t>
            </a:r>
          </a:p>
          <a:p>
            <a:r>
              <a:rPr lang="en-GB" dirty="0"/>
              <a:t>Politically charged</a:t>
            </a:r>
          </a:p>
          <a:p>
            <a:r>
              <a:rPr lang="en-GB" dirty="0"/>
              <a:t>‘family at the heart of policy agendas’ since 2010</a:t>
            </a:r>
          </a:p>
          <a:p>
            <a:r>
              <a:rPr lang="en-GB" dirty="0"/>
              <a:t>Who is supported as a ‘family’?</a:t>
            </a:r>
          </a:p>
          <a:p>
            <a:r>
              <a:rPr lang="en-GB" dirty="0"/>
              <a:t>Who is not supported as a ‘family’?</a:t>
            </a:r>
          </a:p>
          <a:p>
            <a:r>
              <a:rPr lang="en-GB" dirty="0"/>
              <a:t>The positioning of Political Parties on ‘families’ linked to votes</a:t>
            </a:r>
          </a:p>
          <a:p>
            <a:pPr lvl="1"/>
            <a:endParaRPr lang="en-GB" dirty="0"/>
          </a:p>
          <a:p>
            <a:pPr marL="402336" lvl="1" indent="0" algn="r">
              <a:buNone/>
            </a:pPr>
            <a:r>
              <a:rPr lang="en-GB" sz="1800" dirty="0"/>
              <a:t>(Steel, Kidd &amp; Brown, 2012)</a:t>
            </a:r>
          </a:p>
        </p:txBody>
      </p:sp>
    </p:spTree>
    <p:extLst>
      <p:ext uri="{BB962C8B-B14F-4D97-AF65-F5344CB8AC3E}">
        <p14:creationId xmlns:p14="http://schemas.microsoft.com/office/powerpoint/2010/main" val="1608811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645" y="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Task for Next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3744416"/>
          </a:xfrm>
        </p:spPr>
        <p:txBody>
          <a:bodyPr>
            <a:normAutofit/>
          </a:bodyPr>
          <a:lstStyle/>
          <a:p>
            <a:r>
              <a:rPr lang="en-GB" sz="2800" dirty="0"/>
              <a:t>Included below are the two web links to the Labour &amp; Conservative manifestos; please take time to read through and consider how each party considers ‘family’?</a:t>
            </a:r>
          </a:p>
          <a:p>
            <a:r>
              <a:rPr lang="en-GB" sz="2800" dirty="0"/>
              <a:t>What is considered a ‘good’ family?</a:t>
            </a:r>
          </a:p>
          <a:p>
            <a:r>
              <a:rPr lang="en-GB" sz="2800" dirty="0"/>
              <a:t>What is considered a ‘bad’ family?</a:t>
            </a:r>
          </a:p>
          <a:p>
            <a:r>
              <a:rPr lang="en-GB" sz="2800" dirty="0"/>
              <a:t>Bring your comments to next week’s lecture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43068" y="4424245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https://labour.org.uk/wp-content/uploads/2019/11/Real-Change-Labour-Manifesto-2019.pdf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7" y="5070576"/>
            <a:ext cx="86947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https://assets-global.website-files.com/5da42e2cae7ebd3f8bde353c/5dda924905da587992a064ba_Conservative%202019%20Manifesto.pdf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18624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9988" y="132519"/>
            <a:ext cx="8229600" cy="5715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 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7504" y="836712"/>
            <a:ext cx="9036496" cy="4525963"/>
          </a:xfrm>
        </p:spPr>
        <p:txBody>
          <a:bodyPr>
            <a:noAutofit/>
          </a:bodyPr>
          <a:lstStyle/>
          <a:p>
            <a:r>
              <a:rPr lang="en-GB" sz="1600" dirty="0"/>
              <a:t>Coltrane, S. &amp; Collins, R (2001) </a:t>
            </a:r>
            <a:r>
              <a:rPr lang="en-GB" sz="1600" i="1" dirty="0"/>
              <a:t>Sociology of Marriage &amp; the Family: Gender, Love, and Property</a:t>
            </a:r>
            <a:r>
              <a:rPr lang="en-GB" sz="1600" dirty="0"/>
              <a:t> Wadsworth: Thomson Learning</a:t>
            </a:r>
            <a:endParaRPr lang="en-GB" sz="1600" i="1" dirty="0"/>
          </a:p>
          <a:p>
            <a:r>
              <a:rPr lang="en-GB" sz="1600" dirty="0"/>
              <a:t>Conservative Party (2019) </a:t>
            </a:r>
            <a:r>
              <a:rPr lang="en-GB" sz="1600" i="1" dirty="0"/>
              <a:t>Get Brexit Done: Unleash Britain’s Potential,</a:t>
            </a:r>
            <a:r>
              <a:rPr lang="en-GB" sz="1600" dirty="0"/>
              <a:t> Millbank, London: Conservative Party Available at: </a:t>
            </a:r>
            <a:r>
              <a:rPr lang="en-GB" sz="1600" dirty="0">
                <a:hlinkClick r:id="rId2"/>
              </a:rPr>
              <a:t>https://assets-global.website-files.com/5da42e2cae7ebd3f8bde353c/5dda924905da587992a064ba_Conservative%202019%20Manifesto.pdf</a:t>
            </a:r>
            <a:r>
              <a:rPr lang="en-GB" sz="1600" dirty="0"/>
              <a:t> [Accessed 26/01/2020]</a:t>
            </a:r>
          </a:p>
          <a:p>
            <a:r>
              <a:rPr lang="en-GB" sz="1600" dirty="0"/>
              <a:t>Equalities Act (2010) Available at: http://www.legislation.gov.uk/ukpga/2010/15/pdfs/ukpga_20100015_en.pdf [Accessed 26/01/2020]</a:t>
            </a:r>
          </a:p>
          <a:p>
            <a:r>
              <a:rPr lang="en-GB" sz="1600" dirty="0"/>
              <a:t>Gittens, D (1993) </a:t>
            </a:r>
            <a:r>
              <a:rPr lang="en-GB" sz="1600" i="1" dirty="0"/>
              <a:t>The Family in Question: Changing Households and Familiar Ideologies, </a:t>
            </a:r>
            <a:r>
              <a:rPr lang="en-GB" sz="1600" dirty="0"/>
              <a:t>Basingstoke: Macmillan.</a:t>
            </a:r>
          </a:p>
          <a:p>
            <a:r>
              <a:rPr lang="en-GB" sz="1600" dirty="0"/>
              <a:t>Goldthorpe, JH (1987) </a:t>
            </a:r>
            <a:r>
              <a:rPr lang="en-GB" sz="1600" i="1" dirty="0"/>
              <a:t>Social Mobility and Class Structure in Modern Britain, </a:t>
            </a:r>
            <a:r>
              <a:rPr lang="en-GB" sz="1600" dirty="0"/>
              <a:t>Oxford: Clarendon Press.</a:t>
            </a:r>
          </a:p>
          <a:p>
            <a:r>
              <a:rPr lang="en-GB" sz="1600" dirty="0"/>
              <a:t>Ipsos Reid (2010) </a:t>
            </a:r>
            <a:r>
              <a:rPr lang="en-GB" sz="1600" i="1" dirty="0"/>
              <a:t>All in the Family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https://www.ipsos.com/en-ca/all-family</a:t>
            </a:r>
            <a:r>
              <a:rPr lang="en-GB" sz="1600" dirty="0"/>
              <a:t> [Accessed: 26/01/2020]</a:t>
            </a:r>
          </a:p>
          <a:p>
            <a:r>
              <a:rPr lang="en-GB" sz="1600" dirty="0"/>
              <a:t>Labour Party (2010) </a:t>
            </a:r>
            <a:r>
              <a:rPr lang="en-GB" sz="1600" i="1" dirty="0"/>
              <a:t>It’s Time for a Real Change </a:t>
            </a:r>
            <a:r>
              <a:rPr lang="en-GB" sz="1600" dirty="0"/>
              <a:t>London: Labour Party. Available at: </a:t>
            </a:r>
            <a:r>
              <a:rPr lang="en-GB" sz="1600" dirty="0">
                <a:hlinkClick r:id="rId4"/>
              </a:rPr>
              <a:t>https://labour.org.uk/wp-content/uploads/2019/11/Real-Change-Labour-Manifesto-2019.pdf</a:t>
            </a:r>
            <a:r>
              <a:rPr lang="en-GB" sz="1600" dirty="0"/>
              <a:t> [Accessed 26/01/2020]</a:t>
            </a:r>
          </a:p>
          <a:p>
            <a:r>
              <a:rPr lang="en-GB" sz="1600" dirty="0"/>
              <a:t>Lawson, T &amp; Garrod, J (2001)</a:t>
            </a:r>
            <a:r>
              <a:rPr lang="en-GB" sz="1600" i="1" dirty="0"/>
              <a:t> Dictionary of Sociology, </a:t>
            </a:r>
            <a:r>
              <a:rPr lang="en-GB" sz="1600" dirty="0"/>
              <a:t>Chicago, Illinois: Hodder &amp; Stoughton Educational.</a:t>
            </a:r>
            <a:r>
              <a:rPr lang="en-GB" sz="1600" i="1" dirty="0"/>
              <a:t> </a:t>
            </a:r>
            <a:endParaRPr lang="en-GB" sz="1600" dirty="0"/>
          </a:p>
          <a:p>
            <a:r>
              <a:rPr lang="en-GB" sz="1600" dirty="0"/>
              <a:t>Lawson, T &amp; Garrod, J (2009) </a:t>
            </a:r>
            <a:r>
              <a:rPr lang="en-GB" sz="1600" i="1" dirty="0"/>
              <a:t>A-Z Sociology Handbook, </a:t>
            </a:r>
            <a:r>
              <a:rPr lang="en-GB" sz="1600" dirty="0" err="1"/>
              <a:t>Deddington</a:t>
            </a:r>
            <a:r>
              <a:rPr lang="en-GB" sz="1600" dirty="0"/>
              <a:t>, Oxon: Philip Allan Updates.</a:t>
            </a:r>
          </a:p>
          <a:p>
            <a:r>
              <a:rPr lang="en-GB" sz="1600" dirty="0"/>
              <a:t>McKie, L &amp; Callan, S (2012) </a:t>
            </a:r>
            <a:r>
              <a:rPr lang="en-GB" sz="1600" i="1" dirty="0"/>
              <a:t>Understanding Families: A Global Introduction, </a:t>
            </a:r>
            <a:r>
              <a:rPr lang="en-GB" sz="1600" dirty="0"/>
              <a:t>London: Sage.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477797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9988" y="132519"/>
            <a:ext cx="8229600" cy="5715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 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7504" y="1166018"/>
            <a:ext cx="9036496" cy="4525963"/>
          </a:xfrm>
        </p:spPr>
        <p:txBody>
          <a:bodyPr>
            <a:noAutofit/>
          </a:bodyPr>
          <a:lstStyle/>
          <a:p>
            <a:r>
              <a:rPr lang="en-GB" sz="1600" dirty="0"/>
              <a:t>Murdock, GP (1949) Social Structure, New York: Macmillan.</a:t>
            </a:r>
          </a:p>
          <a:p>
            <a:r>
              <a:rPr lang="en-GB" sz="1600" dirty="0"/>
              <a:t>OUP (2011) Concise Oxford Dictionary, Oxford: OUP.</a:t>
            </a:r>
          </a:p>
          <a:p>
            <a:r>
              <a:rPr lang="en-GB" sz="1600" dirty="0"/>
              <a:t>Parke, R.D. (2013) Future Families: Diverse Forms, Rich Possibilities, Chichester, Sussex: Wiley Blackwell.</a:t>
            </a:r>
          </a:p>
          <a:p>
            <a:r>
              <a:rPr lang="en-GB" sz="1600" dirty="0"/>
              <a:t>Parker, K (2012) The Boomerang Generation: Feeling OK about Living with Mom and Dad </a:t>
            </a:r>
            <a:r>
              <a:rPr lang="en-GB" sz="1600" dirty="0">
                <a:hlinkClick r:id="rId2"/>
              </a:rPr>
              <a:t>http://www.pewsocialtrends.org/files/2012/03/PewSocialTrends-2012-BoomerangGeneration.pd</a:t>
            </a:r>
            <a:r>
              <a:rPr lang="en-GB" sz="1600" dirty="0"/>
              <a:t> f </a:t>
            </a:r>
          </a:p>
          <a:p>
            <a:r>
              <a:rPr lang="en-GB" sz="1600" dirty="0"/>
              <a:t>ONS (No Date) Families Available at: </a:t>
            </a:r>
            <a:r>
              <a:rPr lang="en-GB" sz="1600" dirty="0">
                <a:hlinkClick r:id="rId3"/>
              </a:rPr>
              <a:t>https://www.ons.gov.uk/peoplepopulationandcommunity/birthsdeathsandmarriages/families</a:t>
            </a:r>
            <a:r>
              <a:rPr lang="en-GB" sz="1600" dirty="0"/>
              <a:t>  [Accessed 26/01/2020]</a:t>
            </a:r>
          </a:p>
          <a:p>
            <a:r>
              <a:rPr lang="en-GB" sz="1600" dirty="0" err="1"/>
              <a:t>Ribbens</a:t>
            </a:r>
            <a:r>
              <a:rPr lang="en-GB" sz="1600" dirty="0"/>
              <a:t> McCarthy, J &amp; Edwards, R (2011) Key concepts in Family Studies, London: Sage.</a:t>
            </a:r>
          </a:p>
          <a:p>
            <a:r>
              <a:rPr lang="en-GB" sz="1600" dirty="0" err="1"/>
              <a:t>Roantree</a:t>
            </a:r>
            <a:r>
              <a:rPr lang="en-GB" sz="1600" dirty="0"/>
              <a:t>, B. &amp; </a:t>
            </a:r>
            <a:r>
              <a:rPr lang="en-GB" sz="1600" dirty="0" err="1"/>
              <a:t>Vira</a:t>
            </a:r>
            <a:r>
              <a:rPr lang="en-GB" sz="1600" dirty="0"/>
              <a:t>, K (No Date) The rise and rise of women’s employment in the UK: IFS Briefing Note BN234 IFS Available at: </a:t>
            </a:r>
            <a:r>
              <a:rPr lang="en-GB" sz="1600" dirty="0">
                <a:hlinkClick r:id="rId4"/>
              </a:rPr>
              <a:t>https://www.ifs.org.uk/uploads/BN234.pd</a:t>
            </a:r>
            <a:r>
              <a:rPr lang="en-GB" sz="1600" dirty="0"/>
              <a:t> f {Accessed 26/01/2020]</a:t>
            </a:r>
          </a:p>
          <a:p>
            <a:r>
              <a:rPr lang="en-GB" sz="1600" dirty="0"/>
              <a:t>Sandel, M. J. (2004) ‘The Case Against Perfection’ in The Atlantic  April 2004 Issue. Available at: </a:t>
            </a:r>
            <a:r>
              <a:rPr lang="en-GB" sz="1600" dirty="0">
                <a:hlinkClick r:id="rId5"/>
              </a:rPr>
              <a:t>https://www.theatlantic.com/magazine/archive/2004/04/the-case-against-perfection/302927/</a:t>
            </a:r>
            <a:r>
              <a:rPr lang="en-GB" sz="1600" dirty="0"/>
              <a:t>  {Accessed 26/01/2020]</a:t>
            </a:r>
          </a:p>
          <a:p>
            <a:r>
              <a:rPr lang="en-GB" sz="1600" dirty="0"/>
              <a:t>Steel, L, Kidd, W &amp; Brown, A (2012) The Family, Basingstoke, Hampshire: Palgrave Macmillan.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9077310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362</TotalTime>
  <Words>2337</Words>
  <Application>Microsoft Office PowerPoint</Application>
  <PresentationFormat>On-screen Show (4:3)</PresentationFormat>
  <Paragraphs>241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Arial</vt:lpstr>
      <vt:lpstr>Calibri</vt:lpstr>
      <vt:lpstr>UWTSD PPT Template</vt:lpstr>
      <vt:lpstr>SJSI6022 Individuals and Families: Living in a Contemporary World             Theme 1: Key Concepts – Definitions Families &amp; Households</vt:lpstr>
      <vt:lpstr>Representations of what Constitutes ‘Family’ in 21st Century</vt:lpstr>
      <vt:lpstr>Group Task – 21st Century ‘Happy Families’</vt:lpstr>
      <vt:lpstr>Definitions of a family</vt:lpstr>
      <vt:lpstr>Definitions of Family: 1949</vt:lpstr>
      <vt:lpstr>Definitions of Family: 1987</vt:lpstr>
      <vt:lpstr>Definitions of Family: 1992</vt:lpstr>
      <vt:lpstr>Definitions of Family: 1993</vt:lpstr>
      <vt:lpstr>Definitions of Family: 2009</vt:lpstr>
      <vt:lpstr>Definitions of Family: 2011</vt:lpstr>
      <vt:lpstr>Definitions of Family: 2011</vt:lpstr>
      <vt:lpstr>What is the difference between a family and a household?</vt:lpstr>
      <vt:lpstr>Definitions of Household: 2007</vt:lpstr>
      <vt:lpstr>Definition of Household: 2011</vt:lpstr>
      <vt:lpstr>Family versus Household</vt:lpstr>
      <vt:lpstr>Common Family Characteristics: Common Identity</vt:lpstr>
      <vt:lpstr>Common Family Characteristics: Economic Co-operation and Ownership</vt:lpstr>
      <vt:lpstr>Common Family Characteristics: Reproduction of the Next Generation</vt:lpstr>
      <vt:lpstr>Common Family Characteristics: Care Work and Domestic Labour</vt:lpstr>
      <vt:lpstr>Common Family Characteristics: Co-residence</vt:lpstr>
      <vt:lpstr>Changing Nature of Family: A Few Challenges</vt:lpstr>
      <vt:lpstr>Challenges to the Ideal Family Form</vt:lpstr>
      <vt:lpstr>The ‘Ideal’ Family?</vt:lpstr>
      <vt:lpstr>Outside the Ideal</vt:lpstr>
      <vt:lpstr>Families in the UK</vt:lpstr>
      <vt:lpstr>Family and Social Attitudes</vt:lpstr>
      <vt:lpstr>Families in the UK 21st Century</vt:lpstr>
      <vt:lpstr>PowerPoint Presentation</vt:lpstr>
      <vt:lpstr>Future Sessions</vt:lpstr>
      <vt:lpstr>Representations of What Constitutes ‘Family’ in 21st Century</vt:lpstr>
      <vt:lpstr>Task for Next Week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39</cp:revision>
  <dcterms:created xsi:type="dcterms:W3CDTF">2016-09-29T11:33:04Z</dcterms:created>
  <dcterms:modified xsi:type="dcterms:W3CDTF">2020-02-04T09:58:22Z</dcterms:modified>
</cp:coreProperties>
</file>