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9"/>
    <p:restoredTop sz="94056"/>
  </p:normalViewPr>
  <p:slideViewPr>
    <p:cSldViewPr snapToGrid="0">
      <p:cViewPr varScale="1">
        <p:scale>
          <a:sx n="114" d="100"/>
          <a:sy n="114" d="100"/>
        </p:scale>
        <p:origin x="184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6/22/25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106C-EBA8-4D87-976E-100DB37482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0099" y="2671544"/>
            <a:ext cx="9151802" cy="1086418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Disappearance of Dr Hart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468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CA09D-C701-9C9A-2A44-847C2F2EA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The Disappearance of Dr Hart: Ethics and Risks in AI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05321-44CB-8DA6-B32C-4B5E1EE66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Dr Hart, a respected robotics expert, disappeared under mysterious circumstances.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Renowned for her unwavering ethical stance on artificial intelligence and robotics.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report investigates her background, the ethical challenges she faced, and potential reasons behind her disappearance.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29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D663F-153C-99B9-F280-A1BEE31E0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 Hart's Career and Ethical Advocacy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A82CA-6D08-8E6D-B462-1E0EEA81C0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Professional Context: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Over 20 years in AI and robotics, with a focus on healthcare systems.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Frequently opposed unethical AI practices, leading to conflict with major industry players.</a:t>
            </a:r>
          </a:p>
          <a:p>
            <a:r>
              <a:rPr lang="en-GB" b="1" dirty="0"/>
              <a:t>Significant Ethical Concerns Identified: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Privacy &amp; Surveillance:</a:t>
            </a:r>
            <a:r>
              <a:rPr lang="en-GB" dirty="0"/>
              <a:t> Excessive data collection by AI systems (Harvard Gazette,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Bias &amp; Discrimination:</a:t>
            </a:r>
            <a:r>
              <a:rPr lang="en-GB" dirty="0"/>
              <a:t> AI algorithms replicating societal inequalities.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Accountability:</a:t>
            </a:r>
            <a:r>
              <a:rPr lang="en-GB" dirty="0"/>
              <a:t> Machines making decisions without human oversight.</a:t>
            </a:r>
          </a:p>
          <a:p>
            <a:r>
              <a:rPr lang="en-GB" b="1" dirty="0"/>
              <a:t>Evaluation of Evidence: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Based on reputable academic and media sources (e.g., Harvard Gazette, Stanford </a:t>
            </a:r>
            <a:r>
              <a:rPr lang="en-GB" dirty="0" err="1"/>
              <a:t>Encyclopedia</a:t>
            </a:r>
            <a:r>
              <a:rPr lang="en-GB" dirty="0"/>
              <a:t>, Wired).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Cross-referenced with real-world case studies to assess validity and relevance.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204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846A6-F68D-08EA-CE0E-6292D69C7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Explanations for the Disappearance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7FCBD-815D-A712-9DCC-02E50BA31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Theory 1 – Coercion or Threats:</a:t>
            </a:r>
            <a:br>
              <a:rPr lang="en-GB" dirty="0"/>
            </a:br>
            <a:r>
              <a:rPr lang="en-GB" dirty="0"/>
              <a:t>Powerful actors may have attempted to silence her due to her outspoken criticism.</a:t>
            </a:r>
          </a:p>
          <a:p>
            <a:r>
              <a:rPr lang="en-GB" b="1" dirty="0"/>
              <a:t>Theory 2 – Voluntary Disappearance:</a:t>
            </a:r>
            <a:br>
              <a:rPr lang="en-GB" dirty="0"/>
            </a:br>
            <a:r>
              <a:rPr lang="en-GB" dirty="0"/>
              <a:t>Dr Hart might have gone into hiding to escape retaliation and preserve her moral integrity.</a:t>
            </a:r>
          </a:p>
          <a:p>
            <a:r>
              <a:rPr lang="en-GB" b="1" dirty="0"/>
              <a:t>Theory 3 – Foul Play:</a:t>
            </a:r>
            <a:br>
              <a:rPr lang="en-GB" dirty="0"/>
            </a:br>
            <a:r>
              <a:rPr lang="en-GB" dirty="0"/>
              <a:t>Possible targeting by those with vested interests in unethical AI development.</a:t>
            </a:r>
          </a:p>
          <a:p>
            <a:r>
              <a:rPr lang="en-GB" b="1" dirty="0"/>
              <a:t>Supporting Cases: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Dr Patrick Hart, imprisoned for ethical activism (Just Stop Oil, 2025).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FANUC Corporation linked to controversial military robotics projects (Wired, 2024).</a:t>
            </a:r>
          </a:p>
          <a:p>
            <a:r>
              <a:rPr lang="en-GB" b="1" dirty="0"/>
              <a:t>Conclusion:</a:t>
            </a:r>
            <a:br>
              <a:rPr lang="en-GB" dirty="0"/>
            </a:br>
            <a:r>
              <a:rPr lang="en-GB" dirty="0"/>
              <a:t>Her case highlights the vulnerability of professionals challenging the ethics of powerful tech entities.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934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7464A-447E-41C7-6154-A3CE519B5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Challenges and Lessons from the Investigation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B0A06-7120-2FAC-5725-3345B5294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Challenges Faced: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Gaining access to private or corporate records.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cooperation from individuals close to Dr Hart.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Interpreting ethical dilemmas through a reliable academic framework.</a:t>
            </a:r>
          </a:p>
          <a:p>
            <a:r>
              <a:rPr lang="en-GB" b="1" dirty="0"/>
              <a:t>Lessons Learnt: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Ethical researchers are often isolated and vulnerable to institutional pushback.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AI field urgently needs mechanisms to protect and support whistle-blowers.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Ethical oversight must be formalised within academic and corporate research environments.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704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DEA1B-F6F8-A97D-0971-6C070AFCB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&amp; SMART Action Plan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D1B301-77F4-B436-1F23-FF089FA5BA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6315" y="2141538"/>
          <a:ext cx="9190395" cy="3649663"/>
        </p:xfrm>
        <a:graphic>
          <a:graphicData uri="http://schemas.openxmlformats.org/drawingml/2006/table">
            <a:tbl>
              <a:tblPr/>
              <a:tblGrid>
                <a:gridCol w="1838079">
                  <a:extLst>
                    <a:ext uri="{9D8B030D-6E8A-4147-A177-3AD203B41FA5}">
                      <a16:colId xmlns:a16="http://schemas.microsoft.com/office/drawing/2014/main" val="2730272831"/>
                    </a:ext>
                  </a:extLst>
                </a:gridCol>
                <a:gridCol w="1838079">
                  <a:extLst>
                    <a:ext uri="{9D8B030D-6E8A-4147-A177-3AD203B41FA5}">
                      <a16:colId xmlns:a16="http://schemas.microsoft.com/office/drawing/2014/main" val="3299564614"/>
                    </a:ext>
                  </a:extLst>
                </a:gridCol>
                <a:gridCol w="1838079">
                  <a:extLst>
                    <a:ext uri="{9D8B030D-6E8A-4147-A177-3AD203B41FA5}">
                      <a16:colId xmlns:a16="http://schemas.microsoft.com/office/drawing/2014/main" val="2742722462"/>
                    </a:ext>
                  </a:extLst>
                </a:gridCol>
                <a:gridCol w="1838079">
                  <a:extLst>
                    <a:ext uri="{9D8B030D-6E8A-4147-A177-3AD203B41FA5}">
                      <a16:colId xmlns:a16="http://schemas.microsoft.com/office/drawing/2014/main" val="2299687581"/>
                    </a:ext>
                  </a:extLst>
                </a:gridCol>
                <a:gridCol w="1838079">
                  <a:extLst>
                    <a:ext uri="{9D8B030D-6E8A-4147-A177-3AD203B41FA5}">
                      <a16:colId xmlns:a16="http://schemas.microsoft.com/office/drawing/2014/main" val="2967076265"/>
                    </a:ext>
                  </a:extLst>
                </a:gridCol>
              </a:tblGrid>
              <a:tr h="331787">
                <a:tc>
                  <a:txBody>
                    <a:bodyPr/>
                    <a:lstStyle/>
                    <a:p>
                      <a:r>
                        <a:rPr lang="en-GB" sz="1600" b="1"/>
                        <a:t>Target</a:t>
                      </a:r>
                      <a:endParaRPr lang="en-GB" sz="1600"/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Action</a:t>
                      </a:r>
                      <a:endParaRPr lang="en-GB" sz="1600"/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Challenges</a:t>
                      </a:r>
                      <a:endParaRPr lang="en-GB" sz="1600"/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Resources</a:t>
                      </a:r>
                      <a:endParaRPr lang="en-GB" sz="1600"/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Deadline</a:t>
                      </a:r>
                      <a:endParaRPr lang="en-GB" sz="1600"/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9960354"/>
                  </a:ext>
                </a:extLst>
              </a:tr>
              <a:tr h="829469">
                <a:tc>
                  <a:txBody>
                    <a:bodyPr/>
                    <a:lstStyle/>
                    <a:p>
                      <a:r>
                        <a:rPr lang="en-GB" sz="1600"/>
                        <a:t>Investigate recent projects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Review research/collaborations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Restricted access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Academic/legal tools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 July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6227285"/>
                  </a:ext>
                </a:extLst>
              </a:tr>
              <a:tr h="829469">
                <a:tc>
                  <a:txBody>
                    <a:bodyPr/>
                    <a:lstStyle/>
                    <a:p>
                      <a:r>
                        <a:rPr lang="en-GB" sz="1600"/>
                        <a:t>Conduct interviews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Contact colleagues/partners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Reluctance to speak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Personal &amp; professional networks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15 July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7529780"/>
                  </a:ext>
                </a:extLst>
              </a:tr>
              <a:tr h="829469">
                <a:tc>
                  <a:txBody>
                    <a:bodyPr/>
                    <a:lstStyle/>
                    <a:p>
                      <a:r>
                        <a:rPr lang="en-GB" sz="1600"/>
                        <a:t>Analyse digital footprint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Study her publications &amp; communications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Access issues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Cyber forensics, legal channels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30 July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8886625"/>
                  </a:ext>
                </a:extLst>
              </a:tr>
              <a:tr h="829469">
                <a:tc>
                  <a:txBody>
                    <a:bodyPr/>
                    <a:lstStyle/>
                    <a:p>
                      <a:r>
                        <a:rPr lang="en-GB" sz="1600"/>
                        <a:t>Establish oversight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Launch independent ethics board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Industry resistance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University &amp; committee support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Ongoing</a:t>
                      </a:r>
                    </a:p>
                  </a:txBody>
                  <a:tcPr marL="82947" marR="82947" marT="41473" marB="414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9080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6151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377D-BE00-2CAB-4FFB-46110B7FE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E15EC-94ED-49D3-EE7A-C9A260CD1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Harvard Gazette (2020) </a:t>
            </a:r>
            <a:r>
              <a:rPr lang="en-GB" i="1" dirty="0"/>
              <a:t>Ethical Concerns Mount as AI Takes Bigger Decision-Making Role.</a:t>
            </a:r>
            <a:endParaRPr lang="en-GB" dirty="0"/>
          </a:p>
          <a:p>
            <a:r>
              <a:rPr lang="en-GB" dirty="0"/>
              <a:t>Stanford </a:t>
            </a:r>
            <a:r>
              <a:rPr lang="en-GB" dirty="0" err="1"/>
              <a:t>Encyclopedia</a:t>
            </a:r>
            <a:r>
              <a:rPr lang="en-GB" dirty="0"/>
              <a:t> of Philosophy (2025) </a:t>
            </a:r>
            <a:r>
              <a:rPr lang="en-GB" i="1" dirty="0"/>
              <a:t>Ethics of Artificial Intelligence and Robotics.</a:t>
            </a:r>
            <a:endParaRPr lang="en-GB" dirty="0"/>
          </a:p>
          <a:p>
            <a:r>
              <a:rPr lang="en-GB" dirty="0"/>
              <a:t>Just Stop Oil (2025) </a:t>
            </a:r>
            <a:r>
              <a:rPr lang="en-GB" i="1" dirty="0"/>
              <a:t>Doctor Sentenced for Ethical Activism.</a:t>
            </a:r>
            <a:endParaRPr lang="en-GB" dirty="0"/>
          </a:p>
          <a:p>
            <a:r>
              <a:rPr lang="en-GB" dirty="0"/>
              <a:t>Wired (2024) </a:t>
            </a:r>
            <a:r>
              <a:rPr lang="en-GB" i="1" dirty="0"/>
              <a:t>Corporate Involvement in Military Robotics.</a:t>
            </a:r>
            <a:endParaRPr lang="en-GB" dirty="0"/>
          </a:p>
          <a:p>
            <a:r>
              <a:rPr lang="en-GB" dirty="0"/>
              <a:t>EHL Insights (2022) </a:t>
            </a:r>
            <a:r>
              <a:rPr lang="en-GB" i="1" dirty="0"/>
              <a:t>6 Ethical Concerns of Service Robots and Human Interaction.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7448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57</TotalTime>
  <Words>502</Words>
  <Application>Microsoft Macintosh PowerPoint</Application>
  <PresentationFormat>Widescreen</PresentationFormat>
  <Paragraphs>66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Celestial</vt:lpstr>
      <vt:lpstr>The Disappearance of Dr Hart</vt:lpstr>
      <vt:lpstr>The Disappearance of Dr Hart: Ethics and Risks in AI</vt:lpstr>
      <vt:lpstr>Dr Hart's Career and Ethical Advocacy</vt:lpstr>
      <vt:lpstr>Possible Explanations for the Disappearance</vt:lpstr>
      <vt:lpstr>Challenges and Lessons from the Investigation </vt:lpstr>
      <vt:lpstr>Recommendations &amp; SMART Action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Maldonado Ruiz (2428045)</dc:creator>
  <cp:lastModifiedBy>Daniela Maldonado Ruiz (2428045)</cp:lastModifiedBy>
  <cp:revision>1</cp:revision>
  <dcterms:created xsi:type="dcterms:W3CDTF">2025-06-22T22:22:22Z</dcterms:created>
  <dcterms:modified xsi:type="dcterms:W3CDTF">2025-06-22T23:20:21Z</dcterms:modified>
</cp:coreProperties>
</file>