
<file path=[Content_Types].xml><?xml version="1.0" encoding="utf-8"?>
<Types xmlns="http://schemas.openxmlformats.org/package/2006/content-types">
  <Default Extension="xml" ContentType="application/xml"/>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8" r:id="rId1"/>
  </p:sldMasterIdLst>
  <p:notesMasterIdLst>
    <p:notesMasterId r:id="rId14"/>
  </p:notesMasterIdLst>
  <p:sldIdLst>
    <p:sldId id="256" r:id="rId2"/>
    <p:sldId id="258" r:id="rId3"/>
    <p:sldId id="282" r:id="rId4"/>
    <p:sldId id="283" r:id="rId5"/>
    <p:sldId id="284" r:id="rId6"/>
    <p:sldId id="285" r:id="rId7"/>
    <p:sldId id="286" r:id="rId8"/>
    <p:sldId id="281" r:id="rId9"/>
    <p:sldId id="287" r:id="rId10"/>
    <p:sldId id="288" r:id="rId11"/>
    <p:sldId id="289" r:id="rId12"/>
    <p:sldId id="290"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B113D257-BD6C-4287-90EF-E315235A6EF7}">
  <a:tblStyle styleId="{B113D257-BD6C-4287-90EF-E315235A6EF7}" styleName="Table_0">
    <a:wholeTbl>
      <a:tcStyle>
        <a:tcBdr>
          <a:left>
            <a:ln w="9525" cap="flat" cmpd="sng">
              <a:solidFill>
                <a:srgbClr val="000000"/>
              </a:solidFill>
              <a:prstDash val="solid"/>
              <a:round/>
              <a:headEnd type="none" w="med" len="med"/>
              <a:tailEnd type="none" w="med" len="med"/>
            </a:ln>
          </a:left>
          <a:right>
            <a:ln w="9525" cap="flat" cmpd="sng">
              <a:solidFill>
                <a:srgbClr val="000000"/>
              </a:solidFill>
              <a:prstDash val="solid"/>
              <a:round/>
              <a:headEnd type="none" w="med" len="med"/>
              <a:tailEnd type="none" w="med" len="med"/>
            </a:ln>
          </a:right>
          <a:top>
            <a:ln w="9525" cap="flat" cmpd="sng">
              <a:solidFill>
                <a:srgbClr val="000000"/>
              </a:solidFill>
              <a:prstDash val="solid"/>
              <a:round/>
              <a:headEnd type="none" w="med" len="med"/>
              <a:tailEnd type="none" w="med" len="med"/>
            </a:ln>
          </a:top>
          <a:bottom>
            <a:ln w="9525" cap="flat" cmpd="sng">
              <a:solidFill>
                <a:srgbClr val="000000"/>
              </a:solidFill>
              <a:prstDash val="solid"/>
              <a:round/>
              <a:headEnd type="none" w="med" len="med"/>
              <a:tailEnd type="none" w="med" len="med"/>
            </a:ln>
          </a:bottom>
          <a:insideH>
            <a:ln w="9525" cap="flat" cmpd="sng">
              <a:solidFill>
                <a:srgbClr val="000000"/>
              </a:solidFill>
              <a:prstDash val="solid"/>
              <a:round/>
              <a:headEnd type="none" w="med" len="med"/>
              <a:tailEnd type="none" w="med" len="med"/>
            </a:ln>
          </a:insideH>
          <a:insideV>
            <a:ln w="9525" cap="flat" cmpd="sng">
              <a:solidFill>
                <a:srgbClr val="000000"/>
              </a:solidFill>
              <a:prstDash val="solid"/>
              <a:round/>
              <a:headEnd type="none" w="med" len="med"/>
              <a:tailEnd type="none" w="med" len="med"/>
            </a:ln>
          </a:insideV>
        </a:tcBdr>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6" d="100"/>
          <a:sy n="96" d="100"/>
        </p:scale>
        <p:origin x="-112" y="-1136"/>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175" y="685800"/>
            <a:ext cx="6096299"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lvl="0">
              <a:spcBef>
                <a:spcPts val="0"/>
              </a:spcBef>
              <a:buChar char="●"/>
              <a:defRPr sz="1100"/>
            </a:lvl1pPr>
            <a:lvl2pPr lvl="1">
              <a:spcBef>
                <a:spcPts val="0"/>
              </a:spcBef>
              <a:buChar char="○"/>
              <a:defRPr sz="1100"/>
            </a:lvl2pPr>
            <a:lvl3pPr lvl="2">
              <a:spcBef>
                <a:spcPts val="0"/>
              </a:spcBef>
              <a:buChar char="■"/>
              <a:defRPr sz="1100"/>
            </a:lvl3pPr>
            <a:lvl4pPr lvl="3">
              <a:spcBef>
                <a:spcPts val="0"/>
              </a:spcBef>
              <a:buChar char="●"/>
              <a:defRPr sz="1100"/>
            </a:lvl4pPr>
            <a:lvl5pPr lvl="4">
              <a:spcBef>
                <a:spcPts val="0"/>
              </a:spcBef>
              <a:buChar char="○"/>
              <a:defRPr sz="1100"/>
            </a:lvl5pPr>
            <a:lvl6pPr lvl="5">
              <a:spcBef>
                <a:spcPts val="0"/>
              </a:spcBef>
              <a:buChar char="■"/>
              <a:defRPr sz="1100"/>
            </a:lvl6pPr>
            <a:lvl7pPr lvl="6">
              <a:spcBef>
                <a:spcPts val="0"/>
              </a:spcBef>
              <a:buChar char="●"/>
              <a:defRPr sz="1100"/>
            </a:lvl7pPr>
            <a:lvl8pPr lvl="7">
              <a:spcBef>
                <a:spcPts val="0"/>
              </a:spcBef>
              <a:buChar char="○"/>
              <a:defRPr sz="1100"/>
            </a:lvl8pPr>
            <a:lvl9pPr lvl="8">
              <a:spcBef>
                <a:spcPts val="0"/>
              </a:spcBef>
              <a:buChar char="■"/>
              <a:defRPr sz="1100"/>
            </a:lvl9pPr>
          </a:lstStyle>
          <a:p>
            <a:endParaRPr/>
          </a:p>
        </p:txBody>
      </p:sp>
    </p:spTree>
    <p:extLst>
      <p:ext uri="{BB962C8B-B14F-4D97-AF65-F5344CB8AC3E}">
        <p14:creationId xmlns:p14="http://schemas.microsoft.com/office/powerpoint/2010/main" val="2489358194"/>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
        <p:cNvGrpSpPr/>
        <p:nvPr/>
      </p:nvGrpSpPr>
      <p:grpSpPr>
        <a:xfrm>
          <a:off x="0" y="0"/>
          <a:ext cx="0" cy="0"/>
          <a:chOff x="0" y="0"/>
          <a:chExt cx="0" cy="0"/>
        </a:xfrm>
      </p:grpSpPr>
      <p:sp>
        <p:nvSpPr>
          <p:cNvPr id="36" name="Shape 3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7" name="Shape 3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
        <p:cNvGrpSpPr/>
        <p:nvPr/>
      </p:nvGrpSpPr>
      <p:grpSpPr>
        <a:xfrm>
          <a:off x="0" y="0"/>
          <a:ext cx="0" cy="0"/>
          <a:chOff x="0" y="0"/>
          <a:chExt cx="0" cy="0"/>
        </a:xfrm>
      </p:grpSpPr>
      <p:sp>
        <p:nvSpPr>
          <p:cNvPr id="49" name="Shape 4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0" name="Shape 50"/>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Shape 22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5" name="Shape 22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Shape 22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5" name="Shape 22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Shape 22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5" name="Shape 22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Shape 22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5" name="Shape 22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Shape 22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25" name="Shape 22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Shape 8"/>
        <p:cNvGrpSpPr/>
        <p:nvPr/>
      </p:nvGrpSpPr>
      <p:grpSpPr>
        <a:xfrm>
          <a:off x="0" y="0"/>
          <a:ext cx="0" cy="0"/>
          <a:chOff x="0" y="0"/>
          <a:chExt cx="0" cy="0"/>
        </a:xfrm>
      </p:grpSpPr>
      <p:sp>
        <p:nvSpPr>
          <p:cNvPr id="9" name="Shape 9"/>
          <p:cNvSpPr txBox="1">
            <a:spLocks noGrp="1"/>
          </p:cNvSpPr>
          <p:nvPr>
            <p:ph type="ctrTitle"/>
          </p:nvPr>
        </p:nvSpPr>
        <p:spPr>
          <a:xfrm>
            <a:off x="1815525" y="1991825"/>
            <a:ext cx="5585400" cy="1159800"/>
          </a:xfrm>
          <a:prstGeom prst="rect">
            <a:avLst/>
          </a:prstGeom>
        </p:spPr>
        <p:txBody>
          <a:bodyPr lIns="91425" tIns="91425" rIns="91425" bIns="91425" anchor="ctr" anchorCtr="0"/>
          <a:lstStyle>
            <a:lvl1pPr lvl="0">
              <a:spcBef>
                <a:spcPts val="0"/>
              </a:spcBef>
              <a:buSzPct val="100000"/>
              <a:defRPr sz="6000" b="0"/>
            </a:lvl1pPr>
            <a:lvl2pPr lvl="1">
              <a:spcBef>
                <a:spcPts val="0"/>
              </a:spcBef>
              <a:buSzPct val="100000"/>
              <a:defRPr sz="6000" b="0"/>
            </a:lvl2pPr>
            <a:lvl3pPr lvl="2">
              <a:spcBef>
                <a:spcPts val="0"/>
              </a:spcBef>
              <a:buSzPct val="100000"/>
              <a:defRPr sz="6000" b="0"/>
            </a:lvl3pPr>
            <a:lvl4pPr lvl="3">
              <a:spcBef>
                <a:spcPts val="0"/>
              </a:spcBef>
              <a:buSzPct val="100000"/>
              <a:defRPr sz="6000" b="0"/>
            </a:lvl4pPr>
            <a:lvl5pPr lvl="4">
              <a:spcBef>
                <a:spcPts val="0"/>
              </a:spcBef>
              <a:buSzPct val="100000"/>
              <a:defRPr sz="6000" b="0"/>
            </a:lvl5pPr>
            <a:lvl6pPr lvl="5">
              <a:spcBef>
                <a:spcPts val="0"/>
              </a:spcBef>
              <a:buSzPct val="100000"/>
              <a:defRPr sz="6000" b="0"/>
            </a:lvl6pPr>
            <a:lvl7pPr lvl="6">
              <a:spcBef>
                <a:spcPts val="0"/>
              </a:spcBef>
              <a:buSzPct val="100000"/>
              <a:defRPr sz="6000" b="0"/>
            </a:lvl7pPr>
            <a:lvl8pPr lvl="7">
              <a:spcBef>
                <a:spcPts val="0"/>
              </a:spcBef>
              <a:buSzPct val="100000"/>
              <a:defRPr sz="6000" b="0"/>
            </a:lvl8pPr>
            <a:lvl9pPr lvl="8">
              <a:spcBef>
                <a:spcPts val="0"/>
              </a:spcBef>
              <a:buSzPct val="100000"/>
              <a:defRPr sz="6000" b="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 1 column">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1049500" y="796175"/>
            <a:ext cx="7020900" cy="7503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18" name="Shape 18"/>
          <p:cNvSpPr txBox="1">
            <a:spLocks noGrp="1"/>
          </p:cNvSpPr>
          <p:nvPr>
            <p:ph type="body" idx="1"/>
          </p:nvPr>
        </p:nvSpPr>
        <p:spPr>
          <a:xfrm>
            <a:off x="1049500" y="1437425"/>
            <a:ext cx="7020900" cy="27069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4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Edit Master text styles</a:t>
            </a:r>
          </a:p>
        </p:txBody>
      </p:sp>
      <p:sp>
        <p:nvSpPr>
          <p:cNvPr id="5" name="Date Placeholder 4"/>
          <p:cNvSpPr>
            <a:spLocks noGrp="1"/>
          </p:cNvSpPr>
          <p:nvPr>
            <p:ph type="dt" sz="half" idx="10"/>
          </p:nvPr>
        </p:nvSpPr>
        <p:spPr>
          <a:xfrm>
            <a:off x="1085537" y="4102393"/>
            <a:ext cx="4145513" cy="240092"/>
          </a:xfrm>
          <a:prstGeom prst="rect">
            <a:avLst/>
          </a:prstGeom>
        </p:spPr>
        <p:txBody>
          <a:bodyPr lIns="68580" tIns="34290" rIns="68580" bIns="34290"/>
          <a:lstStyle>
            <a:lvl1pPr algn="l">
              <a:defRPr/>
            </a:lvl1pPr>
          </a:lstStyle>
          <a:p>
            <a:fld id="{48A87A34-81AB-432B-8DAE-1953F412C126}" type="datetimeFigureOut">
              <a:rPr lang="en-US" dirty="0"/>
              <a:pPr/>
              <a:t>14/02/18</a:t>
            </a:fld>
            <a:endParaRPr lang="en-US" dirty="0"/>
          </a:p>
        </p:txBody>
      </p:sp>
      <p:sp>
        <p:nvSpPr>
          <p:cNvPr id="6" name="Footer Placeholder 5"/>
          <p:cNvSpPr>
            <a:spLocks noGrp="1"/>
          </p:cNvSpPr>
          <p:nvPr>
            <p:ph type="ftr" sz="quarter" idx="11"/>
          </p:nvPr>
        </p:nvSpPr>
        <p:spPr>
          <a:xfrm>
            <a:off x="1085537" y="238981"/>
            <a:ext cx="4155753" cy="240698"/>
          </a:xfrm>
          <a:prstGeom prst="rect">
            <a:avLst/>
          </a:prstGeom>
        </p:spPr>
        <p:txBody>
          <a:bodyPr lIns="68580" tIns="34290" rIns="68580" bIns="34290"/>
          <a:lstStyle/>
          <a:p>
            <a:endParaRPr lang="en-US" dirty="0"/>
          </a:p>
        </p:txBody>
      </p:sp>
      <p:sp>
        <p:nvSpPr>
          <p:cNvPr id="7" name="Slide Number Placeholder 6"/>
          <p:cNvSpPr>
            <a:spLocks noGrp="1"/>
          </p:cNvSpPr>
          <p:nvPr>
            <p:ph type="sldNum" sz="quarter" idx="12"/>
          </p:nvPr>
        </p:nvSpPr>
        <p:spPr>
          <a:xfrm>
            <a:off x="360046" y="599230"/>
            <a:ext cx="608264" cy="377684"/>
          </a:xfrm>
          <a:prstGeom prst="rect">
            <a:avLst/>
          </a:prstGeom>
        </p:spPr>
        <p:txBody>
          <a:bodyPr lIns="68580" tIns="34290" rIns="68580" bIns="34290"/>
          <a:lstStyle/>
          <a:p>
            <a:fld id="{6D22F896-40B5-4ADD-8801-0D06FADFA095}" type="slidenum">
              <a:rPr lang="en-US" dirty="0"/>
              <a:t>‹#›</a:t>
            </a:fld>
            <a:endParaRPr lang="en-US" dirty="0"/>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5308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665604" y="247778"/>
            <a:ext cx="2625536" cy="231901"/>
          </a:xfrm>
          <a:prstGeom prst="rect">
            <a:avLst/>
          </a:prstGeom>
        </p:spPr>
        <p:txBody>
          <a:bodyPr lIns="68580" tIns="34290" rIns="68580" bIns="34290"/>
          <a:lstStyle/>
          <a:p>
            <a:fld id="{48A87A34-81AB-432B-8DAE-1953F412C126}" type="datetimeFigureOut">
              <a:rPr lang="en-US" dirty="0"/>
              <a:t>14/02/18</a:t>
            </a:fld>
            <a:endParaRPr lang="en-US" dirty="0"/>
          </a:p>
        </p:txBody>
      </p:sp>
      <p:sp>
        <p:nvSpPr>
          <p:cNvPr id="5" name="Footer Placeholder 4"/>
          <p:cNvSpPr>
            <a:spLocks noGrp="1"/>
          </p:cNvSpPr>
          <p:nvPr>
            <p:ph type="ftr" sz="quarter" idx="11"/>
          </p:nvPr>
        </p:nvSpPr>
        <p:spPr>
          <a:xfrm>
            <a:off x="1088684" y="246981"/>
            <a:ext cx="4454127" cy="231901"/>
          </a:xfrm>
          <a:prstGeom prst="rect">
            <a:avLst/>
          </a:prstGeom>
        </p:spPr>
        <p:txBody>
          <a:bodyPr lIns="68580" tIns="34290" rIns="68580" bIns="34290"/>
          <a:lstStyle/>
          <a:p>
            <a:endParaRPr lang="en-US" dirty="0"/>
          </a:p>
        </p:txBody>
      </p:sp>
      <p:sp>
        <p:nvSpPr>
          <p:cNvPr id="6" name="Slide Number Placeholder 5"/>
          <p:cNvSpPr>
            <a:spLocks noGrp="1"/>
          </p:cNvSpPr>
          <p:nvPr>
            <p:ph type="sldNum" sz="quarter" idx="12"/>
          </p:nvPr>
        </p:nvSpPr>
        <p:spPr>
          <a:xfrm>
            <a:off x="360046" y="599230"/>
            <a:ext cx="608264" cy="377684"/>
          </a:xfrm>
          <a:prstGeom prst="rect">
            <a:avLst/>
          </a:prstGeom>
        </p:spPr>
        <p:txBody>
          <a:bodyPr lIns="68580" tIns="34290" rIns="68580" bIns="34290"/>
          <a:lstStyle/>
          <a:p>
            <a:fld id="{6D22F896-40B5-4ADD-8801-0D06FADFA095}" type="slidenum">
              <a:rPr lang="en-US" dirty="0"/>
              <a:t>‹#›</a:t>
            </a:fld>
            <a:endParaRPr lang="en-US" dirty="0"/>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0856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 Id="rId6"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6">
            <a:alphaModFix/>
          </a:blip>
          <a:stretch>
            <a:fillRect/>
          </a:stretch>
        </a:blip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1049500" y="796175"/>
            <a:ext cx="7020900" cy="750300"/>
          </a:xfrm>
          <a:prstGeom prst="rect">
            <a:avLst/>
          </a:prstGeom>
          <a:noFill/>
          <a:ln>
            <a:noFill/>
          </a:ln>
        </p:spPr>
        <p:txBody>
          <a:bodyPr lIns="91425" tIns="91425" rIns="91425" bIns="91425" anchor="t" anchorCtr="0"/>
          <a:lstStyle>
            <a:lvl1pPr lvl="0">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1pPr>
            <a:lvl2pPr lvl="1">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2pPr>
            <a:lvl3pPr lvl="2">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3pPr>
            <a:lvl4pPr lvl="3">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4pPr>
            <a:lvl5pPr lvl="4">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5pPr>
            <a:lvl6pPr lvl="5">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6pPr>
            <a:lvl7pPr lvl="6">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7pPr>
            <a:lvl8pPr lvl="7">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8pPr>
            <a:lvl9pPr lvl="8">
              <a:spcBef>
                <a:spcPts val="0"/>
              </a:spcBef>
              <a:buClr>
                <a:srgbClr val="2A95B7"/>
              </a:buClr>
              <a:buSzPct val="100000"/>
              <a:buFont typeface="Patrick Hand SC"/>
              <a:buNone/>
              <a:defRPr sz="3000" b="1">
                <a:solidFill>
                  <a:srgbClr val="2A95B7"/>
                </a:solidFill>
                <a:latin typeface="Patrick Hand SC"/>
                <a:ea typeface="Patrick Hand SC"/>
                <a:cs typeface="Patrick Hand SC"/>
                <a:sym typeface="Patrick Hand SC"/>
              </a:defRPr>
            </a:lvl9pPr>
          </a:lstStyle>
          <a:p>
            <a:endParaRPr/>
          </a:p>
        </p:txBody>
      </p:sp>
      <p:sp>
        <p:nvSpPr>
          <p:cNvPr id="7" name="Shape 7"/>
          <p:cNvSpPr txBox="1">
            <a:spLocks noGrp="1"/>
          </p:cNvSpPr>
          <p:nvPr>
            <p:ph type="body" idx="1"/>
          </p:nvPr>
        </p:nvSpPr>
        <p:spPr>
          <a:xfrm>
            <a:off x="1049500" y="1437425"/>
            <a:ext cx="7020900" cy="2706900"/>
          </a:xfrm>
          <a:prstGeom prst="rect">
            <a:avLst/>
          </a:prstGeom>
          <a:noFill/>
          <a:ln>
            <a:noFill/>
          </a:ln>
        </p:spPr>
        <p:txBody>
          <a:bodyPr lIns="91425" tIns="91425" rIns="91425" bIns="91425" anchor="t" anchorCtr="0"/>
          <a:lstStyle>
            <a:lvl1pPr lvl="0">
              <a:spcBef>
                <a:spcPts val="600"/>
              </a:spcBef>
              <a:buClr>
                <a:srgbClr val="2A95B7"/>
              </a:buClr>
              <a:buSzPct val="100000"/>
              <a:buFont typeface="Sniglet"/>
              <a:buChar char="+"/>
              <a:defRPr sz="2400">
                <a:solidFill>
                  <a:srgbClr val="434343"/>
                </a:solidFill>
                <a:latin typeface="Sniglet"/>
                <a:ea typeface="Sniglet"/>
                <a:cs typeface="Sniglet"/>
                <a:sym typeface="Sniglet"/>
              </a:defRPr>
            </a:lvl1pPr>
            <a:lvl2pPr lvl="1">
              <a:spcBef>
                <a:spcPts val="480"/>
              </a:spcBef>
              <a:buClr>
                <a:srgbClr val="2A95B7"/>
              </a:buClr>
              <a:buSzPct val="100000"/>
              <a:buFont typeface="Sniglet"/>
              <a:buChar char="+"/>
              <a:defRPr sz="2400">
                <a:solidFill>
                  <a:srgbClr val="434343"/>
                </a:solidFill>
                <a:latin typeface="Sniglet"/>
                <a:ea typeface="Sniglet"/>
                <a:cs typeface="Sniglet"/>
                <a:sym typeface="Sniglet"/>
              </a:defRPr>
            </a:lvl2pPr>
            <a:lvl3pPr lvl="2">
              <a:spcBef>
                <a:spcPts val="480"/>
              </a:spcBef>
              <a:buClr>
                <a:srgbClr val="2A95B7"/>
              </a:buClr>
              <a:buSzPct val="100000"/>
              <a:buFont typeface="Sniglet"/>
              <a:buChar char="+"/>
              <a:defRPr sz="2400">
                <a:solidFill>
                  <a:srgbClr val="434343"/>
                </a:solidFill>
                <a:latin typeface="Sniglet"/>
                <a:ea typeface="Sniglet"/>
                <a:cs typeface="Sniglet"/>
                <a:sym typeface="Sniglet"/>
              </a:defRPr>
            </a:lvl3pPr>
            <a:lvl4pPr lvl="3">
              <a:spcBef>
                <a:spcPts val="360"/>
              </a:spcBef>
              <a:buClr>
                <a:srgbClr val="2A95B7"/>
              </a:buClr>
              <a:buSzPct val="100000"/>
              <a:buFont typeface="Sniglet"/>
              <a:buChar char="+"/>
              <a:defRPr sz="2400">
                <a:solidFill>
                  <a:srgbClr val="434343"/>
                </a:solidFill>
                <a:latin typeface="Sniglet"/>
                <a:ea typeface="Sniglet"/>
                <a:cs typeface="Sniglet"/>
                <a:sym typeface="Sniglet"/>
              </a:defRPr>
            </a:lvl4pPr>
            <a:lvl5pPr lvl="4">
              <a:spcBef>
                <a:spcPts val="360"/>
              </a:spcBef>
              <a:buClr>
                <a:srgbClr val="2A95B7"/>
              </a:buClr>
              <a:buSzPct val="100000"/>
              <a:buFont typeface="Sniglet"/>
              <a:buChar char="+"/>
              <a:defRPr sz="2400">
                <a:solidFill>
                  <a:srgbClr val="434343"/>
                </a:solidFill>
                <a:latin typeface="Sniglet"/>
                <a:ea typeface="Sniglet"/>
                <a:cs typeface="Sniglet"/>
                <a:sym typeface="Sniglet"/>
              </a:defRPr>
            </a:lvl5pPr>
            <a:lvl6pPr lvl="5">
              <a:spcBef>
                <a:spcPts val="360"/>
              </a:spcBef>
              <a:buClr>
                <a:srgbClr val="2A95B7"/>
              </a:buClr>
              <a:buSzPct val="100000"/>
              <a:buFont typeface="Sniglet"/>
              <a:buChar char="+"/>
              <a:defRPr sz="2400">
                <a:solidFill>
                  <a:srgbClr val="434343"/>
                </a:solidFill>
                <a:latin typeface="Sniglet"/>
                <a:ea typeface="Sniglet"/>
                <a:cs typeface="Sniglet"/>
                <a:sym typeface="Sniglet"/>
              </a:defRPr>
            </a:lvl6pPr>
            <a:lvl7pPr lvl="6">
              <a:spcBef>
                <a:spcPts val="360"/>
              </a:spcBef>
              <a:buClr>
                <a:srgbClr val="2A95B7"/>
              </a:buClr>
              <a:buSzPct val="100000"/>
              <a:buFont typeface="Sniglet"/>
              <a:buChar char="+"/>
              <a:defRPr sz="2400">
                <a:solidFill>
                  <a:srgbClr val="434343"/>
                </a:solidFill>
                <a:latin typeface="Sniglet"/>
                <a:ea typeface="Sniglet"/>
                <a:cs typeface="Sniglet"/>
                <a:sym typeface="Sniglet"/>
              </a:defRPr>
            </a:lvl7pPr>
            <a:lvl8pPr lvl="7">
              <a:spcBef>
                <a:spcPts val="360"/>
              </a:spcBef>
              <a:buClr>
                <a:srgbClr val="434343"/>
              </a:buClr>
              <a:buSzPct val="100000"/>
              <a:buFont typeface="Sniglet"/>
              <a:buChar char="+"/>
              <a:defRPr sz="2400">
                <a:solidFill>
                  <a:srgbClr val="434343"/>
                </a:solidFill>
                <a:latin typeface="Sniglet"/>
                <a:ea typeface="Sniglet"/>
                <a:cs typeface="Sniglet"/>
                <a:sym typeface="Sniglet"/>
              </a:defRPr>
            </a:lvl8pPr>
            <a:lvl9pPr lvl="8">
              <a:spcBef>
                <a:spcPts val="360"/>
              </a:spcBef>
              <a:buClr>
                <a:srgbClr val="434343"/>
              </a:buClr>
              <a:buSzPct val="100000"/>
              <a:buFont typeface="Sniglet"/>
              <a:buChar char="+"/>
              <a:defRPr sz="2400">
                <a:solidFill>
                  <a:srgbClr val="434343"/>
                </a:solidFill>
                <a:latin typeface="Sniglet"/>
                <a:ea typeface="Sniglet"/>
                <a:cs typeface="Sniglet"/>
                <a:sym typeface="Snigle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9" r:id="rId3"/>
    <p:sldLayoutId id="2147483660" r:id="rId4"/>
  </p:sldLayoutIdLst>
  <p:transition xmlns:p14="http://schemas.microsoft.com/office/powerpoint/2010/main">
    <p:fade/>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8"/>
        <p:cNvGrpSpPr/>
        <p:nvPr/>
      </p:nvGrpSpPr>
      <p:grpSpPr>
        <a:xfrm>
          <a:off x="0" y="0"/>
          <a:ext cx="0" cy="0"/>
          <a:chOff x="0" y="0"/>
          <a:chExt cx="0" cy="0"/>
        </a:xfrm>
      </p:grpSpPr>
      <p:sp>
        <p:nvSpPr>
          <p:cNvPr id="39" name="Shape 39"/>
          <p:cNvSpPr txBox="1">
            <a:spLocks noGrp="1"/>
          </p:cNvSpPr>
          <p:nvPr>
            <p:ph type="ctrTitle"/>
          </p:nvPr>
        </p:nvSpPr>
        <p:spPr>
          <a:xfrm>
            <a:off x="1815525" y="1215072"/>
            <a:ext cx="5585400" cy="2092116"/>
          </a:xfrm>
          <a:prstGeom prst="rect">
            <a:avLst/>
          </a:prstGeom>
        </p:spPr>
        <p:txBody>
          <a:bodyPr lIns="91425" tIns="91425" rIns="91425" bIns="91425" anchor="ctr" anchorCtr="0">
            <a:noAutofit/>
          </a:bodyPr>
          <a:lstStyle/>
          <a:p>
            <a:pPr lvl="0" algn="ctr">
              <a:spcBef>
                <a:spcPts val="0"/>
              </a:spcBef>
              <a:buNone/>
            </a:pPr>
            <a:r>
              <a:rPr lang="cy-GB" sz="4000" dirty="0" smtClean="0"/>
              <a:t>Religion and Film</a:t>
            </a:r>
            <a:br>
              <a:rPr lang="cy-GB" sz="4000" dirty="0" smtClean="0"/>
            </a:br>
            <a:r>
              <a:rPr lang="cy-GB" sz="4000" dirty="0" smtClean="0"/>
              <a:t>Crefydd a Ffilm</a:t>
            </a:r>
            <a:br>
              <a:rPr lang="cy-GB" sz="4000" dirty="0" smtClean="0"/>
            </a:br>
            <a:r>
              <a:rPr lang="cy-GB" sz="4000" dirty="0"/>
              <a:t>2</a:t>
            </a:r>
            <a:endParaRPr lang="en"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1"/>
        <p:cNvGrpSpPr/>
        <p:nvPr/>
      </p:nvGrpSpPr>
      <p:grpSpPr>
        <a:xfrm>
          <a:off x="0" y="0"/>
          <a:ext cx="0" cy="0"/>
          <a:chOff x="0" y="0"/>
          <a:chExt cx="0" cy="0"/>
        </a:xfrm>
      </p:grpSpPr>
      <p:sp>
        <p:nvSpPr>
          <p:cNvPr id="52" name="Shape 52"/>
          <p:cNvSpPr txBox="1">
            <a:spLocks noGrp="1"/>
          </p:cNvSpPr>
          <p:nvPr>
            <p:ph type="title"/>
          </p:nvPr>
        </p:nvSpPr>
        <p:spPr>
          <a:xfrm>
            <a:off x="2093925" y="1100975"/>
            <a:ext cx="4950861" cy="750300"/>
          </a:xfrm>
          <a:prstGeom prst="rect">
            <a:avLst/>
          </a:prstGeom>
        </p:spPr>
        <p:txBody>
          <a:bodyPr lIns="91425" tIns="91425" rIns="91425" bIns="91425" anchor="t" anchorCtr="0">
            <a:noAutofit/>
          </a:bodyPr>
          <a:lstStyle/>
          <a:p>
            <a:pPr lvl="0">
              <a:spcBef>
                <a:spcPts val="0"/>
              </a:spcBef>
              <a:buNone/>
            </a:pPr>
            <a:r>
              <a:rPr lang="cy-GB" sz="4000" dirty="0" smtClean="0"/>
              <a:t>Things to do</a:t>
            </a:r>
            <a:endParaRPr lang="en" sz="4000" dirty="0"/>
          </a:p>
        </p:txBody>
      </p:sp>
      <p:sp>
        <p:nvSpPr>
          <p:cNvPr id="53" name="Shape 53"/>
          <p:cNvSpPr txBox="1">
            <a:spLocks noGrp="1"/>
          </p:cNvSpPr>
          <p:nvPr>
            <p:ph type="body" idx="1"/>
          </p:nvPr>
        </p:nvSpPr>
        <p:spPr>
          <a:xfrm>
            <a:off x="895440" y="1894625"/>
            <a:ext cx="6642705" cy="2307879"/>
          </a:xfrm>
          <a:prstGeom prst="rect">
            <a:avLst/>
          </a:prstGeom>
        </p:spPr>
        <p:txBody>
          <a:bodyPr lIns="91425" tIns="91425" rIns="91425" bIns="91425" anchor="t" anchorCtr="0">
            <a:noAutofit/>
          </a:bodyPr>
          <a:lstStyle/>
          <a:p>
            <a:pPr marL="342900" indent="-342900">
              <a:buFont typeface="Wingdings" charset="2"/>
              <a:buChar char="v"/>
            </a:pPr>
            <a:r>
              <a:rPr lang="cy-GB" sz="2000" dirty="0" smtClean="0">
                <a:solidFill>
                  <a:schemeClr val="accent2">
                    <a:lumMod val="50000"/>
                  </a:schemeClr>
                </a:solidFill>
              </a:rPr>
              <a:t>Discuss in groups the handouts on Life of </a:t>
            </a:r>
            <a:r>
              <a:rPr lang="cy-GB" sz="2000" dirty="0" smtClean="0">
                <a:solidFill>
                  <a:schemeClr val="accent2">
                    <a:lumMod val="50000"/>
                  </a:schemeClr>
                </a:solidFill>
              </a:rPr>
              <a:t>Brian</a:t>
            </a:r>
            <a:endParaRPr lang="cy-GB" sz="2000" dirty="0" smtClean="0">
              <a:solidFill>
                <a:schemeClr val="accent2">
                  <a:lumMod val="50000"/>
                </a:schemeClr>
              </a:solidFill>
            </a:endParaRPr>
          </a:p>
          <a:p>
            <a:pPr marL="342900" indent="-342900">
              <a:buFont typeface="Wingdings" charset="2"/>
              <a:buChar char="v"/>
            </a:pPr>
            <a:r>
              <a:rPr lang="cy-GB" sz="2000" dirty="0" smtClean="0">
                <a:solidFill>
                  <a:schemeClr val="accent2">
                    <a:lumMod val="50000"/>
                  </a:schemeClr>
                </a:solidFill>
              </a:rPr>
              <a:t>Report to whole class</a:t>
            </a:r>
          </a:p>
          <a:p>
            <a:pPr marL="342900" indent="-342900">
              <a:buFont typeface="Wingdings" charset="2"/>
              <a:buChar char="v"/>
            </a:pPr>
            <a:r>
              <a:rPr lang="cy-GB" sz="2000" dirty="0" smtClean="0">
                <a:solidFill>
                  <a:schemeClr val="accent2">
                    <a:lumMod val="50000"/>
                  </a:schemeClr>
                </a:solidFill>
              </a:rPr>
              <a:t>Lecture on history of moving images (and religion)</a:t>
            </a:r>
          </a:p>
          <a:p>
            <a:pPr marL="342900" indent="-342900">
              <a:buFont typeface="Wingdings" charset="2"/>
              <a:buChar char="v"/>
            </a:pPr>
            <a:r>
              <a:rPr lang="cy-GB" sz="2000" dirty="0" smtClean="0">
                <a:solidFill>
                  <a:schemeClr val="accent2">
                    <a:lumMod val="50000"/>
                  </a:schemeClr>
                </a:solidFill>
              </a:rPr>
              <a:t>Clip of King of Kings</a:t>
            </a:r>
          </a:p>
          <a:p>
            <a:pPr marL="342900" indent="-342900">
              <a:buFont typeface="Wingdings" charset="2"/>
              <a:buChar char="v"/>
            </a:pPr>
            <a:r>
              <a:rPr lang="cy-GB" sz="2000" dirty="0" smtClean="0">
                <a:solidFill>
                  <a:schemeClr val="accent2">
                    <a:lumMod val="50000"/>
                  </a:schemeClr>
                </a:solidFill>
              </a:rPr>
              <a:t>Watch The Wicker </a:t>
            </a:r>
            <a:r>
              <a:rPr lang="cy-GB" sz="2000" dirty="0" smtClean="0">
                <a:solidFill>
                  <a:schemeClr val="accent2">
                    <a:lumMod val="50000"/>
                  </a:schemeClr>
                </a:solidFill>
              </a:rPr>
              <a:t>Man</a:t>
            </a:r>
          </a:p>
          <a:p>
            <a:pPr marL="342900" indent="-342900">
              <a:buFont typeface="Wingdings" charset="2"/>
              <a:buChar char="v"/>
            </a:pPr>
            <a:r>
              <a:rPr lang="cy-GB" sz="2000" dirty="0" smtClean="0">
                <a:solidFill>
                  <a:schemeClr val="accent2">
                    <a:lumMod val="50000"/>
                  </a:schemeClr>
                </a:solidFill>
              </a:rPr>
              <a:t>Give handouts for The Wicker Man to discuss next week.</a:t>
            </a:r>
            <a:endParaRPr lang="cy-GB" sz="2000" dirty="0" smtClean="0">
              <a:solidFill>
                <a:schemeClr val="accent2">
                  <a:lumMod val="50000"/>
                </a:schemeClr>
              </a:solidFill>
            </a:endParaRPr>
          </a:p>
          <a:p>
            <a:pPr marL="342900" indent="-342900">
              <a:buFont typeface="Wingdings" charset="2"/>
              <a:buChar char="v"/>
            </a:pPr>
            <a:endParaRPr lang="en" sz="2000" dirty="0">
              <a:solidFill>
                <a:schemeClr val="accent2">
                  <a:lumMod val="50000"/>
                </a:schemeClr>
              </a:solidFill>
            </a:endParaRPr>
          </a:p>
        </p:txBody>
      </p:sp>
      <p:sp>
        <p:nvSpPr>
          <p:cNvPr id="54" name="Shape 54"/>
          <p:cNvSpPr/>
          <p:nvPr/>
        </p:nvSpPr>
        <p:spPr>
          <a:xfrm flipH="1">
            <a:off x="1082113" y="898786"/>
            <a:ext cx="923990" cy="851362"/>
          </a:xfrm>
          <a:custGeom>
            <a:avLst/>
            <a:gdLst/>
            <a:ahLst/>
            <a:cxnLst/>
            <a:rect l="0" t="0" r="0" b="0"/>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2A95B7"/>
          </a:solidFill>
          <a:ln>
            <a:noFill/>
          </a:ln>
        </p:spPr>
        <p:txBody>
          <a:bodyPr lIns="91425" tIns="91425" rIns="91425" bIns="91425" anchor="ctr" anchorCtr="0">
            <a:noAutofit/>
          </a:bodyPr>
          <a:lstStyle/>
          <a:p>
            <a:pPr lvl="0">
              <a:spcBef>
                <a:spcPts val="0"/>
              </a:spcBef>
              <a:buNone/>
            </a:pPr>
            <a:endParaRPr>
              <a:solidFill>
                <a:srgbClr val="2A95B7"/>
              </a:solidFill>
            </a:endParaRPr>
          </a:p>
        </p:txBody>
      </p:sp>
      <p:pic>
        <p:nvPicPr>
          <p:cNvPr id="3" name="Picture 2" descr="3 life of bria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4786" y="602968"/>
            <a:ext cx="1302510" cy="1863719"/>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half" idx="2"/>
          </p:nvPr>
        </p:nvSpPr>
        <p:spPr>
          <a:xfrm>
            <a:off x="950263" y="621197"/>
            <a:ext cx="4507976" cy="652564"/>
          </a:xfrm>
        </p:spPr>
        <p:txBody>
          <a:bodyPr/>
          <a:lstStyle/>
          <a:p>
            <a:r>
              <a:rPr lang="en-GB" dirty="0" smtClean="0"/>
              <a:t>Wright</a:t>
            </a:r>
            <a:r>
              <a:rPr lang="en-GB" dirty="0"/>
              <a:t>, </a:t>
            </a:r>
            <a:r>
              <a:rPr lang="en-GB" dirty="0" smtClean="0"/>
              <a:t>Melanie J, </a:t>
            </a:r>
            <a:r>
              <a:rPr lang="en-GB" i="1" dirty="0" smtClean="0"/>
              <a:t>Religion </a:t>
            </a:r>
            <a:r>
              <a:rPr lang="en-GB" i="1" dirty="0"/>
              <a:t>and Film: An Introduction</a:t>
            </a:r>
            <a:r>
              <a:rPr lang="en-GB" dirty="0"/>
              <a:t> (London and New York: I. B. Taurus, 2007).</a:t>
            </a:r>
          </a:p>
          <a:p>
            <a:endParaRPr lang="en-US" dirty="0"/>
          </a:p>
        </p:txBody>
      </p:sp>
      <p:pic>
        <p:nvPicPr>
          <p:cNvPr id="3" name="Picture Placeholder 2" descr="wright religion and film.jpg"/>
          <p:cNvPicPr>
            <a:picLocks noGrp="1" noChangeAspect="1"/>
          </p:cNvPicPr>
          <p:nvPr>
            <p:ph type="pic" idx="1"/>
          </p:nvPr>
        </p:nvPicPr>
        <p:blipFill>
          <a:blip r:embed="rId2">
            <a:extLst>
              <a:ext uri="{28A0092B-C50C-407E-A947-70E740481C1C}">
                <a14:useLocalDpi xmlns:a14="http://schemas.microsoft.com/office/drawing/2010/main" val="0"/>
              </a:ext>
            </a:extLst>
          </a:blip>
          <a:srcRect l="-10581" r="-10581"/>
          <a:stretch>
            <a:fillRect/>
          </a:stretch>
        </p:blipFill>
        <p:spPr>
          <a:xfrm>
            <a:off x="6093292" y="793882"/>
            <a:ext cx="2093378" cy="2899745"/>
          </a:xfrm>
        </p:spPr>
      </p:pic>
      <p:sp>
        <p:nvSpPr>
          <p:cNvPr id="5" name="TextBox 4"/>
          <p:cNvSpPr txBox="1"/>
          <p:nvPr/>
        </p:nvSpPr>
        <p:spPr>
          <a:xfrm>
            <a:off x="950263" y="1329142"/>
            <a:ext cx="4232952" cy="1107995"/>
          </a:xfrm>
          <a:prstGeom prst="rect">
            <a:avLst/>
          </a:prstGeom>
          <a:noFill/>
        </p:spPr>
        <p:txBody>
          <a:bodyPr wrap="square" lIns="68580" tIns="34290" rIns="68580" bIns="34290" rtlCol="0">
            <a:spAutoFit/>
          </a:bodyPr>
          <a:lstStyle/>
          <a:p>
            <a:pPr marL="257175" indent="-257175">
              <a:buFont typeface="Arial"/>
              <a:buChar char="•"/>
            </a:pPr>
            <a:r>
              <a:rPr lang="en-US" sz="1800" dirty="0"/>
              <a:t>Key concepts</a:t>
            </a:r>
          </a:p>
          <a:p>
            <a:pPr marL="257175" indent="-257175">
              <a:buFont typeface="Arial"/>
              <a:buChar char="•"/>
            </a:pPr>
            <a:r>
              <a:rPr lang="en-US" sz="1800" dirty="0"/>
              <a:t>Questions</a:t>
            </a:r>
          </a:p>
          <a:p>
            <a:pPr marL="257175" indent="-257175">
              <a:buFont typeface="Arial"/>
              <a:buChar char="•"/>
            </a:pPr>
            <a:r>
              <a:rPr lang="en-US" sz="1800" dirty="0"/>
              <a:t>Themes</a:t>
            </a:r>
          </a:p>
          <a:p>
            <a:endParaRPr lang="en-US" dirty="0"/>
          </a:p>
        </p:txBody>
      </p:sp>
      <p:sp>
        <p:nvSpPr>
          <p:cNvPr id="9" name="TextBox 8"/>
          <p:cNvSpPr txBox="1"/>
          <p:nvPr/>
        </p:nvSpPr>
        <p:spPr>
          <a:xfrm>
            <a:off x="950263" y="2783658"/>
            <a:ext cx="4258650" cy="1115690"/>
          </a:xfrm>
          <a:prstGeom prst="rect">
            <a:avLst/>
          </a:prstGeom>
          <a:noFill/>
        </p:spPr>
        <p:txBody>
          <a:bodyPr wrap="square" lIns="68580" tIns="34290" rIns="68580" bIns="34290" rtlCol="0">
            <a:spAutoFit/>
          </a:bodyPr>
          <a:lstStyle/>
          <a:p>
            <a:pPr marL="257175" indent="-257175">
              <a:buFont typeface="Arial"/>
              <a:buChar char="•"/>
            </a:pPr>
            <a:r>
              <a:rPr lang="en-US" sz="1800" dirty="0"/>
              <a:t>An interdisciplinary approach: Religious Studies, Film Studies, Cinema Studies</a:t>
            </a:r>
          </a:p>
          <a:p>
            <a:endParaRPr lang="en-US" dirty="0"/>
          </a:p>
        </p:txBody>
      </p:sp>
    </p:spTree>
    <p:extLst>
      <p:ext uri="{BB962C8B-B14F-4D97-AF65-F5344CB8AC3E}">
        <p14:creationId xmlns:p14="http://schemas.microsoft.com/office/powerpoint/2010/main" val="1455756985"/>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9500" y="1425197"/>
            <a:ext cx="7020900" cy="2719128"/>
          </a:xfrm>
        </p:spPr>
        <p:txBody>
          <a:bodyPr/>
          <a:lstStyle/>
          <a:p>
            <a:r>
              <a:rPr lang="en-US" sz="1600" dirty="0" smtClean="0"/>
              <a:t> Not </a:t>
            </a:r>
            <a:r>
              <a:rPr lang="en-US" sz="1600" dirty="0" smtClean="0"/>
              <a:t>just about the film </a:t>
            </a:r>
            <a:r>
              <a:rPr lang="mr-IN" sz="1600" dirty="0" smtClean="0"/>
              <a:t>–</a:t>
            </a:r>
            <a:r>
              <a:rPr lang="en-US" sz="1600" dirty="0" smtClean="0"/>
              <a:t> producer, distributor, audience, actors.</a:t>
            </a:r>
          </a:p>
          <a:p>
            <a:r>
              <a:rPr lang="en-GB" sz="1600" dirty="0" smtClean="0"/>
              <a:t> Travelling </a:t>
            </a:r>
            <a:r>
              <a:rPr lang="en-GB" sz="1600" dirty="0"/>
              <a:t>fairground attraction – becoming an art form and an industry</a:t>
            </a:r>
            <a:r>
              <a:rPr lang="en-GB" sz="1600" dirty="0" smtClean="0"/>
              <a:t>. (</a:t>
            </a:r>
            <a:r>
              <a:rPr lang="en-GB" sz="1600" dirty="0" smtClean="0"/>
              <a:t>Wri</a:t>
            </a:r>
            <a:r>
              <a:rPr lang="en-GB" sz="1600" dirty="0" smtClean="0"/>
              <a:t>ght</a:t>
            </a:r>
            <a:r>
              <a:rPr lang="en-GB" sz="1600" dirty="0" smtClean="0"/>
              <a:t>, 2007, 1</a:t>
            </a:r>
            <a:r>
              <a:rPr lang="en-GB" sz="1600" dirty="0" smtClean="0"/>
              <a:t>)</a:t>
            </a:r>
          </a:p>
          <a:p>
            <a:r>
              <a:rPr lang="en-GB" sz="1600" dirty="0" smtClean="0"/>
              <a:t> ‘</a:t>
            </a:r>
            <a:r>
              <a:rPr lang="en-GB" sz="1600" dirty="0"/>
              <a:t>…film is an enormously popular medium.  It shapes and </a:t>
            </a:r>
            <a:r>
              <a:rPr lang="en-GB" sz="1600" dirty="0" smtClean="0"/>
              <a:t>reflects </a:t>
            </a:r>
            <a:r>
              <a:rPr lang="en-GB" sz="1600" dirty="0"/>
              <a:t>a range of cultural, </a:t>
            </a:r>
            <a:r>
              <a:rPr lang="en-GB" sz="1600" dirty="0" smtClean="0"/>
              <a:t>economic</a:t>
            </a:r>
            <a:r>
              <a:rPr lang="en-GB" sz="1600" dirty="0"/>
              <a:t>, religious and social practices and positions in modern society’ (Wright, 2007, 1)</a:t>
            </a:r>
            <a:r>
              <a:rPr lang="en-GB" sz="1600" dirty="0" smtClean="0"/>
              <a:t>. </a:t>
            </a:r>
          </a:p>
          <a:p>
            <a:r>
              <a:rPr lang="en-GB" sz="1600" dirty="0" smtClean="0"/>
              <a:t> Mid </a:t>
            </a:r>
            <a:r>
              <a:rPr lang="en-GB" sz="1600" dirty="0"/>
              <a:t>20</a:t>
            </a:r>
            <a:r>
              <a:rPr lang="en-GB" sz="1600" baseline="30000" dirty="0"/>
              <a:t>th</a:t>
            </a:r>
            <a:r>
              <a:rPr lang="en-GB" sz="1600" dirty="0"/>
              <a:t>-century ‘going to the pictures’ (‘going to the movies’) (</a:t>
            </a:r>
            <a:r>
              <a:rPr lang="en-GB" sz="1600" dirty="0" err="1" smtClean="0"/>
              <a:t>ie</a:t>
            </a:r>
            <a:r>
              <a:rPr lang="en-GB" sz="1600" dirty="0" smtClean="0"/>
              <a:t>, </a:t>
            </a:r>
            <a:r>
              <a:rPr lang="en-GB" sz="1600" dirty="0"/>
              <a:t>it wasn’t radio and it moved) was a key pass-time in the ‘West’, spreading worldwide.  </a:t>
            </a:r>
          </a:p>
          <a:p>
            <a:endParaRPr lang="en-GB" sz="1600" dirty="0"/>
          </a:p>
          <a:p>
            <a:endParaRPr lang="en-US" sz="1600" dirty="0"/>
          </a:p>
        </p:txBody>
      </p:sp>
    </p:spTree>
    <p:extLst>
      <p:ext uri="{BB962C8B-B14F-4D97-AF65-F5344CB8AC3E}">
        <p14:creationId xmlns:p14="http://schemas.microsoft.com/office/powerpoint/2010/main" val="2257563475"/>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1600" dirty="0" smtClean="0"/>
              <a:t> As </a:t>
            </a:r>
            <a:r>
              <a:rPr lang="en-GB" sz="1600" dirty="0"/>
              <a:t>old as the cinema itself, is the cinema’s relationship with religion (Wright, 2007, 1).</a:t>
            </a:r>
          </a:p>
          <a:p>
            <a:r>
              <a:rPr lang="en-GB" sz="1600" dirty="0" smtClean="0"/>
              <a:t> ‘</a:t>
            </a:r>
            <a:r>
              <a:rPr lang="en-GB" sz="1600" dirty="0"/>
              <a:t>Religious ideas, rituals and communities are represented or alluded to in a dizzying number of films’ (Wright, 2007, 2).  Early 20</a:t>
            </a:r>
            <a:r>
              <a:rPr lang="en-GB" sz="1600" baseline="30000" dirty="0"/>
              <a:t>th</a:t>
            </a:r>
            <a:r>
              <a:rPr lang="en-GB" sz="1600" dirty="0"/>
              <a:t>-century North America and Europe – re-presentation of biblical stories (same later – India – Hinduism).</a:t>
            </a:r>
          </a:p>
          <a:p>
            <a:r>
              <a:rPr lang="en-GB" sz="1600" dirty="0" smtClean="0"/>
              <a:t> 1930s</a:t>
            </a:r>
            <a:r>
              <a:rPr lang="en-GB" sz="1600" dirty="0"/>
              <a:t>- 19602 the morality code that regulated Hollywood (Wright, 2007, 3) was initially written by a Roman Catholic priest and then implemented by a Presbyterian church leader.  1970s in Iran, 180 cinemas were burned by those who enforced </a:t>
            </a:r>
            <a:r>
              <a:rPr lang="en-GB" sz="1600" dirty="0" err="1"/>
              <a:t>S</a:t>
            </a:r>
            <a:r>
              <a:rPr lang="en-GB" sz="1600" dirty="0" err="1" smtClean="0"/>
              <a:t>hariah</a:t>
            </a:r>
            <a:r>
              <a:rPr lang="en-GB" sz="1600" dirty="0" smtClean="0"/>
              <a:t> </a:t>
            </a:r>
            <a:r>
              <a:rPr lang="en-GB" sz="1600" dirty="0"/>
              <a:t>(Islamic religious law) (Wright, 2007, 3).  </a:t>
            </a:r>
          </a:p>
          <a:p>
            <a:endParaRPr lang="en-US" dirty="0"/>
          </a:p>
        </p:txBody>
      </p:sp>
    </p:spTree>
    <p:extLst>
      <p:ext uri="{BB962C8B-B14F-4D97-AF65-F5344CB8AC3E}">
        <p14:creationId xmlns:p14="http://schemas.microsoft.com/office/powerpoint/2010/main" val="96029749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9499" y="1437425"/>
            <a:ext cx="5090663" cy="2706900"/>
          </a:xfrm>
        </p:spPr>
        <p:txBody>
          <a:bodyPr/>
          <a:lstStyle/>
          <a:p>
            <a:r>
              <a:rPr lang="en-GB" dirty="0" smtClean="0"/>
              <a:t> Collaboration </a:t>
            </a:r>
            <a:r>
              <a:rPr lang="en-GB" dirty="0" smtClean="0"/>
              <a:t>-  </a:t>
            </a:r>
            <a:r>
              <a:rPr lang="en-GB" dirty="0"/>
              <a:t>The </a:t>
            </a:r>
            <a:r>
              <a:rPr lang="en-GB" dirty="0" err="1"/>
              <a:t>DaVinci</a:t>
            </a:r>
            <a:r>
              <a:rPr lang="en-GB" dirty="0"/>
              <a:t> Code (Ron </a:t>
            </a:r>
            <a:r>
              <a:rPr lang="en-GB" dirty="0" smtClean="0"/>
              <a:t>Howard</a:t>
            </a:r>
            <a:r>
              <a:rPr lang="en-GB" dirty="0"/>
              <a:t>, 2006</a:t>
            </a:r>
            <a:r>
              <a:rPr lang="en-GB" dirty="0" smtClean="0"/>
              <a:t>) - Westminster Abbey.  Lincoln Cathedral.  Fictional story  (Wright</a:t>
            </a:r>
            <a:r>
              <a:rPr lang="en-GB" dirty="0"/>
              <a:t>, 2007, 3).</a:t>
            </a:r>
          </a:p>
          <a:p>
            <a:endParaRPr lang="en-US" dirty="0"/>
          </a:p>
        </p:txBody>
      </p:sp>
      <p:pic>
        <p:nvPicPr>
          <p:cNvPr id="2" name="Picture 1" descr="davinci cod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9411" y="2028163"/>
            <a:ext cx="1577462" cy="2366193"/>
          </a:xfrm>
          <a:prstGeom prst="rect">
            <a:avLst/>
          </a:prstGeom>
        </p:spPr>
      </p:pic>
    </p:spTree>
    <p:extLst>
      <p:ext uri="{BB962C8B-B14F-4D97-AF65-F5344CB8AC3E}">
        <p14:creationId xmlns:p14="http://schemas.microsoft.com/office/powerpoint/2010/main" val="390081963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Religious </a:t>
            </a:r>
            <a:r>
              <a:rPr lang="en-US" dirty="0" smtClean="0"/>
              <a:t>Studies </a:t>
            </a:r>
            <a:r>
              <a:rPr lang="en-US" dirty="0" smtClean="0"/>
              <a:t>and </a:t>
            </a:r>
            <a:r>
              <a:rPr lang="en-US" dirty="0" smtClean="0"/>
              <a:t>Film</a:t>
            </a:r>
            <a:endParaRPr lang="en-US" dirty="0"/>
          </a:p>
        </p:txBody>
      </p:sp>
      <p:sp>
        <p:nvSpPr>
          <p:cNvPr id="3" name="Content Placeholder 2"/>
          <p:cNvSpPr>
            <a:spLocks noGrp="1"/>
          </p:cNvSpPr>
          <p:nvPr>
            <p:ph idx="1"/>
          </p:nvPr>
        </p:nvSpPr>
        <p:spPr>
          <a:xfrm>
            <a:off x="1049500" y="1437425"/>
            <a:ext cx="7020900" cy="2452450"/>
          </a:xfrm>
        </p:spPr>
        <p:txBody>
          <a:bodyPr>
            <a:normAutofit fontScale="85000" lnSpcReduction="10000"/>
          </a:bodyPr>
          <a:lstStyle/>
          <a:p>
            <a:r>
              <a:rPr lang="en-GB" sz="1900" dirty="0" smtClean="0"/>
              <a:t> Religious </a:t>
            </a:r>
            <a:r>
              <a:rPr lang="en-GB" sz="1900" dirty="0" smtClean="0"/>
              <a:t>Studies– </a:t>
            </a:r>
            <a:r>
              <a:rPr lang="en-GB" sz="1900" dirty="0"/>
              <a:t>a critical examination </a:t>
            </a:r>
            <a:r>
              <a:rPr lang="en-GB" sz="1900" dirty="0" smtClean="0"/>
              <a:t>not </a:t>
            </a:r>
            <a:r>
              <a:rPr lang="en-GB" sz="1900" dirty="0"/>
              <a:t>a judgemental one (although academic Theology should be the same!). </a:t>
            </a:r>
            <a:r>
              <a:rPr lang="en-GB" sz="1900" dirty="0" smtClean="0"/>
              <a:t> Looks </a:t>
            </a:r>
            <a:r>
              <a:rPr lang="en-GB" sz="1900" dirty="0"/>
              <a:t>at all things religious in the light of how they function, what they do, etc.  Concepts of the divine, function, - community, ritual, ethics, social, myth, </a:t>
            </a:r>
            <a:r>
              <a:rPr lang="en-GB" sz="1900" dirty="0" err="1"/>
              <a:t>etc</a:t>
            </a:r>
            <a:r>
              <a:rPr lang="en-GB" sz="1900" dirty="0"/>
              <a:t>, (Wright, 2007, 5).</a:t>
            </a:r>
          </a:p>
          <a:p>
            <a:r>
              <a:rPr lang="en-US" sz="1900" dirty="0" smtClean="0"/>
              <a:t> Late </a:t>
            </a:r>
            <a:r>
              <a:rPr lang="en-US" sz="1900" dirty="0" smtClean="0"/>
              <a:t>1990s interest in the study grew, but early scholars tended to </a:t>
            </a:r>
            <a:r>
              <a:rPr lang="en-US" sz="1900" dirty="0" err="1" smtClean="0"/>
              <a:t>apologise</a:t>
            </a:r>
            <a:r>
              <a:rPr lang="en-US" sz="1900" dirty="0" smtClean="0"/>
              <a:t> for their work</a:t>
            </a:r>
            <a:r>
              <a:rPr lang="mr-IN" sz="1900" dirty="0" smtClean="0"/>
              <a:t>…</a:t>
            </a:r>
            <a:r>
              <a:rPr lang="cy-GB" sz="1900" dirty="0" smtClean="0"/>
              <a:t> in a less traditional/well-respected area </a:t>
            </a:r>
            <a:r>
              <a:rPr lang="en-GB" sz="1900" dirty="0" smtClean="0"/>
              <a:t>(Wright, 2007, 11) </a:t>
            </a:r>
          </a:p>
          <a:p>
            <a:r>
              <a:rPr lang="en-GB" sz="1900" dirty="0" smtClean="0"/>
              <a:t> Motivation</a:t>
            </a:r>
            <a:r>
              <a:rPr lang="en-GB" sz="1900" dirty="0"/>
              <a:t>: 1) </a:t>
            </a:r>
            <a:r>
              <a:rPr lang="en-GB" sz="1900" dirty="0" smtClean="0"/>
              <a:t>Driven </a:t>
            </a:r>
            <a:r>
              <a:rPr lang="en-GB" sz="1900" dirty="0"/>
              <a:t>by market forces.  2) </a:t>
            </a:r>
            <a:r>
              <a:rPr lang="en-GB" sz="1900" dirty="0" smtClean="0"/>
              <a:t>Find </a:t>
            </a:r>
            <a:r>
              <a:rPr lang="en-GB" sz="1900" dirty="0"/>
              <a:t>it interesting and </a:t>
            </a:r>
            <a:r>
              <a:rPr lang="en-GB" sz="1900" dirty="0" smtClean="0"/>
              <a:t>relevant.  </a:t>
            </a:r>
            <a:endParaRPr lang="en-GB" sz="1900" dirty="0"/>
          </a:p>
          <a:p>
            <a:endParaRPr lang="en-US" dirty="0"/>
          </a:p>
        </p:txBody>
      </p:sp>
    </p:spTree>
    <p:extLst>
      <p:ext uri="{BB962C8B-B14F-4D97-AF65-F5344CB8AC3E}">
        <p14:creationId xmlns:p14="http://schemas.microsoft.com/office/powerpoint/2010/main" val="121763349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8" name="Shape 228"/>
          <p:cNvSpPr txBox="1">
            <a:spLocks noGrp="1"/>
          </p:cNvSpPr>
          <p:nvPr>
            <p:ph type="body" idx="1"/>
          </p:nvPr>
        </p:nvSpPr>
        <p:spPr>
          <a:xfrm>
            <a:off x="1049500" y="899699"/>
            <a:ext cx="7073700" cy="2964901"/>
          </a:xfrm>
          <a:prstGeom prst="rect">
            <a:avLst/>
          </a:prstGeom>
        </p:spPr>
        <p:txBody>
          <a:bodyPr lIns="91425" tIns="91425" rIns="91425" bIns="91425" anchor="t" anchorCtr="0">
            <a:noAutofit/>
          </a:bodyPr>
          <a:lstStyle/>
          <a:p>
            <a:pPr lvl="0" rtl="0">
              <a:lnSpc>
                <a:spcPct val="115000"/>
              </a:lnSpc>
              <a:spcBef>
                <a:spcPts val="0"/>
              </a:spcBef>
              <a:buNone/>
            </a:pPr>
            <a:r>
              <a:rPr lang="cy-GB" sz="1600" dirty="0" smtClean="0"/>
              <a:t>Religious Studies is interdisciplinary </a:t>
            </a:r>
            <a:r>
              <a:rPr lang="mr-IN" sz="1600" dirty="0" smtClean="0"/>
              <a:t>–</a:t>
            </a:r>
            <a:r>
              <a:rPr lang="cy-GB" sz="1600" dirty="0" smtClean="0"/>
              <a:t> sociology anthropology history, literature, psychology.  Why not film and cinema studies?</a:t>
            </a:r>
          </a:p>
          <a:p>
            <a:pPr lvl="0" rtl="0">
              <a:lnSpc>
                <a:spcPct val="115000"/>
              </a:lnSpc>
              <a:spcBef>
                <a:spcPts val="0"/>
              </a:spcBef>
              <a:buNone/>
            </a:pPr>
            <a:endParaRPr lang="cy-GB" sz="1600" dirty="0"/>
          </a:p>
          <a:p>
            <a:r>
              <a:rPr lang="en-GB" sz="1600" dirty="0"/>
              <a:t>Theology and film – believer/insider</a:t>
            </a:r>
          </a:p>
          <a:p>
            <a:r>
              <a:rPr lang="en-GB" sz="1600" dirty="0"/>
              <a:t>Religious Studies and film – analytical outsider observer.</a:t>
            </a:r>
          </a:p>
          <a:p>
            <a:pPr lvl="0" rtl="0">
              <a:lnSpc>
                <a:spcPct val="115000"/>
              </a:lnSpc>
              <a:spcBef>
                <a:spcPts val="0"/>
              </a:spcBef>
              <a:buNone/>
            </a:pPr>
            <a:endParaRPr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Shape 227"/>
          <p:cNvSpPr txBox="1">
            <a:spLocks noGrp="1"/>
          </p:cNvSpPr>
          <p:nvPr>
            <p:ph type="title"/>
          </p:nvPr>
        </p:nvSpPr>
        <p:spPr>
          <a:xfrm>
            <a:off x="1049500" y="796175"/>
            <a:ext cx="7020900" cy="750300"/>
          </a:xfrm>
          <a:prstGeom prst="rect">
            <a:avLst/>
          </a:prstGeom>
        </p:spPr>
        <p:txBody>
          <a:bodyPr lIns="91425" tIns="91425" rIns="91425" bIns="91425" anchor="t" anchorCtr="0">
            <a:noAutofit/>
          </a:bodyPr>
          <a:lstStyle/>
          <a:p>
            <a:pPr lvl="0" rtl="0">
              <a:spcBef>
                <a:spcPts val="0"/>
              </a:spcBef>
              <a:buNone/>
            </a:pPr>
            <a:r>
              <a:rPr lang="cy-GB" dirty="0" smtClean="0"/>
              <a:t>Choosing Films</a:t>
            </a:r>
            <a:endParaRPr lang="en" dirty="0"/>
          </a:p>
        </p:txBody>
      </p:sp>
      <p:sp>
        <p:nvSpPr>
          <p:cNvPr id="228" name="Shape 228"/>
          <p:cNvSpPr txBox="1">
            <a:spLocks noGrp="1"/>
          </p:cNvSpPr>
          <p:nvPr>
            <p:ph type="body" idx="1"/>
          </p:nvPr>
        </p:nvSpPr>
        <p:spPr>
          <a:xfrm>
            <a:off x="1049500" y="1458000"/>
            <a:ext cx="7073700" cy="2406600"/>
          </a:xfrm>
          <a:prstGeom prst="rect">
            <a:avLst/>
          </a:prstGeom>
        </p:spPr>
        <p:txBody>
          <a:bodyPr lIns="91425" tIns="91425" rIns="91425" bIns="91425" anchor="t" anchorCtr="0">
            <a:noAutofit/>
          </a:bodyPr>
          <a:lstStyle/>
          <a:p>
            <a:pPr marL="285750" lvl="0" indent="-285750" rtl="0">
              <a:lnSpc>
                <a:spcPct val="115000"/>
              </a:lnSpc>
              <a:spcBef>
                <a:spcPts val="0"/>
              </a:spcBef>
              <a:buFont typeface="Wingdings" charset="2"/>
              <a:buChar char="²"/>
            </a:pPr>
            <a:r>
              <a:rPr lang="cy-GB" sz="1600" dirty="0" smtClean="0"/>
              <a:t>All films are of interest to Religious Studies.  </a:t>
            </a:r>
          </a:p>
          <a:p>
            <a:pPr marL="285750" indent="-285750">
              <a:lnSpc>
                <a:spcPct val="115000"/>
              </a:lnSpc>
            </a:pPr>
            <a:r>
              <a:rPr lang="cy-GB" sz="1600" dirty="0" smtClean="0"/>
              <a:t>Random</a:t>
            </a:r>
          </a:p>
          <a:p>
            <a:pPr marL="285750" indent="-285750">
              <a:lnSpc>
                <a:spcPct val="115000"/>
              </a:lnSpc>
            </a:pPr>
            <a:r>
              <a:rPr lang="cy-GB" sz="1600" dirty="0" smtClean="0"/>
              <a:t>No one particular genre</a:t>
            </a:r>
          </a:p>
          <a:p>
            <a:pPr marL="285750" indent="-285750">
              <a:lnSpc>
                <a:spcPct val="115000"/>
              </a:lnSpc>
            </a:pPr>
            <a:r>
              <a:rPr lang="cy-GB" sz="1600" dirty="0" smtClean="0"/>
              <a:t>Not just films about, say, biblical figures or biblical stories (narrow)</a:t>
            </a:r>
          </a:p>
          <a:p>
            <a:pPr marL="285750" indent="-285750">
              <a:lnSpc>
                <a:spcPct val="115000"/>
              </a:lnSpc>
            </a:pPr>
            <a:r>
              <a:rPr lang="cy-GB" sz="1600" dirty="0" smtClean="0"/>
              <a:t>Films that we like</a:t>
            </a:r>
          </a:p>
          <a:p>
            <a:pPr marL="285750" indent="-285750">
              <a:lnSpc>
                <a:spcPct val="115000"/>
              </a:lnSpc>
            </a:pPr>
            <a:endParaRPr lang="cy-GB" sz="1600" dirty="0"/>
          </a:p>
          <a:p>
            <a:pPr marL="285750" indent="-285750">
              <a:lnSpc>
                <a:spcPct val="115000"/>
              </a:lnSpc>
            </a:pPr>
            <a:r>
              <a:rPr lang="cy-GB" sz="1600" dirty="0" smtClean="0"/>
              <a:t>(Wright, 2007, 16)</a:t>
            </a:r>
          </a:p>
          <a:p>
            <a:pPr marL="285750" indent="-285750">
              <a:lnSpc>
                <a:spcPct val="115000"/>
              </a:lnSpc>
            </a:pPr>
            <a:endParaRPr sz="1400" dirty="0"/>
          </a:p>
        </p:txBody>
      </p:sp>
    </p:spTree>
    <p:extLst>
      <p:ext uri="{BB962C8B-B14F-4D97-AF65-F5344CB8AC3E}">
        <p14:creationId xmlns:p14="http://schemas.microsoft.com/office/powerpoint/2010/main" val="2880142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Shape 227"/>
          <p:cNvSpPr txBox="1">
            <a:spLocks noGrp="1"/>
          </p:cNvSpPr>
          <p:nvPr>
            <p:ph type="title"/>
          </p:nvPr>
        </p:nvSpPr>
        <p:spPr>
          <a:xfrm>
            <a:off x="1049500" y="796174"/>
            <a:ext cx="7020900" cy="1056147"/>
          </a:xfrm>
          <a:prstGeom prst="rect">
            <a:avLst/>
          </a:prstGeom>
        </p:spPr>
        <p:txBody>
          <a:bodyPr lIns="91425" tIns="91425" rIns="91425" bIns="91425" anchor="t" anchorCtr="0">
            <a:noAutofit/>
          </a:bodyPr>
          <a:lstStyle/>
          <a:p>
            <a:pPr lvl="0" rtl="0">
              <a:spcBef>
                <a:spcPts val="0"/>
              </a:spcBef>
              <a:buNone/>
            </a:pPr>
            <a:r>
              <a:rPr lang="cy-GB" dirty="0" smtClean="0"/>
              <a:t>‘Art’ versus ‘Popular’: a question of taste</a:t>
            </a:r>
            <a:endParaRPr lang="en" dirty="0"/>
          </a:p>
        </p:txBody>
      </p:sp>
      <p:sp>
        <p:nvSpPr>
          <p:cNvPr id="228" name="Shape 228"/>
          <p:cNvSpPr txBox="1">
            <a:spLocks noGrp="1"/>
          </p:cNvSpPr>
          <p:nvPr>
            <p:ph type="body" idx="1"/>
          </p:nvPr>
        </p:nvSpPr>
        <p:spPr>
          <a:xfrm>
            <a:off x="1049500" y="1852322"/>
            <a:ext cx="7073700" cy="2012278"/>
          </a:xfrm>
          <a:prstGeom prst="rect">
            <a:avLst/>
          </a:prstGeom>
        </p:spPr>
        <p:txBody>
          <a:bodyPr lIns="91425" tIns="91425" rIns="91425" bIns="91425" anchor="t" anchorCtr="0">
            <a:noAutofit/>
          </a:bodyPr>
          <a:lstStyle/>
          <a:p>
            <a:pPr lvl="0" rtl="0">
              <a:lnSpc>
                <a:spcPct val="115000"/>
              </a:lnSpc>
              <a:spcBef>
                <a:spcPts val="0"/>
              </a:spcBef>
              <a:buNone/>
            </a:pPr>
            <a:r>
              <a:rPr lang="cy-GB" sz="1400" dirty="0" smtClean="0"/>
              <a:t>Popular films may be ignored in favour of ‘art’ or ‘alternative cinema’.</a:t>
            </a:r>
          </a:p>
          <a:p>
            <a:pPr lvl="0" rtl="0">
              <a:lnSpc>
                <a:spcPct val="115000"/>
              </a:lnSpc>
              <a:spcBef>
                <a:spcPts val="0"/>
              </a:spcBef>
              <a:buNone/>
            </a:pPr>
            <a:r>
              <a:rPr lang="cy-GB" sz="1400" dirty="0" smtClean="0"/>
              <a:t>Popular films dismissed as not worthy of serious scholarly study and discussion (Wright, 2007, 17)</a:t>
            </a:r>
          </a:p>
          <a:p>
            <a:pPr lvl="0" rtl="0">
              <a:lnSpc>
                <a:spcPct val="115000"/>
              </a:lnSpc>
              <a:spcBef>
                <a:spcPts val="0"/>
              </a:spcBef>
              <a:buNone/>
            </a:pPr>
            <a:endParaRPr lang="cy-GB" sz="1400" dirty="0"/>
          </a:p>
          <a:p>
            <a:pPr lvl="0">
              <a:lnSpc>
                <a:spcPct val="115000"/>
              </a:lnSpc>
              <a:buNone/>
            </a:pPr>
            <a:r>
              <a:rPr lang="en-GB" sz="1400" dirty="0"/>
              <a:t>More people watch popular films so popular films can tell us more about the general population. </a:t>
            </a:r>
            <a:r>
              <a:rPr lang="en-GB" sz="1400" dirty="0" smtClean="0"/>
              <a:t>Why popular and the effect of the popularity (on popular culture).</a:t>
            </a:r>
            <a:endParaRPr sz="1400" dirty="0"/>
          </a:p>
        </p:txBody>
      </p:sp>
    </p:spTree>
    <p:extLst>
      <p:ext uri="{BB962C8B-B14F-4D97-AF65-F5344CB8AC3E}">
        <p14:creationId xmlns:p14="http://schemas.microsoft.com/office/powerpoint/2010/main" val="2880142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8" name="Shape 228"/>
          <p:cNvSpPr txBox="1">
            <a:spLocks noGrp="1"/>
          </p:cNvSpPr>
          <p:nvPr>
            <p:ph type="body" idx="1"/>
          </p:nvPr>
        </p:nvSpPr>
        <p:spPr>
          <a:xfrm>
            <a:off x="1049500" y="727697"/>
            <a:ext cx="7073700" cy="3426795"/>
          </a:xfrm>
          <a:prstGeom prst="rect">
            <a:avLst/>
          </a:prstGeom>
        </p:spPr>
        <p:txBody>
          <a:bodyPr lIns="91425" tIns="91425" rIns="91425" bIns="91425" anchor="t" anchorCtr="0">
            <a:noAutofit/>
          </a:bodyPr>
          <a:lstStyle/>
          <a:p>
            <a:r>
              <a:rPr lang="en-GB" sz="1600" dirty="0" smtClean="0"/>
              <a:t> Wright </a:t>
            </a:r>
            <a:r>
              <a:rPr lang="en-GB" sz="1600" dirty="0"/>
              <a:t>(2007, 19) refers to William Telford’s list of films he suggests are appropriate to study for different reasons:</a:t>
            </a:r>
          </a:p>
          <a:p>
            <a:endParaRPr lang="en-GB" sz="1600" dirty="0"/>
          </a:p>
          <a:p>
            <a:pPr lvl="0"/>
            <a:r>
              <a:rPr lang="en-GB" sz="1600" dirty="0" smtClean="0"/>
              <a:t> Religious </a:t>
            </a:r>
            <a:r>
              <a:rPr lang="en-GB" sz="1600" dirty="0"/>
              <a:t>themes, </a:t>
            </a:r>
            <a:r>
              <a:rPr lang="en-GB" sz="1600" dirty="0" err="1"/>
              <a:t>etc</a:t>
            </a:r>
            <a:r>
              <a:rPr lang="en-GB" sz="1600" dirty="0"/>
              <a:t>, in their titles</a:t>
            </a:r>
          </a:p>
          <a:p>
            <a:pPr lvl="0"/>
            <a:r>
              <a:rPr lang="en-GB" sz="1600" dirty="0" smtClean="0"/>
              <a:t> Religion </a:t>
            </a:r>
            <a:r>
              <a:rPr lang="en-GB" sz="1600" dirty="0"/>
              <a:t>in the plot, </a:t>
            </a:r>
            <a:r>
              <a:rPr lang="en-GB" sz="1600" dirty="0" smtClean="0"/>
              <a:t>including the </a:t>
            </a:r>
            <a:r>
              <a:rPr lang="en-GB" sz="1600" dirty="0"/>
              <a:t>supernatural and occult</a:t>
            </a:r>
          </a:p>
          <a:p>
            <a:pPr lvl="0"/>
            <a:r>
              <a:rPr lang="en-GB" sz="1600" dirty="0" smtClean="0"/>
              <a:t> Are </a:t>
            </a:r>
            <a:r>
              <a:rPr lang="en-GB" sz="1600" dirty="0"/>
              <a:t>set in religious communities</a:t>
            </a:r>
          </a:p>
          <a:p>
            <a:pPr lvl="0"/>
            <a:r>
              <a:rPr lang="en-GB" sz="1600" dirty="0" smtClean="0"/>
              <a:t> Present </a:t>
            </a:r>
            <a:r>
              <a:rPr lang="en-GB" sz="1600" dirty="0"/>
              <a:t>religion as relevant to a character</a:t>
            </a:r>
          </a:p>
          <a:p>
            <a:pPr lvl="0"/>
            <a:r>
              <a:rPr lang="en-GB" sz="1600" dirty="0" smtClean="0"/>
              <a:t> Deal </a:t>
            </a:r>
            <a:r>
              <a:rPr lang="en-GB" sz="1600" dirty="0"/>
              <a:t>with religious figures (</a:t>
            </a:r>
            <a:r>
              <a:rPr lang="en-GB" sz="1600" dirty="0" err="1" smtClean="0"/>
              <a:t>eg</a:t>
            </a:r>
            <a:r>
              <a:rPr lang="en-GB" sz="1600" dirty="0" smtClean="0"/>
              <a:t>, </a:t>
            </a:r>
            <a:r>
              <a:rPr lang="en-GB" sz="1600" dirty="0"/>
              <a:t>Christ, Buddha) or religious texts (Bible) or places (heaven, hell).</a:t>
            </a:r>
          </a:p>
          <a:p>
            <a:pPr lvl="0"/>
            <a:r>
              <a:rPr lang="en-GB" sz="1600" dirty="0" smtClean="0"/>
              <a:t> Use </a:t>
            </a:r>
            <a:r>
              <a:rPr lang="en-GB" sz="1600" dirty="0"/>
              <a:t>religious ideas </a:t>
            </a:r>
            <a:r>
              <a:rPr lang="en-GB" sz="1600" dirty="0" smtClean="0"/>
              <a:t>to show </a:t>
            </a:r>
            <a:r>
              <a:rPr lang="en-GB" sz="1600" dirty="0"/>
              <a:t>the experiences and/or transformation of one of more characters.</a:t>
            </a:r>
          </a:p>
          <a:p>
            <a:pPr lvl="0"/>
            <a:r>
              <a:rPr lang="en-GB" sz="1600" dirty="0" smtClean="0"/>
              <a:t> Look </a:t>
            </a:r>
            <a:r>
              <a:rPr lang="en-GB" sz="1600" dirty="0"/>
              <a:t>at religious themes, including ethics.</a:t>
            </a:r>
          </a:p>
          <a:p>
            <a:pPr lvl="0" rtl="0">
              <a:lnSpc>
                <a:spcPct val="115000"/>
              </a:lnSpc>
              <a:spcBef>
                <a:spcPts val="0"/>
              </a:spcBef>
              <a:buNone/>
            </a:pPr>
            <a:endParaRPr sz="1400" dirty="0"/>
          </a:p>
        </p:txBody>
      </p:sp>
    </p:spTree>
    <p:extLst>
      <p:ext uri="{BB962C8B-B14F-4D97-AF65-F5344CB8AC3E}">
        <p14:creationId xmlns:p14="http://schemas.microsoft.com/office/powerpoint/2010/main" val="2270529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8" name="Shape 228"/>
          <p:cNvSpPr txBox="1">
            <a:spLocks noGrp="1"/>
          </p:cNvSpPr>
          <p:nvPr>
            <p:ph type="body" idx="1"/>
          </p:nvPr>
        </p:nvSpPr>
        <p:spPr>
          <a:xfrm>
            <a:off x="1049500" y="860006"/>
            <a:ext cx="7073700" cy="3004594"/>
          </a:xfrm>
          <a:prstGeom prst="rect">
            <a:avLst/>
          </a:prstGeom>
        </p:spPr>
        <p:txBody>
          <a:bodyPr lIns="91425" tIns="91425" rIns="91425" bIns="91425" anchor="t" anchorCtr="0">
            <a:noAutofit/>
          </a:bodyPr>
          <a:lstStyle/>
          <a:p>
            <a:pPr lvl="0">
              <a:lnSpc>
                <a:spcPct val="115000"/>
              </a:lnSpc>
              <a:buNone/>
            </a:pPr>
            <a:r>
              <a:rPr lang="en-GB" sz="1400" dirty="0"/>
              <a:t>Wright (2007, 30) suggests that religion and film should take into account ‘the verbal, visual, distributional, promotional and other dimensions of the film experience…’ </a:t>
            </a:r>
            <a:endParaRPr lang="en-GB" sz="1400" dirty="0" smtClean="0"/>
          </a:p>
          <a:p>
            <a:pPr lvl="0">
              <a:lnSpc>
                <a:spcPct val="115000"/>
              </a:lnSpc>
              <a:buNone/>
            </a:pPr>
            <a:endParaRPr lang="en-GB" sz="1400" dirty="0"/>
          </a:p>
          <a:p>
            <a:pPr lvl="0">
              <a:lnSpc>
                <a:spcPct val="115000"/>
              </a:lnSpc>
              <a:buNone/>
            </a:pPr>
            <a:r>
              <a:rPr lang="en-GB" sz="1400" dirty="0" smtClean="0"/>
              <a:t>Cultural Studies</a:t>
            </a:r>
          </a:p>
          <a:p>
            <a:pPr lvl="0">
              <a:lnSpc>
                <a:spcPct val="115000"/>
              </a:lnSpc>
              <a:buNone/>
            </a:pPr>
            <a:r>
              <a:rPr lang="en-GB" sz="1400" dirty="0"/>
              <a:t>What is said, what can be seen, what can be heard, the director and actors’ backgrounds, how films are promoted, how the audience experiences them, what the response is from different people </a:t>
            </a:r>
            <a:r>
              <a:rPr lang="en-GB" sz="1400" dirty="0" smtClean="0"/>
              <a:t>and </a:t>
            </a:r>
            <a:r>
              <a:rPr lang="en-GB" sz="1400" dirty="0"/>
              <a:t>groups of people, both those who have seen the film and those who </a:t>
            </a:r>
            <a:r>
              <a:rPr lang="en-GB" sz="1400" dirty="0" smtClean="0"/>
              <a:t>haven’t.</a:t>
            </a:r>
            <a:endParaRPr sz="1400" dirty="0"/>
          </a:p>
        </p:txBody>
      </p:sp>
    </p:spTree>
    <p:extLst>
      <p:ext uri="{BB962C8B-B14F-4D97-AF65-F5344CB8AC3E}">
        <p14:creationId xmlns:p14="http://schemas.microsoft.com/office/powerpoint/2010/main" val="2270529029"/>
      </p:ext>
    </p:extLst>
  </p:cSld>
  <p:clrMapOvr>
    <a:masterClrMapping/>
  </p:clrMapOvr>
</p:sld>
</file>

<file path=ppt/theme/theme1.xml><?xml version="1.0" encoding="utf-8"?>
<a:theme xmlns:a="http://schemas.openxmlformats.org/drawingml/2006/main" name="Seyton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367</TotalTime>
  <Words>857</Words>
  <Application>Microsoft Macintosh PowerPoint</Application>
  <PresentationFormat>On-screen Show (16:9)</PresentationFormat>
  <Paragraphs>55</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Seyton template</vt:lpstr>
      <vt:lpstr>Religion and Film Crefydd a Ffilm 2</vt:lpstr>
      <vt:lpstr>Things to do</vt:lpstr>
      <vt:lpstr>PowerPoint Presentation</vt:lpstr>
      <vt:lpstr>PowerPoint Presentation</vt:lpstr>
      <vt:lpstr>PowerPoint Presentation</vt:lpstr>
      <vt:lpstr>PowerPoint Presentation</vt:lpstr>
      <vt:lpstr>Religious Studies and Film</vt:lpstr>
      <vt:lpstr>PowerPoint Presentation</vt:lpstr>
      <vt:lpstr>Choosing Films</vt:lpstr>
      <vt:lpstr>‘Art’ versus ‘Popular’: a question of taste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cp:lastModifiedBy>Sarah</cp:lastModifiedBy>
  <cp:revision>9</cp:revision>
  <dcterms:modified xsi:type="dcterms:W3CDTF">2018-02-15T00:09:10Z</dcterms:modified>
</cp:coreProperties>
</file>