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3"/>
  </p:notesMasterIdLst>
  <p:sldIdLst>
    <p:sldId id="295" r:id="rId2"/>
    <p:sldId id="296" r:id="rId3"/>
    <p:sldId id="256" r:id="rId4"/>
    <p:sldId id="257" r:id="rId5"/>
    <p:sldId id="259" r:id="rId6"/>
    <p:sldId id="293" r:id="rId7"/>
    <p:sldId id="294" r:id="rId8"/>
    <p:sldId id="282" r:id="rId9"/>
    <p:sldId id="279" r:id="rId10"/>
    <p:sldId id="286" r:id="rId11"/>
    <p:sldId id="288" r:id="rId12"/>
    <p:sldId id="290" r:id="rId13"/>
    <p:sldId id="270" r:id="rId14"/>
    <p:sldId id="271" r:id="rId15"/>
    <p:sldId id="291" r:id="rId16"/>
    <p:sldId id="300" r:id="rId17"/>
    <p:sldId id="298" r:id="rId18"/>
    <p:sldId id="297" r:id="rId19"/>
    <p:sldId id="266" r:id="rId20"/>
    <p:sldId id="299" r:id="rId21"/>
    <p:sldId id="265" r:id="rId22"/>
    <p:sldId id="264" r:id="rId23"/>
    <p:sldId id="292" r:id="rId24"/>
    <p:sldId id="260" r:id="rId25"/>
    <p:sldId id="261" r:id="rId26"/>
    <p:sldId id="262" r:id="rId27"/>
    <p:sldId id="263" r:id="rId28"/>
    <p:sldId id="283" r:id="rId29"/>
    <p:sldId id="284" r:id="rId30"/>
    <p:sldId id="280" r:id="rId31"/>
    <p:sldId id="301" r:id="rId3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CC7455-C2A0-4D4A-8C5C-0EDE7EEE7445}" v="420" dt="2026-03-16T13:17:35.590"/>
    <p1510:client id="{302C1705-3F4B-35D8-8E40-8C7F87B0079B}" v="13" dt="2026-03-17T13:41:24.848"/>
    <p1510:client id="{44A74CE4-13FF-3439-6C9B-314C40F1F452}" v="542" dt="2026-03-16T19:59:01.367"/>
    <p1510:client id="{4DD4CC54-AA72-6A60-2582-4DE34DC029AF}" v="96" dt="2026-03-16T18:01:02.978"/>
    <p1510:client id="{5208EB0D-C5B3-41DF-4EC9-E1DAB50A81B3}" v="43" dt="2026-03-16T15:39:24.506"/>
    <p1510:client id="{A0EC98AD-D20A-836E-E524-BA3894F291F5}" v="141" dt="2026-03-17T13:40:39.528"/>
    <p1510:client id="{A9A42921-E3EC-572D-886A-0D73C9E68E0D}" v="514" dt="2026-03-16T17:26:10.805"/>
    <p1510:client id="{ABD9347A-36E0-B7D0-1D56-97C32E5B5BE8}" v="12" dt="2026-03-16T17:28:06.053"/>
    <p1510:client id="{B5EAC45E-CA41-FE97-5338-F913B6286221}" v="276" dt="2026-03-16T17:54:37.3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1FECB4D8-DB02-4DC6-A0A2-4F2EBAE1DC90}" styleName="Medium Style 1 –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0A1B5D5-9B99-4C35-A422-299274C87663}" styleName="Medium Style 1 –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6F5D60-B45D-420D-9D72-377A9804836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90FD3A7-33C8-4B87-A4C1-8EB1855132F2}">
      <dgm:prSet/>
      <dgm:spPr/>
      <dgm:t>
        <a:bodyPr/>
        <a:lstStyle/>
        <a:p>
          <a:r>
            <a:rPr lang="es-ES"/>
            <a:t>The Digital Footprint</a:t>
          </a:r>
          <a:endParaRPr lang="en-US"/>
        </a:p>
      </dgm:t>
    </dgm:pt>
    <dgm:pt modelId="{951E9049-833B-42B6-B077-E578A933CF02}" type="parTrans" cxnId="{592EAB9D-6673-4883-9235-4A16A189397F}">
      <dgm:prSet/>
      <dgm:spPr/>
      <dgm:t>
        <a:bodyPr/>
        <a:lstStyle/>
        <a:p>
          <a:endParaRPr lang="en-US"/>
        </a:p>
      </dgm:t>
    </dgm:pt>
    <dgm:pt modelId="{E742BE96-F4F1-48B0-B4C3-9A6DAF90E4B2}" type="sibTrans" cxnId="{592EAB9D-6673-4883-9235-4A16A189397F}">
      <dgm:prSet/>
      <dgm:spPr/>
      <dgm:t>
        <a:bodyPr/>
        <a:lstStyle/>
        <a:p>
          <a:endParaRPr lang="en-US"/>
        </a:p>
      </dgm:t>
    </dgm:pt>
    <dgm:pt modelId="{122DE39F-A587-41F4-A595-DF48E60DC23B}">
      <dgm:prSet/>
      <dgm:spPr/>
      <dgm:t>
        <a:bodyPr/>
        <a:lstStyle/>
        <a:p>
          <a:r>
            <a:rPr lang="es-ES"/>
            <a:t>Algorithms Under the Lens</a:t>
          </a:r>
          <a:endParaRPr lang="en-US"/>
        </a:p>
      </dgm:t>
    </dgm:pt>
    <dgm:pt modelId="{90A9315D-A378-4096-B19B-D915443A709C}" type="parTrans" cxnId="{E63ACC4A-43B7-4099-B5CC-F4657E1E5204}">
      <dgm:prSet/>
      <dgm:spPr/>
      <dgm:t>
        <a:bodyPr/>
        <a:lstStyle/>
        <a:p>
          <a:endParaRPr lang="en-US"/>
        </a:p>
      </dgm:t>
    </dgm:pt>
    <dgm:pt modelId="{F6398A72-BD0D-43E6-96FA-A3EC15BFC84A}" type="sibTrans" cxnId="{E63ACC4A-43B7-4099-B5CC-F4657E1E5204}">
      <dgm:prSet/>
      <dgm:spPr/>
      <dgm:t>
        <a:bodyPr/>
        <a:lstStyle/>
        <a:p>
          <a:endParaRPr lang="en-US"/>
        </a:p>
      </dgm:t>
    </dgm:pt>
    <dgm:pt modelId="{DA013653-7BD8-429A-9F52-4DA5D1B1E169}">
      <dgm:prSet/>
      <dgm:spPr/>
      <dgm:t>
        <a:bodyPr/>
        <a:lstStyle/>
        <a:p>
          <a:r>
            <a:rPr lang="es-ES"/>
            <a:t>The Transparency Blueprint</a:t>
          </a:r>
          <a:endParaRPr lang="en-US"/>
        </a:p>
      </dgm:t>
    </dgm:pt>
    <dgm:pt modelId="{A9DB1DB5-0A67-4E5E-94CB-4927FB2A1B8F}" type="parTrans" cxnId="{2FCC4FFD-446A-4371-82D9-BA5368E038C0}">
      <dgm:prSet/>
      <dgm:spPr/>
      <dgm:t>
        <a:bodyPr/>
        <a:lstStyle/>
        <a:p>
          <a:endParaRPr lang="en-US"/>
        </a:p>
      </dgm:t>
    </dgm:pt>
    <dgm:pt modelId="{F7C5D8E5-73D9-4E78-91A8-32D92EAA22F6}" type="sibTrans" cxnId="{2FCC4FFD-446A-4371-82D9-BA5368E038C0}">
      <dgm:prSet/>
      <dgm:spPr/>
      <dgm:t>
        <a:bodyPr/>
        <a:lstStyle/>
        <a:p>
          <a:endParaRPr lang="en-US"/>
        </a:p>
      </dgm:t>
    </dgm:pt>
    <dgm:pt modelId="{A9264DA2-486A-4844-B6BD-2796497070BE}">
      <dgm:prSet/>
      <dgm:spPr/>
      <dgm:t>
        <a:bodyPr/>
        <a:lstStyle/>
        <a:p>
          <a:r>
            <a:rPr lang="es-ES"/>
            <a:t>AI Ethics as a Strategic Asset</a:t>
          </a:r>
          <a:endParaRPr lang="en-US"/>
        </a:p>
      </dgm:t>
    </dgm:pt>
    <dgm:pt modelId="{04A6854B-01C9-4D1C-9510-ADF5BF001B0E}" type="parTrans" cxnId="{3FAEB569-885D-482D-9947-5B6072A9AE0F}">
      <dgm:prSet/>
      <dgm:spPr/>
      <dgm:t>
        <a:bodyPr/>
        <a:lstStyle/>
        <a:p>
          <a:endParaRPr lang="en-US"/>
        </a:p>
      </dgm:t>
    </dgm:pt>
    <dgm:pt modelId="{860AB8E7-571F-4980-9362-65D405AB9AD0}" type="sibTrans" cxnId="{3FAEB569-885D-482D-9947-5B6072A9AE0F}">
      <dgm:prSet/>
      <dgm:spPr/>
      <dgm:t>
        <a:bodyPr/>
        <a:lstStyle/>
        <a:p>
          <a:endParaRPr lang="en-US"/>
        </a:p>
      </dgm:t>
    </dgm:pt>
    <dgm:pt modelId="{4233A58E-F027-479D-810F-4DB4081B3C87}">
      <dgm:prSet/>
      <dgm:spPr/>
      <dgm:t>
        <a:bodyPr/>
        <a:lstStyle/>
        <a:p>
          <a:r>
            <a:rPr lang="es-ES"/>
            <a:t>The User's Survival Guide</a:t>
          </a:r>
          <a:endParaRPr lang="en-US"/>
        </a:p>
      </dgm:t>
    </dgm:pt>
    <dgm:pt modelId="{37C81088-2ABE-4A05-B9BC-E1E364586F42}" type="parTrans" cxnId="{C016F90C-7342-40CA-8984-25E2568A7F64}">
      <dgm:prSet/>
      <dgm:spPr/>
      <dgm:t>
        <a:bodyPr/>
        <a:lstStyle/>
        <a:p>
          <a:endParaRPr lang="en-US"/>
        </a:p>
      </dgm:t>
    </dgm:pt>
    <dgm:pt modelId="{47EDA0E7-EBA3-427C-BB0F-C23F87C1944F}" type="sibTrans" cxnId="{C016F90C-7342-40CA-8984-25E2568A7F64}">
      <dgm:prSet/>
      <dgm:spPr/>
      <dgm:t>
        <a:bodyPr/>
        <a:lstStyle/>
        <a:p>
          <a:endParaRPr lang="en-US"/>
        </a:p>
      </dgm:t>
    </dgm:pt>
    <dgm:pt modelId="{5B2E4416-14BF-4CD0-9952-D6725109AFEC}" type="pres">
      <dgm:prSet presAssocID="{A16F5D60-B45D-420D-9D72-377A98048366}" presName="root" presStyleCnt="0">
        <dgm:presLayoutVars>
          <dgm:dir/>
          <dgm:resizeHandles val="exact"/>
        </dgm:presLayoutVars>
      </dgm:prSet>
      <dgm:spPr/>
    </dgm:pt>
    <dgm:pt modelId="{7845B887-6611-403E-B17A-D076CB9E3937}" type="pres">
      <dgm:prSet presAssocID="{490FD3A7-33C8-4B87-A4C1-8EB1855132F2}" presName="compNode" presStyleCnt="0"/>
      <dgm:spPr/>
    </dgm:pt>
    <dgm:pt modelId="{AD9DB919-634B-47C9-BC4B-390A8EBC4815}" type="pres">
      <dgm:prSet presAssocID="{490FD3A7-33C8-4B87-A4C1-8EB1855132F2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uellas"/>
        </a:ext>
      </dgm:extLst>
    </dgm:pt>
    <dgm:pt modelId="{A678F972-3FC1-4F50-A56F-ACF43D3A9D56}" type="pres">
      <dgm:prSet presAssocID="{490FD3A7-33C8-4B87-A4C1-8EB1855132F2}" presName="spaceRect" presStyleCnt="0"/>
      <dgm:spPr/>
    </dgm:pt>
    <dgm:pt modelId="{DC8FF89A-E71B-49F8-A730-7A38BE4EA67D}" type="pres">
      <dgm:prSet presAssocID="{490FD3A7-33C8-4B87-A4C1-8EB1855132F2}" presName="textRect" presStyleLbl="revTx" presStyleIdx="0" presStyleCnt="5">
        <dgm:presLayoutVars>
          <dgm:chMax val="1"/>
          <dgm:chPref val="1"/>
        </dgm:presLayoutVars>
      </dgm:prSet>
      <dgm:spPr/>
    </dgm:pt>
    <dgm:pt modelId="{DA2264D7-D5FC-435A-9A6E-AF144DEF4C6C}" type="pres">
      <dgm:prSet presAssocID="{E742BE96-F4F1-48B0-B4C3-9A6DAF90E4B2}" presName="sibTrans" presStyleCnt="0"/>
      <dgm:spPr/>
    </dgm:pt>
    <dgm:pt modelId="{B28B0F1B-76C3-41F2-A2A4-159531AE608F}" type="pres">
      <dgm:prSet presAssocID="{122DE39F-A587-41F4-A595-DF48E60DC23B}" presName="compNode" presStyleCnt="0"/>
      <dgm:spPr/>
    </dgm:pt>
    <dgm:pt modelId="{BB21B055-6C19-4C64-9C4E-8FABC1E9E9A1}" type="pres">
      <dgm:prSet presAssocID="{122DE39F-A587-41F4-A595-DF48E60DC23B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F9A5E9D-B2D1-40BF-BFA7-E13123D99D77}" type="pres">
      <dgm:prSet presAssocID="{122DE39F-A587-41F4-A595-DF48E60DC23B}" presName="spaceRect" presStyleCnt="0"/>
      <dgm:spPr/>
    </dgm:pt>
    <dgm:pt modelId="{59BD3AE5-7968-4A54-980C-126B7634B7FE}" type="pres">
      <dgm:prSet presAssocID="{122DE39F-A587-41F4-A595-DF48E60DC23B}" presName="textRect" presStyleLbl="revTx" presStyleIdx="1" presStyleCnt="5">
        <dgm:presLayoutVars>
          <dgm:chMax val="1"/>
          <dgm:chPref val="1"/>
        </dgm:presLayoutVars>
      </dgm:prSet>
      <dgm:spPr/>
    </dgm:pt>
    <dgm:pt modelId="{58CFEF43-4A27-4C94-9A6C-C9207EE0EBEE}" type="pres">
      <dgm:prSet presAssocID="{F6398A72-BD0D-43E6-96FA-A3EC15BFC84A}" presName="sibTrans" presStyleCnt="0"/>
      <dgm:spPr/>
    </dgm:pt>
    <dgm:pt modelId="{941FC41C-8E1E-4AAB-98EC-FFC7C99BA5C6}" type="pres">
      <dgm:prSet presAssocID="{DA013653-7BD8-429A-9F52-4DA5D1B1E169}" presName="compNode" presStyleCnt="0"/>
      <dgm:spPr/>
    </dgm:pt>
    <dgm:pt modelId="{D833603B-5CA6-4F6E-9365-89DB3BB22605}" type="pres">
      <dgm:prSet presAssocID="{DA013653-7BD8-429A-9F52-4DA5D1B1E169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retón de manos"/>
        </a:ext>
      </dgm:extLst>
    </dgm:pt>
    <dgm:pt modelId="{1D4710E9-5922-423A-8815-334A2C8C9E86}" type="pres">
      <dgm:prSet presAssocID="{DA013653-7BD8-429A-9F52-4DA5D1B1E169}" presName="spaceRect" presStyleCnt="0"/>
      <dgm:spPr/>
    </dgm:pt>
    <dgm:pt modelId="{357D8A4A-0F13-4235-BD68-506CF42B5D12}" type="pres">
      <dgm:prSet presAssocID="{DA013653-7BD8-429A-9F52-4DA5D1B1E169}" presName="textRect" presStyleLbl="revTx" presStyleIdx="2" presStyleCnt="5">
        <dgm:presLayoutVars>
          <dgm:chMax val="1"/>
          <dgm:chPref val="1"/>
        </dgm:presLayoutVars>
      </dgm:prSet>
      <dgm:spPr/>
    </dgm:pt>
    <dgm:pt modelId="{2012FB80-E7BD-467A-9B7E-4A945CC044C0}" type="pres">
      <dgm:prSet presAssocID="{F7C5D8E5-73D9-4E78-91A8-32D92EAA22F6}" presName="sibTrans" presStyleCnt="0"/>
      <dgm:spPr/>
    </dgm:pt>
    <dgm:pt modelId="{89DEADA2-5AFB-45A0-8D7B-CEF467B46C48}" type="pres">
      <dgm:prSet presAssocID="{A9264DA2-486A-4844-B6BD-2796497070BE}" presName="compNode" presStyleCnt="0"/>
      <dgm:spPr/>
    </dgm:pt>
    <dgm:pt modelId="{93EFCAFE-D1BB-4BB5-AC59-DAB73E921C8C}" type="pres">
      <dgm:prSet presAssocID="{A9264DA2-486A-4844-B6BD-2796497070BE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C6F29D4-99C9-430D-A0E7-FDF87F63D7A3}" type="pres">
      <dgm:prSet presAssocID="{A9264DA2-486A-4844-B6BD-2796497070BE}" presName="spaceRect" presStyleCnt="0"/>
      <dgm:spPr/>
    </dgm:pt>
    <dgm:pt modelId="{8B930A25-67E5-4E78-AF5E-4CDD4CD79B22}" type="pres">
      <dgm:prSet presAssocID="{A9264DA2-486A-4844-B6BD-2796497070BE}" presName="textRect" presStyleLbl="revTx" presStyleIdx="3" presStyleCnt="5">
        <dgm:presLayoutVars>
          <dgm:chMax val="1"/>
          <dgm:chPref val="1"/>
        </dgm:presLayoutVars>
      </dgm:prSet>
      <dgm:spPr/>
    </dgm:pt>
    <dgm:pt modelId="{C3C73452-47C8-4B90-9A15-46048CD33A64}" type="pres">
      <dgm:prSet presAssocID="{860AB8E7-571F-4980-9362-65D405AB9AD0}" presName="sibTrans" presStyleCnt="0"/>
      <dgm:spPr/>
    </dgm:pt>
    <dgm:pt modelId="{77BF3554-BCB3-4158-AC9B-8F6B89771661}" type="pres">
      <dgm:prSet presAssocID="{4233A58E-F027-479D-810F-4DB4081B3C87}" presName="compNode" presStyleCnt="0"/>
      <dgm:spPr/>
    </dgm:pt>
    <dgm:pt modelId="{A3AE7C7B-F439-4FD2-B094-EB0127AF67D2}" type="pres">
      <dgm:prSet presAssocID="{4233A58E-F027-479D-810F-4DB4081B3C87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fe jacket"/>
        </a:ext>
      </dgm:extLst>
    </dgm:pt>
    <dgm:pt modelId="{0E3C71EF-1D7D-41D6-B5EB-3BB9538892A5}" type="pres">
      <dgm:prSet presAssocID="{4233A58E-F027-479D-810F-4DB4081B3C87}" presName="spaceRect" presStyleCnt="0"/>
      <dgm:spPr/>
    </dgm:pt>
    <dgm:pt modelId="{5F4350B8-83AA-4437-BE44-3B6BE82FCE7F}" type="pres">
      <dgm:prSet presAssocID="{4233A58E-F027-479D-810F-4DB4081B3C87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016F90C-7342-40CA-8984-25E2568A7F64}" srcId="{A16F5D60-B45D-420D-9D72-377A98048366}" destId="{4233A58E-F027-479D-810F-4DB4081B3C87}" srcOrd="4" destOrd="0" parTransId="{37C81088-2ABE-4A05-B9BC-E1E364586F42}" sibTransId="{47EDA0E7-EBA3-427C-BB0F-C23F87C1944F}"/>
    <dgm:cxn modelId="{EFB5500E-C903-4417-963F-8B5313BAE9F9}" type="presOf" srcId="{122DE39F-A587-41F4-A595-DF48E60DC23B}" destId="{59BD3AE5-7968-4A54-980C-126B7634B7FE}" srcOrd="0" destOrd="0" presId="urn:microsoft.com/office/officeart/2018/2/layout/IconLabelList"/>
    <dgm:cxn modelId="{E506DF16-190D-476A-8919-FB6C73AD3157}" type="presOf" srcId="{490FD3A7-33C8-4B87-A4C1-8EB1855132F2}" destId="{DC8FF89A-E71B-49F8-A730-7A38BE4EA67D}" srcOrd="0" destOrd="0" presId="urn:microsoft.com/office/officeart/2018/2/layout/IconLabelList"/>
    <dgm:cxn modelId="{3FAEB569-885D-482D-9947-5B6072A9AE0F}" srcId="{A16F5D60-B45D-420D-9D72-377A98048366}" destId="{A9264DA2-486A-4844-B6BD-2796497070BE}" srcOrd="3" destOrd="0" parTransId="{04A6854B-01C9-4D1C-9510-ADF5BF001B0E}" sibTransId="{860AB8E7-571F-4980-9362-65D405AB9AD0}"/>
    <dgm:cxn modelId="{E63ACC4A-43B7-4099-B5CC-F4657E1E5204}" srcId="{A16F5D60-B45D-420D-9D72-377A98048366}" destId="{122DE39F-A587-41F4-A595-DF48E60DC23B}" srcOrd="1" destOrd="0" parTransId="{90A9315D-A378-4096-B19B-D915443A709C}" sibTransId="{F6398A72-BD0D-43E6-96FA-A3EC15BFC84A}"/>
    <dgm:cxn modelId="{8B0F694C-F20B-4D4C-A106-7F22BAF1FAC1}" type="presOf" srcId="{4233A58E-F027-479D-810F-4DB4081B3C87}" destId="{5F4350B8-83AA-4437-BE44-3B6BE82FCE7F}" srcOrd="0" destOrd="0" presId="urn:microsoft.com/office/officeart/2018/2/layout/IconLabelList"/>
    <dgm:cxn modelId="{EE58B885-641E-4F10-8456-5D98692A04E3}" type="presOf" srcId="{DA013653-7BD8-429A-9F52-4DA5D1B1E169}" destId="{357D8A4A-0F13-4235-BD68-506CF42B5D12}" srcOrd="0" destOrd="0" presId="urn:microsoft.com/office/officeart/2018/2/layout/IconLabelList"/>
    <dgm:cxn modelId="{1E2E1A8B-D9B3-423F-9BF6-40A637D555B5}" type="presOf" srcId="{A16F5D60-B45D-420D-9D72-377A98048366}" destId="{5B2E4416-14BF-4CD0-9952-D6725109AFEC}" srcOrd="0" destOrd="0" presId="urn:microsoft.com/office/officeart/2018/2/layout/IconLabelList"/>
    <dgm:cxn modelId="{592EAB9D-6673-4883-9235-4A16A189397F}" srcId="{A16F5D60-B45D-420D-9D72-377A98048366}" destId="{490FD3A7-33C8-4B87-A4C1-8EB1855132F2}" srcOrd="0" destOrd="0" parTransId="{951E9049-833B-42B6-B077-E578A933CF02}" sibTransId="{E742BE96-F4F1-48B0-B4C3-9A6DAF90E4B2}"/>
    <dgm:cxn modelId="{D5F8ABB6-5F0B-452F-ACD9-C48418E9B268}" type="presOf" srcId="{A9264DA2-486A-4844-B6BD-2796497070BE}" destId="{8B930A25-67E5-4E78-AF5E-4CDD4CD79B22}" srcOrd="0" destOrd="0" presId="urn:microsoft.com/office/officeart/2018/2/layout/IconLabelList"/>
    <dgm:cxn modelId="{2FCC4FFD-446A-4371-82D9-BA5368E038C0}" srcId="{A16F5D60-B45D-420D-9D72-377A98048366}" destId="{DA013653-7BD8-429A-9F52-4DA5D1B1E169}" srcOrd="2" destOrd="0" parTransId="{A9DB1DB5-0A67-4E5E-94CB-4927FB2A1B8F}" sibTransId="{F7C5D8E5-73D9-4E78-91A8-32D92EAA22F6}"/>
    <dgm:cxn modelId="{FB0AF84C-3781-4443-8926-BA59DB793F8C}" type="presParOf" srcId="{5B2E4416-14BF-4CD0-9952-D6725109AFEC}" destId="{7845B887-6611-403E-B17A-D076CB9E3937}" srcOrd="0" destOrd="0" presId="urn:microsoft.com/office/officeart/2018/2/layout/IconLabelList"/>
    <dgm:cxn modelId="{D4C4A837-CBB6-4BD2-88D3-E917765662C1}" type="presParOf" srcId="{7845B887-6611-403E-B17A-D076CB9E3937}" destId="{AD9DB919-634B-47C9-BC4B-390A8EBC4815}" srcOrd="0" destOrd="0" presId="urn:microsoft.com/office/officeart/2018/2/layout/IconLabelList"/>
    <dgm:cxn modelId="{DB6F1521-B843-4005-92E7-2F692F9B3378}" type="presParOf" srcId="{7845B887-6611-403E-B17A-D076CB9E3937}" destId="{A678F972-3FC1-4F50-A56F-ACF43D3A9D56}" srcOrd="1" destOrd="0" presId="urn:microsoft.com/office/officeart/2018/2/layout/IconLabelList"/>
    <dgm:cxn modelId="{7FF6EAE9-02F9-468C-BDB4-029A6C63AB71}" type="presParOf" srcId="{7845B887-6611-403E-B17A-D076CB9E3937}" destId="{DC8FF89A-E71B-49F8-A730-7A38BE4EA67D}" srcOrd="2" destOrd="0" presId="urn:microsoft.com/office/officeart/2018/2/layout/IconLabelList"/>
    <dgm:cxn modelId="{7EBB3DC8-514A-4F2C-85FD-B9E00209F645}" type="presParOf" srcId="{5B2E4416-14BF-4CD0-9952-D6725109AFEC}" destId="{DA2264D7-D5FC-435A-9A6E-AF144DEF4C6C}" srcOrd="1" destOrd="0" presId="urn:microsoft.com/office/officeart/2018/2/layout/IconLabelList"/>
    <dgm:cxn modelId="{CFD35BD9-0CDA-4C09-93A3-D7D7D8EE6A3F}" type="presParOf" srcId="{5B2E4416-14BF-4CD0-9952-D6725109AFEC}" destId="{B28B0F1B-76C3-41F2-A2A4-159531AE608F}" srcOrd="2" destOrd="0" presId="urn:microsoft.com/office/officeart/2018/2/layout/IconLabelList"/>
    <dgm:cxn modelId="{D397228A-329F-493E-A1BD-61480C61EECD}" type="presParOf" srcId="{B28B0F1B-76C3-41F2-A2A4-159531AE608F}" destId="{BB21B055-6C19-4C64-9C4E-8FABC1E9E9A1}" srcOrd="0" destOrd="0" presId="urn:microsoft.com/office/officeart/2018/2/layout/IconLabelList"/>
    <dgm:cxn modelId="{150F4E24-DDAD-4599-9407-2F19476567E2}" type="presParOf" srcId="{B28B0F1B-76C3-41F2-A2A4-159531AE608F}" destId="{AF9A5E9D-B2D1-40BF-BFA7-E13123D99D77}" srcOrd="1" destOrd="0" presId="urn:microsoft.com/office/officeart/2018/2/layout/IconLabelList"/>
    <dgm:cxn modelId="{34BA9A2F-2131-4968-BF67-248A5B546DA1}" type="presParOf" srcId="{B28B0F1B-76C3-41F2-A2A4-159531AE608F}" destId="{59BD3AE5-7968-4A54-980C-126B7634B7FE}" srcOrd="2" destOrd="0" presId="urn:microsoft.com/office/officeart/2018/2/layout/IconLabelList"/>
    <dgm:cxn modelId="{E5C8DC60-A3CA-46B5-9463-914DA29DAC40}" type="presParOf" srcId="{5B2E4416-14BF-4CD0-9952-D6725109AFEC}" destId="{58CFEF43-4A27-4C94-9A6C-C9207EE0EBEE}" srcOrd="3" destOrd="0" presId="urn:microsoft.com/office/officeart/2018/2/layout/IconLabelList"/>
    <dgm:cxn modelId="{EA6151B6-F42D-400F-A551-82301E5E17B8}" type="presParOf" srcId="{5B2E4416-14BF-4CD0-9952-D6725109AFEC}" destId="{941FC41C-8E1E-4AAB-98EC-FFC7C99BA5C6}" srcOrd="4" destOrd="0" presId="urn:microsoft.com/office/officeart/2018/2/layout/IconLabelList"/>
    <dgm:cxn modelId="{B3995813-DA23-4639-85C3-984D484AD7B2}" type="presParOf" srcId="{941FC41C-8E1E-4AAB-98EC-FFC7C99BA5C6}" destId="{D833603B-5CA6-4F6E-9365-89DB3BB22605}" srcOrd="0" destOrd="0" presId="urn:microsoft.com/office/officeart/2018/2/layout/IconLabelList"/>
    <dgm:cxn modelId="{96E7EE61-C2BE-47BE-8BED-447DAA6B0C5D}" type="presParOf" srcId="{941FC41C-8E1E-4AAB-98EC-FFC7C99BA5C6}" destId="{1D4710E9-5922-423A-8815-334A2C8C9E86}" srcOrd="1" destOrd="0" presId="urn:microsoft.com/office/officeart/2018/2/layout/IconLabelList"/>
    <dgm:cxn modelId="{7228D0F3-C178-4B8F-A582-62FFFEAB7543}" type="presParOf" srcId="{941FC41C-8E1E-4AAB-98EC-FFC7C99BA5C6}" destId="{357D8A4A-0F13-4235-BD68-506CF42B5D12}" srcOrd="2" destOrd="0" presId="urn:microsoft.com/office/officeart/2018/2/layout/IconLabelList"/>
    <dgm:cxn modelId="{B18D002A-36BB-4756-9480-CA6C4050DCFC}" type="presParOf" srcId="{5B2E4416-14BF-4CD0-9952-D6725109AFEC}" destId="{2012FB80-E7BD-467A-9B7E-4A945CC044C0}" srcOrd="5" destOrd="0" presId="urn:microsoft.com/office/officeart/2018/2/layout/IconLabelList"/>
    <dgm:cxn modelId="{CE33914D-014C-4581-A0CD-7944878927E8}" type="presParOf" srcId="{5B2E4416-14BF-4CD0-9952-D6725109AFEC}" destId="{89DEADA2-5AFB-45A0-8D7B-CEF467B46C48}" srcOrd="6" destOrd="0" presId="urn:microsoft.com/office/officeart/2018/2/layout/IconLabelList"/>
    <dgm:cxn modelId="{A2365A7B-F991-4973-8FD3-E19487FE98C1}" type="presParOf" srcId="{89DEADA2-5AFB-45A0-8D7B-CEF467B46C48}" destId="{93EFCAFE-D1BB-4BB5-AC59-DAB73E921C8C}" srcOrd="0" destOrd="0" presId="urn:microsoft.com/office/officeart/2018/2/layout/IconLabelList"/>
    <dgm:cxn modelId="{86CF8B01-5304-4E7D-B902-C447276107A7}" type="presParOf" srcId="{89DEADA2-5AFB-45A0-8D7B-CEF467B46C48}" destId="{6C6F29D4-99C9-430D-A0E7-FDF87F63D7A3}" srcOrd="1" destOrd="0" presId="urn:microsoft.com/office/officeart/2018/2/layout/IconLabelList"/>
    <dgm:cxn modelId="{3F86702F-0651-46FB-BD51-B1564E233CA2}" type="presParOf" srcId="{89DEADA2-5AFB-45A0-8D7B-CEF467B46C48}" destId="{8B930A25-67E5-4E78-AF5E-4CDD4CD79B22}" srcOrd="2" destOrd="0" presId="urn:microsoft.com/office/officeart/2018/2/layout/IconLabelList"/>
    <dgm:cxn modelId="{AE1012A9-C82C-4F99-AE5E-384CCA92C5CE}" type="presParOf" srcId="{5B2E4416-14BF-4CD0-9952-D6725109AFEC}" destId="{C3C73452-47C8-4B90-9A15-46048CD33A64}" srcOrd="7" destOrd="0" presId="urn:microsoft.com/office/officeart/2018/2/layout/IconLabelList"/>
    <dgm:cxn modelId="{1C163A2E-D416-4115-8B84-20D6E0522D0F}" type="presParOf" srcId="{5B2E4416-14BF-4CD0-9952-D6725109AFEC}" destId="{77BF3554-BCB3-4158-AC9B-8F6B89771661}" srcOrd="8" destOrd="0" presId="urn:microsoft.com/office/officeart/2018/2/layout/IconLabelList"/>
    <dgm:cxn modelId="{6DE4BF2A-18B9-45AE-B98D-6704512C8F4A}" type="presParOf" srcId="{77BF3554-BCB3-4158-AC9B-8F6B89771661}" destId="{A3AE7C7B-F439-4FD2-B094-EB0127AF67D2}" srcOrd="0" destOrd="0" presId="urn:microsoft.com/office/officeart/2018/2/layout/IconLabelList"/>
    <dgm:cxn modelId="{8E6EE2C9-D167-4884-AF26-14FEBE4C02D9}" type="presParOf" srcId="{77BF3554-BCB3-4158-AC9B-8F6B89771661}" destId="{0E3C71EF-1D7D-41D6-B5EB-3BB9538892A5}" srcOrd="1" destOrd="0" presId="urn:microsoft.com/office/officeart/2018/2/layout/IconLabelList"/>
    <dgm:cxn modelId="{64EA9070-732E-4A23-A555-B7D2F207888B}" type="presParOf" srcId="{77BF3554-BCB3-4158-AC9B-8F6B89771661}" destId="{5F4350B8-83AA-4437-BE44-3B6BE82FCE7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9DB919-634B-47C9-BC4B-390A8EBC4815}">
      <dsp:nvSpPr>
        <dsp:cNvPr id="0" name=""/>
        <dsp:cNvSpPr/>
      </dsp:nvSpPr>
      <dsp:spPr>
        <a:xfrm>
          <a:off x="554220" y="704909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8FF89A-E71B-49F8-A730-7A38BE4EA67D}">
      <dsp:nvSpPr>
        <dsp:cNvPr id="0" name=""/>
        <dsp:cNvSpPr/>
      </dsp:nvSpPr>
      <dsp:spPr>
        <a:xfrm>
          <a:off x="59220" y="178499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800" kern="1200"/>
            <a:t>The Digital Footprint</a:t>
          </a:r>
          <a:endParaRPr lang="en-US" sz="1800" kern="1200"/>
        </a:p>
      </dsp:txBody>
      <dsp:txXfrm>
        <a:off x="59220" y="1784992"/>
        <a:ext cx="1800000" cy="720000"/>
      </dsp:txXfrm>
    </dsp:sp>
    <dsp:sp modelId="{BB21B055-6C19-4C64-9C4E-8FABC1E9E9A1}">
      <dsp:nvSpPr>
        <dsp:cNvPr id="0" name=""/>
        <dsp:cNvSpPr/>
      </dsp:nvSpPr>
      <dsp:spPr>
        <a:xfrm>
          <a:off x="2669220" y="704909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BD3AE5-7968-4A54-980C-126B7634B7FE}">
      <dsp:nvSpPr>
        <dsp:cNvPr id="0" name=""/>
        <dsp:cNvSpPr/>
      </dsp:nvSpPr>
      <dsp:spPr>
        <a:xfrm>
          <a:off x="2174220" y="178499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800" kern="1200"/>
            <a:t>Algorithms Under the Lens</a:t>
          </a:r>
          <a:endParaRPr lang="en-US" sz="1800" kern="1200"/>
        </a:p>
      </dsp:txBody>
      <dsp:txXfrm>
        <a:off x="2174220" y="1784992"/>
        <a:ext cx="1800000" cy="720000"/>
      </dsp:txXfrm>
    </dsp:sp>
    <dsp:sp modelId="{D833603B-5CA6-4F6E-9365-89DB3BB22605}">
      <dsp:nvSpPr>
        <dsp:cNvPr id="0" name=""/>
        <dsp:cNvSpPr/>
      </dsp:nvSpPr>
      <dsp:spPr>
        <a:xfrm>
          <a:off x="4784220" y="704909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7D8A4A-0F13-4235-BD68-506CF42B5D12}">
      <dsp:nvSpPr>
        <dsp:cNvPr id="0" name=""/>
        <dsp:cNvSpPr/>
      </dsp:nvSpPr>
      <dsp:spPr>
        <a:xfrm>
          <a:off x="4289220" y="178499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800" kern="1200"/>
            <a:t>The Transparency Blueprint</a:t>
          </a:r>
          <a:endParaRPr lang="en-US" sz="1800" kern="1200"/>
        </a:p>
      </dsp:txBody>
      <dsp:txXfrm>
        <a:off x="4289220" y="1784992"/>
        <a:ext cx="1800000" cy="720000"/>
      </dsp:txXfrm>
    </dsp:sp>
    <dsp:sp modelId="{93EFCAFE-D1BB-4BB5-AC59-DAB73E921C8C}">
      <dsp:nvSpPr>
        <dsp:cNvPr id="0" name=""/>
        <dsp:cNvSpPr/>
      </dsp:nvSpPr>
      <dsp:spPr>
        <a:xfrm>
          <a:off x="6899220" y="704909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930A25-67E5-4E78-AF5E-4CDD4CD79B22}">
      <dsp:nvSpPr>
        <dsp:cNvPr id="0" name=""/>
        <dsp:cNvSpPr/>
      </dsp:nvSpPr>
      <dsp:spPr>
        <a:xfrm>
          <a:off x="6404220" y="178499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800" kern="1200"/>
            <a:t>AI Ethics as a Strategic Asset</a:t>
          </a:r>
          <a:endParaRPr lang="en-US" sz="1800" kern="1200"/>
        </a:p>
      </dsp:txBody>
      <dsp:txXfrm>
        <a:off x="6404220" y="1784992"/>
        <a:ext cx="1800000" cy="720000"/>
      </dsp:txXfrm>
    </dsp:sp>
    <dsp:sp modelId="{A3AE7C7B-F439-4FD2-B094-EB0127AF67D2}">
      <dsp:nvSpPr>
        <dsp:cNvPr id="0" name=""/>
        <dsp:cNvSpPr/>
      </dsp:nvSpPr>
      <dsp:spPr>
        <a:xfrm>
          <a:off x="9014220" y="704909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4350B8-83AA-4437-BE44-3B6BE82FCE7F}">
      <dsp:nvSpPr>
        <dsp:cNvPr id="0" name=""/>
        <dsp:cNvSpPr/>
      </dsp:nvSpPr>
      <dsp:spPr>
        <a:xfrm>
          <a:off x="8519220" y="178499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800" kern="1200"/>
            <a:t>The User's Survival Guide</a:t>
          </a:r>
          <a:endParaRPr lang="en-US" sz="1800" kern="1200"/>
        </a:p>
      </dsp:txBody>
      <dsp:txXfrm>
        <a:off x="8519220" y="1784992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FFBC11-5DC7-4811-BEBE-BB1998E6E9DC}" type="datetimeFigureOut">
              <a:t>3/17/2026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F7426B-6711-4B7F-B090-66910B73C01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9641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B3D5FC-012F-46A2-9427-BBA7E62FA9C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5876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chtarget.com/whatis/definition/IS-information-system-or-information-services" TargetMode="External"/><Relationship Id="rId2" Type="http://schemas.openxmlformats.org/officeDocument/2006/relationships/hyperlink" Target="https://www.theknowledgeacademy.com/blog/types-of-information-system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https/klue.com/blog/competitive-advantage-examples" TargetMode="External"/><Relationship Id="rId5" Type="http://schemas.openxmlformats.org/officeDocument/2006/relationships/hyperlink" Target="https://open.ocolearnok.org/informationsystems/chapter/chapter-8-information-systems-for-competitive-advantage/" TargetMode="External"/><Relationship Id="rId4" Type="http://schemas.openxmlformats.org/officeDocument/2006/relationships/hyperlink" Target="https://www.iiste.org/5-ways-information-systems-aid-in-decision-making/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ck/a?!&amp;&amp;p=7fd487c3f6f74a7f758588783103d57f089dddcb54f831bee8973ad2d90e6649JmltdHM9MTc3MzM2MDAwMA&amp;ptn=3&amp;ver=2&amp;hsh=4&amp;fclid=2e0dd6ad-4235-6bf7-3dd5-c44543d56aa9&amp;u=a1L2NvcGlsb3RzZWFyY2g_cT1kc3MrZXhhbXBsZXMmZm9ybT1DU0JSQU5E&amp;ntb=1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cdn.intechopen.com/pdfs/39029/InTech-Improving_decision_support_systems_with_data_mining_techniques_.pdf" TargetMode="External"/><Relationship Id="rId2" Type="http://schemas.openxmlformats.org/officeDocument/2006/relationships/hyperlink" Target="https://www.indeed.com/career-advice/career-development/decision-support-system-exampl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edium.com/@hybrid.minds/how-netflix-and-amazon-use-predictive-analytics-to-anticipate-customer-needs-before-they-even-know-26653ba808aa" TargetMode="External"/><Relationship Id="rId5" Type="http://schemas.openxmlformats.org/officeDocument/2006/relationships/hyperlink" Target="https://www.managementstudyguide.com/limitations-and-disadvantages-of-decision-support-systems.htm#google_vignette" TargetMode="External"/><Relationship Id="rId4" Type="http://schemas.openxmlformats.org/officeDocument/2006/relationships/hyperlink" Target="https://www.geeksforgeeks.org/business-studies/decision-support-system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ure.com/articles/s42256-019-0088-2" TargetMode="External"/><Relationship Id="rId2" Type="http://schemas.openxmlformats.org/officeDocument/2006/relationships/hyperlink" Target="https://nickbostrom.com/ethics/ai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nesdoc.unesco.org/ark:/48223/pf0000379707" TargetMode="External"/><Relationship Id="rId5" Type="http://schemas.openxmlformats.org/officeDocument/2006/relationships/hyperlink" Target="https://www.hup.harvard.edu/catalog.php?isbn=9780674735361" TargetMode="External"/><Relationship Id="rId4" Type="http://schemas.openxmlformats.org/officeDocument/2006/relationships/hyperlink" Target="https://en.wikipedia.org/wiki/Weapons_of_Math_Destruction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sv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sv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chatgpt://generic-entity/?number=0" TargetMode="External"/><Relationship Id="rId2" Type="http://schemas.openxmlformats.org/officeDocument/2006/relationships/hyperlink" Target="https://uk.linkedin.com/company/dssb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chatgpt://generic-entity/?number=4" TargetMode="External"/><Relationship Id="rId4" Type="http://schemas.openxmlformats.org/officeDocument/2006/relationships/hyperlink" Target="chatgpt://generic-entity/?number=2" TargetMode="Externa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sv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8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6A7754-A24E-3A69-21CA-4DB2B84D8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3" y="1027063"/>
            <a:ext cx="9144000" cy="41877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 dirty="0">
                <a:latin typeface="Arial"/>
                <a:cs typeface="Arial"/>
              </a:rPr>
              <a:t>Module name: Managing Business Information</a:t>
            </a:r>
            <a:br>
              <a:rPr lang="en-US" sz="2800" kern="1200" dirty="0">
                <a:latin typeface="Arial"/>
                <a:cs typeface="Arial"/>
              </a:rPr>
            </a:br>
            <a:r>
              <a:rPr lang="en-US" sz="2800" kern="1200" dirty="0">
                <a:latin typeface="Arial"/>
                <a:cs typeface="Arial"/>
              </a:rPr>
              <a:t>module code: LCLM 5004</a:t>
            </a:r>
            <a:br>
              <a:rPr lang="en-US" sz="2800" kern="1200" dirty="0">
                <a:latin typeface="Arial"/>
                <a:cs typeface="Arial"/>
              </a:rPr>
            </a:br>
            <a:r>
              <a:rPr lang="en-US" sz="2800" kern="1200" dirty="0">
                <a:latin typeface="Arial"/>
                <a:cs typeface="Arial"/>
              </a:rPr>
              <a:t>lecturer: </a:t>
            </a:r>
            <a:r>
              <a:rPr lang="en-US" sz="2800" dirty="0" err="1">
                <a:latin typeface="Arial"/>
                <a:cs typeface="Arial"/>
              </a:rPr>
              <a:t>Amitave</a:t>
            </a:r>
            <a:r>
              <a:rPr lang="en-US" sz="2800" dirty="0">
                <a:latin typeface="Arial"/>
                <a:cs typeface="Arial"/>
              </a:rPr>
              <a:t> Banik</a:t>
            </a:r>
            <a:br>
              <a:rPr lang="en-US" sz="2800" kern="1200" dirty="0">
                <a:latin typeface="Arial"/>
                <a:cs typeface="Arial"/>
              </a:rPr>
            </a:br>
            <a:r>
              <a:rPr lang="en-US" sz="2800" dirty="0">
                <a:latin typeface="Arial"/>
                <a:cs typeface="Arial"/>
              </a:rPr>
              <a:t>Assessment: PPT presentation about Information Systems</a:t>
            </a:r>
            <a:br>
              <a:rPr lang="en-US" sz="2800" dirty="0">
                <a:latin typeface="Arial"/>
                <a:cs typeface="Arial"/>
              </a:rPr>
            </a:br>
            <a:r>
              <a:rPr lang="en-US" sz="2800" kern="1200" dirty="0">
                <a:latin typeface="Arial"/>
                <a:cs typeface="Arial"/>
              </a:rPr>
              <a:t>student names: Fatema Akther (2111177)</a:t>
            </a:r>
            <a:br>
              <a:rPr lang="en-US" sz="2800" kern="1200" dirty="0">
                <a:latin typeface="Arial"/>
                <a:cs typeface="Arial"/>
              </a:rPr>
            </a:br>
            <a:r>
              <a:rPr lang="en-US" sz="2800" kern="1200" dirty="0">
                <a:latin typeface="Arial"/>
                <a:cs typeface="Arial"/>
              </a:rPr>
              <a:t>Andrea </a:t>
            </a:r>
            <a:r>
              <a:rPr lang="en-US" sz="2800" kern="1200" dirty="0" err="1">
                <a:latin typeface="Arial"/>
                <a:cs typeface="Arial"/>
              </a:rPr>
              <a:t>Milardi</a:t>
            </a:r>
            <a:r>
              <a:rPr lang="en-US" sz="2800" kern="1200" dirty="0">
                <a:latin typeface="Arial"/>
                <a:cs typeface="Arial"/>
              </a:rPr>
              <a:t> (2415547)</a:t>
            </a:r>
            <a:br>
              <a:rPr lang="en-US" sz="2800" kern="1200" dirty="0">
                <a:latin typeface="Arial"/>
                <a:cs typeface="Arial"/>
              </a:rPr>
            </a:br>
            <a:r>
              <a:rPr lang="en-US" sz="2800" kern="1200" dirty="0">
                <a:latin typeface="Arial"/>
                <a:cs typeface="Arial"/>
              </a:rPr>
              <a:t>Nicolas Sanchez Navarrete (2413598)</a:t>
            </a:r>
          </a:p>
          <a:p>
            <a:pPr algn="ctr"/>
            <a:r>
              <a:rPr lang="en-US" sz="2800" kern="1200" dirty="0">
                <a:latin typeface="Arial"/>
                <a:cs typeface="Arial"/>
              </a:rPr>
              <a:t>Jennifer Nicole Hernandez Chauca (2410851)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504080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6227D2-67C8-98B6-B941-42ACF0AD4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>
                <a:latin typeface="Arial"/>
                <a:cs typeface="Arial"/>
              </a:rPr>
              <a:t>Table of content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FF68-5A06-27AC-6873-E66FCA5451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>
                <a:latin typeface="Arial"/>
                <a:cs typeface="Arial"/>
              </a:rPr>
              <a:t>What are Information Systems </a:t>
            </a:r>
          </a:p>
          <a:p>
            <a:r>
              <a:rPr lang="en-GB" sz="2200">
                <a:latin typeface="Arial"/>
                <a:cs typeface="Arial"/>
              </a:rPr>
              <a:t>Different Information Systems </a:t>
            </a:r>
          </a:p>
          <a:p>
            <a:r>
              <a:rPr lang="en-GB" sz="2200">
                <a:latin typeface="Arial"/>
                <a:cs typeface="Arial"/>
              </a:rPr>
              <a:t>Role of Information Systems in business operations </a:t>
            </a:r>
          </a:p>
          <a:p>
            <a:r>
              <a:rPr lang="en-GB" sz="2200">
                <a:latin typeface="Arial"/>
                <a:cs typeface="Arial"/>
              </a:rPr>
              <a:t>Supporting managerial decision making</a:t>
            </a:r>
          </a:p>
          <a:p>
            <a:r>
              <a:rPr lang="en-GB" sz="2200">
                <a:latin typeface="Arial"/>
                <a:cs typeface="Arial"/>
              </a:rPr>
              <a:t>Competitive advantages</a:t>
            </a:r>
          </a:p>
          <a:p>
            <a:r>
              <a:rPr lang="en-GB" sz="2200">
                <a:latin typeface="Arial"/>
                <a:cs typeface="Arial"/>
              </a:rPr>
              <a:t>Reference </a:t>
            </a:r>
          </a:p>
          <a:p>
            <a:endParaRPr lang="en-GB" sz="2200" b="1">
              <a:latin typeface="Aptos Display"/>
            </a:endParaRPr>
          </a:p>
        </p:txBody>
      </p:sp>
    </p:spTree>
    <p:extLst>
      <p:ext uri="{BB962C8B-B14F-4D97-AF65-F5344CB8AC3E}">
        <p14:creationId xmlns:p14="http://schemas.microsoft.com/office/powerpoint/2010/main" val="35856633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>
                <a:latin typeface="Arial"/>
                <a:ea typeface="+mj-lt"/>
                <a:cs typeface="Arial"/>
              </a:rPr>
              <a:t>What are Information Systems </a:t>
            </a:r>
            <a:endParaRPr lang="en-US" sz="5400" b="1">
              <a:latin typeface="Arial"/>
              <a:cs typeface="Arial"/>
            </a:endParaRPr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>
                <a:highlight>
                  <a:srgbClr val="FFFFFF"/>
                </a:highlight>
                <a:latin typeface="Arial"/>
                <a:ea typeface="+mn-lt"/>
                <a:cs typeface="Arial"/>
              </a:rPr>
              <a:t>An information system (IS) is an interconnected set of components used to collect, store, process and transmit data and digital information. At its core, it is a collection of hardware, software, data, people and processes that work together to transform raw data into useful information. (Rahul, A. 2024)</a:t>
            </a:r>
          </a:p>
          <a:p>
            <a:r>
              <a:rPr lang="en-GB" sz="2200">
                <a:latin typeface="Arial"/>
                <a:ea typeface="Calibri"/>
                <a:cs typeface="Arial"/>
              </a:rPr>
              <a:t>They support daily operations, management, and strategic decision-making.</a:t>
            </a:r>
          </a:p>
          <a:p>
            <a:r>
              <a:rPr lang="en-GB" sz="2200">
                <a:latin typeface="Arial"/>
                <a:ea typeface="Calibri"/>
                <a:cs typeface="Arial"/>
              </a:rPr>
              <a:t>Businesses rely on IS to improve efficiency, productivity, and customer experience.</a:t>
            </a:r>
          </a:p>
          <a:p>
            <a:endParaRPr lang="en-GB" sz="2200">
              <a:latin typeface="Aptos"/>
              <a:ea typeface="Calibri"/>
              <a:cs typeface="Calibri"/>
            </a:endParaRPr>
          </a:p>
        </p:txBody>
      </p:sp>
      <p:pic>
        <p:nvPicPr>
          <p:cNvPr id="17" name="Picture 16" descr="Microchips on a circuit board">
            <a:extLst>
              <a:ext uri="{FF2B5EF4-FFF2-40B4-BE49-F238E27FC236}">
                <a16:creationId xmlns:a16="http://schemas.microsoft.com/office/drawing/2014/main" id="{6C5CF670-6482-678A-7702-DFFE7D91E5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313" r="1653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58256" y="-358254"/>
            <a:ext cx="6858000" cy="7574507"/>
          </a:xfrm>
          <a:prstGeom prst="rect">
            <a:avLst/>
          </a:prstGeom>
          <a:ln>
            <a:noFill/>
          </a:ln>
          <a:effectLst>
            <a:outerShdw blurRad="457200" dist="63500" sx="99000" sy="99000" algn="l" rotWithShape="0">
              <a:prstClr val="black">
                <a:alpha val="1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A908CA-9D03-A384-E57C-0A6A88CEF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45" y="5546162"/>
            <a:ext cx="6661702" cy="953611"/>
          </a:xfrm>
        </p:spPr>
        <p:txBody>
          <a:bodyPr anchor="ctr">
            <a:normAutofit/>
          </a:bodyPr>
          <a:lstStyle/>
          <a:p>
            <a:r>
              <a:rPr lang="en-GB" sz="3400" b="1">
                <a:ea typeface="+mj-lt"/>
                <a:cs typeface="+mj-lt"/>
              </a:rPr>
              <a:t>Different Information Systems </a:t>
            </a:r>
            <a:endParaRPr lang="en-US" sz="3400" b="1"/>
          </a:p>
        </p:txBody>
      </p:sp>
      <p:pic>
        <p:nvPicPr>
          <p:cNvPr id="5" name="Picture 4" descr="Graph">
            <a:extLst>
              <a:ext uri="{FF2B5EF4-FFF2-40B4-BE49-F238E27FC236}">
                <a16:creationId xmlns:a16="http://schemas.microsoft.com/office/drawing/2014/main" id="{0F60B339-F0F9-3FAD-AD03-9F108F7B31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87" r="5385" b="-12"/>
          <a:stretch>
            <a:fillRect/>
          </a:stretch>
        </p:blipFill>
        <p:spPr>
          <a:xfrm>
            <a:off x="20" y="-1"/>
            <a:ext cx="7574488" cy="516158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E8B9BE-1E7C-C316-02BC-7F97E640C6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79117" y="272567"/>
            <a:ext cx="4056917" cy="6587092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None/>
            </a:pPr>
            <a:r>
              <a:rPr lang="en-GB" sz="1700" b="1" u="sng">
                <a:latin typeface="Arial"/>
                <a:ea typeface="+mn-lt"/>
                <a:cs typeface="Arial"/>
              </a:rPr>
              <a:t>Transaction Processing Systems (TPS)</a:t>
            </a:r>
            <a:endParaRPr lang="en-US" sz="1700" b="1" u="sng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700">
                <a:latin typeface="Arial"/>
                <a:ea typeface="+mn-lt"/>
                <a:cs typeface="Arial"/>
              </a:rPr>
              <a:t>Manage daily transactions such as sales and payments.</a:t>
            </a:r>
            <a:endParaRPr lang="en-GB" sz="1700" u="sng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1700" b="1" u="sng">
                <a:latin typeface="Arial"/>
                <a:ea typeface="+mn-lt"/>
                <a:cs typeface="Arial"/>
              </a:rPr>
              <a:t>Management Information Systems (MIS)</a:t>
            </a:r>
            <a:endParaRPr lang="en-GB" sz="1700" b="1" u="sng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700">
                <a:latin typeface="Arial"/>
                <a:ea typeface="+mn-lt"/>
                <a:cs typeface="Arial"/>
              </a:rPr>
              <a:t>Produce reports that help managers monitor business performance.</a:t>
            </a:r>
            <a:endParaRPr lang="en-GB" sz="1700" u="sng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1700" b="1" u="sng">
                <a:latin typeface="Arial"/>
                <a:ea typeface="+mn-lt"/>
                <a:cs typeface="Arial"/>
              </a:rPr>
              <a:t>Decision Support Systems (DSS)</a:t>
            </a:r>
            <a:endParaRPr lang="en-GB" sz="1700" b="1" u="sng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700">
                <a:latin typeface="Arial"/>
                <a:ea typeface="+mn-lt"/>
                <a:cs typeface="Arial"/>
              </a:rPr>
              <a:t>Analyse data to support complex strategic decisions.</a:t>
            </a:r>
            <a:endParaRPr lang="en-GB" sz="1700" u="sng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1700" b="1" u="sng">
                <a:latin typeface="Arial"/>
                <a:ea typeface="+mn-lt"/>
                <a:cs typeface="Arial"/>
              </a:rPr>
              <a:t>Enterprise Resource Planning (ERP)</a:t>
            </a:r>
            <a:endParaRPr lang="en-GB" sz="1700" b="1" u="sng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700">
                <a:latin typeface="Arial"/>
                <a:ea typeface="+mn-lt"/>
                <a:cs typeface="Arial"/>
              </a:rPr>
              <a:t>Integrate major business functions such as finance, HR, and supply chain.</a:t>
            </a:r>
            <a:endParaRPr lang="en-GB" sz="1700" u="sng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1700" b="1" u="sng">
                <a:latin typeface="Arial"/>
                <a:ea typeface="+mn-lt"/>
                <a:cs typeface="Arial"/>
              </a:rPr>
              <a:t>Customer Relationship Management (CRM)</a:t>
            </a:r>
            <a:endParaRPr lang="en-GB" sz="1700" u="sng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700">
                <a:latin typeface="Arial"/>
                <a:ea typeface="+mn-lt"/>
                <a:cs typeface="Arial"/>
              </a:rPr>
              <a:t>Manage customer interactions and improve marketing and sales.</a:t>
            </a:r>
          </a:p>
          <a:p>
            <a:pPr marL="0" indent="0">
              <a:buNone/>
            </a:pPr>
            <a:r>
              <a:rPr lang="en-GB" sz="1700">
                <a:latin typeface="Arial"/>
                <a:ea typeface="+mn-lt"/>
                <a:cs typeface="Arial"/>
              </a:rPr>
              <a:t>Each system contributes to better efficiency, decision-making, and coordination within organizations.</a:t>
            </a:r>
            <a:endParaRPr lang="en-GB" sz="1700">
              <a:latin typeface="Arial"/>
              <a:cs typeface="Arial"/>
            </a:endParaRPr>
          </a:p>
          <a:p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2165019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47CBB1-672E-9471-5057-4BDF9C796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330742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/>
                <a:ea typeface="+mj-lt"/>
                <a:cs typeface="Arial"/>
              </a:rPr>
              <a:t>Role of Information Systems in business operations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solidFill>
            <a:schemeClr val="bg1"/>
          </a:solidFill>
          <a:ln w="127000" cap="rnd">
            <a:solidFill>
              <a:schemeClr val="accent2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78DD8-B5C1-3029-E4C9-7E1CAF56DF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Information systems play a key role in automating and managing daily business activities.</a:t>
            </a:r>
            <a:endParaRPr lang="en-GB" sz="1800"/>
          </a:p>
          <a:p>
            <a:pPr marL="0" indent="0">
              <a:buNone/>
            </a:pPr>
            <a:r>
              <a:rPr lang="en-GB" sz="1800" b="1" u="sng"/>
              <a:t>Key Operational Roles</a:t>
            </a:r>
          </a:p>
          <a:p>
            <a:r>
              <a:rPr lang="en-GB" sz="1800">
                <a:ea typeface="+mn-lt"/>
                <a:cs typeface="+mn-lt"/>
              </a:rPr>
              <a:t>Automating routine tasks such as sales transactions, payroll, and inventory management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Improving accuracy by reducing human errors in data processing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Increasing speed and productivity through digital systems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Improving communication between departments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Centralizing business data for easy access and coordination</a:t>
            </a:r>
            <a:endParaRPr lang="en-GB" sz="1800"/>
          </a:p>
          <a:p>
            <a:pPr marL="0" indent="0">
              <a:buNone/>
            </a:pPr>
            <a:r>
              <a:rPr lang="en-GB" sz="1800" b="1">
                <a:ea typeface="+mn-lt"/>
                <a:cs typeface="+mn-lt"/>
              </a:rPr>
              <a:t>Example:</a:t>
            </a:r>
            <a:r>
              <a:rPr lang="en-GB" sz="1800">
                <a:ea typeface="+mn-lt"/>
                <a:cs typeface="+mn-lt"/>
              </a:rPr>
              <a:t> Retail companies use systems to track stock levels and process customer purchases instantly.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Impact:</a:t>
            </a:r>
            <a:br>
              <a:rPr lang="en-GB" sz="1800">
                <a:ea typeface="+mn-lt"/>
                <a:cs typeface="+mn-lt"/>
              </a:rPr>
            </a:br>
            <a:r>
              <a:rPr lang="en-GB" sz="1800">
                <a:ea typeface="+mn-lt"/>
                <a:cs typeface="+mn-lt"/>
              </a:rPr>
              <a:t> Faster operations</a:t>
            </a:r>
            <a:br>
              <a:rPr lang="en-GB" sz="1800">
                <a:ea typeface="+mn-lt"/>
                <a:cs typeface="+mn-lt"/>
              </a:rPr>
            </a:br>
            <a:r>
              <a:rPr lang="en-GB" sz="1800">
                <a:ea typeface="+mn-lt"/>
                <a:cs typeface="+mn-lt"/>
              </a:rPr>
              <a:t> Lower operational costs</a:t>
            </a:r>
            <a:br>
              <a:rPr lang="en-GB" sz="1800">
                <a:ea typeface="+mn-lt"/>
                <a:cs typeface="+mn-lt"/>
              </a:rPr>
            </a:br>
            <a:r>
              <a:rPr lang="en-GB" sz="1800">
                <a:ea typeface="+mn-lt"/>
                <a:cs typeface="+mn-lt"/>
              </a:rPr>
              <a:t> Better coordination across departments</a:t>
            </a: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1978307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F24BEB-7151-80BA-4348-6924F9087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Supporting managerial decision making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4D1C80-53A6-DD53-0495-051C652B3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1600">
                <a:latin typeface="Arial"/>
                <a:cs typeface="Arial"/>
              </a:rPr>
              <a:t>Information systems provide managers with reliable and timely information needed to make decisions </a:t>
            </a:r>
            <a:endParaRPr lang="en-US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b="1">
                <a:latin typeface="Arial"/>
                <a:cs typeface="Arial"/>
              </a:rPr>
              <a:t>They support decisions by: </a:t>
            </a:r>
          </a:p>
          <a:p>
            <a:r>
              <a:rPr lang="en-GB" sz="1600">
                <a:latin typeface="Arial"/>
                <a:cs typeface="Arial"/>
              </a:rPr>
              <a:t>Generating reports showing business performance </a:t>
            </a:r>
          </a:p>
          <a:p>
            <a:r>
              <a:rPr lang="en-GB" sz="1600" err="1">
                <a:latin typeface="Arial"/>
                <a:cs typeface="Arial"/>
              </a:rPr>
              <a:t>Analyzing</a:t>
            </a:r>
            <a:r>
              <a:rPr lang="en-GB" sz="1600">
                <a:latin typeface="Arial"/>
                <a:cs typeface="Arial"/>
              </a:rPr>
              <a:t> business data</a:t>
            </a:r>
          </a:p>
          <a:p>
            <a:r>
              <a:rPr lang="en-GB" sz="1600">
                <a:latin typeface="Arial"/>
                <a:cs typeface="Arial"/>
              </a:rPr>
              <a:t>Identifying trends and patterns</a:t>
            </a:r>
          </a:p>
          <a:p>
            <a:r>
              <a:rPr lang="en-GB" sz="1600">
                <a:latin typeface="Arial"/>
                <a:cs typeface="Arial"/>
              </a:rPr>
              <a:t>Support forecasting and planning</a:t>
            </a:r>
          </a:p>
          <a:p>
            <a:pPr marL="0" indent="0">
              <a:buNone/>
            </a:pPr>
            <a:r>
              <a:rPr lang="en-GB" sz="1600" b="1">
                <a:latin typeface="Arial"/>
                <a:cs typeface="Arial"/>
              </a:rPr>
              <a:t>Example</a:t>
            </a:r>
            <a:r>
              <a:rPr lang="en-GB" sz="1600">
                <a:latin typeface="Arial"/>
                <a:cs typeface="Arial"/>
              </a:rPr>
              <a:t>: showing which products are performing the best</a:t>
            </a:r>
          </a:p>
          <a:p>
            <a:pPr marL="0" indent="0">
              <a:buNone/>
            </a:pPr>
            <a:r>
              <a:rPr lang="en-GB" sz="1600" b="1">
                <a:latin typeface="Arial"/>
                <a:cs typeface="Arial"/>
              </a:rPr>
              <a:t>Impact:</a:t>
            </a:r>
          </a:p>
          <a:p>
            <a:r>
              <a:rPr lang="en-GB" sz="1600">
                <a:latin typeface="Arial"/>
                <a:cs typeface="Arial"/>
              </a:rPr>
              <a:t>Data driven decisions </a:t>
            </a:r>
          </a:p>
          <a:p>
            <a:r>
              <a:rPr lang="en-GB" sz="1600">
                <a:latin typeface="Arial"/>
                <a:cs typeface="Arial"/>
              </a:rPr>
              <a:t>Reduced uncertainties</a:t>
            </a:r>
          </a:p>
          <a:p>
            <a:r>
              <a:rPr lang="en-GB" sz="1600">
                <a:latin typeface="Arial"/>
                <a:cs typeface="Arial"/>
              </a:rPr>
              <a:t>Improved strategic planning </a:t>
            </a: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(</a:t>
            </a:r>
            <a:r>
              <a:rPr lang="en-GB" sz="1400">
                <a:highlight>
                  <a:srgbClr val="FFFFFF"/>
                </a:highlight>
                <a:latin typeface="Arial"/>
                <a:ea typeface="Open Sans"/>
                <a:cs typeface="Arial"/>
              </a:rPr>
              <a:t>IISTE News, 2021))</a:t>
            </a:r>
            <a:endParaRPr lang="en-GB" sz="1400">
              <a:latin typeface="Arial"/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C01A44-8946-833E-958B-A95C450E7E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362" r="34523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5305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959DF-FD2F-A881-CAD6-EC87FC62E7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9225"/>
            <a:ext cx="10515600" cy="944563"/>
          </a:xfrm>
        </p:spPr>
        <p:txBody>
          <a:bodyPr/>
          <a:lstStyle/>
          <a:p>
            <a:r>
              <a:rPr lang="en-GB" b="1">
                <a:latin typeface="Arial"/>
                <a:cs typeface="Arial"/>
              </a:rPr>
              <a:t>Competitive advantages</a:t>
            </a:r>
          </a:p>
        </p:txBody>
      </p:sp>
      <p:sp>
        <p:nvSpPr>
          <p:cNvPr id="5" name="Arc 4">
            <a:extLst>
              <a:ext uri="{FF2B5EF4-FFF2-40B4-BE49-F238E27FC236}">
                <a16:creationId xmlns:a16="http://schemas.microsoft.com/office/drawing/2014/main" id="{22BAE449-DD4C-C398-021B-981ADC65E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solidFill>
            <a:schemeClr val="bg1"/>
          </a:solidFill>
          <a:ln w="127000" cap="rnd">
            <a:solidFill>
              <a:schemeClr val="accent2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DAC0C42-016C-C6AD-0EBF-3EE506BF0B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1725"/>
            <a:ext cx="10515600" cy="54435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7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Lato"/>
                <a:cs typeface="Arial"/>
              </a:rPr>
              <a:t>Information systems can be used by organizations to gain a competitive advantage in various ways:</a:t>
            </a:r>
            <a:endParaRPr lang="en-GB" sz="1700">
              <a:latin typeface="Arial"/>
              <a:cs typeface="Arial"/>
            </a:endParaRPr>
          </a:p>
          <a:p>
            <a:r>
              <a:rPr lang="en-GB" sz="1700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Lato"/>
                <a:cs typeface="Arial"/>
              </a:rPr>
              <a:t>Improved Efficiency</a:t>
            </a:r>
            <a:r>
              <a:rPr lang="en-GB" sz="17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Lato"/>
                <a:cs typeface="Arial"/>
              </a:rPr>
              <a:t>: </a:t>
            </a:r>
            <a:r>
              <a:rPr lang="en-GB" sz="17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Many corporate operations can be automated and streamlined using information technology, resulting in increased efficiency and cost savings. </a:t>
            </a:r>
            <a:endParaRPr lang="en-GB" sz="1700">
              <a:latin typeface="Arial"/>
              <a:cs typeface="Arial"/>
            </a:endParaRPr>
          </a:p>
          <a:p>
            <a:r>
              <a:rPr lang="en-GB" sz="1700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Lato"/>
                <a:cs typeface="Arial"/>
              </a:rPr>
              <a:t>Enhanced Customer Service</a:t>
            </a:r>
            <a:r>
              <a:rPr lang="en-GB" sz="17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Lato"/>
                <a:cs typeface="Arial"/>
              </a:rPr>
              <a:t>: </a:t>
            </a:r>
            <a:r>
              <a:rPr lang="en-GB" sz="17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Information systems help organisations to collect and analyse client data, resulting in more personalised and responsive service. </a:t>
            </a:r>
          </a:p>
          <a:p>
            <a:r>
              <a:rPr lang="en-GB" sz="1700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Lato"/>
                <a:cs typeface="Arial"/>
              </a:rPr>
              <a:t>Product Innovation</a:t>
            </a:r>
            <a:r>
              <a:rPr lang="en-GB" sz="17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Lato"/>
                <a:cs typeface="Arial"/>
              </a:rPr>
              <a:t>: </a:t>
            </a:r>
            <a:r>
              <a:rPr lang="en-GB" sz="17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Information systems enable organisations to innovate by gaining insights into client preferences, market trends, and upcoming technology. </a:t>
            </a:r>
          </a:p>
          <a:p>
            <a:r>
              <a:rPr lang="en-GB" sz="1700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Lato"/>
                <a:cs typeface="Arial"/>
              </a:rPr>
              <a:t>Faster Decision-Making</a:t>
            </a:r>
            <a:r>
              <a:rPr lang="en-GB" sz="17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Lato"/>
                <a:cs typeface="Arial"/>
              </a:rPr>
              <a:t>: </a:t>
            </a:r>
            <a:r>
              <a:rPr lang="en-GB" sz="17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Information systems offer real-time data, analytics, and reporting, allowing organisations to make faster and more informed decisions. </a:t>
            </a:r>
          </a:p>
          <a:p>
            <a:r>
              <a:rPr lang="en-GB" sz="1700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Lato"/>
                <a:cs typeface="Arial"/>
              </a:rPr>
              <a:t>Supply Chain Optimization</a:t>
            </a:r>
            <a:r>
              <a:rPr lang="en-GB" sz="17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Lato"/>
                <a:cs typeface="Arial"/>
              </a:rPr>
              <a:t>: </a:t>
            </a:r>
            <a:r>
              <a:rPr lang="en-GB" sz="17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Information systems help optimise supply chains by enhancing inventory management, shortening lead times, and eliminating waste. </a:t>
            </a:r>
          </a:p>
          <a:p>
            <a:pPr marL="0" indent="0">
              <a:buNone/>
            </a:pPr>
            <a:r>
              <a:rPr lang="en-GB" sz="17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Lato"/>
                <a:cs typeface="Arial"/>
              </a:rPr>
              <a:t>Example: </a:t>
            </a:r>
            <a:r>
              <a:rPr lang="en-GB" sz="17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Companies like Amazon use advanced information systems to manage logistics, personalize recommendations, and optimize supply chains.</a:t>
            </a:r>
            <a:endParaRPr lang="en-GB" sz="1700">
              <a:solidFill>
                <a:srgbClr val="222222"/>
              </a:solidFill>
              <a:highlight>
                <a:srgbClr val="FFFFFF"/>
              </a:highlight>
              <a:latin typeface="Arial"/>
              <a:ea typeface="Lato"/>
              <a:cs typeface="Arial"/>
            </a:endParaRPr>
          </a:p>
          <a:p>
            <a:pPr marL="0" indent="0">
              <a:buNone/>
            </a:pPr>
            <a:r>
              <a:rPr lang="en-GB" sz="17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Impact:</a:t>
            </a:r>
            <a:endParaRPr lang="en-GB" sz="170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r>
              <a:rPr lang="en-GB" sz="17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Higher customer satisfaction</a:t>
            </a:r>
            <a:endParaRPr lang="en-GB" sz="170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r>
              <a:rPr lang="en-GB" sz="17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Increased market competitiveness</a:t>
            </a:r>
            <a:endParaRPr lang="en-GB" sz="170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r>
              <a:rPr lang="en-GB" sz="17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Stronger brand loyalty</a:t>
            </a:r>
            <a:endParaRPr lang="en-GB" sz="1700">
              <a:latin typeface="Arial"/>
              <a:cs typeface="Arial"/>
            </a:endParaRPr>
          </a:p>
          <a:p>
            <a:endParaRPr lang="en-GB" sz="1400">
              <a:solidFill>
                <a:srgbClr val="222222"/>
              </a:solidFill>
              <a:highlight>
                <a:srgbClr val="FFFFFF"/>
              </a:highlight>
              <a:latin typeface="Lato"/>
              <a:ea typeface="Lato"/>
              <a:cs typeface="Lato"/>
            </a:endParaRPr>
          </a:p>
        </p:txBody>
      </p:sp>
      <p:sp>
        <p:nvSpPr>
          <p:cNvPr id="8" name="Arrow: Curved Down 7">
            <a:extLst>
              <a:ext uri="{FF2B5EF4-FFF2-40B4-BE49-F238E27FC236}">
                <a16:creationId xmlns:a16="http://schemas.microsoft.com/office/drawing/2014/main" id="{52B80279-AFF3-5AEC-F059-0E2A9F1A69D5}"/>
              </a:ext>
            </a:extLst>
          </p:cNvPr>
          <p:cNvSpPr/>
          <p:nvPr/>
        </p:nvSpPr>
        <p:spPr>
          <a:xfrm>
            <a:off x="983185" y="903115"/>
            <a:ext cx="6377018" cy="59878"/>
          </a:xfrm>
          <a:prstGeom prst="curvedDownArrow">
            <a:avLst/>
          </a:prstGeom>
          <a:solidFill>
            <a:srgbClr val="ED7D3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Arrow: Curved Down 8">
            <a:extLst>
              <a:ext uri="{FF2B5EF4-FFF2-40B4-BE49-F238E27FC236}">
                <a16:creationId xmlns:a16="http://schemas.microsoft.com/office/drawing/2014/main" id="{5DCFBEC6-7801-B2CB-FAD8-35EA0D6CF248}"/>
              </a:ext>
            </a:extLst>
          </p:cNvPr>
          <p:cNvSpPr/>
          <p:nvPr/>
        </p:nvSpPr>
        <p:spPr>
          <a:xfrm>
            <a:off x="983185" y="873035"/>
            <a:ext cx="6377018" cy="59878"/>
          </a:xfrm>
          <a:prstGeom prst="curvedDownArrow">
            <a:avLst/>
          </a:prstGeom>
          <a:solidFill>
            <a:srgbClr val="ED7D3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1655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C70F1-6478-64FB-D48D-885E17974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/>
                <a:cs typeface="Arial"/>
              </a:rPr>
              <a:t>Reference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FC7086-9D9E-ACDE-0CEA-4CDF351095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latin typeface="Arial"/>
                <a:ea typeface="+mn-lt"/>
                <a:cs typeface="Arial"/>
              </a:rPr>
              <a:t>John, D. (2026) available at: </a:t>
            </a:r>
            <a:r>
              <a:rPr lang="en-GB" sz="1800">
                <a:latin typeface="Arial"/>
                <a:ea typeface="+mn-lt"/>
                <a:cs typeface="Arial"/>
                <a:hlinkClick r:id="rId2"/>
              </a:rPr>
              <a:t>https://www.theknowledgeacademy.com/blog/types-of-information-systems/</a:t>
            </a:r>
            <a:r>
              <a:rPr lang="en-GB" sz="1800">
                <a:latin typeface="Arial"/>
                <a:ea typeface="+mn-lt"/>
                <a:cs typeface="Arial"/>
              </a:rPr>
              <a:t> (accessed on: 16th March) </a:t>
            </a:r>
          </a:p>
          <a:p>
            <a:r>
              <a:rPr lang="en-GB" sz="1800">
                <a:latin typeface="Arial"/>
                <a:ea typeface="+mn-lt"/>
                <a:cs typeface="Arial"/>
              </a:rPr>
              <a:t>Rahul, A. (2024) </a:t>
            </a:r>
            <a:r>
              <a:rPr lang="en-GB" sz="1800" i="1">
                <a:solidFill>
                  <a:srgbClr val="323232"/>
                </a:solidFill>
                <a:highlight>
                  <a:srgbClr val="FFFFFF"/>
                </a:highlight>
                <a:latin typeface="Arial"/>
                <a:cs typeface="Arial"/>
              </a:rPr>
              <a:t>What is an information system (IS)? </a:t>
            </a:r>
            <a:r>
              <a:rPr lang="en-GB" sz="1800">
                <a:latin typeface="Arial"/>
                <a:ea typeface="+mn-lt"/>
                <a:cs typeface="Arial"/>
              </a:rPr>
              <a:t>available at: </a:t>
            </a:r>
            <a:r>
              <a:rPr lang="en-GB" sz="1800">
                <a:latin typeface="Arial"/>
                <a:ea typeface="+mn-lt"/>
                <a:cs typeface="Arial"/>
                <a:hlinkClick r:id="rId3"/>
              </a:rPr>
              <a:t>https://www.techtarget.com/whatis/definition/IS-information-system-or-information-services</a:t>
            </a:r>
            <a:endParaRPr lang="en-US" sz="1800">
              <a:latin typeface="Arial"/>
              <a:ea typeface="+mn-lt"/>
              <a:cs typeface="Arial"/>
            </a:endParaRPr>
          </a:p>
          <a:p>
            <a:r>
              <a:rPr lang="en-GB" sz="1800">
                <a:highlight>
                  <a:srgbClr val="FFFFFF"/>
                </a:highlight>
                <a:latin typeface="Arial"/>
                <a:ea typeface="Open Sans"/>
                <a:cs typeface="Arial"/>
              </a:rPr>
              <a:t>IISTE News</a:t>
            </a:r>
            <a:r>
              <a:rPr lang="en-GB" sz="1800">
                <a:solidFill>
                  <a:srgbClr val="000000"/>
                </a:solidFill>
                <a:latin typeface="Arial"/>
                <a:ea typeface="Open Sans"/>
                <a:cs typeface="Arial"/>
              </a:rPr>
              <a:t> </a:t>
            </a:r>
            <a:r>
              <a:rPr lang="en-GB" sz="1800">
                <a:latin typeface="Arial"/>
                <a:ea typeface="Open Sans"/>
                <a:cs typeface="Arial"/>
              </a:rPr>
              <a:t>(2021) </a:t>
            </a:r>
            <a:r>
              <a:rPr lang="en-GB" sz="1800" i="1">
                <a:highlight>
                  <a:srgbClr val="FFFFFF"/>
                </a:highlight>
                <a:latin typeface="Arial"/>
                <a:ea typeface="Open Sans"/>
                <a:cs typeface="Arial"/>
              </a:rPr>
              <a:t>5 Ways Information Systems Aid in Decision Making.</a:t>
            </a:r>
            <a:r>
              <a:rPr lang="en-GB" sz="1800">
                <a:highlight>
                  <a:srgbClr val="FFFFFF"/>
                </a:highlight>
                <a:latin typeface="Arial"/>
                <a:ea typeface="Open Sans"/>
                <a:cs typeface="Arial"/>
              </a:rPr>
              <a:t> </a:t>
            </a:r>
            <a:r>
              <a:rPr lang="en-GB" sz="1800">
                <a:latin typeface="Arial"/>
                <a:ea typeface="Open Sans"/>
                <a:cs typeface="Arial"/>
              </a:rPr>
              <a:t>available</a:t>
            </a:r>
            <a:r>
              <a:rPr lang="en-GB" sz="1800">
                <a:latin typeface="Arial"/>
                <a:ea typeface="+mn-lt"/>
                <a:cs typeface="Arial"/>
              </a:rPr>
              <a:t> at: </a:t>
            </a:r>
            <a:r>
              <a:rPr lang="en-GB" sz="1800">
                <a:latin typeface="Arial"/>
                <a:ea typeface="+mn-lt"/>
                <a:cs typeface="Arial"/>
                <a:hlinkClick r:id="rId4"/>
              </a:rPr>
              <a:t>https://www.iiste.org/5-ways-information-systems-aid-in-decision-making/</a:t>
            </a:r>
            <a:r>
              <a:rPr lang="en-GB" sz="1800">
                <a:latin typeface="Arial"/>
                <a:ea typeface="+mn-lt"/>
                <a:cs typeface="Arial"/>
              </a:rPr>
              <a:t> (accessed on: 16th March) 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Roy, W. (2024) </a:t>
            </a:r>
            <a:r>
              <a:rPr lang="en-GB" sz="1800" i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Information Systems for Competitive Advantage. </a:t>
            </a:r>
            <a:r>
              <a:rPr lang="en-GB" sz="1800">
                <a:solidFill>
                  <a:srgbClr val="000000"/>
                </a:solidFill>
                <a:latin typeface="Arial"/>
                <a:ea typeface="+mn-lt"/>
                <a:cs typeface="Arial"/>
              </a:rPr>
              <a:t>available</a:t>
            </a:r>
            <a:r>
              <a:rPr lang="en-GB" sz="1800">
                <a:latin typeface="Arial"/>
                <a:ea typeface="+mn-lt"/>
                <a:cs typeface="Arial"/>
              </a:rPr>
              <a:t> at:</a:t>
            </a:r>
            <a:r>
              <a:rPr lang="en-GB" sz="1800">
                <a:latin typeface="Arial"/>
                <a:ea typeface="+mn-lt"/>
                <a:cs typeface="Arial"/>
                <a:hlinkClick r:id="" action="ppaction://noaction"/>
              </a:rPr>
              <a:t> </a:t>
            </a:r>
            <a:r>
              <a:rPr lang="en-GB" sz="1800">
                <a:latin typeface="Arial"/>
                <a:ea typeface="+mn-lt"/>
                <a:cs typeface="Arial"/>
                <a:hlinkClick r:id="rId5"/>
              </a:rPr>
              <a:t>https://open.ocolearnok.org/informationsystems/chapter/chapter-8-information-systems-for-competitive-advantage/</a:t>
            </a:r>
            <a:r>
              <a:rPr lang="en-GB" sz="1800">
                <a:latin typeface="Arial"/>
                <a:ea typeface="+mn-lt"/>
                <a:cs typeface="Arial"/>
                <a:hlinkClick r:id="" action="ppaction://noaction"/>
              </a:rPr>
              <a:t> (accessed on: 16th March) </a:t>
            </a:r>
            <a:endParaRPr lang="en-GB" sz="1800">
              <a:latin typeface="Arial"/>
              <a:ea typeface="+mn-lt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Adam, M. (2025) </a:t>
            </a:r>
            <a:r>
              <a:rPr lang="en-GB" sz="1800" i="1">
                <a:latin typeface="Arial"/>
                <a:cs typeface="Arial"/>
              </a:rPr>
              <a:t>Competitive Advantage Examples: How Five Market Leaders Beat The Competition. </a:t>
            </a:r>
            <a:r>
              <a:rPr lang="en-GB" sz="1800">
                <a:latin typeface="Arial"/>
                <a:ea typeface="+mn-lt"/>
                <a:cs typeface="Arial"/>
              </a:rPr>
              <a:t>available at: </a:t>
            </a:r>
            <a:r>
              <a:rPr lang="en-GB" sz="1800">
                <a:latin typeface="Arial"/>
                <a:ea typeface="+mn-lt"/>
                <a:cs typeface="Arial"/>
                <a:hlinkClick r:id="rId6"/>
              </a:rPr>
              <a:t>https://klue.com/blog/competitive-advantage-examples</a:t>
            </a:r>
            <a:r>
              <a:rPr lang="en-GB" sz="1800">
                <a:latin typeface="Arial"/>
                <a:ea typeface="+mn-lt"/>
                <a:cs typeface="Arial"/>
              </a:rPr>
              <a:t> (accessed on: 16th March) </a:t>
            </a:r>
            <a:endParaRPr lang="en-GB" sz="1800">
              <a:latin typeface="Arial"/>
              <a:cs typeface="Arial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5976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50038-12DE-C9EC-CA7A-F6C9169E2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916" y="444464"/>
            <a:ext cx="3420305" cy="1906317"/>
          </a:xfrm>
        </p:spPr>
        <p:txBody>
          <a:bodyPr>
            <a:normAutofit/>
          </a:bodyPr>
          <a:lstStyle/>
          <a:p>
            <a:pPr algn="ctr"/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Introduction: Business Information System</a:t>
            </a:r>
            <a:endParaRPr lang="en-GB" sz="2800"/>
          </a:p>
        </p:txBody>
      </p:sp>
      <p:pic>
        <p:nvPicPr>
          <p:cNvPr id="4" name="Picture 3" descr="Digital financial graph">
            <a:extLst>
              <a:ext uri="{FF2B5EF4-FFF2-40B4-BE49-F238E27FC236}">
                <a16:creationId xmlns:a16="http://schemas.microsoft.com/office/drawing/2014/main" id="{156AACBE-870D-977C-8FEF-EF8B6B49C5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375" r="10773" b="-3"/>
          <a:stretch>
            <a:fillRect/>
          </a:stretch>
        </p:blipFill>
        <p:spPr>
          <a:xfrm>
            <a:off x="38650" y="2768742"/>
            <a:ext cx="4278264" cy="408925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EC669-9672-09E0-6EDC-26CA2846E4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0331" y="230106"/>
            <a:ext cx="5617763" cy="585859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Analysis and Comparison of information System</a:t>
            </a:r>
          </a:p>
          <a:p>
            <a:pPr marL="0" indent="0">
              <a:buNone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Business use information system to improve operations, decision making and customers management.</a:t>
            </a:r>
          </a:p>
          <a:p>
            <a:pPr marL="0" indent="0">
              <a:buNone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This section analysis three widely used system:</a:t>
            </a:r>
          </a:p>
          <a:p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ERP- Enterprise Resource Planning </a:t>
            </a:r>
          </a:p>
          <a:p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CRM- Customer Relationship Management</a:t>
            </a:r>
          </a:p>
          <a:p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MIS- Management Information System </a:t>
            </a:r>
          </a:p>
          <a:p>
            <a:pPr marL="0" indent="0">
              <a:buNone/>
            </a:pPr>
            <a:endParaRPr lang="en-GB" sz="20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These system are compared based on: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Functions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8045091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832B2-C7D5-BDF7-711F-68F194B54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916" y="444464"/>
            <a:ext cx="3420305" cy="1906317"/>
          </a:xfrm>
        </p:spPr>
        <p:txBody>
          <a:bodyPr>
            <a:normAutofit/>
          </a:bodyPr>
          <a:lstStyle/>
          <a:p>
            <a:pPr algn="ctr"/>
            <a:r>
              <a:rPr lang="en-GB" sz="2800"/>
              <a:t>DIFFERENT EXAMPLE OF DSS</a:t>
            </a:r>
          </a:p>
        </p:txBody>
      </p:sp>
      <p:pic>
        <p:nvPicPr>
          <p:cNvPr id="7" name="Picture 6" descr="Graph">
            <a:extLst>
              <a:ext uri="{FF2B5EF4-FFF2-40B4-BE49-F238E27FC236}">
                <a16:creationId xmlns:a16="http://schemas.microsoft.com/office/drawing/2014/main" id="{F5695AFD-BDEB-209C-58E3-8E877D2E16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673" r="22938"/>
          <a:stretch>
            <a:fillRect/>
          </a:stretch>
        </p:blipFill>
        <p:spPr>
          <a:xfrm>
            <a:off x="20" y="2768743"/>
            <a:ext cx="4278264" cy="408925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7B709-DE2A-58B4-314B-79500E71FE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1646" y="678955"/>
            <a:ext cx="5586448" cy="54097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100" b="1"/>
              <a:t>Data Mining Decision Support System</a:t>
            </a:r>
          </a:p>
          <a:p>
            <a:pPr marL="0" indent="0">
              <a:buNone/>
            </a:pPr>
            <a:r>
              <a:rPr lang="en-GB" sz="1100"/>
              <a:t>A </a:t>
            </a:r>
            <a:r>
              <a:rPr lang="en-GB" sz="1100" b="1"/>
              <a:t>data mining DSS</a:t>
            </a:r>
            <a:r>
              <a:rPr lang="en-GB" sz="1100"/>
              <a:t> analyses large amounts of data to discover patterns, trends and relationships that help organisations make better decisions. It uses advanced analytics and algorithms to process historical and real-time data.</a:t>
            </a:r>
          </a:p>
          <a:p>
            <a:pPr marL="0" indent="0">
              <a:buNone/>
            </a:pPr>
            <a:r>
              <a:rPr lang="en-GB" sz="1100"/>
              <a:t>For example, businesses can use data mining DSS to analyse customer purchasing behaviour and predict future sales trends.</a:t>
            </a:r>
          </a:p>
          <a:p>
            <a:pPr marL="0" indent="0">
              <a:buNone/>
            </a:pPr>
            <a:r>
              <a:rPr lang="en-GB" sz="1100" b="1"/>
              <a:t>Model-Driven Decision Support System</a:t>
            </a:r>
          </a:p>
          <a:p>
            <a:pPr marL="0" indent="0">
              <a:buNone/>
            </a:pPr>
            <a:r>
              <a:rPr lang="en-GB" sz="1100"/>
              <a:t>A </a:t>
            </a:r>
            <a:r>
              <a:rPr lang="en-GB" sz="1100" b="1"/>
              <a:t>model-driven DSS</a:t>
            </a:r>
            <a:r>
              <a:rPr lang="en-GB" sz="1100"/>
              <a:t> uses mathematical, statistical or financial models to analyse different business scenarios and support decision-making. These systems help managers evaluate possible outcomes before choosing a strategy.</a:t>
            </a:r>
          </a:p>
          <a:p>
            <a:pPr marL="0" indent="0">
              <a:buNone/>
            </a:pPr>
            <a:r>
              <a:rPr lang="en-GB" sz="1100"/>
              <a:t>For example, companies may use model-driven DSS to perform financial forecasting, risk analysis or production plannin</a:t>
            </a:r>
            <a:br>
              <a:rPr lang="en-GB" sz="1100"/>
            </a:br>
            <a:endParaRPr lang="en-GB" sz="1100"/>
          </a:p>
          <a:p>
            <a:pPr marL="0" indent="0">
              <a:buNone/>
            </a:pPr>
            <a:r>
              <a:rPr lang="en-GB" sz="1100" b="1"/>
              <a:t>Knowledge-Based Decision Support System</a:t>
            </a:r>
          </a:p>
          <a:p>
            <a:pPr marL="0" indent="0">
              <a:buNone/>
            </a:pPr>
            <a:r>
              <a:rPr lang="en-GB" sz="1100"/>
              <a:t>A </a:t>
            </a:r>
            <a:r>
              <a:rPr lang="en-GB" sz="1100" b="1"/>
              <a:t>knowledge-based DSS</a:t>
            </a:r>
            <a:r>
              <a:rPr lang="en-GB" sz="1100"/>
              <a:t> provides recommendations based on stored knowledge, rules or expert systems. It uses artificial intelligence and databases to offer solutions or suggestions to decision-makers.</a:t>
            </a:r>
          </a:p>
          <a:p>
            <a:pPr marL="0" indent="0">
              <a:buNone/>
            </a:pPr>
            <a:r>
              <a:rPr lang="en-GB" sz="1100"/>
              <a:t>Example, knowledge-based DSS can be used in medical diagnosis systems or customer support systems that recommend solutions based on previous cases.</a:t>
            </a:r>
          </a:p>
          <a:p>
            <a:pPr marL="0" indent="0">
              <a:buNone/>
            </a:pPr>
            <a:r>
              <a:rPr lang="en-GB" sz="1100"/>
              <a:t>                                                                                                                          </a:t>
            </a:r>
            <a:r>
              <a:rPr lang="en-GB" sz="1100" b="1">
                <a:latin typeface="Arial" panose="020B0604020202020204" pitchFamily="34" charset="0"/>
                <a:cs typeface="Arial" panose="020B0604020202020204" pitchFamily="34" charset="0"/>
              </a:rPr>
              <a:t>Indeed Editorial Team (2025)</a:t>
            </a:r>
            <a:endParaRPr lang="en-GB" sz="1100" b="1"/>
          </a:p>
        </p:txBody>
      </p:sp>
      <p:sp>
        <p:nvSpPr>
          <p:cNvPr id="5" name="AutoShape 2" descr="Copilot Search Branding">
            <a:hlinkClick r:id="rId3"/>
            <a:extLst>
              <a:ext uri="{FF2B5EF4-FFF2-40B4-BE49-F238E27FC236}">
                <a16:creationId xmlns:a16="http://schemas.microsoft.com/office/drawing/2014/main" id="{31DC8EE1-5AE7-B09B-E851-9098A706A0D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2550" y="-1714500"/>
            <a:ext cx="1104900" cy="15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1821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7EA64-E483-3E16-B405-3420A0841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120" y="365125"/>
            <a:ext cx="5516880" cy="691515"/>
          </a:xfrm>
        </p:spPr>
        <p:txBody>
          <a:bodyPr>
            <a:normAutofit/>
          </a:bodyPr>
          <a:lstStyle/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Data-Mining DSS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350072-9C3C-F36D-E325-91A351C36C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120" y="1188720"/>
            <a:ext cx="10774680" cy="498824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/>
              <a:t>Data-Mining Decision Support System</a:t>
            </a:r>
          </a:p>
          <a:p>
            <a:pPr marL="0" indent="0">
              <a:buNone/>
            </a:pPr>
            <a:r>
              <a:rPr lang="en-GB" b="1"/>
              <a:t>Functions</a:t>
            </a:r>
          </a:p>
          <a:p>
            <a:r>
              <a:rPr lang="en-GB"/>
              <a:t>Analyses large volumes of organisational data to identify </a:t>
            </a:r>
            <a:r>
              <a:rPr lang="en-GB" b="1"/>
              <a:t>patterns, trends and relationships</a:t>
            </a:r>
            <a:r>
              <a:rPr lang="en-GB"/>
              <a:t>.</a:t>
            </a:r>
          </a:p>
          <a:p>
            <a:r>
              <a:rPr lang="en-GB"/>
              <a:t>Uses databases and data analysis tools to support </a:t>
            </a:r>
            <a:r>
              <a:rPr lang="en-GB" b="1"/>
              <a:t>managerial decision-making</a:t>
            </a:r>
            <a:r>
              <a:rPr lang="en-GB"/>
              <a:t>.</a:t>
            </a:r>
          </a:p>
          <a:p>
            <a:r>
              <a:rPr lang="en-GB"/>
              <a:t>Helps organisations evaluate different alternatives and predict outcomes using historical data. </a:t>
            </a:r>
          </a:p>
          <a:p>
            <a:pPr marL="0" indent="0">
              <a:buNone/>
            </a:pPr>
            <a:r>
              <a:rPr lang="en-GB" b="1"/>
              <a:t>Benefits</a:t>
            </a:r>
          </a:p>
          <a:p>
            <a:r>
              <a:rPr lang="en-GB"/>
              <a:t>Improves the </a:t>
            </a:r>
            <a:r>
              <a:rPr lang="en-GB" b="1"/>
              <a:t>quality of decisions</a:t>
            </a:r>
            <a:r>
              <a:rPr lang="en-GB"/>
              <a:t> by analysing large datasets.</a:t>
            </a:r>
          </a:p>
          <a:p>
            <a:r>
              <a:rPr lang="en-GB"/>
              <a:t>Helps managers identify </a:t>
            </a:r>
            <a:r>
              <a:rPr lang="en-GB" b="1"/>
              <a:t>business trends and opportunities</a:t>
            </a:r>
            <a:r>
              <a:rPr lang="en-GB"/>
              <a:t>.</a:t>
            </a:r>
          </a:p>
          <a:p>
            <a:r>
              <a:rPr lang="en-GB"/>
              <a:t>Supports </a:t>
            </a:r>
            <a:r>
              <a:rPr lang="en-GB" b="1"/>
              <a:t>strategic planning and forecasting</a:t>
            </a:r>
            <a:r>
              <a:rPr lang="en-GB"/>
              <a:t>. </a:t>
            </a:r>
          </a:p>
          <a:p>
            <a:pPr marL="0" indent="0">
              <a:buNone/>
            </a:pPr>
            <a:r>
              <a:rPr lang="en-GB" b="1"/>
              <a:t>Limitations</a:t>
            </a:r>
          </a:p>
          <a:p>
            <a:r>
              <a:rPr lang="en-GB"/>
              <a:t>Requires </a:t>
            </a:r>
            <a:r>
              <a:rPr lang="en-GB" b="1"/>
              <a:t>large amounts of accurate and reliable data</a:t>
            </a:r>
            <a:r>
              <a:rPr lang="en-GB"/>
              <a:t>.</a:t>
            </a:r>
          </a:p>
          <a:p>
            <a:r>
              <a:rPr lang="en-GB"/>
              <a:t>Data analysis tools may be </a:t>
            </a:r>
            <a:r>
              <a:rPr lang="en-GB" b="1"/>
              <a:t>complex and require technical expertise</a:t>
            </a:r>
            <a:r>
              <a:rPr lang="en-GB"/>
              <a:t>.</a:t>
            </a:r>
          </a:p>
          <a:p>
            <a:r>
              <a:rPr lang="en-GB"/>
              <a:t>Incorrect or incomplete data can lead to </a:t>
            </a:r>
            <a:r>
              <a:rPr lang="en-GB" b="1"/>
              <a:t>poor decision outcomes</a:t>
            </a:r>
            <a:r>
              <a:rPr lang="en-GB"/>
              <a:t>.</a:t>
            </a:r>
          </a:p>
          <a:p>
            <a:pPr marL="0" indent="0">
              <a:buNone/>
            </a:pPr>
            <a:r>
              <a:rPr lang="en-GB"/>
              <a:t>                                                                                                                                                                          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GeeksforGeeks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(2025)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4619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048CB-5376-6DDA-8EAB-4AE41A6D8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172085"/>
            <a:ext cx="7056120" cy="640715"/>
          </a:xfrm>
        </p:spPr>
        <p:txBody>
          <a:bodyPr>
            <a:normAutofit fontScale="90000"/>
          </a:bodyPr>
          <a:lstStyle/>
          <a:p>
            <a:pPr lvl="0" eaLnBrk="0" fontAlgn="base" hangingPunct="0">
              <a:lnSpc>
                <a:spcPct val="100000"/>
              </a:lnSpc>
              <a:spcAft>
                <a:spcPct val="0"/>
              </a:spcAft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Knowledge-Base DSS 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B4CD6-D2D1-B2CF-86B7-4EBF0034C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400" y="1005841"/>
            <a:ext cx="10891520" cy="5567679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Functions</a:t>
            </a: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Stores </a:t>
            </a: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facts, rules, and procedures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 in a knowledge base.</a:t>
            </a: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Uses this knowledge to </a:t>
            </a: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analyse problems and support decision-making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Provides </a:t>
            </a: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recommendations or advice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 to users.</a:t>
            </a: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Helps decision makers solve complex problems.</a:t>
            </a:r>
            <a:b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Improves the </a:t>
            </a: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quality of decisions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Provides access to </a:t>
            </a: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expert knowledge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Helps organisations make </a:t>
            </a: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faster and more informed decisions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Supports solving complex business problems.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Developing the system can be </a:t>
            </a: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expensive and complex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The system depends on the </a:t>
            </a: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quality of the knowledge stored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Requires </a:t>
            </a: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regular updates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 to remain accurate.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</a:t>
            </a:r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GeeksforGeeks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 (2025)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93954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21384-A70E-A2AF-6E41-87E9158FF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807960" cy="813435"/>
          </a:xfrm>
        </p:spPr>
        <p:txBody>
          <a:bodyPr>
            <a:normAutofit/>
          </a:bodyPr>
          <a:lstStyle/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Model-Driven DSS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8F7D1-A72D-D872-DCEA-C711A1FEE2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520" y="1178560"/>
            <a:ext cx="10871200" cy="531431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Functions</a:t>
            </a: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Use </a:t>
            </a: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mathematical and analytical models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 to analyse problems</a:t>
            </a: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Perform </a:t>
            </a: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what-if analysis and sensitivity analysis</a:t>
            </a: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Generate alternative solutions for decision makers</a:t>
            </a:r>
          </a:p>
          <a:p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Helps analyse </a:t>
            </a: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complex business problems</a:t>
            </a: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Improves </a:t>
            </a: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planning and forecasting accuracy</a:t>
            </a: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Supports </a:t>
            </a: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strategic and financial decision-making</a:t>
            </a: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Requires </a:t>
            </a: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expert knowledge to develop models</a:t>
            </a: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Building models can be </a:t>
            </a: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complex and expensive</a:t>
            </a: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Results depend on the </a:t>
            </a: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accuracy of the model assumptions</a:t>
            </a: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The system suggests alternatives but </a:t>
            </a: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does not make the final decision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3600" i="1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                         </a:t>
            </a:r>
            <a:r>
              <a:rPr lang="en-GB" sz="3600" b="1" i="1">
                <a:latin typeface="Arial" panose="020B0604020202020204" pitchFamily="34" charset="0"/>
                <a:cs typeface="Arial" panose="020B0604020202020204" pitchFamily="34" charset="0"/>
              </a:rPr>
              <a:t>(Management Study Guide)</a:t>
            </a:r>
            <a:endParaRPr lang="en-GB" sz="3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6995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A86D5-8604-AEFD-EB9D-A0A81D7CBE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3201"/>
            <a:ext cx="10642600" cy="1487488"/>
          </a:xfrm>
        </p:spPr>
        <p:txBody>
          <a:bodyPr>
            <a:normAutofit fontScale="90000"/>
          </a:bodyPr>
          <a:lstStyle/>
          <a:p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Recommended System: Data-Driven Decision Support System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A7BED2-48AA-E437-686C-F994B8ACB6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86902"/>
            <a:ext cx="10337800" cy="3010218"/>
          </a:xfrm>
        </p:spPr>
        <p:txBody>
          <a:bodyPr/>
          <a:lstStyle/>
          <a:p>
            <a:pPr marL="0" indent="0">
              <a:buNone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A Data-Driven Decision Support System is recommended because it allows organisations to analyse large volumes of data and identify patterns that support decision-making.</a:t>
            </a:r>
          </a:p>
          <a:p>
            <a:pPr marL="0" indent="0">
              <a:buNone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Companies such as Amazon and Netflix use data-driven systems and predictive analytics to analyse customer behaviour and recommend products or content based on user preferences.</a:t>
            </a:r>
          </a:p>
          <a:p>
            <a:pPr marL="0" indent="0">
              <a:buNone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This helps organisations improve decision accuracy, enhance customer experience, and gain competitive advantage.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</a:t>
            </a: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Hybrid Minds (2024)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1326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57286-3EF3-A8FD-E95E-A0C912D9E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4E2F3-FA59-9FD2-35DD-C2875BE6B3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Indeed Editorial Team (2025) </a:t>
            </a:r>
            <a:r>
              <a:rPr lang="en-GB" sz="2000" i="1">
                <a:latin typeface="Arial" panose="020B0604020202020204" pitchFamily="34" charset="0"/>
                <a:cs typeface="Arial" panose="020B0604020202020204" pitchFamily="34" charset="0"/>
              </a:rPr>
              <a:t>8 decision support system examples to guide decision-making.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8 Decision Support System Examples To Guide Decision-Making | Indeed.com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(Accessed 13 march 2026).</a:t>
            </a:r>
          </a:p>
          <a:p>
            <a:pPr marL="0" indent="0">
              <a:buNone/>
            </a:pPr>
            <a:r>
              <a:rPr lang="en-GB" sz="2000" err="1"/>
              <a:t>Bâra</a:t>
            </a:r>
            <a:r>
              <a:rPr lang="en-GB" sz="2000"/>
              <a:t>, A. and Lungu, I. (2012) </a:t>
            </a:r>
            <a:r>
              <a:rPr lang="en-GB" sz="2000" b="1"/>
              <a:t>‘Improving Decision Support Systems with Data Mining Techniques’</a:t>
            </a:r>
            <a:r>
              <a:rPr lang="en-GB" sz="2000"/>
              <a:t>. In: </a:t>
            </a:r>
            <a:r>
              <a:rPr lang="en-GB" sz="2000" i="1"/>
              <a:t>Decision Support Systems</a:t>
            </a:r>
            <a:r>
              <a:rPr lang="en-GB" sz="2000"/>
              <a:t>. </a:t>
            </a:r>
            <a:r>
              <a:rPr lang="en-GB" sz="2000" err="1"/>
              <a:t>IntechOpen</a:t>
            </a:r>
            <a:r>
              <a:rPr lang="en-GB" sz="2000"/>
              <a:t>. Available at: </a:t>
            </a:r>
            <a:r>
              <a:rPr lang="en-GB" sz="2000">
                <a:hlinkClick r:id="rId3"/>
              </a:rPr>
              <a:t>Improving Decision Support Systems with Data Mining Techniques“</a:t>
            </a:r>
            <a:r>
              <a:rPr lang="en-GB" sz="2000"/>
              <a:t> (Accessed 13 march 2026).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000" err="1">
                <a:latin typeface="Arial" panose="020B0604020202020204" pitchFamily="34" charset="0"/>
                <a:cs typeface="Arial" panose="020B0604020202020204" pitchFamily="34" charset="0"/>
              </a:rPr>
              <a:t>GeeksforGeeks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(2025) </a:t>
            </a:r>
            <a:r>
              <a:rPr lang="en-GB" sz="2000" i="1">
                <a:latin typeface="Arial" panose="020B0604020202020204" pitchFamily="34" charset="0"/>
                <a:cs typeface="Arial" panose="020B0604020202020204" pitchFamily="34" charset="0"/>
              </a:rPr>
              <a:t>Decision Support System (DSS).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2000">
                <a:hlinkClick r:id="rId4"/>
              </a:rPr>
              <a:t>Decision Support System – </a:t>
            </a:r>
            <a:r>
              <a:rPr lang="en-GB" sz="2000" err="1">
                <a:hlinkClick r:id="rId4"/>
              </a:rPr>
              <a:t>GeeksforGeeks</a:t>
            </a:r>
            <a:r>
              <a:rPr lang="en-GB" sz="2000"/>
              <a:t> (Accessed 13 march 2026).</a:t>
            </a:r>
          </a:p>
          <a:p>
            <a:pPr marL="0" indent="0">
              <a:buNone/>
            </a:pPr>
            <a:r>
              <a:rPr lang="en-GB" sz="2000"/>
              <a:t>Management Study Guide (n.d.) </a:t>
            </a:r>
            <a:r>
              <a:rPr lang="en-GB" sz="2000" b="1"/>
              <a:t>‘Limitations and disadvantages of decision support systems’</a:t>
            </a:r>
            <a:r>
              <a:rPr lang="en-GB" sz="2000"/>
              <a:t>. Available at: </a:t>
            </a:r>
            <a:r>
              <a:rPr lang="en-GB" sz="2000">
                <a:hlinkClick r:id="rId5"/>
              </a:rPr>
              <a:t>Limitations &amp; Disadvantages of Decision Support Systems - Management Study Guide</a:t>
            </a:r>
            <a:r>
              <a:rPr lang="en-GB" sz="2000"/>
              <a:t> (Accessed 14 march 2026). </a:t>
            </a:r>
          </a:p>
          <a:p>
            <a:pPr marL="0" indent="0">
              <a:buNone/>
            </a:pPr>
            <a:r>
              <a:rPr lang="en-GB" sz="2000"/>
              <a:t>Hybrid Minds (2024) </a:t>
            </a:r>
            <a:r>
              <a:rPr lang="en-GB" sz="2000" b="1"/>
              <a:t>‘How Netflix and Amazon use predictive analytics to anticipate customer needs before they even know’</a:t>
            </a:r>
            <a:r>
              <a:rPr lang="en-GB" sz="2000"/>
              <a:t>. Available at : </a:t>
            </a:r>
            <a:r>
              <a:rPr lang="en-GB" sz="2000">
                <a:hlinkClick r:id="rId6"/>
              </a:rPr>
              <a:t>How Netflix and Amazon Use Predictive Analytics to Anticipate Customer Needs Before They Even Know It | by Hybrid Minds | Medium</a:t>
            </a:r>
            <a:r>
              <a:rPr lang="en-GB" sz="2000"/>
              <a:t> (Accessed 14 march 2026)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87641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D88014E5-5261-D421-6D0D-A6DE0D3E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s-ES" sz="4800" b="1">
                <a:latin typeface="Arial"/>
                <a:cs typeface="Arial"/>
              </a:rPr>
              <a:t>Table Of Content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Marcador de contenido 2">
            <a:extLst>
              <a:ext uri="{FF2B5EF4-FFF2-40B4-BE49-F238E27FC236}">
                <a16:creationId xmlns:a16="http://schemas.microsoft.com/office/drawing/2014/main" id="{25E71919-77F9-8F08-023C-A43D95800A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9966892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759862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ítulo 1">
            <a:extLst>
              <a:ext uri="{FF2B5EF4-FFF2-40B4-BE49-F238E27FC236}">
                <a16:creationId xmlns:a16="http://schemas.microsoft.com/office/drawing/2014/main" id="{7149A54B-86EB-2A4A-80C6-CA4B340DA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s-ES" sz="3600" b="1">
                <a:solidFill>
                  <a:schemeClr val="tx2"/>
                </a:solidFill>
                <a:latin typeface="Arial"/>
                <a:cs typeface="Arial"/>
              </a:rPr>
              <a:t>The Digital Footprint</a:t>
            </a:r>
            <a:endParaRPr lang="es-ES" sz="3600">
              <a:solidFill>
                <a:schemeClr val="tx2"/>
              </a:solidFill>
            </a:endParaRP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EFC660A4-EAC1-1B83-F695-DF84583643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z="1800">
                <a:solidFill>
                  <a:schemeClr val="tx2"/>
                </a:solidFill>
                <a:latin typeface="Arial"/>
                <a:ea typeface="+mn-lt"/>
                <a:cs typeface="Arial"/>
              </a:rPr>
              <a:t>Main Idea: When we use AI, where does our private information go?</a:t>
            </a:r>
            <a:br>
              <a:rPr lang="es-ES" sz="1800">
                <a:solidFill>
                  <a:schemeClr val="tx2"/>
                </a:solidFill>
                <a:latin typeface="Arial"/>
                <a:ea typeface="+mn-lt"/>
                <a:cs typeface="Arial"/>
              </a:rPr>
            </a:br>
            <a:endParaRPr lang="es-ES" sz="1800">
              <a:solidFill>
                <a:schemeClr val="tx2"/>
              </a:solidFill>
              <a:latin typeface="Arial"/>
              <a:ea typeface="+mn-lt"/>
              <a:cs typeface="Arial"/>
            </a:endParaRPr>
          </a:p>
          <a:p>
            <a:r>
              <a:rPr lang="es-ES" sz="1800">
                <a:solidFill>
                  <a:schemeClr val="tx2"/>
                </a:solidFill>
                <a:latin typeface="Arial"/>
                <a:ea typeface="+mn-lt"/>
                <a:cs typeface="Arial"/>
              </a:rPr>
              <a:t>The "Memory" Problem: AI learns from what you tell it. If you put a secret company document into an AI, that secret is now part of its "brain."</a:t>
            </a:r>
            <a:br>
              <a:rPr lang="es-ES" sz="1800">
                <a:solidFill>
                  <a:schemeClr val="tx2"/>
                </a:solidFill>
                <a:latin typeface="Arial"/>
                <a:ea typeface="+mn-lt"/>
                <a:cs typeface="Arial"/>
              </a:rPr>
            </a:br>
            <a:endParaRPr lang="es-ES" sz="1800">
              <a:solidFill>
                <a:schemeClr val="tx2"/>
              </a:solidFill>
              <a:latin typeface="Arial"/>
              <a:ea typeface="+mn-lt"/>
              <a:cs typeface="Arial"/>
            </a:endParaRPr>
          </a:p>
          <a:p>
            <a:r>
              <a:rPr lang="es-ES" sz="1800">
                <a:solidFill>
                  <a:schemeClr val="tx2"/>
                </a:solidFill>
                <a:latin typeface="Arial"/>
                <a:ea typeface="+mn-lt"/>
                <a:cs typeface="Arial"/>
              </a:rPr>
              <a:t>Spying vs. Managing: Some AI tools track how much employees click or move their mouse. This can make people feel like they aren't trusted.</a:t>
            </a:r>
            <a:br>
              <a:rPr lang="es-ES" sz="1800">
                <a:solidFill>
                  <a:schemeClr val="tx2"/>
                </a:solidFill>
                <a:latin typeface="Arial"/>
                <a:ea typeface="+mn-lt"/>
                <a:cs typeface="Arial"/>
              </a:rPr>
            </a:br>
            <a:endParaRPr lang="es-ES" sz="1800">
              <a:solidFill>
                <a:schemeClr val="tx2"/>
              </a:solidFill>
              <a:latin typeface="Arial"/>
              <a:ea typeface="+mn-lt"/>
              <a:cs typeface="Arial"/>
            </a:endParaRPr>
          </a:p>
          <a:p>
            <a:r>
              <a:rPr lang="es-ES" sz="1800">
                <a:solidFill>
                  <a:schemeClr val="tx2"/>
                </a:solidFill>
                <a:latin typeface="Arial"/>
                <a:ea typeface="+mn-lt"/>
                <a:cs typeface="Arial"/>
              </a:rPr>
              <a:t>How to Fix It: Set clear rules on what info can be shared with AI.Be honest with employees about how they are being tracked.</a:t>
            </a:r>
            <a:endParaRPr lang="es-ES" sz="1800">
              <a:solidFill>
                <a:schemeClr val="tx2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756255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ítulo 1">
            <a:extLst>
              <a:ext uri="{FF2B5EF4-FFF2-40B4-BE49-F238E27FC236}">
                <a16:creationId xmlns:a16="http://schemas.microsoft.com/office/drawing/2014/main" id="{474B5C1E-54F3-F907-FA26-AB424FBB6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s-ES" sz="3600" b="1">
                <a:solidFill>
                  <a:schemeClr val="tx2"/>
                </a:solidFill>
                <a:latin typeface="Arial"/>
                <a:cs typeface="Arial"/>
              </a:rPr>
              <a:t>Algorithms Under the Lens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3B832DF7-ED7A-BA3C-5F3D-BD9A3B2C62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z="1800">
                <a:solidFill>
                  <a:schemeClr val="tx2"/>
                </a:solidFill>
                <a:latin typeface="Arial"/>
                <a:ea typeface="+mn-lt"/>
                <a:cs typeface="Arial"/>
              </a:rPr>
              <a:t>Bad Data, Bad Results: If an AI looks at old hiring files where only men were hired, it might think "men are better" and start rejecting women's resumes automatically.</a:t>
            </a:r>
            <a:br>
              <a:rPr lang="es-ES" sz="1800">
                <a:solidFill>
                  <a:schemeClr val="tx2"/>
                </a:solidFill>
                <a:latin typeface="Arial"/>
                <a:ea typeface="+mn-lt"/>
                <a:cs typeface="Arial"/>
              </a:rPr>
            </a:br>
            <a:endParaRPr lang="es-ES" sz="1800">
              <a:solidFill>
                <a:schemeClr val="tx2"/>
              </a:solidFill>
              <a:latin typeface="Arial"/>
              <a:ea typeface="+mn-lt"/>
              <a:cs typeface="Arial"/>
            </a:endParaRPr>
          </a:p>
          <a:p>
            <a:r>
              <a:rPr lang="es-ES" sz="1800">
                <a:solidFill>
                  <a:schemeClr val="tx2"/>
                </a:solidFill>
                <a:latin typeface="Arial"/>
                <a:ea typeface="+mn-lt"/>
                <a:cs typeface="Arial"/>
              </a:rPr>
              <a:t>The "Black Box": Sometimes AI makes a choice (like denying a loan), but it can't explain why it made that choice.</a:t>
            </a:r>
            <a:br>
              <a:rPr lang="es-ES" sz="1800">
                <a:solidFill>
                  <a:schemeClr val="tx2"/>
                </a:solidFill>
                <a:latin typeface="Arial"/>
                <a:ea typeface="+mn-lt"/>
                <a:cs typeface="Arial"/>
              </a:rPr>
            </a:br>
            <a:endParaRPr lang="es-ES" sz="1800">
              <a:solidFill>
                <a:schemeClr val="tx2"/>
              </a:solidFill>
              <a:latin typeface="Arial"/>
              <a:ea typeface="+mn-lt"/>
              <a:cs typeface="Arial"/>
            </a:endParaRPr>
          </a:p>
          <a:p>
            <a:r>
              <a:rPr lang="es-ES" sz="1800">
                <a:solidFill>
                  <a:schemeClr val="tx2"/>
                </a:solidFill>
                <a:latin typeface="Arial"/>
                <a:ea typeface="+mn-lt"/>
                <a:cs typeface="Arial"/>
              </a:rPr>
              <a:t>The "Human" Check: Never let an AI make the final call on something important, like firing someone or giving a promotion. A human should always double-check it.</a:t>
            </a:r>
            <a:endParaRPr lang="es-ES" sz="1800">
              <a:solidFill>
                <a:schemeClr val="tx2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247230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2A5037-2B63-9352-95C4-9C184AC54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  <a:latin typeface="Arial"/>
                <a:cs typeface="Arial"/>
              </a:rPr>
              <a:t>The Transparency Blueprint</a:t>
            </a:r>
          </a:p>
        </p:txBody>
      </p:sp>
      <p:pic>
        <p:nvPicPr>
          <p:cNvPr id="7" name="Graphic 6" descr="Contorno de robot">
            <a:extLst>
              <a:ext uri="{FF2B5EF4-FFF2-40B4-BE49-F238E27FC236}">
                <a16:creationId xmlns:a16="http://schemas.microsoft.com/office/drawing/2014/main" id="{30E5F072-CA3F-29B5-6CB9-CCFFD9459CE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B0F85-167F-2724-226B-DCB99002EF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>
                <a:solidFill>
                  <a:schemeClr val="tx2"/>
                </a:solidFill>
                <a:latin typeface="Arial"/>
                <a:ea typeface="+mn-lt"/>
                <a:cs typeface="Arial"/>
              </a:rPr>
              <a:t>Be Open: If an AI is deciding, tell the people it affects. No "secret" AI.</a:t>
            </a:r>
            <a:br>
              <a:rPr lang="en-GB" sz="1700">
                <a:solidFill>
                  <a:schemeClr val="tx2"/>
                </a:solidFill>
                <a:latin typeface="Arial"/>
                <a:ea typeface="+mn-lt"/>
                <a:cs typeface="Arial"/>
              </a:rPr>
            </a:br>
            <a:endParaRPr lang="en-GB" sz="1700">
              <a:solidFill>
                <a:schemeClr val="tx2"/>
              </a:solidFill>
              <a:latin typeface="Arial"/>
              <a:ea typeface="+mn-lt"/>
              <a:cs typeface="Arial"/>
            </a:endParaRPr>
          </a:p>
          <a:p>
            <a:r>
              <a:rPr lang="en-GB" sz="1700">
                <a:solidFill>
                  <a:schemeClr val="tx2"/>
                </a:solidFill>
                <a:latin typeface="Arial"/>
                <a:ea typeface="+mn-lt"/>
                <a:cs typeface="Arial"/>
              </a:rPr>
              <a:t>Regular Check-ups: Just like a car needs an oil change, AI needs to be checked every few months to make sure it hasn't become glitchy.</a:t>
            </a:r>
            <a:br>
              <a:rPr lang="en-GB" sz="1700">
                <a:solidFill>
                  <a:schemeClr val="tx2"/>
                </a:solidFill>
                <a:latin typeface="Arial"/>
                <a:ea typeface="+mn-lt"/>
                <a:cs typeface="Arial"/>
              </a:rPr>
            </a:br>
            <a:endParaRPr lang="en-GB" sz="1700">
              <a:solidFill>
                <a:schemeClr val="tx2"/>
              </a:solidFill>
              <a:latin typeface="Arial"/>
              <a:ea typeface="+mn-lt"/>
              <a:cs typeface="Arial"/>
            </a:endParaRPr>
          </a:p>
          <a:p>
            <a:r>
              <a:rPr lang="en-GB" sz="1700">
                <a:solidFill>
                  <a:schemeClr val="tx2"/>
                </a:solidFill>
                <a:latin typeface="Arial"/>
                <a:ea typeface="+mn-lt"/>
                <a:cs typeface="Arial"/>
              </a:rPr>
              <a:t>Ask for Help: Get feedback from different types of people (not just the tech team) to see if the AI is causing problems for anyone.</a:t>
            </a:r>
            <a:br>
              <a:rPr lang="en-GB" sz="1700">
                <a:solidFill>
                  <a:schemeClr val="tx2"/>
                </a:solidFill>
                <a:latin typeface="Arial"/>
                <a:ea typeface="+mn-lt"/>
                <a:cs typeface="Arial"/>
              </a:rPr>
            </a:br>
            <a:endParaRPr lang="en-GB" sz="1700">
              <a:solidFill>
                <a:schemeClr val="tx2"/>
              </a:solidFill>
              <a:latin typeface="Arial"/>
              <a:ea typeface="+mn-lt"/>
              <a:cs typeface="Arial"/>
            </a:endParaRPr>
          </a:p>
          <a:p>
            <a:r>
              <a:rPr lang="en-GB" sz="1700">
                <a:solidFill>
                  <a:schemeClr val="tx2"/>
                </a:solidFill>
                <a:latin typeface="Arial"/>
                <a:ea typeface="+mn-lt"/>
                <a:cs typeface="Arial"/>
              </a:rPr>
              <a:t>Keep it Simple: Only give the AI the data it needs to do the job.</a:t>
            </a:r>
            <a:endParaRPr lang="en-GB" sz="17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5680531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38E1C918-3ED6-353F-E0EF-FCE42786B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343667"/>
            <a:ext cx="4977976" cy="145405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s-ES" sz="3600" b="1">
                <a:solidFill>
                  <a:schemeClr val="tx2"/>
                </a:solidFill>
                <a:latin typeface="Arial"/>
                <a:cs typeface="Arial"/>
              </a:rPr>
              <a:t>AI Ethics as a Strategic Asset</a:t>
            </a:r>
          </a:p>
        </p:txBody>
      </p:sp>
      <p:pic>
        <p:nvPicPr>
          <p:cNvPr id="7" name="Graphic 6" descr="portátil seguro">
            <a:extLst>
              <a:ext uri="{FF2B5EF4-FFF2-40B4-BE49-F238E27FC236}">
                <a16:creationId xmlns:a16="http://schemas.microsoft.com/office/drawing/2014/main" id="{B45F10D6-AE36-0C9F-0C4A-8A4FD782E49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3292B997-5235-F2B1-FD53-8C06C803CE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Trust as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Currency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: In a competitive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market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, AI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that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respects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user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privacy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becomes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a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major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trust-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building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asset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.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Companies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using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ethical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AI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will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win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over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customers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and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partners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.</a:t>
            </a:r>
            <a:br>
              <a:rPr lang="es-ES" sz="1600">
                <a:latin typeface="Arial"/>
                <a:ea typeface="+mn-lt"/>
                <a:cs typeface="Arial"/>
              </a:rPr>
            </a:br>
            <a:endParaRPr lang="es-ES" sz="1600">
              <a:solidFill>
                <a:schemeClr val="tx2"/>
              </a:solidFill>
              <a:latin typeface="Arial"/>
              <a:ea typeface="+mn-lt"/>
              <a:cs typeface="Arial"/>
            </a:endParaRPr>
          </a:p>
          <a:p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Legal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Compliance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by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Design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: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Building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ethical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AI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ensures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compliance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with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evolving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data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privacy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laws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.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This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proactive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approach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saves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time and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massive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non-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compliance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fines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later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.</a:t>
            </a:r>
            <a:br>
              <a:rPr lang="es-ES" sz="1600">
                <a:latin typeface="Arial"/>
                <a:ea typeface="+mn-lt"/>
                <a:cs typeface="Arial"/>
              </a:rPr>
            </a:br>
            <a:endParaRPr lang="es-ES" sz="1600">
              <a:solidFill>
                <a:schemeClr val="tx2"/>
              </a:solidFill>
              <a:latin typeface="Arial"/>
              <a:ea typeface="+mn-lt"/>
              <a:cs typeface="Arial"/>
            </a:endParaRPr>
          </a:p>
          <a:p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Employee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Engagement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&amp; Moral: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Employees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work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better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when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they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know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AI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tools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are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there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to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assist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,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not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replace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or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surveillance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them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.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Honest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communication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builds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a culture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of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innovation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.</a:t>
            </a:r>
            <a:br>
              <a:rPr lang="en-US" sz="1600">
                <a:latin typeface="Arial"/>
                <a:cs typeface="Arial"/>
              </a:rPr>
            </a:br>
            <a:endParaRPr lang="es-ES" sz="1600">
              <a:solidFill>
                <a:schemeClr val="tx2"/>
              </a:solidFill>
              <a:latin typeface="Arial"/>
              <a:ea typeface="+mn-lt"/>
              <a:cs typeface="Arial"/>
            </a:endParaRPr>
          </a:p>
          <a:p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Actionable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Tip: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Create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an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"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Ethical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AI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Task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Force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"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involving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legal,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technical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, and HR representatives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to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 draft a formal use </a:t>
            </a:r>
            <a:r>
              <a:rPr lang="es-ES" sz="16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policy</a:t>
            </a:r>
            <a:r>
              <a:rPr lang="es-ES" sz="1600">
                <a:solidFill>
                  <a:schemeClr val="tx2"/>
                </a:solidFill>
                <a:latin typeface="Arial"/>
                <a:ea typeface="+mn-lt"/>
                <a:cs typeface="Arial"/>
              </a:rPr>
              <a:t>.</a:t>
            </a:r>
            <a:endParaRPr lang="es-ES" sz="16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251572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358BE4-12CE-4184-DCC3-27699E4A46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260160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  <a:latin typeface="Arial"/>
                <a:cs typeface="Arial"/>
              </a:rPr>
              <a:t>The User's Survival Guide</a:t>
            </a:r>
          </a:p>
        </p:txBody>
      </p:sp>
      <p:pic>
        <p:nvPicPr>
          <p:cNvPr id="7" name="Graphic 6" descr="Office Worker">
            <a:extLst>
              <a:ext uri="{FF2B5EF4-FFF2-40B4-BE49-F238E27FC236}">
                <a16:creationId xmlns:a16="http://schemas.microsoft.com/office/drawing/2014/main" id="{CD655EF6-CD8E-6B3D-F70D-29352C71FAB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46D00-617E-8B14-A29A-5E1D08374E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1600">
                <a:latin typeface="Arial"/>
                <a:ea typeface="+mn-lt"/>
                <a:cs typeface="Arial"/>
              </a:rPr>
              <a:t>Your Personal Best Practice: Treat all public AI like a postcard. Don't write anything on it you wouldn't want the world to read.</a:t>
            </a:r>
            <a:br>
              <a:rPr lang="en-GB" sz="1600">
                <a:latin typeface="Arial"/>
                <a:ea typeface="+mn-lt"/>
                <a:cs typeface="Arial"/>
              </a:rPr>
            </a:br>
            <a:endParaRPr lang="en-GB" sz="1600">
              <a:latin typeface="Arial"/>
              <a:ea typeface="+mn-lt"/>
              <a:cs typeface="Arial"/>
            </a:endParaRPr>
          </a:p>
          <a:p>
            <a:r>
              <a:rPr lang="en-GB" sz="1600">
                <a:latin typeface="Arial"/>
                <a:ea typeface="+mn-lt"/>
                <a:cs typeface="Arial"/>
              </a:rPr>
              <a:t>De-Identify First: When submitting content, sanitize it. Instead of "John Doe from Acme Corp," use "Client A from Company B." This simple step preserves critical business context while protecting identity.</a:t>
            </a:r>
            <a:br>
              <a:rPr lang="en-GB" sz="1600">
                <a:latin typeface="Arial"/>
                <a:ea typeface="+mn-lt"/>
                <a:cs typeface="Arial"/>
              </a:rPr>
            </a:br>
            <a:endParaRPr lang="en-GB" sz="1600">
              <a:latin typeface="Arial"/>
              <a:ea typeface="+mn-lt"/>
              <a:cs typeface="Arial"/>
            </a:endParaRPr>
          </a:p>
          <a:p>
            <a:r>
              <a:rPr lang="en-GB" sz="1600">
                <a:latin typeface="Arial"/>
                <a:ea typeface="+mn-lt"/>
                <a:cs typeface="Arial"/>
              </a:rPr>
              <a:t>Spot the Bias: Actively question results. If an AI keeps suggesting only one demographic for a role or one solution type, report it. You are the final quality check.</a:t>
            </a:r>
            <a:br>
              <a:rPr lang="en-GB" sz="1600">
                <a:latin typeface="Arial"/>
                <a:ea typeface="+mn-lt"/>
                <a:cs typeface="Arial"/>
              </a:rPr>
            </a:br>
            <a:endParaRPr lang="en-GB" sz="1600">
              <a:latin typeface="Arial"/>
              <a:ea typeface="+mn-lt"/>
              <a:cs typeface="Arial"/>
            </a:endParaRPr>
          </a:p>
          <a:p>
            <a:r>
              <a:rPr lang="en-GB" sz="1600">
                <a:latin typeface="Arial"/>
                <a:ea typeface="+mn-lt"/>
                <a:cs typeface="Arial"/>
              </a:rPr>
              <a:t>Stay Curious: AI tools update rapidly. Regularly check your tools' update logs or privacy statements to know what data they now collect. Your awareness is your best protection.</a:t>
            </a:r>
            <a:endParaRPr lang="en-GB" sz="1600">
              <a:latin typeface="Arial"/>
              <a:cs typeface="Arial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643129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967507C-0289-F02D-ABCE-A6E445241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  <a:latin typeface="Arial"/>
                <a:cs typeface="Arial"/>
              </a:rPr>
              <a:t>References</a:t>
            </a:r>
            <a:endParaRPr lang="es-ES" sz="3600" b="1">
              <a:solidFill>
                <a:schemeClr val="tx2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4B974-84F0-7DC1-4AB6-7F5351C5DA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300">
                <a:solidFill>
                  <a:schemeClr val="tx2"/>
                </a:solidFill>
                <a:latin typeface="Arial"/>
                <a:ea typeface="+mn-lt"/>
                <a:cs typeface="Arial"/>
              </a:rPr>
              <a:t>Bostrom, N. and Yudkowsky, E. (2014) 'The ethics of artificial intelligence', in Ramsey, W. and Frankish, K. (eds.) The Cambridge Handbook of Artificial Intelligence. Cambridge: Cambridge University Press, pp. 316–334. Available at: </a:t>
            </a:r>
            <a:r>
              <a:rPr lang="en-GB" sz="1300">
                <a:solidFill>
                  <a:schemeClr val="tx2"/>
                </a:solidFill>
                <a:latin typeface="Arial"/>
                <a:ea typeface="+mn-lt"/>
                <a:cs typeface="Arial"/>
                <a:hlinkClick r:id="rId2"/>
              </a:rPr>
              <a:t>https://nickbostrom.com/ethics/ai.pdf</a:t>
            </a:r>
            <a:r>
              <a:rPr lang="en-GB" sz="1300">
                <a:solidFill>
                  <a:schemeClr val="tx2"/>
                </a:solidFill>
                <a:latin typeface="Arial"/>
                <a:ea typeface="+mn-lt"/>
                <a:cs typeface="Arial"/>
              </a:rPr>
              <a:t> (Accessed: 10 March 2026).</a:t>
            </a:r>
          </a:p>
          <a:p>
            <a:r>
              <a:rPr lang="en-GB" sz="1300">
                <a:solidFill>
                  <a:schemeClr val="tx2"/>
                </a:solidFill>
                <a:latin typeface="Arial"/>
                <a:ea typeface="+mn-lt"/>
                <a:cs typeface="Arial"/>
              </a:rPr>
              <a:t>Jobin, A., Ienca, M. and Vayena, E. (2019) 'The global landscape of AI ethics guidelines', Nature Machine Intelligence, 1(9), pp. 389–399. Available at: </a:t>
            </a:r>
            <a:r>
              <a:rPr lang="en-GB" sz="1300">
                <a:solidFill>
                  <a:schemeClr val="tx2"/>
                </a:solidFill>
                <a:latin typeface="Arial"/>
                <a:ea typeface="+mn-lt"/>
                <a:cs typeface="Arial"/>
                <a:hlinkClick r:id="rId3"/>
              </a:rPr>
              <a:t>https://www.nature.com/articles/s42256-019-0088-2</a:t>
            </a:r>
            <a:r>
              <a:rPr lang="en-GB" sz="1300">
                <a:solidFill>
                  <a:schemeClr val="tx2"/>
                </a:solidFill>
                <a:latin typeface="Arial"/>
                <a:ea typeface="+mn-lt"/>
                <a:cs typeface="Arial"/>
              </a:rPr>
              <a:t> (Accessed: 12 March 2026).</a:t>
            </a:r>
          </a:p>
          <a:p>
            <a:r>
              <a:rPr lang="en-GB" sz="1300">
                <a:solidFill>
                  <a:schemeClr val="tx2"/>
                </a:solidFill>
                <a:latin typeface="Arial"/>
                <a:ea typeface="+mn-lt"/>
                <a:cs typeface="Arial"/>
              </a:rPr>
              <a:t>O'Neil, C. (2016) Weapons of Math Destruction: How Big Data Increases Inequality and Threatens Democracy. New York: Crown Publishing Group. Summary available at: </a:t>
            </a:r>
            <a:r>
              <a:rPr lang="en-GB" sz="1300">
                <a:solidFill>
                  <a:schemeClr val="tx2"/>
                </a:solidFill>
                <a:latin typeface="Arial"/>
                <a:ea typeface="+mn-lt"/>
                <a:cs typeface="Arial"/>
                <a:hlinkClick r:id="rId4"/>
              </a:rPr>
              <a:t>https://en.wikipedia.org/wiki/Weapons_of_Math_Destruction</a:t>
            </a:r>
            <a:r>
              <a:rPr lang="en-GB" sz="1300">
                <a:solidFill>
                  <a:schemeClr val="tx2"/>
                </a:solidFill>
                <a:latin typeface="Arial"/>
                <a:ea typeface="+mn-lt"/>
                <a:cs typeface="Arial"/>
              </a:rPr>
              <a:t> (Accessed: 14 March 2026).</a:t>
            </a:r>
          </a:p>
          <a:p>
            <a:r>
              <a:rPr lang="en-GB" sz="1300">
                <a:solidFill>
                  <a:schemeClr val="tx2"/>
                </a:solidFill>
                <a:latin typeface="Arial"/>
                <a:ea typeface="+mn-lt"/>
                <a:cs typeface="Arial"/>
              </a:rPr>
              <a:t>Pasquale, F. (2015) The Black Box Society: The Secret Algorithms That Control Money and Information. Cambridge, MA: Harvard University Press. Available at: </a:t>
            </a:r>
            <a:r>
              <a:rPr lang="en-GB" sz="1300">
                <a:solidFill>
                  <a:schemeClr val="tx2"/>
                </a:solidFill>
                <a:latin typeface="Arial"/>
                <a:ea typeface="+mn-lt"/>
                <a:cs typeface="Arial"/>
                <a:hlinkClick r:id="rId5"/>
              </a:rPr>
              <a:t>https://www.hup.harvard.edu/catalog.php?isbn=9780674735361</a:t>
            </a:r>
            <a:r>
              <a:rPr lang="en-GB" sz="1300">
                <a:solidFill>
                  <a:schemeClr val="tx2"/>
                </a:solidFill>
                <a:latin typeface="Arial"/>
                <a:ea typeface="+mn-lt"/>
                <a:cs typeface="Arial"/>
              </a:rPr>
              <a:t> (Accessed: 15 March 2026).</a:t>
            </a:r>
          </a:p>
          <a:p>
            <a:r>
              <a:rPr lang="en-GB" sz="1300">
                <a:solidFill>
                  <a:schemeClr val="tx2"/>
                </a:solidFill>
                <a:latin typeface="Arial"/>
                <a:ea typeface="+mn-lt"/>
                <a:cs typeface="Arial"/>
              </a:rPr>
              <a:t>UNESCO (2021) Recommendation on the Ethics of Artificial Intelligence. Available at: </a:t>
            </a:r>
            <a:r>
              <a:rPr lang="en-GB" sz="1300">
                <a:solidFill>
                  <a:schemeClr val="tx2"/>
                </a:solidFill>
                <a:latin typeface="Arial"/>
                <a:ea typeface="+mn-lt"/>
                <a:cs typeface="Arial"/>
                <a:hlinkClick r:id="rId6"/>
              </a:rPr>
              <a:t>https://unesdoc.unesco.org/ark:/48223/pf0000379707</a:t>
            </a:r>
            <a:r>
              <a:rPr lang="en-GB" sz="1300">
                <a:solidFill>
                  <a:schemeClr val="tx2"/>
                </a:solidFill>
                <a:latin typeface="Arial"/>
                <a:ea typeface="+mn-lt"/>
                <a:cs typeface="Arial"/>
              </a:rPr>
              <a:t> (Accessed: 16 March 2026).</a:t>
            </a:r>
            <a:endParaRPr lang="en-GB" sz="1300">
              <a:solidFill>
                <a:schemeClr val="tx2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983941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71150F-3301-9B07-8B9C-94C74F473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2"/>
                </a:solidFill>
              </a:rPr>
              <a:t>TABLE OF CONTENT 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5457F902-8DD3-3EB4-CDBD-6B3FDE7741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671" y="2161309"/>
            <a:ext cx="4977578" cy="289025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800" b="1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000">
                <a:solidFill>
                  <a:schemeClr val="tx2"/>
                </a:solidFill>
              </a:rPr>
              <a:t>1. Case study 1 -Amazon </a:t>
            </a:r>
          </a:p>
          <a:p>
            <a:pPr marL="0" indent="0">
              <a:buNone/>
            </a:pPr>
            <a:r>
              <a:rPr lang="en-GB" sz="2000">
                <a:solidFill>
                  <a:schemeClr val="tx2"/>
                </a:solidFill>
              </a:rPr>
              <a:t>2. Case Study – Netflix</a:t>
            </a:r>
          </a:p>
          <a:p>
            <a:pPr marL="0" indent="0">
              <a:buNone/>
            </a:pPr>
            <a:r>
              <a:rPr lang="en-GB" sz="2000">
                <a:solidFill>
                  <a:schemeClr val="tx2"/>
                </a:solidFill>
              </a:rPr>
              <a:t>3. Case Study – LinkedIn </a:t>
            </a:r>
          </a:p>
          <a:p>
            <a:pPr marL="0" indent="0">
              <a:buNone/>
            </a:pPr>
            <a:r>
              <a:rPr lang="en-GB" sz="2000">
                <a:solidFill>
                  <a:schemeClr val="tx2"/>
                </a:solidFill>
              </a:rPr>
              <a:t>4. References </a:t>
            </a:r>
          </a:p>
          <a:p>
            <a:pPr marL="514350" indent="-514350">
              <a:buFont typeface="+mj-lt"/>
              <a:buAutoNum type="arabicPeriod"/>
            </a:pPr>
            <a:endParaRPr lang="en-US" sz="18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Target Audience">
            <a:extLst>
              <a:ext uri="{FF2B5EF4-FFF2-40B4-BE49-F238E27FC236}">
                <a16:creationId xmlns:a16="http://schemas.microsoft.com/office/drawing/2014/main" id="{E1B871BA-71A3-3B70-78F2-03A475019C7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96700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A06B97-178B-A3BA-F753-8071A029B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198" y="219798"/>
            <a:ext cx="4978374" cy="868774"/>
          </a:xfrm>
        </p:spPr>
        <p:txBody>
          <a:bodyPr>
            <a:normAutofit fontScale="90000"/>
          </a:bodyPr>
          <a:lstStyle/>
          <a:p>
            <a:r>
              <a:rPr lang="en-GB" sz="3600">
                <a:solidFill>
                  <a:schemeClr val="tx2"/>
                </a:solidFill>
              </a:rPr>
              <a:t>REAL WORLD -CASE STUDIES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5657F-1534-14B8-E940-9FE859290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174" y="2711609"/>
            <a:ext cx="8926284" cy="2854646"/>
          </a:xfrm>
        </p:spPr>
        <p:txBody>
          <a:bodyPr anchor="ctr">
            <a:normAutofit fontScale="25000" lnSpcReduction="20000"/>
          </a:bodyPr>
          <a:lstStyle/>
          <a:p>
            <a:pPr marL="0" indent="0">
              <a:buNone/>
            </a:pPr>
            <a:endParaRPr lang="en-GB" sz="8000" b="1" u="sng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8000" b="1" u="sng">
                <a:solidFill>
                  <a:schemeClr val="tx2"/>
                </a:solidFill>
              </a:rPr>
              <a:t>Case study 1: Amazon </a:t>
            </a:r>
          </a:p>
          <a:p>
            <a:pPr marL="0" indent="0">
              <a:buNone/>
            </a:pPr>
            <a:endParaRPr lang="en-GB" sz="8000" b="1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8000" b="1">
                <a:solidFill>
                  <a:schemeClr val="tx2"/>
                </a:solidFill>
              </a:rPr>
              <a:t>Type of System Used</a:t>
            </a:r>
            <a:endParaRPr lang="en-GB" sz="80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8000">
                <a:solidFill>
                  <a:schemeClr val="tx2"/>
                </a:solidFill>
              </a:rPr>
              <a:t>• Transaction Processing Systems (TPS)</a:t>
            </a:r>
          </a:p>
          <a:p>
            <a:pPr marL="0" indent="0">
              <a:buNone/>
            </a:pPr>
            <a:r>
              <a:rPr lang="en-GB" sz="8000">
                <a:solidFill>
                  <a:schemeClr val="tx2"/>
                </a:solidFill>
              </a:rPr>
              <a:t>• Management Information Systems (MIS)</a:t>
            </a:r>
          </a:p>
          <a:p>
            <a:pPr marL="0" indent="0">
              <a:buNone/>
            </a:pPr>
            <a:r>
              <a:rPr lang="en-GB" sz="8000">
                <a:solidFill>
                  <a:schemeClr val="tx2"/>
                </a:solidFill>
              </a:rPr>
              <a:t>• Decision Support Systems (DSS)</a:t>
            </a:r>
          </a:p>
          <a:p>
            <a:pPr marL="0" indent="0">
              <a:buNone/>
            </a:pPr>
            <a:br>
              <a:rPr lang="en-GB" sz="8000">
                <a:solidFill>
                  <a:schemeClr val="tx2"/>
                </a:solidFill>
              </a:rPr>
            </a:br>
            <a:endParaRPr lang="en-GB" sz="80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8000" b="1">
                <a:solidFill>
                  <a:schemeClr val="tx2"/>
                </a:solidFill>
              </a:rPr>
              <a:t>Business Challenge</a:t>
            </a:r>
            <a:endParaRPr lang="en-GB" sz="8000">
              <a:solidFill>
                <a:schemeClr val="tx2"/>
              </a:solidFill>
            </a:endParaRPr>
          </a:p>
          <a:p>
            <a:r>
              <a:rPr lang="en-GB" sz="8000">
                <a:solidFill>
                  <a:schemeClr val="tx2"/>
                </a:solidFill>
              </a:rPr>
              <a:t>Amazon needed to manage millions of daily transactions while maintaining fast delivery, accurate inventory control, and personalized customer experiences.</a:t>
            </a:r>
          </a:p>
          <a:p>
            <a:pPr marL="0" indent="0">
              <a:buNone/>
            </a:pPr>
            <a:br>
              <a:rPr lang="en-GB" sz="8000">
                <a:solidFill>
                  <a:schemeClr val="tx2"/>
                </a:solidFill>
              </a:rPr>
            </a:br>
            <a:endParaRPr lang="en-GB" sz="80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8000" b="1">
                <a:solidFill>
                  <a:schemeClr val="tx2"/>
                </a:solidFill>
              </a:rPr>
              <a:t>Solution Implemented</a:t>
            </a:r>
            <a:endParaRPr lang="en-GB" sz="80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8000">
                <a:solidFill>
                  <a:schemeClr val="tx2"/>
                </a:solidFill>
              </a:rPr>
              <a:t>• TPS to process customer orders and payments in real time</a:t>
            </a:r>
          </a:p>
          <a:p>
            <a:pPr marL="0" indent="0">
              <a:buNone/>
            </a:pPr>
            <a:r>
              <a:rPr lang="en-GB" sz="8000">
                <a:solidFill>
                  <a:schemeClr val="tx2"/>
                </a:solidFill>
              </a:rPr>
              <a:t>• MIS to generate sales, inventory, and performance reports for managers</a:t>
            </a:r>
          </a:p>
          <a:p>
            <a:pPr marL="0" indent="0">
              <a:buNone/>
            </a:pPr>
            <a:r>
              <a:rPr lang="en-GB" sz="8000">
                <a:solidFill>
                  <a:schemeClr val="tx2"/>
                </a:solidFill>
              </a:rPr>
              <a:t>• DSS to support logistics planning and demand forecasting</a:t>
            </a:r>
          </a:p>
          <a:p>
            <a:pPr marL="0" indent="0">
              <a:buNone/>
            </a:pPr>
            <a:br>
              <a:rPr lang="en-GB" sz="5000">
                <a:solidFill>
                  <a:schemeClr val="tx2"/>
                </a:solidFill>
              </a:rPr>
            </a:br>
            <a:endParaRPr lang="en-GB" sz="5000">
              <a:solidFill>
                <a:schemeClr val="tx2"/>
              </a:solidFill>
            </a:endParaRPr>
          </a:p>
          <a:p>
            <a:endParaRPr lang="en-GB" sz="6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Network Diagram">
            <a:extLst>
              <a:ext uri="{FF2B5EF4-FFF2-40B4-BE49-F238E27FC236}">
                <a16:creationId xmlns:a16="http://schemas.microsoft.com/office/drawing/2014/main" id="{B017BB92-3E5F-926F-6DB3-B7FDD5F234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702304" y="572030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92388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EC1B2-B31E-04FE-932A-FE2A67744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429" y="595087"/>
            <a:ext cx="10918371" cy="48913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/>
              <a:t>Ethical Issues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• Customer data privacy</a:t>
            </a:r>
          </a:p>
          <a:p>
            <a:pPr marL="0" indent="0">
              <a:buNone/>
            </a:pPr>
            <a:r>
              <a:rPr lang="en-GB" sz="2000"/>
              <a:t>• Use of data to influence purchasing behaviour</a:t>
            </a:r>
            <a:br>
              <a:rPr lang="en-GB" sz="2000"/>
            </a:br>
            <a:endParaRPr lang="en-GB" sz="2000"/>
          </a:p>
          <a:p>
            <a:pPr marL="0" indent="0">
              <a:buNone/>
            </a:pPr>
            <a:r>
              <a:rPr lang="en-GB" sz="2000" b="1"/>
              <a:t>Impact on Business Performance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• Faster operations and reduced delivery times</a:t>
            </a:r>
          </a:p>
          <a:p>
            <a:pPr marL="0" indent="0">
              <a:buNone/>
            </a:pPr>
            <a:r>
              <a:rPr lang="en-GB" sz="2000"/>
              <a:t>• Improved decision-making at management level</a:t>
            </a:r>
          </a:p>
          <a:p>
            <a:pPr marL="0" indent="0">
              <a:buNone/>
            </a:pPr>
            <a:r>
              <a:rPr lang="en-GB" sz="2000"/>
              <a:t>• Higher customer satisfaction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 b="1"/>
              <a:t>Key Takeaway</a:t>
            </a:r>
            <a:endParaRPr lang="en-GB" sz="2000"/>
          </a:p>
          <a:p>
            <a:r>
              <a:rPr lang="en-GB" sz="2000"/>
              <a:t>Integrated information systems improve efficiency and scalability but require strong data governance.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921823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A6DB04-F718-3E81-2E0C-0DFF683EE7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6997" y="678956"/>
            <a:ext cx="9474260" cy="519932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200" b="1" u="sng">
                <a:solidFill>
                  <a:schemeClr val="tx2"/>
                </a:solidFill>
              </a:rPr>
              <a:t>Case Study 2: Netflix </a:t>
            </a:r>
            <a:br>
              <a:rPr lang="en-GB" sz="2200" u="sng">
                <a:solidFill>
                  <a:schemeClr val="tx2"/>
                </a:solidFill>
              </a:rPr>
            </a:br>
            <a:endParaRPr lang="en-GB" sz="2200" u="sng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200" b="1">
                <a:solidFill>
                  <a:schemeClr val="tx2"/>
                </a:solidFill>
              </a:rPr>
              <a:t>Type of System Used</a:t>
            </a:r>
            <a:endParaRPr lang="en-GB" sz="22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200">
                <a:solidFill>
                  <a:schemeClr val="tx2"/>
                </a:solidFill>
              </a:rPr>
              <a:t>• Decision Support Systems (DSS)</a:t>
            </a:r>
          </a:p>
          <a:p>
            <a:pPr marL="0" indent="0">
              <a:buNone/>
            </a:pPr>
            <a:r>
              <a:rPr lang="en-GB" sz="2200">
                <a:solidFill>
                  <a:schemeClr val="tx2"/>
                </a:solidFill>
              </a:rPr>
              <a:t>• Knowledge Management Systems (KMS)</a:t>
            </a:r>
          </a:p>
          <a:p>
            <a:pPr marL="0" indent="0">
              <a:buNone/>
            </a:pPr>
            <a:br>
              <a:rPr lang="en-GB" sz="2200">
                <a:solidFill>
                  <a:schemeClr val="tx2"/>
                </a:solidFill>
              </a:rPr>
            </a:br>
            <a:endParaRPr lang="en-GB" sz="22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200" b="1">
                <a:solidFill>
                  <a:schemeClr val="tx2"/>
                </a:solidFill>
              </a:rPr>
              <a:t>Business Challenge</a:t>
            </a:r>
            <a:endParaRPr lang="en-GB" sz="2200">
              <a:solidFill>
                <a:schemeClr val="tx2"/>
              </a:solidFill>
            </a:endParaRPr>
          </a:p>
          <a:p>
            <a:r>
              <a:rPr lang="en-GB" sz="2200">
                <a:solidFill>
                  <a:schemeClr val="tx2"/>
                </a:solidFill>
              </a:rPr>
              <a:t>Netflix faced intense competition and needed better decisions about content production and customer retention.</a:t>
            </a:r>
          </a:p>
          <a:p>
            <a:pPr marL="0" indent="0">
              <a:buNone/>
            </a:pPr>
            <a:endParaRPr lang="en-GB" sz="2200" b="1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200" b="1">
                <a:solidFill>
                  <a:schemeClr val="tx2"/>
                </a:solidFill>
              </a:rPr>
              <a:t>Solution Implemented</a:t>
            </a:r>
            <a:endParaRPr lang="en-GB" sz="22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200">
                <a:solidFill>
                  <a:schemeClr val="tx2"/>
                </a:solidFill>
              </a:rPr>
              <a:t>• DSS to analyse viewing data and predict customer preferences</a:t>
            </a:r>
          </a:p>
          <a:p>
            <a:pPr marL="0" indent="0">
              <a:buNone/>
            </a:pPr>
            <a:r>
              <a:rPr lang="en-GB" sz="2200">
                <a:solidFill>
                  <a:schemeClr val="tx2"/>
                </a:solidFill>
              </a:rPr>
              <a:t>• KMS to capture insights from data scientists and content teams</a:t>
            </a:r>
          </a:p>
          <a:p>
            <a:endParaRPr lang="en-US" sz="700">
              <a:solidFill>
                <a:schemeClr val="tx2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7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707170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45C9374-DCDF-16CD-2035-1500B7698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br>
              <a:rPr lang="en-US" sz="3600">
                <a:solidFill>
                  <a:schemeClr val="tx2"/>
                </a:solidFill>
              </a:rPr>
            </a:br>
            <a:br>
              <a:rPr lang="en-US" sz="3600">
                <a:solidFill>
                  <a:schemeClr val="tx2"/>
                </a:solidFill>
              </a:rPr>
            </a:br>
            <a:br>
              <a:rPr lang="en-US" sz="3600">
                <a:solidFill>
                  <a:schemeClr val="tx2"/>
                </a:solidFill>
              </a:rPr>
            </a:b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16CA4F-3E8C-F1C3-C60A-3065C4C647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2200" b="1">
                <a:solidFill>
                  <a:schemeClr val="tx2"/>
                </a:solidFill>
              </a:rPr>
              <a:t>Ethical Issues</a:t>
            </a:r>
            <a:endParaRPr lang="en-GB" sz="22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200">
                <a:solidFill>
                  <a:schemeClr val="tx2"/>
                </a:solidFill>
              </a:rPr>
              <a:t>• Algorithm transparency</a:t>
            </a:r>
          </a:p>
          <a:p>
            <a:pPr marL="0" indent="0">
              <a:buNone/>
            </a:pPr>
            <a:r>
              <a:rPr lang="en-GB" sz="2200">
                <a:solidFill>
                  <a:schemeClr val="tx2"/>
                </a:solidFill>
              </a:rPr>
              <a:t>• Risk of limiting user choice through over-personalization</a:t>
            </a:r>
          </a:p>
          <a:p>
            <a:pPr marL="0" indent="0">
              <a:buNone/>
            </a:pPr>
            <a:br>
              <a:rPr lang="en-GB" sz="2200">
                <a:solidFill>
                  <a:schemeClr val="tx2"/>
                </a:solidFill>
              </a:rPr>
            </a:br>
            <a:endParaRPr lang="en-GB" sz="2200">
              <a:solidFill>
                <a:schemeClr val="tx2"/>
              </a:solidFill>
            </a:endParaRPr>
          </a:p>
          <a:p>
            <a:r>
              <a:rPr lang="en-GB" sz="2200" b="1">
                <a:solidFill>
                  <a:schemeClr val="tx2"/>
                </a:solidFill>
              </a:rPr>
              <a:t>Impact on Business Performance</a:t>
            </a:r>
            <a:endParaRPr lang="en-GB" sz="22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200">
                <a:solidFill>
                  <a:schemeClr val="tx2"/>
                </a:solidFill>
              </a:rPr>
              <a:t>• Reduced customer churn</a:t>
            </a:r>
          </a:p>
          <a:p>
            <a:pPr marL="0" indent="0">
              <a:buNone/>
            </a:pPr>
            <a:r>
              <a:rPr lang="en-GB" sz="2200">
                <a:solidFill>
                  <a:schemeClr val="tx2"/>
                </a:solidFill>
              </a:rPr>
              <a:t>• More successful original content</a:t>
            </a:r>
          </a:p>
          <a:p>
            <a:pPr marL="0" indent="0">
              <a:buNone/>
            </a:pPr>
            <a:r>
              <a:rPr lang="en-GB" sz="2200">
                <a:solidFill>
                  <a:schemeClr val="tx2"/>
                </a:solidFill>
              </a:rPr>
              <a:t>• Increased user engagement</a:t>
            </a:r>
          </a:p>
          <a:p>
            <a:pPr marL="0" indent="0">
              <a:buNone/>
            </a:pPr>
            <a:br>
              <a:rPr lang="en-GB" sz="2200">
                <a:solidFill>
                  <a:schemeClr val="tx2"/>
                </a:solidFill>
              </a:rPr>
            </a:br>
            <a:endParaRPr lang="en-GB" sz="2200">
              <a:solidFill>
                <a:schemeClr val="tx2"/>
              </a:solidFill>
            </a:endParaRPr>
          </a:p>
          <a:p>
            <a:r>
              <a:rPr lang="en-GB" sz="2200" b="1">
                <a:solidFill>
                  <a:schemeClr val="tx2"/>
                </a:solidFill>
              </a:rPr>
              <a:t>Key Takeaway</a:t>
            </a:r>
            <a:endParaRPr lang="en-GB" sz="2200">
              <a:solidFill>
                <a:schemeClr val="tx2"/>
              </a:solidFill>
            </a:endParaRPr>
          </a:p>
          <a:p>
            <a:r>
              <a:rPr lang="en-GB" sz="2200">
                <a:solidFill>
                  <a:schemeClr val="tx2"/>
                </a:solidFill>
              </a:rPr>
              <a:t>Data-driven decision systems provide competitive advantage but must be transparent and fair.</a:t>
            </a:r>
          </a:p>
          <a:p>
            <a:endParaRPr lang="en-US" sz="17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8463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952B8-9100-35DA-833F-A84E9810D0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609600"/>
            <a:ext cx="5625157" cy="5165559"/>
          </a:xfrm>
        </p:spPr>
        <p:txBody>
          <a:bodyPr anchor="t">
            <a:normAutofit fontScale="25000" lnSpcReduction="20000"/>
          </a:bodyPr>
          <a:lstStyle/>
          <a:p>
            <a:pPr marL="0" indent="0">
              <a:buNone/>
            </a:pPr>
            <a:r>
              <a:rPr lang="en-GB" sz="8000" b="1" u="sng">
                <a:solidFill>
                  <a:schemeClr val="tx2"/>
                </a:solidFill>
              </a:rPr>
              <a:t>Case  study 3: LinkedIn</a:t>
            </a:r>
          </a:p>
          <a:p>
            <a:pPr marL="0" indent="0">
              <a:buNone/>
            </a:pPr>
            <a:endParaRPr lang="en-GB" sz="8000" b="1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8000" b="1">
                <a:solidFill>
                  <a:schemeClr val="tx2"/>
                </a:solidFill>
              </a:rPr>
              <a:t>System Used</a:t>
            </a:r>
            <a:endParaRPr lang="en-GB" sz="8000">
              <a:solidFill>
                <a:schemeClr val="tx2"/>
              </a:solidFill>
            </a:endParaRPr>
          </a:p>
          <a:p>
            <a:r>
              <a:rPr lang="en-GB" sz="8000" b="1">
                <a:solidFill>
                  <a:schemeClr val="tx2"/>
                </a:solidFill>
              </a:rPr>
              <a:t>Decision Support Systems (DSS)</a:t>
            </a:r>
            <a:r>
              <a:rPr lang="en-GB" sz="8000">
                <a:solidFill>
                  <a:schemeClr val="tx2"/>
                </a:solidFill>
              </a:rPr>
              <a:t> and data analytics tools.</a:t>
            </a:r>
          </a:p>
          <a:p>
            <a:pPr marL="0" indent="0">
              <a:buNone/>
            </a:pPr>
            <a:br>
              <a:rPr lang="en-GB" sz="8000">
                <a:solidFill>
                  <a:schemeClr val="tx2"/>
                </a:solidFill>
              </a:rPr>
            </a:br>
            <a:endParaRPr lang="en-GB" sz="80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8000">
                <a:solidFill>
                  <a:schemeClr val="tx2"/>
                </a:solidFill>
              </a:rPr>
              <a:t> </a:t>
            </a:r>
            <a:r>
              <a:rPr lang="en-GB" sz="8000" b="1">
                <a:solidFill>
                  <a:schemeClr val="tx2"/>
                </a:solidFill>
              </a:rPr>
              <a:t>Business Challenge</a:t>
            </a:r>
            <a:endParaRPr lang="en-GB" sz="80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8000">
                <a:solidFill>
                  <a:schemeClr val="tx2"/>
                </a:solidFill>
              </a:rPr>
              <a:t>• Rapidly changing fashion trends</a:t>
            </a:r>
          </a:p>
          <a:p>
            <a:pPr marL="0" indent="0">
              <a:buNone/>
            </a:pPr>
            <a:r>
              <a:rPr lang="en-GB" sz="8000">
                <a:solidFill>
                  <a:schemeClr val="tx2"/>
                </a:solidFill>
              </a:rPr>
              <a:t>• Global inventory management</a:t>
            </a:r>
          </a:p>
          <a:p>
            <a:pPr marL="0" indent="0">
              <a:buNone/>
            </a:pPr>
            <a:br>
              <a:rPr lang="en-GB" sz="8000">
                <a:solidFill>
                  <a:schemeClr val="tx2"/>
                </a:solidFill>
              </a:rPr>
            </a:br>
            <a:endParaRPr lang="en-GB" sz="80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8000" b="1">
                <a:solidFill>
                  <a:schemeClr val="tx2"/>
                </a:solidFill>
              </a:rPr>
              <a:t>Solution</a:t>
            </a:r>
            <a:endParaRPr lang="en-GB" sz="80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8000">
                <a:solidFill>
                  <a:schemeClr val="tx2"/>
                </a:solidFill>
              </a:rPr>
              <a:t>• Real-time sales tracking (TPS)</a:t>
            </a:r>
          </a:p>
          <a:p>
            <a:pPr marL="0" indent="0">
              <a:buNone/>
            </a:pPr>
            <a:r>
              <a:rPr lang="en-GB" sz="8000">
                <a:solidFill>
                  <a:schemeClr val="tx2"/>
                </a:solidFill>
              </a:rPr>
              <a:t>• Trend reports for managers (MIS)</a:t>
            </a:r>
          </a:p>
          <a:p>
            <a:pPr marL="0" indent="0">
              <a:buNone/>
            </a:pPr>
            <a:endParaRPr lang="en-GB" sz="50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500">
              <a:solidFill>
                <a:schemeClr val="tx2"/>
              </a:solidFill>
            </a:endParaRPr>
          </a:p>
          <a:p>
            <a:pPr marL="0" indent="0">
              <a:buNone/>
            </a:pPr>
            <a:br>
              <a:rPr lang="en-GB" sz="500">
                <a:solidFill>
                  <a:schemeClr val="tx2"/>
                </a:solidFill>
              </a:rPr>
            </a:br>
            <a:endParaRPr lang="en-GB" sz="5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500">
                <a:solidFill>
                  <a:schemeClr val="tx2"/>
                </a:solidFill>
              </a:rPr>
              <a:t>in</a:t>
            </a:r>
            <a:endParaRPr lang="en-US" sz="500">
              <a:solidFill>
                <a:schemeClr val="tx2"/>
              </a:solidFill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Graphic 4" descr="Link with solid fill">
            <a:extLst>
              <a:ext uri="{FF2B5EF4-FFF2-40B4-BE49-F238E27FC236}">
                <a16:creationId xmlns:a16="http://schemas.microsoft.com/office/drawing/2014/main" id="{0E7C72D7-91F3-742C-E20E-B8F7E1CEE1A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708392" y="1819656"/>
            <a:ext cx="4142232" cy="4142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2992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8769D6-7F12-FB28-0000-B4BB5BC9B1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5714" y="783771"/>
            <a:ext cx="10628086" cy="53931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The system then recommends jobs, suggests professional connections, and helps recruiters identify suitable candidates.</a:t>
            </a:r>
            <a:br>
              <a:rPr lang="en-GB" sz="2000"/>
            </a:br>
            <a:endParaRPr lang="en-GB" sz="2000"/>
          </a:p>
          <a:p>
            <a:pPr marL="0" indent="0">
              <a:buNone/>
            </a:pPr>
            <a:r>
              <a:rPr lang="en-GB" sz="2000" b="1"/>
              <a:t>Ethical Issues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• Privacy of user data</a:t>
            </a:r>
          </a:p>
          <a:p>
            <a:pPr marL="0" indent="0">
              <a:buNone/>
            </a:pPr>
            <a:r>
              <a:rPr lang="en-GB" sz="2000"/>
              <a:t>• Transparency in algorithmic recommendations</a:t>
            </a:r>
          </a:p>
          <a:p>
            <a:pPr marL="0" indent="0">
              <a:buNone/>
            </a:pPr>
            <a:br>
              <a:rPr lang="en-GB" sz="2000"/>
            </a:br>
            <a:r>
              <a:rPr lang="en-GB" sz="2000" b="1"/>
              <a:t>Impact on Business Performance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• Better job matching between candidates and companies</a:t>
            </a:r>
          </a:p>
          <a:p>
            <a:pPr marL="0" indent="0">
              <a:buNone/>
            </a:pPr>
            <a:r>
              <a:rPr lang="en-GB" sz="2000"/>
              <a:t>• Increased user engagement on the platform</a:t>
            </a:r>
          </a:p>
          <a:p>
            <a:pPr marL="0" indent="0">
              <a:buNone/>
            </a:pPr>
            <a:r>
              <a:rPr lang="en-GB" sz="2000"/>
              <a:t>• More efficient recruitment processes</a:t>
            </a:r>
          </a:p>
          <a:p>
            <a:pPr marL="0" indent="0">
              <a:buNone/>
            </a:pPr>
            <a:endParaRPr lang="en-GB" sz="200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10239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A5A4F-A5FA-7D92-9114-8433296F8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B639D-C5F2-5EB6-680D-8C9841D60F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US">
              <a:hlinkClick r:id="rId2"/>
            </a:endParaRPr>
          </a:p>
          <a:p>
            <a:r>
              <a:rPr lang="en-GB">
                <a:hlinkClick r:id="rId3"/>
              </a:rPr>
              <a:t>Kenneth C. Laudon, K. C., &amp; Jane P. Laudon, J. P. (2022). Management Information Systems: Managing the Digital Firm. Pearson.</a:t>
            </a:r>
            <a:endParaRPr lang="en-GB"/>
          </a:p>
          <a:p>
            <a:r>
              <a:rPr lang="en-GB">
                <a:hlinkClick r:id="rId4"/>
              </a:rPr>
              <a:t>Ralph M. Stair, R., &amp; George W. Reynolds, G. (2020). Principles of Information Systems. Cengage Learning.</a:t>
            </a:r>
            <a:endParaRPr lang="en-GB"/>
          </a:p>
          <a:p>
            <a:r>
              <a:rPr lang="en-GB">
                <a:hlinkClick r:id="rId5"/>
              </a:rPr>
              <a:t>Efraim Turban, E., Ramesh Sharda, R., &amp; Dursun Delen, D. (2021). Decision Support and Business Intelligence Systems. Pearson.</a:t>
            </a:r>
          </a:p>
          <a:p>
            <a:r>
              <a:rPr lang="en-GB">
                <a:hlinkClick r:id="rId5"/>
              </a:rPr>
              <a:t>Harvard Business Review. (2020). How companies use data to improve decision-making.</a:t>
            </a:r>
          </a:p>
          <a:p>
            <a:r>
              <a:rPr lang="en-GB">
                <a:hlinkClick r:id="rId5"/>
              </a:rPr>
              <a:t>Amazon. (2023). Annual Report. https://</a:t>
            </a:r>
            <a:r>
              <a:rPr lang="en-GB" err="1">
                <a:hlinkClick r:id="rId5"/>
              </a:rPr>
              <a:t>www.amazon.com</a:t>
            </a:r>
            <a:endParaRPr lang="en-GB">
              <a:hlinkClick r:id="rId5"/>
            </a:endParaRPr>
          </a:p>
          <a:p>
            <a:r>
              <a:rPr lang="en-GB">
                <a:hlinkClick r:id="rId5"/>
              </a:rPr>
              <a:t>Netflix. (2023). Investor Relations Report. https://</a:t>
            </a:r>
            <a:r>
              <a:rPr lang="en-GB" err="1">
                <a:hlinkClick r:id="rId5"/>
              </a:rPr>
              <a:t>www.netflix.com</a:t>
            </a:r>
            <a:endParaRPr lang="en-GB">
              <a:hlinkClick r:id="rId5"/>
            </a:endParaRPr>
          </a:p>
          <a:p>
            <a:r>
              <a:rPr lang="en-GB">
                <a:hlinkClick r:id="rId5"/>
              </a:rPr>
              <a:t>LinkedIn. (2023). About LinkedIn and Data Insights. https://</a:t>
            </a:r>
            <a:r>
              <a:rPr lang="en-GB" err="1">
                <a:hlinkClick r:id="rId5"/>
              </a:rPr>
              <a:t>www.linkedin.com</a:t>
            </a:r>
            <a:endParaRPr lang="en-GB">
              <a:hlinkClick r:id="rId5"/>
            </a:endParaRPr>
          </a:p>
          <a:p>
            <a:r>
              <a:rPr lang="en-GB">
                <a:hlinkClick r:id="rId5"/>
              </a:rPr>
              <a:t>IBM. (2022). Decision Support Systems and Business Analytics. https://</a:t>
            </a:r>
            <a:r>
              <a:rPr lang="en-GB" err="1">
                <a:hlinkClick r:id="rId5"/>
              </a:rPr>
              <a:t>www.ibm.com</a:t>
            </a:r>
            <a:endParaRPr lang="en-US">
              <a:hlinkClick r:id="rId2"/>
            </a:endParaRPr>
          </a:p>
          <a:p>
            <a:endParaRPr lang="en-US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92609432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95F01-0298-EA69-1FAC-133F2F830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Thank you </a:t>
            </a:r>
          </a:p>
        </p:txBody>
      </p:sp>
      <p:pic>
        <p:nvPicPr>
          <p:cNvPr id="6" name="Graphic 5" descr="Handshake">
            <a:extLst>
              <a:ext uri="{FF2B5EF4-FFF2-40B4-BE49-F238E27FC236}">
                <a16:creationId xmlns:a16="http://schemas.microsoft.com/office/drawing/2014/main" id="{74C46F22-351B-1627-B0AE-B0AC8F143FC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560611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office theme</vt:lpstr>
      <vt:lpstr>Module name: Managing Business Information module code: LCLM 5004 lecturer: Amitave Banik Assessment: PPT presentation about Information Systems student names: Fatema Akther (2111177) Andrea Milardi (2415547) Nicolas Sanchez Navarrete (2413598) Jennifer Nicole Hernandez Chauca (2410851)</vt:lpstr>
      <vt:lpstr>Table of content</vt:lpstr>
      <vt:lpstr>What are Information Systems </vt:lpstr>
      <vt:lpstr>Different Information Systems </vt:lpstr>
      <vt:lpstr>Role of Information Systems in business operations </vt:lpstr>
      <vt:lpstr>Supporting managerial decision making</vt:lpstr>
      <vt:lpstr>Competitive advantages</vt:lpstr>
      <vt:lpstr>Reference </vt:lpstr>
      <vt:lpstr>Introduction: Business Information System</vt:lpstr>
      <vt:lpstr>DIFFERENT EXAMPLE OF DSS</vt:lpstr>
      <vt:lpstr>Data-Mining DSS</vt:lpstr>
      <vt:lpstr>Knowledge-Base DSS </vt:lpstr>
      <vt:lpstr>Model-Driven DSS</vt:lpstr>
      <vt:lpstr>Recommended System: Data-Driven Decision Support System </vt:lpstr>
      <vt:lpstr>REFERENCE</vt:lpstr>
      <vt:lpstr>Table Of Content</vt:lpstr>
      <vt:lpstr>The Digital Footprint</vt:lpstr>
      <vt:lpstr>Algorithms Under the Lens</vt:lpstr>
      <vt:lpstr>The Transparency Blueprint</vt:lpstr>
      <vt:lpstr>AI Ethics as a Strategic Asset</vt:lpstr>
      <vt:lpstr>The User's Survival Guide</vt:lpstr>
      <vt:lpstr>References</vt:lpstr>
      <vt:lpstr>TABLE OF CONTENT </vt:lpstr>
      <vt:lpstr>REAL WORLD -CASE STUDIES </vt:lpstr>
      <vt:lpstr>PowerPoint Presentation</vt:lpstr>
      <vt:lpstr>PowerPoint Presentation</vt:lpstr>
      <vt:lpstr>   </vt:lpstr>
      <vt:lpstr>PowerPoint Presentation</vt:lpstr>
      <vt:lpstr>PowerPoint Presentation</vt:lpstr>
      <vt:lpstr>REFERENCES </vt:lpstr>
      <vt:lpstr>Thank you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11</cp:revision>
  <dcterms:created xsi:type="dcterms:W3CDTF">2026-03-05T18:05:49Z</dcterms:created>
  <dcterms:modified xsi:type="dcterms:W3CDTF">2026-03-17T13:41:50Z</dcterms:modified>
</cp:coreProperties>
</file>