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54"/>
  </p:notesMasterIdLst>
  <p:sldIdLst>
    <p:sldId id="275" r:id="rId2"/>
    <p:sldId id="256" r:id="rId3"/>
    <p:sldId id="301" r:id="rId4"/>
    <p:sldId id="302" r:id="rId5"/>
    <p:sldId id="274" r:id="rId6"/>
    <p:sldId id="263" r:id="rId7"/>
    <p:sldId id="296" r:id="rId8"/>
    <p:sldId id="257" r:id="rId9"/>
    <p:sldId id="267" r:id="rId10"/>
    <p:sldId id="303" r:id="rId11"/>
    <p:sldId id="304" r:id="rId12"/>
    <p:sldId id="276" r:id="rId13"/>
    <p:sldId id="281" r:id="rId14"/>
    <p:sldId id="277" r:id="rId15"/>
    <p:sldId id="305" r:id="rId16"/>
    <p:sldId id="278" r:id="rId17"/>
    <p:sldId id="306" r:id="rId18"/>
    <p:sldId id="307" r:id="rId19"/>
    <p:sldId id="284" r:id="rId20"/>
    <p:sldId id="266" r:id="rId21"/>
    <p:sldId id="264" r:id="rId22"/>
    <p:sldId id="265" r:id="rId23"/>
    <p:sldId id="279" r:id="rId24"/>
    <p:sldId id="298" r:id="rId25"/>
    <p:sldId id="280" r:id="rId26"/>
    <p:sldId id="299" r:id="rId27"/>
    <p:sldId id="300" r:id="rId28"/>
    <p:sldId id="285" r:id="rId29"/>
    <p:sldId id="291" r:id="rId30"/>
    <p:sldId id="295" r:id="rId31"/>
    <p:sldId id="283" r:id="rId32"/>
    <p:sldId id="260" r:id="rId33"/>
    <p:sldId id="273" r:id="rId34"/>
    <p:sldId id="290" r:id="rId35"/>
    <p:sldId id="297" r:id="rId36"/>
    <p:sldId id="268" r:id="rId37"/>
    <p:sldId id="270" r:id="rId38"/>
    <p:sldId id="271" r:id="rId39"/>
    <p:sldId id="272" r:id="rId40"/>
    <p:sldId id="293" r:id="rId41"/>
    <p:sldId id="294" r:id="rId42"/>
    <p:sldId id="308" r:id="rId43"/>
    <p:sldId id="309" r:id="rId44"/>
    <p:sldId id="310" r:id="rId45"/>
    <p:sldId id="311" r:id="rId46"/>
    <p:sldId id="312" r:id="rId47"/>
    <p:sldId id="313" r:id="rId48"/>
    <p:sldId id="314" r:id="rId49"/>
    <p:sldId id="315" r:id="rId50"/>
    <p:sldId id="316" r:id="rId51"/>
    <p:sldId id="317" r:id="rId52"/>
    <p:sldId id="318" r:id="rId5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7"/>
    <p:restoredTop sz="94618"/>
  </p:normalViewPr>
  <p:slideViewPr>
    <p:cSldViewPr snapToGrid="0">
      <p:cViewPr varScale="1">
        <p:scale>
          <a:sx n="85" d="100"/>
          <a:sy n="85" d="100"/>
        </p:scale>
        <p:origin x="176" y="5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D7C065-1004-8043-AD2C-BEFDE0E8E5A1}" type="datetimeFigureOut">
              <a:rPr lang="en-US" smtClean="0"/>
              <a:t>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505F2B-99F1-6B4F-A3E9-0BE999F1A770}" type="slidenum">
              <a:rPr lang="en-US" smtClean="0"/>
              <a:t>‹#›</a:t>
            </a:fld>
            <a:endParaRPr lang="en-US"/>
          </a:p>
        </p:txBody>
      </p:sp>
    </p:spTree>
    <p:extLst>
      <p:ext uri="{BB962C8B-B14F-4D97-AF65-F5344CB8AC3E}">
        <p14:creationId xmlns:p14="http://schemas.microsoft.com/office/powerpoint/2010/main" val="815743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505F2B-99F1-6B4F-A3E9-0BE999F1A770}" type="slidenum">
              <a:rPr lang="en-US" smtClean="0"/>
              <a:t>6</a:t>
            </a:fld>
            <a:endParaRPr lang="en-US"/>
          </a:p>
        </p:txBody>
      </p:sp>
    </p:spTree>
    <p:extLst>
      <p:ext uri="{BB962C8B-B14F-4D97-AF65-F5344CB8AC3E}">
        <p14:creationId xmlns:p14="http://schemas.microsoft.com/office/powerpoint/2010/main" val="41890877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are 5 ways of recognizing the developmental stages and this is </a:t>
            </a:r>
            <a:r>
              <a:rPr lang="en-US" dirty="0" err="1"/>
              <a:t>incorapated</a:t>
            </a:r>
            <a:r>
              <a:rPr lang="en-US" dirty="0"/>
              <a:t> into my idea of the sensory packs.</a:t>
            </a:r>
          </a:p>
        </p:txBody>
      </p:sp>
      <p:sp>
        <p:nvSpPr>
          <p:cNvPr id="4" name="Slide Number Placeholder 3"/>
          <p:cNvSpPr>
            <a:spLocks noGrp="1"/>
          </p:cNvSpPr>
          <p:nvPr>
            <p:ph type="sldNum" sz="quarter" idx="5"/>
          </p:nvPr>
        </p:nvSpPr>
        <p:spPr/>
        <p:txBody>
          <a:bodyPr/>
          <a:lstStyle/>
          <a:p>
            <a:fld id="{D5505F2B-99F1-6B4F-A3E9-0BE999F1A770}" type="slidenum">
              <a:rPr lang="en-US" smtClean="0"/>
              <a:t>8</a:t>
            </a:fld>
            <a:endParaRPr lang="en-US"/>
          </a:p>
        </p:txBody>
      </p:sp>
    </p:spTree>
    <p:extLst>
      <p:ext uri="{BB962C8B-B14F-4D97-AF65-F5344CB8AC3E}">
        <p14:creationId xmlns:p14="http://schemas.microsoft.com/office/powerpoint/2010/main" val="1909343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prices researched on 16</a:t>
            </a:r>
            <a:r>
              <a:rPr lang="en-US" baseline="30000" dirty="0"/>
              <a:t>th</a:t>
            </a:r>
            <a:r>
              <a:rPr lang="en-US" dirty="0"/>
              <a:t> February 2026 and also the </a:t>
            </a:r>
            <a:r>
              <a:rPr lang="en-US" dirty="0" err="1"/>
              <a:t>marging</a:t>
            </a:r>
            <a:r>
              <a:rPr lang="en-US" dirty="0"/>
              <a:t> of profit covers the increase or any product refunds if needed.</a:t>
            </a:r>
          </a:p>
        </p:txBody>
      </p:sp>
      <p:sp>
        <p:nvSpPr>
          <p:cNvPr id="4" name="Slide Number Placeholder 3"/>
          <p:cNvSpPr>
            <a:spLocks noGrp="1"/>
          </p:cNvSpPr>
          <p:nvPr>
            <p:ph type="sldNum" sz="quarter" idx="5"/>
          </p:nvPr>
        </p:nvSpPr>
        <p:spPr/>
        <p:txBody>
          <a:bodyPr/>
          <a:lstStyle/>
          <a:p>
            <a:fld id="{D5505F2B-99F1-6B4F-A3E9-0BE999F1A770}" type="slidenum">
              <a:rPr lang="en-US" smtClean="0"/>
              <a:t>13</a:t>
            </a:fld>
            <a:endParaRPr lang="en-US"/>
          </a:p>
        </p:txBody>
      </p:sp>
    </p:spTree>
    <p:extLst>
      <p:ext uri="{BB962C8B-B14F-4D97-AF65-F5344CB8AC3E}">
        <p14:creationId xmlns:p14="http://schemas.microsoft.com/office/powerpoint/2010/main" val="19514846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Utilise</a:t>
            </a:r>
            <a:r>
              <a:rPr lang="en-US" dirty="0"/>
              <a:t> online advertising free from social media and with the idea of </a:t>
            </a:r>
            <a:r>
              <a:rPr lang="en-US" dirty="0" err="1"/>
              <a:t>expantion</a:t>
            </a:r>
            <a:r>
              <a:rPr lang="en-US" dirty="0"/>
              <a:t> </a:t>
            </a:r>
          </a:p>
        </p:txBody>
      </p:sp>
      <p:sp>
        <p:nvSpPr>
          <p:cNvPr id="4" name="Slide Number Placeholder 3"/>
          <p:cNvSpPr>
            <a:spLocks noGrp="1"/>
          </p:cNvSpPr>
          <p:nvPr>
            <p:ph type="sldNum" sz="quarter" idx="5"/>
          </p:nvPr>
        </p:nvSpPr>
        <p:spPr/>
        <p:txBody>
          <a:bodyPr/>
          <a:lstStyle/>
          <a:p>
            <a:fld id="{D5505F2B-99F1-6B4F-A3E9-0BE999F1A770}" type="slidenum">
              <a:rPr lang="en-US" smtClean="0"/>
              <a:t>25</a:t>
            </a:fld>
            <a:endParaRPr lang="en-US"/>
          </a:p>
        </p:txBody>
      </p:sp>
    </p:spTree>
    <p:extLst>
      <p:ext uri="{BB962C8B-B14F-4D97-AF65-F5344CB8AC3E}">
        <p14:creationId xmlns:p14="http://schemas.microsoft.com/office/powerpoint/2010/main" val="1405161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505F2B-99F1-6B4F-A3E9-0BE999F1A770}" type="slidenum">
              <a:rPr lang="en-US" smtClean="0"/>
              <a:t>26</a:t>
            </a:fld>
            <a:endParaRPr lang="en-US"/>
          </a:p>
        </p:txBody>
      </p:sp>
    </p:spTree>
    <p:extLst>
      <p:ext uri="{BB962C8B-B14F-4D97-AF65-F5344CB8AC3E}">
        <p14:creationId xmlns:p14="http://schemas.microsoft.com/office/powerpoint/2010/main" val="3240813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Then with my brochure and protypes of my idea within the presentation finding then everyone present could have the idea and explanation on such a small idea could possibly expand to more and be cost effective </a:t>
            </a:r>
            <a:r>
              <a:rPr lang="en-US"/>
              <a:t>to m</a:t>
            </a:r>
            <a:endParaRPr lang="en-US" dirty="0"/>
          </a:p>
        </p:txBody>
      </p:sp>
      <p:sp>
        <p:nvSpPr>
          <p:cNvPr id="4" name="Slide Number Placeholder 3"/>
          <p:cNvSpPr>
            <a:spLocks noGrp="1"/>
          </p:cNvSpPr>
          <p:nvPr>
            <p:ph type="sldNum" sz="quarter" idx="5"/>
          </p:nvPr>
        </p:nvSpPr>
        <p:spPr/>
        <p:txBody>
          <a:bodyPr/>
          <a:lstStyle/>
          <a:p>
            <a:fld id="{D5505F2B-99F1-6B4F-A3E9-0BE999F1A770}" type="slidenum">
              <a:rPr lang="en-US" smtClean="0"/>
              <a:t>31</a:t>
            </a:fld>
            <a:endParaRPr lang="en-US"/>
          </a:p>
        </p:txBody>
      </p:sp>
    </p:spTree>
    <p:extLst>
      <p:ext uri="{BB962C8B-B14F-4D97-AF65-F5344CB8AC3E}">
        <p14:creationId xmlns:p14="http://schemas.microsoft.com/office/powerpoint/2010/main" val="2436123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505F2B-99F1-6B4F-A3E9-0BE999F1A770}" type="slidenum">
              <a:rPr lang="en-US" smtClean="0"/>
              <a:t>36</a:t>
            </a:fld>
            <a:endParaRPr lang="en-US"/>
          </a:p>
        </p:txBody>
      </p:sp>
    </p:spTree>
    <p:extLst>
      <p:ext uri="{BB962C8B-B14F-4D97-AF65-F5344CB8AC3E}">
        <p14:creationId xmlns:p14="http://schemas.microsoft.com/office/powerpoint/2010/main" val="22174109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5505F2B-99F1-6B4F-A3E9-0BE999F1A770}" type="slidenum">
              <a:rPr lang="en-US" smtClean="0"/>
              <a:t>40</a:t>
            </a:fld>
            <a:endParaRPr lang="en-US"/>
          </a:p>
        </p:txBody>
      </p:sp>
    </p:spTree>
    <p:extLst>
      <p:ext uri="{BB962C8B-B14F-4D97-AF65-F5344CB8AC3E}">
        <p14:creationId xmlns:p14="http://schemas.microsoft.com/office/powerpoint/2010/main" val="3397178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ADF4C0-1DB5-244F-8411-EF7434F19FAC}" type="datetime1">
              <a:rPr lang="en-GB" smtClean="0"/>
              <a:t>20/02/2026</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3479A3B-9D9C-1D4D-AF61-70C023E2AC9E}" type="datetime1">
              <a:rPr lang="en-GB" smtClean="0"/>
              <a:t>20/02/2026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2A794A4-CCE3-F04B-AF20-7C8E84218A2B}" type="datetime1">
              <a:rPr lang="en-GB" smtClean="0"/>
              <a:t>20/02/2026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889C8BB-F41F-064B-B82E-AEB375BBBACC}" type="datetime1">
              <a:rPr lang="en-GB" smtClean="0"/>
              <a:t>20/02/2026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37FA07A-D18D-C742-95A2-49B2CCD569A3}" type="datetime1">
              <a:rPr lang="en-GB" smtClean="0"/>
              <a:t>20/02/2026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43D0AD2-87CB-DA46-B3A3-B680C74940B7}" type="datetime1">
              <a:rPr lang="en-GB" smtClean="0"/>
              <a:t>20/02/2026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4D48D8-CC0D-0141-8842-662B729773A8}" type="datetime1">
              <a:rPr lang="en-GB" smtClean="0"/>
              <a:t>20/02/2026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65E6846-ADBC-BB4B-8C92-DD3C0D9DE138}" type="datetime1">
              <a:rPr lang="en-GB" smtClean="0"/>
              <a:t>20/02/2026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F9EE2C1-4E69-5D42-BFE1-8DFD8919B588}" type="datetime1">
              <a:rPr lang="en-GB" smtClean="0"/>
              <a:t>20/02/2026</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FF122FD-B1CA-704E-AEA6-B8D58FCA748E}" type="datetime1">
              <a:rPr lang="en-GB" smtClean="0"/>
              <a:t>20/02/2026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035456-04DA-3C47-9301-57959719FFA3}" type="datetime1">
              <a:rPr lang="en-GB" smtClean="0"/>
              <a:t>20/02/2026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228AEA7-7AD4-E843-8ED0-3F94E6DF0F01}" type="datetime1">
              <a:rPr lang="en-GB" smtClean="0"/>
              <a:t>20/02/2026</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hurstassociates.blogspot.com/2019/02/totally-off-topic-sample-interview.html" TargetMode="External"/><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hyperlink" Target="https://www.theidearoom.net/ocean-crafts-treats/" TargetMode="External"/><Relationship Id="rId7" Type="http://schemas.openxmlformats.org/officeDocument/2006/relationships/hyperlink" Target="https://creativecommons.org/licenses/by-nc-nd/3.0/" TargetMode="External"/><Relationship Id="rId2"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image" Target="../media/image1.jpg"/><Relationship Id="rId5" Type="http://schemas.openxmlformats.org/officeDocument/2006/relationships/hyperlink" Target="https://www.alamy.com/stock-photo/toddler-hand.html?imgt=8"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creativeworldschool.com/sensory-play-benefit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hyperlink" Target="https://www.ups.com/gb/en/track/ups-my-choice" TargetMode="External"/><Relationship Id="rId3" Type="http://schemas.openxmlformats.org/officeDocument/2006/relationships/image" Target="../media/image6.jpg"/><Relationship Id="rId7" Type="http://schemas.openxmlformats.org/officeDocument/2006/relationships/image" Target="../media/image8.png"/><Relationship Id="rId12" Type="http://schemas.openxmlformats.org/officeDocument/2006/relationships/hyperlink" Target="https://creativecommons.org/licenses/by-sa/3.0/" TargetMode="External"/><Relationship Id="rId2" Type="http://schemas.openxmlformats.org/officeDocument/2006/relationships/image" Target="../media/image1.jpg"/><Relationship Id="rId1" Type="http://schemas.openxmlformats.org/officeDocument/2006/relationships/slideLayout" Target="../slideLayouts/slideLayout3.xml"/><Relationship Id="rId6" Type="http://schemas.openxmlformats.org/officeDocument/2006/relationships/hyperlink" Target="https://alaninbelfast.blogspot.com/2009/02/"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7.gif"/><Relationship Id="rId10" Type="http://schemas.openxmlformats.org/officeDocument/2006/relationships/hyperlink" Target="https://smlpoints.com/dhl-deutsche-post-germany.html" TargetMode="External"/><Relationship Id="rId4" Type="http://schemas.openxmlformats.org/officeDocument/2006/relationships/hyperlink" Target="https://commons.wikimedia.org/wiki/File:Amazon_Locker_Faust_door_open_2.jpg" TargetMode="External"/><Relationship Id="rId9" Type="http://schemas.openxmlformats.org/officeDocument/2006/relationships/image" Target="../media/image9.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habell.org/2019/08/5-questions-everyones-asking-about-microservices-question1.html" TargetMode="External"/><Relationship Id="rId2" Type="http://schemas.openxmlformats.org/officeDocument/2006/relationships/image" Target="../media/image10.jpg"/><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image" Target="../media/image1.jp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7" Type="http://schemas.openxmlformats.org/officeDocument/2006/relationships/hyperlink" Target="https://uzdrowisko-kamienpomorski.pl/Spectra-Pre-Sterilised-Breast-Milk-Storage-Bags-60-Count-456006" TargetMode="Externa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image" Target="../media/image12.jpeg"/><Relationship Id="rId5" Type="http://schemas.openxmlformats.org/officeDocument/2006/relationships/hyperlink" Target="https://www.rawpixel.com/search/flour" TargetMode="Externa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flickr.com/photos/uscpsc/13312822213/" TargetMode="External"/><Relationship Id="rId2" Type="http://schemas.openxmlformats.org/officeDocument/2006/relationships/image" Target="../media/image14.jpg"/><Relationship Id="rId1" Type="http://schemas.openxmlformats.org/officeDocument/2006/relationships/slideLayout" Target="../slideLayouts/slideLayout8.xml"/><Relationship Id="rId4" Type="http://schemas.openxmlformats.org/officeDocument/2006/relationships/hyperlink" Target="https://creativecommons.org/licenses/by/3.0/"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hyperlink" Target="http://www.flickr.com/photos/manueb/4772247914/" TargetMode="External"/><Relationship Id="rId2" Type="http://schemas.openxmlformats.org/officeDocument/2006/relationships/image" Target="../media/image15.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alamy.com/stock-photo/market-stall-exterior.html?imgt=8" TargetMode="External"/><Relationship Id="rId2" Type="http://schemas.openxmlformats.org/officeDocument/2006/relationships/image" Target="../media/image16.jpg"/><Relationship Id="rId1" Type="http://schemas.openxmlformats.org/officeDocument/2006/relationships/slideLayout" Target="../slideLayouts/slideLayout6.xml"/><Relationship Id="rId4" Type="http://schemas.openxmlformats.org/officeDocument/2006/relationships/image" Target="../media/image1.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8" Type="http://schemas.openxmlformats.org/officeDocument/2006/relationships/image" Target="../media/image19.jpg"/><Relationship Id="rId13" Type="http://schemas.openxmlformats.org/officeDocument/2006/relationships/image" Target="../media/image21.jpg"/><Relationship Id="rId18" Type="http://schemas.openxmlformats.org/officeDocument/2006/relationships/image" Target="../media/image23.png"/><Relationship Id="rId3" Type="http://schemas.openxmlformats.org/officeDocument/2006/relationships/image" Target="../media/image17.png"/><Relationship Id="rId7" Type="http://schemas.openxmlformats.org/officeDocument/2006/relationships/hyperlink" Target="https://creativecommons.org/licenses/by-nc-nd/3.0/" TargetMode="External"/><Relationship Id="rId12" Type="http://schemas.openxmlformats.org/officeDocument/2006/relationships/hyperlink" Target="https://pixabay.com/en/twitter-logo-blue-2672572/" TargetMode="External"/><Relationship Id="rId17" Type="http://schemas.openxmlformats.org/officeDocument/2006/relationships/hyperlink" Target="https://creativecommons.org/licenses/by/3.0/" TargetMode="External"/><Relationship Id="rId2" Type="http://schemas.openxmlformats.org/officeDocument/2006/relationships/notesSlide" Target="../notesSlides/notesSlide4.xml"/><Relationship Id="rId16" Type="http://schemas.openxmlformats.org/officeDocument/2006/relationships/hyperlink" Target="https://www.michaeltyler.co.uk/category/tv/" TargetMode="External"/><Relationship Id="rId20" Type="http://schemas.openxmlformats.org/officeDocument/2006/relationships/hyperlink" Target="https://creativecommons.org/licenses/by-sa/3.0/" TargetMode="External"/><Relationship Id="rId1" Type="http://schemas.openxmlformats.org/officeDocument/2006/relationships/slideLayout" Target="../slideLayouts/slideLayout3.xml"/><Relationship Id="rId6" Type="http://schemas.openxmlformats.org/officeDocument/2006/relationships/hyperlink" Target="https://www.filosofemme.it/author/monica-cattabriga-lisa-pareschi/" TargetMode="External"/><Relationship Id="rId11" Type="http://schemas.openxmlformats.org/officeDocument/2006/relationships/image" Target="../media/image20.jpg"/><Relationship Id="rId5" Type="http://schemas.openxmlformats.org/officeDocument/2006/relationships/image" Target="../media/image18.jpg"/><Relationship Id="rId15" Type="http://schemas.openxmlformats.org/officeDocument/2006/relationships/image" Target="../media/image22.png"/><Relationship Id="rId10" Type="http://schemas.openxmlformats.org/officeDocument/2006/relationships/hyperlink" Target="https://creativecommons.org/licenses/by-nd/3.0/" TargetMode="External"/><Relationship Id="rId19" Type="http://schemas.openxmlformats.org/officeDocument/2006/relationships/hyperlink" Target="https://en.wikipedia.org/wiki/ITV_(TV_channel)" TargetMode="External"/><Relationship Id="rId4" Type="http://schemas.openxmlformats.org/officeDocument/2006/relationships/hyperlink" Target="https://pixabay.com/pt/facebook-logotipo-rede-social-site-76658/" TargetMode="External"/><Relationship Id="rId9" Type="http://schemas.openxmlformats.org/officeDocument/2006/relationships/hyperlink" Target="https://theculinarychronicles.com/2014/02/14/valentines-rice-cereal-pops-because-i-heart-you/" TargetMode="External"/><Relationship Id="rId14" Type="http://schemas.openxmlformats.org/officeDocument/2006/relationships/hyperlink" Target="https://pixabay.com/en/marketing-strategies-426545/"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www.facebook.com/groups/2725439464271615/?locale=en_GB" TargetMode="External"/><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24.JPG"/></Relationships>
</file>

<file path=ppt/slides/_rels/slide2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1.jp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8" Type="http://schemas.openxmlformats.org/officeDocument/2006/relationships/image" Target="../media/image29.jpg"/><Relationship Id="rId3" Type="http://schemas.openxmlformats.org/officeDocument/2006/relationships/hyperlink" Target="https://akomokids.com/product/medela-breast-milk-storage-bags-with-pour-spout-210-ml-50-pcs/" TargetMode="External"/><Relationship Id="rId7" Type="http://schemas.openxmlformats.org/officeDocument/2006/relationships/hyperlink" Target="https://www.cromartiehobbycraft.co.uk/Catalogue/Ceramic-Bisque-Bisqueware-Shapes-for-pottery-painting/Mothers-Day-Ceramic-Bisque/Textiles-Textile-Decoration/Embellishments" TargetMode="External"/><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28.jpg"/><Relationship Id="rId11" Type="http://schemas.openxmlformats.org/officeDocument/2006/relationships/hyperlink" Target="https://bestcrafts.org/best-synthetic-feathers-for-crafts/" TargetMode="External"/><Relationship Id="rId5" Type="http://schemas.openxmlformats.org/officeDocument/2006/relationships/hyperlink" Target="https://www.ebay.co.uk/itm/388920628788" TargetMode="External"/><Relationship Id="rId10" Type="http://schemas.openxmlformats.org/officeDocument/2006/relationships/image" Target="../media/image30.jpg"/><Relationship Id="rId4" Type="http://schemas.openxmlformats.org/officeDocument/2006/relationships/image" Target="../media/image27.jpg"/><Relationship Id="rId9" Type="http://schemas.openxmlformats.org/officeDocument/2006/relationships/hyperlink" Target="https://www.ebay.co.uk/itm/137022516911"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government/publications/toys-safety-regulations-2011/toys-safety-regulations-2011-great-britain#obligations-of-manufacturers" TargetMode="External"/><Relationship Id="rId2" Type="http://schemas.openxmlformats.org/officeDocument/2006/relationships/image" Target="../media/image1.jpg"/><Relationship Id="rId1" Type="http://schemas.openxmlformats.org/officeDocument/2006/relationships/slideLayout" Target="../slideLayouts/slideLayout9.xml"/><Relationship Id="rId4" Type="http://schemas.openxmlformats.org/officeDocument/2006/relationships/hyperlink" Target="https://developmentbank.wales/about-us/development-bank-wale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find-government-grants.service.gov.uk/grants" TargetMode="External"/><Relationship Id="rId2" Type="http://schemas.openxmlformats.org/officeDocument/2006/relationships/hyperlink" Target="https://businesswales.gov.wales/businessfinance/types-finance-and-how-apply/grants" TargetMode="External"/><Relationship Id="rId1" Type="http://schemas.openxmlformats.org/officeDocument/2006/relationships/slideLayout" Target="../slideLayouts/slideLayout3.xml"/><Relationship Id="rId4" Type="http://schemas.openxmlformats.org/officeDocument/2006/relationships/hyperlink" Target="https://www.find-government/"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eden-ts.com/hot-topics/overview-of-theorist-that-underpin-early-years-education/" TargetMode="External"/><Relationship Id="rId7" Type="http://schemas.openxmlformats.org/officeDocument/2006/relationships/hyperlink" Target="https://uk.express.dhl.com/quote/results/?postcode=&amp;dest=GB" TargetMode="External"/><Relationship Id="rId2" Type="http://schemas.openxmlformats.org/officeDocument/2006/relationships/hyperlink" Target="https://www.reading.ac.uk/education/-/media/project/uor-main/schools-departments/education/documents/offer-holders/early-years-2024-25/pg28-theories-of-child-development_article.pdf?la=en&amp;hash=654E89A90DDE3B9779CCADFE6BF80B17" TargetMode="External"/><Relationship Id="rId1" Type="http://schemas.openxmlformats.org/officeDocument/2006/relationships/slideLayout" Target="../slideLayouts/slideLayout3.xml"/><Relationship Id="rId6" Type="http://schemas.openxmlformats.org/officeDocument/2006/relationships/hyperlink" Target="https://www.postoffice.co.uk/mail/royalmail-uk-1st-and-2nd-class" TargetMode="External"/><Relationship Id="rId5" Type="http://schemas.openxmlformats.org/officeDocument/2006/relationships/hyperlink" Target="https://www.swanseascoop.com/" TargetMode="External"/><Relationship Id="rId4" Type="http://schemas.openxmlformats.org/officeDocument/2006/relationships/hyperlink" Target="https://www.facebook.com/groups/2725439464271615/?locale=en_GB"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uzdrowisko-kamienpomorski.pl/Spectra-Pre-Sterilised-Breast-Milk-Storage-Bags-60-Count-456006" TargetMode="External"/><Relationship Id="rId3" Type="http://schemas.openxmlformats.org/officeDocument/2006/relationships/image" Target="../media/image1.jpg"/><Relationship Id="rId7"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hyperlink" Target="https://www.asda.com/groceries/product/breast-feeding-accessories/asda-maternity-25-breast-milk-storage-bags/5995127"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35.jpg"/><Relationship Id="rId3" Type="http://schemas.openxmlformats.org/officeDocument/2006/relationships/hyperlink" Target="https://www.hobbycraft.co.uk/papercraft/papercraft-embellishments/glitter-sequins/" TargetMode="External"/><Relationship Id="rId7" Type="http://schemas.openxmlformats.org/officeDocument/2006/relationships/hyperlink" Target="http://libreshot.com/stack-of-books/" TargetMode="External"/><Relationship Id="rId2" Type="http://schemas.openxmlformats.org/officeDocument/2006/relationships/image" Target="../media/image1.jpg"/><Relationship Id="rId1" Type="http://schemas.openxmlformats.org/officeDocument/2006/relationships/slideLayout" Target="../slideLayouts/slideLayout9.xml"/><Relationship Id="rId6" Type="http://schemas.openxmlformats.org/officeDocument/2006/relationships/image" Target="../media/image34.jpg"/><Relationship Id="rId5" Type="http://schemas.openxmlformats.org/officeDocument/2006/relationships/hyperlink" Target="https://melisasriwulandari.blogspot.com/2008/11/glitter-glue-tutorial.html"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33.JPG"/><Relationship Id="rId9" Type="http://schemas.openxmlformats.org/officeDocument/2006/relationships/hyperlink" Target="https://pixabay.com/en/books-book-literature-education-315393/"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ww.shophulls.com/products/copy-of-pom-poms-assorted-colors-2cm-120ct" TargetMode="External"/><Relationship Id="rId3" Type="http://schemas.openxmlformats.org/officeDocument/2006/relationships/hyperlink" Target="https://www.tesco.com/groceries/en-GB/search?query=CRAFT+POM+POM&amp;inputType=free+text" TargetMode="External"/><Relationship Id="rId7" Type="http://schemas.openxmlformats.org/officeDocument/2006/relationships/image" Target="../media/image36.jpg"/><Relationship Id="rId2" Type="http://schemas.openxmlformats.org/officeDocument/2006/relationships/image" Target="../media/image1.jpg"/><Relationship Id="rId1" Type="http://schemas.openxmlformats.org/officeDocument/2006/relationships/slideLayout" Target="../slideLayouts/slideLayout9.xml"/><Relationship Id="rId6" Type="http://schemas.openxmlformats.org/officeDocument/2006/relationships/hyperlink" Target="https://pixabay.com/en/books-book-literature-education-315393/" TargetMode="External"/><Relationship Id="rId5" Type="http://schemas.openxmlformats.org/officeDocument/2006/relationships/image" Target="../media/image35.jpg"/><Relationship Id="rId4" Type="http://schemas.openxmlformats.org/officeDocument/2006/relationships/hyperlink" Target="https://www.hobbycraft.co.uk/assorted-pom-poms-1cm-100-pack/6744731000.html"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1.jpg"/><Relationship Id="rId1" Type="http://schemas.openxmlformats.org/officeDocument/2006/relationships/slideLayout" Target="../slideLayouts/slideLayout9.xml"/><Relationship Id="rId6" Type="http://schemas.openxmlformats.org/officeDocument/2006/relationships/hyperlink" Target="https://www.walmart.com/ip/5Pcs-Colorful-Feathers-Usloyux-Assorted-Simulation-Feathers-DIY-Crafts-Bright-Colors-Decorative-Projects-Soft-Beautiful-Various-Uses-Perfect-Dream-Ca/19555619084" TargetMode="External"/><Relationship Id="rId5" Type="http://schemas.openxmlformats.org/officeDocument/2006/relationships/image" Target="../media/image37.jpeg"/><Relationship Id="rId4" Type="http://schemas.openxmlformats.org/officeDocument/2006/relationships/hyperlink" Target="http://libreshot.com/stack-of-books/"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gov.uk/government/publications/toys-safety-regulations-2011/toys-safety-regulations-2011-great-britain"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hyperlink" Target="https://www.gov.uk/government/publications/toys-safety-regulations-2011/toys-safety-regulations-2011-great-britain#legislative-background" TargetMode="External"/><Relationship Id="rId5" Type="http://schemas.openxmlformats.org/officeDocument/2006/relationships/hyperlink" Target="https://www.gov.uk/government/publications/toys-safety-regulations-2011/toys-safety-regulations-2011-great-britain#conformity-assessment-and-marking-before-placing-products-on-the-gb-market" TargetMode="External"/><Relationship Id="rId4" Type="http://schemas.openxmlformats.org/officeDocument/2006/relationships/hyperlink" Target="https://www.gov.uk/government/publications/toys-safety-regulations-2011/toys-safety-regulations-2011-great-britain#obligations-of-manufacturers"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reddit.com/r/PetMice/comments/108s1np/pom_poms_safe/?captcha=1" TargetMode="External"/><Relationship Id="rId2" Type="http://schemas.openxmlformats.org/officeDocument/2006/relationships/hyperlink" Target="https://www.nhs.uk/baby/breastfeeding-and-bottle-feeding/breastfeeding/expressing-breast-milk/" TargetMode="External"/><Relationship Id="rId1" Type="http://schemas.openxmlformats.org/officeDocument/2006/relationships/slideLayout" Target="../slideLayouts/slideLayout3.xml"/><Relationship Id="rId4" Type="http://schemas.openxmlformats.org/officeDocument/2006/relationships/hyperlink" Target="https://resiners.com/blogs/resiners-guide/is-glitter-toxic?srsltid=AfmBOop7BlS3L1coVPy5wkdQJVPZfcgiR4qMLpKSgACBeZtkNymTMsxH" TargetMode="External"/></Relationships>
</file>

<file path=ppt/slides/_rels/slide4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1.jp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82C3E67-2CCC-1CA7-24A5-8B8135A80159}"/>
              </a:ext>
            </a:extLst>
          </p:cNvPr>
          <p:cNvSpPr>
            <a:spLocks noGrp="1"/>
          </p:cNvSpPr>
          <p:nvPr>
            <p:ph type="ctrTitle"/>
          </p:nvPr>
        </p:nvSpPr>
        <p:spPr>
          <a:xfrm>
            <a:off x="1452616" y="962902"/>
            <a:ext cx="4176384" cy="2380828"/>
          </a:xfrm>
        </p:spPr>
        <p:txBody>
          <a:bodyPr>
            <a:normAutofit/>
          </a:bodyPr>
          <a:lstStyle/>
          <a:p>
            <a:r>
              <a:rPr lang="en-US" sz="2300"/>
              <a:t>Student : SAMANTHA MORRIS    </a:t>
            </a:r>
            <a:br>
              <a:rPr lang="en-US" sz="2300"/>
            </a:br>
            <a:r>
              <a:rPr lang="en-US" sz="2300"/>
              <a:t>STUDENT NUMBER: 2115614                                                </a:t>
            </a:r>
            <a:br>
              <a:rPr lang="en-US" sz="2300"/>
            </a:br>
            <a:r>
              <a:rPr lang="en-US" sz="2300"/>
              <a:t>MODULE : ECEY6012/c</a:t>
            </a:r>
            <a:br>
              <a:rPr lang="en-US" sz="2300"/>
            </a:br>
            <a:br>
              <a:rPr lang="en-US" sz="2300"/>
            </a:br>
            <a:endParaRPr lang="en-US" sz="2300"/>
          </a:p>
        </p:txBody>
      </p:sp>
      <p:sp>
        <p:nvSpPr>
          <p:cNvPr id="3" name="Subtitle 2">
            <a:extLst>
              <a:ext uri="{FF2B5EF4-FFF2-40B4-BE49-F238E27FC236}">
                <a16:creationId xmlns:a16="http://schemas.microsoft.com/office/drawing/2014/main" id="{5CCD120F-E2B1-9F1C-F89F-BCEA1518D9DB}"/>
              </a:ext>
            </a:extLst>
          </p:cNvPr>
          <p:cNvSpPr>
            <a:spLocks noGrp="1"/>
          </p:cNvSpPr>
          <p:nvPr>
            <p:ph type="subTitle" idx="1"/>
          </p:nvPr>
        </p:nvSpPr>
        <p:spPr>
          <a:xfrm>
            <a:off x="1452617" y="3531204"/>
            <a:ext cx="4171479" cy="1610643"/>
          </a:xfrm>
        </p:spPr>
        <p:txBody>
          <a:bodyPr>
            <a:normAutofit/>
          </a:bodyPr>
          <a:lstStyle/>
          <a:p>
            <a:r>
              <a:rPr lang="en-US" sz="1600" dirty="0"/>
              <a:t>LEADERSHIP SKILLS IN ENTREPRENEURSHIP </a:t>
            </a:r>
          </a:p>
          <a:p>
            <a:r>
              <a:rPr lang="en-US" sz="1600" dirty="0"/>
              <a:t>PART A</a:t>
            </a:r>
          </a:p>
        </p:txBody>
      </p:sp>
      <p:cxnSp>
        <p:nvCxnSpPr>
          <p:cNvPr id="15" name="Straight Connector 14">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A group of colorful hand prints&#10;&#10;AI-generated content may be incorrect.">
            <a:extLst>
              <a:ext uri="{FF2B5EF4-FFF2-40B4-BE49-F238E27FC236}">
                <a16:creationId xmlns:a16="http://schemas.microsoft.com/office/drawing/2014/main" id="{DF0FD4FA-153D-F5A9-46E5-29C84EFDAB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84497" y="830297"/>
            <a:ext cx="4780270" cy="4660762"/>
          </a:xfrm>
          <a:prstGeom prst="rect">
            <a:avLst/>
          </a:prstGeom>
        </p:spPr>
      </p:pic>
      <p:pic>
        <p:nvPicPr>
          <p:cNvPr id="17" name="Picture 16">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B377263-AC99-5932-CB48-0B193F21B233}"/>
              </a:ext>
            </a:extLst>
          </p:cNvPr>
          <p:cNvSpPr txBox="1"/>
          <p:nvPr/>
        </p:nvSpPr>
        <p:spPr>
          <a:xfrm>
            <a:off x="8380406" y="5266290"/>
            <a:ext cx="258436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hurstassociates.blogspot.com/2019/02/totally-off-topic-sample-interview.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2869176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BBBF8107-6175-42D9-ADD9-CE38772F0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id="{AD21C6EA-BBE8-4E7E-B86E-CAE4245C4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4F76AF8-3286-80DC-60BB-822DF1B95CFA}"/>
              </a:ext>
            </a:extLst>
          </p:cNvPr>
          <p:cNvSpPr>
            <a:spLocks noGrp="1"/>
          </p:cNvSpPr>
          <p:nvPr>
            <p:ph type="ctrTitle"/>
          </p:nvPr>
        </p:nvSpPr>
        <p:spPr>
          <a:xfrm>
            <a:off x="8671406" y="1474969"/>
            <a:ext cx="3026558" cy="1868760"/>
          </a:xfrm>
        </p:spPr>
        <p:txBody>
          <a:bodyPr>
            <a:normAutofit/>
          </a:bodyPr>
          <a:lstStyle/>
          <a:p>
            <a:r>
              <a:rPr lang="en-US" sz="3600"/>
              <a:t>SAMMys SENSORY PACKS</a:t>
            </a:r>
          </a:p>
        </p:txBody>
      </p:sp>
      <p:grpSp>
        <p:nvGrpSpPr>
          <p:cNvPr id="67" name="Group 66">
            <a:extLst>
              <a:ext uri="{FF2B5EF4-FFF2-40B4-BE49-F238E27FC236}">
                <a16:creationId xmlns:a16="http://schemas.microsoft.com/office/drawing/2014/main" id="{97C5442D-91EA-4157-A0FD-2B96EBE4F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7463258" y="583365"/>
            <a:chExt cx="7560115" cy="5181928"/>
          </a:xfrm>
        </p:grpSpPr>
        <p:sp>
          <p:nvSpPr>
            <p:cNvPr id="57" name="Rectangle 56">
              <a:extLst>
                <a:ext uri="{FF2B5EF4-FFF2-40B4-BE49-F238E27FC236}">
                  <a16:creationId xmlns:a16="http://schemas.microsoft.com/office/drawing/2014/main" id="{33CDF368-2610-418F-96F7-A60B6CFC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5D943544-4D30-40A5-8B74-B8C76E4581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69" name="Rectangle 68">
            <a:extLst>
              <a:ext uri="{FF2B5EF4-FFF2-40B4-BE49-F238E27FC236}">
                <a16:creationId xmlns:a16="http://schemas.microsoft.com/office/drawing/2014/main" id="{F1A46C47-E493-4059-8069-C9D95CAF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497" y="977099"/>
            <a:ext cx="6597725"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and reaching for a starfish and sea creatures in a bag&#10;&#10;AI-generated content may be incorrect.">
            <a:extLst>
              <a:ext uri="{FF2B5EF4-FFF2-40B4-BE49-F238E27FC236}">
                <a16:creationId xmlns:a16="http://schemas.microsoft.com/office/drawing/2014/main" id="{7D48D6EE-6800-91B0-1B65-13C1F0BF4665}"/>
              </a:ext>
            </a:extLst>
          </p:cNvPr>
          <p:cNvPicPr>
            <a:picLocks noChangeAspect="1"/>
          </p:cNvPicPr>
          <p:nvPr/>
        </p:nvPicPr>
        <p:blipFill>
          <a:blip r:embed="rId2">
            <a:extLst>
              <a:ext uri="{837473B0-CC2E-450A-ABE3-18F120FF3D39}">
                <a1611:picAttrSrcUrl xmlns:a1611="http://schemas.microsoft.com/office/drawing/2016/11/main" r:id="rId3"/>
              </a:ext>
            </a:extLst>
          </a:blip>
          <a:srcRect t="15653" r="-1" b="-1"/>
          <a:stretch>
            <a:fillRect/>
          </a:stretch>
        </p:blipFill>
        <p:spPr>
          <a:xfrm>
            <a:off x="1271231" y="1116345"/>
            <a:ext cx="3059580" cy="3866172"/>
          </a:xfrm>
          <a:prstGeom prst="rect">
            <a:avLst/>
          </a:prstGeom>
        </p:spPr>
      </p:pic>
      <p:cxnSp>
        <p:nvCxnSpPr>
          <p:cNvPr id="62" name="Straight Connector 61">
            <a:extLst>
              <a:ext uri="{FF2B5EF4-FFF2-40B4-BE49-F238E27FC236}">
                <a16:creationId xmlns:a16="http://schemas.microsoft.com/office/drawing/2014/main" id="{871C69E1-1BF1-4985-8619-E4A076640C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69720" y="3526496"/>
            <a:ext cx="3023617"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Subtitle 2">
            <a:extLst>
              <a:ext uri="{FF2B5EF4-FFF2-40B4-BE49-F238E27FC236}">
                <a16:creationId xmlns:a16="http://schemas.microsoft.com/office/drawing/2014/main" id="{4CC5A36D-F8C8-FCB7-7670-28563932F0CD}"/>
              </a:ext>
            </a:extLst>
          </p:cNvPr>
          <p:cNvSpPr>
            <a:spLocks noGrp="1"/>
          </p:cNvSpPr>
          <p:nvPr>
            <p:ph type="subTitle" idx="1"/>
          </p:nvPr>
        </p:nvSpPr>
        <p:spPr>
          <a:xfrm>
            <a:off x="8671406" y="3531204"/>
            <a:ext cx="3026557" cy="1603844"/>
          </a:xfrm>
        </p:spPr>
        <p:txBody>
          <a:bodyPr>
            <a:normAutofit/>
          </a:bodyPr>
          <a:lstStyle/>
          <a:p>
            <a:r>
              <a:rPr lang="en-US" sz="1600"/>
              <a:t>Easy to make , cost effective and you can make at home with less stress. </a:t>
            </a:r>
          </a:p>
        </p:txBody>
      </p:sp>
      <p:pic>
        <p:nvPicPr>
          <p:cNvPr id="8" name="Picture 7" descr="A group of colorful hand prints&#10;&#10;AI-generated content may be incorrect.">
            <a:extLst>
              <a:ext uri="{FF2B5EF4-FFF2-40B4-BE49-F238E27FC236}">
                <a16:creationId xmlns:a16="http://schemas.microsoft.com/office/drawing/2014/main" id="{4358EBBC-A1BA-387A-8F32-ED3C4C8B5268}"/>
              </a:ext>
            </a:extLst>
          </p:cNvPr>
          <p:cNvPicPr>
            <a:picLocks noChangeAspect="1"/>
          </p:cNvPicPr>
          <p:nvPr/>
        </p:nvPicPr>
        <p:blipFill>
          <a:blip r:embed="rId4">
            <a:extLst>
              <a:ext uri="{837473B0-CC2E-450A-ABE3-18F120FF3D39}">
                <a1611:picAttrSrcUrl xmlns:a1611="http://schemas.microsoft.com/office/drawing/2016/11/main" r:id="rId5"/>
              </a:ext>
            </a:extLst>
          </a:blip>
          <a:srcRect t="311" b="179"/>
          <a:stretch>
            <a:fillRect/>
          </a:stretch>
        </p:blipFill>
        <p:spPr>
          <a:xfrm>
            <a:off x="4489918" y="1116349"/>
            <a:ext cx="3059596" cy="3866164"/>
          </a:xfrm>
          <a:prstGeom prst="rect">
            <a:avLst/>
          </a:prstGeom>
        </p:spPr>
      </p:pic>
      <p:pic>
        <p:nvPicPr>
          <p:cNvPr id="64" name="Picture 63">
            <a:extLst>
              <a:ext uri="{FF2B5EF4-FFF2-40B4-BE49-F238E27FC236}">
                <a16:creationId xmlns:a16="http://schemas.microsoft.com/office/drawing/2014/main" id="{6ACF493D-8E13-4887-8052-16549EF860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6" name="Straight Connector 65">
            <a:extLst>
              <a:ext uri="{FF2B5EF4-FFF2-40B4-BE49-F238E27FC236}">
                <a16:creationId xmlns:a16="http://schemas.microsoft.com/office/drawing/2014/main" id="{187E0B82-3A3E-4B42-9B4C-61A1F0AF8E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1A88809-5187-05E5-FC83-7FDDEE39EBCD}"/>
              </a:ext>
            </a:extLst>
          </p:cNvPr>
          <p:cNvSpPr txBox="1"/>
          <p:nvPr/>
        </p:nvSpPr>
        <p:spPr>
          <a:xfrm>
            <a:off x="1709581" y="4782462"/>
            <a:ext cx="262123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theidearoom.net/ocean-crafts-treats/">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2060761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3C31-39A9-058B-35F9-87E809317F68}"/>
              </a:ext>
            </a:extLst>
          </p:cNvPr>
          <p:cNvSpPr>
            <a:spLocks noGrp="1"/>
          </p:cNvSpPr>
          <p:nvPr>
            <p:ph type="title"/>
          </p:nvPr>
        </p:nvSpPr>
        <p:spPr>
          <a:xfrm>
            <a:off x="1454239" y="-674557"/>
            <a:ext cx="8643154" cy="824459"/>
          </a:xfrm>
        </p:spPr>
        <p:txBody>
          <a:bodyPr>
            <a:normAutofit/>
          </a:bodyPr>
          <a:lstStyle/>
          <a:p>
            <a:r>
              <a:rPr lang="en-US" dirty="0"/>
              <a:t>Contents </a:t>
            </a:r>
          </a:p>
        </p:txBody>
      </p:sp>
      <p:sp>
        <p:nvSpPr>
          <p:cNvPr id="3" name="Text Placeholder 2">
            <a:extLst>
              <a:ext uri="{FF2B5EF4-FFF2-40B4-BE49-F238E27FC236}">
                <a16:creationId xmlns:a16="http://schemas.microsoft.com/office/drawing/2014/main" id="{38A776F4-2D00-1125-A4D0-773D7B249572}"/>
              </a:ext>
            </a:extLst>
          </p:cNvPr>
          <p:cNvSpPr>
            <a:spLocks noGrp="1"/>
          </p:cNvSpPr>
          <p:nvPr>
            <p:ph type="body" idx="1"/>
          </p:nvPr>
        </p:nvSpPr>
        <p:spPr>
          <a:xfrm>
            <a:off x="1454239" y="0"/>
            <a:ext cx="8630446" cy="5981076"/>
          </a:xfrm>
        </p:spPr>
        <p:txBody>
          <a:bodyPr>
            <a:normAutofit fontScale="92500" lnSpcReduction="10000"/>
          </a:bodyPr>
          <a:lstStyle/>
          <a:p>
            <a:r>
              <a:rPr lang="en-US" sz="2000" dirty="0" err="1"/>
              <a:t>iNTRODUCTION</a:t>
            </a:r>
            <a:r>
              <a:rPr lang="en-US" sz="2000" dirty="0"/>
              <a:t>.                                                 </a:t>
            </a:r>
            <a:r>
              <a:rPr lang="en-US" dirty="0"/>
              <a:t>PAGE 4</a:t>
            </a:r>
          </a:p>
          <a:p>
            <a:r>
              <a:rPr lang="en-US" sz="2400" dirty="0"/>
              <a:t>Why my choice to make sensory bags           </a:t>
            </a:r>
            <a:r>
              <a:rPr lang="en-US" dirty="0"/>
              <a:t>PAGE 5</a:t>
            </a:r>
          </a:p>
          <a:p>
            <a:r>
              <a:rPr lang="en-US" dirty="0"/>
              <a:t>DEVELOPMENT STAGES                                                PAGE 6 </a:t>
            </a:r>
          </a:p>
          <a:p>
            <a:r>
              <a:rPr lang="en-US" dirty="0"/>
              <a:t>5 STAGES OF SENSORY PLAY.                                         PAGE 7</a:t>
            </a:r>
          </a:p>
          <a:p>
            <a:r>
              <a:rPr lang="en-US" sz="2000" dirty="0"/>
              <a:t>Costing and items needed costing.                            </a:t>
            </a:r>
            <a:r>
              <a:rPr lang="en-US" dirty="0"/>
              <a:t>PAGE 8</a:t>
            </a:r>
          </a:p>
          <a:p>
            <a:r>
              <a:rPr lang="en-US" sz="2000" dirty="0"/>
              <a:t>Costing and pricing up the whole idea of </a:t>
            </a:r>
            <a:br>
              <a:rPr lang="en-US" sz="2000" dirty="0"/>
            </a:br>
            <a:r>
              <a:rPr lang="en-US" sz="2000" dirty="0"/>
              <a:t>Sammys sensory packs.                                            </a:t>
            </a:r>
            <a:r>
              <a:rPr lang="en-US" dirty="0"/>
              <a:t>PAGE 10</a:t>
            </a:r>
          </a:p>
          <a:p>
            <a:r>
              <a:rPr lang="en-US" sz="2000" dirty="0"/>
              <a:t>Postage                                                                   </a:t>
            </a:r>
            <a:r>
              <a:rPr lang="en-US" sz="1700" dirty="0"/>
              <a:t>PAGE 11</a:t>
            </a:r>
          </a:p>
          <a:p>
            <a:r>
              <a:rPr lang="en-US" sz="2000" dirty="0"/>
              <a:t>Postage and costings                                                </a:t>
            </a:r>
            <a:r>
              <a:rPr lang="en-US" sz="1700" dirty="0"/>
              <a:t>PAGE 12</a:t>
            </a:r>
          </a:p>
          <a:p>
            <a:r>
              <a:rPr lang="en-US" sz="2000" dirty="0"/>
              <a:t>Design an instruction sheet                                      </a:t>
            </a:r>
            <a:r>
              <a:rPr lang="en-US" dirty="0"/>
              <a:t>PAGE 13</a:t>
            </a:r>
          </a:p>
          <a:p>
            <a:r>
              <a:rPr lang="en-US" sz="2000" dirty="0"/>
              <a:t>Sammys sensory bags                                               P</a:t>
            </a:r>
            <a:r>
              <a:rPr lang="en-US" dirty="0"/>
              <a:t>AGE 14</a:t>
            </a:r>
          </a:p>
          <a:p>
            <a:r>
              <a:rPr lang="en-US" sz="2000" dirty="0"/>
              <a:t>Logo and Design (including 3 sensory products).        PAGE 15</a:t>
            </a:r>
          </a:p>
          <a:p>
            <a:r>
              <a:rPr lang="en-US" sz="2000" dirty="0"/>
              <a:t>Guidelines in manufacturing a product.                      P</a:t>
            </a:r>
            <a:r>
              <a:rPr lang="en-US" dirty="0"/>
              <a:t>AGE 16</a:t>
            </a:r>
          </a:p>
          <a:p>
            <a:endParaRPr lang="en-US" dirty="0"/>
          </a:p>
          <a:p>
            <a:endParaRPr lang="en-US" dirty="0"/>
          </a:p>
          <a:p>
            <a:endParaRPr lang="en-US" dirty="0"/>
          </a:p>
        </p:txBody>
      </p:sp>
    </p:spTree>
    <p:extLst>
      <p:ext uri="{BB962C8B-B14F-4D97-AF65-F5344CB8AC3E}">
        <p14:creationId xmlns:p14="http://schemas.microsoft.com/office/powerpoint/2010/main" val="2802534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7290674-2F5C-7B1E-8FC8-3521EFB64B09}"/>
              </a:ext>
            </a:extLst>
          </p:cNvPr>
          <p:cNvSpPr>
            <a:spLocks noGrp="1"/>
          </p:cNvSpPr>
          <p:nvPr>
            <p:ph type="body" idx="1"/>
          </p:nvPr>
        </p:nvSpPr>
        <p:spPr>
          <a:xfrm>
            <a:off x="974361" y="0"/>
            <a:ext cx="9110324" cy="6145967"/>
          </a:xfrm>
        </p:spPr>
        <p:txBody>
          <a:bodyPr>
            <a:normAutofit/>
          </a:bodyPr>
          <a:lstStyle/>
          <a:p>
            <a:r>
              <a:rPr lang="en-US" dirty="0"/>
              <a:t>Safety and hazards and advice for safety.          PAGE 17</a:t>
            </a:r>
          </a:p>
          <a:p>
            <a:r>
              <a:rPr lang="en-US" dirty="0"/>
              <a:t>Putting the product into practice                    PAGE 18</a:t>
            </a:r>
          </a:p>
          <a:p>
            <a:r>
              <a:rPr lang="en-US" dirty="0"/>
              <a:t>Other similar products on market                  PAGE 19</a:t>
            </a:r>
          </a:p>
          <a:p>
            <a:r>
              <a:rPr lang="en-US" dirty="0"/>
              <a:t>Marketing and advertising platform                 PAGE 20</a:t>
            </a:r>
          </a:p>
          <a:p>
            <a:r>
              <a:rPr lang="en-US" dirty="0"/>
              <a:t>Facebook                                                     PAGE</a:t>
            </a:r>
            <a:r>
              <a:rPr lang="en-US" sz="2000" dirty="0"/>
              <a:t> 21</a:t>
            </a:r>
          </a:p>
          <a:p>
            <a:r>
              <a:rPr lang="en-US" sz="2000" dirty="0"/>
              <a:t>Swansea scoop/ Instagram                       PAGE 22</a:t>
            </a:r>
          </a:p>
          <a:p>
            <a:r>
              <a:rPr lang="en-US" sz="1400" dirty="0"/>
              <a:t>FUNDING AND BANK LOANS FOR </a:t>
            </a:r>
          </a:p>
          <a:p>
            <a:r>
              <a:rPr lang="en-US" sz="1400" dirty="0"/>
              <a:t>A BUSSINESS OPPORTUNITY                                          </a:t>
            </a:r>
            <a:r>
              <a:rPr lang="en-US" sz="2000" dirty="0"/>
              <a:t>PAGE 23</a:t>
            </a:r>
          </a:p>
          <a:p>
            <a:r>
              <a:rPr lang="en-US" sz="2000" dirty="0"/>
              <a:t>Government grant                                   PAGE 24</a:t>
            </a:r>
          </a:p>
          <a:p>
            <a:r>
              <a:rPr lang="en-US" sz="2000" dirty="0"/>
              <a:t>Disposal and recycling.                             PAGE 28                                           </a:t>
            </a:r>
          </a:p>
          <a:p>
            <a:r>
              <a:rPr lang="en-US" sz="2000" dirty="0"/>
              <a:t>Conclusion.                                             PAGE 29</a:t>
            </a:r>
          </a:p>
          <a:p>
            <a:r>
              <a:rPr lang="en-US" sz="2000" dirty="0"/>
              <a:t>Reference.                                               PAGES 30,31,32,33,34,35,36,37</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717295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F09D-90F5-4DBC-4F99-CFA2E172E4E7}"/>
              </a:ext>
            </a:extLst>
          </p:cNvPr>
          <p:cNvSpPr>
            <a:spLocks noGrp="1"/>
          </p:cNvSpPr>
          <p:nvPr>
            <p:ph type="title"/>
          </p:nvPr>
        </p:nvSpPr>
        <p:spPr>
          <a:xfrm>
            <a:off x="1137147" y="804519"/>
            <a:ext cx="9917708" cy="704967"/>
          </a:xfrm>
        </p:spPr>
        <p:txBody>
          <a:bodyPr/>
          <a:lstStyle/>
          <a:p>
            <a:r>
              <a:rPr lang="en-US" dirty="0"/>
              <a:t>introduction</a:t>
            </a:r>
          </a:p>
        </p:txBody>
      </p:sp>
      <p:sp>
        <p:nvSpPr>
          <p:cNvPr id="3" name="Content Placeholder 2">
            <a:extLst>
              <a:ext uri="{FF2B5EF4-FFF2-40B4-BE49-F238E27FC236}">
                <a16:creationId xmlns:a16="http://schemas.microsoft.com/office/drawing/2014/main" id="{FCF27549-5E95-469A-C868-AA69574E85B7}"/>
              </a:ext>
            </a:extLst>
          </p:cNvPr>
          <p:cNvSpPr>
            <a:spLocks noGrp="1"/>
          </p:cNvSpPr>
          <p:nvPr>
            <p:ph idx="1"/>
          </p:nvPr>
        </p:nvSpPr>
        <p:spPr>
          <a:xfrm>
            <a:off x="870857" y="1813556"/>
            <a:ext cx="10183997" cy="4688844"/>
          </a:xfrm>
        </p:spPr>
        <p:txBody>
          <a:bodyPr>
            <a:normAutofit fontScale="92500" lnSpcReduction="20000"/>
          </a:bodyPr>
          <a:lstStyle/>
          <a:p>
            <a:r>
              <a:rPr lang="en-US" dirty="0"/>
              <a:t>My name is Sam, aged 51 , married with two daughters and two cats.</a:t>
            </a:r>
          </a:p>
          <a:p>
            <a:r>
              <a:rPr lang="en-US" dirty="0"/>
              <a:t>My Journey started back in 2016 when staring out through a window while I made lattes, cappuccino and flat whites for a leading  chain of coffee brands. </a:t>
            </a:r>
          </a:p>
          <a:p>
            <a:r>
              <a:rPr lang="en-US" dirty="0"/>
              <a:t>Having enrolled with a local college to study my level 3 and sadly losing my father at the beginning and having  conversations with my  family whom with this sad time lingering there had to be a glimmer of hope and so my studies carried on.</a:t>
            </a:r>
          </a:p>
          <a:p>
            <a:r>
              <a:rPr lang="en-US" dirty="0"/>
              <a:t>After a year later my family experienced a emotional set back with another loss and myself months after diagnosed with a brain </a:t>
            </a:r>
            <a:r>
              <a:rPr lang="en-US" dirty="0" err="1"/>
              <a:t>tumour</a:t>
            </a:r>
            <a:r>
              <a:rPr lang="en-US" dirty="0"/>
              <a:t>.  In recovery a medical nurse asked me what are my future ambitions and my reply was to wear a cap and gown.</a:t>
            </a:r>
          </a:p>
          <a:p>
            <a:r>
              <a:rPr lang="en-US" dirty="0"/>
              <a:t>In 2021 I enrolled to do a foundation degree in Inclusive education and graduated in  the summer 0f 2024.  Some of  my dear student friends having met through studying have become teachers however that wasn’t the career path for me and then decided to return to embrace with studying for a B A </a:t>
            </a:r>
            <a:r>
              <a:rPr lang="en-US" dirty="0" err="1"/>
              <a:t>Honours</a:t>
            </a:r>
            <a:r>
              <a:rPr lang="en-US" dirty="0"/>
              <a:t> in Early years education and care.</a:t>
            </a:r>
          </a:p>
          <a:p>
            <a:endParaRPr lang="en-US" dirty="0"/>
          </a:p>
          <a:p>
            <a:endParaRPr lang="en-US" dirty="0"/>
          </a:p>
          <a:p>
            <a:endParaRPr lang="en-US" dirty="0"/>
          </a:p>
        </p:txBody>
      </p:sp>
    </p:spTree>
    <p:extLst>
      <p:ext uri="{BB962C8B-B14F-4D97-AF65-F5344CB8AC3E}">
        <p14:creationId xmlns:p14="http://schemas.microsoft.com/office/powerpoint/2010/main" val="853838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3CCD9-83E8-3A94-3F1D-5378714F4261}"/>
              </a:ext>
            </a:extLst>
          </p:cNvPr>
          <p:cNvSpPr>
            <a:spLocks noGrp="1"/>
          </p:cNvSpPr>
          <p:nvPr>
            <p:ph type="title"/>
          </p:nvPr>
        </p:nvSpPr>
        <p:spPr>
          <a:xfrm>
            <a:off x="1454239" y="174173"/>
            <a:ext cx="8643154" cy="595084"/>
          </a:xfrm>
        </p:spPr>
        <p:txBody>
          <a:bodyPr>
            <a:normAutofit fontScale="90000"/>
          </a:bodyPr>
          <a:lstStyle/>
          <a:p>
            <a:r>
              <a:rPr lang="en-US" dirty="0"/>
              <a:t>Why my choice to make sensory bags </a:t>
            </a:r>
          </a:p>
        </p:txBody>
      </p:sp>
      <p:sp>
        <p:nvSpPr>
          <p:cNvPr id="3" name="Text Placeholder 2">
            <a:extLst>
              <a:ext uri="{FF2B5EF4-FFF2-40B4-BE49-F238E27FC236}">
                <a16:creationId xmlns:a16="http://schemas.microsoft.com/office/drawing/2014/main" id="{0B1E7F76-9316-576C-D9EC-B33481C24CD0}"/>
              </a:ext>
            </a:extLst>
          </p:cNvPr>
          <p:cNvSpPr>
            <a:spLocks noGrp="1"/>
          </p:cNvSpPr>
          <p:nvPr>
            <p:ph type="body" idx="1"/>
          </p:nvPr>
        </p:nvSpPr>
        <p:spPr>
          <a:xfrm>
            <a:off x="1466947" y="769257"/>
            <a:ext cx="8630446" cy="3367315"/>
          </a:xfrm>
        </p:spPr>
        <p:txBody>
          <a:bodyPr>
            <a:normAutofit/>
          </a:bodyPr>
          <a:lstStyle/>
          <a:p>
            <a:r>
              <a:rPr lang="en-US" dirty="0"/>
              <a:t>My career path and experiences with children and additional needs background, I found resources were at a high end market or companies I felt were surrounding themselves with this demand in the market and took their opportunities to in a way cash in and with the social climate not everyone is exposed to this luxury and affordability has to be considered and then the idea of a sensory pack where everyone can have </a:t>
            </a:r>
            <a:r>
              <a:rPr lang="en-US" dirty="0" err="1"/>
              <a:t>accessability</a:t>
            </a:r>
            <a:r>
              <a:rPr lang="en-US" dirty="0"/>
              <a:t> or affordability to have the opportunity to have the experience to make there own and expand their ideas and adapt for their own child and even make them with their child. Every child should be able to have a chance to be able to have resources to learn and develop through early years stages and throughout.</a:t>
            </a:r>
          </a:p>
        </p:txBody>
      </p:sp>
    </p:spTree>
    <p:extLst>
      <p:ext uri="{BB962C8B-B14F-4D97-AF65-F5344CB8AC3E}">
        <p14:creationId xmlns:p14="http://schemas.microsoft.com/office/powerpoint/2010/main" val="3518477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0F5F3-1DBA-CE95-E1C1-376C43C5F6C0}"/>
              </a:ext>
            </a:extLst>
          </p:cNvPr>
          <p:cNvSpPr>
            <a:spLocks noGrp="1"/>
          </p:cNvSpPr>
          <p:nvPr>
            <p:ph type="title"/>
          </p:nvPr>
        </p:nvSpPr>
        <p:spPr>
          <a:xfrm>
            <a:off x="1321804" y="0"/>
            <a:ext cx="8775589" cy="667657"/>
          </a:xfrm>
        </p:spPr>
        <p:txBody>
          <a:bodyPr/>
          <a:lstStyle/>
          <a:p>
            <a:r>
              <a:rPr lang="en-US" dirty="0"/>
              <a:t>DEVELOPMENT STAGES</a:t>
            </a:r>
          </a:p>
        </p:txBody>
      </p:sp>
      <p:sp>
        <p:nvSpPr>
          <p:cNvPr id="3" name="Text Placeholder 2">
            <a:extLst>
              <a:ext uri="{FF2B5EF4-FFF2-40B4-BE49-F238E27FC236}">
                <a16:creationId xmlns:a16="http://schemas.microsoft.com/office/drawing/2014/main" id="{458470F7-016E-A3FA-9CFB-4B7DA1233F7D}"/>
              </a:ext>
            </a:extLst>
          </p:cNvPr>
          <p:cNvSpPr>
            <a:spLocks noGrp="1"/>
          </p:cNvSpPr>
          <p:nvPr>
            <p:ph type="body" idx="1"/>
          </p:nvPr>
        </p:nvSpPr>
        <p:spPr>
          <a:xfrm>
            <a:off x="1321804" y="667658"/>
            <a:ext cx="8630446" cy="5413828"/>
          </a:xfrm>
        </p:spPr>
        <p:txBody>
          <a:bodyPr>
            <a:normAutofit fontScale="25000" lnSpcReduction="20000"/>
          </a:bodyPr>
          <a:lstStyle/>
          <a:p>
            <a:r>
              <a:rPr lang="en-US" sz="7200" dirty="0"/>
              <a:t>How can the sensory bags help development ?</a:t>
            </a:r>
          </a:p>
          <a:p>
            <a:r>
              <a:rPr lang="en-US" sz="7200" dirty="0"/>
              <a:t>Having working with early years aged 2-3 years these years are vital to a child’s development growth.  </a:t>
            </a:r>
          </a:p>
          <a:p>
            <a:r>
              <a:rPr lang="en-US" sz="7200" dirty="0"/>
              <a:t>Using my </a:t>
            </a:r>
            <a:r>
              <a:rPr lang="en-US" sz="7200" dirty="0" err="1"/>
              <a:t>experinces</a:t>
            </a:r>
            <a:r>
              <a:rPr lang="en-US" sz="7200" dirty="0"/>
              <a:t> and resources we have within my daily working routine then through adaptions made within the </a:t>
            </a:r>
            <a:r>
              <a:rPr lang="en-US" sz="7200" dirty="0" err="1"/>
              <a:t>activites</a:t>
            </a:r>
            <a:r>
              <a:rPr lang="en-US" sz="7200" dirty="0"/>
              <a:t> provided then to encourage the development stages of an with a child with more sensory needs then my decision with permission of managers and guidance within the team the sensory bags and packs were gradually introduced and not just for the children whom were considered to their needs this seem to expand to all stages of development from actually engaging the children to help make them and an activity was created and inclusion to all started..</a:t>
            </a:r>
          </a:p>
          <a:p>
            <a:r>
              <a:rPr lang="en-US" sz="7200" dirty="0"/>
              <a:t>This link could be related to theorists whom </a:t>
            </a:r>
            <a:r>
              <a:rPr lang="en-US" sz="7200" dirty="0" err="1"/>
              <a:t>ive</a:t>
            </a:r>
            <a:r>
              <a:rPr lang="en-US" sz="7200" dirty="0"/>
              <a:t> researched along my </a:t>
            </a:r>
            <a:r>
              <a:rPr lang="en-US" sz="7200" dirty="0" err="1"/>
              <a:t>jounery</a:t>
            </a:r>
            <a:r>
              <a:rPr lang="en-US" sz="7200" dirty="0"/>
              <a:t> such as:-</a:t>
            </a:r>
          </a:p>
          <a:p>
            <a:r>
              <a:rPr lang="en-US" sz="7200" dirty="0"/>
              <a:t>Jean Piaget (1896 -1980), sensory motor stage, within their </a:t>
            </a:r>
            <a:r>
              <a:rPr lang="en-US" sz="7200" dirty="0" err="1"/>
              <a:t>enviroment</a:t>
            </a:r>
            <a:r>
              <a:rPr lang="en-US" sz="7200" dirty="0"/>
              <a:t> and sensory through experiences.</a:t>
            </a:r>
          </a:p>
          <a:p>
            <a:r>
              <a:rPr lang="en-US" sz="7200" dirty="0"/>
              <a:t>Levy Vygotsky believed that early year’s development through social interaction and this could be through play or activity based.</a:t>
            </a:r>
          </a:p>
          <a:p>
            <a:endParaRPr lang="en-US" sz="7200" dirty="0"/>
          </a:p>
          <a:p>
            <a:endParaRPr lang="en-US" sz="2800" dirty="0"/>
          </a:p>
        </p:txBody>
      </p:sp>
    </p:spTree>
    <p:extLst>
      <p:ext uri="{BB962C8B-B14F-4D97-AF65-F5344CB8AC3E}">
        <p14:creationId xmlns:p14="http://schemas.microsoft.com/office/powerpoint/2010/main" val="75846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descr="A poster with text overlay&#10;&#10;AI-generated content may be incorrect.">
            <a:extLst>
              <a:ext uri="{FF2B5EF4-FFF2-40B4-BE49-F238E27FC236}">
                <a16:creationId xmlns:a16="http://schemas.microsoft.com/office/drawing/2014/main" id="{6671FD72-5C9F-E5EC-B17F-B0C1815BAD5C}"/>
              </a:ext>
            </a:extLst>
          </p:cNvPr>
          <p:cNvPicPr>
            <a:picLocks noChangeAspect="1"/>
          </p:cNvPicPr>
          <p:nvPr/>
        </p:nvPicPr>
        <p:blipFill>
          <a:blip r:embed="rId3">
            <a:extLst>
              <a:ext uri="{837473B0-CC2E-450A-ABE3-18F120FF3D39}">
                <a1611:picAttrSrcUrl xmlns:a1611="http://schemas.microsoft.com/office/drawing/2016/11/main" r:id="rId4"/>
              </a:ext>
            </a:extLst>
          </a:blip>
          <a:srcRect t="2702" b="24483"/>
          <a:stretch>
            <a:fillRect/>
          </a:stretch>
        </p:blipFill>
        <p:spPr>
          <a:xfrm>
            <a:off x="2852906" y="1247835"/>
            <a:ext cx="6486190" cy="3648456"/>
          </a:xfrm>
          <a:prstGeom prst="rect">
            <a:avLst/>
          </a:prstGeom>
        </p:spPr>
      </p:pic>
    </p:spTree>
    <p:extLst>
      <p:ext uri="{BB962C8B-B14F-4D97-AF65-F5344CB8AC3E}">
        <p14:creationId xmlns:p14="http://schemas.microsoft.com/office/powerpoint/2010/main" val="2790286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0E511C2-AA2B-77CC-EF58-FE7327697275}"/>
              </a:ext>
            </a:extLst>
          </p:cNvPr>
          <p:cNvSpPr>
            <a:spLocks noGrp="1"/>
          </p:cNvSpPr>
          <p:nvPr>
            <p:ph type="title"/>
          </p:nvPr>
        </p:nvSpPr>
        <p:spPr/>
        <p:txBody>
          <a:bodyPr/>
          <a:lstStyle/>
          <a:p>
            <a:r>
              <a:rPr lang="en-US" dirty="0"/>
              <a:t>Costing and items needed costing</a:t>
            </a:r>
          </a:p>
        </p:txBody>
      </p:sp>
      <p:sp>
        <p:nvSpPr>
          <p:cNvPr id="3" name="Text Placeholder 2">
            <a:extLst>
              <a:ext uri="{FF2B5EF4-FFF2-40B4-BE49-F238E27FC236}">
                <a16:creationId xmlns:a16="http://schemas.microsoft.com/office/drawing/2014/main" id="{1C0A6768-50C0-4B47-0CC6-E0DD2BDA7A1E}"/>
              </a:ext>
            </a:extLst>
          </p:cNvPr>
          <p:cNvSpPr>
            <a:spLocks noGrp="1"/>
          </p:cNvSpPr>
          <p:nvPr>
            <p:ph type="body" idx="1"/>
          </p:nvPr>
        </p:nvSpPr>
        <p:spPr/>
        <p:txBody>
          <a:bodyPr/>
          <a:lstStyle/>
          <a:p>
            <a:r>
              <a:rPr lang="en-US" dirty="0"/>
              <a:t>Brands researched</a:t>
            </a:r>
          </a:p>
        </p:txBody>
      </p:sp>
      <p:sp>
        <p:nvSpPr>
          <p:cNvPr id="4" name="Content Placeholder 3">
            <a:extLst>
              <a:ext uri="{FF2B5EF4-FFF2-40B4-BE49-F238E27FC236}">
                <a16:creationId xmlns:a16="http://schemas.microsoft.com/office/drawing/2014/main" id="{50F39DBE-CBAB-DD34-FA59-83AB75FD56B4}"/>
              </a:ext>
            </a:extLst>
          </p:cNvPr>
          <p:cNvSpPr>
            <a:spLocks noGrp="1"/>
          </p:cNvSpPr>
          <p:nvPr>
            <p:ph sz="half" idx="2"/>
          </p:nvPr>
        </p:nvSpPr>
        <p:spPr/>
        <p:txBody>
          <a:bodyPr>
            <a:normAutofit fontScale="55000" lnSpcReduction="20000"/>
          </a:bodyPr>
          <a:lstStyle/>
          <a:p>
            <a:r>
              <a:rPr lang="en-US" sz="3600" dirty="0"/>
              <a:t>Breast milk bags </a:t>
            </a:r>
          </a:p>
          <a:p>
            <a:r>
              <a:rPr lang="en-US" sz="3600" dirty="0"/>
              <a:t>Art and crafts pom poms </a:t>
            </a:r>
          </a:p>
          <a:p>
            <a:r>
              <a:rPr lang="en-US" sz="3600" dirty="0"/>
              <a:t>Art and crafts glitter</a:t>
            </a:r>
          </a:p>
          <a:p>
            <a:r>
              <a:rPr lang="en-US" sz="3600" dirty="0"/>
              <a:t>Art and crafts feathers </a:t>
            </a:r>
          </a:p>
          <a:p>
            <a:r>
              <a:rPr lang="en-US" sz="3600" dirty="0"/>
              <a:t>Plain flour </a:t>
            </a:r>
          </a:p>
          <a:p>
            <a:endParaRPr lang="en-US" dirty="0"/>
          </a:p>
        </p:txBody>
      </p:sp>
      <p:sp>
        <p:nvSpPr>
          <p:cNvPr id="5" name="Text Placeholder 4">
            <a:extLst>
              <a:ext uri="{FF2B5EF4-FFF2-40B4-BE49-F238E27FC236}">
                <a16:creationId xmlns:a16="http://schemas.microsoft.com/office/drawing/2014/main" id="{6FA53F03-B12E-F97B-BFBE-4B430F1E30C2}"/>
              </a:ext>
            </a:extLst>
          </p:cNvPr>
          <p:cNvSpPr>
            <a:spLocks noGrp="1"/>
          </p:cNvSpPr>
          <p:nvPr>
            <p:ph type="body" sz="quarter" idx="3"/>
          </p:nvPr>
        </p:nvSpPr>
        <p:spPr/>
        <p:txBody>
          <a:bodyPr/>
          <a:lstStyle/>
          <a:p>
            <a:r>
              <a:rPr lang="en-US" dirty="0"/>
              <a:t>Results of brands </a:t>
            </a:r>
          </a:p>
        </p:txBody>
      </p:sp>
      <p:sp>
        <p:nvSpPr>
          <p:cNvPr id="6" name="Content Placeholder 5">
            <a:extLst>
              <a:ext uri="{FF2B5EF4-FFF2-40B4-BE49-F238E27FC236}">
                <a16:creationId xmlns:a16="http://schemas.microsoft.com/office/drawing/2014/main" id="{2044C4CA-D969-B1DE-570C-0DD54B933541}"/>
              </a:ext>
            </a:extLst>
          </p:cNvPr>
          <p:cNvSpPr>
            <a:spLocks noGrp="1"/>
          </p:cNvSpPr>
          <p:nvPr>
            <p:ph sz="quarter" idx="4"/>
          </p:nvPr>
        </p:nvSpPr>
        <p:spPr>
          <a:xfrm>
            <a:off x="6412362" y="2821491"/>
            <a:ext cx="4645152" cy="3056795"/>
          </a:xfrm>
        </p:spPr>
        <p:txBody>
          <a:bodyPr>
            <a:normAutofit fontScale="55000" lnSpcReduction="20000"/>
          </a:bodyPr>
          <a:lstStyle/>
          <a:p>
            <a:r>
              <a:rPr lang="en-US" dirty="0"/>
              <a:t>Breast milk bags per 25 , ASADA (£3:98)  TESCO (</a:t>
            </a:r>
            <a:r>
              <a:rPr lang="en-US" dirty="0" err="1"/>
              <a:t>Medela</a:t>
            </a:r>
            <a:r>
              <a:rPr lang="en-US" dirty="0"/>
              <a:t> £5:49), SAINSBURYS (</a:t>
            </a:r>
            <a:r>
              <a:rPr lang="en-US" dirty="0" err="1"/>
              <a:t>Lansinoh</a:t>
            </a:r>
            <a:r>
              <a:rPr lang="en-US" dirty="0"/>
              <a:t> £5:50), </a:t>
            </a:r>
          </a:p>
          <a:p>
            <a:r>
              <a:rPr lang="en-US" dirty="0"/>
              <a:t>Craft pompoms, HOBBYCRAFT (£3:00)per 100, TESCO (£4:34), THE WORKS (£2:00)</a:t>
            </a:r>
          </a:p>
          <a:p>
            <a:r>
              <a:rPr lang="en-US" dirty="0"/>
              <a:t>Craft feathers HOBBYCRAFT per 4g (£2:00),  TESCO (£4:28), THE RANGE (£0:80)</a:t>
            </a:r>
          </a:p>
          <a:p>
            <a:r>
              <a:rPr lang="en-US" dirty="0"/>
              <a:t>GLITTER,  THE RANGE 5 pack (£1:00), HOBBYCRAFT 6 pack (£5:00), TESCO pack 6 (£3:65)</a:t>
            </a:r>
          </a:p>
          <a:p>
            <a:r>
              <a:rPr lang="en-US" dirty="0"/>
              <a:t>PLAIN FLOUR1.5kg, TESCO </a:t>
            </a:r>
            <a:r>
              <a:rPr lang="en-US" dirty="0" err="1"/>
              <a:t>stockwell</a:t>
            </a:r>
            <a:r>
              <a:rPr lang="en-US" dirty="0"/>
              <a:t> (£0:70),  ASDA (£0:75), SAINSBURYS (£0:70).</a:t>
            </a:r>
          </a:p>
          <a:p>
            <a:r>
              <a:rPr lang="en-US" dirty="0"/>
              <a:t>( ALL PRICES WERE TAKEN ONLINE 16</a:t>
            </a:r>
            <a:r>
              <a:rPr lang="en-US" baseline="30000" dirty="0"/>
              <a:t>TH</a:t>
            </a:r>
            <a:r>
              <a:rPr lang="en-US" dirty="0"/>
              <a:t> FEBURAY 2026, TIME 3;40PM)</a:t>
            </a:r>
          </a:p>
        </p:txBody>
      </p:sp>
    </p:spTree>
    <p:extLst>
      <p:ext uri="{BB962C8B-B14F-4D97-AF65-F5344CB8AC3E}">
        <p14:creationId xmlns:p14="http://schemas.microsoft.com/office/powerpoint/2010/main" val="4201847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905CFAD9-EABE-4F83-B098-604752164E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8" name="Picture 77">
            <a:extLst>
              <a:ext uri="{FF2B5EF4-FFF2-40B4-BE49-F238E27FC236}">
                <a16:creationId xmlns:a16="http://schemas.microsoft.com/office/drawing/2014/main" id="{C99610E4-6194-4817-B152-498995E771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0" name="Straight Connector 79">
            <a:extLst>
              <a:ext uri="{FF2B5EF4-FFF2-40B4-BE49-F238E27FC236}">
                <a16:creationId xmlns:a16="http://schemas.microsoft.com/office/drawing/2014/main" id="{D885E9F4-7DB6-4B77-B1FF-80BFCE8127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B639A2B-C30C-4F6F-B847-6960F3CF8A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4" name="Rectangle 83">
            <a:extLst>
              <a:ext uri="{FF2B5EF4-FFF2-40B4-BE49-F238E27FC236}">
                <a16:creationId xmlns:a16="http://schemas.microsoft.com/office/drawing/2014/main" id="{D9926FA0-8ED1-4F3A-B23B-FD94D82C7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3A102CD9-C25A-4A86-B9D3-D7280D914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E57E45D-BB30-F6EE-441C-943AD77B7B31}"/>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dirty="0"/>
              <a:t>Postage and packaging </a:t>
            </a:r>
          </a:p>
        </p:txBody>
      </p:sp>
      <p:sp>
        <p:nvSpPr>
          <p:cNvPr id="3" name="Text Placeholder 2">
            <a:extLst>
              <a:ext uri="{FF2B5EF4-FFF2-40B4-BE49-F238E27FC236}">
                <a16:creationId xmlns:a16="http://schemas.microsoft.com/office/drawing/2014/main" id="{6FCF1653-989D-2153-BC46-83813328C1CE}"/>
              </a:ext>
            </a:extLst>
          </p:cNvPr>
          <p:cNvSpPr>
            <a:spLocks noGrp="1"/>
          </p:cNvSpPr>
          <p:nvPr>
            <p:ph type="body" idx="1"/>
          </p:nvPr>
        </p:nvSpPr>
        <p:spPr>
          <a:xfrm>
            <a:off x="659302" y="3531204"/>
            <a:ext cx="2823919" cy="1610643"/>
          </a:xfrm>
        </p:spPr>
        <p:txBody>
          <a:bodyPr vert="horz" lIns="91440" tIns="91440" rIns="91440" bIns="91440" rtlCol="0">
            <a:normAutofit/>
          </a:bodyPr>
          <a:lstStyle/>
          <a:p>
            <a:r>
              <a:rPr lang="en-US" sz="1600" cap="all" dirty="0"/>
              <a:t>Local delivery and further a field. Delivery brands. </a:t>
            </a:r>
          </a:p>
        </p:txBody>
      </p:sp>
      <p:pic>
        <p:nvPicPr>
          <p:cNvPr id="13" name="Picture 12" descr="A yellow locker with a chain open&#10;&#10;AI-generated content may be incorrect.">
            <a:extLst>
              <a:ext uri="{FF2B5EF4-FFF2-40B4-BE49-F238E27FC236}">
                <a16:creationId xmlns:a16="http://schemas.microsoft.com/office/drawing/2014/main" id="{3C74D351-BE79-02FA-FC86-C21F055884EE}"/>
              </a:ext>
            </a:extLst>
          </p:cNvPr>
          <p:cNvPicPr>
            <a:picLocks noChangeAspect="1"/>
          </p:cNvPicPr>
          <p:nvPr/>
        </p:nvPicPr>
        <p:blipFill>
          <a:blip r:embed="rId3">
            <a:extLst>
              <a:ext uri="{837473B0-CC2E-450A-ABE3-18F120FF3D39}">
                <a1611:picAttrSrcUrl xmlns:a1611="http://schemas.microsoft.com/office/drawing/2016/11/main" r:id="rId4"/>
              </a:ext>
            </a:extLst>
          </a:blip>
          <a:srcRect r="7193" b="3"/>
          <a:stretch>
            <a:fillRect/>
          </a:stretch>
        </p:blipFill>
        <p:spPr>
          <a:xfrm>
            <a:off x="3989479" y="607892"/>
            <a:ext cx="3693150" cy="2238338"/>
          </a:xfrm>
          <a:prstGeom prst="rect">
            <a:avLst/>
          </a:prstGeom>
        </p:spPr>
      </p:pic>
      <p:pic>
        <p:nvPicPr>
          <p:cNvPr id="5" name="Picture 4" descr="A red and yellow logo with a crown&#10;&#10;AI-generated content may be incorrect.">
            <a:extLst>
              <a:ext uri="{FF2B5EF4-FFF2-40B4-BE49-F238E27FC236}">
                <a16:creationId xmlns:a16="http://schemas.microsoft.com/office/drawing/2014/main" id="{56076AD1-2B60-94D2-C5F8-2B762B88E40B}"/>
              </a:ext>
            </a:extLst>
          </p:cNvPr>
          <p:cNvPicPr>
            <a:picLocks noChangeAspect="1"/>
          </p:cNvPicPr>
          <p:nvPr/>
        </p:nvPicPr>
        <p:blipFill>
          <a:blip r:embed="rId5">
            <a:extLst>
              <a:ext uri="{837473B0-CC2E-450A-ABE3-18F120FF3D39}">
                <a1611:picAttrSrcUrl xmlns:a1611="http://schemas.microsoft.com/office/drawing/2016/11/main" r:id="rId6"/>
              </a:ext>
            </a:extLst>
          </a:blip>
          <a:srcRect t="8928" r="-1" b="8928"/>
          <a:stretch>
            <a:fillRect/>
          </a:stretch>
        </p:blipFill>
        <p:spPr>
          <a:xfrm>
            <a:off x="7846354" y="612912"/>
            <a:ext cx="3687168" cy="2228299"/>
          </a:xfrm>
          <a:prstGeom prst="rect">
            <a:avLst/>
          </a:prstGeom>
        </p:spPr>
      </p:pic>
      <p:cxnSp>
        <p:nvCxnSpPr>
          <p:cNvPr id="88" name="Straight Connector 87">
            <a:extLst>
              <a:ext uri="{FF2B5EF4-FFF2-40B4-BE49-F238E27FC236}">
                <a16:creationId xmlns:a16="http://schemas.microsoft.com/office/drawing/2014/main" id="{90676B93-40FB-4FA7-8E89-C24B7B1F8F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1" name="Picture 10" descr="A yellow and black logo&#10;&#10;AI-generated content may be incorrect.">
            <a:extLst>
              <a:ext uri="{FF2B5EF4-FFF2-40B4-BE49-F238E27FC236}">
                <a16:creationId xmlns:a16="http://schemas.microsoft.com/office/drawing/2014/main" id="{141F1ECF-38A3-BE8D-4782-194D33BF0688}"/>
              </a:ext>
            </a:extLst>
          </p:cNvPr>
          <p:cNvPicPr>
            <a:picLocks noChangeAspect="1"/>
          </p:cNvPicPr>
          <p:nvPr/>
        </p:nvPicPr>
        <p:blipFill>
          <a:blip r:embed="rId7">
            <a:extLst>
              <a:ext uri="{837473B0-CC2E-450A-ABE3-18F120FF3D39}">
                <a1611:picAttrSrcUrl xmlns:a1611="http://schemas.microsoft.com/office/drawing/2016/11/main" r:id="rId8"/>
              </a:ext>
            </a:extLst>
          </a:blip>
          <a:srcRect l="7717" r="5658" b="-3"/>
          <a:stretch>
            <a:fillRect/>
          </a:stretch>
        </p:blipFill>
        <p:spPr>
          <a:xfrm>
            <a:off x="3989479" y="3264069"/>
            <a:ext cx="3693150" cy="2238339"/>
          </a:xfrm>
          <a:prstGeom prst="rect">
            <a:avLst/>
          </a:prstGeom>
        </p:spPr>
      </p:pic>
      <p:pic>
        <p:nvPicPr>
          <p:cNvPr id="8" name="Picture 7" descr="A yellow box with red text&#10;&#10;AI-generated content may be incorrect.">
            <a:extLst>
              <a:ext uri="{FF2B5EF4-FFF2-40B4-BE49-F238E27FC236}">
                <a16:creationId xmlns:a16="http://schemas.microsoft.com/office/drawing/2014/main" id="{D4393FAC-1773-3F9E-E25F-37F26237D71C}"/>
              </a:ext>
            </a:extLst>
          </p:cNvPr>
          <p:cNvPicPr>
            <a:picLocks noChangeAspect="1"/>
          </p:cNvPicPr>
          <p:nvPr/>
        </p:nvPicPr>
        <p:blipFill>
          <a:blip r:embed="rId9">
            <a:extLst>
              <a:ext uri="{837473B0-CC2E-450A-ABE3-18F120FF3D39}">
                <a1611:picAttrSrcUrl xmlns:a1611="http://schemas.microsoft.com/office/drawing/2016/11/main" r:id="rId10"/>
              </a:ext>
            </a:extLst>
          </a:blip>
          <a:srcRect b="520"/>
          <a:stretch>
            <a:fillRect/>
          </a:stretch>
        </p:blipFill>
        <p:spPr>
          <a:xfrm>
            <a:off x="7846051" y="3270286"/>
            <a:ext cx="3687168" cy="2228306"/>
          </a:xfrm>
          <a:prstGeom prst="rect">
            <a:avLst/>
          </a:prstGeom>
        </p:spPr>
      </p:pic>
      <p:pic>
        <p:nvPicPr>
          <p:cNvPr id="90" name="Picture 89">
            <a:extLst>
              <a:ext uri="{FF2B5EF4-FFF2-40B4-BE49-F238E27FC236}">
                <a16:creationId xmlns:a16="http://schemas.microsoft.com/office/drawing/2014/main" id="{3509D85C-1896-4695-A144-B562AFC58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2" name="Straight Connector 91">
            <a:extLst>
              <a:ext uri="{FF2B5EF4-FFF2-40B4-BE49-F238E27FC236}">
                <a16:creationId xmlns:a16="http://schemas.microsoft.com/office/drawing/2014/main" id="{6D9F55CD-CB1D-4CB9-98D3-2BC602BC43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FA69C7F-B10E-5FDF-A53D-C3942FCF92B2}"/>
              </a:ext>
            </a:extLst>
          </p:cNvPr>
          <p:cNvSpPr txBox="1"/>
          <p:nvPr/>
        </p:nvSpPr>
        <p:spPr>
          <a:xfrm>
            <a:off x="8949161" y="2641156"/>
            <a:ext cx="258436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alaninbelfast.blogspot.com/2009/02/">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
        <p:nvSpPr>
          <p:cNvPr id="9" name="TextBox 8">
            <a:extLst>
              <a:ext uri="{FF2B5EF4-FFF2-40B4-BE49-F238E27FC236}">
                <a16:creationId xmlns:a16="http://schemas.microsoft.com/office/drawing/2014/main" id="{1325E6E5-6BF2-6284-9928-0B7B9C301AAD}"/>
              </a:ext>
            </a:extLst>
          </p:cNvPr>
          <p:cNvSpPr txBox="1"/>
          <p:nvPr/>
        </p:nvSpPr>
        <p:spPr>
          <a:xfrm>
            <a:off x="9112364" y="5298537"/>
            <a:ext cx="242085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10" tooltip="https://smlpoints.com/dhl-deutsche-post-germany.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
        <p:nvSpPr>
          <p:cNvPr id="14" name="TextBox 13">
            <a:extLst>
              <a:ext uri="{FF2B5EF4-FFF2-40B4-BE49-F238E27FC236}">
                <a16:creationId xmlns:a16="http://schemas.microsoft.com/office/drawing/2014/main" id="{6A8CB445-F592-3B7C-4C0C-B46A264ED963}"/>
              </a:ext>
            </a:extLst>
          </p:cNvPr>
          <p:cNvSpPr txBox="1"/>
          <p:nvPr/>
        </p:nvSpPr>
        <p:spPr>
          <a:xfrm>
            <a:off x="5261774" y="2646175"/>
            <a:ext cx="2420855"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s://commons.wikimedia.org/wiki/File:Amazon_Locker_Faust_door_open_2.jpg">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953107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39FFE-F8B6-650E-341F-213F2EF720F6}"/>
              </a:ext>
            </a:extLst>
          </p:cNvPr>
          <p:cNvSpPr>
            <a:spLocks noGrp="1"/>
          </p:cNvSpPr>
          <p:nvPr>
            <p:ph type="title"/>
          </p:nvPr>
        </p:nvSpPr>
        <p:spPr>
          <a:xfrm>
            <a:off x="1454239" y="435430"/>
            <a:ext cx="8643154" cy="1012929"/>
          </a:xfrm>
        </p:spPr>
        <p:txBody>
          <a:bodyPr/>
          <a:lstStyle/>
          <a:p>
            <a:r>
              <a:rPr lang="en-US" dirty="0"/>
              <a:t>Postage costings</a:t>
            </a:r>
          </a:p>
        </p:txBody>
      </p:sp>
      <p:sp>
        <p:nvSpPr>
          <p:cNvPr id="3" name="Text Placeholder 2">
            <a:extLst>
              <a:ext uri="{FF2B5EF4-FFF2-40B4-BE49-F238E27FC236}">
                <a16:creationId xmlns:a16="http://schemas.microsoft.com/office/drawing/2014/main" id="{2C8BB94A-9705-E957-D30A-9D6E96F02715}"/>
              </a:ext>
            </a:extLst>
          </p:cNvPr>
          <p:cNvSpPr>
            <a:spLocks noGrp="1"/>
          </p:cNvSpPr>
          <p:nvPr>
            <p:ph type="body" idx="1"/>
          </p:nvPr>
        </p:nvSpPr>
        <p:spPr>
          <a:xfrm>
            <a:off x="1454239" y="1582057"/>
            <a:ext cx="8630446" cy="4368800"/>
          </a:xfrm>
        </p:spPr>
        <p:txBody>
          <a:bodyPr>
            <a:normAutofit/>
          </a:bodyPr>
          <a:lstStyle/>
          <a:p>
            <a:r>
              <a:rPr lang="en-US" dirty="0"/>
              <a:t>Brands                                                         </a:t>
            </a:r>
          </a:p>
          <a:p>
            <a:r>
              <a:rPr lang="en-US" dirty="0"/>
              <a:t>Royal mail large letter -</a:t>
            </a:r>
            <a:r>
              <a:rPr lang="en-GB" b="1" dirty="0"/>
              <a:t>1st Class from £1.70 1st Class Signed For from £3.60</a:t>
            </a:r>
            <a:r>
              <a:rPr lang="en-US" dirty="0"/>
              <a:t>       </a:t>
            </a:r>
          </a:p>
          <a:p>
            <a:r>
              <a:rPr lang="en-US" dirty="0"/>
              <a:t>DHL                            £13:85 priced based on box number2</a:t>
            </a:r>
          </a:p>
          <a:p>
            <a:r>
              <a:rPr lang="en-US" dirty="0"/>
              <a:t>UPS.                             Starting with £8:00, for small parcel</a:t>
            </a:r>
          </a:p>
          <a:p>
            <a:r>
              <a:rPr lang="en-US" dirty="0"/>
              <a:t>   </a:t>
            </a:r>
          </a:p>
          <a:p>
            <a:r>
              <a:rPr lang="en-US" dirty="0"/>
              <a:t>Prices online 19 February 2026 so may vary.                  </a:t>
            </a:r>
          </a:p>
        </p:txBody>
      </p:sp>
    </p:spTree>
    <p:extLst>
      <p:ext uri="{BB962C8B-B14F-4D97-AF65-F5344CB8AC3E}">
        <p14:creationId xmlns:p14="http://schemas.microsoft.com/office/powerpoint/2010/main" val="2875466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E912F5D-0703-4CC5-C22D-29CFF68199A5}"/>
              </a:ext>
            </a:extLst>
          </p:cNvPr>
          <p:cNvSpPr>
            <a:spLocks noGrp="1"/>
          </p:cNvSpPr>
          <p:nvPr>
            <p:ph type="ctrTitle"/>
          </p:nvPr>
        </p:nvSpPr>
        <p:spPr>
          <a:xfrm>
            <a:off x="659301" y="1474969"/>
            <a:ext cx="2823919" cy="1868760"/>
          </a:xfrm>
        </p:spPr>
        <p:txBody>
          <a:bodyPr>
            <a:normAutofit/>
          </a:bodyPr>
          <a:lstStyle/>
          <a:p>
            <a:r>
              <a:rPr lang="en-US" sz="2500" dirty="0"/>
              <a:t>there had to be a way to be cost effective and available to all </a:t>
            </a:r>
          </a:p>
        </p:txBody>
      </p:sp>
      <p:sp>
        <p:nvSpPr>
          <p:cNvPr id="3" name="Subtitle 2">
            <a:extLst>
              <a:ext uri="{FF2B5EF4-FFF2-40B4-BE49-F238E27FC236}">
                <a16:creationId xmlns:a16="http://schemas.microsoft.com/office/drawing/2014/main" id="{92C1BF2B-EFFC-6111-D126-54BACA0314D1}"/>
              </a:ext>
            </a:extLst>
          </p:cNvPr>
          <p:cNvSpPr>
            <a:spLocks noGrp="1"/>
          </p:cNvSpPr>
          <p:nvPr>
            <p:ph type="subTitle" idx="1"/>
          </p:nvPr>
        </p:nvSpPr>
        <p:spPr>
          <a:xfrm>
            <a:off x="659302" y="3531204"/>
            <a:ext cx="2823919" cy="1610643"/>
          </a:xfrm>
        </p:spPr>
        <p:txBody>
          <a:bodyPr>
            <a:normAutofit/>
          </a:bodyPr>
          <a:lstStyle/>
          <a:p>
            <a:r>
              <a:rPr lang="en-US" sz="1600"/>
              <a:t>What could be done to promote this to all.</a:t>
            </a:r>
          </a:p>
          <a:p>
            <a:endParaRPr lang="en-US" sz="1600"/>
          </a:p>
        </p:txBody>
      </p:sp>
      <p:cxnSp>
        <p:nvCxnSpPr>
          <p:cNvPr id="15" name="Straight Connector 14">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7" name="Group 16">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18" name="Rectangle 17">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hands raised up with colorful question marks&#10;&#10;AI-generated content may be incorrect.">
            <a:extLst>
              <a:ext uri="{FF2B5EF4-FFF2-40B4-BE49-F238E27FC236}">
                <a16:creationId xmlns:a16="http://schemas.microsoft.com/office/drawing/2014/main" id="{5243F857-AA96-E198-661C-1B8D8FF05DD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52937" y="1116345"/>
            <a:ext cx="5813792" cy="3866172"/>
          </a:xfrm>
          <a:prstGeom prst="rect">
            <a:avLst/>
          </a:prstGeom>
        </p:spPr>
      </p:pic>
      <p:pic>
        <p:nvPicPr>
          <p:cNvPr id="23" name="Picture 22">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02AE6318-ADFE-10FF-BE62-FE3E44BF9E88}"/>
              </a:ext>
            </a:extLst>
          </p:cNvPr>
          <p:cNvSpPr txBox="1"/>
          <p:nvPr/>
        </p:nvSpPr>
        <p:spPr>
          <a:xfrm>
            <a:off x="8082368" y="4782462"/>
            <a:ext cx="258436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schabell.org/2019/08/5-questions-everyones-asking-about-microservices-question1.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303362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02DA677-C58A-4FCE-A9A0-E66A42EBD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5" name="Picture 14">
            <a:extLst>
              <a:ext uri="{FF2B5EF4-FFF2-40B4-BE49-F238E27FC236}">
                <a16:creationId xmlns:a16="http://schemas.microsoft.com/office/drawing/2014/main" id="{9D85B319-9C30-4D92-B664-CA444ECD79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D7573C1E-3785-43C9-A262-1DA9DF97F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85D4A50-6846-431E-A61E-5C6DC099CF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 name="Rectangle 20">
            <a:extLst>
              <a:ext uri="{FF2B5EF4-FFF2-40B4-BE49-F238E27FC236}">
                <a16:creationId xmlns:a16="http://schemas.microsoft.com/office/drawing/2014/main" id="{DB11B611-1B79-4ABC-8D72-4DC85A2A5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D9447CC7-2393-417B-A420-7853BF787D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35237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7C20AB7-B525-CD45-54A2-E3B97873C3FC}"/>
              </a:ext>
            </a:extLst>
          </p:cNvPr>
          <p:cNvSpPr>
            <a:spLocks noGrp="1"/>
          </p:cNvSpPr>
          <p:nvPr>
            <p:ph type="title"/>
          </p:nvPr>
        </p:nvSpPr>
        <p:spPr>
          <a:xfrm>
            <a:off x="1451580" y="804519"/>
            <a:ext cx="3525184" cy="1049235"/>
          </a:xfrm>
        </p:spPr>
        <p:txBody>
          <a:bodyPr vert="horz" lIns="91440" tIns="45720" rIns="91440" bIns="45720" rtlCol="0" anchor="t">
            <a:normAutofit/>
          </a:bodyPr>
          <a:lstStyle/>
          <a:p>
            <a:r>
              <a:rPr lang="en-US" sz="2200" dirty="0"/>
              <a:t>Costing and pricing up the whole idea of </a:t>
            </a:r>
            <a:br>
              <a:rPr lang="en-US" sz="2200" dirty="0"/>
            </a:br>
            <a:r>
              <a:rPr lang="en-US" sz="2200" dirty="0" err="1"/>
              <a:t>sammys</a:t>
            </a:r>
            <a:r>
              <a:rPr lang="en-US" sz="2200" dirty="0"/>
              <a:t> sensory packs</a:t>
            </a:r>
          </a:p>
        </p:txBody>
      </p:sp>
      <p:sp>
        <p:nvSpPr>
          <p:cNvPr id="25" name="Rectangle 24">
            <a:extLst>
              <a:ext uri="{FF2B5EF4-FFF2-40B4-BE49-F238E27FC236}">
                <a16:creationId xmlns:a16="http://schemas.microsoft.com/office/drawing/2014/main" id="{49954531-3F27-4E48-83B1-1123C5BA4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A508CB1E-0286-DC1C-0558-CABCE66986A0}"/>
              </a:ext>
            </a:extLst>
          </p:cNvPr>
          <p:cNvSpPr>
            <a:spLocks noGrp="1"/>
          </p:cNvSpPr>
          <p:nvPr>
            <p:ph type="body" sz="half" idx="2"/>
          </p:nvPr>
        </p:nvSpPr>
        <p:spPr>
          <a:xfrm>
            <a:off x="1451580" y="2015732"/>
            <a:ext cx="3525184" cy="3450613"/>
          </a:xfrm>
        </p:spPr>
        <p:txBody>
          <a:bodyPr vert="horz" lIns="91440" tIns="45720" rIns="91440" bIns="45720" rtlCol="0" anchor="t">
            <a:noAutofit/>
          </a:bodyPr>
          <a:lstStyle/>
          <a:p>
            <a:pPr indent="-228600">
              <a:lnSpc>
                <a:spcPct val="110000"/>
              </a:lnSpc>
              <a:buFont typeface="Arial" panose="020B0604020202020204" pitchFamily="34" charset="0"/>
              <a:buChar char="•"/>
            </a:pPr>
            <a:r>
              <a:rPr lang="en-US" dirty="0"/>
              <a:t>Resources needed </a:t>
            </a:r>
          </a:p>
          <a:p>
            <a:pPr indent="-228600">
              <a:lnSpc>
                <a:spcPct val="110000"/>
              </a:lnSpc>
              <a:buFont typeface="Arial" panose="020B0604020202020204" pitchFamily="34" charset="0"/>
              <a:buChar char="•"/>
            </a:pPr>
            <a:r>
              <a:rPr lang="en-US" dirty="0"/>
              <a:t>Breast milk pouches ASDA  -£3:98</a:t>
            </a:r>
          </a:p>
          <a:p>
            <a:pPr indent="-228600">
              <a:lnSpc>
                <a:spcPct val="110000"/>
              </a:lnSpc>
              <a:buFont typeface="Arial" panose="020B0604020202020204" pitchFamily="34" charset="0"/>
              <a:buChar char="•"/>
            </a:pPr>
            <a:r>
              <a:rPr lang="en-US" dirty="0"/>
              <a:t>Plain flour Tesco.                  - £0:70</a:t>
            </a:r>
          </a:p>
          <a:p>
            <a:pPr indent="-228600">
              <a:lnSpc>
                <a:spcPct val="110000"/>
              </a:lnSpc>
              <a:buFont typeface="Arial" panose="020B0604020202020204" pitchFamily="34" charset="0"/>
              <a:buChar char="•"/>
            </a:pPr>
            <a:r>
              <a:rPr lang="en-US" dirty="0"/>
              <a:t>And printout sheet or online cost which would be as little as      - 50p         per sensory subscription  per person..</a:t>
            </a:r>
          </a:p>
          <a:p>
            <a:pPr indent="-228600">
              <a:lnSpc>
                <a:spcPct val="110000"/>
              </a:lnSpc>
              <a:buFont typeface="Arial" panose="020B0604020202020204" pitchFamily="34" charset="0"/>
              <a:buChar char="•"/>
            </a:pPr>
            <a:r>
              <a:rPr lang="en-US" dirty="0"/>
              <a:t>Adding total all above and then divide into 25 packs £0:20.72 so rounded off to £0:25p</a:t>
            </a:r>
          </a:p>
          <a:p>
            <a:pPr indent="-228600">
              <a:lnSpc>
                <a:spcPct val="110000"/>
              </a:lnSpc>
              <a:buFont typeface="Arial" panose="020B0604020202020204" pitchFamily="34" charset="0"/>
              <a:buChar char="•"/>
            </a:pPr>
            <a:r>
              <a:rPr lang="en-US" sz="1800" dirty="0"/>
              <a:t>Retailing  at Total cost for one bag is £0:50p</a:t>
            </a:r>
          </a:p>
        </p:txBody>
      </p:sp>
      <p:grpSp>
        <p:nvGrpSpPr>
          <p:cNvPr id="27" name="Group 26">
            <a:extLst>
              <a:ext uri="{FF2B5EF4-FFF2-40B4-BE49-F238E27FC236}">
                <a16:creationId xmlns:a16="http://schemas.microsoft.com/office/drawing/2014/main" id="{2C74BA31-6766-4A2B-9C20-5195543DDA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8" name="Rectangle 27">
              <a:extLst>
                <a:ext uri="{FF2B5EF4-FFF2-40B4-BE49-F238E27FC236}">
                  <a16:creationId xmlns:a16="http://schemas.microsoft.com/office/drawing/2014/main" id="{C635B37E-B8F5-4D8A-ADB2-572417C00F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F36B717-38D8-434E-A5DF-D49C8F807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Content Placeholder 5" descr="A scale with flour and a spoon on it&#10;&#10;AI-generated content may be incorrect.">
            <a:extLst>
              <a:ext uri="{FF2B5EF4-FFF2-40B4-BE49-F238E27FC236}">
                <a16:creationId xmlns:a16="http://schemas.microsoft.com/office/drawing/2014/main" id="{C3888799-62E1-97EC-9366-DB13296C21E1}"/>
              </a:ext>
            </a:extLst>
          </p:cNvPr>
          <p:cNvPicPr>
            <a:picLocks noGrp="1" noChangeAspect="1"/>
          </p:cNvPicPr>
          <p:nvPr>
            <p:ph idx="1"/>
          </p:nvPr>
        </p:nvPicPr>
        <p:blipFill>
          <a:blip r:embed="rId4">
            <a:extLst>
              <a:ext uri="{837473B0-CC2E-450A-ABE3-18F120FF3D39}">
                <a1611:picAttrSrcUrl xmlns:a1611="http://schemas.microsoft.com/office/drawing/2016/11/main" r:id="rId5"/>
              </a:ext>
            </a:extLst>
          </a:blip>
          <a:srcRect l="4682" r="13903" b="2"/>
          <a:stretch>
            <a:fillRect/>
          </a:stretch>
        </p:blipFill>
        <p:spPr>
          <a:xfrm>
            <a:off x="6094411" y="1116346"/>
            <a:ext cx="2328669" cy="3865108"/>
          </a:xfrm>
          <a:prstGeom prst="rect">
            <a:avLst/>
          </a:prstGeom>
        </p:spPr>
      </p:pic>
      <p:pic>
        <p:nvPicPr>
          <p:cNvPr id="8" name="Picture 7" descr="A plastic bag with a label&#10;&#10;AI-generated content may be incorrect.">
            <a:extLst>
              <a:ext uri="{FF2B5EF4-FFF2-40B4-BE49-F238E27FC236}">
                <a16:creationId xmlns:a16="http://schemas.microsoft.com/office/drawing/2014/main" id="{2AF6E428-69C7-AE31-00EC-1AAC29F53AF1}"/>
              </a:ext>
            </a:extLst>
          </p:cNvPr>
          <p:cNvPicPr>
            <a:picLocks noChangeAspect="1"/>
          </p:cNvPicPr>
          <p:nvPr/>
        </p:nvPicPr>
        <p:blipFill>
          <a:blip r:embed="rId6">
            <a:extLst>
              <a:ext uri="{837473B0-CC2E-450A-ABE3-18F120FF3D39}">
                <a1611:picAttrSrcUrl xmlns:a1611="http://schemas.microsoft.com/office/drawing/2016/11/main" r:id="rId7"/>
              </a:ext>
            </a:extLst>
          </a:blip>
          <a:srcRect l="15875" r="23878" b="2"/>
          <a:stretch>
            <a:fillRect/>
          </a:stretch>
        </p:blipFill>
        <p:spPr>
          <a:xfrm>
            <a:off x="8586806" y="1116345"/>
            <a:ext cx="2328670" cy="3865108"/>
          </a:xfrm>
          <a:prstGeom prst="rect">
            <a:avLst/>
          </a:prstGeom>
        </p:spPr>
      </p:pic>
      <p:pic>
        <p:nvPicPr>
          <p:cNvPr id="31" name="Picture 30">
            <a:extLst>
              <a:ext uri="{FF2B5EF4-FFF2-40B4-BE49-F238E27FC236}">
                <a16:creationId xmlns:a16="http://schemas.microsoft.com/office/drawing/2014/main" id="{9724DFD3-2F3F-4857-946B-042FDED8F4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FB6E0628-52CF-4950-8D4E-4345202603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1993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10FF1-5F4B-4E22-93B2-8650AF331D13}"/>
              </a:ext>
            </a:extLst>
          </p:cNvPr>
          <p:cNvSpPr>
            <a:spLocks noGrp="1"/>
          </p:cNvSpPr>
          <p:nvPr>
            <p:ph type="title"/>
          </p:nvPr>
        </p:nvSpPr>
        <p:spPr/>
        <p:txBody>
          <a:bodyPr/>
          <a:lstStyle/>
          <a:p>
            <a:r>
              <a:rPr lang="en-US" dirty="0"/>
              <a:t>Design and instruction sheet </a:t>
            </a:r>
          </a:p>
        </p:txBody>
      </p:sp>
      <p:sp>
        <p:nvSpPr>
          <p:cNvPr id="3" name="Content Placeholder 2">
            <a:extLst>
              <a:ext uri="{FF2B5EF4-FFF2-40B4-BE49-F238E27FC236}">
                <a16:creationId xmlns:a16="http://schemas.microsoft.com/office/drawing/2014/main" id="{799BC952-959D-BC5F-118C-97403ECC2A53}"/>
              </a:ext>
            </a:extLst>
          </p:cNvPr>
          <p:cNvSpPr>
            <a:spLocks noGrp="1"/>
          </p:cNvSpPr>
          <p:nvPr>
            <p:ph idx="1"/>
          </p:nvPr>
        </p:nvSpPr>
        <p:spPr/>
        <p:txBody>
          <a:bodyPr/>
          <a:lstStyle/>
          <a:p>
            <a:r>
              <a:rPr lang="en-US" dirty="0"/>
              <a:t>Activity tittle and logo</a:t>
            </a:r>
          </a:p>
          <a:p>
            <a:r>
              <a:rPr lang="en-US" dirty="0"/>
              <a:t>Resources needed</a:t>
            </a:r>
          </a:p>
          <a:p>
            <a:r>
              <a:rPr lang="en-US" dirty="0"/>
              <a:t>Instructions</a:t>
            </a:r>
          </a:p>
          <a:p>
            <a:r>
              <a:rPr lang="en-US" dirty="0"/>
              <a:t>Cost</a:t>
            </a:r>
          </a:p>
          <a:p>
            <a:r>
              <a:rPr lang="en-US" dirty="0"/>
              <a:t>Safety and hazard warning </a:t>
            </a:r>
          </a:p>
          <a:p>
            <a:r>
              <a:rPr lang="en-US" dirty="0"/>
              <a:t>Age with supervision </a:t>
            </a:r>
          </a:p>
          <a:p>
            <a:endParaRPr lang="en-US" dirty="0"/>
          </a:p>
          <a:p>
            <a:endParaRPr lang="en-US" dirty="0"/>
          </a:p>
          <a:p>
            <a:endParaRPr lang="en-US" dirty="0"/>
          </a:p>
        </p:txBody>
      </p:sp>
    </p:spTree>
    <p:extLst>
      <p:ext uri="{BB962C8B-B14F-4D97-AF65-F5344CB8AC3E}">
        <p14:creationId xmlns:p14="http://schemas.microsoft.com/office/powerpoint/2010/main" val="5140760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1" name="Picture 3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33">
            <a:extLst>
              <a:ext uri="{FF2B5EF4-FFF2-40B4-BE49-F238E27FC236}">
                <a16:creationId xmlns:a16="http://schemas.microsoft.com/office/drawing/2014/main" id="{315B18DF-1A4F-456F-8E0E-8CFE4C808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334CD9B-39EA-42AE-8A1F-0D40028F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5FF2DC2-8AC3-2C6A-EA56-1C632E220633}"/>
              </a:ext>
            </a:extLst>
          </p:cNvPr>
          <p:cNvSpPr>
            <a:spLocks noGrp="1"/>
          </p:cNvSpPr>
          <p:nvPr>
            <p:ph type="title"/>
          </p:nvPr>
        </p:nvSpPr>
        <p:spPr>
          <a:xfrm>
            <a:off x="1452616" y="962902"/>
            <a:ext cx="3525640" cy="2380828"/>
          </a:xfrm>
        </p:spPr>
        <p:txBody>
          <a:bodyPr vert="horz" lIns="91440" tIns="45720" rIns="91440" bIns="0" rtlCol="0" anchor="b">
            <a:normAutofit/>
          </a:bodyPr>
          <a:lstStyle/>
          <a:p>
            <a:r>
              <a:rPr lang="en-US" sz="4800"/>
              <a:t>LOGO</a:t>
            </a:r>
          </a:p>
        </p:txBody>
      </p:sp>
      <p:sp>
        <p:nvSpPr>
          <p:cNvPr id="3" name="Text Placeholder 2">
            <a:extLst>
              <a:ext uri="{FF2B5EF4-FFF2-40B4-BE49-F238E27FC236}">
                <a16:creationId xmlns:a16="http://schemas.microsoft.com/office/drawing/2014/main" id="{94AA6239-8E4F-2E16-C2F7-03BD0F87C314}"/>
              </a:ext>
            </a:extLst>
          </p:cNvPr>
          <p:cNvSpPr>
            <a:spLocks noGrp="1"/>
          </p:cNvSpPr>
          <p:nvPr>
            <p:ph type="body" idx="1"/>
          </p:nvPr>
        </p:nvSpPr>
        <p:spPr>
          <a:xfrm>
            <a:off x="1452617" y="3531204"/>
            <a:ext cx="3521499" cy="1610643"/>
          </a:xfrm>
        </p:spPr>
        <p:txBody>
          <a:bodyPr vert="horz" lIns="91440" tIns="91440" rIns="91440" bIns="91440" rtlCol="0">
            <a:normAutofit/>
          </a:bodyPr>
          <a:lstStyle/>
          <a:p>
            <a:pPr>
              <a:lnSpc>
                <a:spcPct val="110000"/>
              </a:lnSpc>
            </a:pPr>
            <a:r>
              <a:rPr lang="en-US" sz="1200" cap="all"/>
              <a:t>Via the internet and finding the logo design site.</a:t>
            </a:r>
          </a:p>
          <a:p>
            <a:pPr>
              <a:lnSpc>
                <a:spcPct val="110000"/>
              </a:lnSpc>
            </a:pPr>
            <a:r>
              <a:rPr lang="en-US" sz="1200" cap="all"/>
              <a:t>The logo had to stand out and be vibrant, bold and colour’s and  to represent the product and to consider not to overpower the product. </a:t>
            </a:r>
          </a:p>
          <a:p>
            <a:pPr>
              <a:lnSpc>
                <a:spcPct val="110000"/>
              </a:lnSpc>
            </a:pPr>
            <a:endParaRPr lang="en-US" sz="1200" cap="all"/>
          </a:p>
        </p:txBody>
      </p:sp>
      <p:cxnSp>
        <p:nvCxnSpPr>
          <p:cNvPr id="36" name="Straight Connector 35">
            <a:extLst>
              <a:ext uri="{FF2B5EF4-FFF2-40B4-BE49-F238E27FC236}">
                <a16:creationId xmlns:a16="http://schemas.microsoft.com/office/drawing/2014/main" id="{E7C3AE2A-04FA-4B67-9C14-0D990CA6AE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352149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37" name="Group 36">
            <a:extLst>
              <a:ext uri="{FF2B5EF4-FFF2-40B4-BE49-F238E27FC236}">
                <a16:creationId xmlns:a16="http://schemas.microsoft.com/office/drawing/2014/main" id="{24C6E9FA-459B-47A6-93ED-A57860553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5" name="Rectangle 24">
              <a:extLst>
                <a:ext uri="{FF2B5EF4-FFF2-40B4-BE49-F238E27FC236}">
                  <a16:creationId xmlns:a16="http://schemas.microsoft.com/office/drawing/2014/main" id="{47C1C93F-E23C-45AE-9DA2-42554BD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918F65DC-4B7C-4988-82E8-131C26140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logo for a sensory pack&#10;&#10;AI-generated content may be incorrect.">
            <a:extLst>
              <a:ext uri="{FF2B5EF4-FFF2-40B4-BE49-F238E27FC236}">
                <a16:creationId xmlns:a16="http://schemas.microsoft.com/office/drawing/2014/main" id="{61274253-7FDD-7D62-6DD8-2999618D6A04}"/>
              </a:ext>
            </a:extLst>
          </p:cNvPr>
          <p:cNvPicPr>
            <a:picLocks noChangeAspect="1"/>
          </p:cNvPicPr>
          <p:nvPr/>
        </p:nvPicPr>
        <p:blipFill>
          <a:blip r:embed="rId3"/>
          <a:srcRect r="1" b="82"/>
          <a:stretch>
            <a:fillRect/>
          </a:stretch>
        </p:blipFill>
        <p:spPr>
          <a:xfrm>
            <a:off x="6093926" y="1116345"/>
            <a:ext cx="4821551" cy="3866172"/>
          </a:xfrm>
          <a:prstGeom prst="rect">
            <a:avLst/>
          </a:prstGeom>
        </p:spPr>
      </p:pic>
      <p:pic>
        <p:nvPicPr>
          <p:cNvPr id="28" name="Picture 27">
            <a:extLst>
              <a:ext uri="{FF2B5EF4-FFF2-40B4-BE49-F238E27FC236}">
                <a16:creationId xmlns:a16="http://schemas.microsoft.com/office/drawing/2014/main" id="{8E7CFEF1-65E1-4CEE-91CA-B6B73B84BC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FCA742D8-7814-4F8A-AEF8-1857FB21F0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1096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C3F6-8624-6C0E-BD77-8C663C7FDF79}"/>
              </a:ext>
            </a:extLst>
          </p:cNvPr>
          <p:cNvSpPr>
            <a:spLocks noGrp="1"/>
          </p:cNvSpPr>
          <p:nvPr>
            <p:ph type="title"/>
          </p:nvPr>
        </p:nvSpPr>
        <p:spPr/>
        <p:txBody>
          <a:bodyPr/>
          <a:lstStyle/>
          <a:p>
            <a:r>
              <a:rPr lang="en-US" dirty="0"/>
              <a:t>Sammys sensory bags</a:t>
            </a:r>
          </a:p>
        </p:txBody>
      </p:sp>
      <p:sp>
        <p:nvSpPr>
          <p:cNvPr id="3" name="Content Placeholder 2">
            <a:extLst>
              <a:ext uri="{FF2B5EF4-FFF2-40B4-BE49-F238E27FC236}">
                <a16:creationId xmlns:a16="http://schemas.microsoft.com/office/drawing/2014/main" id="{A2C9ADBC-F4B9-EFFF-E6E3-34DDEA8D6232}"/>
              </a:ext>
            </a:extLst>
          </p:cNvPr>
          <p:cNvSpPr>
            <a:spLocks noGrp="1"/>
          </p:cNvSpPr>
          <p:nvPr>
            <p:ph idx="1"/>
          </p:nvPr>
        </p:nvSpPr>
        <p:spPr>
          <a:xfrm>
            <a:off x="1451579" y="2015732"/>
            <a:ext cx="9603275" cy="3848039"/>
          </a:xfrm>
        </p:spPr>
        <p:txBody>
          <a:bodyPr>
            <a:normAutofit lnSpcReduction="10000"/>
          </a:bodyPr>
          <a:lstStyle/>
          <a:p>
            <a:pPr marL="0" indent="0">
              <a:buNone/>
            </a:pPr>
            <a:r>
              <a:rPr lang="en-US" dirty="0"/>
              <a:t>Select sensory bag</a:t>
            </a:r>
          </a:p>
          <a:p>
            <a:pPr marL="0" indent="0">
              <a:buNone/>
            </a:pPr>
            <a:r>
              <a:rPr lang="en-US" dirty="0"/>
              <a:t>Plain flour snowy sensory bag,  glitter sparkle bag , feathery </a:t>
            </a:r>
            <a:r>
              <a:rPr lang="en-US" dirty="0" err="1"/>
              <a:t>colour’s</a:t>
            </a:r>
            <a:r>
              <a:rPr lang="en-US" dirty="0"/>
              <a:t> bag,  Tah pom pom bag and many more.</a:t>
            </a:r>
          </a:p>
          <a:p>
            <a:pPr marL="0" indent="0">
              <a:buNone/>
            </a:pPr>
            <a:r>
              <a:rPr lang="en-US" dirty="0"/>
              <a:t>Select bag from options for example Plain flour </a:t>
            </a:r>
            <a:r>
              <a:rPr lang="en-US" dirty="0" err="1"/>
              <a:t>snowny</a:t>
            </a:r>
            <a:r>
              <a:rPr lang="en-US" dirty="0"/>
              <a:t> sensory bag</a:t>
            </a:r>
          </a:p>
          <a:p>
            <a:pPr marL="0" indent="0">
              <a:buNone/>
            </a:pPr>
            <a:r>
              <a:rPr lang="en-US" dirty="0"/>
              <a:t>Resources needed : Plain flour , breast milk storage bag,  </a:t>
            </a:r>
          </a:p>
          <a:p>
            <a:pPr marL="0" indent="0">
              <a:buNone/>
            </a:pPr>
            <a:r>
              <a:rPr lang="en-US" sz="2400" dirty="0"/>
              <a:t>Includes instructions to do list </a:t>
            </a:r>
            <a:r>
              <a:rPr lang="en-US" dirty="0"/>
              <a:t>: Adult to supervise child while playing or making bags.</a:t>
            </a:r>
          </a:p>
          <a:p>
            <a:pPr marL="342900" indent="-342900">
              <a:buAutoNum type="arabicPeriod"/>
            </a:pPr>
            <a:r>
              <a:rPr lang="en-US" sz="1800" dirty="0"/>
              <a:t>Add 5 dessert spoons of plain flour into breast milk storage bag and seal along top. </a:t>
            </a:r>
          </a:p>
          <a:p>
            <a:pPr marL="342900" indent="-342900">
              <a:buAutoNum type="arabicPeriod"/>
            </a:pPr>
            <a:r>
              <a:rPr lang="en-US" sz="1800" dirty="0"/>
              <a:t>Always make sure with every time used that storage bag has not broken or damaged in anyway and if damaged dispose correctly. </a:t>
            </a:r>
          </a:p>
          <a:p>
            <a:pPr marL="342900" indent="-342900">
              <a:buAutoNum type="arabicPeriod"/>
            </a:pPr>
            <a:endParaRPr lang="en-US" sz="1800" dirty="0"/>
          </a:p>
          <a:p>
            <a:pPr marL="342900" indent="-342900">
              <a:buAutoNum type="arabicPeriod"/>
            </a:pPr>
            <a:endParaRPr lang="en-US" sz="1800" dirty="0"/>
          </a:p>
          <a:p>
            <a:pPr marL="342900" indent="-342900">
              <a:buAutoNum type="arabicPeriod"/>
            </a:pPr>
            <a:endParaRPr lang="en-US" sz="1800" dirty="0"/>
          </a:p>
          <a:p>
            <a:pPr marL="0" indent="0">
              <a:buNone/>
            </a:pPr>
            <a:endParaRPr lang="en-US" dirty="0"/>
          </a:p>
        </p:txBody>
      </p:sp>
    </p:spTree>
    <p:extLst>
      <p:ext uri="{BB962C8B-B14F-4D97-AF65-F5344CB8AC3E}">
        <p14:creationId xmlns:p14="http://schemas.microsoft.com/office/powerpoint/2010/main" val="1701460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FE4BEC4-62E7-0FA3-45CA-20928DD8D12A}"/>
              </a:ext>
            </a:extLst>
          </p:cNvPr>
          <p:cNvSpPr>
            <a:spLocks noGrp="1"/>
          </p:cNvSpPr>
          <p:nvPr>
            <p:ph type="title"/>
          </p:nvPr>
        </p:nvSpPr>
        <p:spPr>
          <a:xfrm>
            <a:off x="6585200" y="1"/>
            <a:ext cx="4151306" cy="1768838"/>
          </a:xfrm>
        </p:spPr>
        <p:txBody>
          <a:bodyPr vert="horz" lIns="91440" tIns="45720" rIns="91440" bIns="0" rtlCol="0" anchor="b">
            <a:normAutofit fontScale="90000"/>
          </a:bodyPr>
          <a:lstStyle/>
          <a:p>
            <a:r>
              <a:rPr lang="en-US" sz="4400" dirty="0"/>
              <a:t>Feathery </a:t>
            </a:r>
            <a:r>
              <a:rPr lang="en-US" sz="4400" dirty="0" err="1"/>
              <a:t>colour’s</a:t>
            </a:r>
            <a:r>
              <a:rPr lang="en-US" sz="4400" dirty="0"/>
              <a:t> bag INSTRUCTIONS </a:t>
            </a:r>
          </a:p>
        </p:txBody>
      </p:sp>
      <p:sp>
        <p:nvSpPr>
          <p:cNvPr id="3" name="Text Placeholder 2">
            <a:extLst>
              <a:ext uri="{FF2B5EF4-FFF2-40B4-BE49-F238E27FC236}">
                <a16:creationId xmlns:a16="http://schemas.microsoft.com/office/drawing/2014/main" id="{A0D5DF4B-DB5C-036D-B620-8B95990A3AEE}"/>
              </a:ext>
            </a:extLst>
          </p:cNvPr>
          <p:cNvSpPr>
            <a:spLocks noGrp="1"/>
          </p:cNvSpPr>
          <p:nvPr>
            <p:ph type="body" idx="1"/>
          </p:nvPr>
        </p:nvSpPr>
        <p:spPr>
          <a:xfrm>
            <a:off x="6579647" y="1768840"/>
            <a:ext cx="4162489" cy="3366896"/>
          </a:xfrm>
        </p:spPr>
        <p:txBody>
          <a:bodyPr vert="horz" lIns="91440" tIns="91440" rIns="91440" bIns="91440" rtlCol="0">
            <a:noAutofit/>
          </a:bodyPr>
          <a:lstStyle/>
          <a:p>
            <a:pPr>
              <a:lnSpc>
                <a:spcPct val="110000"/>
              </a:lnSpc>
            </a:pPr>
            <a:r>
              <a:rPr lang="en-US" sz="1400" cap="all" dirty="0"/>
              <a:t> Tear the plastic top off breast milk storage bag. </a:t>
            </a:r>
          </a:p>
          <a:p>
            <a:pPr>
              <a:lnSpc>
                <a:spcPct val="110000"/>
              </a:lnSpc>
            </a:pPr>
            <a:r>
              <a:rPr lang="en-US" sz="1400" cap="all" dirty="0"/>
              <a:t>Add the feathers provided in pack into the breast milk storage bag.</a:t>
            </a:r>
          </a:p>
          <a:p>
            <a:pPr>
              <a:lnSpc>
                <a:spcPct val="110000"/>
              </a:lnSpc>
            </a:pPr>
            <a:r>
              <a:rPr lang="en-US" sz="1400" cap="all" dirty="0"/>
              <a:t>Then use tap cold water one cup or 300mls.</a:t>
            </a:r>
          </a:p>
          <a:p>
            <a:pPr>
              <a:lnSpc>
                <a:spcPct val="110000"/>
              </a:lnSpc>
            </a:pPr>
            <a:r>
              <a:rPr lang="en-US" sz="1400" cap="all" dirty="0"/>
              <a:t>Reseal top of breast milk storage bag with fingertips along the top.(please double check that it’s sealed via turning upside down over a basin or bowl incase of spillages. </a:t>
            </a:r>
          </a:p>
          <a:p>
            <a:pPr>
              <a:lnSpc>
                <a:spcPct val="110000"/>
              </a:lnSpc>
            </a:pPr>
            <a:r>
              <a:rPr lang="en-US" sz="1400" cap="all" dirty="0"/>
              <a:t>PLEASE WHILE MAKING SENOSRY BAGS ADULTS ARE SUPERVISING AND ALSO WHILE THROUGH ACTIVITY AND PLAY.</a:t>
            </a:r>
          </a:p>
        </p:txBody>
      </p:sp>
      <p:pic>
        <p:nvPicPr>
          <p:cNvPr id="5" name="Picture 4" descr="A logo for a sensory pack&#10;&#10;AI-generated content may be incorrect.">
            <a:extLst>
              <a:ext uri="{FF2B5EF4-FFF2-40B4-BE49-F238E27FC236}">
                <a16:creationId xmlns:a16="http://schemas.microsoft.com/office/drawing/2014/main" id="{3A3C9DDB-E5A6-FA10-9428-6B540E33197F}"/>
              </a:ext>
            </a:extLst>
          </p:cNvPr>
          <p:cNvPicPr>
            <a:picLocks noChangeAspect="1"/>
          </p:cNvPicPr>
          <p:nvPr/>
        </p:nvPicPr>
        <p:blipFill>
          <a:blip r:embed="rId3"/>
          <a:stretch>
            <a:fillRect/>
          </a:stretch>
        </p:blipFill>
        <p:spPr>
          <a:xfrm>
            <a:off x="1130029" y="1145587"/>
            <a:ext cx="4960442" cy="3980754"/>
          </a:xfrm>
          <a:prstGeom prst="rect">
            <a:avLst/>
          </a:prstGeom>
        </p:spPr>
      </p:pic>
      <p:cxnSp>
        <p:nvCxnSpPr>
          <p:cNvPr id="22" name="Straight Connector 21">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93262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DD4BD2F-D1AB-B8B9-E31A-EBC0B9C7439F}"/>
              </a:ext>
            </a:extLst>
          </p:cNvPr>
          <p:cNvSpPr>
            <a:spLocks noGrp="1"/>
          </p:cNvSpPr>
          <p:nvPr>
            <p:ph type="title"/>
          </p:nvPr>
        </p:nvSpPr>
        <p:spPr>
          <a:xfrm>
            <a:off x="6585200" y="425996"/>
            <a:ext cx="4151306" cy="719592"/>
          </a:xfrm>
        </p:spPr>
        <p:txBody>
          <a:bodyPr vert="horz" lIns="91440" tIns="45720" rIns="91440" bIns="0" rtlCol="0" anchor="b">
            <a:normAutofit fontScale="90000"/>
          </a:bodyPr>
          <a:lstStyle/>
          <a:p>
            <a:r>
              <a:rPr lang="en-US" sz="4400" dirty="0"/>
              <a:t>Tah pom pom sensory bags</a:t>
            </a:r>
          </a:p>
        </p:txBody>
      </p:sp>
      <p:sp>
        <p:nvSpPr>
          <p:cNvPr id="3" name="Text Placeholder 2">
            <a:extLst>
              <a:ext uri="{FF2B5EF4-FFF2-40B4-BE49-F238E27FC236}">
                <a16:creationId xmlns:a16="http://schemas.microsoft.com/office/drawing/2014/main" id="{E089048A-9DA6-3A95-4D80-BD174D74E95E}"/>
              </a:ext>
            </a:extLst>
          </p:cNvPr>
          <p:cNvSpPr>
            <a:spLocks noGrp="1"/>
          </p:cNvSpPr>
          <p:nvPr>
            <p:ph type="body" idx="1"/>
          </p:nvPr>
        </p:nvSpPr>
        <p:spPr>
          <a:xfrm>
            <a:off x="6400801" y="1145588"/>
            <a:ext cx="5276538" cy="3980754"/>
          </a:xfrm>
        </p:spPr>
        <p:txBody>
          <a:bodyPr vert="horz" lIns="91440" tIns="91440" rIns="91440" bIns="91440" rtlCol="0">
            <a:normAutofit/>
          </a:bodyPr>
          <a:lstStyle/>
          <a:p>
            <a:pPr>
              <a:lnSpc>
                <a:spcPct val="110000"/>
              </a:lnSpc>
            </a:pPr>
            <a:r>
              <a:rPr lang="en-US" sz="1600" cap="all" dirty="0"/>
              <a:t>1.Tear the plastic top off breast milk storage bag.</a:t>
            </a:r>
          </a:p>
          <a:p>
            <a:pPr>
              <a:lnSpc>
                <a:spcPct val="110000"/>
              </a:lnSpc>
            </a:pPr>
            <a:r>
              <a:rPr lang="en-US" sz="1600" cap="all" dirty="0"/>
              <a:t>2. Add the pom poms provided in pack into the breast milk storage bag.</a:t>
            </a:r>
          </a:p>
          <a:p>
            <a:pPr>
              <a:lnSpc>
                <a:spcPct val="110000"/>
              </a:lnSpc>
            </a:pPr>
            <a:r>
              <a:rPr lang="en-US" sz="1600" cap="all" dirty="0"/>
              <a:t>3. Then use tap cold water one cup or 300mls.</a:t>
            </a:r>
          </a:p>
          <a:p>
            <a:pPr>
              <a:lnSpc>
                <a:spcPct val="110000"/>
              </a:lnSpc>
            </a:pPr>
            <a:r>
              <a:rPr lang="en-US" sz="1600" cap="all" dirty="0"/>
              <a:t>4. Reseal top of breast milk storage bag with fingertips along the top.(please double check      that it’s sealed via turning upside down over a basin or bowl incase of spillages. </a:t>
            </a:r>
          </a:p>
          <a:p>
            <a:pPr>
              <a:lnSpc>
                <a:spcPct val="110000"/>
              </a:lnSpc>
            </a:pPr>
            <a:r>
              <a:rPr lang="en-US" sz="1600" cap="all" dirty="0"/>
              <a:t>5. PLEASE WHILE MAKING SENOSRY BAGS ADULTS ARE SUPERVISING AND ALSO WHILE THROUGH ACTIVITY AND PLAY.</a:t>
            </a:r>
          </a:p>
          <a:p>
            <a:pPr>
              <a:lnSpc>
                <a:spcPct val="110000"/>
              </a:lnSpc>
            </a:pPr>
            <a:endParaRPr lang="en-US" sz="1600" cap="all" dirty="0"/>
          </a:p>
          <a:p>
            <a:pPr>
              <a:lnSpc>
                <a:spcPct val="110000"/>
              </a:lnSpc>
            </a:pPr>
            <a:endParaRPr lang="en-US" sz="600" cap="all" dirty="0"/>
          </a:p>
        </p:txBody>
      </p:sp>
      <p:pic>
        <p:nvPicPr>
          <p:cNvPr id="5" name="Picture 4" descr="A logo for a sensory pack&#10;&#10;AI-generated content may be incorrect.">
            <a:extLst>
              <a:ext uri="{FF2B5EF4-FFF2-40B4-BE49-F238E27FC236}">
                <a16:creationId xmlns:a16="http://schemas.microsoft.com/office/drawing/2014/main" id="{59A5E9E1-5857-F295-F65D-856A68E2A186}"/>
              </a:ext>
            </a:extLst>
          </p:cNvPr>
          <p:cNvPicPr>
            <a:picLocks noChangeAspect="1"/>
          </p:cNvPicPr>
          <p:nvPr/>
        </p:nvPicPr>
        <p:blipFill>
          <a:blip r:embed="rId3"/>
          <a:stretch>
            <a:fillRect/>
          </a:stretch>
        </p:blipFill>
        <p:spPr>
          <a:xfrm>
            <a:off x="1130029" y="1145587"/>
            <a:ext cx="4960442" cy="3980754"/>
          </a:xfrm>
          <a:prstGeom prst="rect">
            <a:avLst/>
          </a:prstGeom>
        </p:spPr>
      </p:pic>
      <p:cxnSp>
        <p:nvCxnSpPr>
          <p:cNvPr id="22" name="Straight Connector 21">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9916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E98C7-98F2-5AD5-0763-365AE94770A8}"/>
              </a:ext>
            </a:extLst>
          </p:cNvPr>
          <p:cNvSpPr>
            <a:spLocks noGrp="1"/>
          </p:cNvSpPr>
          <p:nvPr>
            <p:ph type="title"/>
          </p:nvPr>
        </p:nvSpPr>
        <p:spPr>
          <a:xfrm>
            <a:off x="1294582" y="508000"/>
            <a:ext cx="8802811" cy="1132114"/>
          </a:xfrm>
        </p:spPr>
        <p:txBody>
          <a:bodyPr/>
          <a:lstStyle/>
          <a:p>
            <a:r>
              <a:rPr lang="en-US" dirty="0"/>
              <a:t>Guidelines in manufacturing a product</a:t>
            </a:r>
          </a:p>
        </p:txBody>
      </p:sp>
      <p:sp>
        <p:nvSpPr>
          <p:cNvPr id="3" name="Text Placeholder 2">
            <a:extLst>
              <a:ext uri="{FF2B5EF4-FFF2-40B4-BE49-F238E27FC236}">
                <a16:creationId xmlns:a16="http://schemas.microsoft.com/office/drawing/2014/main" id="{DCEEF418-603C-1037-AEB5-C8705E8BFF4C}"/>
              </a:ext>
            </a:extLst>
          </p:cNvPr>
          <p:cNvSpPr>
            <a:spLocks noGrp="1"/>
          </p:cNvSpPr>
          <p:nvPr>
            <p:ph type="body" idx="1"/>
          </p:nvPr>
        </p:nvSpPr>
        <p:spPr>
          <a:xfrm>
            <a:off x="1294582" y="1524000"/>
            <a:ext cx="8630446" cy="4826000"/>
          </a:xfrm>
        </p:spPr>
        <p:txBody>
          <a:bodyPr>
            <a:normAutofit lnSpcReduction="10000"/>
          </a:bodyPr>
          <a:lstStyle/>
          <a:p>
            <a:r>
              <a:rPr lang="en-US" dirty="0"/>
              <a:t>Under the </a:t>
            </a:r>
            <a:r>
              <a:rPr lang="en-US" dirty="0" err="1"/>
              <a:t>legalisation</a:t>
            </a:r>
            <a:r>
              <a:rPr lang="en-US" dirty="0"/>
              <a:t> of 2011 of the Toy safety, with the UK GOVERNMENT, it is required via the directive which implements that </a:t>
            </a:r>
            <a:r>
              <a:rPr lang="en-GB" dirty="0"/>
              <a:t>2009/48/EC with the purpose to provide high level of toy safety . This was also updated when the Uk left Europe with Brexit and this was in 2018, and preserved in 2011, and was amended to enable to function effectively since leaving Europe. (P8, https://</a:t>
            </a:r>
            <a:r>
              <a:rPr lang="en-GB" dirty="0" err="1"/>
              <a:t>www.gov.uk</a:t>
            </a:r>
            <a:r>
              <a:rPr lang="en-GB" dirty="0"/>
              <a:t>/government/publications/toys-safety-regulations-2011/toys-safety-regulations-2011-great-britain#conformity-assessment-and-marking-before-placing-products-on-the-gb-market).</a:t>
            </a:r>
          </a:p>
          <a:p>
            <a:r>
              <a:rPr lang="en-GB" dirty="0"/>
              <a:t>Another requirement also may apply before a product is placed into the UK market then a conformity assessment maybe carried out so that in accordance with manufacturing and design to be essential safety requirement.  Then to determine whether or not the the product is conforming within the all </a:t>
            </a:r>
            <a:r>
              <a:rPr lang="en-GB" dirty="0" err="1"/>
              <a:t>requriements</a:t>
            </a:r>
            <a:r>
              <a:rPr lang="en-GB" dirty="0"/>
              <a:t> and level of safety before production under the UK </a:t>
            </a:r>
            <a:r>
              <a:rPr lang="en-GB" dirty="0" err="1"/>
              <a:t>Governement</a:t>
            </a:r>
            <a:r>
              <a:rPr lang="en-GB" dirty="0"/>
              <a:t>. (p9, https://</a:t>
            </a:r>
            <a:r>
              <a:rPr lang="en-GB" dirty="0" err="1"/>
              <a:t>www.gov.uk</a:t>
            </a:r>
            <a:r>
              <a:rPr lang="en-GB" dirty="0"/>
              <a:t>/government/publications/toys-safety-regulations-2011/toys-safety-regulations-2011-great-britain#conformity-assessment-and-marking-before-placing-products-on-the-gb-market.</a:t>
            </a:r>
          </a:p>
          <a:p>
            <a:endParaRPr lang="en-US" dirty="0"/>
          </a:p>
        </p:txBody>
      </p:sp>
    </p:spTree>
    <p:extLst>
      <p:ext uri="{BB962C8B-B14F-4D97-AF65-F5344CB8AC3E}">
        <p14:creationId xmlns:p14="http://schemas.microsoft.com/office/powerpoint/2010/main" val="3147583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0780B-09FC-01E0-971F-6C5FAAF4934A}"/>
              </a:ext>
            </a:extLst>
          </p:cNvPr>
          <p:cNvSpPr>
            <a:spLocks noGrp="1"/>
          </p:cNvSpPr>
          <p:nvPr>
            <p:ph type="title"/>
          </p:nvPr>
        </p:nvSpPr>
        <p:spPr>
          <a:xfrm>
            <a:off x="5019831" y="812507"/>
            <a:ext cx="5550355" cy="1049235"/>
          </a:xfrm>
        </p:spPr>
        <p:txBody>
          <a:bodyPr vert="horz" lIns="91440" tIns="45720" rIns="91440" bIns="45720" rtlCol="0" anchor="t">
            <a:noAutofit/>
          </a:bodyPr>
          <a:lstStyle/>
          <a:p>
            <a:r>
              <a:rPr lang="en-US" sz="3200" dirty="0"/>
              <a:t>Safety and hazards and advice for safety </a:t>
            </a:r>
            <a:br>
              <a:rPr lang="en-US" sz="3200" dirty="0"/>
            </a:br>
            <a:br>
              <a:rPr lang="en-US" sz="3200" dirty="0"/>
            </a:br>
            <a:br>
              <a:rPr lang="en-US" sz="1800" dirty="0"/>
            </a:br>
            <a:br>
              <a:rPr lang="en-US" sz="1800" dirty="0"/>
            </a:br>
            <a:br>
              <a:rPr lang="en-US" sz="1800" dirty="0"/>
            </a:br>
            <a:endParaRPr lang="en-US" sz="1800" dirty="0"/>
          </a:p>
        </p:txBody>
      </p:sp>
      <p:pic>
        <p:nvPicPr>
          <p:cNvPr id="12" name="Content Placeholder 11" descr="A poster of a baby crawling&#10;&#10;AI-generated content may be incorrect.">
            <a:extLst>
              <a:ext uri="{FF2B5EF4-FFF2-40B4-BE49-F238E27FC236}">
                <a16:creationId xmlns:a16="http://schemas.microsoft.com/office/drawing/2014/main" id="{9E35BEED-AAF4-F4F4-1801-5B19D6F892E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r="6274" b="-4"/>
          <a:stretch>
            <a:fillRect/>
          </a:stretch>
        </p:blipFill>
        <p:spPr>
          <a:xfrm>
            <a:off x="1285438" y="1116345"/>
            <a:ext cx="2799103" cy="3866172"/>
          </a:xfrm>
          <a:prstGeom prst="rect">
            <a:avLst/>
          </a:prstGeom>
        </p:spPr>
      </p:pic>
      <p:sp>
        <p:nvSpPr>
          <p:cNvPr id="4" name="Text Placeholder 3">
            <a:extLst>
              <a:ext uri="{FF2B5EF4-FFF2-40B4-BE49-F238E27FC236}">
                <a16:creationId xmlns:a16="http://schemas.microsoft.com/office/drawing/2014/main" id="{40BCE0F7-21C6-B99A-4A98-40183FA1380A}"/>
              </a:ext>
            </a:extLst>
          </p:cNvPr>
          <p:cNvSpPr>
            <a:spLocks noGrp="1"/>
          </p:cNvSpPr>
          <p:nvPr>
            <p:ph type="body" sz="half" idx="2"/>
          </p:nvPr>
        </p:nvSpPr>
        <p:spPr>
          <a:xfrm>
            <a:off x="5188043" y="2015732"/>
            <a:ext cx="5550355" cy="3450613"/>
          </a:xfrm>
        </p:spPr>
        <p:txBody>
          <a:bodyPr vert="horz" lIns="91440" tIns="45720" rIns="91440" bIns="45720" rtlCol="0" anchor="t">
            <a:noAutofit/>
          </a:bodyPr>
          <a:lstStyle/>
          <a:p>
            <a:pPr indent="-228600">
              <a:buFont typeface="Arial" panose="020B0604020202020204" pitchFamily="34" charset="0"/>
              <a:buChar char="•"/>
            </a:pPr>
            <a:r>
              <a:rPr lang="en-US" sz="2400" dirty="0"/>
              <a:t>Always adult to supervise while making and in use, due to swallowing small pieces and product wearing overtime with usage. </a:t>
            </a:r>
          </a:p>
          <a:p>
            <a:pPr indent="-228600">
              <a:buFont typeface="Arial" panose="020B0604020202020204" pitchFamily="34" charset="0"/>
              <a:buChar char="•"/>
            </a:pPr>
            <a:r>
              <a:rPr lang="en-US" sz="2400" dirty="0"/>
              <a:t>Age guidelines 2 years and upwards. </a:t>
            </a:r>
          </a:p>
          <a:p>
            <a:pPr indent="-228600">
              <a:buFont typeface="Arial" panose="020B0604020202020204" pitchFamily="34" charset="0"/>
              <a:buChar char="•"/>
            </a:pPr>
            <a:r>
              <a:rPr lang="en-GB" sz="2400" dirty="0"/>
              <a:t>Microplastics are tiny particles, typically smaller than 5mm, that shed from larger plastic items as they degrade.</a:t>
            </a:r>
            <a:endParaRPr lang="en-US" sz="2400" dirty="0"/>
          </a:p>
        </p:txBody>
      </p:sp>
      <p:sp>
        <p:nvSpPr>
          <p:cNvPr id="13" name="TextBox 12">
            <a:extLst>
              <a:ext uri="{FF2B5EF4-FFF2-40B4-BE49-F238E27FC236}">
                <a16:creationId xmlns:a16="http://schemas.microsoft.com/office/drawing/2014/main" id="{AFE99280-97A1-B957-5C97-1D50FC14F73B}"/>
              </a:ext>
            </a:extLst>
          </p:cNvPr>
          <p:cNvSpPr txBox="1"/>
          <p:nvPr/>
        </p:nvSpPr>
        <p:spPr>
          <a:xfrm>
            <a:off x="1793529" y="4782462"/>
            <a:ext cx="229101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uscpsc/1331282221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1311057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6FC2D-8BD9-E009-4B89-1C3D3B231107}"/>
              </a:ext>
            </a:extLst>
          </p:cNvPr>
          <p:cNvSpPr>
            <a:spLocks noGrp="1"/>
          </p:cNvSpPr>
          <p:nvPr>
            <p:ph type="title"/>
          </p:nvPr>
        </p:nvSpPr>
        <p:spPr>
          <a:xfrm>
            <a:off x="1454239" y="259492"/>
            <a:ext cx="8643154" cy="568411"/>
          </a:xfrm>
        </p:spPr>
        <p:txBody>
          <a:bodyPr>
            <a:normAutofit fontScale="90000"/>
          </a:bodyPr>
          <a:lstStyle/>
          <a:p>
            <a:r>
              <a:rPr lang="en-US" dirty="0"/>
              <a:t>Putting the product into practice </a:t>
            </a:r>
          </a:p>
        </p:txBody>
      </p:sp>
      <p:sp>
        <p:nvSpPr>
          <p:cNvPr id="3" name="Text Placeholder 2">
            <a:extLst>
              <a:ext uri="{FF2B5EF4-FFF2-40B4-BE49-F238E27FC236}">
                <a16:creationId xmlns:a16="http://schemas.microsoft.com/office/drawing/2014/main" id="{CDD7BD63-9D11-CFB0-6133-3900C95A455B}"/>
              </a:ext>
            </a:extLst>
          </p:cNvPr>
          <p:cNvSpPr>
            <a:spLocks noGrp="1"/>
          </p:cNvSpPr>
          <p:nvPr>
            <p:ph type="body" idx="1"/>
          </p:nvPr>
        </p:nvSpPr>
        <p:spPr>
          <a:xfrm>
            <a:off x="1479720" y="976185"/>
            <a:ext cx="8798135" cy="2730842"/>
          </a:xfrm>
        </p:spPr>
        <p:txBody>
          <a:bodyPr>
            <a:normAutofit fontScale="25000" lnSpcReduction="20000"/>
          </a:bodyPr>
          <a:lstStyle/>
          <a:p>
            <a:r>
              <a:rPr lang="en-US" sz="8000" dirty="0"/>
              <a:t>Having made my first few templates with age group of 2-3 years. The children made the bags up with resources such as water, glitter and a breast milk pouch and the second pouch was </a:t>
            </a:r>
            <a:r>
              <a:rPr lang="en-US" sz="8000" dirty="0" err="1"/>
              <a:t>colour</a:t>
            </a:r>
            <a:r>
              <a:rPr lang="en-US" sz="8000" dirty="0"/>
              <a:t> feathers, water and pouch. Trial worked so far perfectly as the children could see the end result and they had the play enjoyment of actually making their own toy. Overtime there could be an issue with wear and tear and bags will depreciate over time. How ever as long as an adult is present when the child or children are using them and it will require adult preparation </a:t>
            </a:r>
          </a:p>
        </p:txBody>
      </p:sp>
    </p:spTree>
    <p:extLst>
      <p:ext uri="{BB962C8B-B14F-4D97-AF65-F5344CB8AC3E}">
        <p14:creationId xmlns:p14="http://schemas.microsoft.com/office/powerpoint/2010/main" val="36512798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24AA-E9C3-6F4E-B23A-EE33473A201F}"/>
              </a:ext>
            </a:extLst>
          </p:cNvPr>
          <p:cNvSpPr>
            <a:spLocks noGrp="1"/>
          </p:cNvSpPr>
          <p:nvPr>
            <p:ph type="title"/>
          </p:nvPr>
        </p:nvSpPr>
        <p:spPr>
          <a:xfrm>
            <a:off x="5188043" y="804520"/>
            <a:ext cx="5550355" cy="1049235"/>
          </a:xfrm>
        </p:spPr>
        <p:txBody>
          <a:bodyPr>
            <a:normAutofit/>
          </a:bodyPr>
          <a:lstStyle/>
          <a:p>
            <a:r>
              <a:rPr lang="en-US" dirty="0"/>
              <a:t>Other similar products on market</a:t>
            </a:r>
          </a:p>
        </p:txBody>
      </p:sp>
      <p:sp>
        <p:nvSpPr>
          <p:cNvPr id="10" name="Content Placeholder 9">
            <a:extLst>
              <a:ext uri="{FF2B5EF4-FFF2-40B4-BE49-F238E27FC236}">
                <a16:creationId xmlns:a16="http://schemas.microsoft.com/office/drawing/2014/main" id="{076DFC50-643C-6FE1-3F20-C769265C0785}"/>
              </a:ext>
            </a:extLst>
          </p:cNvPr>
          <p:cNvSpPr>
            <a:spLocks noGrp="1"/>
          </p:cNvSpPr>
          <p:nvPr>
            <p:ph idx="1"/>
          </p:nvPr>
        </p:nvSpPr>
        <p:spPr>
          <a:xfrm>
            <a:off x="5188043" y="2015732"/>
            <a:ext cx="5550355" cy="3450613"/>
          </a:xfrm>
        </p:spPr>
        <p:txBody>
          <a:bodyPr>
            <a:normAutofit/>
          </a:bodyPr>
          <a:lstStyle/>
          <a:p>
            <a:r>
              <a:rPr lang="en-US" dirty="0"/>
              <a:t>ARGOS have a sensory pack bag pack and very priced at £13:00 from 6months upwards</a:t>
            </a:r>
          </a:p>
          <a:p>
            <a:r>
              <a:rPr lang="en-US" dirty="0"/>
              <a:t>AMAZON have various sensory packs from £6:99 plus postage £3:99 and age 2 upwards</a:t>
            </a:r>
          </a:p>
          <a:p>
            <a:r>
              <a:rPr lang="en-US" dirty="0"/>
              <a:t>THE WORKS have a sensory squish mat priced at £2:00 but age availability is 5 years upwards</a:t>
            </a:r>
          </a:p>
        </p:txBody>
      </p:sp>
      <p:pic>
        <p:nvPicPr>
          <p:cNvPr id="5" name="Content Placeholder 4" descr="Several bags of colored liquid&#10;&#10;AI-generated content may be incorrect.">
            <a:extLst>
              <a:ext uri="{FF2B5EF4-FFF2-40B4-BE49-F238E27FC236}">
                <a16:creationId xmlns:a16="http://schemas.microsoft.com/office/drawing/2014/main" id="{1B409E34-9A20-037B-7823-F533061DDAAE}"/>
              </a:ext>
            </a:extLst>
          </p:cNvPr>
          <p:cNvPicPr>
            <a:picLocks noChangeAspect="1"/>
          </p:cNvPicPr>
          <p:nvPr/>
        </p:nvPicPr>
        <p:blipFill>
          <a:blip r:embed="rId2">
            <a:extLst>
              <a:ext uri="{837473B0-CC2E-450A-ABE3-18F120FF3D39}">
                <a1611:picAttrSrcUrl xmlns:a1611="http://schemas.microsoft.com/office/drawing/2016/11/main" r:id="rId3"/>
              </a:ext>
            </a:extLst>
          </a:blip>
          <a:srcRect r="3140" b="-4"/>
          <a:stretch>
            <a:fillRect/>
          </a:stretch>
        </p:blipFill>
        <p:spPr>
          <a:xfrm>
            <a:off x="1285438" y="1116345"/>
            <a:ext cx="2799103" cy="3866172"/>
          </a:xfrm>
          <a:prstGeom prst="rect">
            <a:avLst/>
          </a:prstGeom>
        </p:spPr>
      </p:pic>
      <p:sp>
        <p:nvSpPr>
          <p:cNvPr id="6" name="TextBox 5">
            <a:extLst>
              <a:ext uri="{FF2B5EF4-FFF2-40B4-BE49-F238E27FC236}">
                <a16:creationId xmlns:a16="http://schemas.microsoft.com/office/drawing/2014/main" id="{4EA7E736-BAAA-AB62-1BC3-FE8EE5A401EA}"/>
              </a:ext>
            </a:extLst>
          </p:cNvPr>
          <p:cNvSpPr txBox="1"/>
          <p:nvPr/>
        </p:nvSpPr>
        <p:spPr>
          <a:xfrm>
            <a:off x="1463311" y="4782462"/>
            <a:ext cx="262123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flickr.com/photos/manueb/477224791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Tree>
    <p:extLst>
      <p:ext uri="{BB962C8B-B14F-4D97-AF65-F5344CB8AC3E}">
        <p14:creationId xmlns:p14="http://schemas.microsoft.com/office/powerpoint/2010/main" val="3733567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BDEE7DB-1334-4F75-A26B-B447F83029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06613A7-99A3-4BDA-870A-0344896CD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19AA15A-98E4-328C-AD06-BA275A333B9C}"/>
              </a:ext>
            </a:extLst>
          </p:cNvPr>
          <p:cNvSpPr>
            <a:spLocks noGrp="1"/>
          </p:cNvSpPr>
          <p:nvPr>
            <p:ph type="title"/>
          </p:nvPr>
        </p:nvSpPr>
        <p:spPr>
          <a:xfrm>
            <a:off x="5190712" y="1474970"/>
            <a:ext cx="5533666" cy="3152742"/>
          </a:xfrm>
        </p:spPr>
        <p:txBody>
          <a:bodyPr anchor="ctr">
            <a:normAutofit/>
          </a:bodyPr>
          <a:lstStyle/>
          <a:p>
            <a:r>
              <a:rPr lang="en-US" sz="2000"/>
              <a:t>How to use online free advertising and local communities</a:t>
            </a:r>
            <a:br>
              <a:rPr lang="en-US" sz="2000"/>
            </a:br>
            <a:br>
              <a:rPr lang="en-US" sz="2000"/>
            </a:br>
            <a:r>
              <a:rPr lang="en-US" sz="2000"/>
              <a:t>JUST by STARTING OFF IN THE LOCAL COMMUNITY CENTRES WITH FREE ADVENTS AND POSSIBLY IF MORE INTEREST EXPAND INTO LOCAL SCHOOLS AND ONLINE.</a:t>
            </a:r>
            <a:br>
              <a:rPr lang="en-US" sz="2000"/>
            </a:br>
            <a:r>
              <a:rPr lang="en-US" sz="2000"/>
              <a:t>To consider all opportunities and no limit myself is another consideration.</a:t>
            </a:r>
            <a:br>
              <a:rPr lang="en-US" sz="2000"/>
            </a:br>
            <a:endParaRPr lang="en-US" sz="2000"/>
          </a:p>
        </p:txBody>
      </p:sp>
      <p:grpSp>
        <p:nvGrpSpPr>
          <p:cNvPr id="33" name="Group 32">
            <a:extLst>
              <a:ext uri="{FF2B5EF4-FFF2-40B4-BE49-F238E27FC236}">
                <a16:creationId xmlns:a16="http://schemas.microsoft.com/office/drawing/2014/main" id="{CA9FB592-3551-4D63-8697-861194687D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8" y="482170"/>
            <a:ext cx="4074533" cy="5149101"/>
            <a:chOff x="7463259" y="583365"/>
            <a:chExt cx="4074533" cy="5181928"/>
          </a:xfrm>
        </p:grpSpPr>
        <p:sp>
          <p:nvSpPr>
            <p:cNvPr id="18" name="Rectangle 17">
              <a:extLst>
                <a:ext uri="{FF2B5EF4-FFF2-40B4-BE49-F238E27FC236}">
                  <a16:creationId xmlns:a16="http://schemas.microsoft.com/office/drawing/2014/main" id="{A5C4EF9A-3374-45A3-868B-CDC717BEEC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3564E08-4421-4E4B-BFE6-338FBD57E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8" name="Picture 7" descr="A red white and blue striped stand with trees and grass&#10;&#10;AI-generated content may be incorrect.">
            <a:extLst>
              <a:ext uri="{FF2B5EF4-FFF2-40B4-BE49-F238E27FC236}">
                <a16:creationId xmlns:a16="http://schemas.microsoft.com/office/drawing/2014/main" id="{46225A35-1BDD-CB57-CCDE-FD2B6B31C8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71223" y="1552584"/>
            <a:ext cx="2799102" cy="2993691"/>
          </a:xfrm>
          <a:prstGeom prst="rect">
            <a:avLst/>
          </a:prstGeom>
        </p:spPr>
      </p:pic>
      <p:pic>
        <p:nvPicPr>
          <p:cNvPr id="35" name="Picture 34">
            <a:extLst>
              <a:ext uri="{FF2B5EF4-FFF2-40B4-BE49-F238E27FC236}">
                <a16:creationId xmlns:a16="http://schemas.microsoft.com/office/drawing/2014/main" id="{16192335-606C-4682-9DDD-2401F0A3FE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2C0F1F7E-E876-4F2E-B2FB-8CD3E61DB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19434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86BF-1A2A-0944-5D15-6543502DCF02}"/>
              </a:ext>
            </a:extLst>
          </p:cNvPr>
          <p:cNvSpPr>
            <a:spLocks noGrp="1"/>
          </p:cNvSpPr>
          <p:nvPr>
            <p:ph type="title"/>
          </p:nvPr>
        </p:nvSpPr>
        <p:spPr>
          <a:xfrm>
            <a:off x="1454239" y="928914"/>
            <a:ext cx="8643154" cy="1320800"/>
          </a:xfrm>
        </p:spPr>
        <p:txBody>
          <a:bodyPr>
            <a:normAutofit/>
          </a:bodyPr>
          <a:lstStyle/>
          <a:p>
            <a:r>
              <a:rPr lang="en-US" dirty="0"/>
              <a:t>Marketing and advertising platform </a:t>
            </a:r>
          </a:p>
        </p:txBody>
      </p:sp>
      <p:sp>
        <p:nvSpPr>
          <p:cNvPr id="3" name="Text Placeholder 2">
            <a:extLst>
              <a:ext uri="{FF2B5EF4-FFF2-40B4-BE49-F238E27FC236}">
                <a16:creationId xmlns:a16="http://schemas.microsoft.com/office/drawing/2014/main" id="{EA00D59F-9268-C21E-D82E-3BFAAE09E03F}"/>
              </a:ext>
            </a:extLst>
          </p:cNvPr>
          <p:cNvSpPr>
            <a:spLocks noGrp="1"/>
          </p:cNvSpPr>
          <p:nvPr>
            <p:ph type="body" idx="1"/>
          </p:nvPr>
        </p:nvSpPr>
        <p:spPr>
          <a:xfrm>
            <a:off x="1454239" y="3806195"/>
            <a:ext cx="8630446" cy="2304319"/>
          </a:xfrm>
        </p:spPr>
        <p:txBody>
          <a:bodyPr>
            <a:noAutofit/>
          </a:bodyPr>
          <a:lstStyle/>
          <a:p>
            <a:r>
              <a:rPr lang="en-US" sz="2000" dirty="0"/>
              <a:t>Having a niche market on my idea a few questions to myself would be quizzed on yes might start in craft fairs or local community events, </a:t>
            </a:r>
          </a:p>
          <a:p>
            <a:r>
              <a:rPr lang="en-US" sz="2000" dirty="0"/>
              <a:t>However social media seems to be the route to expand to.</a:t>
            </a:r>
          </a:p>
          <a:p>
            <a:r>
              <a:rPr lang="en-US" sz="2000" dirty="0"/>
              <a:t>Platforms such as Twitter (X), Facebook with community pages,  Instagram, Tik Tok and other social media platforms. </a:t>
            </a:r>
          </a:p>
        </p:txBody>
      </p:sp>
    </p:spTree>
    <p:extLst>
      <p:ext uri="{BB962C8B-B14F-4D97-AF65-F5344CB8AC3E}">
        <p14:creationId xmlns:p14="http://schemas.microsoft.com/office/powerpoint/2010/main" val="27753943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D958C-A8B3-7757-DFAF-69CCACD9FEF7}"/>
              </a:ext>
            </a:extLst>
          </p:cNvPr>
          <p:cNvSpPr>
            <a:spLocks noGrp="1"/>
          </p:cNvSpPr>
          <p:nvPr>
            <p:ph type="title"/>
          </p:nvPr>
        </p:nvSpPr>
        <p:spPr>
          <a:xfrm>
            <a:off x="1454239" y="1756130"/>
            <a:ext cx="8643154" cy="591654"/>
          </a:xfrm>
        </p:spPr>
        <p:txBody>
          <a:bodyPr>
            <a:normAutofit/>
          </a:bodyPr>
          <a:lstStyle/>
          <a:p>
            <a:r>
              <a:rPr lang="en-US" sz="3200" dirty="0"/>
              <a:t>Marketing and advertising</a:t>
            </a:r>
          </a:p>
        </p:txBody>
      </p:sp>
      <p:sp>
        <p:nvSpPr>
          <p:cNvPr id="3" name="Text Placeholder 2">
            <a:extLst>
              <a:ext uri="{FF2B5EF4-FFF2-40B4-BE49-F238E27FC236}">
                <a16:creationId xmlns:a16="http://schemas.microsoft.com/office/drawing/2014/main" id="{E87F393F-C33D-8E16-49CE-1726A33F7FB4}"/>
              </a:ext>
            </a:extLst>
          </p:cNvPr>
          <p:cNvSpPr>
            <a:spLocks noGrp="1"/>
          </p:cNvSpPr>
          <p:nvPr>
            <p:ph type="body" idx="1"/>
          </p:nvPr>
        </p:nvSpPr>
        <p:spPr>
          <a:xfrm>
            <a:off x="1454239" y="2347784"/>
            <a:ext cx="10607132" cy="3200399"/>
          </a:xfrm>
        </p:spPr>
        <p:txBody>
          <a:bodyPr/>
          <a:lstStyle/>
          <a:p>
            <a:endParaRPr lang="en-US" dirty="0"/>
          </a:p>
        </p:txBody>
      </p:sp>
      <p:pic>
        <p:nvPicPr>
          <p:cNvPr id="5" name="Picture 4" descr="A blue rectangle with white text&#10;&#10;AI-generated content may be incorrect.">
            <a:extLst>
              <a:ext uri="{FF2B5EF4-FFF2-40B4-BE49-F238E27FC236}">
                <a16:creationId xmlns:a16="http://schemas.microsoft.com/office/drawing/2014/main" id="{240A112C-D1B1-7B88-A687-16A3F4D14F1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762171" y="2347785"/>
            <a:ext cx="2452916" cy="1513016"/>
          </a:xfrm>
          <a:prstGeom prst="rect">
            <a:avLst/>
          </a:prstGeom>
        </p:spPr>
      </p:pic>
      <p:pic>
        <p:nvPicPr>
          <p:cNvPr id="7" name="Picture 6" descr="A logo with black and red text&#10;&#10;AI-generated content may be incorrect.">
            <a:extLst>
              <a:ext uri="{FF2B5EF4-FFF2-40B4-BE49-F238E27FC236}">
                <a16:creationId xmlns:a16="http://schemas.microsoft.com/office/drawing/2014/main" id="{8977FDA7-790D-76BD-E49D-DA83A13BCEF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068457" y="3932052"/>
            <a:ext cx="2902857" cy="1616131"/>
          </a:xfrm>
          <a:prstGeom prst="rect">
            <a:avLst/>
          </a:prstGeom>
        </p:spPr>
      </p:pic>
      <p:sp>
        <p:nvSpPr>
          <p:cNvPr id="8" name="TextBox 7">
            <a:extLst>
              <a:ext uri="{FF2B5EF4-FFF2-40B4-BE49-F238E27FC236}">
                <a16:creationId xmlns:a16="http://schemas.microsoft.com/office/drawing/2014/main" id="{5F0CD7F6-E657-F09D-8C0C-B6773D6CF284}"/>
              </a:ext>
            </a:extLst>
          </p:cNvPr>
          <p:cNvSpPr txBox="1"/>
          <p:nvPr/>
        </p:nvSpPr>
        <p:spPr>
          <a:xfrm>
            <a:off x="7068457" y="6627168"/>
            <a:ext cx="3669304" cy="230832"/>
          </a:xfrm>
          <a:prstGeom prst="rect">
            <a:avLst/>
          </a:prstGeom>
          <a:noFill/>
        </p:spPr>
        <p:txBody>
          <a:bodyPr wrap="square" rtlCol="0">
            <a:spAutoFit/>
          </a:bodyPr>
          <a:lstStyle/>
          <a:p>
            <a:r>
              <a:rPr lang="en-US" sz="900">
                <a:hlinkClick r:id="rId6" tooltip="https://www.filosofemme.it/author/monica-cattabriga-lisa-pareschi/"/>
              </a:rPr>
              <a:t>This Photo</a:t>
            </a:r>
            <a:r>
              <a:rPr lang="en-US" sz="900"/>
              <a:t> by Unknown Author is licensed under </a:t>
            </a:r>
            <a:r>
              <a:rPr lang="en-US" sz="900">
                <a:hlinkClick r:id="rId7" tooltip="https://creativecommons.org/licenses/by-nc-nd/3.0/"/>
              </a:rPr>
              <a:t>CC BY-NC-ND</a:t>
            </a:r>
            <a:endParaRPr lang="en-US" sz="900"/>
          </a:p>
        </p:txBody>
      </p:sp>
      <p:pic>
        <p:nvPicPr>
          <p:cNvPr id="10" name="Picture 9" descr="A logo of a camera&#10;&#10;AI-generated content may be incorrect.">
            <a:extLst>
              <a:ext uri="{FF2B5EF4-FFF2-40B4-BE49-F238E27FC236}">
                <a16:creationId xmlns:a16="http://schemas.microsoft.com/office/drawing/2014/main" id="{C61A6D4F-81B0-FCF0-C798-50BDC22CA211}"/>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310742" y="3949999"/>
            <a:ext cx="2644344" cy="1616131"/>
          </a:xfrm>
          <a:prstGeom prst="rect">
            <a:avLst/>
          </a:prstGeom>
        </p:spPr>
      </p:pic>
      <p:sp>
        <p:nvSpPr>
          <p:cNvPr id="11" name="TextBox 10">
            <a:extLst>
              <a:ext uri="{FF2B5EF4-FFF2-40B4-BE49-F238E27FC236}">
                <a16:creationId xmlns:a16="http://schemas.microsoft.com/office/drawing/2014/main" id="{02D5498E-4E77-51C2-2788-E7D958692516}"/>
              </a:ext>
            </a:extLst>
          </p:cNvPr>
          <p:cNvSpPr txBox="1"/>
          <p:nvPr/>
        </p:nvSpPr>
        <p:spPr>
          <a:xfrm>
            <a:off x="4310742" y="5021943"/>
            <a:ext cx="2644344" cy="369332"/>
          </a:xfrm>
          <a:prstGeom prst="rect">
            <a:avLst/>
          </a:prstGeom>
          <a:noFill/>
        </p:spPr>
        <p:txBody>
          <a:bodyPr wrap="square" rtlCol="0">
            <a:spAutoFit/>
          </a:bodyPr>
          <a:lstStyle/>
          <a:p>
            <a:r>
              <a:rPr lang="en-US" sz="900">
                <a:hlinkClick r:id="rId9" tooltip="https://theculinarychronicles.com/2014/02/14/valentines-rice-cereal-pops-because-i-heart-you/"/>
              </a:rPr>
              <a:t>This Photo</a:t>
            </a:r>
            <a:r>
              <a:rPr lang="en-US" sz="900"/>
              <a:t> by Unknown Author is licensed under </a:t>
            </a:r>
            <a:r>
              <a:rPr lang="en-US" sz="900">
                <a:hlinkClick r:id="rId10" tooltip="https://creativecommons.org/licenses/by-nd/3.0/"/>
              </a:rPr>
              <a:t>CC BY-ND</a:t>
            </a:r>
            <a:endParaRPr lang="en-US" sz="900"/>
          </a:p>
        </p:txBody>
      </p:sp>
      <p:pic>
        <p:nvPicPr>
          <p:cNvPr id="13" name="Picture 12" descr="A white bird with a long shadow&#10;&#10;AI-generated content may be incorrect.">
            <a:extLst>
              <a:ext uri="{FF2B5EF4-FFF2-40B4-BE49-F238E27FC236}">
                <a16:creationId xmlns:a16="http://schemas.microsoft.com/office/drawing/2014/main" id="{6BEF3844-87FE-48FF-E075-31D77A6CBEA1}"/>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1611088" y="3860802"/>
            <a:ext cx="2281486" cy="1687382"/>
          </a:xfrm>
          <a:prstGeom prst="rect">
            <a:avLst/>
          </a:prstGeom>
        </p:spPr>
      </p:pic>
      <p:pic>
        <p:nvPicPr>
          <p:cNvPr id="19" name="Picture 18" descr="A close-up of a clock&#10;&#10;AI-generated content may be incorrect.">
            <a:extLst>
              <a:ext uri="{FF2B5EF4-FFF2-40B4-BE49-F238E27FC236}">
                <a16:creationId xmlns:a16="http://schemas.microsoft.com/office/drawing/2014/main" id="{79BA3F18-CA19-9406-A45C-777EDE151982}"/>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1454239" y="2337041"/>
            <a:ext cx="4178675" cy="1445307"/>
          </a:xfrm>
          <a:prstGeom prst="rect">
            <a:avLst/>
          </a:prstGeom>
        </p:spPr>
      </p:pic>
      <p:pic>
        <p:nvPicPr>
          <p:cNvPr id="27" name="Picture 26" descr="A red and white logo&#10;&#10;AI-generated content may be incorrect.">
            <a:extLst>
              <a:ext uri="{FF2B5EF4-FFF2-40B4-BE49-F238E27FC236}">
                <a16:creationId xmlns:a16="http://schemas.microsoft.com/office/drawing/2014/main" id="{271A4370-C881-03BE-9F6F-15873CF34ED6}"/>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8459020" y="2521594"/>
            <a:ext cx="2902857" cy="973655"/>
          </a:xfrm>
          <a:prstGeom prst="rect">
            <a:avLst/>
          </a:prstGeom>
        </p:spPr>
      </p:pic>
      <p:sp>
        <p:nvSpPr>
          <p:cNvPr id="28" name="TextBox 27">
            <a:extLst>
              <a:ext uri="{FF2B5EF4-FFF2-40B4-BE49-F238E27FC236}">
                <a16:creationId xmlns:a16="http://schemas.microsoft.com/office/drawing/2014/main" id="{F1A3F86F-82D5-1488-177E-556C1CDBC192}"/>
              </a:ext>
            </a:extLst>
          </p:cNvPr>
          <p:cNvSpPr txBox="1"/>
          <p:nvPr/>
        </p:nvSpPr>
        <p:spPr>
          <a:xfrm>
            <a:off x="7968342" y="4337050"/>
            <a:ext cx="2002971" cy="369332"/>
          </a:xfrm>
          <a:prstGeom prst="rect">
            <a:avLst/>
          </a:prstGeom>
          <a:noFill/>
        </p:spPr>
        <p:txBody>
          <a:bodyPr wrap="square" rtlCol="0">
            <a:spAutoFit/>
          </a:bodyPr>
          <a:lstStyle/>
          <a:p>
            <a:r>
              <a:rPr lang="en-US" sz="900" dirty="0">
                <a:hlinkClick r:id="rId16" tooltip="https://www.michaeltyler.co.uk/category/tv/"/>
              </a:rPr>
              <a:t>This Photo</a:t>
            </a:r>
            <a:r>
              <a:rPr lang="en-US" sz="900" dirty="0"/>
              <a:t> by Unknown Author is licensed under </a:t>
            </a:r>
            <a:r>
              <a:rPr lang="en-US" sz="900" dirty="0">
                <a:hlinkClick r:id="rId17" tooltip="https://creativecommons.org/licenses/by/3.0/"/>
              </a:rPr>
              <a:t>CC BY</a:t>
            </a:r>
            <a:endParaRPr lang="en-US" sz="900" dirty="0"/>
          </a:p>
        </p:txBody>
      </p:sp>
      <p:pic>
        <p:nvPicPr>
          <p:cNvPr id="30" name="Picture 29" descr="A logo with different colors&#10;&#10;AI-generated content may be incorrect.">
            <a:extLst>
              <a:ext uri="{FF2B5EF4-FFF2-40B4-BE49-F238E27FC236}">
                <a16:creationId xmlns:a16="http://schemas.microsoft.com/office/drawing/2014/main" id="{1378A338-6088-3CF3-5F11-912C9EBC20FF}"/>
              </a:ext>
            </a:extLst>
          </p:cNvPr>
          <p:cNvPicPr>
            <a:picLocks noChangeAspect="1"/>
          </p:cNvPicPr>
          <p:nvPr/>
        </p:nvPicPr>
        <p:blipFill>
          <a:blip r:embed="rId18">
            <a:extLst>
              <a:ext uri="{837473B0-CC2E-450A-ABE3-18F120FF3D39}">
                <a1611:picAttrSrcUrl xmlns:a1611="http://schemas.microsoft.com/office/drawing/2016/11/main" r:id="rId19"/>
              </a:ext>
            </a:extLst>
          </a:blip>
          <a:stretch>
            <a:fillRect/>
          </a:stretch>
        </p:blipFill>
        <p:spPr>
          <a:xfrm>
            <a:off x="10254242" y="3574785"/>
            <a:ext cx="1392098" cy="1687382"/>
          </a:xfrm>
          <a:prstGeom prst="rect">
            <a:avLst/>
          </a:prstGeom>
        </p:spPr>
      </p:pic>
      <p:sp>
        <p:nvSpPr>
          <p:cNvPr id="31" name="TextBox 30">
            <a:extLst>
              <a:ext uri="{FF2B5EF4-FFF2-40B4-BE49-F238E27FC236}">
                <a16:creationId xmlns:a16="http://schemas.microsoft.com/office/drawing/2014/main" id="{97886994-18E1-E5E1-96D5-2E136D71AFF3}"/>
              </a:ext>
            </a:extLst>
          </p:cNvPr>
          <p:cNvSpPr txBox="1"/>
          <p:nvPr/>
        </p:nvSpPr>
        <p:spPr>
          <a:xfrm>
            <a:off x="10084685" y="5190917"/>
            <a:ext cx="1561655" cy="507831"/>
          </a:xfrm>
          <a:prstGeom prst="rect">
            <a:avLst/>
          </a:prstGeom>
          <a:noFill/>
        </p:spPr>
        <p:txBody>
          <a:bodyPr wrap="square" rtlCol="0">
            <a:spAutoFit/>
          </a:bodyPr>
          <a:lstStyle/>
          <a:p>
            <a:r>
              <a:rPr lang="en-US" sz="900" dirty="0">
                <a:hlinkClick r:id="rId19" tooltip="https://en.wikipedia.org/wiki/ITV_(TV_channel)"/>
              </a:rPr>
              <a:t>This Photo</a:t>
            </a:r>
            <a:r>
              <a:rPr lang="en-US" sz="900" dirty="0"/>
              <a:t> by Unknown Author is licensed under </a:t>
            </a:r>
            <a:r>
              <a:rPr lang="en-US" sz="900" dirty="0">
                <a:hlinkClick r:id="rId20" tooltip="https://creativecommons.org/licenses/by-sa/3.0/"/>
              </a:rPr>
              <a:t>CC BY-SA</a:t>
            </a:r>
            <a:endParaRPr lang="en-US" sz="900" dirty="0"/>
          </a:p>
        </p:txBody>
      </p:sp>
    </p:spTree>
    <p:extLst>
      <p:ext uri="{BB962C8B-B14F-4D97-AF65-F5344CB8AC3E}">
        <p14:creationId xmlns:p14="http://schemas.microsoft.com/office/powerpoint/2010/main" val="729365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2BDFC-E42C-07F3-96E1-AFA1C377006F}"/>
              </a:ext>
            </a:extLst>
          </p:cNvPr>
          <p:cNvSpPr>
            <a:spLocks noGrp="1"/>
          </p:cNvSpPr>
          <p:nvPr>
            <p:ph type="title"/>
          </p:nvPr>
        </p:nvSpPr>
        <p:spPr>
          <a:xfrm>
            <a:off x="1454239" y="667657"/>
            <a:ext cx="8643154" cy="696685"/>
          </a:xfrm>
        </p:spPr>
        <p:txBody>
          <a:bodyPr>
            <a:normAutofit/>
          </a:bodyPr>
          <a:lstStyle/>
          <a:p>
            <a:r>
              <a:rPr lang="en-US" dirty="0" err="1"/>
              <a:t>facebook</a:t>
            </a:r>
            <a:endParaRPr lang="en-US" dirty="0"/>
          </a:p>
        </p:txBody>
      </p:sp>
      <p:sp>
        <p:nvSpPr>
          <p:cNvPr id="3" name="Text Placeholder 2">
            <a:extLst>
              <a:ext uri="{FF2B5EF4-FFF2-40B4-BE49-F238E27FC236}">
                <a16:creationId xmlns:a16="http://schemas.microsoft.com/office/drawing/2014/main" id="{6163C987-9B3A-5654-BD46-1B96D963DBBE}"/>
              </a:ext>
            </a:extLst>
          </p:cNvPr>
          <p:cNvSpPr>
            <a:spLocks noGrp="1"/>
          </p:cNvSpPr>
          <p:nvPr>
            <p:ph type="body" idx="1"/>
          </p:nvPr>
        </p:nvSpPr>
        <p:spPr>
          <a:xfrm>
            <a:off x="1454239" y="1756229"/>
            <a:ext cx="8630446" cy="3860800"/>
          </a:xfrm>
        </p:spPr>
        <p:txBody>
          <a:bodyPr/>
          <a:lstStyle/>
          <a:p>
            <a:r>
              <a:rPr lang="en-US" dirty="0"/>
              <a:t>This platform took my research towards community pages locally and craft events to even toddler groups and additional learning groups for toddlers and children. </a:t>
            </a:r>
          </a:p>
          <a:p>
            <a:r>
              <a:rPr lang="en-US" dirty="0">
                <a:hlinkClick r:id="rId3"/>
              </a:rPr>
              <a:t>https://www.facebook.com/groups/2725439464271615/?locale=en_GB</a:t>
            </a:r>
            <a:r>
              <a:rPr lang="en-US" dirty="0"/>
              <a:t>, picture online 18</a:t>
            </a:r>
            <a:r>
              <a:rPr lang="en-US" baseline="30000" dirty="0"/>
              <a:t>th</a:t>
            </a:r>
            <a:r>
              <a:rPr lang="en-US" dirty="0"/>
              <a:t> </a:t>
            </a:r>
            <a:r>
              <a:rPr lang="en-US" dirty="0" err="1"/>
              <a:t>febuary</a:t>
            </a:r>
            <a:r>
              <a:rPr lang="en-US" dirty="0"/>
              <a:t> 2026).</a:t>
            </a:r>
          </a:p>
          <a:p>
            <a:r>
              <a:rPr lang="en-US" dirty="0"/>
              <a:t>This a local group called  was  advertised through </a:t>
            </a:r>
            <a:r>
              <a:rPr lang="en-US" dirty="0" err="1"/>
              <a:t>Waunarlwydd</a:t>
            </a:r>
            <a:r>
              <a:rPr lang="en-US" dirty="0"/>
              <a:t> community association, </a:t>
            </a:r>
          </a:p>
          <a:p>
            <a:r>
              <a:rPr lang="en-GB" dirty="0"/>
              <a:t>SNAP ALN </a:t>
            </a:r>
            <a:r>
              <a:rPr lang="en-GB" dirty="0" err="1"/>
              <a:t>playclub</a:t>
            </a:r>
            <a:r>
              <a:rPr lang="en-GB" dirty="0"/>
              <a:t>. Its run by local church on a Tuesday and its free.</a:t>
            </a:r>
          </a:p>
          <a:p>
            <a:r>
              <a:rPr lang="en-GB" dirty="0"/>
              <a:t>This group is run via volunteers and parents and carers are required to stay.</a:t>
            </a:r>
          </a:p>
          <a:p>
            <a:r>
              <a:rPr lang="en-US" dirty="0"/>
              <a:t>Maybe a strong possibility as a start to advertise and promote.</a:t>
            </a:r>
          </a:p>
        </p:txBody>
      </p:sp>
      <p:pic>
        <p:nvPicPr>
          <p:cNvPr id="5" name="Picture 4" descr="A room with many toys&#10;&#10;AI-generated content may be incorrect.">
            <a:extLst>
              <a:ext uri="{FF2B5EF4-FFF2-40B4-BE49-F238E27FC236}">
                <a16:creationId xmlns:a16="http://schemas.microsoft.com/office/drawing/2014/main" id="{C7AD9894-76BB-D771-1BD7-48F6505A42C0}"/>
              </a:ext>
            </a:extLst>
          </p:cNvPr>
          <p:cNvPicPr>
            <a:picLocks noChangeAspect="1"/>
          </p:cNvPicPr>
          <p:nvPr/>
        </p:nvPicPr>
        <p:blipFill>
          <a:blip r:embed="rId4"/>
          <a:stretch>
            <a:fillRect/>
          </a:stretch>
        </p:blipFill>
        <p:spPr>
          <a:xfrm>
            <a:off x="8548914" y="3657600"/>
            <a:ext cx="3657600" cy="2532743"/>
          </a:xfrm>
          <a:prstGeom prst="rect">
            <a:avLst/>
          </a:prstGeom>
        </p:spPr>
      </p:pic>
    </p:spTree>
    <p:extLst>
      <p:ext uri="{BB962C8B-B14F-4D97-AF65-F5344CB8AC3E}">
        <p14:creationId xmlns:p14="http://schemas.microsoft.com/office/powerpoint/2010/main" val="3393752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71C214E-38D8-38B0-E5F9-FEE4DCCC5F30}"/>
              </a:ext>
            </a:extLst>
          </p:cNvPr>
          <p:cNvSpPr>
            <a:spLocks noGrp="1"/>
          </p:cNvSpPr>
          <p:nvPr>
            <p:ph type="title"/>
          </p:nvPr>
        </p:nvSpPr>
        <p:spPr>
          <a:xfrm>
            <a:off x="1452616" y="-93090"/>
            <a:ext cx="4176384" cy="2342803"/>
          </a:xfrm>
        </p:spPr>
        <p:txBody>
          <a:bodyPr vert="horz" lIns="91440" tIns="45720" rIns="91440" bIns="0" rtlCol="0" anchor="b">
            <a:normAutofit/>
          </a:bodyPr>
          <a:lstStyle/>
          <a:p>
            <a:r>
              <a:rPr lang="en-US" sz="4800" dirty="0"/>
              <a:t>Swansea scoop  via Instagram </a:t>
            </a:r>
          </a:p>
        </p:txBody>
      </p:sp>
      <p:sp>
        <p:nvSpPr>
          <p:cNvPr id="3" name="Text Placeholder 2">
            <a:extLst>
              <a:ext uri="{FF2B5EF4-FFF2-40B4-BE49-F238E27FC236}">
                <a16:creationId xmlns:a16="http://schemas.microsoft.com/office/drawing/2014/main" id="{2D63AAAB-680A-610B-E4E4-DFF34AD68BB4}"/>
              </a:ext>
            </a:extLst>
          </p:cNvPr>
          <p:cNvSpPr>
            <a:spLocks noGrp="1"/>
          </p:cNvSpPr>
          <p:nvPr>
            <p:ph type="body" idx="1"/>
          </p:nvPr>
        </p:nvSpPr>
        <p:spPr>
          <a:xfrm>
            <a:off x="1452617" y="2503784"/>
            <a:ext cx="4171479" cy="2619760"/>
          </a:xfrm>
        </p:spPr>
        <p:txBody>
          <a:bodyPr vert="horz" lIns="91440" tIns="91440" rIns="91440" bIns="91440" rtlCol="0">
            <a:normAutofit lnSpcReduction="10000"/>
          </a:bodyPr>
          <a:lstStyle/>
          <a:p>
            <a:r>
              <a:rPr lang="en-US" sz="1600" cap="all" dirty="0"/>
              <a:t>Is a local online advertising page with groups and other activity, and events.</a:t>
            </a:r>
          </a:p>
          <a:p>
            <a:r>
              <a:rPr lang="en-US" sz="1600" cap="all" dirty="0"/>
              <a:t>The scoop has been advertising online on Instagram platform with daily updates and dose have a subscription  </a:t>
            </a:r>
          </a:p>
          <a:p>
            <a:r>
              <a:rPr lang="en-US" sz="1600" cap="all" dirty="0"/>
              <a:t>https://</a:t>
            </a:r>
            <a:r>
              <a:rPr lang="en-US" sz="1600" cap="all" dirty="0" err="1"/>
              <a:t>www.swanseascoop.com</a:t>
            </a:r>
            <a:endParaRPr lang="en-US" sz="1600" cap="all" dirty="0"/>
          </a:p>
        </p:txBody>
      </p:sp>
      <p:cxnSp>
        <p:nvCxnSpPr>
          <p:cNvPr id="23" name="Straight Connector 22">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5" name="Picture 4" descr="A screenshot of a calendar&#10;&#10;AI-generated content may be incorrect.">
            <a:extLst>
              <a:ext uri="{FF2B5EF4-FFF2-40B4-BE49-F238E27FC236}">
                <a16:creationId xmlns:a16="http://schemas.microsoft.com/office/drawing/2014/main" id="{5644390C-95B3-7235-24DE-124B25223272}"/>
              </a:ext>
            </a:extLst>
          </p:cNvPr>
          <p:cNvPicPr>
            <a:picLocks noChangeAspect="1"/>
          </p:cNvPicPr>
          <p:nvPr/>
        </p:nvPicPr>
        <p:blipFill>
          <a:blip r:embed="rId3"/>
          <a:stretch>
            <a:fillRect/>
          </a:stretch>
        </p:blipFill>
        <p:spPr>
          <a:xfrm>
            <a:off x="6290859" y="805583"/>
            <a:ext cx="4567546" cy="4660762"/>
          </a:xfrm>
          <a:prstGeom prst="rect">
            <a:avLst/>
          </a:prstGeom>
        </p:spPr>
      </p:pic>
      <p:pic>
        <p:nvPicPr>
          <p:cNvPr id="25" name="Picture 24">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03627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3E770-2DBA-FCAC-46DC-8008B7355AE4}"/>
              </a:ext>
            </a:extLst>
          </p:cNvPr>
          <p:cNvSpPr>
            <a:spLocks noGrp="1"/>
          </p:cNvSpPr>
          <p:nvPr>
            <p:ph type="title"/>
          </p:nvPr>
        </p:nvSpPr>
        <p:spPr>
          <a:xfrm>
            <a:off x="1454239" y="711200"/>
            <a:ext cx="8643154" cy="1190171"/>
          </a:xfrm>
        </p:spPr>
        <p:txBody>
          <a:bodyPr/>
          <a:lstStyle/>
          <a:p>
            <a:r>
              <a:rPr lang="en-US" dirty="0"/>
              <a:t>FUNDING AND BANK LOANS FOR A BUSSINESS OPPORTUNITY </a:t>
            </a:r>
          </a:p>
        </p:txBody>
      </p:sp>
      <p:sp>
        <p:nvSpPr>
          <p:cNvPr id="3" name="Text Placeholder 2">
            <a:extLst>
              <a:ext uri="{FF2B5EF4-FFF2-40B4-BE49-F238E27FC236}">
                <a16:creationId xmlns:a16="http://schemas.microsoft.com/office/drawing/2014/main" id="{673E92F7-8BAD-72AF-3C63-226EFC34DE1C}"/>
              </a:ext>
            </a:extLst>
          </p:cNvPr>
          <p:cNvSpPr>
            <a:spLocks noGrp="1"/>
          </p:cNvSpPr>
          <p:nvPr>
            <p:ph type="body" idx="1"/>
          </p:nvPr>
        </p:nvSpPr>
        <p:spPr>
          <a:xfrm>
            <a:off x="1454239" y="1901370"/>
            <a:ext cx="8630446" cy="4245429"/>
          </a:xfrm>
        </p:spPr>
        <p:txBody>
          <a:bodyPr>
            <a:normAutofit/>
          </a:bodyPr>
          <a:lstStyle/>
          <a:p>
            <a:r>
              <a:rPr lang="en-US" dirty="0"/>
              <a:t>Having to keep my options open and taking a path to research further as a just incase this business possibly took off where would the funding be available to progress. </a:t>
            </a:r>
          </a:p>
          <a:p>
            <a:r>
              <a:rPr lang="en-US" dirty="0"/>
              <a:t>Findings which lead to business finance for Wales,  a bank set up in Wales for to benefit Wales and provides financial where options were limited and its </a:t>
            </a:r>
            <a:r>
              <a:rPr lang="en-US" dirty="0" err="1"/>
              <a:t>substainable</a:t>
            </a:r>
            <a:r>
              <a:rPr lang="en-US" dirty="0"/>
              <a:t> to provide ambition to the communities and possibilities to promote Wales and take it beyond. </a:t>
            </a:r>
          </a:p>
          <a:p>
            <a:r>
              <a:rPr lang="en-US" dirty="0"/>
              <a:t>There is also grants available through Wales and one example was on </a:t>
            </a:r>
            <a:r>
              <a:rPr lang="en-US" dirty="0" err="1"/>
              <a:t>Bussiness</a:t>
            </a:r>
            <a:r>
              <a:rPr lang="en-US" dirty="0"/>
              <a:t> Wales site online where you can apply for a grant, however there are conditions where needed list of evidence before you can apply such as to put up some of your own money and not to start any project without an agreement from the provider. This may be a bit obstacle and off putting and some may not be able to fund the start so may not be helpful </a:t>
            </a:r>
            <a:r>
              <a:rPr lang="en-US" dirty="0" err="1"/>
              <a:t>afterall</a:t>
            </a:r>
            <a:r>
              <a:rPr lang="en-US" dirty="0"/>
              <a:t>. </a:t>
            </a:r>
          </a:p>
          <a:p>
            <a:endParaRPr lang="en-US" dirty="0"/>
          </a:p>
          <a:p>
            <a:endParaRPr lang="en-US" dirty="0"/>
          </a:p>
        </p:txBody>
      </p:sp>
    </p:spTree>
    <p:extLst>
      <p:ext uri="{BB962C8B-B14F-4D97-AF65-F5344CB8AC3E}">
        <p14:creationId xmlns:p14="http://schemas.microsoft.com/office/powerpoint/2010/main" val="1200566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1D8BD-9D25-9671-40CD-5AF5BC0EE7D2}"/>
              </a:ext>
            </a:extLst>
          </p:cNvPr>
          <p:cNvSpPr>
            <a:spLocks noGrp="1"/>
          </p:cNvSpPr>
          <p:nvPr>
            <p:ph type="title"/>
          </p:nvPr>
        </p:nvSpPr>
        <p:spPr>
          <a:xfrm>
            <a:off x="1454239" y="130629"/>
            <a:ext cx="8643154" cy="754743"/>
          </a:xfrm>
        </p:spPr>
        <p:txBody>
          <a:bodyPr>
            <a:normAutofit/>
          </a:bodyPr>
          <a:lstStyle/>
          <a:p>
            <a:r>
              <a:rPr lang="en-US" sz="2400" dirty="0"/>
              <a:t>Government grant</a:t>
            </a:r>
          </a:p>
        </p:txBody>
      </p:sp>
      <p:sp>
        <p:nvSpPr>
          <p:cNvPr id="3" name="Text Placeholder 2">
            <a:extLst>
              <a:ext uri="{FF2B5EF4-FFF2-40B4-BE49-F238E27FC236}">
                <a16:creationId xmlns:a16="http://schemas.microsoft.com/office/drawing/2014/main" id="{364AE6C9-8A7A-1966-B976-F1DD856DDFF5}"/>
              </a:ext>
            </a:extLst>
          </p:cNvPr>
          <p:cNvSpPr>
            <a:spLocks noGrp="1"/>
          </p:cNvSpPr>
          <p:nvPr>
            <p:ph type="body" idx="1"/>
          </p:nvPr>
        </p:nvSpPr>
        <p:spPr>
          <a:xfrm>
            <a:off x="1454239" y="885373"/>
            <a:ext cx="8630446" cy="3933752"/>
          </a:xfrm>
        </p:spPr>
        <p:txBody>
          <a:bodyPr>
            <a:normAutofit/>
          </a:bodyPr>
          <a:lstStyle/>
          <a:p>
            <a:r>
              <a:rPr lang="en-US" sz="2000" dirty="0"/>
              <a:t>Another scheme available is the government UK grant, this might guide more and help small businesses take off.  Which is yes for Scotland but for Wales the only offer is for possibly help with a grant of electric van or vehicle which if the business expands this might be useful with arranging </a:t>
            </a:r>
            <a:r>
              <a:rPr lang="en-US" sz="2000" dirty="0" err="1"/>
              <a:t>distrubution</a:t>
            </a:r>
            <a:r>
              <a:rPr lang="en-US" sz="2000" dirty="0"/>
              <a:t> local.</a:t>
            </a:r>
          </a:p>
        </p:txBody>
      </p:sp>
    </p:spTree>
    <p:extLst>
      <p:ext uri="{BB962C8B-B14F-4D97-AF65-F5344CB8AC3E}">
        <p14:creationId xmlns:p14="http://schemas.microsoft.com/office/powerpoint/2010/main" val="10019508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DA8D7-C5EB-BCF3-2068-B7A2DDF932A0}"/>
              </a:ext>
            </a:extLst>
          </p:cNvPr>
          <p:cNvSpPr>
            <a:spLocks noGrp="1"/>
          </p:cNvSpPr>
          <p:nvPr>
            <p:ph type="title"/>
          </p:nvPr>
        </p:nvSpPr>
        <p:spPr>
          <a:xfrm>
            <a:off x="1454239" y="348344"/>
            <a:ext cx="8643154" cy="725713"/>
          </a:xfrm>
        </p:spPr>
        <p:txBody>
          <a:bodyPr>
            <a:normAutofit/>
          </a:bodyPr>
          <a:lstStyle/>
          <a:p>
            <a:r>
              <a:rPr lang="en-US" dirty="0"/>
              <a:t>Disposal and recycling</a:t>
            </a:r>
          </a:p>
        </p:txBody>
      </p:sp>
      <p:sp>
        <p:nvSpPr>
          <p:cNvPr id="3" name="Text Placeholder 2">
            <a:extLst>
              <a:ext uri="{FF2B5EF4-FFF2-40B4-BE49-F238E27FC236}">
                <a16:creationId xmlns:a16="http://schemas.microsoft.com/office/drawing/2014/main" id="{CA3CB1F7-9D18-C23C-4F13-EAB23567E47B}"/>
              </a:ext>
            </a:extLst>
          </p:cNvPr>
          <p:cNvSpPr>
            <a:spLocks noGrp="1"/>
          </p:cNvSpPr>
          <p:nvPr>
            <p:ph type="body" idx="1"/>
          </p:nvPr>
        </p:nvSpPr>
        <p:spPr>
          <a:xfrm>
            <a:off x="1454239" y="1349829"/>
            <a:ext cx="8630446" cy="3469296"/>
          </a:xfrm>
        </p:spPr>
        <p:txBody>
          <a:bodyPr/>
          <a:lstStyle/>
          <a:p>
            <a:r>
              <a:rPr lang="en-US" dirty="0"/>
              <a:t>On ASDA breast milk storage pouch  you can recycle in plastic waste, provided washed and clean before disposal.</a:t>
            </a:r>
          </a:p>
          <a:p>
            <a:r>
              <a:rPr lang="en-US" dirty="0"/>
              <a:t>Glitter most are </a:t>
            </a:r>
            <a:r>
              <a:rPr lang="en-US" dirty="0" err="1"/>
              <a:t>biodigradeable</a:t>
            </a:r>
            <a:r>
              <a:rPr lang="en-US" dirty="0"/>
              <a:t> and Hobbycraft and The works are.</a:t>
            </a:r>
          </a:p>
          <a:p>
            <a:r>
              <a:rPr lang="en-US" dirty="0"/>
              <a:t>Flour is a food product and cam be disposed through food waste collection with local rubbish providers.</a:t>
            </a:r>
          </a:p>
          <a:p>
            <a:r>
              <a:rPr lang="en-US" dirty="0"/>
              <a:t>Pom pom craft are plastic and recyclable with plastic waste. </a:t>
            </a:r>
          </a:p>
          <a:p>
            <a:r>
              <a:rPr lang="en-US" dirty="0"/>
              <a:t>Feathers aren’t recyclable however can be reused for other crafts instead if not damaged.</a:t>
            </a:r>
          </a:p>
          <a:p>
            <a:endParaRPr lang="en-US" dirty="0"/>
          </a:p>
        </p:txBody>
      </p:sp>
    </p:spTree>
    <p:extLst>
      <p:ext uri="{BB962C8B-B14F-4D97-AF65-F5344CB8AC3E}">
        <p14:creationId xmlns:p14="http://schemas.microsoft.com/office/powerpoint/2010/main" val="1850575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220E-0699-3BD1-FB20-08DBC484B1FA}"/>
              </a:ext>
            </a:extLst>
          </p:cNvPr>
          <p:cNvSpPr>
            <a:spLocks noGrp="1"/>
          </p:cNvSpPr>
          <p:nvPr>
            <p:ph type="title"/>
          </p:nvPr>
        </p:nvSpPr>
        <p:spPr>
          <a:xfrm>
            <a:off x="1149439" y="0"/>
            <a:ext cx="8643154" cy="1012929"/>
          </a:xfrm>
        </p:spPr>
        <p:txBody>
          <a:bodyPr/>
          <a:lstStyle/>
          <a:p>
            <a:r>
              <a:rPr lang="en-US" dirty="0"/>
              <a:t>Conclusion </a:t>
            </a:r>
          </a:p>
        </p:txBody>
      </p:sp>
      <p:sp>
        <p:nvSpPr>
          <p:cNvPr id="3" name="Text Placeholder 2">
            <a:extLst>
              <a:ext uri="{FF2B5EF4-FFF2-40B4-BE49-F238E27FC236}">
                <a16:creationId xmlns:a16="http://schemas.microsoft.com/office/drawing/2014/main" id="{FBAB25A0-A7B1-C109-AB15-D1285B4506F3}"/>
              </a:ext>
            </a:extLst>
          </p:cNvPr>
          <p:cNvSpPr>
            <a:spLocks noGrp="1"/>
          </p:cNvSpPr>
          <p:nvPr>
            <p:ph type="body" idx="1"/>
          </p:nvPr>
        </p:nvSpPr>
        <p:spPr>
          <a:xfrm>
            <a:off x="1149439" y="1465943"/>
            <a:ext cx="8935246" cy="3353181"/>
          </a:xfrm>
        </p:spPr>
        <p:txBody>
          <a:bodyPr/>
          <a:lstStyle/>
          <a:p>
            <a:r>
              <a:rPr lang="en-US" dirty="0"/>
              <a:t>Finaly to conclude my idea of the Sammy’s sensory packs with myself today I’ve brought some prototypes to have a look of a basic idea and thankyou for listening..</a:t>
            </a:r>
          </a:p>
        </p:txBody>
      </p:sp>
    </p:spTree>
    <p:extLst>
      <p:ext uri="{BB962C8B-B14F-4D97-AF65-F5344CB8AC3E}">
        <p14:creationId xmlns:p14="http://schemas.microsoft.com/office/powerpoint/2010/main" val="24405210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lastic bag with a label&#10;&#10;AI-generated content may be incorrect.">
            <a:extLst>
              <a:ext uri="{FF2B5EF4-FFF2-40B4-BE49-F238E27FC236}">
                <a16:creationId xmlns:a16="http://schemas.microsoft.com/office/drawing/2014/main" id="{4CDAEA65-5627-E6B3-C5AF-F76C626FA2B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280404" y="367695"/>
            <a:ext cx="2624663" cy="2624663"/>
          </a:xfrm>
          <a:prstGeom prst="rect">
            <a:avLst/>
          </a:prstGeom>
        </p:spPr>
      </p:pic>
      <p:pic>
        <p:nvPicPr>
          <p:cNvPr id="7" name="Picture 6" descr="A group of plastic fish&#10;&#10;AI-generated content may be incorrect.">
            <a:extLst>
              <a:ext uri="{FF2B5EF4-FFF2-40B4-BE49-F238E27FC236}">
                <a16:creationId xmlns:a16="http://schemas.microsoft.com/office/drawing/2014/main" id="{870905B1-CA1F-054E-9756-AD0CFE0CD36E}"/>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4551045" y="643466"/>
            <a:ext cx="2624662" cy="2624662"/>
          </a:xfrm>
          <a:prstGeom prst="rect">
            <a:avLst/>
          </a:prstGeom>
        </p:spPr>
      </p:pic>
      <p:pic>
        <p:nvPicPr>
          <p:cNvPr id="11" name="Picture 10">
            <a:extLst>
              <a:ext uri="{FF2B5EF4-FFF2-40B4-BE49-F238E27FC236}">
                <a16:creationId xmlns:a16="http://schemas.microsoft.com/office/drawing/2014/main" id="{DFFA6B22-DE01-826A-6AF3-341C62185CC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70280" y="3589863"/>
            <a:ext cx="2624665" cy="2347641"/>
          </a:xfrm>
          <a:prstGeom prst="rect">
            <a:avLst/>
          </a:prstGeom>
        </p:spPr>
      </p:pic>
      <p:pic>
        <p:nvPicPr>
          <p:cNvPr id="3" name="Picture 2" descr="A group of bottles with different colors&#10;&#10;AI-generated content may be incorrect.">
            <a:extLst>
              <a:ext uri="{FF2B5EF4-FFF2-40B4-BE49-F238E27FC236}">
                <a16:creationId xmlns:a16="http://schemas.microsoft.com/office/drawing/2014/main" id="{B0B5B7F9-B2BE-377C-251C-03700F86461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551045" y="3589862"/>
            <a:ext cx="2643992" cy="2322257"/>
          </a:xfrm>
          <a:prstGeom prst="rect">
            <a:avLst/>
          </a:prstGeom>
        </p:spPr>
      </p:pic>
      <p:pic>
        <p:nvPicPr>
          <p:cNvPr id="9" name="Picture 8" descr="A group of colorful feathers&#10;&#10;AI-generated content may be incorrect.">
            <a:extLst>
              <a:ext uri="{FF2B5EF4-FFF2-40B4-BE49-F238E27FC236}">
                <a16:creationId xmlns:a16="http://schemas.microsoft.com/office/drawing/2014/main" id="{BB3F17A6-2EAE-4183-99B0-A6F3FFAEFBFC}"/>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7804994" y="1557228"/>
            <a:ext cx="3743538" cy="3743538"/>
          </a:xfrm>
          <a:prstGeom prst="rect">
            <a:avLst/>
          </a:prstGeom>
        </p:spPr>
      </p:pic>
    </p:spTree>
    <p:extLst>
      <p:ext uri="{BB962C8B-B14F-4D97-AF65-F5344CB8AC3E}">
        <p14:creationId xmlns:p14="http://schemas.microsoft.com/office/powerpoint/2010/main" val="38114503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E3FF121-EF13-876C-3987-3605C5502038}"/>
              </a:ext>
            </a:extLst>
          </p:cNvPr>
          <p:cNvSpPr>
            <a:spLocks noGrp="1"/>
          </p:cNvSpPr>
          <p:nvPr>
            <p:ph type="title"/>
          </p:nvPr>
        </p:nvSpPr>
        <p:spPr>
          <a:xfrm>
            <a:off x="860612" y="1138228"/>
            <a:ext cx="3793685" cy="3858767"/>
          </a:xfrm>
        </p:spPr>
        <p:txBody>
          <a:bodyPr vert="horz" lIns="91440" tIns="45720" rIns="91440" bIns="45720" rtlCol="0" anchor="ctr">
            <a:normAutofit/>
          </a:bodyPr>
          <a:lstStyle/>
          <a:p>
            <a:r>
              <a:rPr lang="en-US" sz="3600" b="0" i="0" kern="1200" cap="all" dirty="0">
                <a:solidFill>
                  <a:schemeClr val="tx1"/>
                </a:solidFill>
                <a:effectLst/>
                <a:latin typeface="+mj-lt"/>
                <a:ea typeface="+mj-ea"/>
                <a:cs typeface="+mj-cs"/>
              </a:rPr>
              <a:t>References </a:t>
            </a:r>
          </a:p>
        </p:txBody>
      </p:sp>
      <p:grpSp>
        <p:nvGrpSpPr>
          <p:cNvPr id="21" name="Group 20">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00021" y="638300"/>
            <a:ext cx="6409605" cy="4858625"/>
            <a:chOff x="7807230" y="2012810"/>
            <a:chExt cx="3251252" cy="3459865"/>
          </a:xfrm>
        </p:grpSpPr>
        <p:sp>
          <p:nvSpPr>
            <p:cNvPr id="22" name="Rectangle 21">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9891" y="973636"/>
            <a:ext cx="5769864"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2505E214-1C33-0DFF-BB64-A41906E53770}"/>
              </a:ext>
            </a:extLst>
          </p:cNvPr>
          <p:cNvSpPr>
            <a:spLocks noGrp="1"/>
          </p:cNvSpPr>
          <p:nvPr>
            <p:ph type="body" sz="half" idx="2"/>
          </p:nvPr>
        </p:nvSpPr>
        <p:spPr>
          <a:xfrm>
            <a:off x="5584483" y="1278460"/>
            <a:ext cx="5440680" cy="4922518"/>
          </a:xfrm>
        </p:spPr>
        <p:txBody>
          <a:bodyPr vert="horz" lIns="91440" tIns="45720" rIns="91440" bIns="45720" rtlCol="0" anchor="ctr">
            <a:normAutofit/>
          </a:bodyPr>
          <a:lstStyle/>
          <a:p>
            <a:r>
              <a:rPr lang="en-US" dirty="0">
                <a:solidFill>
                  <a:srgbClr val="000000"/>
                </a:solidFill>
              </a:rPr>
              <a:t>Government safety in </a:t>
            </a:r>
            <a:r>
              <a:rPr lang="en-US" dirty="0" err="1">
                <a:solidFill>
                  <a:srgbClr val="000000"/>
                </a:solidFill>
              </a:rPr>
              <a:t>manefactuering</a:t>
            </a:r>
            <a:r>
              <a:rPr lang="en-US" dirty="0">
                <a:solidFill>
                  <a:srgbClr val="000000"/>
                </a:solidFill>
              </a:rPr>
              <a:t> </a:t>
            </a:r>
            <a:r>
              <a:rPr lang="en-US" dirty="0">
                <a:solidFill>
                  <a:srgbClr val="000000"/>
                </a:solidFill>
                <a:hlinkClick r:id="rId3"/>
              </a:rPr>
              <a:t>https://www.gov.uk/government/publications/toys-safety-regulations-2011/toys-safety-regulations-2011-great-britain#obligations-of-manufacturers</a:t>
            </a:r>
            <a:endParaRPr lang="en-US" dirty="0">
              <a:solidFill>
                <a:srgbClr val="000000"/>
              </a:solidFill>
            </a:endParaRPr>
          </a:p>
          <a:p>
            <a:r>
              <a:rPr lang="en-US" dirty="0">
                <a:solidFill>
                  <a:srgbClr val="000000"/>
                </a:solidFill>
              </a:rPr>
              <a:t>Government </a:t>
            </a:r>
            <a:r>
              <a:rPr lang="en-US" dirty="0" err="1">
                <a:solidFill>
                  <a:srgbClr val="000000"/>
                </a:solidFill>
              </a:rPr>
              <a:t>conformentty</a:t>
            </a:r>
            <a:r>
              <a:rPr lang="en-US" dirty="0">
                <a:solidFill>
                  <a:srgbClr val="000000"/>
                </a:solidFill>
              </a:rPr>
              <a:t> before being placed onto market:  https://</a:t>
            </a:r>
            <a:r>
              <a:rPr lang="en-US" dirty="0" err="1">
                <a:solidFill>
                  <a:srgbClr val="000000"/>
                </a:solidFill>
              </a:rPr>
              <a:t>www.gov.uk</a:t>
            </a:r>
            <a:r>
              <a:rPr lang="en-US" dirty="0">
                <a:solidFill>
                  <a:srgbClr val="000000"/>
                </a:solidFill>
              </a:rPr>
              <a:t>/government/publications/toys-safety-regulations-2011/toys-safety-regulations-2011-great-britain#conformity-assessment-and-marking-before-placing-products-on-the-gb-market</a:t>
            </a:r>
          </a:p>
          <a:p>
            <a:r>
              <a:rPr lang="en-US" dirty="0">
                <a:solidFill>
                  <a:srgbClr val="000000"/>
                </a:solidFill>
                <a:hlinkClick r:id="rId4"/>
              </a:rPr>
              <a:t>https://developmentbank.wales/about-us/development-bank-wales</a:t>
            </a:r>
            <a:endParaRPr lang="en-US" dirty="0">
              <a:solidFill>
                <a:srgbClr val="000000"/>
              </a:solidFill>
            </a:endParaRPr>
          </a:p>
          <a:p>
            <a:endParaRPr lang="en-US" dirty="0">
              <a:solidFill>
                <a:srgbClr val="000000"/>
              </a:solidFill>
            </a:endParaRPr>
          </a:p>
          <a:p>
            <a:endParaRPr lang="en-US" dirty="0">
              <a:solidFill>
                <a:srgbClr val="000000"/>
              </a:solidFill>
            </a:endParaRPr>
          </a:p>
          <a:p>
            <a:endParaRPr lang="en-US" dirty="0">
              <a:solidFill>
                <a:srgbClr val="000000"/>
              </a:solidFill>
            </a:endParaRPr>
          </a:p>
          <a:p>
            <a:endParaRPr lang="en-US" dirty="0">
              <a:solidFill>
                <a:srgbClr val="000000"/>
              </a:solidFill>
            </a:endParaRPr>
          </a:p>
        </p:txBody>
      </p:sp>
      <p:pic>
        <p:nvPicPr>
          <p:cNvPr id="27" name="Picture 26">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775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5944E-F003-241A-624B-80357E5FE041}"/>
              </a:ext>
            </a:extLst>
          </p:cNvPr>
          <p:cNvSpPr>
            <a:spLocks noGrp="1"/>
          </p:cNvSpPr>
          <p:nvPr>
            <p:ph type="title"/>
          </p:nvPr>
        </p:nvSpPr>
        <p:spPr>
          <a:xfrm>
            <a:off x="1454239" y="453016"/>
            <a:ext cx="8643154" cy="722641"/>
          </a:xfrm>
        </p:spPr>
        <p:txBody>
          <a:bodyPr>
            <a:normAutofit fontScale="90000"/>
          </a:bodyPr>
          <a:lstStyle/>
          <a:p>
            <a:br>
              <a:rPr lang="en-US" sz="2400" dirty="0"/>
            </a:br>
            <a:r>
              <a:rPr lang="en-US" sz="2400" dirty="0"/>
              <a:t>https://</a:t>
            </a:r>
            <a:r>
              <a:rPr lang="en-US" sz="2400" dirty="0" err="1"/>
              <a:t>developmentbank.wales</a:t>
            </a:r>
            <a:r>
              <a:rPr lang="en-US" sz="2400" dirty="0"/>
              <a:t>/about-us/development-bank-</a:t>
            </a:r>
            <a:r>
              <a:rPr lang="en-US" sz="2400" dirty="0" err="1"/>
              <a:t>wales</a:t>
            </a:r>
            <a:endParaRPr lang="en-US" sz="2400" dirty="0"/>
          </a:p>
        </p:txBody>
      </p:sp>
      <p:sp>
        <p:nvSpPr>
          <p:cNvPr id="3" name="Text Placeholder 2">
            <a:extLst>
              <a:ext uri="{FF2B5EF4-FFF2-40B4-BE49-F238E27FC236}">
                <a16:creationId xmlns:a16="http://schemas.microsoft.com/office/drawing/2014/main" id="{1CBD3E4A-35DC-979B-DE04-8A5F1259B32C}"/>
              </a:ext>
            </a:extLst>
          </p:cNvPr>
          <p:cNvSpPr>
            <a:spLocks noGrp="1"/>
          </p:cNvSpPr>
          <p:nvPr>
            <p:ph type="body" idx="1"/>
          </p:nvPr>
        </p:nvSpPr>
        <p:spPr>
          <a:xfrm>
            <a:off x="1454239" y="1175657"/>
            <a:ext cx="8630446" cy="4955320"/>
          </a:xfrm>
        </p:spPr>
        <p:txBody>
          <a:bodyPr>
            <a:normAutofit fontScale="70000" lnSpcReduction="20000"/>
          </a:bodyPr>
          <a:lstStyle/>
          <a:p>
            <a:r>
              <a:rPr lang="en-US" sz="2800" dirty="0">
                <a:hlinkClick r:id="rId2"/>
              </a:rPr>
              <a:t>https://businesswales.gov.wales/businessfinance/types-finance-and-how-apply/grants</a:t>
            </a:r>
            <a:endParaRPr lang="en-US" sz="2800" dirty="0"/>
          </a:p>
          <a:p>
            <a:r>
              <a:rPr lang="en-US" sz="2800" dirty="0">
                <a:hlinkClick r:id="rId3"/>
              </a:rPr>
              <a:t>https://www.find-government-grants.service.gov.uk/grants</a:t>
            </a:r>
            <a:endParaRPr lang="en-US" sz="2800" dirty="0"/>
          </a:p>
          <a:p>
            <a:r>
              <a:rPr lang="en-US" sz="2800" dirty="0">
                <a:hlinkClick r:id="rId4"/>
              </a:rPr>
              <a:t>https://www.find-government</a:t>
            </a:r>
            <a:r>
              <a:rPr lang="en-US" sz="2800" dirty="0"/>
              <a:t>: </a:t>
            </a:r>
            <a:r>
              <a:rPr lang="en-US" sz="2800" dirty="0" err="1"/>
              <a:t>grants.service.gov.uk</a:t>
            </a:r>
            <a:r>
              <a:rPr lang="en-US" sz="2800" dirty="0"/>
              <a:t>/</a:t>
            </a:r>
            <a:r>
              <a:rPr lang="en-US" sz="2800" dirty="0" err="1"/>
              <a:t>grants?searchTerm</a:t>
            </a:r>
            <a:r>
              <a:rPr lang="en-US" sz="2800" dirty="0"/>
              <a:t>=</a:t>
            </a:r>
            <a:r>
              <a:rPr lang="en-US" sz="2800" dirty="0" err="1"/>
              <a:t>businesss+wales&amp;from-day</a:t>
            </a:r>
            <a:r>
              <a:rPr lang="en-US" sz="2800" dirty="0"/>
              <a:t>=&amp;from-month=&amp;from-year=&amp;to-day=&amp;to-month=&amp;to-year=</a:t>
            </a:r>
          </a:p>
          <a:p>
            <a:r>
              <a:rPr lang="en-US" sz="2800" dirty="0"/>
              <a:t>https://</a:t>
            </a:r>
            <a:r>
              <a:rPr lang="en-US" sz="2800" dirty="0" err="1"/>
              <a:t>www.design.com</a:t>
            </a:r>
            <a:r>
              <a:rPr lang="en-US" sz="2800" dirty="0"/>
              <a:t>/s/</a:t>
            </a:r>
            <a:r>
              <a:rPr lang="en-US" sz="2800" dirty="0" err="1"/>
              <a:t>logo-maker?code</a:t>
            </a:r>
            <a:r>
              <a:rPr lang="en-US" sz="2800" dirty="0"/>
              <a:t>=25OFFSEM&amp;utm_medium=</a:t>
            </a:r>
            <a:r>
              <a:rPr lang="en-US" sz="2800" dirty="0" err="1"/>
              <a:t>cpc&amp;utm_source</a:t>
            </a:r>
            <a:r>
              <a:rPr lang="en-US" sz="2800" dirty="0"/>
              <a:t>=</a:t>
            </a:r>
            <a:r>
              <a:rPr lang="en-US" sz="2800" dirty="0" err="1"/>
              <a:t>google&amp;utm_campaign</a:t>
            </a:r>
            <a:r>
              <a:rPr lang="en-US" sz="2800" dirty="0"/>
              <a:t>=</a:t>
            </a:r>
            <a:r>
              <a:rPr lang="en-US" sz="2800" dirty="0" err="1"/>
              <a:t>uk_generic_logo_ai_max&amp;utm_adgroup</a:t>
            </a:r>
            <a:r>
              <a:rPr lang="en-US" sz="2800" dirty="0"/>
              <a:t>=</a:t>
            </a:r>
            <a:r>
              <a:rPr lang="en-US" sz="2800" dirty="0" err="1"/>
              <a:t>logos&amp;utm_content</a:t>
            </a:r>
            <a:r>
              <a:rPr lang="en-US" sz="2800" dirty="0"/>
              <a:t>=795984121898&amp;utm_keyword=</a:t>
            </a:r>
            <a:r>
              <a:rPr lang="en-US" sz="2800" dirty="0" err="1"/>
              <a:t>logo+design&amp;utm_network</a:t>
            </a:r>
            <a:r>
              <a:rPr lang="en-US" sz="2800" dirty="0"/>
              <a:t>=</a:t>
            </a:r>
            <a:r>
              <a:rPr lang="en-US" sz="2800" dirty="0" err="1"/>
              <a:t>g&amp;gad_source</a:t>
            </a:r>
            <a:r>
              <a:rPr lang="en-US" sz="2800" dirty="0"/>
              <a:t>=1&amp;gad_campaignid=22717447381&amp;gbraid=0AAAAADwF9LCR-3w_3H67vw9zW1-6LqhB_&amp;gclid=CjwKCAiAzOXMBhASEiwAe14SaeChx0R2AQCsoaNOoAGDS5LIK-S6Xycm1LeEBG05hJ06c26_3SUJ6BoCBhwQAvD_BwE</a:t>
            </a:r>
          </a:p>
        </p:txBody>
      </p:sp>
    </p:spTree>
    <p:extLst>
      <p:ext uri="{BB962C8B-B14F-4D97-AF65-F5344CB8AC3E}">
        <p14:creationId xmlns:p14="http://schemas.microsoft.com/office/powerpoint/2010/main" val="3157359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F04D5-E48A-8FB3-7ADE-1BEA306D336D}"/>
              </a:ext>
            </a:extLst>
          </p:cNvPr>
          <p:cNvSpPr>
            <a:spLocks noGrp="1"/>
          </p:cNvSpPr>
          <p:nvPr>
            <p:ph type="title"/>
          </p:nvPr>
        </p:nvSpPr>
        <p:spPr>
          <a:xfrm>
            <a:off x="1454239" y="-667656"/>
            <a:ext cx="8643154" cy="2046513"/>
          </a:xfrm>
        </p:spPr>
        <p:txBody>
          <a:bodyPr>
            <a:normAutofit fontScale="90000"/>
          </a:bodyPr>
          <a:lstStyle/>
          <a:p>
            <a:br>
              <a:rPr lang="en-US" sz="2000" dirty="0"/>
            </a:br>
            <a:br>
              <a:rPr lang="en-US" sz="2000" dirty="0"/>
            </a:br>
            <a:r>
              <a:rPr lang="en-US" sz="2000" b="1" dirty="0"/>
              <a:t>Jean </a:t>
            </a:r>
            <a:r>
              <a:rPr lang="en-US" sz="2000" b="1" dirty="0" err="1"/>
              <a:t>piaget</a:t>
            </a:r>
            <a:br>
              <a:rPr lang="en-US" sz="2000" dirty="0"/>
            </a:br>
            <a:br>
              <a:rPr lang="en-US" sz="2000" dirty="0"/>
            </a:br>
            <a:r>
              <a:rPr lang="en-US" sz="2000" dirty="0">
                <a:hlinkClick r:id="rId2"/>
              </a:rPr>
              <a:t>https://www.reading.ac.uk/education/-/media/project/uor-main/schools-departments/education/documents/offer-holders/early-years-2024-25/pg28-theories-of-child-development_article.pdf?la=en&amp;hash=654E89A90DDE3B9779CCADFE6BF80B17</a:t>
            </a:r>
            <a:br>
              <a:rPr lang="en-US" sz="2000" dirty="0"/>
            </a:br>
            <a:br>
              <a:rPr lang="en-US" sz="2000" dirty="0"/>
            </a:br>
            <a:r>
              <a:rPr lang="en-US" sz="2000" b="1" dirty="0"/>
              <a:t>Levy Vygotsky</a:t>
            </a:r>
          </a:p>
        </p:txBody>
      </p:sp>
      <p:sp>
        <p:nvSpPr>
          <p:cNvPr id="3" name="Text Placeholder 2">
            <a:extLst>
              <a:ext uri="{FF2B5EF4-FFF2-40B4-BE49-F238E27FC236}">
                <a16:creationId xmlns:a16="http://schemas.microsoft.com/office/drawing/2014/main" id="{CABCCD75-0B16-B2B8-A2B7-C2ACF63EE416}"/>
              </a:ext>
            </a:extLst>
          </p:cNvPr>
          <p:cNvSpPr>
            <a:spLocks noGrp="1"/>
          </p:cNvSpPr>
          <p:nvPr>
            <p:ph type="body" idx="1"/>
          </p:nvPr>
        </p:nvSpPr>
        <p:spPr>
          <a:xfrm>
            <a:off x="1454239" y="1378858"/>
            <a:ext cx="8630446" cy="5254171"/>
          </a:xfrm>
        </p:spPr>
        <p:txBody>
          <a:bodyPr>
            <a:normAutofit fontScale="55000" lnSpcReduction="20000"/>
          </a:bodyPr>
          <a:lstStyle/>
          <a:p>
            <a:r>
              <a:rPr lang="en-US" sz="4400" dirty="0">
                <a:hlinkClick r:id="rId3"/>
              </a:rPr>
              <a:t>https://eden-ts.com/hot-topics/overview-of-theorist-that-underpin-early-years-education/</a:t>
            </a:r>
            <a:endParaRPr lang="en-US" sz="4400" dirty="0"/>
          </a:p>
          <a:p>
            <a:r>
              <a:rPr lang="en-US" sz="5100" b="1" dirty="0">
                <a:hlinkClick r:id="rId4">
                  <a:extLst>
                    <a:ext uri="{A12FA001-AC4F-418D-AE19-62706E023703}">
                      <ahyp:hlinkClr xmlns:ahyp="http://schemas.microsoft.com/office/drawing/2018/hyperlinkcolor" val="tx"/>
                    </a:ext>
                  </a:extLst>
                </a:hlinkClick>
              </a:rPr>
              <a:t>SOCIAL MEDIA  AND POSTAGE REFERENCES </a:t>
            </a:r>
          </a:p>
          <a:p>
            <a:r>
              <a:rPr lang="en-US" sz="3800" dirty="0">
                <a:hlinkClick r:id="rId4"/>
              </a:rPr>
              <a:t>https://www.facebook.com/groups/2725439464271615/?locale=en_GB</a:t>
            </a:r>
            <a:endParaRPr lang="en-US" sz="3800" dirty="0"/>
          </a:p>
          <a:p>
            <a:r>
              <a:rPr lang="en-US" sz="3800" dirty="0">
                <a:hlinkClick r:id="rId5"/>
              </a:rPr>
              <a:t>https://www.swanseascoop.com</a:t>
            </a:r>
            <a:endParaRPr lang="en-US" sz="3800" dirty="0"/>
          </a:p>
          <a:p>
            <a:r>
              <a:rPr lang="en-US" sz="3800" dirty="0">
                <a:hlinkClick r:id="rId6"/>
              </a:rPr>
              <a:t>https://www.postoffice.co.uk/mail/royalmail-uk-1st-and-2nd-class</a:t>
            </a:r>
            <a:endParaRPr lang="en-US" sz="3800" dirty="0"/>
          </a:p>
          <a:p>
            <a:r>
              <a:rPr lang="en-US" sz="3800" dirty="0">
                <a:hlinkClick r:id="rId7"/>
              </a:rPr>
              <a:t>https://uk.express.dhl.com/quote/results/?postcode=&amp;dest=GB</a:t>
            </a:r>
            <a:endParaRPr lang="en-US" sz="3800" dirty="0"/>
          </a:p>
          <a:p>
            <a:r>
              <a:rPr lang="en-US" sz="3800" dirty="0"/>
              <a:t>https://</a:t>
            </a:r>
            <a:r>
              <a:rPr lang="en-US" sz="3800" dirty="0" err="1"/>
              <a:t>www.ups.com</a:t>
            </a:r>
            <a:r>
              <a:rPr lang="en-US" sz="3800" dirty="0"/>
              <a:t>/ship/basic/</a:t>
            </a:r>
            <a:r>
              <a:rPr lang="en-US" sz="3800" dirty="0" err="1"/>
              <a:t>smallbusiness?tx</a:t>
            </a:r>
            <a:r>
              <a:rPr lang="en-US" sz="3800" dirty="0"/>
              <a:t>=61446573992599855&amp;loc=</a:t>
            </a:r>
            <a:r>
              <a:rPr lang="en-US" sz="3800" dirty="0" err="1"/>
              <a:t>en_GB</a:t>
            </a:r>
            <a:endParaRPr lang="en-US" sz="3800" dirty="0"/>
          </a:p>
          <a:p>
            <a:endParaRPr lang="en-US" sz="3800" dirty="0"/>
          </a:p>
          <a:p>
            <a:endParaRPr lang="en-US" dirty="0"/>
          </a:p>
        </p:txBody>
      </p:sp>
    </p:spTree>
    <p:extLst>
      <p:ext uri="{BB962C8B-B14F-4D97-AF65-F5344CB8AC3E}">
        <p14:creationId xmlns:p14="http://schemas.microsoft.com/office/powerpoint/2010/main" val="2085456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61" name="Rectangle 160">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63" name="Picture 162">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5" name="Straight Connector 164">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7" name="Rectangle 166">
            <a:extLst>
              <a:ext uri="{FF2B5EF4-FFF2-40B4-BE49-F238E27FC236}">
                <a16:creationId xmlns:a16="http://schemas.microsoft.com/office/drawing/2014/main" id="{97D9D312-49D2-4FE6-8860-8F5A77FD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8" name="Rectangle 167">
            <a:extLst>
              <a:ext uri="{FF2B5EF4-FFF2-40B4-BE49-F238E27FC236}">
                <a16:creationId xmlns:a16="http://schemas.microsoft.com/office/drawing/2014/main" id="{B4BD0715-8F54-4E2D-91CB-98CE3806F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49FE31F-A68C-03A4-C384-34A4D988B7F9}"/>
              </a:ext>
            </a:extLst>
          </p:cNvPr>
          <p:cNvSpPr>
            <a:spLocks noGrp="1"/>
          </p:cNvSpPr>
          <p:nvPr>
            <p:ph type="title"/>
          </p:nvPr>
        </p:nvSpPr>
        <p:spPr>
          <a:xfrm>
            <a:off x="5195002" y="802298"/>
            <a:ext cx="5541503" cy="2541431"/>
          </a:xfrm>
        </p:spPr>
        <p:txBody>
          <a:bodyPr vert="horz" lIns="91440" tIns="45720" rIns="91440" bIns="0" rtlCol="0" anchor="b">
            <a:normAutofit fontScale="90000"/>
          </a:bodyPr>
          <a:lstStyle/>
          <a:p>
            <a:r>
              <a:rPr lang="en-US" sz="4200" dirty="0"/>
              <a:t>RESOURCES    References</a:t>
            </a:r>
            <a:br>
              <a:rPr lang="en-US" sz="4200" dirty="0"/>
            </a:br>
            <a:br>
              <a:rPr lang="en-US" sz="4200" dirty="0"/>
            </a:br>
            <a:br>
              <a:rPr lang="en-US" sz="4200" dirty="0"/>
            </a:br>
            <a:endParaRPr lang="en-US" sz="4200" dirty="0"/>
          </a:p>
        </p:txBody>
      </p:sp>
      <p:grpSp>
        <p:nvGrpSpPr>
          <p:cNvPr id="169" name="Group 168">
            <a:extLst>
              <a:ext uri="{FF2B5EF4-FFF2-40B4-BE49-F238E27FC236}">
                <a16:creationId xmlns:a16="http://schemas.microsoft.com/office/drawing/2014/main" id="{73F43307-B1A0-4910-A669-39B91050C6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7463259" y="583365"/>
            <a:chExt cx="4074533" cy="5181928"/>
          </a:xfrm>
        </p:grpSpPr>
        <p:sp>
          <p:nvSpPr>
            <p:cNvPr id="155" name="Rectangle 154">
              <a:extLst>
                <a:ext uri="{FF2B5EF4-FFF2-40B4-BE49-F238E27FC236}">
                  <a16:creationId xmlns:a16="http://schemas.microsoft.com/office/drawing/2014/main" id="{3A6248D0-D6C9-4699-96D2-99F94EADF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0" name="Rectangle 169">
              <a:extLst>
                <a:ext uri="{FF2B5EF4-FFF2-40B4-BE49-F238E27FC236}">
                  <a16:creationId xmlns:a16="http://schemas.microsoft.com/office/drawing/2014/main" id="{E784FDC8-4DFC-429D-A2E5-EEA54E2E7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cxnSp>
        <p:nvCxnSpPr>
          <p:cNvPr id="171" name="Straight Connector 170">
            <a:extLst>
              <a:ext uri="{FF2B5EF4-FFF2-40B4-BE49-F238E27FC236}">
                <a16:creationId xmlns:a16="http://schemas.microsoft.com/office/drawing/2014/main" id="{E38A38AD-F605-48E0-B7FB-A8E7506006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3459"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 name="Text Placeholder 2">
            <a:extLst>
              <a:ext uri="{FF2B5EF4-FFF2-40B4-BE49-F238E27FC236}">
                <a16:creationId xmlns:a16="http://schemas.microsoft.com/office/drawing/2014/main" id="{A0B32FEB-CB88-AD82-3A52-BA1FCFA93948}"/>
              </a:ext>
            </a:extLst>
          </p:cNvPr>
          <p:cNvSpPr>
            <a:spLocks noGrp="1"/>
          </p:cNvSpPr>
          <p:nvPr>
            <p:ph type="body" idx="1"/>
          </p:nvPr>
        </p:nvSpPr>
        <p:spPr>
          <a:xfrm>
            <a:off x="5339009" y="1901381"/>
            <a:ext cx="5541502" cy="3831762"/>
          </a:xfrm>
        </p:spPr>
        <p:txBody>
          <a:bodyPr vert="horz" lIns="91440" tIns="91440" rIns="91440" bIns="91440" rtlCol="0">
            <a:normAutofit fontScale="77500" lnSpcReduction="20000"/>
          </a:bodyPr>
          <a:lstStyle/>
          <a:p>
            <a:pPr>
              <a:lnSpc>
                <a:spcPct val="110000"/>
              </a:lnSpc>
            </a:pPr>
            <a:r>
              <a:rPr lang="en-US" sz="2200" cap="all" dirty="0"/>
              <a:t>ASDA BREAST MILK PACKS </a:t>
            </a:r>
            <a:r>
              <a:rPr lang="en-US" sz="2200" cap="all" dirty="0">
                <a:hlinkClick r:id="rId4"/>
              </a:rPr>
              <a:t>https://www.asda.com/groceries/product/breast-feeding-accessories/asda-maternity-25-breast-milk-storage-bags/5995127</a:t>
            </a:r>
            <a:endParaRPr lang="en-US" sz="2200" cap="all" dirty="0"/>
          </a:p>
          <a:p>
            <a:pPr>
              <a:lnSpc>
                <a:spcPct val="110000"/>
              </a:lnSpc>
            </a:pPr>
            <a:r>
              <a:rPr lang="en-US" sz="2200" cap="all" dirty="0"/>
              <a:t>SAINSBURYS BREAST MILK PACKS (</a:t>
            </a:r>
            <a:r>
              <a:rPr lang="en-US" sz="2200" cap="all" dirty="0" err="1"/>
              <a:t>Lansinoh</a:t>
            </a:r>
            <a:r>
              <a:rPr lang="en-US" sz="2200" cap="all" dirty="0"/>
              <a:t>) https://</a:t>
            </a:r>
            <a:r>
              <a:rPr lang="en-US" sz="2200" cap="all" dirty="0" err="1"/>
              <a:t>www.sainsburys.co.uk</a:t>
            </a:r>
            <a:r>
              <a:rPr lang="en-US" sz="2200" cap="all" dirty="0"/>
              <a:t>/</a:t>
            </a:r>
            <a:r>
              <a:rPr lang="en-US" sz="2200" cap="all" dirty="0" err="1"/>
              <a:t>gol-ui</a:t>
            </a:r>
            <a:r>
              <a:rPr lang="en-US" sz="2200" cap="all" dirty="0"/>
              <a:t>/</a:t>
            </a:r>
            <a:r>
              <a:rPr lang="en-US" sz="2200" cap="all" dirty="0" err="1"/>
              <a:t>SearchResults</a:t>
            </a:r>
            <a:r>
              <a:rPr lang="en-US" sz="2200" cap="all" dirty="0"/>
              <a:t>/breastmilk%20bags</a:t>
            </a:r>
          </a:p>
          <a:p>
            <a:pPr>
              <a:lnSpc>
                <a:spcPct val="110000"/>
              </a:lnSpc>
            </a:pPr>
            <a:r>
              <a:rPr lang="en-US" sz="2200" cap="all" dirty="0"/>
              <a:t>TESCO BREAST MILK PACKS </a:t>
            </a:r>
          </a:p>
          <a:p>
            <a:pPr>
              <a:lnSpc>
                <a:spcPct val="110000"/>
              </a:lnSpc>
            </a:pPr>
            <a:r>
              <a:rPr lang="en-US" sz="2200" cap="all" dirty="0"/>
              <a:t>https://</a:t>
            </a:r>
            <a:r>
              <a:rPr lang="en-US" sz="2200" cap="all" dirty="0" err="1"/>
              <a:t>www.tesco.com</a:t>
            </a:r>
            <a:r>
              <a:rPr lang="en-US" sz="2200" cap="all" dirty="0"/>
              <a:t>/groceries/</a:t>
            </a:r>
            <a:r>
              <a:rPr lang="en-US" sz="2200" cap="all" dirty="0" err="1"/>
              <a:t>en</a:t>
            </a:r>
            <a:r>
              <a:rPr lang="en-US" sz="2200" cap="all" dirty="0"/>
              <a:t>-GB/products/325269262?seller=trn:tesco:seller:uuid:a3fa9f55-4990-4992-ac7e-a86cde8e865e</a:t>
            </a:r>
            <a:r>
              <a:rPr lang="en-US" sz="500" cap="all" dirty="0"/>
              <a:t>&amp;_gl=1*147gitf*_up*MQ..*_ga*MjExMjMwODU1Ny4xNzcxMjU0MTU1*_ga_H653QXESTP*czE3NzEyNTQxNTQkbzEkZzAkdDE3NzEyNTQxNTQkajYwJGwwJGgxNTA0MzI4ODI3*_ga_33B19D36CY*czE3NzEyNTQxNTQkbzEkZzEkdDE3NzEyNTQyMjMkajYwJGwwJGg3NzYxNDkzODA.</a:t>
            </a:r>
          </a:p>
          <a:p>
            <a:pPr>
              <a:lnSpc>
                <a:spcPct val="110000"/>
              </a:lnSpc>
            </a:pPr>
            <a:endParaRPr lang="en-US" sz="500" cap="all" dirty="0"/>
          </a:p>
          <a:p>
            <a:pPr>
              <a:lnSpc>
                <a:spcPct val="110000"/>
              </a:lnSpc>
            </a:pPr>
            <a:endParaRPr lang="en-US" sz="500" cap="all" dirty="0"/>
          </a:p>
          <a:p>
            <a:pPr>
              <a:lnSpc>
                <a:spcPct val="110000"/>
              </a:lnSpc>
            </a:pPr>
            <a:endParaRPr lang="en-US" sz="500" cap="all" dirty="0"/>
          </a:p>
          <a:p>
            <a:pPr>
              <a:lnSpc>
                <a:spcPct val="110000"/>
              </a:lnSpc>
            </a:pPr>
            <a:endParaRPr lang="en-US" sz="500" cap="all" dirty="0"/>
          </a:p>
        </p:txBody>
      </p:sp>
      <p:sp>
        <p:nvSpPr>
          <p:cNvPr id="160" name="Rectangle 159">
            <a:extLst>
              <a:ext uri="{FF2B5EF4-FFF2-40B4-BE49-F238E27FC236}">
                <a16:creationId xmlns:a16="http://schemas.microsoft.com/office/drawing/2014/main" id="{CE396C8F-D58A-4590-B4BD-4DA8C4B66A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720" y="977099"/>
            <a:ext cx="3116213" cy="4136205"/>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7" name="Graphic 56" descr="Books">
            <a:extLst>
              <a:ext uri="{FF2B5EF4-FFF2-40B4-BE49-F238E27FC236}">
                <a16:creationId xmlns:a16="http://schemas.microsoft.com/office/drawing/2014/main" id="{E1198E33-1407-CBCA-BB8F-0DA6203591B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42403" y="1116345"/>
            <a:ext cx="1856743" cy="1856743"/>
          </a:xfrm>
          <a:prstGeom prst="rect">
            <a:avLst/>
          </a:prstGeom>
        </p:spPr>
      </p:pic>
      <p:pic>
        <p:nvPicPr>
          <p:cNvPr id="6" name="Picture 5" descr="A plastic bag with a label&#10;&#10;AI-generated content may be incorrect.">
            <a:extLst>
              <a:ext uri="{FF2B5EF4-FFF2-40B4-BE49-F238E27FC236}">
                <a16:creationId xmlns:a16="http://schemas.microsoft.com/office/drawing/2014/main" id="{312DE644-97E5-91B8-4835-E0E9DFED7484}"/>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748356" y="3137680"/>
            <a:ext cx="1844836" cy="1844836"/>
          </a:xfrm>
          <a:prstGeom prst="rect">
            <a:avLst/>
          </a:prstGeom>
        </p:spPr>
      </p:pic>
      <p:pic>
        <p:nvPicPr>
          <p:cNvPr id="162" name="Picture 161">
            <a:extLst>
              <a:ext uri="{FF2B5EF4-FFF2-40B4-BE49-F238E27FC236}">
                <a16:creationId xmlns:a16="http://schemas.microsoft.com/office/drawing/2014/main" id="{D030A908-0F2F-47F8-93B4-B38241209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4" name="Straight Connector 163">
            <a:extLst>
              <a:ext uri="{FF2B5EF4-FFF2-40B4-BE49-F238E27FC236}">
                <a16:creationId xmlns:a16="http://schemas.microsoft.com/office/drawing/2014/main" id="{B031971B-8A9E-4F83-A6CC-70876BF34F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08165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785F1D78-FD9F-4432-B90E-00D863D4F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61" name="Picture 60">
            <a:extLst>
              <a:ext uri="{FF2B5EF4-FFF2-40B4-BE49-F238E27FC236}">
                <a16:creationId xmlns:a16="http://schemas.microsoft.com/office/drawing/2014/main" id="{0F47C422-E141-4484-A58E-A1A3B656C5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2" name="Straight Connector 61">
            <a:extLst>
              <a:ext uri="{FF2B5EF4-FFF2-40B4-BE49-F238E27FC236}">
                <a16:creationId xmlns:a16="http://schemas.microsoft.com/office/drawing/2014/main" id="{36A0C8A2-5797-403D-A628-7C98BC65B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50510184-8357-4F2F-AD66-6EA07B446C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4" name="Rectangle 63">
            <a:extLst>
              <a:ext uri="{FF2B5EF4-FFF2-40B4-BE49-F238E27FC236}">
                <a16:creationId xmlns:a16="http://schemas.microsoft.com/office/drawing/2014/main" id="{ADBF909D-E2A6-48AE-A5E5-C8A614DD6C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Connector 64">
            <a:extLst>
              <a:ext uri="{FF2B5EF4-FFF2-40B4-BE49-F238E27FC236}">
                <a16:creationId xmlns:a16="http://schemas.microsoft.com/office/drawing/2014/main" id="{D2E4E488-AA02-4AAD-9BD1-AFD80EF56A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6" name="Rectangle 65">
            <a:extLst>
              <a:ext uri="{FF2B5EF4-FFF2-40B4-BE49-F238E27FC236}">
                <a16:creationId xmlns:a16="http://schemas.microsoft.com/office/drawing/2014/main" id="{21971348-F791-4924-8246-EBF7804515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32997328-AE0D-C195-F3AD-1A3C4C22894B}"/>
              </a:ext>
            </a:extLst>
          </p:cNvPr>
          <p:cNvSpPr>
            <a:spLocks noGrp="1"/>
          </p:cNvSpPr>
          <p:nvPr>
            <p:ph type="body" sz="half" idx="2"/>
          </p:nvPr>
        </p:nvSpPr>
        <p:spPr>
          <a:xfrm>
            <a:off x="640079" y="0"/>
            <a:ext cx="4338026" cy="5849252"/>
          </a:xfrm>
        </p:spPr>
        <p:txBody>
          <a:bodyPr vert="horz" lIns="91440" tIns="45720" rIns="91440" bIns="45720" rtlCol="0" anchor="t">
            <a:normAutofit fontScale="70000" lnSpcReduction="20000"/>
          </a:bodyPr>
          <a:lstStyle/>
          <a:p>
            <a:pPr indent="-228600">
              <a:lnSpc>
                <a:spcPct val="110000"/>
              </a:lnSpc>
              <a:buFont typeface="Arial" panose="020B0604020202020204" pitchFamily="34" charset="0"/>
              <a:buChar char="•"/>
            </a:pPr>
            <a:r>
              <a:rPr lang="en-US" sz="2800" dirty="0"/>
              <a:t>THE RANGE GLITTER PACK OF 5 https://</a:t>
            </a:r>
            <a:r>
              <a:rPr lang="en-US" sz="2800" dirty="0" err="1"/>
              <a:t>www.therange.co.uk</a:t>
            </a:r>
            <a:r>
              <a:rPr lang="en-US" sz="2800" dirty="0"/>
              <a:t>/</a:t>
            </a:r>
            <a:r>
              <a:rPr lang="en-US" sz="2800" dirty="0" err="1"/>
              <a:t>search?q</a:t>
            </a:r>
            <a:r>
              <a:rPr lang="en-US" sz="2800" dirty="0"/>
              <a:t>=GLITTER&amp;_</a:t>
            </a:r>
            <a:r>
              <a:rPr lang="en-US" sz="2800" dirty="0" err="1"/>
              <a:t>gl</a:t>
            </a:r>
            <a:r>
              <a:rPr lang="en-US" sz="2800" dirty="0"/>
              <a:t>=1*</a:t>
            </a:r>
            <a:r>
              <a:rPr lang="en-US" sz="2800" dirty="0" err="1"/>
              <a:t>cbxzbh</a:t>
            </a:r>
            <a:r>
              <a:rPr lang="en-US" sz="2800" dirty="0"/>
              <a:t>*_up*MQ..*_</a:t>
            </a:r>
            <a:r>
              <a:rPr lang="en-US" sz="2800" dirty="0" err="1"/>
              <a:t>gs</a:t>
            </a:r>
            <a:r>
              <a:rPr lang="en-US" sz="2800" dirty="0"/>
              <a:t>*MQ..&amp;</a:t>
            </a:r>
            <a:r>
              <a:rPr lang="en-US" sz="2800" dirty="0" err="1"/>
              <a:t>gclid</a:t>
            </a:r>
            <a:r>
              <a:rPr lang="en-US" sz="2800" dirty="0"/>
              <a:t>=CjwKCAiAncvMBhBEEiwA9GU_fu_ZgWCBUVykMkQyJnoo8gDYy1cirYGBsYUixYbglrpjOyGorXPMXRoCDycQAvD_BwE&amp;gbraid=0AAAAADFuktybRtnhWoRbUG58ykaBHLWjB&amp;sort=</a:t>
            </a:r>
            <a:r>
              <a:rPr lang="en-US" sz="2800" dirty="0" err="1"/>
              <a:t>relevance&amp;attributes.Available_To_Order</a:t>
            </a:r>
            <a:r>
              <a:rPr lang="en-US" sz="2800" dirty="0"/>
              <a:t>=</a:t>
            </a:r>
            <a:r>
              <a:rPr lang="en-US" sz="2800" dirty="0" err="1"/>
              <a:t>TRUE&amp;page</a:t>
            </a:r>
            <a:r>
              <a:rPr lang="en-US" sz="2800" dirty="0"/>
              <a:t>=1</a:t>
            </a:r>
          </a:p>
          <a:p>
            <a:pPr indent="-228600">
              <a:lnSpc>
                <a:spcPct val="110000"/>
              </a:lnSpc>
              <a:buFont typeface="Arial" panose="020B0604020202020204" pitchFamily="34" charset="0"/>
              <a:buChar char="•"/>
            </a:pPr>
            <a:endParaRPr lang="en-US" sz="2800" dirty="0"/>
          </a:p>
          <a:p>
            <a:pPr>
              <a:lnSpc>
                <a:spcPct val="110000"/>
              </a:lnSpc>
            </a:pPr>
            <a:r>
              <a:rPr lang="en-US" sz="2800" dirty="0"/>
              <a:t>Hobbycraft </a:t>
            </a:r>
            <a:r>
              <a:rPr lang="en-US" sz="2800" dirty="0">
                <a:hlinkClick r:id="rId3"/>
              </a:rPr>
              <a:t>https://www.hobbycraft.co.uk/papercraft/papercraft-embellishments/glitter-sequins/</a:t>
            </a:r>
            <a:endParaRPr lang="en-US" sz="2800" dirty="0"/>
          </a:p>
          <a:p>
            <a:pPr indent="-228600">
              <a:lnSpc>
                <a:spcPct val="110000"/>
              </a:lnSpc>
              <a:buFont typeface="Arial" panose="020B0604020202020204" pitchFamily="34" charset="0"/>
              <a:buChar char="•"/>
            </a:pPr>
            <a:r>
              <a:rPr lang="en-US" sz="2800" dirty="0"/>
              <a:t>TESCO https://</a:t>
            </a:r>
            <a:r>
              <a:rPr lang="en-US" sz="2800" dirty="0" err="1"/>
              <a:t>www.tesco.com</a:t>
            </a:r>
            <a:r>
              <a:rPr lang="en-US" sz="2800" dirty="0"/>
              <a:t>/groceries/</a:t>
            </a:r>
            <a:r>
              <a:rPr lang="en-US" sz="2800" dirty="0" err="1"/>
              <a:t>en</a:t>
            </a:r>
            <a:r>
              <a:rPr lang="en-US" sz="2800" dirty="0"/>
              <a:t>-GB/</a:t>
            </a:r>
            <a:r>
              <a:rPr lang="en-US" sz="2800" dirty="0" err="1"/>
              <a:t>search?query</a:t>
            </a:r>
            <a:r>
              <a:rPr lang="en-US" sz="2800" dirty="0"/>
              <a:t>=</a:t>
            </a:r>
            <a:r>
              <a:rPr lang="en-US" sz="2800" dirty="0" err="1"/>
              <a:t>CRAFT+GLITTER&amp;inputType</a:t>
            </a:r>
            <a:r>
              <a:rPr lang="en-US" sz="2800" dirty="0"/>
              <a:t>=</a:t>
            </a:r>
            <a:r>
              <a:rPr lang="en-US" sz="2800" dirty="0" err="1"/>
              <a:t>free+text</a:t>
            </a:r>
            <a:endParaRPr lang="en-US" sz="2800" dirty="0"/>
          </a:p>
          <a:p>
            <a:pPr indent="-228600">
              <a:lnSpc>
                <a:spcPct val="110000"/>
              </a:lnSpc>
              <a:buFont typeface="Arial" panose="020B0604020202020204" pitchFamily="34" charset="0"/>
              <a:buChar char="•"/>
            </a:pPr>
            <a:endParaRPr lang="en-US" sz="1300" dirty="0"/>
          </a:p>
          <a:p>
            <a:pPr indent="-228600">
              <a:lnSpc>
                <a:spcPct val="110000"/>
              </a:lnSpc>
              <a:buFont typeface="Arial" panose="020B0604020202020204" pitchFamily="34" charset="0"/>
              <a:buChar char="•"/>
            </a:pPr>
            <a:endParaRPr lang="en-US" sz="1300" dirty="0"/>
          </a:p>
          <a:p>
            <a:pPr indent="-228600">
              <a:lnSpc>
                <a:spcPct val="110000"/>
              </a:lnSpc>
              <a:buFont typeface="Arial" panose="020B0604020202020204" pitchFamily="34" charset="0"/>
              <a:buChar char="•"/>
            </a:pPr>
            <a:endParaRPr lang="en-US" sz="1300" dirty="0"/>
          </a:p>
        </p:txBody>
      </p:sp>
      <p:grpSp>
        <p:nvGrpSpPr>
          <p:cNvPr id="67" name="Group 66">
            <a:extLst>
              <a:ext uri="{FF2B5EF4-FFF2-40B4-BE49-F238E27FC236}">
                <a16:creationId xmlns:a16="http://schemas.microsoft.com/office/drawing/2014/main" id="{5C90FB02-06A7-400D-8478-C95AE1DE50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68" name="Rectangle 67">
              <a:extLst>
                <a:ext uri="{FF2B5EF4-FFF2-40B4-BE49-F238E27FC236}">
                  <a16:creationId xmlns:a16="http://schemas.microsoft.com/office/drawing/2014/main" id="{B19DC6D8-3AA2-40D3-ADB7-02F6CEAC3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24A27651-4334-46AE-A62B-A7E713D5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 name="Picture 9" descr="A row of colorful glitters&#10;&#10;AI-generated content may be incorrect.">
            <a:extLst>
              <a:ext uri="{FF2B5EF4-FFF2-40B4-BE49-F238E27FC236}">
                <a16:creationId xmlns:a16="http://schemas.microsoft.com/office/drawing/2014/main" id="{8C378B6B-D037-F560-46FC-AE720E510D48}"/>
              </a:ext>
            </a:extLst>
          </p:cNvPr>
          <p:cNvPicPr>
            <a:picLocks noChangeAspect="1"/>
          </p:cNvPicPr>
          <p:nvPr/>
        </p:nvPicPr>
        <p:blipFill>
          <a:blip r:embed="rId4">
            <a:extLst>
              <a:ext uri="{837473B0-CC2E-450A-ABE3-18F120FF3D39}">
                <a1611:picAttrSrcUrl xmlns:a1611="http://schemas.microsoft.com/office/drawing/2016/11/main" r:id="rId5"/>
              </a:ext>
            </a:extLst>
          </a:blip>
          <a:srcRect l="30234" r="24580" b="2"/>
          <a:stretch>
            <a:fillRect/>
          </a:stretch>
        </p:blipFill>
        <p:spPr>
          <a:xfrm>
            <a:off x="6094411" y="1116346"/>
            <a:ext cx="2328669" cy="3865108"/>
          </a:xfrm>
          <a:prstGeom prst="rect">
            <a:avLst/>
          </a:prstGeom>
        </p:spPr>
      </p:pic>
      <p:pic>
        <p:nvPicPr>
          <p:cNvPr id="6" name="Picture Placeholder 5" descr="A stack of books on a table&#10;&#10;AI-generated content may be incorrect.">
            <a:extLst>
              <a:ext uri="{FF2B5EF4-FFF2-40B4-BE49-F238E27FC236}">
                <a16:creationId xmlns:a16="http://schemas.microsoft.com/office/drawing/2014/main" id="{B097D735-6ABA-E4AD-1733-CA67F194E75C}"/>
              </a:ext>
            </a:extLst>
          </p:cNvPr>
          <p:cNvPicPr>
            <a:picLocks noGrp="1" noChangeAspect="1"/>
          </p:cNvPicPr>
          <p:nvPr>
            <p:ph type="pic" idx="1"/>
          </p:nvPr>
        </p:nvPicPr>
        <p:blipFill>
          <a:blip r:embed="rId6">
            <a:extLst>
              <a:ext uri="{837473B0-CC2E-450A-ABE3-18F120FF3D39}">
                <a1611:picAttrSrcUrl xmlns:a1611="http://schemas.microsoft.com/office/drawing/2016/11/main" r:id="rId7"/>
              </a:ext>
            </a:extLst>
          </a:blip>
          <a:srcRect l="26498" r="6" b="6"/>
          <a:stretch>
            <a:fillRect/>
          </a:stretch>
        </p:blipFill>
        <p:spPr>
          <a:xfrm>
            <a:off x="8586806" y="1124571"/>
            <a:ext cx="2328670" cy="2209834"/>
          </a:xfrm>
          <a:prstGeom prst="rect">
            <a:avLst/>
          </a:prstGeom>
        </p:spPr>
      </p:pic>
      <p:pic>
        <p:nvPicPr>
          <p:cNvPr id="8" name="Picture 7" descr="A stack of books on a white background&#10;&#10;AI-generated content may be incorrect.">
            <a:extLst>
              <a:ext uri="{FF2B5EF4-FFF2-40B4-BE49-F238E27FC236}">
                <a16:creationId xmlns:a16="http://schemas.microsoft.com/office/drawing/2014/main" id="{E3B230F4-545C-9B50-85B7-76BFA1556C8A}"/>
              </a:ext>
            </a:extLst>
          </p:cNvPr>
          <p:cNvPicPr>
            <a:picLocks noChangeAspect="1"/>
          </p:cNvPicPr>
          <p:nvPr/>
        </p:nvPicPr>
        <p:blipFill>
          <a:blip r:embed="rId8">
            <a:extLst>
              <a:ext uri="{837473B0-CC2E-450A-ABE3-18F120FF3D39}">
                <a1611:picAttrSrcUrl xmlns:a1611="http://schemas.microsoft.com/office/drawing/2016/11/main" r:id="rId9"/>
              </a:ext>
            </a:extLst>
          </a:blip>
          <a:srcRect t="15189" r="4" b="4"/>
          <a:stretch>
            <a:fillRect/>
          </a:stretch>
        </p:blipFill>
        <p:spPr>
          <a:xfrm>
            <a:off x="8583174" y="3498997"/>
            <a:ext cx="2332303" cy="1483520"/>
          </a:xfrm>
          <a:prstGeom prst="rect">
            <a:avLst/>
          </a:prstGeom>
        </p:spPr>
      </p:pic>
      <p:pic>
        <p:nvPicPr>
          <p:cNvPr id="70" name="Picture 69">
            <a:extLst>
              <a:ext uri="{FF2B5EF4-FFF2-40B4-BE49-F238E27FC236}">
                <a16:creationId xmlns:a16="http://schemas.microsoft.com/office/drawing/2014/main" id="{B13255F4-DCB6-46FD-8363-77170BE7E9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1" name="Straight Connector 70">
            <a:extLst>
              <a:ext uri="{FF2B5EF4-FFF2-40B4-BE49-F238E27FC236}">
                <a16:creationId xmlns:a16="http://schemas.microsoft.com/office/drawing/2014/main" id="{DE6DE03B-5E30-4417-85B1-0A1819D23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5492F8F-D07A-6533-7BE7-3708E25161A4}"/>
              </a:ext>
            </a:extLst>
          </p:cNvPr>
          <p:cNvSpPr txBox="1"/>
          <p:nvPr/>
        </p:nvSpPr>
        <p:spPr>
          <a:xfrm>
            <a:off x="9737482" y="6657945"/>
            <a:ext cx="245451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melisasriwulandari.blogspot.com/2008/11/glitter-glue-tutorial.html">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13478716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02DA677-C58A-4FCE-A9A0-E66A42EBD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5" name="Picture 14">
            <a:extLst>
              <a:ext uri="{FF2B5EF4-FFF2-40B4-BE49-F238E27FC236}">
                <a16:creationId xmlns:a16="http://schemas.microsoft.com/office/drawing/2014/main" id="{9D85B319-9C30-4D92-B664-CA444ECD79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D7573C1E-3785-43C9-A262-1DA9DF97F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885D4A50-6846-431E-A61E-5C6DC099CF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1" name="Rectangle 20">
            <a:extLst>
              <a:ext uri="{FF2B5EF4-FFF2-40B4-BE49-F238E27FC236}">
                <a16:creationId xmlns:a16="http://schemas.microsoft.com/office/drawing/2014/main" id="{F895F5A6-016E-4BA7-92AD-4B5336459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890BBCF2-840E-4986-A89E-853FC56E8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5" name="Rectangle 24">
            <a:extLst>
              <a:ext uri="{FF2B5EF4-FFF2-40B4-BE49-F238E27FC236}">
                <a16:creationId xmlns:a16="http://schemas.microsoft.com/office/drawing/2014/main" id="{ED94C544-92F7-4569-9FE8-7C22E9F4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98DE131B-2625-1930-2CBD-B0E11B4082C3}"/>
              </a:ext>
            </a:extLst>
          </p:cNvPr>
          <p:cNvSpPr>
            <a:spLocks noGrp="1"/>
          </p:cNvSpPr>
          <p:nvPr>
            <p:ph type="body" sz="half" idx="2"/>
          </p:nvPr>
        </p:nvSpPr>
        <p:spPr>
          <a:xfrm>
            <a:off x="1451579" y="2015732"/>
            <a:ext cx="5550357" cy="3450613"/>
          </a:xfrm>
        </p:spPr>
        <p:txBody>
          <a:bodyPr vert="horz" lIns="91440" tIns="45720" rIns="91440" bIns="45720" rtlCol="0" anchor="t">
            <a:normAutofit/>
          </a:bodyPr>
          <a:lstStyle/>
          <a:p>
            <a:pPr indent="-228600">
              <a:buFont typeface="Arial" panose="020B0604020202020204" pitchFamily="34" charset="0"/>
              <a:buChar char="•"/>
            </a:pPr>
            <a:r>
              <a:rPr lang="en-US" sz="1700"/>
              <a:t>TESCO POM POMS </a:t>
            </a:r>
            <a:r>
              <a:rPr lang="en-US" sz="1700">
                <a:hlinkClick r:id="rId3"/>
              </a:rPr>
              <a:t>https://www.tesco.com/groceries/en-GB/search?query=CRAFT+POM+POM&amp;inputType=free+text</a:t>
            </a:r>
            <a:endParaRPr lang="en-US" sz="1700"/>
          </a:p>
          <a:p>
            <a:pPr indent="-228600">
              <a:buFont typeface="Arial" panose="020B0604020202020204" pitchFamily="34" charset="0"/>
              <a:buChar char="•"/>
            </a:pPr>
            <a:r>
              <a:rPr lang="en-US" sz="1700"/>
              <a:t>HOBBYCRAFT </a:t>
            </a:r>
            <a:r>
              <a:rPr lang="en-US" sz="1700">
                <a:hlinkClick r:id="rId4"/>
              </a:rPr>
              <a:t>https://www.hobbycraft.co.uk/assorted-pom-poms-1cm-100-pack/6744731000.html</a:t>
            </a:r>
            <a:endParaRPr lang="en-US" sz="1700"/>
          </a:p>
          <a:p>
            <a:pPr indent="-228600">
              <a:buFont typeface="Arial" panose="020B0604020202020204" pitchFamily="34" charset="0"/>
              <a:buChar char="•"/>
            </a:pPr>
            <a:r>
              <a:rPr lang="en-US" sz="1700"/>
              <a:t>THE WORKS https://www.theworks.co.uk/p/kids-craft-supplies/pom-poms-pack-of-150-assorted/5052089289017.html?srsltid=AfmBOoooIPZ88_SsfNw3EtS0RIwV2Sre4y_qjj_CVHKdQ0Jg6MPl6wWM</a:t>
            </a:r>
          </a:p>
        </p:txBody>
      </p:sp>
      <p:grpSp>
        <p:nvGrpSpPr>
          <p:cNvPr id="27" name="Group 26">
            <a:extLst>
              <a:ext uri="{FF2B5EF4-FFF2-40B4-BE49-F238E27FC236}">
                <a16:creationId xmlns:a16="http://schemas.microsoft.com/office/drawing/2014/main" id="{9C86C917-BD82-4D52-B9D5-2DF386CDB5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8" name="Rectangle 27">
              <a:extLst>
                <a:ext uri="{FF2B5EF4-FFF2-40B4-BE49-F238E27FC236}">
                  <a16:creationId xmlns:a16="http://schemas.microsoft.com/office/drawing/2014/main" id="{B71EF40D-8A1B-4894-BDAC-612BE4E6A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10A140B-6525-4E8A-9017-36479900B5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Placeholder 5" descr="A stack of books on a white background&#10;&#10;AI-generated content may be incorrect.">
            <a:extLst>
              <a:ext uri="{FF2B5EF4-FFF2-40B4-BE49-F238E27FC236}">
                <a16:creationId xmlns:a16="http://schemas.microsoft.com/office/drawing/2014/main" id="{FD04D9CD-7D17-D03A-A4B9-9128A3EBAE6F}"/>
              </a:ext>
            </a:extLst>
          </p:cNvPr>
          <p:cNvPicPr>
            <a:picLocks noGrp="1" noChangeAspect="1"/>
          </p:cNvPicPr>
          <p:nvPr>
            <p:ph type="pic" idx="1"/>
          </p:nvPr>
        </p:nvPicPr>
        <p:blipFill>
          <a:blip r:embed="rId5">
            <a:extLst>
              <a:ext uri="{837473B0-CC2E-450A-ABE3-18F120FF3D39}">
                <a1611:picAttrSrcUrl xmlns:a1611="http://schemas.microsoft.com/office/drawing/2016/11/main" r:id="rId6"/>
              </a:ext>
            </a:extLst>
          </a:blip>
          <a:srcRect t="29520" r="3" b="3"/>
          <a:stretch>
            <a:fillRect/>
          </a:stretch>
        </p:blipFill>
        <p:spPr>
          <a:xfrm>
            <a:off x="8116373" y="1116345"/>
            <a:ext cx="2799103" cy="1479588"/>
          </a:xfrm>
          <a:prstGeom prst="rect">
            <a:avLst/>
          </a:prstGeom>
        </p:spPr>
      </p:pic>
      <p:pic>
        <p:nvPicPr>
          <p:cNvPr id="8" name="Picture 7" descr="A bag of pom poms&#10;&#10;AI-generated content may be incorrect.">
            <a:extLst>
              <a:ext uri="{FF2B5EF4-FFF2-40B4-BE49-F238E27FC236}">
                <a16:creationId xmlns:a16="http://schemas.microsoft.com/office/drawing/2014/main" id="{F30CB736-90C3-5EE8-EE5D-079B56901366}"/>
              </a:ext>
            </a:extLst>
          </p:cNvPr>
          <p:cNvPicPr>
            <a:picLocks noChangeAspect="1"/>
          </p:cNvPicPr>
          <p:nvPr/>
        </p:nvPicPr>
        <p:blipFill>
          <a:blip r:embed="rId7">
            <a:extLst>
              <a:ext uri="{837473B0-CC2E-450A-ABE3-18F120FF3D39}">
                <a1611:picAttrSrcUrl xmlns:a1611="http://schemas.microsoft.com/office/drawing/2016/11/main" r:id="rId8"/>
              </a:ext>
            </a:extLst>
          </a:blip>
          <a:srcRect t="17688" r="3" b="2887"/>
          <a:stretch>
            <a:fillRect/>
          </a:stretch>
        </p:blipFill>
        <p:spPr>
          <a:xfrm>
            <a:off x="8116373" y="2759269"/>
            <a:ext cx="2799103" cy="2223247"/>
          </a:xfrm>
          <a:prstGeom prst="rect">
            <a:avLst/>
          </a:prstGeom>
        </p:spPr>
      </p:pic>
      <p:pic>
        <p:nvPicPr>
          <p:cNvPr id="31" name="Picture 30">
            <a:extLst>
              <a:ext uri="{FF2B5EF4-FFF2-40B4-BE49-F238E27FC236}">
                <a16:creationId xmlns:a16="http://schemas.microsoft.com/office/drawing/2014/main" id="{E76E611A-535B-4A82-AE27-8A1F194F0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FDFFEA65-A257-41F9-A35D-DBDD3EAC09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08340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02DA677-C58A-4FCE-A9A0-E66A42EBD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7" name="Picture 16">
            <a:extLst>
              <a:ext uri="{FF2B5EF4-FFF2-40B4-BE49-F238E27FC236}">
                <a16:creationId xmlns:a16="http://schemas.microsoft.com/office/drawing/2014/main" id="{9D85B319-9C30-4D92-B664-CA444ECD79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D7573C1E-3785-43C9-A262-1DA9DF97F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85D4A50-6846-431E-A61E-5C6DC099CF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3" name="Rectangle 22">
            <a:extLst>
              <a:ext uri="{FF2B5EF4-FFF2-40B4-BE49-F238E27FC236}">
                <a16:creationId xmlns:a16="http://schemas.microsoft.com/office/drawing/2014/main" id="{F895F5A6-016E-4BA7-92AD-4B53364595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890BBCF2-840E-4986-A89E-853FC56E8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11C315D-B42B-1E16-4882-A3F5EDD13D70}"/>
              </a:ext>
            </a:extLst>
          </p:cNvPr>
          <p:cNvSpPr>
            <a:spLocks noGrp="1"/>
          </p:cNvSpPr>
          <p:nvPr>
            <p:ph type="title"/>
          </p:nvPr>
        </p:nvSpPr>
        <p:spPr>
          <a:xfrm>
            <a:off x="1451579" y="436452"/>
            <a:ext cx="565907" cy="45719"/>
          </a:xfrm>
        </p:spPr>
        <p:txBody>
          <a:bodyPr vert="horz" lIns="91440" tIns="45720" rIns="91440" bIns="45720" rtlCol="0" anchor="t">
            <a:normAutofit fontScale="90000"/>
          </a:bodyPr>
          <a:lstStyle/>
          <a:p>
            <a:r>
              <a:rPr lang="en-US" dirty="0"/>
              <a:t> </a:t>
            </a:r>
          </a:p>
        </p:txBody>
      </p:sp>
      <p:sp>
        <p:nvSpPr>
          <p:cNvPr id="27" name="Rectangle 26">
            <a:extLst>
              <a:ext uri="{FF2B5EF4-FFF2-40B4-BE49-F238E27FC236}">
                <a16:creationId xmlns:a16="http://schemas.microsoft.com/office/drawing/2014/main" id="{ED94C544-92F7-4569-9FE8-7C22E9F45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6290CD43-42C0-599D-5AD8-C86533F0AC75}"/>
              </a:ext>
            </a:extLst>
          </p:cNvPr>
          <p:cNvSpPr>
            <a:spLocks noGrp="1"/>
          </p:cNvSpPr>
          <p:nvPr>
            <p:ph type="body" sz="half" idx="2"/>
          </p:nvPr>
        </p:nvSpPr>
        <p:spPr>
          <a:xfrm>
            <a:off x="1451579" y="527890"/>
            <a:ext cx="5550357" cy="4938456"/>
          </a:xfrm>
        </p:spPr>
        <p:txBody>
          <a:bodyPr vert="horz" lIns="91440" tIns="45720" rIns="91440" bIns="45720" rtlCol="0" anchor="t">
            <a:noAutofit/>
          </a:bodyPr>
          <a:lstStyle/>
          <a:p>
            <a:pPr indent="-228600">
              <a:lnSpc>
                <a:spcPct val="110000"/>
              </a:lnSpc>
              <a:buFont typeface="Arial" panose="020B0604020202020204" pitchFamily="34" charset="0"/>
              <a:buChar char="•"/>
            </a:pPr>
            <a:r>
              <a:rPr lang="en-US" dirty="0"/>
              <a:t>TESCO https://</a:t>
            </a:r>
            <a:r>
              <a:rPr lang="en-US" dirty="0" err="1"/>
              <a:t>www.tesco.com</a:t>
            </a:r>
            <a:r>
              <a:rPr lang="en-US" dirty="0"/>
              <a:t>/groceries/</a:t>
            </a:r>
            <a:r>
              <a:rPr lang="en-US" dirty="0" err="1"/>
              <a:t>en</a:t>
            </a:r>
            <a:r>
              <a:rPr lang="en-US" dirty="0"/>
              <a:t>-GB/</a:t>
            </a:r>
            <a:r>
              <a:rPr lang="en-US" dirty="0" err="1"/>
              <a:t>search?query</a:t>
            </a:r>
            <a:r>
              <a:rPr lang="en-US" dirty="0"/>
              <a:t>=</a:t>
            </a:r>
            <a:r>
              <a:rPr lang="en-US" dirty="0" err="1"/>
              <a:t>CRAFT+FEATHERS&amp;inputType</a:t>
            </a:r>
            <a:r>
              <a:rPr lang="en-US" dirty="0"/>
              <a:t>=</a:t>
            </a:r>
            <a:r>
              <a:rPr lang="en-US" dirty="0" err="1"/>
              <a:t>free+text</a:t>
            </a:r>
            <a:endParaRPr lang="en-US" dirty="0"/>
          </a:p>
          <a:p>
            <a:pPr indent="-228600">
              <a:lnSpc>
                <a:spcPct val="110000"/>
              </a:lnSpc>
              <a:buFont typeface="Arial" panose="020B0604020202020204" pitchFamily="34" charset="0"/>
              <a:buChar char="•"/>
            </a:pPr>
            <a:endParaRPr lang="en-US" dirty="0"/>
          </a:p>
          <a:p>
            <a:pPr indent="-228600">
              <a:lnSpc>
                <a:spcPct val="110000"/>
              </a:lnSpc>
              <a:buFont typeface="Arial" panose="020B0604020202020204" pitchFamily="34" charset="0"/>
              <a:buChar char="•"/>
            </a:pPr>
            <a:r>
              <a:rPr lang="en-US" dirty="0"/>
              <a:t>HOBBYCRAFT https://</a:t>
            </a:r>
            <a:r>
              <a:rPr lang="en-US" dirty="0" err="1"/>
              <a:t>www.hobbycraft.co.uk</a:t>
            </a:r>
            <a:r>
              <a:rPr lang="en-US" dirty="0"/>
              <a:t>/bright-craft-feathers-5g/6626191000.html</a:t>
            </a:r>
          </a:p>
          <a:p>
            <a:pPr indent="-228600">
              <a:lnSpc>
                <a:spcPct val="110000"/>
              </a:lnSpc>
              <a:buFont typeface="Arial" panose="020B0604020202020204" pitchFamily="34" charset="0"/>
              <a:buChar char="•"/>
            </a:pPr>
            <a:r>
              <a:rPr lang="en-US" dirty="0"/>
              <a:t>THE RANGE  https://</a:t>
            </a:r>
            <a:r>
              <a:rPr lang="en-US" dirty="0" err="1"/>
              <a:t>www.therange.co.uk</a:t>
            </a:r>
            <a:r>
              <a:rPr lang="en-US" dirty="0"/>
              <a:t>/occasions-and-themes/easter/easter-crafts/pack-of-feathers?_</a:t>
            </a:r>
            <a:r>
              <a:rPr lang="en-US" dirty="0" err="1"/>
              <a:t>gl</a:t>
            </a:r>
            <a:r>
              <a:rPr lang="en-US" dirty="0"/>
              <a:t>=1*176wqut*_up*MQ..*_</a:t>
            </a:r>
            <a:r>
              <a:rPr lang="en-US" dirty="0" err="1"/>
              <a:t>gs</a:t>
            </a:r>
            <a:r>
              <a:rPr lang="en-US" dirty="0"/>
              <a:t>*MQ..&amp;</a:t>
            </a:r>
            <a:r>
              <a:rPr lang="en-US" dirty="0" err="1"/>
              <a:t>gclid</a:t>
            </a:r>
            <a:r>
              <a:rPr lang="en-US" dirty="0"/>
              <a:t>=CjwKCAiAncvMBhBEEiwA9GU_fu_ZgWCBUVykMkQyJnoo8gDYy1cirYGBsYUixYbglrpjOyGorXPMXRoCDycQAvD_BwE&amp;gbraid=0AAAAADFuktybRtnhWoRbUG58ykaBHLWjB#946647</a:t>
            </a:r>
          </a:p>
        </p:txBody>
      </p:sp>
      <p:grpSp>
        <p:nvGrpSpPr>
          <p:cNvPr id="29" name="Group 28">
            <a:extLst>
              <a:ext uri="{FF2B5EF4-FFF2-40B4-BE49-F238E27FC236}">
                <a16:creationId xmlns:a16="http://schemas.microsoft.com/office/drawing/2014/main" id="{9C86C917-BD82-4D52-B9D5-2DF386CDB5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30" name="Rectangle 29">
              <a:extLst>
                <a:ext uri="{FF2B5EF4-FFF2-40B4-BE49-F238E27FC236}">
                  <a16:creationId xmlns:a16="http://schemas.microsoft.com/office/drawing/2014/main" id="{B71EF40D-8A1B-4894-BDAC-612BE4E6AD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10A140B-6525-4E8A-9017-36479900B5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Placeholder 5" descr="A stack of books on a table&#10;&#10;AI-generated content may be incorrect.">
            <a:extLst>
              <a:ext uri="{FF2B5EF4-FFF2-40B4-BE49-F238E27FC236}">
                <a16:creationId xmlns:a16="http://schemas.microsoft.com/office/drawing/2014/main" id="{288DD3DF-595F-1A6E-9D60-A2F7E1EB446C}"/>
              </a:ext>
            </a:extLst>
          </p:cNvPr>
          <p:cNvPicPr>
            <a:picLocks noGrp="1" noChangeAspect="1"/>
          </p:cNvPicPr>
          <p:nvPr>
            <p:ph type="pic" idx="1"/>
          </p:nvPr>
        </p:nvPicPr>
        <p:blipFill>
          <a:blip r:embed="rId3">
            <a:extLst>
              <a:ext uri="{837473B0-CC2E-450A-ABE3-18F120FF3D39}">
                <a1611:picAttrSrcUrl xmlns:a1611="http://schemas.microsoft.com/office/drawing/2016/11/main" r:id="rId4"/>
              </a:ext>
            </a:extLst>
          </a:blip>
          <a:srcRect t="24040" r="3" b="179"/>
          <a:stretch>
            <a:fillRect/>
          </a:stretch>
        </p:blipFill>
        <p:spPr>
          <a:xfrm>
            <a:off x="8116373" y="1116345"/>
            <a:ext cx="2799103" cy="1479588"/>
          </a:xfrm>
          <a:prstGeom prst="rect">
            <a:avLst/>
          </a:prstGeom>
        </p:spPr>
      </p:pic>
      <p:pic>
        <p:nvPicPr>
          <p:cNvPr id="10" name="Picture 9" descr="A group of colorful feathers&#10;&#10;AI-generated content may be incorrect.">
            <a:extLst>
              <a:ext uri="{FF2B5EF4-FFF2-40B4-BE49-F238E27FC236}">
                <a16:creationId xmlns:a16="http://schemas.microsoft.com/office/drawing/2014/main" id="{C7D61C12-EAA1-FDFB-5A6D-CAD897BB3F1C}"/>
              </a:ext>
            </a:extLst>
          </p:cNvPr>
          <p:cNvPicPr>
            <a:picLocks noChangeAspect="1"/>
          </p:cNvPicPr>
          <p:nvPr/>
        </p:nvPicPr>
        <p:blipFill>
          <a:blip r:embed="rId5">
            <a:extLst>
              <a:ext uri="{837473B0-CC2E-450A-ABE3-18F120FF3D39}">
                <a1611:picAttrSrcUrl xmlns:a1611="http://schemas.microsoft.com/office/drawing/2016/11/main" r:id="rId6"/>
              </a:ext>
            </a:extLst>
          </a:blip>
          <a:srcRect t="1693" r="3" b="18883"/>
          <a:stretch>
            <a:fillRect/>
          </a:stretch>
        </p:blipFill>
        <p:spPr>
          <a:xfrm>
            <a:off x="8116373" y="2759269"/>
            <a:ext cx="2799103" cy="2223247"/>
          </a:xfrm>
          <a:prstGeom prst="rect">
            <a:avLst/>
          </a:prstGeom>
        </p:spPr>
      </p:pic>
      <p:pic>
        <p:nvPicPr>
          <p:cNvPr id="33" name="Picture 32">
            <a:extLst>
              <a:ext uri="{FF2B5EF4-FFF2-40B4-BE49-F238E27FC236}">
                <a16:creationId xmlns:a16="http://schemas.microsoft.com/office/drawing/2014/main" id="{E76E611A-535B-4A82-AE27-8A1F194F0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FDFFEA65-A257-41F9-A35D-DBDD3EAC09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10223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8008-3AD6-9604-BD18-07C759DD433D}"/>
              </a:ext>
            </a:extLst>
          </p:cNvPr>
          <p:cNvSpPr>
            <a:spLocks noGrp="1"/>
          </p:cNvSpPr>
          <p:nvPr>
            <p:ph type="title"/>
          </p:nvPr>
        </p:nvSpPr>
        <p:spPr>
          <a:xfrm>
            <a:off x="1454239" y="624115"/>
            <a:ext cx="8643154" cy="849085"/>
          </a:xfrm>
        </p:spPr>
        <p:txBody>
          <a:bodyPr>
            <a:normAutofit/>
          </a:bodyPr>
          <a:lstStyle/>
          <a:p>
            <a:r>
              <a:rPr lang="en-US" dirty="0"/>
              <a:t>Toy safety references </a:t>
            </a:r>
          </a:p>
        </p:txBody>
      </p:sp>
      <p:sp>
        <p:nvSpPr>
          <p:cNvPr id="3" name="Text Placeholder 2">
            <a:extLst>
              <a:ext uri="{FF2B5EF4-FFF2-40B4-BE49-F238E27FC236}">
                <a16:creationId xmlns:a16="http://schemas.microsoft.com/office/drawing/2014/main" id="{91B9CD88-2F7F-1CC9-6ACD-591FA95ACE8C}"/>
              </a:ext>
            </a:extLst>
          </p:cNvPr>
          <p:cNvSpPr>
            <a:spLocks noGrp="1"/>
          </p:cNvSpPr>
          <p:nvPr>
            <p:ph type="body" idx="1"/>
          </p:nvPr>
        </p:nvSpPr>
        <p:spPr>
          <a:xfrm>
            <a:off x="1454239" y="1473201"/>
            <a:ext cx="8630446" cy="4463142"/>
          </a:xfrm>
        </p:spPr>
        <p:txBody>
          <a:bodyPr>
            <a:normAutofit/>
          </a:bodyPr>
          <a:lstStyle/>
          <a:p>
            <a:r>
              <a:rPr lang="en-US" dirty="0">
                <a:hlinkClick r:id="rId3"/>
              </a:rPr>
              <a:t>https://www.gov.uk/government/publications/toys-safety-regulations-2011/toys-safety-regulations-2011-great-britain</a:t>
            </a:r>
            <a:endParaRPr lang="en-US" dirty="0"/>
          </a:p>
          <a:p>
            <a:r>
              <a:rPr lang="en-US" dirty="0">
                <a:hlinkClick r:id="rId4"/>
              </a:rPr>
              <a:t>https://www.gov.uk/government/publications/toys-safety-regulations-2011/toys-safety-regulations-2011-great-britain#obligations-of-manufacturers</a:t>
            </a:r>
            <a:endParaRPr lang="en-US" dirty="0"/>
          </a:p>
          <a:p>
            <a:r>
              <a:rPr lang="en-US" dirty="0">
                <a:hlinkClick r:id="rId5"/>
              </a:rPr>
              <a:t>https://www.gov.uk/government/publications/toys-safety-regulations-2011/toys-safety-regulations-2011-great-britain#conformity-assessment-and-marking-before-placing-products-on-the-gb-market</a:t>
            </a:r>
            <a:endParaRPr lang="en-US" dirty="0"/>
          </a:p>
          <a:p>
            <a:r>
              <a:rPr lang="en-US" dirty="0">
                <a:hlinkClick r:id="rId6"/>
              </a:rPr>
              <a:t>https://www.gov.uk/government/publications/toys-safety-regulations-2011/toys-safety-regulations-2011-great-britain#legislative-background</a:t>
            </a:r>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7961750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97361-FF06-FCD8-C6FB-902548D9A97A}"/>
              </a:ext>
            </a:extLst>
          </p:cNvPr>
          <p:cNvSpPr>
            <a:spLocks noGrp="1"/>
          </p:cNvSpPr>
          <p:nvPr>
            <p:ph type="title"/>
          </p:nvPr>
        </p:nvSpPr>
        <p:spPr>
          <a:xfrm>
            <a:off x="1454239" y="508001"/>
            <a:ext cx="8643154" cy="1012929"/>
          </a:xfrm>
        </p:spPr>
        <p:txBody>
          <a:bodyPr>
            <a:normAutofit fontScale="90000"/>
          </a:bodyPr>
          <a:lstStyle/>
          <a:p>
            <a:r>
              <a:rPr lang="en-US" dirty="0"/>
              <a:t>Breast </a:t>
            </a:r>
            <a:r>
              <a:rPr lang="en-US" dirty="0" err="1"/>
              <a:t>feEding</a:t>
            </a:r>
            <a:r>
              <a:rPr lang="en-US" dirty="0"/>
              <a:t> storage bags, small parts, safety</a:t>
            </a:r>
            <a:br>
              <a:rPr lang="en-US" dirty="0"/>
            </a:br>
            <a:r>
              <a:rPr lang="en-US" dirty="0"/>
              <a:t>references</a:t>
            </a:r>
          </a:p>
        </p:txBody>
      </p:sp>
      <p:sp>
        <p:nvSpPr>
          <p:cNvPr id="3" name="Text Placeholder 2">
            <a:extLst>
              <a:ext uri="{FF2B5EF4-FFF2-40B4-BE49-F238E27FC236}">
                <a16:creationId xmlns:a16="http://schemas.microsoft.com/office/drawing/2014/main" id="{0D39F65F-7D4E-E2AA-3D3B-596AC63C86AC}"/>
              </a:ext>
            </a:extLst>
          </p:cNvPr>
          <p:cNvSpPr>
            <a:spLocks noGrp="1"/>
          </p:cNvSpPr>
          <p:nvPr>
            <p:ph type="body" idx="1"/>
          </p:nvPr>
        </p:nvSpPr>
        <p:spPr>
          <a:xfrm>
            <a:off x="1454239" y="1640114"/>
            <a:ext cx="8630446" cy="4354286"/>
          </a:xfrm>
        </p:spPr>
        <p:txBody>
          <a:bodyPr/>
          <a:lstStyle/>
          <a:p>
            <a:r>
              <a:rPr lang="en-US" dirty="0">
                <a:hlinkClick r:id="rId2"/>
              </a:rPr>
              <a:t>https://www.nhs.uk/baby/breastfeeding-and-bottle-feeding/breastfeeding/expressing-breast-milk/</a:t>
            </a:r>
            <a:endParaRPr lang="en-US" dirty="0"/>
          </a:p>
          <a:p>
            <a:r>
              <a:rPr lang="en-US" dirty="0">
                <a:hlinkClick r:id="rId3"/>
              </a:rPr>
              <a:t>https://www.reddit.com/r/PetMice/comments/108s1np/pom_poms_safe/?captcha=1</a:t>
            </a:r>
            <a:endParaRPr lang="en-US" dirty="0"/>
          </a:p>
          <a:p>
            <a:r>
              <a:rPr lang="en-US" dirty="0">
                <a:hlinkClick r:id="rId4"/>
              </a:rPr>
              <a:t>https://resiners.com/blogs/resiners-guide/is-glitter-toxic?srsltid=AfmBOop7BlS3L1coVPy5wkdQJVPZfcgiR4qMLpKSgACBeZtkNymTMsxH</a:t>
            </a:r>
            <a:endParaRPr lang="en-US" dirty="0"/>
          </a:p>
          <a:p>
            <a:r>
              <a:rPr lang="en-US" dirty="0"/>
              <a:t>https://</a:t>
            </a:r>
            <a:r>
              <a:rPr lang="en-US" dirty="0" err="1"/>
              <a:t>www.wastetrade.com</a:t>
            </a:r>
            <a:r>
              <a:rPr lang="en-US" dirty="0"/>
              <a:t>/resources/plastics/introduction-to-plastics/types-of-plastics/polyacetals-pom-recycling/#:~:text=The%20recycling%20process%20for%20Polyacetals,electrical%20components%2C%20and%20medical%20devices.</a:t>
            </a:r>
          </a:p>
        </p:txBody>
      </p:sp>
    </p:spTree>
    <p:extLst>
      <p:ext uri="{BB962C8B-B14F-4D97-AF65-F5344CB8AC3E}">
        <p14:creationId xmlns:p14="http://schemas.microsoft.com/office/powerpoint/2010/main" val="36627745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82C17D0-0115-4E43-AF4A-3BA36E809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2982B51-6FEC-4000-8197-30B2EE78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94" y="783768"/>
            <a:ext cx="10581813" cy="5290464"/>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DFB8AC-1A2A-4330-B50D-AAE63C68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40" y="1019556"/>
            <a:ext cx="10104120" cy="481888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descr="A screenshot of a cell phone&#10;&#10;AI-generated content may be incorrect.">
            <a:extLst>
              <a:ext uri="{FF2B5EF4-FFF2-40B4-BE49-F238E27FC236}">
                <a16:creationId xmlns:a16="http://schemas.microsoft.com/office/drawing/2014/main" id="{D56E3D84-5435-A67A-BA8F-45ADE71E90D4}"/>
              </a:ext>
            </a:extLst>
          </p:cNvPr>
          <p:cNvPicPr>
            <a:picLocks noChangeAspect="1"/>
          </p:cNvPicPr>
          <p:nvPr/>
        </p:nvPicPr>
        <p:blipFill>
          <a:blip r:embed="rId2"/>
          <a:stretch>
            <a:fillRect/>
          </a:stretch>
        </p:blipFill>
        <p:spPr>
          <a:xfrm>
            <a:off x="5021705" y="1339596"/>
            <a:ext cx="4227226" cy="4371656"/>
          </a:xfrm>
          <a:prstGeom prst="rect">
            <a:avLst/>
          </a:prstGeom>
        </p:spPr>
      </p:pic>
    </p:spTree>
    <p:extLst>
      <p:ext uri="{BB962C8B-B14F-4D97-AF65-F5344CB8AC3E}">
        <p14:creationId xmlns:p14="http://schemas.microsoft.com/office/powerpoint/2010/main" val="16744352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page&#10;&#10;AI-generated content may be incorrect.">
            <a:extLst>
              <a:ext uri="{FF2B5EF4-FFF2-40B4-BE49-F238E27FC236}">
                <a16:creationId xmlns:a16="http://schemas.microsoft.com/office/drawing/2014/main" id="{706EC1E2-640D-D4BD-87B8-DA8210C67010}"/>
              </a:ext>
            </a:extLst>
          </p:cNvPr>
          <p:cNvPicPr>
            <a:picLocks noChangeAspect="1"/>
          </p:cNvPicPr>
          <p:nvPr/>
        </p:nvPicPr>
        <p:blipFill>
          <a:blip r:embed="rId2"/>
          <a:stretch>
            <a:fillRect/>
          </a:stretch>
        </p:blipFill>
        <p:spPr>
          <a:xfrm>
            <a:off x="719527" y="-119921"/>
            <a:ext cx="9458793" cy="6071016"/>
          </a:xfrm>
          <a:prstGeom prst="rect">
            <a:avLst/>
          </a:prstGeom>
        </p:spPr>
      </p:pic>
    </p:spTree>
    <p:extLst>
      <p:ext uri="{BB962C8B-B14F-4D97-AF65-F5344CB8AC3E}">
        <p14:creationId xmlns:p14="http://schemas.microsoft.com/office/powerpoint/2010/main" val="40939639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6016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paper&#10;&#10;AI-generated content may be incorrect.">
            <a:extLst>
              <a:ext uri="{FF2B5EF4-FFF2-40B4-BE49-F238E27FC236}">
                <a16:creationId xmlns:a16="http://schemas.microsoft.com/office/drawing/2014/main" id="{CAA945A3-FAB3-C036-5C56-36615E227D90}"/>
              </a:ext>
            </a:extLst>
          </p:cNvPr>
          <p:cNvPicPr>
            <a:picLocks noChangeAspect="1"/>
          </p:cNvPicPr>
          <p:nvPr/>
        </p:nvPicPr>
        <p:blipFill>
          <a:blip r:embed="rId2"/>
          <a:stretch>
            <a:fillRect/>
          </a:stretch>
        </p:blipFill>
        <p:spPr>
          <a:xfrm>
            <a:off x="2788172" y="0"/>
            <a:ext cx="5681272" cy="6160168"/>
          </a:xfrm>
          <a:prstGeom prst="rect">
            <a:avLst/>
          </a:prstGeom>
        </p:spPr>
      </p:pic>
    </p:spTree>
    <p:extLst>
      <p:ext uri="{BB962C8B-B14F-4D97-AF65-F5344CB8AC3E}">
        <p14:creationId xmlns:p14="http://schemas.microsoft.com/office/powerpoint/2010/main" val="22940076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per&#10;&#10;AI-generated content may be incorrect.">
            <a:extLst>
              <a:ext uri="{FF2B5EF4-FFF2-40B4-BE49-F238E27FC236}">
                <a16:creationId xmlns:a16="http://schemas.microsoft.com/office/drawing/2014/main" id="{8D3F0013-F773-0E2D-2136-E3E12E9AC234}"/>
              </a:ext>
            </a:extLst>
          </p:cNvPr>
          <p:cNvPicPr>
            <a:picLocks noChangeAspect="1"/>
          </p:cNvPicPr>
          <p:nvPr/>
        </p:nvPicPr>
        <p:blipFill>
          <a:blip r:embed="rId2"/>
          <a:stretch>
            <a:fillRect/>
          </a:stretch>
        </p:blipFill>
        <p:spPr>
          <a:xfrm>
            <a:off x="2758191" y="0"/>
            <a:ext cx="5681271" cy="6086007"/>
          </a:xfrm>
          <a:prstGeom prst="rect">
            <a:avLst/>
          </a:prstGeom>
        </p:spPr>
      </p:pic>
    </p:spTree>
    <p:extLst>
      <p:ext uri="{BB962C8B-B14F-4D97-AF65-F5344CB8AC3E}">
        <p14:creationId xmlns:p14="http://schemas.microsoft.com/office/powerpoint/2010/main" val="17754451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per&#10;&#10;AI-generated content may be incorrect.">
            <a:extLst>
              <a:ext uri="{FF2B5EF4-FFF2-40B4-BE49-F238E27FC236}">
                <a16:creationId xmlns:a16="http://schemas.microsoft.com/office/drawing/2014/main" id="{68F4679A-67BF-B0E4-26B4-D1A6A378367C}"/>
              </a:ext>
            </a:extLst>
          </p:cNvPr>
          <p:cNvPicPr>
            <a:picLocks noChangeAspect="1"/>
          </p:cNvPicPr>
          <p:nvPr/>
        </p:nvPicPr>
        <p:blipFill>
          <a:blip r:embed="rId2"/>
          <a:stretch>
            <a:fillRect/>
          </a:stretch>
        </p:blipFill>
        <p:spPr>
          <a:xfrm>
            <a:off x="2893102" y="0"/>
            <a:ext cx="5516380" cy="6115987"/>
          </a:xfrm>
          <a:prstGeom prst="rect">
            <a:avLst/>
          </a:prstGeom>
        </p:spPr>
      </p:pic>
    </p:spTree>
    <p:extLst>
      <p:ext uri="{BB962C8B-B14F-4D97-AF65-F5344CB8AC3E}">
        <p14:creationId xmlns:p14="http://schemas.microsoft.com/office/powerpoint/2010/main" val="36910271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7C46CB27-8951-13A2-DD45-DD88A19FD772}"/>
              </a:ext>
            </a:extLst>
          </p:cNvPr>
          <p:cNvPicPr>
            <a:picLocks noChangeAspect="1"/>
          </p:cNvPicPr>
          <p:nvPr/>
        </p:nvPicPr>
        <p:blipFill>
          <a:blip r:embed="rId2"/>
          <a:stretch>
            <a:fillRect/>
          </a:stretch>
        </p:blipFill>
        <p:spPr>
          <a:xfrm>
            <a:off x="3057992" y="-224852"/>
            <a:ext cx="5411450" cy="6310859"/>
          </a:xfrm>
          <a:prstGeom prst="rect">
            <a:avLst/>
          </a:prstGeom>
        </p:spPr>
      </p:pic>
    </p:spTree>
    <p:extLst>
      <p:ext uri="{BB962C8B-B14F-4D97-AF65-F5344CB8AC3E}">
        <p14:creationId xmlns:p14="http://schemas.microsoft.com/office/powerpoint/2010/main" val="18663846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document&#10;&#10;AI-generated content may be incorrect.">
            <a:extLst>
              <a:ext uri="{FF2B5EF4-FFF2-40B4-BE49-F238E27FC236}">
                <a16:creationId xmlns:a16="http://schemas.microsoft.com/office/drawing/2014/main" id="{07FE468B-0D9C-29A6-F955-F5E9657BBD9B}"/>
              </a:ext>
            </a:extLst>
          </p:cNvPr>
          <p:cNvPicPr>
            <a:picLocks noChangeAspect="1"/>
          </p:cNvPicPr>
          <p:nvPr/>
        </p:nvPicPr>
        <p:blipFill>
          <a:blip r:embed="rId2"/>
          <a:stretch>
            <a:fillRect/>
          </a:stretch>
        </p:blipFill>
        <p:spPr>
          <a:xfrm>
            <a:off x="3117954" y="-404734"/>
            <a:ext cx="5306518" cy="6520721"/>
          </a:xfrm>
          <a:prstGeom prst="rect">
            <a:avLst/>
          </a:prstGeom>
        </p:spPr>
      </p:pic>
    </p:spTree>
    <p:extLst>
      <p:ext uri="{BB962C8B-B14F-4D97-AF65-F5344CB8AC3E}">
        <p14:creationId xmlns:p14="http://schemas.microsoft.com/office/powerpoint/2010/main" val="22900587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phone&#10;&#10;AI-generated content may be incorrect.">
            <a:extLst>
              <a:ext uri="{FF2B5EF4-FFF2-40B4-BE49-F238E27FC236}">
                <a16:creationId xmlns:a16="http://schemas.microsoft.com/office/drawing/2014/main" id="{CEA1E3D3-985B-5A1D-FC59-EE0845246B51}"/>
              </a:ext>
            </a:extLst>
          </p:cNvPr>
          <p:cNvPicPr>
            <a:picLocks noChangeAspect="1"/>
          </p:cNvPicPr>
          <p:nvPr/>
        </p:nvPicPr>
        <p:blipFill>
          <a:blip r:embed="rId2"/>
          <a:stretch>
            <a:fillRect/>
          </a:stretch>
        </p:blipFill>
        <p:spPr>
          <a:xfrm>
            <a:off x="3237877" y="0"/>
            <a:ext cx="5036694" cy="6115987"/>
          </a:xfrm>
          <a:prstGeom prst="rect">
            <a:avLst/>
          </a:prstGeom>
        </p:spPr>
      </p:pic>
    </p:spTree>
    <p:extLst>
      <p:ext uri="{BB962C8B-B14F-4D97-AF65-F5344CB8AC3E}">
        <p14:creationId xmlns:p14="http://schemas.microsoft.com/office/powerpoint/2010/main" val="33642029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C64C27DA-18CD-0616-262B-6858C452C862}"/>
              </a:ext>
            </a:extLst>
          </p:cNvPr>
          <p:cNvPicPr>
            <a:picLocks noChangeAspect="1"/>
          </p:cNvPicPr>
          <p:nvPr/>
        </p:nvPicPr>
        <p:blipFill>
          <a:blip r:embed="rId2"/>
          <a:stretch>
            <a:fillRect/>
          </a:stretch>
        </p:blipFill>
        <p:spPr>
          <a:xfrm>
            <a:off x="3402766" y="-134910"/>
            <a:ext cx="4781863" cy="6280878"/>
          </a:xfrm>
          <a:prstGeom prst="rect">
            <a:avLst/>
          </a:prstGeom>
        </p:spPr>
      </p:pic>
    </p:spTree>
    <p:extLst>
      <p:ext uri="{BB962C8B-B14F-4D97-AF65-F5344CB8AC3E}">
        <p14:creationId xmlns:p14="http://schemas.microsoft.com/office/powerpoint/2010/main" val="228647573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C087DC11-97CA-7A56-8413-2C74EEE9BF60}"/>
              </a:ext>
            </a:extLst>
          </p:cNvPr>
          <p:cNvPicPr>
            <a:picLocks noChangeAspect="1"/>
          </p:cNvPicPr>
          <p:nvPr/>
        </p:nvPicPr>
        <p:blipFill>
          <a:blip r:embed="rId2"/>
          <a:stretch>
            <a:fillRect/>
          </a:stretch>
        </p:blipFill>
        <p:spPr>
          <a:xfrm>
            <a:off x="3432748" y="0"/>
            <a:ext cx="4706910" cy="6100997"/>
          </a:xfrm>
          <a:prstGeom prst="rect">
            <a:avLst/>
          </a:prstGeom>
        </p:spPr>
      </p:pic>
    </p:spTree>
    <p:extLst>
      <p:ext uri="{BB962C8B-B14F-4D97-AF65-F5344CB8AC3E}">
        <p14:creationId xmlns:p14="http://schemas.microsoft.com/office/powerpoint/2010/main" val="29744580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E7FFC81F-EC83-DE22-16C2-CF49A02D6E75}"/>
              </a:ext>
            </a:extLst>
          </p:cNvPr>
          <p:cNvPicPr>
            <a:picLocks noChangeAspect="1"/>
          </p:cNvPicPr>
          <p:nvPr/>
        </p:nvPicPr>
        <p:blipFill>
          <a:blip r:embed="rId2"/>
          <a:stretch>
            <a:fillRect/>
          </a:stretch>
        </p:blipFill>
        <p:spPr>
          <a:xfrm>
            <a:off x="3477718" y="-1"/>
            <a:ext cx="4732049" cy="6160957"/>
          </a:xfrm>
          <a:prstGeom prst="rect">
            <a:avLst/>
          </a:prstGeom>
        </p:spPr>
      </p:pic>
    </p:spTree>
    <p:extLst>
      <p:ext uri="{BB962C8B-B14F-4D97-AF65-F5344CB8AC3E}">
        <p14:creationId xmlns:p14="http://schemas.microsoft.com/office/powerpoint/2010/main" val="17808165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18575</TotalTime>
  <Words>3527</Words>
  <Application>Microsoft Macintosh PowerPoint</Application>
  <PresentationFormat>Widescreen</PresentationFormat>
  <Paragraphs>235</Paragraphs>
  <Slides>52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52</vt:i4>
      </vt:variant>
    </vt:vector>
  </HeadingPairs>
  <TitlesOfParts>
    <vt:vector size="56" baseType="lpstr">
      <vt:lpstr>Aptos</vt:lpstr>
      <vt:lpstr>Arial</vt:lpstr>
      <vt:lpstr>Gill Sans MT</vt:lpstr>
      <vt:lpstr>Gallery</vt:lpstr>
      <vt:lpstr>Student : SAMANTHA MORRIS     STUDENT NUMBER: 2115614                                                 MODULE : ECEY6012/c  </vt:lpstr>
      <vt:lpstr>SAMMys SENSORY PACKS</vt:lpstr>
      <vt:lpstr>Contents </vt:lpstr>
      <vt:lpstr>PowerPoint Presentation</vt:lpstr>
      <vt:lpstr>introduction</vt:lpstr>
      <vt:lpstr>Why my choice to make sensory bags </vt:lpstr>
      <vt:lpstr>DEVELOPMENT STAGES</vt:lpstr>
      <vt:lpstr>PowerPoint Presentation</vt:lpstr>
      <vt:lpstr>Costing and items needed costing</vt:lpstr>
      <vt:lpstr>Postage and packaging </vt:lpstr>
      <vt:lpstr>Postage costings</vt:lpstr>
      <vt:lpstr>there had to be a way to be cost effective and available to all </vt:lpstr>
      <vt:lpstr>Costing and pricing up the whole idea of  sammys sensory packs</vt:lpstr>
      <vt:lpstr>Design and instruction sheet </vt:lpstr>
      <vt:lpstr>LOGO</vt:lpstr>
      <vt:lpstr>Sammys sensory bags</vt:lpstr>
      <vt:lpstr>Feathery colour’s bag INSTRUCTIONS </vt:lpstr>
      <vt:lpstr>Tah pom pom sensory bags</vt:lpstr>
      <vt:lpstr>Guidelines in manufacturing a product</vt:lpstr>
      <vt:lpstr>Safety and hazards and advice for safety      </vt:lpstr>
      <vt:lpstr>Putting the product into practice </vt:lpstr>
      <vt:lpstr>Other similar products on market</vt:lpstr>
      <vt:lpstr>How to use online free advertising and local communities  JUST by STARTING OFF IN THE LOCAL COMMUNITY CENTRES WITH FREE ADVENTS AND POSSIBLY IF MORE INTEREST EXPAND INTO LOCAL SCHOOLS AND ONLINE. To consider all opportunities and no limit myself is another consideration. </vt:lpstr>
      <vt:lpstr>Marketing and advertising platform </vt:lpstr>
      <vt:lpstr>Marketing and advertising</vt:lpstr>
      <vt:lpstr>facebook</vt:lpstr>
      <vt:lpstr>Swansea scoop  via Instagram </vt:lpstr>
      <vt:lpstr>FUNDING AND BANK LOANS FOR A BUSSINESS OPPORTUNITY </vt:lpstr>
      <vt:lpstr>Government grant</vt:lpstr>
      <vt:lpstr>Disposal and recycling</vt:lpstr>
      <vt:lpstr>Conclusion </vt:lpstr>
      <vt:lpstr>PowerPoint Presentation</vt:lpstr>
      <vt:lpstr>References </vt:lpstr>
      <vt:lpstr> https://developmentbank.wales/about-us/development-bank-wales</vt:lpstr>
      <vt:lpstr>  Jean piaget  https://www.reading.ac.uk/education/-/media/project/uor-main/schools-departments/education/documents/offer-holders/early-years-2024-25/pg28-theories-of-child-development_article.pdf?la=en&amp;hash=654E89A90DDE3B9779CCADFE6BF80B17  Levy Vygotsky</vt:lpstr>
      <vt:lpstr>RESOURCES    References   </vt:lpstr>
      <vt:lpstr>PowerPoint Presentation</vt:lpstr>
      <vt:lpstr>PowerPoint Presentation</vt:lpstr>
      <vt:lpstr> </vt:lpstr>
      <vt:lpstr>Toy safety references </vt:lpstr>
      <vt:lpstr>Breast feEding storage bags, small parts, safety 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Samantha Morris (2115614)</dc:creator>
  <cp:lastModifiedBy>Samantha Morris (2115614)</cp:lastModifiedBy>
  <cp:revision>5</cp:revision>
  <cp:lastPrinted>2026-02-21T19:19:24Z</cp:lastPrinted>
  <dcterms:created xsi:type="dcterms:W3CDTF">2026-02-09T17:25:32Z</dcterms:created>
  <dcterms:modified xsi:type="dcterms:W3CDTF">2026-02-22T16:04:26Z</dcterms:modified>
</cp:coreProperties>
</file>