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xls" ContentType="application/vnd.ms-exce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9"/>
  </p:notesMasterIdLst>
  <p:handoutMasterIdLst>
    <p:handoutMasterId r:id="rId40"/>
  </p:handoutMasterIdLst>
  <p:sldIdLst>
    <p:sldId id="256" r:id="rId2"/>
    <p:sldId id="294" r:id="rId3"/>
    <p:sldId id="295" r:id="rId4"/>
    <p:sldId id="281" r:id="rId5"/>
    <p:sldId id="257" r:id="rId6"/>
    <p:sldId id="282" r:id="rId7"/>
    <p:sldId id="272" r:id="rId8"/>
    <p:sldId id="276" r:id="rId9"/>
    <p:sldId id="277" r:id="rId10"/>
    <p:sldId id="278" r:id="rId11"/>
    <p:sldId id="283" r:id="rId12"/>
    <p:sldId id="292" r:id="rId13"/>
    <p:sldId id="279" r:id="rId14"/>
    <p:sldId id="280" r:id="rId15"/>
    <p:sldId id="284" r:id="rId16"/>
    <p:sldId id="285" r:id="rId17"/>
    <p:sldId id="286" r:id="rId18"/>
    <p:sldId id="287" r:id="rId19"/>
    <p:sldId id="288" r:id="rId20"/>
    <p:sldId id="289" r:id="rId21"/>
    <p:sldId id="290" r:id="rId22"/>
    <p:sldId id="293" r:id="rId23"/>
    <p:sldId id="298" r:id="rId24"/>
    <p:sldId id="266" r:id="rId25"/>
    <p:sldId id="297" r:id="rId26"/>
    <p:sldId id="299" r:id="rId27"/>
    <p:sldId id="300" r:id="rId28"/>
    <p:sldId id="301" r:id="rId29"/>
    <p:sldId id="263" r:id="rId30"/>
    <p:sldId id="269" r:id="rId31"/>
    <p:sldId id="296" r:id="rId32"/>
    <p:sldId id="270" r:id="rId33"/>
    <p:sldId id="260" r:id="rId34"/>
    <p:sldId id="264" r:id="rId35"/>
    <p:sldId id="273" r:id="rId36"/>
    <p:sldId id="274" r:id="rId37"/>
    <p:sldId id="265" r:id="rId3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5120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5120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5120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2D5D6D44-D340-4A83-98F9-18277833EB3C}"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94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94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94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94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CEDE51EA-1E79-4E2F-8CE3-4394366BF055}"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146"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GB"/>
              <a:t>Click to edit Master title style</a:t>
            </a:r>
          </a:p>
        </p:txBody>
      </p:sp>
      <p:sp>
        <p:nvSpPr>
          <p:cNvPr id="6147"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148"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endParaRPr lang="en-GB"/>
          </a:p>
        </p:txBody>
      </p:sp>
      <p:sp>
        <p:nvSpPr>
          <p:cNvPr id="6149" name="Rectangle 5"/>
          <p:cNvSpPr>
            <a:spLocks noGrp="1" noChangeArrowheads="1"/>
          </p:cNvSpPr>
          <p:nvPr>
            <p:ph type="ftr" sz="quarter" idx="3"/>
          </p:nvPr>
        </p:nvSpPr>
        <p:spPr/>
        <p:txBody>
          <a:bodyPr/>
          <a:lstStyle>
            <a:lvl1pPr>
              <a:defRPr/>
            </a:lvl1pPr>
          </a:lstStyle>
          <a:p>
            <a:endParaRPr lang="en-GB"/>
          </a:p>
        </p:txBody>
      </p:sp>
      <p:sp>
        <p:nvSpPr>
          <p:cNvPr id="6150" name="Rectangle 6"/>
          <p:cNvSpPr>
            <a:spLocks noGrp="1" noChangeArrowheads="1"/>
          </p:cNvSpPr>
          <p:nvPr>
            <p:ph type="sldNum" sz="quarter" idx="4"/>
          </p:nvPr>
        </p:nvSpPr>
        <p:spPr/>
        <p:txBody>
          <a:bodyPr/>
          <a:lstStyle>
            <a:lvl1pPr>
              <a:defRPr/>
            </a:lvl1pPr>
          </a:lstStyle>
          <a:p>
            <a:fld id="{FEA81B61-CB87-4BE5-A2E9-6E37B8106668}" type="slidenum">
              <a:rPr lang="en-GB"/>
              <a:pPr/>
              <a:t>‹#›</a:t>
            </a:fld>
            <a:endParaRPr lang="en-GB"/>
          </a:p>
        </p:txBody>
      </p:sp>
      <p:sp>
        <p:nvSpPr>
          <p:cNvPr id="6151" name="Rectangle 7"/>
          <p:cNvSpPr>
            <a:spLocks noGrp="1" noChangeArrowheads="1"/>
          </p:cNvSpPr>
          <p:nvPr>
            <p:ph type="dt" sz="quarter" idx="2"/>
          </p:nvPr>
        </p:nvSpPr>
        <p:spPr/>
        <p:txBody>
          <a:bodyPr/>
          <a:lstStyle>
            <a:lvl1pPr>
              <a:defRPr/>
            </a:lvl1p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3AC567-EBF6-49CD-A98E-4C8DACA92B12}"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2507B12-3BC3-4688-AC8E-5C530E6320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A00B443-44A1-47AF-B545-9CAD70020A7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B29B6D1-CE0E-4119-A50B-B1FE0A7ED6A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F2C8559-DB7D-4EC8-BA76-AD5FA12EF80C}"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EF5A1B52-FFC4-489E-BA18-75D7833F2E5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1515F3A-875E-4999-9C2D-13270676EF7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EAB5B3B-395A-4B0F-87A5-2A07BBD7569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3EE1D3E-F227-46CC-B4D1-0F2C250AA07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3BD09E4-2C66-40EA-A647-97B9985E74B6}"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05000"/>
            <a:ext cx="4038600" cy="4114800"/>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3A4D649-C34A-4D97-85BE-74FA6993CB2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5123"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endParaRPr lang="en-GB"/>
          </a:p>
        </p:txBody>
      </p:sp>
      <p:sp>
        <p:nvSpPr>
          <p:cNvPr id="5125"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endParaRPr lang="en-GB"/>
          </a:p>
        </p:txBody>
      </p:sp>
      <p:sp>
        <p:nvSpPr>
          <p:cNvPr id="512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fld id="{1FFEF4D1-8246-42F4-A2C7-84FF7B4F95B3}"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xStyles>
    <p:titleStyle>
      <a:lvl1pPr algn="l"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fontAlgn="base">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oleObject" Target="../embeddings/Microsoft_Office_Excel_97-2003_Worksheet1.xls"/><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a:t>Sustainable Development</a:t>
            </a:r>
          </a:p>
        </p:txBody>
      </p:sp>
      <p:sp>
        <p:nvSpPr>
          <p:cNvPr id="2053" name="Rectangle 5"/>
          <p:cNvSpPr>
            <a:spLocks noGrp="1" noChangeArrowheads="1"/>
          </p:cNvSpPr>
          <p:nvPr>
            <p:ph type="body" sz="half" idx="1"/>
          </p:nvPr>
        </p:nvSpPr>
        <p:spPr/>
        <p:txBody>
          <a:bodyPr/>
          <a:lstStyle/>
          <a:p>
            <a:r>
              <a:rPr lang="en-GB" sz="2800"/>
              <a:t>What is sustainable development?</a:t>
            </a:r>
          </a:p>
          <a:p>
            <a:r>
              <a:rPr lang="en-GB" sz="2800"/>
              <a:t>What is its historical context?</a:t>
            </a:r>
          </a:p>
          <a:p>
            <a:r>
              <a:rPr lang="en-GB" sz="2800"/>
              <a:t>Can it be achieved?</a:t>
            </a:r>
          </a:p>
          <a:p>
            <a:endParaRPr lang="en-GB" sz="2800"/>
          </a:p>
        </p:txBody>
      </p:sp>
      <p:pic>
        <p:nvPicPr>
          <p:cNvPr id="2055" name="Picture 7" descr="100_1944"/>
          <p:cNvPicPr>
            <a:picLocks noGrp="1" noChangeAspect="1" noChangeArrowheads="1"/>
          </p:cNvPicPr>
          <p:nvPr>
            <p:ph type="clipArt" sz="half" idx="2"/>
          </p:nvPr>
        </p:nvPicPr>
        <p:blipFill>
          <a:blip r:embed="rId2" cstate="print"/>
          <a:srcRect/>
          <a:stretch>
            <a:fillRect/>
          </a:stretch>
        </p:blipFill>
        <p:spPr>
          <a:xfrm>
            <a:off x="4648200" y="1916113"/>
            <a:ext cx="4038600" cy="4033837"/>
          </a:xfr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SD important to Construction?</a:t>
            </a:r>
            <a:endParaRPr lang="en-GB" dirty="0"/>
          </a:p>
        </p:txBody>
      </p:sp>
      <p:sp>
        <p:nvSpPr>
          <p:cNvPr id="3" name="Content Placeholder 2"/>
          <p:cNvSpPr>
            <a:spLocks noGrp="1"/>
          </p:cNvSpPr>
          <p:nvPr>
            <p:ph idx="1"/>
          </p:nvPr>
        </p:nvSpPr>
        <p:spPr>
          <a:xfrm>
            <a:off x="457200" y="1571612"/>
            <a:ext cx="8229600" cy="4448188"/>
          </a:xfrm>
        </p:spPr>
        <p:txBody>
          <a:bodyPr/>
          <a:lstStyle/>
          <a:p>
            <a:r>
              <a:rPr lang="en-GB" sz="2400" dirty="0" smtClean="0"/>
              <a:t>The United Nations Rio +20 identified areas that required further strategic management. These included industries allied to the construction industry.</a:t>
            </a:r>
          </a:p>
          <a:p>
            <a:pPr marL="457200" indent="-457200" algn="just">
              <a:lnSpc>
                <a:spcPct val="80000"/>
              </a:lnSpc>
              <a:spcAft>
                <a:spcPct val="70000"/>
              </a:spcAft>
              <a:buClr>
                <a:srgbClr val="36384A"/>
              </a:buClr>
              <a:buSzPct val="125000"/>
              <a:buNone/>
            </a:pPr>
            <a:r>
              <a:rPr lang="en-US" sz="2000" b="1" dirty="0" smtClean="0">
                <a:solidFill>
                  <a:srgbClr val="3333FF"/>
                </a:solidFill>
                <a:latin typeface="Verdana" pitchFamily="34" charset="0"/>
              </a:rPr>
              <a:t>The UN provided an overview of implementation progress, challenges and constraints, lessons learned and way forward,</a:t>
            </a:r>
            <a:endParaRPr lang="en-US" sz="1600" b="1" dirty="0" smtClean="0">
              <a:solidFill>
                <a:srgbClr val="3333FF"/>
              </a:solidFill>
              <a:latin typeface="Verdana" pitchFamily="34" charset="0"/>
            </a:endParaRP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Sustainable consumption and production (SCP) including a Ten-Year Framework of Programmes on SCP; </a:t>
            </a: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Chemicals; </a:t>
            </a: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Waste management; </a:t>
            </a: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Mining; </a:t>
            </a: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Transport</a:t>
            </a:r>
          </a:p>
          <a:p>
            <a:pPr marL="969963" lvl="1" indent="-398463" algn="just">
              <a:lnSpc>
                <a:spcPct val="80000"/>
              </a:lnSpc>
              <a:spcAft>
                <a:spcPct val="70000"/>
              </a:spcAft>
              <a:buClr>
                <a:srgbClr val="CC66FF"/>
              </a:buClr>
              <a:buSzPct val="125000"/>
              <a:buFont typeface="Wingdings" pitchFamily="2" charset="2"/>
              <a:buBlip>
                <a:blip r:embed="rId2"/>
              </a:buBlip>
            </a:pPr>
            <a:r>
              <a:rPr lang="en-GB" sz="1800" b="1" dirty="0" smtClean="0">
                <a:latin typeface="Verdana" pitchFamily="34" charset="0"/>
              </a:rPr>
              <a:t>Inter-linkages and Cross-cutting issues</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Construction industry</a:t>
            </a:r>
            <a:endParaRPr lang="en-GB" dirty="0"/>
          </a:p>
        </p:txBody>
      </p:sp>
      <p:sp>
        <p:nvSpPr>
          <p:cNvPr id="3" name="Content Placeholder 2"/>
          <p:cNvSpPr>
            <a:spLocks noGrp="1"/>
          </p:cNvSpPr>
          <p:nvPr>
            <p:ph idx="1"/>
          </p:nvPr>
        </p:nvSpPr>
        <p:spPr/>
        <p:txBody>
          <a:bodyPr/>
          <a:lstStyle/>
          <a:p>
            <a:r>
              <a:rPr lang="en-GB" dirty="0" smtClean="0"/>
              <a:t>All of the areas identified above directly impact construction.</a:t>
            </a:r>
          </a:p>
          <a:p>
            <a:r>
              <a:rPr lang="en-GB" dirty="0" smtClean="0"/>
              <a:t>So why is sustainable development important to us?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Definitions</a:t>
            </a:r>
          </a:p>
        </p:txBody>
      </p:sp>
      <p:sp>
        <p:nvSpPr>
          <p:cNvPr id="38915" name="Rectangle 3"/>
          <p:cNvSpPr>
            <a:spLocks noGrp="1" noChangeArrowheads="1"/>
          </p:cNvSpPr>
          <p:nvPr>
            <p:ph type="body" idx="1"/>
          </p:nvPr>
        </p:nvSpPr>
        <p:spPr/>
        <p:txBody>
          <a:bodyPr/>
          <a:lstStyle/>
          <a:p>
            <a:pPr>
              <a:lnSpc>
                <a:spcPct val="80000"/>
              </a:lnSpc>
            </a:pPr>
            <a:r>
              <a:rPr lang="en-GB" sz="2800" b="1" u="sng"/>
              <a:t>Sustainable Development</a:t>
            </a:r>
            <a:r>
              <a:rPr lang="en-GB" sz="2800" b="1"/>
              <a:t>:- The definitions.</a:t>
            </a:r>
          </a:p>
          <a:p>
            <a:pPr>
              <a:lnSpc>
                <a:spcPct val="80000"/>
              </a:lnSpc>
            </a:pPr>
            <a:r>
              <a:rPr lang="en-GB" sz="2800" b="1"/>
              <a:t>Sustainable:</a:t>
            </a:r>
            <a:r>
              <a:rPr lang="en-GB" sz="2800"/>
              <a:t> capable of being sustained, (of economic development, energy sources etc.) capable of being maintained at a steady level without exhausting natural resources or causing severe ecological damage: sustainable development. (Collins Concise English Dictionary,2000)</a:t>
            </a:r>
            <a:endParaRPr lang="en-GB" sz="2800" b="1"/>
          </a:p>
          <a:p>
            <a:pPr>
              <a:lnSpc>
                <a:spcPct val="80000"/>
              </a:lnSpc>
            </a:pPr>
            <a:r>
              <a:rPr lang="en-GB" sz="2800" b="1"/>
              <a:t>Development</a:t>
            </a:r>
            <a:r>
              <a:rPr lang="en-GB" sz="2800"/>
              <a:t>: To grow, to expand. (Webster’s Dictionary,1991)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4000"/>
              <a:t>What is Sustainable Development?</a:t>
            </a:r>
          </a:p>
        </p:txBody>
      </p:sp>
      <p:sp>
        <p:nvSpPr>
          <p:cNvPr id="8195" name="Rectangle 3"/>
          <p:cNvSpPr>
            <a:spLocks noGrp="1" noChangeArrowheads="1"/>
          </p:cNvSpPr>
          <p:nvPr>
            <p:ph type="body" idx="1"/>
          </p:nvPr>
        </p:nvSpPr>
        <p:spPr>
          <a:xfrm>
            <a:off x="457200" y="1557338"/>
            <a:ext cx="8229600" cy="4967287"/>
          </a:xfrm>
        </p:spPr>
        <p:txBody>
          <a:bodyPr/>
          <a:lstStyle/>
          <a:p>
            <a:pPr marL="609600" indent="-609600">
              <a:lnSpc>
                <a:spcPct val="80000"/>
              </a:lnSpc>
            </a:pPr>
            <a:r>
              <a:rPr lang="en-GB" sz="2400" b="1" dirty="0"/>
              <a:t>Definition</a:t>
            </a:r>
            <a:r>
              <a:rPr lang="en-GB" sz="2400" dirty="0"/>
              <a:t>: The ability of the present generation to meet its needs without compromising the needs of future generations. (</a:t>
            </a:r>
            <a:r>
              <a:rPr lang="en-GB" sz="2400" dirty="0" err="1"/>
              <a:t>Bruntland</a:t>
            </a:r>
            <a:r>
              <a:rPr lang="en-GB" sz="2400" dirty="0"/>
              <a:t>. 1987)</a:t>
            </a:r>
          </a:p>
          <a:p>
            <a:pPr marL="609600" indent="-609600">
              <a:lnSpc>
                <a:spcPct val="80000"/>
              </a:lnSpc>
            </a:pPr>
            <a:r>
              <a:rPr lang="en-US" sz="2400" dirty="0"/>
              <a:t>Three pillars of sustainable development:</a:t>
            </a:r>
          </a:p>
          <a:p>
            <a:pPr marL="609600" indent="-609600">
              <a:lnSpc>
                <a:spcPct val="80000"/>
              </a:lnSpc>
            </a:pPr>
            <a:r>
              <a:rPr lang="en-US" sz="2400" b="1" dirty="0"/>
              <a:t>Environmental</a:t>
            </a:r>
            <a:r>
              <a:rPr lang="en-US" sz="2400" dirty="0"/>
              <a:t>: environmental goods &amp; services should not be exploited beyond carrying capacity; pollutants should not be loaded beyond absorptive capacity.</a:t>
            </a:r>
          </a:p>
          <a:p>
            <a:pPr marL="609600" indent="-609600">
              <a:lnSpc>
                <a:spcPct val="80000"/>
              </a:lnSpc>
            </a:pPr>
            <a:r>
              <a:rPr lang="en-US" sz="2400" b="1" dirty="0"/>
              <a:t>Economic:</a:t>
            </a:r>
            <a:r>
              <a:rPr lang="en-US" sz="2400" dirty="0"/>
              <a:t> strong economic performance &amp; stewardship essential for generating resources required for sustainable development.</a:t>
            </a:r>
          </a:p>
          <a:p>
            <a:pPr marL="609600" indent="-609600">
              <a:lnSpc>
                <a:spcPct val="80000"/>
              </a:lnSpc>
            </a:pPr>
            <a:r>
              <a:rPr lang="en-US" sz="2400" b="1" dirty="0"/>
              <a:t>Social:</a:t>
            </a:r>
            <a:r>
              <a:rPr lang="en-US" sz="2400" dirty="0"/>
              <a:t> recognizes that development also needs enhancement of human capabilities and enlargement of choices available to them. Also social objectives are part of the quality of life that people value.</a:t>
            </a:r>
          </a:p>
          <a:p>
            <a:pPr marL="609600" indent="-609600" algn="ctr">
              <a:lnSpc>
                <a:spcPct val="80000"/>
              </a:lnSpc>
              <a:buFontTx/>
              <a:buAutoNum type="arabicPeriod"/>
            </a:pP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Definitions </a:t>
            </a:r>
          </a:p>
        </p:txBody>
      </p:sp>
      <p:sp>
        <p:nvSpPr>
          <p:cNvPr id="39939" name="Rectangle 3"/>
          <p:cNvSpPr>
            <a:spLocks noGrp="1" noChangeArrowheads="1"/>
          </p:cNvSpPr>
          <p:nvPr>
            <p:ph type="body" idx="1"/>
          </p:nvPr>
        </p:nvSpPr>
        <p:spPr/>
        <p:txBody>
          <a:bodyPr/>
          <a:lstStyle/>
          <a:p>
            <a:pPr>
              <a:lnSpc>
                <a:spcPct val="80000"/>
              </a:lnSpc>
            </a:pPr>
            <a:r>
              <a:rPr lang="en-GB" sz="2800" b="1"/>
              <a:t>Sustainable Development: </a:t>
            </a:r>
            <a:r>
              <a:rPr lang="en-GB" sz="2800"/>
              <a:t>this is development that encapsulates three key elements: environment, economy and equity. (Pearce, Markandya and Barber, 1989)</a:t>
            </a:r>
          </a:p>
          <a:p>
            <a:pPr>
              <a:lnSpc>
                <a:spcPct val="80000"/>
              </a:lnSpc>
            </a:pPr>
            <a:r>
              <a:rPr lang="en-GB" sz="2800" b="1"/>
              <a:t>Sustainable Development</a:t>
            </a:r>
            <a:r>
              <a:rPr lang="en-GB" sz="2800"/>
              <a:t>: The implication is that only those environmental resources that can be replenished, recycled or replaced, should be  used and that those resources should be developed in such a way that there is no permanent damage caused through the pattern and process of consumption.  (Roberts, 1995)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539750" y="333375"/>
            <a:ext cx="8229600" cy="1384300"/>
          </a:xfrm>
        </p:spPr>
        <p:txBody>
          <a:bodyPr/>
          <a:lstStyle/>
          <a:p>
            <a:r>
              <a:rPr lang="en-GB" sz="4000"/>
              <a:t>The Three Pillars of Sustainable Development</a:t>
            </a:r>
          </a:p>
        </p:txBody>
      </p:sp>
      <p:sp>
        <p:nvSpPr>
          <p:cNvPr id="28676" name="Oval 4"/>
          <p:cNvSpPr>
            <a:spLocks noChangeArrowheads="1"/>
          </p:cNvSpPr>
          <p:nvPr/>
        </p:nvSpPr>
        <p:spPr bwMode="auto">
          <a:xfrm>
            <a:off x="1979613" y="1989138"/>
            <a:ext cx="3455987" cy="3384550"/>
          </a:xfrm>
          <a:prstGeom prst="ellipse">
            <a:avLst/>
          </a:prstGeom>
          <a:noFill/>
          <a:ln w="9525">
            <a:solidFill>
              <a:schemeClr val="tx1"/>
            </a:solidFill>
            <a:round/>
            <a:headEnd/>
            <a:tailEnd/>
          </a:ln>
          <a:effectLst/>
        </p:spPr>
        <p:txBody>
          <a:bodyPr wrap="none" anchor="ctr"/>
          <a:lstStyle/>
          <a:p>
            <a:endParaRPr lang="en-GB"/>
          </a:p>
        </p:txBody>
      </p:sp>
      <p:sp>
        <p:nvSpPr>
          <p:cNvPr id="28677" name="Oval 5"/>
          <p:cNvSpPr>
            <a:spLocks noGrp="1" noChangeArrowheads="1"/>
          </p:cNvSpPr>
          <p:nvPr>
            <p:ph type="body" idx="1"/>
          </p:nvPr>
        </p:nvSpPr>
        <p:spPr>
          <a:xfrm>
            <a:off x="4427538" y="2133600"/>
            <a:ext cx="3527425" cy="3529013"/>
          </a:xfrm>
          <a:prstGeom prst="ellipse">
            <a:avLst/>
          </a:prstGeom>
          <a:noFill/>
          <a:ln>
            <a:solidFill>
              <a:schemeClr val="tx1"/>
            </a:solidFill>
            <a:round/>
          </a:ln>
        </p:spPr>
        <p:txBody>
          <a:bodyPr/>
          <a:lstStyle/>
          <a:p>
            <a:pPr>
              <a:buFontTx/>
              <a:buNone/>
            </a:pPr>
            <a:r>
              <a:rPr lang="en-GB" b="1"/>
              <a:t>    Economy</a:t>
            </a:r>
          </a:p>
        </p:txBody>
      </p:sp>
      <p:sp>
        <p:nvSpPr>
          <p:cNvPr id="28678" name="Oval 6"/>
          <p:cNvSpPr>
            <a:spLocks noChangeArrowheads="1"/>
          </p:cNvSpPr>
          <p:nvPr/>
        </p:nvSpPr>
        <p:spPr bwMode="auto">
          <a:xfrm>
            <a:off x="3276600" y="3473450"/>
            <a:ext cx="3455988" cy="3384550"/>
          </a:xfrm>
          <a:prstGeom prst="ellipse">
            <a:avLst/>
          </a:prstGeom>
          <a:noFill/>
          <a:ln w="9525">
            <a:solidFill>
              <a:schemeClr val="tx1"/>
            </a:solidFill>
            <a:round/>
            <a:headEnd/>
            <a:tailEnd/>
          </a:ln>
          <a:effectLst/>
        </p:spPr>
        <p:txBody>
          <a:bodyPr wrap="none" anchor="ctr"/>
          <a:lstStyle/>
          <a:p>
            <a:endParaRPr lang="en-GB"/>
          </a:p>
        </p:txBody>
      </p:sp>
      <p:sp>
        <p:nvSpPr>
          <p:cNvPr id="28679" name="Text Box 7"/>
          <p:cNvSpPr txBox="1">
            <a:spLocks noChangeArrowheads="1"/>
          </p:cNvSpPr>
          <p:nvPr/>
        </p:nvSpPr>
        <p:spPr bwMode="auto">
          <a:xfrm>
            <a:off x="4067175" y="5876925"/>
            <a:ext cx="1582738" cy="579438"/>
          </a:xfrm>
          <a:prstGeom prst="rect">
            <a:avLst/>
          </a:prstGeom>
          <a:noFill/>
          <a:ln w="9525">
            <a:noFill/>
            <a:miter lim="800000"/>
            <a:headEnd/>
            <a:tailEnd/>
          </a:ln>
          <a:effectLst/>
        </p:spPr>
        <p:txBody>
          <a:bodyPr>
            <a:spAutoFit/>
          </a:bodyPr>
          <a:lstStyle/>
          <a:p>
            <a:pPr>
              <a:spcBef>
                <a:spcPct val="50000"/>
              </a:spcBef>
            </a:pPr>
            <a:r>
              <a:rPr lang="en-GB" sz="3200" b="1"/>
              <a:t>Equity</a:t>
            </a:r>
          </a:p>
        </p:txBody>
      </p:sp>
      <p:sp>
        <p:nvSpPr>
          <p:cNvPr id="28680" name="Text Box 8"/>
          <p:cNvSpPr txBox="1">
            <a:spLocks noChangeArrowheads="1"/>
          </p:cNvSpPr>
          <p:nvPr/>
        </p:nvSpPr>
        <p:spPr bwMode="auto">
          <a:xfrm>
            <a:off x="2195513" y="2492375"/>
            <a:ext cx="2808287" cy="579438"/>
          </a:xfrm>
          <a:prstGeom prst="rect">
            <a:avLst/>
          </a:prstGeom>
          <a:noFill/>
          <a:ln w="9525">
            <a:noFill/>
            <a:miter lim="800000"/>
            <a:headEnd/>
            <a:tailEnd/>
          </a:ln>
          <a:effectLst/>
        </p:spPr>
        <p:txBody>
          <a:bodyPr>
            <a:spAutoFit/>
          </a:bodyPr>
          <a:lstStyle/>
          <a:p>
            <a:pPr>
              <a:spcBef>
                <a:spcPct val="50000"/>
              </a:spcBef>
            </a:pPr>
            <a:r>
              <a:rPr lang="en-GB" sz="3200" b="1"/>
              <a:t>Environment</a:t>
            </a:r>
          </a:p>
        </p:txBody>
      </p:sp>
      <p:sp>
        <p:nvSpPr>
          <p:cNvPr id="28681" name="Text Box 9"/>
          <p:cNvSpPr txBox="1">
            <a:spLocks noChangeArrowheads="1"/>
          </p:cNvSpPr>
          <p:nvPr/>
        </p:nvSpPr>
        <p:spPr bwMode="auto">
          <a:xfrm>
            <a:off x="4572000" y="3933825"/>
            <a:ext cx="720725" cy="519113"/>
          </a:xfrm>
          <a:prstGeom prst="rect">
            <a:avLst/>
          </a:prstGeom>
          <a:noFill/>
          <a:ln w="9525">
            <a:noFill/>
            <a:miter lim="800000"/>
            <a:headEnd/>
            <a:tailEnd/>
          </a:ln>
          <a:effectLst/>
        </p:spPr>
        <p:txBody>
          <a:bodyPr>
            <a:spAutoFit/>
          </a:bodyPr>
          <a:lstStyle/>
          <a:p>
            <a:pPr>
              <a:spcBef>
                <a:spcPct val="50000"/>
              </a:spcBef>
            </a:pPr>
            <a:r>
              <a:rPr lang="en-GB" sz="2800" b="1"/>
              <a:t>SD</a:t>
            </a:r>
          </a:p>
        </p:txBody>
      </p:sp>
      <p:sp>
        <p:nvSpPr>
          <p:cNvPr id="28682" name="Text Box 10"/>
          <p:cNvSpPr txBox="1">
            <a:spLocks noChangeArrowheads="1"/>
          </p:cNvSpPr>
          <p:nvPr/>
        </p:nvSpPr>
        <p:spPr bwMode="auto">
          <a:xfrm>
            <a:off x="395288" y="5876925"/>
            <a:ext cx="2376487" cy="366713"/>
          </a:xfrm>
          <a:prstGeom prst="rect">
            <a:avLst/>
          </a:prstGeom>
          <a:noFill/>
          <a:ln w="9525">
            <a:noFill/>
            <a:miter lim="800000"/>
            <a:headEnd/>
            <a:tailEnd/>
          </a:ln>
          <a:effectLst/>
        </p:spPr>
        <p:txBody>
          <a:bodyPr>
            <a:spAutoFit/>
          </a:bodyPr>
          <a:lstStyle/>
          <a:p>
            <a:pPr>
              <a:spcBef>
                <a:spcPct val="50000"/>
              </a:spcBef>
            </a:pPr>
            <a:r>
              <a:rPr lang="en-GB"/>
              <a:t>Khan’s Three rings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The Three Pillars</a:t>
            </a:r>
          </a:p>
        </p:txBody>
      </p:sp>
      <p:sp>
        <p:nvSpPr>
          <p:cNvPr id="33795" name="Rectangle 3"/>
          <p:cNvSpPr>
            <a:spLocks noGrp="1" noChangeArrowheads="1"/>
          </p:cNvSpPr>
          <p:nvPr>
            <p:ph type="body" idx="1"/>
          </p:nvPr>
        </p:nvSpPr>
        <p:spPr/>
        <p:txBody>
          <a:bodyPr/>
          <a:lstStyle/>
          <a:p>
            <a:pPr>
              <a:lnSpc>
                <a:spcPct val="90000"/>
              </a:lnSpc>
            </a:pPr>
            <a:r>
              <a:rPr lang="en-GB" sz="2800"/>
              <a:t>The three Pillars of SD are often reported as being, Environment, Economy, Equity.</a:t>
            </a:r>
          </a:p>
          <a:p>
            <a:pPr>
              <a:lnSpc>
                <a:spcPct val="90000"/>
              </a:lnSpc>
            </a:pPr>
            <a:r>
              <a:rPr lang="en-GB" sz="2800"/>
              <a:t>However, Equity is sometimes replaced by Futurity or Society.</a:t>
            </a:r>
          </a:p>
          <a:p>
            <a:pPr>
              <a:lnSpc>
                <a:spcPct val="90000"/>
              </a:lnSpc>
            </a:pPr>
            <a:r>
              <a:rPr lang="en-GB" sz="2800"/>
              <a:t>Futurity, is regarded  as the connection with the Bruntland Report’s, suggestion of our responsibility for future generations.</a:t>
            </a:r>
          </a:p>
          <a:p>
            <a:pPr>
              <a:lnSpc>
                <a:spcPct val="90000"/>
              </a:lnSpc>
            </a:pPr>
            <a:r>
              <a:rPr lang="en-GB" sz="2800"/>
              <a:t>Society, is used as a broader spectrum, felt by some to be less definable.</a:t>
            </a:r>
          </a:p>
          <a:p>
            <a:pPr>
              <a:lnSpc>
                <a:spcPct val="90000"/>
              </a:lnSpc>
            </a:pPr>
            <a:endParaRPr lang="en-GB" sz="2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The environment</a:t>
            </a:r>
          </a:p>
        </p:txBody>
      </p:sp>
      <p:sp>
        <p:nvSpPr>
          <p:cNvPr id="34819" name="Rectangle 3"/>
          <p:cNvSpPr>
            <a:spLocks noGrp="1" noChangeArrowheads="1"/>
          </p:cNvSpPr>
          <p:nvPr>
            <p:ph type="body" idx="1"/>
          </p:nvPr>
        </p:nvSpPr>
        <p:spPr/>
        <p:txBody>
          <a:bodyPr/>
          <a:lstStyle/>
          <a:p>
            <a:r>
              <a:rPr lang="en-GB" sz="2800"/>
              <a:t>All life on Earth is reliant on the environment, for the goods and services it provides.</a:t>
            </a:r>
          </a:p>
          <a:p>
            <a:r>
              <a:rPr lang="en-GB" sz="2800"/>
              <a:t>Its degradation not only affects us but all life.</a:t>
            </a:r>
          </a:p>
          <a:p>
            <a:r>
              <a:rPr lang="en-GB" sz="2800"/>
              <a:t>Every country has a responsibility to protect and restore it.</a:t>
            </a:r>
          </a:p>
          <a:p>
            <a:r>
              <a:rPr lang="en-GB" sz="2800"/>
              <a:t>We will examine the state of the planet and whether we are protecting and restoring it.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The economy</a:t>
            </a:r>
          </a:p>
        </p:txBody>
      </p:sp>
      <p:sp>
        <p:nvSpPr>
          <p:cNvPr id="35843" name="Rectangle 3"/>
          <p:cNvSpPr>
            <a:spLocks noGrp="1" noChangeArrowheads="1"/>
          </p:cNvSpPr>
          <p:nvPr>
            <p:ph type="body" idx="1"/>
          </p:nvPr>
        </p:nvSpPr>
        <p:spPr/>
        <p:txBody>
          <a:bodyPr/>
          <a:lstStyle/>
          <a:p>
            <a:r>
              <a:rPr lang="en-GB"/>
              <a:t>We will examine the Club of Rome’s suggestion that we do not require economic growth in order to flourish. </a:t>
            </a:r>
          </a:p>
          <a:p>
            <a:r>
              <a:rPr lang="en-GB"/>
              <a:t>Does economic activity globally, have a connection to our ability to become sustainable?</a:t>
            </a:r>
          </a:p>
          <a:p>
            <a:pPr>
              <a:buFontTx/>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Environmental economics</a:t>
            </a:r>
          </a:p>
        </p:txBody>
      </p:sp>
      <p:sp>
        <p:nvSpPr>
          <p:cNvPr id="40963" name="Rectangle 3"/>
          <p:cNvSpPr>
            <a:spLocks noGrp="1" noChangeArrowheads="1"/>
          </p:cNvSpPr>
          <p:nvPr>
            <p:ph type="body" idx="1"/>
          </p:nvPr>
        </p:nvSpPr>
        <p:spPr/>
        <p:txBody>
          <a:bodyPr/>
          <a:lstStyle/>
          <a:p>
            <a:pPr>
              <a:lnSpc>
                <a:spcPct val="80000"/>
              </a:lnSpc>
            </a:pPr>
            <a:r>
              <a:rPr lang="en-GB" sz="2400"/>
              <a:t>A whole new field of economics, that of Environmental economics has evolved in recent decades. This rather inaccurate science relies on “value” being put on to environments and their resources. </a:t>
            </a:r>
          </a:p>
          <a:p>
            <a:pPr>
              <a:lnSpc>
                <a:spcPct val="80000"/>
              </a:lnSpc>
            </a:pPr>
            <a:r>
              <a:rPr lang="en-GB" sz="2400"/>
              <a:t>These can be, use value and/or non-use value, which then provides the economist with a TEV (total economic value) </a:t>
            </a:r>
          </a:p>
          <a:p>
            <a:pPr>
              <a:lnSpc>
                <a:spcPct val="80000"/>
              </a:lnSpc>
            </a:pPr>
            <a:r>
              <a:rPr lang="en-GB" sz="2400"/>
              <a:t>This can further be subdivided in order to aid calculation. While some environmentalists feel this is better than nothing , there are those who feel this is a debatable field that does not truly reflect the environments intrinsic value, which then instigates conjecture of the ethical  nature of development. (Bingham, 2003)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sz="4000"/>
              <a:t>UK Sustainable Development Commissions, on the economy.</a:t>
            </a:r>
          </a:p>
        </p:txBody>
      </p:sp>
      <p:sp>
        <p:nvSpPr>
          <p:cNvPr id="50179" name="Rectangle 3"/>
          <p:cNvSpPr>
            <a:spLocks noGrp="1" noChangeArrowheads="1"/>
          </p:cNvSpPr>
          <p:nvPr>
            <p:ph type="body" idx="1"/>
          </p:nvPr>
        </p:nvSpPr>
        <p:spPr/>
        <p:txBody>
          <a:bodyPr/>
          <a:lstStyle/>
          <a:p>
            <a:pPr>
              <a:lnSpc>
                <a:spcPct val="90000"/>
              </a:lnSpc>
            </a:pPr>
            <a:r>
              <a:rPr lang="en-GB" sz="2800"/>
              <a:t>The Sustainable Development Commission stated:</a:t>
            </a:r>
          </a:p>
          <a:p>
            <a:pPr>
              <a:lnSpc>
                <a:spcPct val="90000"/>
              </a:lnSpc>
            </a:pPr>
            <a:r>
              <a:rPr lang="en-GB" sz="2800"/>
              <a:t>“</a:t>
            </a:r>
            <a:r>
              <a:rPr lang="en-GB" sz="2800" b="1"/>
              <a:t>There are significant macro-economic implications in any low consumption economic models. Lower levels of economic growth would mean lower tax revenues, which in turn would necessitate lower levels of public expenditure in key services, such as health and education</a:t>
            </a:r>
            <a:r>
              <a:rPr lang="en-GB" sz="2800"/>
              <a:t>.” (Harrison,2003)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Equity</a:t>
            </a:r>
          </a:p>
        </p:txBody>
      </p:sp>
      <p:sp>
        <p:nvSpPr>
          <p:cNvPr id="36867" name="Rectangle 3"/>
          <p:cNvSpPr>
            <a:spLocks noGrp="1" noChangeArrowheads="1"/>
          </p:cNvSpPr>
          <p:nvPr>
            <p:ph type="body" idx="1"/>
          </p:nvPr>
        </p:nvSpPr>
        <p:spPr/>
        <p:txBody>
          <a:bodyPr/>
          <a:lstStyle/>
          <a:p>
            <a:r>
              <a:rPr lang="en-GB"/>
              <a:t>Whether we use equity, futurity or society, we will examine societal norms, how these can be modified and how attitudes can shape future generations.</a:t>
            </a:r>
          </a:p>
          <a:p>
            <a:r>
              <a:rPr lang="en-GB"/>
              <a:t>We will extrapolate present  trends in order to assess our future societal needs.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Social Justice and equity</a:t>
            </a:r>
          </a:p>
        </p:txBody>
      </p:sp>
      <p:sp>
        <p:nvSpPr>
          <p:cNvPr id="37891" name="Rectangle 3"/>
          <p:cNvSpPr>
            <a:spLocks noGrp="1" noChangeArrowheads="1"/>
          </p:cNvSpPr>
          <p:nvPr>
            <p:ph type="body" idx="1"/>
          </p:nvPr>
        </p:nvSpPr>
        <p:spPr/>
        <p:txBody>
          <a:bodyPr/>
          <a:lstStyle/>
          <a:p>
            <a:pPr>
              <a:lnSpc>
                <a:spcPct val="90000"/>
              </a:lnSpc>
            </a:pPr>
            <a:r>
              <a:rPr lang="en-GB" sz="2400"/>
              <a:t>This area requires sensitive investigation.</a:t>
            </a:r>
          </a:p>
          <a:p>
            <a:pPr>
              <a:lnSpc>
                <a:spcPct val="90000"/>
              </a:lnSpc>
            </a:pPr>
            <a:r>
              <a:rPr lang="en-GB" sz="2400"/>
              <a:t>It encompasses human rights, but also attitudes, legislation, pay disparity, work opportunities and education.</a:t>
            </a:r>
          </a:p>
          <a:p>
            <a:pPr>
              <a:lnSpc>
                <a:spcPct val="90000"/>
              </a:lnSpc>
            </a:pPr>
            <a:r>
              <a:rPr lang="en-GB" sz="2400"/>
              <a:t>Activists such as Cora Tucker, will be discussed, and their effects on societal attitudes.</a:t>
            </a:r>
          </a:p>
          <a:p>
            <a:pPr>
              <a:lnSpc>
                <a:spcPct val="90000"/>
              </a:lnSpc>
            </a:pPr>
            <a:r>
              <a:rPr lang="en-GB" sz="2400"/>
              <a:t>The cap that was placed on educational achievement and opportunities will be examined, in the British educational system will be examined.</a:t>
            </a:r>
          </a:p>
          <a:p>
            <a:pPr>
              <a:lnSpc>
                <a:spcPct val="90000"/>
              </a:lnSpc>
            </a:pPr>
            <a:r>
              <a:rPr lang="en-GB" sz="2400"/>
              <a:t>Futurity will be discussed as a facet of the Equity pillar.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z="4000"/>
              <a:t>How do we measure SD in the UK?</a:t>
            </a:r>
          </a:p>
        </p:txBody>
      </p:sp>
      <p:sp>
        <p:nvSpPr>
          <p:cNvPr id="41987" name="Rectangle 3"/>
          <p:cNvSpPr>
            <a:spLocks noGrp="1" noChangeArrowheads="1"/>
          </p:cNvSpPr>
          <p:nvPr>
            <p:ph type="body" idx="1"/>
          </p:nvPr>
        </p:nvSpPr>
        <p:spPr/>
        <p:txBody>
          <a:bodyPr/>
          <a:lstStyle/>
          <a:p>
            <a:r>
              <a:rPr lang="en-GB"/>
              <a:t>In the UK, headline indicators are used, in order to monitor the continued efforts in pursuing more sustainable methods, both in industry and the broader society. </a:t>
            </a:r>
          </a:p>
          <a:p>
            <a:r>
              <a:rPr lang="en-GB"/>
              <a:t>There are a different set of indicators for National and Regional goals.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sz="4000"/>
              <a:t> </a:t>
            </a:r>
            <a:r>
              <a:rPr lang="en-GB" sz="4000" b="1" u="sng"/>
              <a:t>Sustainable Development</a:t>
            </a:r>
            <a:r>
              <a:rPr lang="en-GB" sz="4000" b="1"/>
              <a:t>:- The Policy</a:t>
            </a:r>
            <a:r>
              <a:rPr lang="en-GB" sz="4000"/>
              <a:t> </a:t>
            </a:r>
          </a:p>
        </p:txBody>
      </p:sp>
      <p:sp>
        <p:nvSpPr>
          <p:cNvPr id="43011" name="Rectangle 3"/>
          <p:cNvSpPr>
            <a:spLocks noGrp="1" noChangeArrowheads="1"/>
          </p:cNvSpPr>
          <p:nvPr>
            <p:ph type="body" idx="1"/>
          </p:nvPr>
        </p:nvSpPr>
        <p:spPr/>
        <p:txBody>
          <a:bodyPr/>
          <a:lstStyle/>
          <a:p>
            <a:pPr>
              <a:lnSpc>
                <a:spcPct val="90000"/>
              </a:lnSpc>
            </a:pPr>
            <a:r>
              <a:rPr lang="en-GB" sz="2400"/>
              <a:t>When the first policy for Sustainable Development was published by the Conservative Government in 1993, entitled “Our Common Inheritance” the emphasis was on economic growth as the necessary factor in maintaining quality of life. This theme was repeated in “Sustainable Development: The UK strategy. “(1994)</a:t>
            </a:r>
          </a:p>
          <a:p>
            <a:pPr>
              <a:lnSpc>
                <a:spcPct val="90000"/>
              </a:lnSpc>
            </a:pPr>
            <a:r>
              <a:rPr lang="en-GB" sz="2400"/>
              <a:t>Since then subsequent Governments have adopted the underlying dependence on the economy, while subtly changing areas of policy which had previously been poorly administrated.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SD in the UK</a:t>
            </a:r>
          </a:p>
        </p:txBody>
      </p:sp>
      <p:sp>
        <p:nvSpPr>
          <p:cNvPr id="44035" name="Rectangle 3"/>
          <p:cNvSpPr>
            <a:spLocks noGrp="1" noChangeArrowheads="1"/>
          </p:cNvSpPr>
          <p:nvPr>
            <p:ph type="body" idx="1"/>
          </p:nvPr>
        </p:nvSpPr>
        <p:spPr/>
        <p:txBody>
          <a:bodyPr/>
          <a:lstStyle/>
          <a:p>
            <a:r>
              <a:rPr lang="en-GB"/>
              <a:t>The importance of increased efficiency regarding the use of resources and the reduction in waste etc, have been to a greater extent been brought about by external pressures such as EU Directives and pressure groups. (Bell and McGillivray, 2000)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SD in the UK</a:t>
            </a:r>
          </a:p>
        </p:txBody>
      </p:sp>
      <p:sp>
        <p:nvSpPr>
          <p:cNvPr id="45059" name="Rectangle 3"/>
          <p:cNvSpPr>
            <a:spLocks noGrp="1" noChangeArrowheads="1"/>
          </p:cNvSpPr>
          <p:nvPr>
            <p:ph type="body" idx="1"/>
          </p:nvPr>
        </p:nvSpPr>
        <p:spPr/>
        <p:txBody>
          <a:bodyPr/>
          <a:lstStyle/>
          <a:p>
            <a:pPr>
              <a:lnSpc>
                <a:spcPct val="90000"/>
              </a:lnSpc>
            </a:pPr>
            <a:r>
              <a:rPr lang="en-GB" sz="2400" dirty="0"/>
              <a:t>It is the UK Government’s aspiration to improve all areas of development listed in their headline indicators. These were originally produced from the targets set by the World </a:t>
            </a:r>
            <a:r>
              <a:rPr lang="en-GB" sz="2400" dirty="0" smtClean="0"/>
              <a:t>Summit </a:t>
            </a:r>
            <a:r>
              <a:rPr lang="en-GB" sz="2400" dirty="0"/>
              <a:t>on Sustainable Development. (WSSD)  </a:t>
            </a:r>
          </a:p>
          <a:p>
            <a:pPr>
              <a:lnSpc>
                <a:spcPct val="90000"/>
              </a:lnSpc>
            </a:pPr>
            <a:r>
              <a:rPr lang="en-GB" sz="2400" dirty="0"/>
              <a:t>During the  WSSD, held in Johannesburg, 2002, the UK government committed itself to:-</a:t>
            </a:r>
            <a:endParaRPr lang="en-GB" sz="2400" b="1" dirty="0"/>
          </a:p>
          <a:p>
            <a:pPr>
              <a:lnSpc>
                <a:spcPct val="90000"/>
              </a:lnSpc>
            </a:pPr>
            <a:r>
              <a:rPr lang="en-GB" sz="2400" b="1" dirty="0"/>
              <a:t>“encourage and promote the development of a ten year framework of programmes…to accelerate the shift towards sustainable consumption and production.”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SD Strategy in the UK</a:t>
            </a:r>
          </a:p>
        </p:txBody>
      </p:sp>
      <p:sp>
        <p:nvSpPr>
          <p:cNvPr id="46083" name="Rectangle 3"/>
          <p:cNvSpPr>
            <a:spLocks noGrp="1" noChangeArrowheads="1"/>
          </p:cNvSpPr>
          <p:nvPr>
            <p:ph type="body" idx="1"/>
          </p:nvPr>
        </p:nvSpPr>
        <p:spPr/>
        <p:txBody>
          <a:bodyPr/>
          <a:lstStyle/>
          <a:p>
            <a:r>
              <a:rPr lang="en-GB" sz="2800"/>
              <a:t>Every year the DTI publishes its Sustainable Development Strategy, in its 2002 publication it stated:-</a:t>
            </a:r>
          </a:p>
          <a:p>
            <a:r>
              <a:rPr lang="en-GB" sz="2800"/>
              <a:t>“ </a:t>
            </a:r>
            <a:r>
              <a:rPr lang="en-GB" sz="2800" b="1"/>
              <a:t>Our main focus is the need to accelerate the decoupling of economic growth from environmental degradation by improving resource productivity.” (DTI,2002)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Changing patterns</a:t>
            </a:r>
          </a:p>
        </p:txBody>
      </p:sp>
      <p:sp>
        <p:nvSpPr>
          <p:cNvPr id="47107" name="Rectangle 3"/>
          <p:cNvSpPr>
            <a:spLocks noGrp="1" noChangeArrowheads="1"/>
          </p:cNvSpPr>
          <p:nvPr>
            <p:ph type="body" idx="1"/>
          </p:nvPr>
        </p:nvSpPr>
        <p:spPr/>
        <p:txBody>
          <a:bodyPr/>
          <a:lstStyle/>
          <a:p>
            <a:r>
              <a:rPr lang="en-GB"/>
              <a:t>The Labour government put forward a framework for the next decade, which was called “Changing Patterns.” </a:t>
            </a:r>
          </a:p>
          <a:p>
            <a:r>
              <a:rPr lang="en-GB"/>
              <a:t>It is said to be a strategy which will affect everyone at local, national and global levels. The key proposals were:-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Changing patterns</a:t>
            </a:r>
          </a:p>
        </p:txBody>
      </p:sp>
      <p:sp>
        <p:nvSpPr>
          <p:cNvPr id="48131" name="Rectangle 3"/>
          <p:cNvSpPr>
            <a:spLocks noGrp="1" noChangeArrowheads="1"/>
          </p:cNvSpPr>
          <p:nvPr>
            <p:ph type="body" idx="1"/>
          </p:nvPr>
        </p:nvSpPr>
        <p:spPr>
          <a:xfrm>
            <a:off x="457200" y="1484313"/>
            <a:ext cx="8229600" cy="5040312"/>
          </a:xfrm>
        </p:spPr>
        <p:txBody>
          <a:bodyPr/>
          <a:lstStyle/>
          <a:p>
            <a:pPr marL="609600" indent="-609600"/>
            <a:r>
              <a:rPr lang="en-GB"/>
              <a:t>The key proposals are:-Breaking the link between economic growth and environmental pollution.</a:t>
            </a:r>
          </a:p>
          <a:p>
            <a:pPr marL="990600" lvl="1" indent="-533400"/>
            <a:r>
              <a:rPr lang="en-GB"/>
              <a:t>Improving resource efficiency.</a:t>
            </a:r>
          </a:p>
          <a:p>
            <a:pPr marL="990600" lvl="1" indent="-533400"/>
            <a:r>
              <a:rPr lang="en-GB"/>
              <a:t>Focusing on areas where environmental damage is greatest.</a:t>
            </a:r>
          </a:p>
          <a:p>
            <a:pPr marL="990600" lvl="1" indent="-533400"/>
            <a:r>
              <a:rPr lang="en-GB"/>
              <a:t>Examining the whole life-cycle of a product, through design, production, use and disposal, to help reduce its effect on the environment.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Changing patterns</a:t>
            </a:r>
          </a:p>
        </p:txBody>
      </p:sp>
      <p:sp>
        <p:nvSpPr>
          <p:cNvPr id="53251" name="Rectangle 3"/>
          <p:cNvSpPr>
            <a:spLocks noGrp="1" noChangeArrowheads="1"/>
          </p:cNvSpPr>
          <p:nvPr>
            <p:ph type="body" idx="1"/>
          </p:nvPr>
        </p:nvSpPr>
        <p:spPr/>
        <p:txBody>
          <a:bodyPr/>
          <a:lstStyle/>
          <a:p>
            <a:pPr lvl="1"/>
            <a:r>
              <a:rPr lang="en-GB" sz="2400"/>
              <a:t>Enabling consumers to receive more information on products and services.</a:t>
            </a:r>
          </a:p>
          <a:p>
            <a:pPr lvl="1"/>
            <a:r>
              <a:rPr lang="en-GB" sz="2400"/>
              <a:t>Government utilising a range of tools, including taxes, voluntary agreements, subsides, regulation and information campaigns, to stimulate innovation and investment to provide cleaner technology.</a:t>
            </a:r>
          </a:p>
          <a:p>
            <a:r>
              <a:rPr lang="en-GB" sz="2000"/>
              <a:t>A consultation document has been published to accompany Changing Patterns, laying out further indicators to assess the progress of the strategy. This is available from the DEFRA Publications </a:t>
            </a:r>
          </a:p>
          <a:p>
            <a:endParaRPr lang="en-GB"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The History</a:t>
            </a:r>
          </a:p>
        </p:txBody>
      </p:sp>
      <p:sp>
        <p:nvSpPr>
          <p:cNvPr id="9219" name="Rectangle 3"/>
          <p:cNvSpPr>
            <a:spLocks noGrp="1" noChangeArrowheads="1"/>
          </p:cNvSpPr>
          <p:nvPr>
            <p:ph type="body" idx="1"/>
          </p:nvPr>
        </p:nvSpPr>
        <p:spPr/>
        <p:txBody>
          <a:bodyPr/>
          <a:lstStyle/>
          <a:p>
            <a:pPr>
              <a:lnSpc>
                <a:spcPct val="90000"/>
              </a:lnSpc>
            </a:pPr>
            <a:r>
              <a:rPr lang="en-GB" sz="2800"/>
              <a:t>Sustainable Development: An idea that has been evolving for almost forty years.</a:t>
            </a:r>
          </a:p>
          <a:p>
            <a:pPr>
              <a:lnSpc>
                <a:spcPct val="90000"/>
              </a:lnSpc>
            </a:pPr>
            <a:r>
              <a:rPr lang="en-GB" sz="2800"/>
              <a:t>The Stockholm Declaration: UN Conference on the Human Environment 1972.</a:t>
            </a:r>
          </a:p>
          <a:p>
            <a:pPr>
              <a:lnSpc>
                <a:spcPct val="90000"/>
              </a:lnSpc>
            </a:pPr>
            <a:r>
              <a:rPr lang="en-GB" sz="2800"/>
              <a:t>Bruntland Report 1987.</a:t>
            </a:r>
          </a:p>
          <a:p>
            <a:pPr>
              <a:lnSpc>
                <a:spcPct val="90000"/>
              </a:lnSpc>
            </a:pPr>
            <a:r>
              <a:rPr lang="en-GB" sz="2800"/>
              <a:t>Rio Earth Summit 1992.</a:t>
            </a:r>
          </a:p>
          <a:p>
            <a:pPr>
              <a:lnSpc>
                <a:spcPct val="90000"/>
              </a:lnSpc>
            </a:pPr>
            <a:r>
              <a:rPr lang="en-GB" sz="2800"/>
              <a:t>Agenda 21.</a:t>
            </a:r>
          </a:p>
          <a:p>
            <a:pPr>
              <a:lnSpc>
                <a:spcPct val="90000"/>
              </a:lnSpc>
            </a:pPr>
            <a:r>
              <a:rPr lang="en-GB" sz="2800"/>
              <a:t>Kyoto Climate Change Protocol, 1997.</a:t>
            </a:r>
          </a:p>
          <a:p>
            <a:pPr>
              <a:lnSpc>
                <a:spcPct val="90000"/>
              </a:lnSpc>
            </a:pPr>
            <a:r>
              <a:rPr lang="en-GB" sz="2800"/>
              <a:t>Johannesburg 2002, Rio + 10.</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What is the overall aim?</a:t>
            </a:r>
          </a:p>
        </p:txBody>
      </p:sp>
      <p:sp>
        <p:nvSpPr>
          <p:cNvPr id="17411" name="Rectangle 3"/>
          <p:cNvSpPr>
            <a:spLocks noGrp="1" noChangeArrowheads="1"/>
          </p:cNvSpPr>
          <p:nvPr>
            <p:ph type="body" idx="1"/>
          </p:nvPr>
        </p:nvSpPr>
        <p:spPr/>
        <p:txBody>
          <a:bodyPr/>
          <a:lstStyle/>
          <a:p>
            <a:pPr>
              <a:buFontTx/>
              <a:buNone/>
            </a:pPr>
            <a:r>
              <a:rPr lang="en-US"/>
              <a:t>“Freedom from want, freedom from fear, and the freedom of future generations to sustain their lives on this planet” are the 3 grand global challenges for the 21</a:t>
            </a:r>
            <a:r>
              <a:rPr lang="en-US" baseline="30000"/>
              <a:t>st</a:t>
            </a:r>
            <a:r>
              <a:rPr lang="en-US"/>
              <a:t> Century</a:t>
            </a:r>
          </a:p>
          <a:p>
            <a:pPr lvl="1"/>
            <a:r>
              <a:rPr lang="en-US"/>
              <a:t> UN Secretary General Kofi Annan, in his Millennium Report to the General Assembly</a:t>
            </a:r>
          </a:p>
          <a:p>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685800" y="533400"/>
            <a:ext cx="6477000" cy="1219200"/>
          </a:xfrm>
        </p:spPr>
        <p:txBody>
          <a:bodyPr/>
          <a:lstStyle/>
          <a:p>
            <a:pPr eaLnBrk="1" hangingPunct="1"/>
            <a:r>
              <a:rPr lang="en-GB" b="1" smtClean="0">
                <a:latin typeface="Century Gothic" pitchFamily="34" charset="0"/>
              </a:rPr>
              <a:t>The Four Challenges</a:t>
            </a:r>
          </a:p>
        </p:txBody>
      </p:sp>
      <p:sp>
        <p:nvSpPr>
          <p:cNvPr id="60419" name="Rectangle 3"/>
          <p:cNvSpPr>
            <a:spLocks noGrp="1" noChangeArrowheads="1"/>
          </p:cNvSpPr>
          <p:nvPr>
            <p:ph type="body" idx="1"/>
          </p:nvPr>
        </p:nvSpPr>
        <p:spPr>
          <a:xfrm>
            <a:off x="2590800" y="1905000"/>
            <a:ext cx="5867400" cy="4191000"/>
          </a:xfrm>
        </p:spPr>
        <p:txBody>
          <a:bodyPr/>
          <a:lstStyle/>
          <a:p>
            <a:pPr marL="812800" indent="-812800" eaLnBrk="1" hangingPunct="1">
              <a:buFontTx/>
              <a:buAutoNum type="romanUcPeriod"/>
            </a:pPr>
            <a:r>
              <a:rPr lang="en-GB" smtClean="0"/>
              <a:t>Freedom from want</a:t>
            </a:r>
          </a:p>
          <a:p>
            <a:pPr marL="812800" indent="-812800" eaLnBrk="1" hangingPunct="1">
              <a:buFontTx/>
              <a:buAutoNum type="romanUcPeriod"/>
            </a:pPr>
            <a:r>
              <a:rPr lang="en-GB" smtClean="0"/>
              <a:t>Freedom from fear</a:t>
            </a:r>
          </a:p>
          <a:p>
            <a:pPr marL="812800" indent="-812800" eaLnBrk="1" hangingPunct="1">
              <a:buFontTx/>
              <a:buAutoNum type="romanUcPeriod"/>
            </a:pPr>
            <a:r>
              <a:rPr lang="en-GB" smtClean="0"/>
              <a:t>Freedom to live in dignity</a:t>
            </a:r>
          </a:p>
          <a:p>
            <a:pPr marL="812800" indent="-812800" eaLnBrk="1" hangingPunct="1">
              <a:buFontTx/>
              <a:buAutoNum type="romanUcPeriod"/>
            </a:pPr>
            <a:r>
              <a:rPr lang="en-GB" smtClean="0"/>
              <a:t>Strengthening the United Nations</a:t>
            </a:r>
          </a:p>
        </p:txBody>
      </p:sp>
      <p:pic>
        <p:nvPicPr>
          <p:cNvPr id="60421" name="Picture 5" descr="C:\Program Files\Microsoft Office\Clipart\standard\stddir1\BD05591_.WMF"/>
          <p:cNvPicPr>
            <a:picLocks noChangeAspect="1" noChangeArrowheads="1"/>
          </p:cNvPicPr>
          <p:nvPr/>
        </p:nvPicPr>
        <p:blipFill>
          <a:blip r:embed="rId2"/>
          <a:srcRect/>
          <a:stretch>
            <a:fillRect/>
          </a:stretch>
        </p:blipFill>
        <p:spPr bwMode="auto">
          <a:xfrm>
            <a:off x="533400" y="2057400"/>
            <a:ext cx="1995488" cy="2082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0421"/>
                                        </p:tgtEl>
                                        <p:attrNameLst>
                                          <p:attrName>style.visibility</p:attrName>
                                        </p:attrNameLst>
                                      </p:cBhvr>
                                      <p:to>
                                        <p:strVal val="visible"/>
                                      </p:to>
                                    </p:set>
                                    <p:animEffect transition="in" filter="dissolve">
                                      <p:cBhvr>
                                        <p:cTn id="7" dur="500"/>
                                        <p:tgtEl>
                                          <p:spTgt spid="6042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60418">
                                            <p:txEl>
                                              <p:pRg st="0" end="0"/>
                                            </p:txEl>
                                          </p:spTgt>
                                        </p:tgtEl>
                                        <p:attrNameLst>
                                          <p:attrName>style.visibility</p:attrName>
                                        </p:attrNameLst>
                                      </p:cBhvr>
                                      <p:to>
                                        <p:strVal val="visible"/>
                                      </p:to>
                                    </p:set>
                                    <p:animEffect transition="in" filter="barn(outVertical)">
                                      <p:cBhvr>
                                        <p:cTn id="12" dur="500"/>
                                        <p:tgtEl>
                                          <p:spTgt spid="604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60419">
                                            <p:txEl>
                                              <p:pRg st="0" end="0"/>
                                            </p:txEl>
                                          </p:spTgt>
                                        </p:tgtEl>
                                        <p:attrNameLst>
                                          <p:attrName>style.visibility</p:attrName>
                                        </p:attrNameLst>
                                      </p:cBhvr>
                                      <p:to>
                                        <p:strVal val="visible"/>
                                      </p:to>
                                    </p:set>
                                    <p:animEffect transition="in" filter="barn(outVertical)">
                                      <p:cBhvr>
                                        <p:cTn id="17" dur="500"/>
                                        <p:tgtEl>
                                          <p:spTgt spid="6041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60419">
                                            <p:txEl>
                                              <p:pRg st="1" end="1"/>
                                            </p:txEl>
                                          </p:spTgt>
                                        </p:tgtEl>
                                        <p:attrNameLst>
                                          <p:attrName>style.visibility</p:attrName>
                                        </p:attrNameLst>
                                      </p:cBhvr>
                                      <p:to>
                                        <p:strVal val="visible"/>
                                      </p:to>
                                    </p:set>
                                    <p:animEffect transition="in" filter="barn(outVertical)">
                                      <p:cBhvr>
                                        <p:cTn id="22" dur="500"/>
                                        <p:tgtEl>
                                          <p:spTgt spid="6041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60419">
                                            <p:txEl>
                                              <p:pRg st="2" end="2"/>
                                            </p:txEl>
                                          </p:spTgt>
                                        </p:tgtEl>
                                        <p:attrNameLst>
                                          <p:attrName>style.visibility</p:attrName>
                                        </p:attrNameLst>
                                      </p:cBhvr>
                                      <p:to>
                                        <p:strVal val="visible"/>
                                      </p:to>
                                    </p:set>
                                    <p:animEffect transition="in" filter="barn(outVertical)">
                                      <p:cBhvr>
                                        <p:cTn id="27" dur="500"/>
                                        <p:tgtEl>
                                          <p:spTgt spid="6041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60419">
                                            <p:txEl>
                                              <p:pRg st="3" end="3"/>
                                            </p:txEl>
                                          </p:spTgt>
                                        </p:tgtEl>
                                        <p:attrNameLst>
                                          <p:attrName>style.visibility</p:attrName>
                                        </p:attrNameLst>
                                      </p:cBhvr>
                                      <p:to>
                                        <p:strVal val="visible"/>
                                      </p:to>
                                    </p:set>
                                    <p:animEffect transition="in" filter="barn(outVertical)">
                                      <p:cBhvr>
                                        <p:cTn id="32" dur="500"/>
                                        <p:tgtEl>
                                          <p:spTgt spid="604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autoUpdateAnimBg="0"/>
      <p:bldP spid="6041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609600"/>
            <a:ext cx="6629400" cy="1143000"/>
          </a:xfrm>
        </p:spPr>
        <p:txBody>
          <a:bodyPr/>
          <a:lstStyle/>
          <a:p>
            <a:pPr eaLnBrk="1" hangingPunct="1"/>
            <a:r>
              <a:rPr lang="en-GB" b="1" smtClean="0">
                <a:latin typeface="Century Gothic" pitchFamily="34" charset="0"/>
              </a:rPr>
              <a:t>I. Freedom from want</a:t>
            </a:r>
          </a:p>
        </p:txBody>
      </p:sp>
      <p:sp>
        <p:nvSpPr>
          <p:cNvPr id="61443" name="Rectangle 3"/>
          <p:cNvSpPr>
            <a:spLocks noGrp="1" noChangeArrowheads="1"/>
          </p:cNvSpPr>
          <p:nvPr>
            <p:ph type="body" idx="1"/>
          </p:nvPr>
        </p:nvSpPr>
        <p:spPr>
          <a:xfrm>
            <a:off x="1447800" y="1981200"/>
            <a:ext cx="7010400" cy="4114800"/>
          </a:xfrm>
        </p:spPr>
        <p:txBody>
          <a:bodyPr/>
          <a:lstStyle/>
          <a:p>
            <a:pPr eaLnBrk="1" hangingPunct="1"/>
            <a:r>
              <a:rPr lang="en-GB" sz="2400" smtClean="0"/>
              <a:t>Most dramatic reduction in extreme poverty the world has experienced took place in the last 25 years</a:t>
            </a:r>
          </a:p>
          <a:p>
            <a:pPr eaLnBrk="1" hangingPunct="1"/>
            <a:r>
              <a:rPr lang="en-GB" sz="2400" smtClean="0"/>
              <a:t>On the other hand dozens of countries have become poorer</a:t>
            </a:r>
          </a:p>
          <a:p>
            <a:pPr eaLnBrk="1" hangingPunct="1"/>
            <a:r>
              <a:rPr lang="en-GB" sz="2400" smtClean="0"/>
              <a:t>More than 1 billion people still live on less than a dollar a day</a:t>
            </a:r>
          </a:p>
          <a:p>
            <a:pPr eaLnBrk="1" hangingPunct="1"/>
            <a:r>
              <a:rPr lang="en-GB" sz="2400" smtClean="0"/>
              <a:t>Each year, 3 million people die from HIV/AIDS </a:t>
            </a:r>
          </a:p>
          <a:p>
            <a:pPr eaLnBrk="1" hangingPunct="1"/>
            <a:r>
              <a:rPr lang="en-GB" sz="2400" smtClean="0"/>
              <a:t>11 million children die before reaching their fifth birthday</a:t>
            </a:r>
          </a:p>
        </p:txBody>
      </p:sp>
      <p:pic>
        <p:nvPicPr>
          <p:cNvPr id="7172" name="Picture 4" descr="C:\Program Files\Microsoft Office\Clipart\standard\stddir4\PE07663_.WMF"/>
          <p:cNvPicPr>
            <a:picLocks noChangeAspect="1" noChangeArrowheads="1"/>
          </p:cNvPicPr>
          <p:nvPr/>
        </p:nvPicPr>
        <p:blipFill>
          <a:blip r:embed="rId2"/>
          <a:srcRect/>
          <a:stretch>
            <a:fillRect/>
          </a:stretch>
        </p:blipFill>
        <p:spPr bwMode="auto">
          <a:xfrm>
            <a:off x="152400" y="1524000"/>
            <a:ext cx="1008063" cy="122713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animEffect transition="in" filter="barn(outVertical)">
                                      <p:cBhvr>
                                        <p:cTn id="7" dur="500"/>
                                        <p:tgtEl>
                                          <p:spTgt spid="6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61443">
                                            <p:txEl>
                                              <p:pRg st="1" end="1"/>
                                            </p:txEl>
                                          </p:spTgt>
                                        </p:tgtEl>
                                        <p:attrNameLst>
                                          <p:attrName>style.visibility</p:attrName>
                                        </p:attrNameLst>
                                      </p:cBhvr>
                                      <p:to>
                                        <p:strVal val="visible"/>
                                      </p:to>
                                    </p:set>
                                    <p:animEffect transition="in" filter="barn(outVertical)">
                                      <p:cBhvr>
                                        <p:cTn id="12" dur="500"/>
                                        <p:tgtEl>
                                          <p:spTgt spid="614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61443">
                                            <p:txEl>
                                              <p:pRg st="2" end="2"/>
                                            </p:txEl>
                                          </p:spTgt>
                                        </p:tgtEl>
                                        <p:attrNameLst>
                                          <p:attrName>style.visibility</p:attrName>
                                        </p:attrNameLst>
                                      </p:cBhvr>
                                      <p:to>
                                        <p:strVal val="visible"/>
                                      </p:to>
                                    </p:set>
                                    <p:animEffect transition="in" filter="barn(outVertical)">
                                      <p:cBhvr>
                                        <p:cTn id="17" dur="500"/>
                                        <p:tgtEl>
                                          <p:spTgt spid="614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61443">
                                            <p:txEl>
                                              <p:pRg st="3" end="3"/>
                                            </p:txEl>
                                          </p:spTgt>
                                        </p:tgtEl>
                                        <p:attrNameLst>
                                          <p:attrName>style.visibility</p:attrName>
                                        </p:attrNameLst>
                                      </p:cBhvr>
                                      <p:to>
                                        <p:strVal val="visible"/>
                                      </p:to>
                                    </p:set>
                                    <p:animEffect transition="in" filter="barn(outVertical)">
                                      <p:cBhvr>
                                        <p:cTn id="22" dur="500"/>
                                        <p:tgtEl>
                                          <p:spTgt spid="614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61443">
                                            <p:txEl>
                                              <p:pRg st="4" end="4"/>
                                            </p:txEl>
                                          </p:spTgt>
                                        </p:tgtEl>
                                        <p:attrNameLst>
                                          <p:attrName>style.visibility</p:attrName>
                                        </p:attrNameLst>
                                      </p:cBhvr>
                                      <p:to>
                                        <p:strVal val="visible"/>
                                      </p:to>
                                    </p:set>
                                    <p:animEffect transition="in" filter="barn(outVertical)">
                                      <p:cBhvr>
                                        <p:cTn id="27" dur="500"/>
                                        <p:tgtEl>
                                          <p:spTgt spid="614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b="1" smtClean="0">
                <a:latin typeface="Century Gothic" pitchFamily="34" charset="0"/>
              </a:rPr>
              <a:t>MDGs</a:t>
            </a:r>
          </a:p>
        </p:txBody>
      </p:sp>
      <p:sp>
        <p:nvSpPr>
          <p:cNvPr id="62467" name="Rectangle 3"/>
          <p:cNvSpPr>
            <a:spLocks noGrp="1" noChangeArrowheads="1"/>
          </p:cNvSpPr>
          <p:nvPr>
            <p:ph type="body" idx="1"/>
          </p:nvPr>
        </p:nvSpPr>
        <p:spPr>
          <a:xfrm>
            <a:off x="1828800" y="2133600"/>
            <a:ext cx="6629400" cy="3962400"/>
          </a:xfrm>
        </p:spPr>
        <p:txBody>
          <a:bodyPr/>
          <a:lstStyle/>
          <a:p>
            <a:pPr eaLnBrk="1" hangingPunct="1"/>
            <a:r>
              <a:rPr lang="en-GB" sz="2800" smtClean="0"/>
              <a:t>A shared vision of development</a:t>
            </a:r>
          </a:p>
          <a:p>
            <a:pPr eaLnBrk="1" hangingPunct="1"/>
            <a:r>
              <a:rPr lang="en-GB" sz="2800" smtClean="0"/>
              <a:t>Globally accepted benchmarks of broader progress embraced by donors, developing countries, civil society and major development institutions</a:t>
            </a:r>
          </a:p>
          <a:p>
            <a:pPr eaLnBrk="1" hangingPunct="1"/>
            <a:r>
              <a:rPr lang="en-GB" sz="2800" smtClean="0"/>
              <a:t>Can be met by 2015 – if all involved break with business as usual and dramatically accelerate and scale up action now</a:t>
            </a:r>
          </a:p>
        </p:txBody>
      </p:sp>
      <p:pic>
        <p:nvPicPr>
          <p:cNvPr id="8196" name="Picture 4" descr="C:\Program Files\Common Files\Microsoft Shared\Clipart\cagcat50\bd06982_.wmf"/>
          <p:cNvPicPr>
            <a:picLocks noChangeAspect="1" noChangeArrowheads="1"/>
          </p:cNvPicPr>
          <p:nvPr/>
        </p:nvPicPr>
        <p:blipFill>
          <a:blip r:embed="rId2"/>
          <a:srcRect/>
          <a:stretch>
            <a:fillRect/>
          </a:stretch>
        </p:blipFill>
        <p:spPr bwMode="auto">
          <a:xfrm>
            <a:off x="838200" y="685800"/>
            <a:ext cx="2438400" cy="117316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barn(outVertical)">
                                      <p:cBhvr>
                                        <p:cTn id="7" dur="500"/>
                                        <p:tgtEl>
                                          <p:spTgt spid="6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62467">
                                            <p:txEl>
                                              <p:pRg st="1" end="1"/>
                                            </p:txEl>
                                          </p:spTgt>
                                        </p:tgtEl>
                                        <p:attrNameLst>
                                          <p:attrName>style.visibility</p:attrName>
                                        </p:attrNameLst>
                                      </p:cBhvr>
                                      <p:to>
                                        <p:strVal val="visible"/>
                                      </p:to>
                                    </p:set>
                                    <p:animEffect transition="in" filter="barn(outVertical)">
                                      <p:cBhvr>
                                        <p:cTn id="12" dur="500"/>
                                        <p:tgtEl>
                                          <p:spTgt spid="6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62467">
                                            <p:txEl>
                                              <p:pRg st="2" end="2"/>
                                            </p:txEl>
                                          </p:spTgt>
                                        </p:tgtEl>
                                        <p:attrNameLst>
                                          <p:attrName>style.visibility</p:attrName>
                                        </p:attrNameLst>
                                      </p:cBhvr>
                                      <p:to>
                                        <p:strVal val="visible"/>
                                      </p:to>
                                    </p:set>
                                    <p:animEffect transition="in" filter="barn(outVertical)">
                                      <p:cBhvr>
                                        <p:cTn id="17" dur="500"/>
                                        <p:tgtEl>
                                          <p:spTgt spid="624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533400"/>
            <a:ext cx="6553200" cy="1219200"/>
          </a:xfrm>
        </p:spPr>
        <p:txBody>
          <a:bodyPr/>
          <a:lstStyle/>
          <a:p>
            <a:pPr eaLnBrk="1" hangingPunct="1"/>
            <a:r>
              <a:rPr lang="en-GB" b="1" smtClean="0">
                <a:latin typeface="Century Gothic" pitchFamily="34" charset="0"/>
              </a:rPr>
              <a:t>MDG 8: </a:t>
            </a:r>
            <a:br>
              <a:rPr lang="en-GB" b="1" smtClean="0">
                <a:latin typeface="Century Gothic" pitchFamily="34" charset="0"/>
              </a:rPr>
            </a:br>
            <a:r>
              <a:rPr lang="en-GB" b="1" i="1" smtClean="0">
                <a:latin typeface="Century Gothic" pitchFamily="34" charset="0"/>
              </a:rPr>
              <a:t>Global partnership for development</a:t>
            </a:r>
          </a:p>
        </p:txBody>
      </p:sp>
      <p:sp>
        <p:nvSpPr>
          <p:cNvPr id="63491" name="Rectangle 3"/>
          <p:cNvSpPr>
            <a:spLocks noGrp="1" noChangeArrowheads="1"/>
          </p:cNvSpPr>
          <p:nvPr>
            <p:ph type="body" idx="1"/>
          </p:nvPr>
        </p:nvSpPr>
        <p:spPr>
          <a:xfrm>
            <a:off x="1676400" y="2590800"/>
            <a:ext cx="6705600" cy="3505200"/>
          </a:xfrm>
        </p:spPr>
        <p:txBody>
          <a:bodyPr/>
          <a:lstStyle/>
          <a:p>
            <a:pPr eaLnBrk="1" hangingPunct="1">
              <a:lnSpc>
                <a:spcPct val="90000"/>
              </a:lnSpc>
            </a:pPr>
            <a:r>
              <a:rPr lang="en-GB" sz="2000" smtClean="0"/>
              <a:t>Reaffirmed in 2002 at the International Conference on Financing for Development at Monterrey, Mexico and the World Summit on Sustainable Development in Jo’burg, South Africa</a:t>
            </a:r>
          </a:p>
          <a:p>
            <a:pPr eaLnBrk="1" hangingPunct="1">
              <a:lnSpc>
                <a:spcPct val="90000"/>
              </a:lnSpc>
            </a:pPr>
            <a:r>
              <a:rPr lang="en-GB" sz="2000" smtClean="0"/>
              <a:t>Must be fully implemented</a:t>
            </a:r>
          </a:p>
          <a:p>
            <a:pPr eaLnBrk="1" hangingPunct="1">
              <a:lnSpc>
                <a:spcPct val="90000"/>
              </a:lnSpc>
            </a:pPr>
            <a:r>
              <a:rPr lang="en-GB" sz="2000" smtClean="0"/>
              <a:t>Partnership between developing and developed countries must be grounded on mutual responsibility and accountability</a:t>
            </a:r>
          </a:p>
          <a:p>
            <a:pPr eaLnBrk="1" hangingPunct="1">
              <a:lnSpc>
                <a:spcPct val="90000"/>
              </a:lnSpc>
            </a:pPr>
            <a:r>
              <a:rPr lang="en-GB" sz="2000" smtClean="0"/>
              <a:t>Developing countries must strengthen governance, combat corruption, promote private sector-led growth and maximize resources to fund national government strategies</a:t>
            </a:r>
          </a:p>
          <a:p>
            <a:pPr eaLnBrk="1" hangingPunct="1">
              <a:lnSpc>
                <a:spcPct val="90000"/>
              </a:lnSpc>
            </a:pPr>
            <a:r>
              <a:rPr lang="en-GB" sz="2000" smtClean="0"/>
              <a:t>Developed countries must increase development assistance, support a new development-oriented trade round and a wider and deeper debt relief</a:t>
            </a:r>
          </a:p>
          <a:p>
            <a:pPr eaLnBrk="1" hangingPunct="1">
              <a:lnSpc>
                <a:spcPct val="90000"/>
              </a:lnSpc>
            </a:pPr>
            <a:endParaRPr lang="en-GB" sz="2000" smtClean="0"/>
          </a:p>
        </p:txBody>
      </p:sp>
      <p:pic>
        <p:nvPicPr>
          <p:cNvPr id="9220" name="Picture 4" descr="C:\Program Files\Common Files\Microsoft Shared\Clipart\cagcat50\bs00561_.wmf"/>
          <p:cNvPicPr>
            <a:picLocks noChangeAspect="1" noChangeArrowheads="1"/>
          </p:cNvPicPr>
          <p:nvPr/>
        </p:nvPicPr>
        <p:blipFill>
          <a:blip r:embed="rId2"/>
          <a:srcRect/>
          <a:stretch>
            <a:fillRect/>
          </a:stretch>
        </p:blipFill>
        <p:spPr bwMode="auto">
          <a:xfrm>
            <a:off x="457200" y="1447800"/>
            <a:ext cx="1371600" cy="10064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Effect transition="in" filter="barn(outVertical)">
                                      <p:cBhvr>
                                        <p:cTn id="7" dur="500"/>
                                        <p:tgtEl>
                                          <p:spTgt spid="634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63491">
                                            <p:txEl>
                                              <p:pRg st="1" end="1"/>
                                            </p:txEl>
                                          </p:spTgt>
                                        </p:tgtEl>
                                        <p:attrNameLst>
                                          <p:attrName>style.visibility</p:attrName>
                                        </p:attrNameLst>
                                      </p:cBhvr>
                                      <p:to>
                                        <p:strVal val="visible"/>
                                      </p:to>
                                    </p:set>
                                    <p:animEffect transition="in" filter="barn(outVertical)">
                                      <p:cBhvr>
                                        <p:cTn id="12" dur="500"/>
                                        <p:tgtEl>
                                          <p:spTgt spid="634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63491">
                                            <p:txEl>
                                              <p:pRg st="2" end="2"/>
                                            </p:txEl>
                                          </p:spTgt>
                                        </p:tgtEl>
                                        <p:attrNameLst>
                                          <p:attrName>style.visibility</p:attrName>
                                        </p:attrNameLst>
                                      </p:cBhvr>
                                      <p:to>
                                        <p:strVal val="visible"/>
                                      </p:to>
                                    </p:set>
                                    <p:animEffect transition="in" filter="barn(outVertical)">
                                      <p:cBhvr>
                                        <p:cTn id="17" dur="500"/>
                                        <p:tgtEl>
                                          <p:spTgt spid="6349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63491">
                                            <p:txEl>
                                              <p:pRg st="3" end="3"/>
                                            </p:txEl>
                                          </p:spTgt>
                                        </p:tgtEl>
                                        <p:attrNameLst>
                                          <p:attrName>style.visibility</p:attrName>
                                        </p:attrNameLst>
                                      </p:cBhvr>
                                      <p:to>
                                        <p:strVal val="visible"/>
                                      </p:to>
                                    </p:set>
                                    <p:animEffect transition="in" filter="barn(outVertical)">
                                      <p:cBhvr>
                                        <p:cTn id="22" dur="500"/>
                                        <p:tgtEl>
                                          <p:spTgt spid="634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63491">
                                            <p:txEl>
                                              <p:pRg st="4" end="4"/>
                                            </p:txEl>
                                          </p:spTgt>
                                        </p:tgtEl>
                                        <p:attrNameLst>
                                          <p:attrName>style.visibility</p:attrName>
                                        </p:attrNameLst>
                                      </p:cBhvr>
                                      <p:to>
                                        <p:strVal val="visible"/>
                                      </p:to>
                                    </p:set>
                                    <p:animEffect transition="in" filter="barn(outVertical)">
                                      <p:cBhvr>
                                        <p:cTn id="27" dur="500"/>
                                        <p:tgtEl>
                                          <p:spTgt spid="6349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Difficulties in achievement.</a:t>
            </a:r>
          </a:p>
        </p:txBody>
      </p:sp>
      <p:sp>
        <p:nvSpPr>
          <p:cNvPr id="14339" name="Rectangle 3"/>
          <p:cNvSpPr>
            <a:spLocks noGrp="1" noChangeArrowheads="1"/>
          </p:cNvSpPr>
          <p:nvPr>
            <p:ph type="body" idx="1"/>
          </p:nvPr>
        </p:nvSpPr>
        <p:spPr/>
        <p:txBody>
          <a:bodyPr/>
          <a:lstStyle/>
          <a:p>
            <a:r>
              <a:rPr lang="en-GB" sz="2800"/>
              <a:t>Financial constraints/ Economic growth.</a:t>
            </a:r>
          </a:p>
          <a:p>
            <a:r>
              <a:rPr lang="en-GB" sz="2800"/>
              <a:t>Global compliance.</a:t>
            </a:r>
          </a:p>
          <a:p>
            <a:r>
              <a:rPr lang="en-GB" sz="2800"/>
              <a:t>Education.</a:t>
            </a:r>
          </a:p>
          <a:p>
            <a:r>
              <a:rPr lang="en-GB" sz="2800"/>
              <a:t>Health.</a:t>
            </a:r>
          </a:p>
          <a:p>
            <a:r>
              <a:rPr lang="en-GB" sz="2800"/>
              <a:t>Social Equity.</a:t>
            </a:r>
          </a:p>
          <a:p>
            <a:r>
              <a:rPr lang="en-GB" sz="2800"/>
              <a:t>Point of no return/ environmental degradation.</a:t>
            </a:r>
          </a:p>
          <a:p>
            <a:r>
              <a:rPr lang="en-GB" sz="2800"/>
              <a:t>Prediction of future needs.</a:t>
            </a:r>
          </a:p>
          <a:p>
            <a:endParaRPr lang="en-GB" sz="2800"/>
          </a:p>
          <a:p>
            <a:endParaRPr lang="en-GB" sz="280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4800" b="1">
                <a:solidFill>
                  <a:schemeClr val="accent1"/>
                </a:solidFill>
              </a:rPr>
              <a:t>Some Facts.</a:t>
            </a:r>
          </a:p>
        </p:txBody>
      </p:sp>
      <p:sp>
        <p:nvSpPr>
          <p:cNvPr id="23555" name="Rectangle 3"/>
          <p:cNvSpPr>
            <a:spLocks noGrp="1" noChangeArrowheads="1"/>
          </p:cNvSpPr>
          <p:nvPr>
            <p:ph type="body" idx="1"/>
          </p:nvPr>
        </p:nvSpPr>
        <p:spPr/>
        <p:txBody>
          <a:bodyPr/>
          <a:lstStyle/>
          <a:p>
            <a:r>
              <a:rPr lang="en-GB" dirty="0"/>
              <a:t>Our life-styles could not be shared with more than 30% of the current generation of humanity without destroying the planet;</a:t>
            </a:r>
          </a:p>
          <a:p>
            <a:r>
              <a:rPr lang="en-US" dirty="0"/>
              <a:t>ICT sector growth : from 4% of GDP to 10% in 20 </a:t>
            </a:r>
            <a:r>
              <a:rPr lang="en-US" dirty="0" smtClean="0"/>
              <a:t>years. What is the relevance of this fact?</a:t>
            </a:r>
            <a:endParaRPr lang="en-US" dirty="0"/>
          </a:p>
          <a:p>
            <a:r>
              <a:rPr lang="en-GB" sz="3600" dirty="0">
                <a:solidFill>
                  <a:schemeClr val="accent1"/>
                </a:solidFill>
              </a:rPr>
              <a:t>European </a:t>
            </a:r>
            <a:r>
              <a:rPr lang="en-GB" sz="3600" dirty="0" smtClean="0">
                <a:solidFill>
                  <a:schemeClr val="accent1"/>
                </a:solidFill>
              </a:rPr>
              <a:t>Commission 2011</a:t>
            </a:r>
            <a:endParaRPr lang="en-GB" sz="3600" dirty="0">
              <a:solidFill>
                <a:schemeClr val="accent1"/>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sz="4000" b="1"/>
              <a:t>Mobility for the Information Age?</a:t>
            </a:r>
            <a:endParaRPr lang="en-GB" sz="4000" b="1"/>
          </a:p>
        </p:txBody>
      </p:sp>
      <p:graphicFrame>
        <p:nvGraphicFramePr>
          <p:cNvPr id="26628" name="Object 4"/>
          <p:cNvGraphicFramePr>
            <a:graphicFrameLocks noChangeAspect="1"/>
          </p:cNvGraphicFramePr>
          <p:nvPr>
            <p:ph idx="1"/>
          </p:nvPr>
        </p:nvGraphicFramePr>
        <p:xfrm>
          <a:off x="1227138" y="1905000"/>
          <a:ext cx="6689725" cy="4114800"/>
        </p:xfrm>
        <a:graphic>
          <a:graphicData uri="http://schemas.openxmlformats.org/presentationml/2006/ole">
            <p:oleObj spid="_x0000_s68610" name="Worksheet" r:id="rId3" imgW="9276480" imgH="5697360" progId="Excel.Sheet.8">
              <p:embed/>
            </p:oleObj>
          </a:graphicData>
        </a:graphic>
      </p:graphicFrame>
      <p:sp>
        <p:nvSpPr>
          <p:cNvPr id="26630" name="Text Box 6"/>
          <p:cNvSpPr txBox="1">
            <a:spLocks noChangeArrowheads="1"/>
          </p:cNvSpPr>
          <p:nvPr/>
        </p:nvSpPr>
        <p:spPr bwMode="auto">
          <a:xfrm>
            <a:off x="971550" y="1628775"/>
            <a:ext cx="1584325" cy="366713"/>
          </a:xfrm>
          <a:prstGeom prst="rect">
            <a:avLst/>
          </a:prstGeom>
          <a:noFill/>
          <a:ln w="9525">
            <a:noFill/>
            <a:miter lim="800000"/>
            <a:headEnd/>
            <a:tailEnd/>
          </a:ln>
          <a:effectLst/>
        </p:spPr>
        <p:txBody>
          <a:bodyPr>
            <a:spAutoFit/>
          </a:bodyPr>
          <a:lstStyle/>
          <a:p>
            <a:pPr>
              <a:spcBef>
                <a:spcPct val="50000"/>
              </a:spcBef>
            </a:pPr>
            <a:r>
              <a:rPr lang="en-GB"/>
              <a:t>Agricultural</a:t>
            </a:r>
          </a:p>
        </p:txBody>
      </p:sp>
      <p:sp>
        <p:nvSpPr>
          <p:cNvPr id="26631" name="Text Box 7"/>
          <p:cNvSpPr txBox="1">
            <a:spLocks noChangeArrowheads="1"/>
          </p:cNvSpPr>
          <p:nvPr/>
        </p:nvSpPr>
        <p:spPr bwMode="auto">
          <a:xfrm>
            <a:off x="3563938" y="1557338"/>
            <a:ext cx="1800225" cy="366712"/>
          </a:xfrm>
          <a:prstGeom prst="rect">
            <a:avLst/>
          </a:prstGeom>
          <a:noFill/>
          <a:ln w="9525">
            <a:noFill/>
            <a:miter lim="800000"/>
            <a:headEnd/>
            <a:tailEnd/>
          </a:ln>
          <a:effectLst/>
        </p:spPr>
        <p:txBody>
          <a:bodyPr>
            <a:spAutoFit/>
          </a:bodyPr>
          <a:lstStyle/>
          <a:p>
            <a:pPr>
              <a:spcBef>
                <a:spcPct val="50000"/>
              </a:spcBef>
            </a:pPr>
            <a:r>
              <a:rPr lang="en-GB"/>
              <a:t>Industrial</a:t>
            </a:r>
          </a:p>
        </p:txBody>
      </p:sp>
      <p:sp>
        <p:nvSpPr>
          <p:cNvPr id="26632" name="Text Box 8"/>
          <p:cNvSpPr txBox="1">
            <a:spLocks noChangeArrowheads="1"/>
          </p:cNvSpPr>
          <p:nvPr/>
        </p:nvSpPr>
        <p:spPr bwMode="auto">
          <a:xfrm>
            <a:off x="6516688" y="1628775"/>
            <a:ext cx="1584325" cy="366713"/>
          </a:xfrm>
          <a:prstGeom prst="rect">
            <a:avLst/>
          </a:prstGeom>
          <a:noFill/>
          <a:ln w="9525">
            <a:noFill/>
            <a:miter lim="800000"/>
            <a:headEnd/>
            <a:tailEnd/>
          </a:ln>
          <a:effectLst/>
        </p:spPr>
        <p:txBody>
          <a:bodyPr>
            <a:spAutoFit/>
          </a:bodyPr>
          <a:lstStyle/>
          <a:p>
            <a:pPr>
              <a:spcBef>
                <a:spcPct val="50000"/>
              </a:spcBef>
            </a:pPr>
            <a:r>
              <a:rPr lang="en-GB"/>
              <a:t>Information</a:t>
            </a:r>
          </a:p>
        </p:txBody>
      </p:sp>
      <p:sp>
        <p:nvSpPr>
          <p:cNvPr id="26633" name="Text Box 9"/>
          <p:cNvSpPr txBox="1">
            <a:spLocks noChangeArrowheads="1"/>
          </p:cNvSpPr>
          <p:nvPr/>
        </p:nvSpPr>
        <p:spPr bwMode="auto">
          <a:xfrm>
            <a:off x="1042988" y="6308725"/>
            <a:ext cx="6337300" cy="366713"/>
          </a:xfrm>
          <a:prstGeom prst="rect">
            <a:avLst/>
          </a:prstGeom>
          <a:noFill/>
          <a:ln w="9525">
            <a:noFill/>
            <a:miter lim="800000"/>
            <a:headEnd/>
            <a:tailEnd/>
          </a:ln>
          <a:effectLst/>
        </p:spPr>
        <p:txBody>
          <a:bodyPr>
            <a:spAutoFit/>
          </a:bodyPr>
          <a:lstStyle/>
          <a:p>
            <a:pPr>
              <a:spcBef>
                <a:spcPct val="50000"/>
              </a:spcBef>
            </a:pPr>
            <a:r>
              <a:rPr lang="en-GB"/>
              <a:t>European Commission: Information Society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 calcmode="lin" valueType="num">
                                      <p:cBhvr>
                                        <p:cTn id="7" dur="500" fill="hold"/>
                                        <p:tgtEl>
                                          <p:spTgt spid="26628"/>
                                        </p:tgtEl>
                                        <p:attrNameLst>
                                          <p:attrName>ppt_w</p:attrName>
                                        </p:attrNameLst>
                                      </p:cBhvr>
                                      <p:tavLst>
                                        <p:tav tm="0">
                                          <p:val>
                                            <p:fltVal val="0"/>
                                          </p:val>
                                        </p:tav>
                                        <p:tav tm="100000">
                                          <p:val>
                                            <p:strVal val="#ppt_w"/>
                                          </p:val>
                                        </p:tav>
                                      </p:tavLst>
                                    </p:anim>
                                    <p:anim calcmode="lin" valueType="num">
                                      <p:cBhvr>
                                        <p:cTn id="8" dur="500" fill="hold"/>
                                        <p:tgtEl>
                                          <p:spTgt spid="2662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z="3200" b="1">
                <a:solidFill>
                  <a:schemeClr val="tx1"/>
                </a:solidFill>
                <a:effectLst/>
              </a:rPr>
              <a:t>Congestion costs $20 billion per year</a:t>
            </a:r>
            <a:r>
              <a:rPr lang="fi-FI" sz="3200" b="1">
                <a:solidFill>
                  <a:schemeClr val="tx1"/>
                </a:solidFill>
                <a:effectLst/>
              </a:rPr>
              <a:t/>
            </a:r>
            <a:br>
              <a:rPr lang="fi-FI" sz="3200" b="1">
                <a:solidFill>
                  <a:schemeClr val="tx1"/>
                </a:solidFill>
                <a:effectLst/>
              </a:rPr>
            </a:br>
            <a:endParaRPr lang="en-GB" sz="3200" b="1">
              <a:solidFill>
                <a:schemeClr val="tx1"/>
              </a:solidFill>
              <a:effectLst/>
            </a:endParaRPr>
          </a:p>
        </p:txBody>
      </p:sp>
      <p:pic>
        <p:nvPicPr>
          <p:cNvPr id="24580" name="Picture 4" descr="San Siro 030209 loppuruuhka"/>
          <p:cNvPicPr>
            <a:picLocks noGrp="1" noChangeAspect="1" noChangeArrowheads="1"/>
          </p:cNvPicPr>
          <p:nvPr>
            <p:ph idx="1"/>
          </p:nvPr>
        </p:nvPicPr>
        <p:blipFill>
          <a:blip r:embed="rId2"/>
          <a:srcRect/>
          <a:stretch>
            <a:fillRect/>
          </a:stretch>
        </p:blipFill>
        <p:spPr>
          <a:xfrm>
            <a:off x="1258888" y="1484313"/>
            <a:ext cx="6172200" cy="4114800"/>
          </a:xfrm>
          <a:noFill/>
          <a:ln/>
        </p:spPr>
      </p:pic>
      <p:sp>
        <p:nvSpPr>
          <p:cNvPr id="24582" name="Text Box 6"/>
          <p:cNvSpPr txBox="1">
            <a:spLocks noChangeArrowheads="1"/>
          </p:cNvSpPr>
          <p:nvPr/>
        </p:nvSpPr>
        <p:spPr bwMode="auto">
          <a:xfrm>
            <a:off x="1116013" y="6237288"/>
            <a:ext cx="6769100" cy="366712"/>
          </a:xfrm>
          <a:prstGeom prst="rect">
            <a:avLst/>
          </a:prstGeom>
          <a:noFill/>
          <a:ln w="9525">
            <a:noFill/>
            <a:miter lim="800000"/>
            <a:headEnd/>
            <a:tailEnd/>
          </a:ln>
          <a:effectLst/>
        </p:spPr>
        <p:txBody>
          <a:bodyPr>
            <a:spAutoFit/>
          </a:bodyPr>
          <a:lstStyle/>
          <a:p>
            <a:pPr>
              <a:spcBef>
                <a:spcPct val="50000"/>
              </a:spcBef>
            </a:pPr>
            <a:r>
              <a:rPr lang="en-GB" dirty="0"/>
              <a:t>European </a:t>
            </a:r>
            <a:r>
              <a:rPr lang="en-GB" dirty="0" smtClean="0"/>
              <a:t>Commission 2011</a:t>
            </a:r>
            <a:endParaRPr lang="en-GB" dirty="0"/>
          </a:p>
        </p:txBody>
      </p:sp>
      <p:sp>
        <p:nvSpPr>
          <p:cNvPr id="5" name="TextBox 4"/>
          <p:cNvSpPr txBox="1"/>
          <p:nvPr/>
        </p:nvSpPr>
        <p:spPr>
          <a:xfrm>
            <a:off x="1000100" y="5786454"/>
            <a:ext cx="6286544" cy="369332"/>
          </a:xfrm>
          <a:prstGeom prst="rect">
            <a:avLst/>
          </a:prstGeom>
          <a:noFill/>
        </p:spPr>
        <p:txBody>
          <a:bodyPr wrap="square" rtlCol="0">
            <a:spAutoFit/>
          </a:bodyPr>
          <a:lstStyle/>
          <a:p>
            <a:r>
              <a:rPr lang="en-GB" dirty="0" smtClean="0"/>
              <a:t>We need to get from A-B, but what are the implications?</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Some successes.</a:t>
            </a:r>
          </a:p>
        </p:txBody>
      </p:sp>
      <p:sp>
        <p:nvSpPr>
          <p:cNvPr id="11267" name="Rectangle 3"/>
          <p:cNvSpPr>
            <a:spLocks noGrp="1" noChangeArrowheads="1"/>
          </p:cNvSpPr>
          <p:nvPr>
            <p:ph type="body" idx="1"/>
          </p:nvPr>
        </p:nvSpPr>
        <p:spPr/>
        <p:txBody>
          <a:bodyPr/>
          <a:lstStyle/>
          <a:p>
            <a:pPr>
              <a:lnSpc>
                <a:spcPct val="90000"/>
              </a:lnSpc>
            </a:pPr>
            <a:r>
              <a:rPr lang="en-GB" sz="2400"/>
              <a:t>WHO, strategies for Malaria, Tuberculosis, AID’s, health education programmes, etc.</a:t>
            </a:r>
          </a:p>
          <a:p>
            <a:pPr>
              <a:lnSpc>
                <a:spcPct val="90000"/>
              </a:lnSpc>
            </a:pPr>
            <a:r>
              <a:rPr lang="en-GB" sz="2400"/>
              <a:t>EU Renewable Energy Obligation?</a:t>
            </a:r>
          </a:p>
          <a:p>
            <a:pPr>
              <a:lnSpc>
                <a:spcPct val="90000"/>
              </a:lnSpc>
            </a:pPr>
            <a:r>
              <a:rPr lang="en-GB" sz="2400"/>
              <a:t>Clean Technologies.</a:t>
            </a:r>
          </a:p>
          <a:p>
            <a:pPr>
              <a:lnSpc>
                <a:spcPct val="90000"/>
              </a:lnSpc>
            </a:pPr>
            <a:r>
              <a:rPr lang="en-GB" sz="2400"/>
              <a:t>Oil  and energy price increase?</a:t>
            </a:r>
          </a:p>
          <a:p>
            <a:pPr>
              <a:lnSpc>
                <a:spcPct val="90000"/>
              </a:lnSpc>
            </a:pPr>
            <a:r>
              <a:rPr lang="en-GB" sz="2400"/>
              <a:t>EU Fisheries  Policy?</a:t>
            </a:r>
          </a:p>
          <a:p>
            <a:pPr>
              <a:lnSpc>
                <a:spcPct val="90000"/>
              </a:lnSpc>
            </a:pPr>
            <a:r>
              <a:rPr lang="en-GB" sz="2400"/>
              <a:t>EU Sustainable Forestry Directive.</a:t>
            </a:r>
          </a:p>
          <a:p>
            <a:pPr>
              <a:lnSpc>
                <a:spcPct val="90000"/>
              </a:lnSpc>
            </a:pPr>
            <a:r>
              <a:rPr lang="en-GB" sz="2400"/>
              <a:t>WTO trade agreement.</a:t>
            </a:r>
          </a:p>
          <a:p>
            <a:pPr>
              <a:lnSpc>
                <a:spcPct val="90000"/>
              </a:lnSpc>
            </a:pPr>
            <a:r>
              <a:rPr lang="en-GB" sz="2400"/>
              <a:t>UN Environmental Programme.</a:t>
            </a:r>
          </a:p>
          <a:p>
            <a:pPr>
              <a:lnSpc>
                <a:spcPct val="90000"/>
              </a:lnSpc>
            </a:pPr>
            <a:r>
              <a:rPr lang="en-GB" sz="2400"/>
              <a:t>Increasing use of Information technology.</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The Outlook</a:t>
            </a:r>
          </a:p>
        </p:txBody>
      </p:sp>
      <p:sp>
        <p:nvSpPr>
          <p:cNvPr id="15363" name="Rectangle 3"/>
          <p:cNvSpPr>
            <a:spLocks noGrp="1" noChangeArrowheads="1"/>
          </p:cNvSpPr>
          <p:nvPr>
            <p:ph type="body" idx="1"/>
          </p:nvPr>
        </p:nvSpPr>
        <p:spPr/>
        <p:txBody>
          <a:bodyPr/>
          <a:lstStyle/>
          <a:p>
            <a:pPr>
              <a:lnSpc>
                <a:spcPct val="80000"/>
              </a:lnSpc>
            </a:pPr>
            <a:r>
              <a:rPr lang="en-GB" sz="2800"/>
              <a:t>If climate change is inevitable, are we ready for change?</a:t>
            </a:r>
          </a:p>
          <a:p>
            <a:pPr>
              <a:lnSpc>
                <a:spcPct val="80000"/>
              </a:lnSpc>
            </a:pPr>
            <a:r>
              <a:rPr lang="en-GB" sz="2800"/>
              <a:t>What are the implications to the developed world if sea levels rise?</a:t>
            </a:r>
          </a:p>
          <a:p>
            <a:pPr>
              <a:lnSpc>
                <a:spcPct val="80000"/>
              </a:lnSpc>
            </a:pPr>
            <a:r>
              <a:rPr lang="en-GB" sz="2800"/>
              <a:t>What are the implications for the developing world if sea levels rise?</a:t>
            </a:r>
          </a:p>
          <a:p>
            <a:pPr>
              <a:lnSpc>
                <a:spcPct val="80000"/>
              </a:lnSpc>
            </a:pPr>
            <a:r>
              <a:rPr lang="en-GB" sz="2800"/>
              <a:t>The global population is increasing much slower than previously predicted thanks to birth control, education in the developing world, but are there enough natural resources available to provide social equity globally?</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The aims of this module</a:t>
            </a:r>
          </a:p>
        </p:txBody>
      </p:sp>
      <p:sp>
        <p:nvSpPr>
          <p:cNvPr id="29699" name="Rectangle 3"/>
          <p:cNvSpPr>
            <a:spLocks noGrp="1" noChangeArrowheads="1"/>
          </p:cNvSpPr>
          <p:nvPr>
            <p:ph type="body" idx="1"/>
          </p:nvPr>
        </p:nvSpPr>
        <p:spPr/>
        <p:txBody>
          <a:bodyPr/>
          <a:lstStyle/>
          <a:p>
            <a:r>
              <a:rPr lang="en-GB"/>
              <a:t>We will examine:</a:t>
            </a:r>
          </a:p>
          <a:p>
            <a:pPr lvl="1"/>
            <a:r>
              <a:rPr lang="en-GB"/>
              <a:t>Social Justice and equity, including gender issues.</a:t>
            </a:r>
          </a:p>
          <a:p>
            <a:pPr lvl="1"/>
            <a:r>
              <a:rPr lang="en-GB"/>
              <a:t>Health, both global and national.</a:t>
            </a:r>
          </a:p>
          <a:p>
            <a:pPr lvl="1"/>
            <a:r>
              <a:rPr lang="en-GB"/>
              <a:t>The environment.</a:t>
            </a:r>
          </a:p>
          <a:p>
            <a:pPr lvl="1"/>
            <a:r>
              <a:rPr lang="en-GB"/>
              <a:t>Legislation that supports Sustainable development.</a:t>
            </a:r>
          </a:p>
          <a:p>
            <a:pPr lvl="1"/>
            <a:r>
              <a:rPr lang="en-GB"/>
              <a:t>Methods of reducing anthropogenic impacts. </a:t>
            </a:r>
          </a:p>
          <a:p>
            <a:pPr lvl="1"/>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Suggested reading</a:t>
            </a:r>
          </a:p>
        </p:txBody>
      </p:sp>
      <p:sp>
        <p:nvSpPr>
          <p:cNvPr id="30723" name="Rectangle 3"/>
          <p:cNvSpPr>
            <a:spLocks noGrp="1" noChangeArrowheads="1"/>
          </p:cNvSpPr>
          <p:nvPr>
            <p:ph type="body" idx="1"/>
          </p:nvPr>
        </p:nvSpPr>
        <p:spPr/>
        <p:txBody>
          <a:bodyPr/>
          <a:lstStyle/>
          <a:p>
            <a:r>
              <a:rPr lang="en-GB"/>
              <a:t>Schumacher : Small is Beautiful.</a:t>
            </a:r>
          </a:p>
          <a:p>
            <a:r>
              <a:rPr lang="en-GB"/>
              <a:t>Ponting: A green history of the Earth.</a:t>
            </a:r>
          </a:p>
          <a:p>
            <a:r>
              <a:rPr lang="en-GB"/>
              <a:t>Rao: Sustainable Development</a:t>
            </a:r>
          </a:p>
          <a:p>
            <a:r>
              <a:rPr lang="en-GB"/>
              <a:t>The Journal of Sustainable development.</a:t>
            </a:r>
          </a:p>
          <a:p>
            <a:r>
              <a:rPr lang="en-GB"/>
              <a:t>Tufts Institute: Macro-economics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Recap</a:t>
            </a:r>
          </a:p>
        </p:txBody>
      </p:sp>
      <p:sp>
        <p:nvSpPr>
          <p:cNvPr id="16387" name="Rectangle 3"/>
          <p:cNvSpPr>
            <a:spLocks noGrp="1" noChangeArrowheads="1"/>
          </p:cNvSpPr>
          <p:nvPr>
            <p:ph type="body" idx="1"/>
          </p:nvPr>
        </p:nvSpPr>
        <p:spPr/>
        <p:txBody>
          <a:bodyPr/>
          <a:lstStyle/>
          <a:p>
            <a:pPr>
              <a:buFont typeface="Wingdings" pitchFamily="2" charset="2"/>
              <a:buChar char="Ø"/>
            </a:pPr>
            <a:r>
              <a:rPr lang="en-GB"/>
              <a:t>Definition of Sustainable development.</a:t>
            </a:r>
          </a:p>
          <a:p>
            <a:pPr>
              <a:buFont typeface="Wingdings" pitchFamily="2" charset="2"/>
              <a:buChar char="Ø"/>
            </a:pPr>
            <a:r>
              <a:rPr lang="en-GB"/>
              <a:t>Historical context of Sustainable Development.</a:t>
            </a:r>
          </a:p>
          <a:p>
            <a:pPr>
              <a:buFont typeface="Wingdings" pitchFamily="2" charset="2"/>
              <a:buChar char="Ø"/>
            </a:pPr>
            <a:r>
              <a:rPr lang="en-GB"/>
              <a:t>Difficulties in achievement.</a:t>
            </a:r>
          </a:p>
          <a:p>
            <a:pPr>
              <a:buFont typeface="Wingdings" pitchFamily="2" charset="2"/>
              <a:buChar char="Ø"/>
            </a:pPr>
            <a:r>
              <a:rPr lang="en-GB"/>
              <a:t>Some successes.</a:t>
            </a:r>
          </a:p>
          <a:p>
            <a:pPr>
              <a:buFont typeface="Wingdings" pitchFamily="2" charset="2"/>
              <a:buChar char="Ø"/>
            </a:pPr>
            <a:r>
              <a:rPr lang="en-GB"/>
              <a:t>The Outlook.</a:t>
            </a:r>
          </a:p>
          <a:p>
            <a:pPr>
              <a:buFont typeface="Wingdings" pitchFamily="2" charset="2"/>
              <a:buChar char="Ø"/>
            </a:pPr>
            <a:endParaRPr lang="en-GB"/>
          </a:p>
          <a:p>
            <a:pPr>
              <a:buFontTx/>
              <a:buNone/>
            </a:pPr>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1482</TotalTime>
  <Words>2006</Words>
  <Application>Microsoft PowerPoint</Application>
  <PresentationFormat>On-screen Show (4:3)</PresentationFormat>
  <Paragraphs>177</Paragraphs>
  <Slides>37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39" baseType="lpstr">
      <vt:lpstr>Ocean</vt:lpstr>
      <vt:lpstr>Worksheet</vt:lpstr>
      <vt:lpstr>Sustainable Development</vt:lpstr>
      <vt:lpstr>Why is SD important to Construction?</vt:lpstr>
      <vt:lpstr>Construction industry</vt:lpstr>
      <vt:lpstr>Definitions</vt:lpstr>
      <vt:lpstr>What is Sustainable Development?</vt:lpstr>
      <vt:lpstr>Definitions </vt:lpstr>
      <vt:lpstr>The Three Pillars of Sustainable Development</vt:lpstr>
      <vt:lpstr>The Three Pillars</vt:lpstr>
      <vt:lpstr>The environment</vt:lpstr>
      <vt:lpstr>The economy</vt:lpstr>
      <vt:lpstr>Environmental economics</vt:lpstr>
      <vt:lpstr>UK Sustainable Development Commissions, on the economy.</vt:lpstr>
      <vt:lpstr>Equity</vt:lpstr>
      <vt:lpstr>Social Justice and equity</vt:lpstr>
      <vt:lpstr>How do we measure SD in the UK?</vt:lpstr>
      <vt:lpstr> Sustainable Development:- The Policy </vt:lpstr>
      <vt:lpstr>SD in the UK</vt:lpstr>
      <vt:lpstr>SD in the UK</vt:lpstr>
      <vt:lpstr>SD Strategy in the UK</vt:lpstr>
      <vt:lpstr>Changing patterns</vt:lpstr>
      <vt:lpstr>Changing patterns</vt:lpstr>
      <vt:lpstr>Changing patterns</vt:lpstr>
      <vt:lpstr>The History</vt:lpstr>
      <vt:lpstr>What is the overall aim?</vt:lpstr>
      <vt:lpstr>The Four Challenges</vt:lpstr>
      <vt:lpstr>I. Freedom from want</vt:lpstr>
      <vt:lpstr>MDGs</vt:lpstr>
      <vt:lpstr>MDG 8:  Global partnership for development</vt:lpstr>
      <vt:lpstr>Difficulties in achievement.</vt:lpstr>
      <vt:lpstr>Some Facts.</vt:lpstr>
      <vt:lpstr>Mobility for the Information Age?</vt:lpstr>
      <vt:lpstr>Congestion costs $20 billion per year </vt:lpstr>
      <vt:lpstr>Some successes.</vt:lpstr>
      <vt:lpstr>The Outlook</vt:lpstr>
      <vt:lpstr>The aims of this module</vt:lpstr>
      <vt:lpstr>Suggested reading</vt:lpstr>
      <vt:lpstr>Recap</vt:lpstr>
    </vt:vector>
  </TitlesOfParts>
  <Company>home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dc:title>
  <dc:creator>Linda Rudd</dc:creator>
  <cp:lastModifiedBy>bus-lr</cp:lastModifiedBy>
  <cp:revision>10</cp:revision>
  <dcterms:created xsi:type="dcterms:W3CDTF">2006-02-14T10:20:03Z</dcterms:created>
  <dcterms:modified xsi:type="dcterms:W3CDTF">2012-10-04T12:54:35Z</dcterms:modified>
</cp:coreProperties>
</file>