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6"/>
  </p:notesMasterIdLst>
  <p:handoutMasterIdLst>
    <p:handoutMasterId r:id="rId97"/>
  </p:handoutMasterIdLst>
  <p:sldIdLst>
    <p:sldId id="258" r:id="rId2"/>
    <p:sldId id="342" r:id="rId3"/>
    <p:sldId id="377" r:id="rId4"/>
    <p:sldId id="378" r:id="rId5"/>
    <p:sldId id="379" r:id="rId6"/>
    <p:sldId id="399" r:id="rId7"/>
    <p:sldId id="400" r:id="rId8"/>
    <p:sldId id="402" r:id="rId9"/>
    <p:sldId id="403" r:id="rId10"/>
    <p:sldId id="388" r:id="rId11"/>
    <p:sldId id="297" r:id="rId12"/>
    <p:sldId id="298" r:id="rId13"/>
    <p:sldId id="299" r:id="rId14"/>
    <p:sldId id="300" r:id="rId15"/>
    <p:sldId id="301" r:id="rId16"/>
    <p:sldId id="302" r:id="rId17"/>
    <p:sldId id="303" r:id="rId18"/>
    <p:sldId id="304" r:id="rId19"/>
    <p:sldId id="308" r:id="rId20"/>
    <p:sldId id="307" r:id="rId21"/>
    <p:sldId id="309" r:id="rId22"/>
    <p:sldId id="390" r:id="rId23"/>
    <p:sldId id="391" r:id="rId24"/>
    <p:sldId id="392" r:id="rId25"/>
    <p:sldId id="393" r:id="rId26"/>
    <p:sldId id="310" r:id="rId27"/>
    <p:sldId id="311" r:id="rId28"/>
    <p:sldId id="312" r:id="rId29"/>
    <p:sldId id="313" r:id="rId30"/>
    <p:sldId id="314" r:id="rId31"/>
    <p:sldId id="315" r:id="rId32"/>
    <p:sldId id="365" r:id="rId33"/>
    <p:sldId id="366" r:id="rId34"/>
    <p:sldId id="367" r:id="rId35"/>
    <p:sldId id="368" r:id="rId36"/>
    <p:sldId id="369" r:id="rId37"/>
    <p:sldId id="371" r:id="rId38"/>
    <p:sldId id="372" r:id="rId39"/>
    <p:sldId id="373" r:id="rId40"/>
    <p:sldId id="408" r:id="rId41"/>
    <p:sldId id="409" r:id="rId42"/>
    <p:sldId id="292" r:id="rId43"/>
    <p:sldId id="293" r:id="rId44"/>
    <p:sldId id="259" r:id="rId45"/>
    <p:sldId id="323" r:id="rId46"/>
    <p:sldId id="324" r:id="rId47"/>
    <p:sldId id="325" r:id="rId48"/>
    <p:sldId id="326" r:id="rId49"/>
    <p:sldId id="327" r:id="rId50"/>
    <p:sldId id="394" r:id="rId51"/>
    <p:sldId id="329" r:id="rId52"/>
    <p:sldId id="328" r:id="rId53"/>
    <p:sldId id="330" r:id="rId54"/>
    <p:sldId id="331" r:id="rId55"/>
    <p:sldId id="332" r:id="rId56"/>
    <p:sldId id="333" r:id="rId57"/>
    <p:sldId id="334" r:id="rId58"/>
    <p:sldId id="335" r:id="rId59"/>
    <p:sldId id="336" r:id="rId60"/>
    <p:sldId id="337" r:id="rId61"/>
    <p:sldId id="341" r:id="rId62"/>
    <p:sldId id="407" r:id="rId63"/>
    <p:sldId id="404" r:id="rId64"/>
    <p:sldId id="405" r:id="rId65"/>
    <p:sldId id="260" r:id="rId66"/>
    <p:sldId id="262" r:id="rId67"/>
    <p:sldId id="263" r:id="rId68"/>
    <p:sldId id="264" r:id="rId69"/>
    <p:sldId id="267" r:id="rId70"/>
    <p:sldId id="265" r:id="rId71"/>
    <p:sldId id="266" r:id="rId72"/>
    <p:sldId id="268" r:id="rId73"/>
    <p:sldId id="269" r:id="rId74"/>
    <p:sldId id="270" r:id="rId75"/>
    <p:sldId id="271" r:id="rId76"/>
    <p:sldId id="272" r:id="rId77"/>
    <p:sldId id="279" r:id="rId78"/>
    <p:sldId id="280" r:id="rId79"/>
    <p:sldId id="281" r:id="rId80"/>
    <p:sldId id="282" r:id="rId81"/>
    <p:sldId id="283" r:id="rId82"/>
    <p:sldId id="284" r:id="rId83"/>
    <p:sldId id="285" r:id="rId84"/>
    <p:sldId id="286" r:id="rId85"/>
    <p:sldId id="287" r:id="rId86"/>
    <p:sldId id="288" r:id="rId87"/>
    <p:sldId id="289" r:id="rId88"/>
    <p:sldId id="290" r:id="rId89"/>
    <p:sldId id="291" r:id="rId90"/>
    <p:sldId id="374" r:id="rId91"/>
    <p:sldId id="375" r:id="rId92"/>
    <p:sldId id="376" r:id="rId93"/>
    <p:sldId id="294" r:id="rId94"/>
    <p:sldId id="257" r:id="rId95"/>
  </p:sldIdLst>
  <p:sldSz cx="9144000" cy="6858000" type="screen4x3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023" autoAdjust="0"/>
  </p:normalViewPr>
  <p:slideViewPr>
    <p:cSldViewPr>
      <p:cViewPr>
        <p:scale>
          <a:sx n="70" d="100"/>
          <a:sy n="70" d="100"/>
        </p:scale>
        <p:origin x="-1968" y="-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8" d="100"/>
          <a:sy n="68" d="100"/>
        </p:scale>
        <p:origin x="-2070" y="-114"/>
      </p:cViewPr>
      <p:guideLst>
        <p:guide orient="horz" pos="3155"/>
        <p:guide pos="217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97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viewProps" Target="viewProps.xml"/><Relationship Id="rId10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0418"/>
          </a:xfrm>
          <a:prstGeom prst="rect">
            <a:avLst/>
          </a:prstGeom>
        </p:spPr>
        <p:txBody>
          <a:bodyPr vert="horz" lIns="95601" tIns="47800" rIns="95601" bIns="47800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1698" y="0"/>
            <a:ext cx="2984871" cy="500418"/>
          </a:xfrm>
          <a:prstGeom prst="rect">
            <a:avLst/>
          </a:prstGeom>
        </p:spPr>
        <p:txBody>
          <a:bodyPr vert="horz" lIns="95601" tIns="47800" rIns="95601" bIns="47800" rtlCol="0"/>
          <a:lstStyle>
            <a:lvl1pPr algn="r">
              <a:defRPr sz="1300"/>
            </a:lvl1pPr>
          </a:lstStyle>
          <a:p>
            <a:fld id="{ED066EF8-F139-44BE-86B7-A6350AA262F2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8175"/>
            <a:ext cx="2984871" cy="500417"/>
          </a:xfrm>
          <a:prstGeom prst="rect">
            <a:avLst/>
          </a:prstGeom>
        </p:spPr>
        <p:txBody>
          <a:bodyPr vert="horz" lIns="95601" tIns="47800" rIns="95601" bIns="47800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1698" y="9518175"/>
            <a:ext cx="2984871" cy="500417"/>
          </a:xfrm>
          <a:prstGeom prst="rect">
            <a:avLst/>
          </a:prstGeom>
        </p:spPr>
        <p:txBody>
          <a:bodyPr vert="horz" lIns="95601" tIns="47800" rIns="95601" bIns="47800" rtlCol="0" anchor="b"/>
          <a:lstStyle>
            <a:lvl1pPr algn="r">
              <a:defRPr sz="1300"/>
            </a:lvl1pPr>
          </a:lstStyle>
          <a:p>
            <a:fld id="{FC4CF2C7-B338-49AC-B99B-F69EDFAB5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84947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1015"/>
          </a:xfrm>
          <a:prstGeom prst="rect">
            <a:avLst/>
          </a:prstGeom>
        </p:spPr>
        <p:txBody>
          <a:bodyPr vert="horz" lIns="95601" tIns="47800" rIns="95601" bIns="47800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1015"/>
          </a:xfrm>
          <a:prstGeom prst="rect">
            <a:avLst/>
          </a:prstGeom>
        </p:spPr>
        <p:txBody>
          <a:bodyPr vert="horz" lIns="95601" tIns="47800" rIns="95601" bIns="47800" rtlCol="0"/>
          <a:lstStyle>
            <a:lvl1pPr algn="r">
              <a:defRPr sz="1300"/>
            </a:lvl1pPr>
          </a:lstStyle>
          <a:p>
            <a:fld id="{23B5366A-9968-45C3-825C-47AE0A8F45D5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0888"/>
            <a:ext cx="5008563" cy="37576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5601" tIns="47800" rIns="95601" bIns="4780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759642"/>
            <a:ext cx="5510530" cy="4509135"/>
          </a:xfrm>
          <a:prstGeom prst="rect">
            <a:avLst/>
          </a:prstGeom>
        </p:spPr>
        <p:txBody>
          <a:bodyPr vert="horz" lIns="95601" tIns="47800" rIns="95601" bIns="4780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6"/>
            <a:ext cx="2984871" cy="501015"/>
          </a:xfrm>
          <a:prstGeom prst="rect">
            <a:avLst/>
          </a:prstGeom>
        </p:spPr>
        <p:txBody>
          <a:bodyPr vert="horz" lIns="95601" tIns="47800" rIns="95601" bIns="47800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6"/>
            <a:ext cx="2984871" cy="501015"/>
          </a:xfrm>
          <a:prstGeom prst="rect">
            <a:avLst/>
          </a:prstGeom>
        </p:spPr>
        <p:txBody>
          <a:bodyPr vert="horz" lIns="95601" tIns="47800" rIns="95601" bIns="47800" rtlCol="0" anchor="b"/>
          <a:lstStyle>
            <a:lvl1pPr algn="r">
              <a:defRPr sz="1300"/>
            </a:lvl1pPr>
          </a:lstStyle>
          <a:p>
            <a:fld id="{01F91A43-A564-464B-BFF4-FB0C852CA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0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ACF35-6557-4963-BF53-B280570BF2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263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416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6482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210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344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Whittington castle was held by </a:t>
            </a:r>
            <a:r>
              <a:rPr lang="en-GB" dirty="0" err="1" smtClean="0"/>
              <a:t>llwelyns</a:t>
            </a:r>
            <a:r>
              <a:rPr lang="en-GB" dirty="0" smtClean="0"/>
              <a:t> grandfather</a:t>
            </a:r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No castle meant that the </a:t>
            </a:r>
            <a:r>
              <a:rPr lang="en-GB" baseline="0" dirty="0" err="1" smtClean="0"/>
              <a:t>northeastern</a:t>
            </a:r>
            <a:r>
              <a:rPr lang="en-GB" baseline="0" dirty="0" smtClean="0"/>
              <a:t> border would be </a:t>
            </a:r>
            <a:r>
              <a:rPr lang="en-GB" baseline="0" dirty="0" err="1" smtClean="0"/>
              <a:t>strengtened</a:t>
            </a:r>
            <a:r>
              <a:rPr lang="en-GB" baseline="0" dirty="0" smtClean="0"/>
              <a:t>.</a:t>
            </a:r>
          </a:p>
          <a:p>
            <a:pPr marL="0" lvl="1" defTabSz="966155"/>
            <a:r>
              <a:rPr lang="en-GB" dirty="0" smtClean="0"/>
              <a:t>(He had sided with English in 1260s)</a:t>
            </a:r>
          </a:p>
          <a:p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6908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27,000 </a:t>
            </a:r>
            <a:r>
              <a:rPr lang="en-GB" dirty="0" err="1" smtClean="0"/>
              <a:t>caernarfon</a:t>
            </a:r>
            <a:endParaRPr lang="en-GB" dirty="0" smtClean="0"/>
          </a:p>
          <a:p>
            <a:r>
              <a:rPr lang="en-GB" dirty="0" smtClean="0"/>
              <a:t>78000 in ten </a:t>
            </a:r>
            <a:r>
              <a:rPr lang="en-GB" dirty="0" err="1" smtClean="0"/>
              <a:t>astles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5587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2114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5610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2673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0990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F91A43-A564-464B-BFF4-FB0C852CAA9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5313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5718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154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2942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8762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1929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0363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1974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4304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7614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AE646C-8C59-441D-BC6C-AE236789E10C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71648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AE646C-8C59-441D-BC6C-AE236789E10C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7825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AE646C-8C59-441D-BC6C-AE236789E10C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38738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20473F-F924-4D80-AC80-F2D551220D83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7135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Coulson</a:t>
            </a:r>
            <a:r>
              <a:rPr lang="en-GB" baseline="0" dirty="0" smtClean="0"/>
              <a:t> argues sign of colonisation and </a:t>
            </a:r>
            <a:r>
              <a:rPr lang="en-GB" baseline="0" dirty="0" err="1" smtClean="0"/>
              <a:t>consolidaion</a:t>
            </a:r>
            <a:r>
              <a:rPr lang="en-GB" baseline="0" dirty="0" smtClean="0"/>
              <a:t> of land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AE646C-8C59-441D-BC6C-AE236789E10C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4405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ACF35-6557-4963-BF53-B280570BF216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96415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AE646C-8C59-441D-BC6C-AE236789E10C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53213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AE646C-8C59-441D-BC6C-AE236789E10C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24889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69376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65189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77206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4015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64592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70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64861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31619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ED8AD0-C514-43CE-8643-2EBFAD154C10}" type="slidenum">
              <a:rPr lang="en-GB" smtClean="0"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7593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73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3457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74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7795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Symbol of house of York</a:t>
            </a:r>
          </a:p>
          <a:p>
            <a:r>
              <a:rPr lang="en-GB" dirty="0" smtClean="0"/>
              <a:t>Portcullis symbol</a:t>
            </a:r>
            <a:r>
              <a:rPr lang="en-GB" baseline="0" dirty="0" smtClean="0"/>
              <a:t> of </a:t>
            </a:r>
            <a:r>
              <a:rPr lang="en-GB" baseline="0" dirty="0" err="1" smtClean="0"/>
              <a:t>Herert</a:t>
            </a:r>
            <a:r>
              <a:rPr lang="en-GB" baseline="0" dirty="0" smtClean="0"/>
              <a:t> family </a:t>
            </a:r>
            <a:r>
              <a:rPr lang="en-GB" baseline="0" dirty="0" err="1" smtClean="0"/>
              <a:t>whch</a:t>
            </a:r>
            <a:r>
              <a:rPr lang="en-GB" baseline="0" dirty="0" smtClean="0"/>
              <a:t> 4</a:t>
            </a:r>
            <a:r>
              <a:rPr lang="en-GB" baseline="30000" dirty="0" smtClean="0"/>
              <a:t>th</a:t>
            </a:r>
            <a:r>
              <a:rPr lang="en-GB" baseline="0" dirty="0" smtClean="0"/>
              <a:t> earl of Northumberland married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75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93320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Percy arms </a:t>
            </a:r>
            <a:r>
              <a:rPr lang="en-GB" dirty="0" err="1" smtClean="0"/>
              <a:t>beame</a:t>
            </a:r>
            <a:r>
              <a:rPr lang="en-GB" dirty="0" smtClean="0"/>
              <a:t> lion rampant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76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22809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77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4720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78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61296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79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89758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222497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1214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Earl of </a:t>
            </a:r>
            <a:r>
              <a:rPr lang="en-GB" dirty="0" err="1" smtClean="0"/>
              <a:t>Woorcesterwas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mdade</a:t>
            </a:r>
            <a:r>
              <a:rPr lang="en-GB" baseline="0" dirty="0" smtClean="0"/>
              <a:t> a knight of the </a:t>
            </a:r>
            <a:r>
              <a:rPr lang="en-GB" baseline="0" dirty="0" err="1" smtClean="0"/>
              <a:t>ordr</a:t>
            </a:r>
            <a:r>
              <a:rPr lang="en-GB" baseline="0" dirty="0" smtClean="0"/>
              <a:t> of the garter in 1570</a:t>
            </a:r>
          </a:p>
          <a:p>
            <a:endParaRPr lang="en-GB" baseline="0" dirty="0" smtClean="0"/>
          </a:p>
          <a:p>
            <a:r>
              <a:rPr lang="en-GB" baseline="0" dirty="0" smtClean="0"/>
              <a:t>On this plaque was the motto of the order of the garter Hone </a:t>
            </a:r>
            <a:r>
              <a:rPr lang="en-GB" baseline="0" dirty="0" err="1" smtClean="0"/>
              <a:t>soit</a:t>
            </a:r>
            <a:r>
              <a:rPr lang="en-GB" baseline="0" dirty="0" smtClean="0"/>
              <a:t> qui Mal y </a:t>
            </a:r>
            <a:r>
              <a:rPr lang="en-GB" baseline="0" dirty="0" err="1" smtClean="0"/>
              <a:t>pense</a:t>
            </a:r>
            <a:endParaRPr lang="en-GB" baseline="0" dirty="0" smtClean="0"/>
          </a:p>
          <a:p>
            <a:r>
              <a:rPr lang="en-GB" baseline="0" dirty="0" smtClean="0"/>
              <a:t>As well as family motto   </a:t>
            </a:r>
            <a:r>
              <a:rPr lang="en-GB" baseline="0" dirty="0" err="1" smtClean="0"/>
              <a:t>Mutare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vel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timere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sperno</a:t>
            </a:r>
            <a:r>
              <a:rPr lang="en-GB" baseline="0" dirty="0" smtClean="0"/>
              <a:t> ( I scorn to change or fear) </a:t>
            </a:r>
          </a:p>
          <a:p>
            <a:endParaRPr lang="en-GB" baseline="0" dirty="0" smtClean="0"/>
          </a:p>
          <a:p>
            <a:r>
              <a:rPr lang="en-GB" baseline="0" dirty="0" smtClean="0"/>
              <a:t>Tiles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19855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7193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20700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4462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74768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62491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38430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89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51559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1C0321-3895-42BC-8D83-ACA9DAE2C63E}" type="slidenum">
              <a:rPr lang="en-GB" smtClean="0"/>
              <a:t>93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30757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AE646C-8C59-441D-BC6C-AE236789E10C}" type="slidenum">
              <a:rPr lang="en-GB" smtClean="0"/>
              <a:t>94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509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99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814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46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988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499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388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07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128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286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363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806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5DE52D-60BF-4F96-94FD-E868DDBCFCE0}" type="datetimeFigureOut">
              <a:rPr lang="en-GB" smtClean="0"/>
              <a:t>08/12/2015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9261B-14ED-42FE-8CBE-8959FD02C0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965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Relationship Id="rId5" Type="http://schemas.microsoft.com/office/2007/relationships/hdphoto" Target="../media/hdphoto2.wdp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6.jpe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3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4.jp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2.JP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8.jpeg"/><Relationship Id="rId4" Type="http://schemas.openxmlformats.org/officeDocument/2006/relationships/image" Target="../media/image67.jpe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gif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tehouse-gazetteer.info/LtoCren.html" TargetMode="External"/><Relationship Id="rId2" Type="http://schemas.openxmlformats.org/officeDocument/2006/relationships/image" Target="../media/image70.GIF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image" Target="../media/image71.gif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9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7.jpe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jp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6.jpeg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astleuk.net/castle_lists_midlands/140/kirbymuxloecastle1.htm" TargetMode="Externa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eraldicjewelry.com/origins-of-heraldry.html" TargetMode="External"/><Relationship Id="rId4" Type="http://schemas.openxmlformats.org/officeDocument/2006/relationships/image" Target="../media/image100.jp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2.jpe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amerasnaps.org.uk/bodiam/index.htm" TargetMode="External"/><Relationship Id="rId5" Type="http://schemas.openxmlformats.org/officeDocument/2006/relationships/image" Target="../media/image105.jpg"/><Relationship Id="rId4" Type="http://schemas.openxmlformats.org/officeDocument/2006/relationships/image" Target="../media/image104.jpg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jp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-2286000" y="-533400"/>
            <a:ext cx="12573000" cy="25908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9" y="620688"/>
            <a:ext cx="9700045" cy="64533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1470025"/>
          </a:xfrm>
          <a:solidFill>
            <a:schemeClr val="bg1">
              <a:alpha val="64000"/>
            </a:schemeClr>
          </a:solidFill>
        </p:spPr>
        <p:txBody>
          <a:bodyPr/>
          <a:lstStyle/>
          <a:p>
            <a:r>
              <a:rPr lang="en-GB" sz="4000" dirty="0" smtClean="0"/>
              <a:t>Elite power and the physical environment</a:t>
            </a:r>
            <a:r>
              <a:rPr lang="en-GB" dirty="0" smtClean="0"/>
              <a:t> Castles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21287" y="1395536"/>
            <a:ext cx="3240360" cy="809328"/>
          </a:xfrm>
          <a:solidFill>
            <a:schemeClr val="bg1">
              <a:alpha val="3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sz="2400" dirty="0" err="1" smtClean="0">
                <a:solidFill>
                  <a:schemeClr val="tx1"/>
                </a:solidFill>
              </a:rPr>
              <a:t>Therron</a:t>
            </a: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</a:rPr>
              <a:t>Welstead</a:t>
            </a:r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dirty="0" smtClean="0">
                <a:solidFill>
                  <a:schemeClr val="tx1"/>
                </a:solidFill>
              </a:rPr>
              <a:t>25 November 2013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3054572" y="6453336"/>
            <a:ext cx="3229841" cy="404664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>
                <a:solidFill>
                  <a:schemeClr val="tx1"/>
                </a:solidFill>
              </a:rPr>
              <a:t>Harlech Castle (Gwynedd)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185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a castle?  </a:t>
            </a:r>
            <a:br>
              <a:rPr lang="en-GB" dirty="0" smtClean="0"/>
            </a:br>
            <a:r>
              <a:rPr lang="en-GB" dirty="0" smtClean="0"/>
              <a:t>Dictionary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276872"/>
            <a:ext cx="7272808" cy="2880320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sz="4800" dirty="0" smtClean="0"/>
              <a:t>Castle: a large building typically of the medieval period, fortified against attack with thick walls, battlements, towers, and often a moat.</a:t>
            </a:r>
          </a:p>
          <a:p>
            <a:pPr marL="0" indent="0" algn="just">
              <a:buNone/>
            </a:pPr>
            <a:endParaRPr lang="en-GB" sz="4800" dirty="0" smtClean="0"/>
          </a:p>
          <a:p>
            <a:pPr marL="0" indent="0" algn="ctr">
              <a:buNone/>
            </a:pPr>
            <a:r>
              <a:rPr lang="en-GB" sz="2600" dirty="0" smtClean="0"/>
              <a:t>(Oxford Dictionary of English (Oxford: OUP, 2003) p. 269.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49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0088" y="0"/>
            <a:ext cx="4593456" cy="1143000"/>
          </a:xfrm>
        </p:spPr>
        <p:txBody>
          <a:bodyPr/>
          <a:lstStyle/>
          <a:p>
            <a:r>
              <a:rPr lang="en-GB" dirty="0" smtClean="0"/>
              <a:t>Royalty and castles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4525963"/>
          </a:xfrm>
        </p:spPr>
        <p:txBody>
          <a:bodyPr/>
          <a:lstStyle/>
          <a:p>
            <a:r>
              <a:rPr lang="en-GB" dirty="0" smtClean="0"/>
              <a:t>Exeter castle (</a:t>
            </a:r>
            <a:r>
              <a:rPr lang="en-GB" dirty="0" err="1" smtClean="0"/>
              <a:t>Rougemont</a:t>
            </a:r>
            <a:r>
              <a:rPr lang="en-GB" dirty="0" smtClean="0"/>
              <a:t>)</a:t>
            </a:r>
            <a:r>
              <a:rPr lang="en-GB" dirty="0"/>
              <a:t> </a:t>
            </a:r>
            <a:r>
              <a:rPr lang="en-GB" dirty="0" smtClean="0"/>
              <a:t>built circa 1068</a:t>
            </a:r>
          </a:p>
          <a:p>
            <a:r>
              <a:rPr lang="en-GB" dirty="0" smtClean="0"/>
              <a:t>Why Exeter?</a:t>
            </a:r>
          </a:p>
          <a:p>
            <a:pPr lvl="1"/>
            <a:r>
              <a:rPr lang="en-GB" dirty="0" smtClean="0"/>
              <a:t>Exeter refused demands made by William I.</a:t>
            </a:r>
          </a:p>
          <a:p>
            <a:pPr lvl="1"/>
            <a:r>
              <a:rPr lang="en-GB" dirty="0" smtClean="0"/>
              <a:t>Held against him (18 days)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433" y="0"/>
            <a:ext cx="4578493" cy="6858000"/>
          </a:xfrm>
        </p:spPr>
      </p:pic>
    </p:spTree>
    <p:extLst>
      <p:ext uri="{BB962C8B-B14F-4D97-AF65-F5344CB8AC3E}">
        <p14:creationId xmlns:p14="http://schemas.microsoft.com/office/powerpoint/2010/main" val="3428994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Rougemont</a:t>
            </a:r>
            <a:r>
              <a:rPr lang="en-GB" dirty="0" smtClean="0"/>
              <a:t> Gatehouse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Anglo-Saxon in style</a:t>
            </a:r>
          </a:p>
          <a:p>
            <a:pPr lvl="1"/>
            <a:r>
              <a:rPr lang="en-GB" dirty="0" smtClean="0"/>
              <a:t>Long and short stonework</a:t>
            </a:r>
          </a:p>
          <a:p>
            <a:pPr lvl="1"/>
            <a:r>
              <a:rPr lang="en-GB" dirty="0" smtClean="0"/>
              <a:t>Small Triangular windows</a:t>
            </a:r>
          </a:p>
          <a:p>
            <a:pPr lvl="1"/>
            <a:r>
              <a:rPr lang="en-GB" dirty="0" smtClean="0"/>
              <a:t>Herringbone</a:t>
            </a:r>
            <a:endParaRPr lang="en-GB" dirty="0"/>
          </a:p>
          <a:p>
            <a:r>
              <a:rPr lang="en-GB" dirty="0" smtClean="0"/>
              <a:t>Built by Anglo Saxon</a:t>
            </a:r>
          </a:p>
          <a:p>
            <a:pPr lvl="1"/>
            <a:r>
              <a:rPr lang="en-GB" dirty="0" smtClean="0"/>
              <a:t>just their style?</a:t>
            </a:r>
          </a:p>
          <a:p>
            <a:r>
              <a:rPr lang="en-GB" dirty="0" smtClean="0"/>
              <a:t>Or proving William I is </a:t>
            </a:r>
            <a:r>
              <a:rPr lang="en-GB" dirty="0" err="1" smtClean="0"/>
              <a:t>legitamate</a:t>
            </a:r>
            <a:r>
              <a:rPr lang="en-GB" dirty="0" smtClean="0"/>
              <a:t> heir to throne?</a:t>
            </a:r>
            <a:endParaRPr lang="en-GB" dirty="0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305" y="0"/>
            <a:ext cx="45775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06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0" y="-243408"/>
            <a:ext cx="48768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Earls Barton (N. Hants)</a:t>
            </a:r>
            <a:endParaRPr lang="en-GB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491362" y="1237029"/>
            <a:ext cx="6779314" cy="4525963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36" b="25904"/>
          <a:stretch/>
        </p:blipFill>
        <p:spPr>
          <a:xfrm rot="5400000">
            <a:off x="805049" y="3036621"/>
            <a:ext cx="6019798" cy="1686296"/>
          </a:xfrm>
          <a:prstGeom prst="rect">
            <a:avLst/>
          </a:prstGeom>
        </p:spPr>
      </p:pic>
      <p:pic>
        <p:nvPicPr>
          <p:cNvPr id="17" name="Content Placeholder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41" t="45581" b="11940"/>
          <a:stretch/>
        </p:blipFill>
        <p:spPr>
          <a:xfrm>
            <a:off x="484775" y="869869"/>
            <a:ext cx="2463141" cy="585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522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648" y="228600"/>
            <a:ext cx="500404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Pre 1086</a:t>
            </a:r>
            <a:br>
              <a:rPr lang="en-GB" dirty="0" smtClean="0"/>
            </a:br>
            <a:r>
              <a:rPr lang="en-GB" dirty="0" smtClean="0"/>
              <a:t>Urban Castles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07504" y="1556792"/>
            <a:ext cx="5004048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“Of the aforesaid waste </a:t>
            </a:r>
            <a:r>
              <a:rPr lang="en-GB" sz="3200" dirty="0" err="1" smtClean="0"/>
              <a:t>messuages</a:t>
            </a:r>
            <a:r>
              <a:rPr lang="en-GB" sz="3200" dirty="0" smtClean="0"/>
              <a:t>, 166 had been destroyed on account of the castle [of Lincoln]. The remaining 74 have been destroyed… because of misfortune and poverty and the ravages of fire.”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5102225" y="6021288"/>
            <a:ext cx="4041775" cy="639762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Lincoln Castle (Lincolnshire)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32656"/>
            <a:ext cx="3839771" cy="5751488"/>
          </a:xfrm>
        </p:spPr>
      </p:pic>
    </p:spTree>
    <p:extLst>
      <p:ext uri="{BB962C8B-B14F-4D97-AF65-F5344CB8AC3E}">
        <p14:creationId xmlns:p14="http://schemas.microsoft.com/office/powerpoint/2010/main" val="1045942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 1086 Urban Castles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“Now </a:t>
            </a:r>
            <a:r>
              <a:rPr lang="en-GB" dirty="0"/>
              <a:t>all the customs in this borough[of Wallingford] are as they were before, but of the </a:t>
            </a:r>
            <a:r>
              <a:rPr lang="en-GB" dirty="0" smtClean="0"/>
              <a:t>properties </a:t>
            </a:r>
            <a:r>
              <a:rPr lang="en-GB" dirty="0"/>
              <a:t>there are 13 less, 8 were destroyed for the castle…”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“…17 </a:t>
            </a:r>
            <a:r>
              <a:rPr lang="en-GB" dirty="0" err="1" smtClean="0"/>
              <a:t>messuages</a:t>
            </a:r>
            <a:r>
              <a:rPr lang="en-GB" dirty="0" smtClean="0"/>
              <a:t>… </a:t>
            </a:r>
            <a:r>
              <a:rPr lang="en-GB" dirty="0"/>
              <a:t>and </a:t>
            </a:r>
            <a:r>
              <a:rPr lang="en-GB" dirty="0" smtClean="0"/>
              <a:t>81 </a:t>
            </a:r>
            <a:r>
              <a:rPr lang="en-GB" dirty="0" err="1" smtClean="0"/>
              <a:t>messuages</a:t>
            </a:r>
            <a:r>
              <a:rPr lang="en-GB" dirty="0" smtClean="0"/>
              <a:t> </a:t>
            </a:r>
            <a:r>
              <a:rPr lang="en-GB" dirty="0"/>
              <a:t>which are in occupation of the castle [of Norwich]”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53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Edward I, Wales, and Castles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Not a unified Welsh country</a:t>
            </a:r>
          </a:p>
          <a:p>
            <a:r>
              <a:rPr lang="en-GB" dirty="0" smtClean="0"/>
              <a:t>4 areas</a:t>
            </a:r>
          </a:p>
          <a:p>
            <a:pPr lvl="1"/>
            <a:r>
              <a:rPr lang="en-GB" dirty="0" smtClean="0"/>
              <a:t>Marches in south</a:t>
            </a:r>
          </a:p>
          <a:p>
            <a:pPr lvl="1"/>
            <a:r>
              <a:rPr lang="en-GB" dirty="0" err="1" smtClean="0"/>
              <a:t>Deheubarth</a:t>
            </a:r>
            <a:endParaRPr lang="en-GB" dirty="0" smtClean="0"/>
          </a:p>
          <a:p>
            <a:pPr lvl="1"/>
            <a:r>
              <a:rPr lang="en-GB" dirty="0" smtClean="0"/>
              <a:t>Powys</a:t>
            </a:r>
          </a:p>
          <a:p>
            <a:pPr lvl="1"/>
            <a:r>
              <a:rPr lang="en-GB" dirty="0" smtClean="0"/>
              <a:t>Gwynedd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5004048" y="1484784"/>
            <a:ext cx="4041775" cy="639762"/>
          </a:xfrm>
        </p:spPr>
        <p:txBody>
          <a:bodyPr>
            <a:normAutofit/>
          </a:bodyPr>
          <a:lstStyle/>
          <a:p>
            <a:r>
              <a:rPr lang="en-GB" dirty="0"/>
              <a:t>Wales before the </a:t>
            </a:r>
            <a:r>
              <a:rPr lang="en-GB" dirty="0" smtClean="0"/>
              <a:t>Conquest</a:t>
            </a:r>
            <a:endParaRPr lang="en-GB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061341"/>
            <a:ext cx="4355976" cy="4796659"/>
          </a:xfrm>
        </p:spPr>
      </p:pic>
    </p:spTree>
    <p:extLst>
      <p:ext uri="{BB962C8B-B14F-4D97-AF65-F5344CB8AC3E}">
        <p14:creationId xmlns:p14="http://schemas.microsoft.com/office/powerpoint/2010/main" val="3342862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5791200"/>
            <a:ext cx="8305800" cy="4873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 smtClean="0"/>
              <a:t>Montgomery Castle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28600"/>
            <a:ext cx="8305800" cy="5545064"/>
          </a:xfrm>
        </p:spPr>
      </p:pic>
    </p:spTree>
    <p:extLst>
      <p:ext uri="{BB962C8B-B14F-4D97-AF65-F5344CB8AC3E}">
        <p14:creationId xmlns:p14="http://schemas.microsoft.com/office/powerpoint/2010/main" val="1290268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6591"/>
            <a:ext cx="334786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Edward I’s castles</a:t>
            </a: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5323" y="-429178"/>
            <a:ext cx="6068717" cy="7363378"/>
          </a:xfrm>
        </p:spPr>
      </p:pic>
      <p:sp>
        <p:nvSpPr>
          <p:cNvPr id="4" name="TextBox 3"/>
          <p:cNvSpPr txBox="1"/>
          <p:nvPr/>
        </p:nvSpPr>
        <p:spPr>
          <a:xfrm>
            <a:off x="-36512" y="5938724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Image from D. </a:t>
            </a:r>
            <a:r>
              <a:rPr lang="en-GB" dirty="0" err="1" smtClean="0"/>
              <a:t>Wiliams</a:t>
            </a:r>
            <a:r>
              <a:rPr lang="en-GB" dirty="0" smtClean="0"/>
              <a:t>, </a:t>
            </a:r>
            <a:r>
              <a:rPr lang="en-GB" i="1" dirty="0" smtClean="0"/>
              <a:t>The impact of Edwardian Castles in Wales </a:t>
            </a:r>
            <a:r>
              <a:rPr lang="en-GB" dirty="0" smtClean="0"/>
              <a:t>(Oxford: Oxbow Books, 2010), p. ii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85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063" y="0"/>
            <a:ext cx="3980791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 visit to Caernarfon Castle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143500" cy="6858000"/>
          </a:xfrm>
        </p:spPr>
      </p:pic>
      <p:cxnSp>
        <p:nvCxnSpPr>
          <p:cNvPr id="8" name="Straight Connector 7"/>
          <p:cNvCxnSpPr>
            <a:stCxn id="9" idx="1"/>
          </p:cNvCxnSpPr>
          <p:nvPr/>
        </p:nvCxnSpPr>
        <p:spPr>
          <a:xfrm flipH="1">
            <a:off x="2987824" y="5514522"/>
            <a:ext cx="2304256" cy="3735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5292080" y="5099023"/>
            <a:ext cx="1475656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Portcullis Grooves</a:t>
            </a:r>
            <a:endParaRPr lang="en-GB" sz="2400" b="1" dirty="0"/>
          </a:p>
        </p:txBody>
      </p:sp>
      <p:cxnSp>
        <p:nvCxnSpPr>
          <p:cNvPr id="14" name="Straight Connector 13"/>
          <p:cNvCxnSpPr>
            <a:stCxn id="15" idx="1"/>
          </p:cNvCxnSpPr>
          <p:nvPr/>
        </p:nvCxnSpPr>
        <p:spPr>
          <a:xfrm flipH="1">
            <a:off x="3419873" y="4109465"/>
            <a:ext cx="2160240" cy="22202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5580113" y="3878632"/>
            <a:ext cx="1656184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Loopholes</a:t>
            </a:r>
            <a:endParaRPr lang="en-GB" sz="2400" b="1" dirty="0"/>
          </a:p>
        </p:txBody>
      </p:sp>
      <p:cxnSp>
        <p:nvCxnSpPr>
          <p:cNvPr id="19" name="Straight Connector 18"/>
          <p:cNvCxnSpPr>
            <a:stCxn id="20" idx="1"/>
          </p:cNvCxnSpPr>
          <p:nvPr/>
        </p:nvCxnSpPr>
        <p:spPr>
          <a:xfrm flipH="1" flipV="1">
            <a:off x="4139954" y="692697"/>
            <a:ext cx="1440158" cy="1362122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5580112" y="1639320"/>
            <a:ext cx="2448272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Crenellations </a:t>
            </a:r>
          </a:p>
          <a:p>
            <a:pPr algn="ctr"/>
            <a:r>
              <a:rPr lang="en-GB" sz="2400" b="1" dirty="0" smtClean="0"/>
              <a:t>(with more loops)</a:t>
            </a:r>
            <a:endParaRPr lang="en-GB" sz="2400" b="1" dirty="0"/>
          </a:p>
        </p:txBody>
      </p:sp>
      <p:cxnSp>
        <p:nvCxnSpPr>
          <p:cNvPr id="24" name="Straight Connector 23"/>
          <p:cNvCxnSpPr>
            <a:stCxn id="25" idx="1"/>
          </p:cNvCxnSpPr>
          <p:nvPr/>
        </p:nvCxnSpPr>
        <p:spPr>
          <a:xfrm flipH="1">
            <a:off x="2267744" y="3011761"/>
            <a:ext cx="3498913" cy="489247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5766657" y="2780928"/>
            <a:ext cx="2158076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Murder holes</a:t>
            </a:r>
            <a:endParaRPr lang="en-GB" sz="2400" b="1" dirty="0"/>
          </a:p>
        </p:txBody>
      </p:sp>
      <p:cxnSp>
        <p:nvCxnSpPr>
          <p:cNvPr id="29" name="Straight Connector 28"/>
          <p:cNvCxnSpPr>
            <a:stCxn id="15" idx="1"/>
          </p:cNvCxnSpPr>
          <p:nvPr/>
        </p:nvCxnSpPr>
        <p:spPr>
          <a:xfrm flipH="1" flipV="1">
            <a:off x="4211961" y="3933057"/>
            <a:ext cx="1368152" cy="17640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8376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20" grpId="0" animBg="1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6016" y="274638"/>
            <a:ext cx="397078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Details of Gatehouse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71568" y="1000167"/>
            <a:ext cx="7029400" cy="4686265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37" t="34131" r="35013" b="20622"/>
          <a:stretch/>
        </p:blipFill>
        <p:spPr>
          <a:xfrm>
            <a:off x="5292080" y="3501008"/>
            <a:ext cx="3494247" cy="3288706"/>
          </a:xfrm>
        </p:spPr>
      </p:pic>
      <p:cxnSp>
        <p:nvCxnSpPr>
          <p:cNvPr id="10" name="Straight Connector 9"/>
          <p:cNvCxnSpPr/>
          <p:nvPr/>
        </p:nvCxnSpPr>
        <p:spPr>
          <a:xfrm flipV="1">
            <a:off x="1619672" y="3501008"/>
            <a:ext cx="3672408" cy="144016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619672" y="5301208"/>
            <a:ext cx="3672408" cy="144016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2915816" y="2636912"/>
            <a:ext cx="342038" cy="437186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2915816" y="1781200"/>
            <a:ext cx="342038" cy="47562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4427984" y="1610375"/>
            <a:ext cx="0" cy="646449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547664" y="2827073"/>
            <a:ext cx="64807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3257854" y="1969737"/>
            <a:ext cx="1026114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Gate hinges</a:t>
            </a:r>
            <a:endParaRPr lang="en-GB" sz="2400" b="1" dirty="0"/>
          </a:p>
        </p:txBody>
      </p:sp>
      <p:sp>
        <p:nvSpPr>
          <p:cNvPr id="34" name="TextBox 33"/>
          <p:cNvSpPr txBox="1"/>
          <p:nvPr/>
        </p:nvSpPr>
        <p:spPr>
          <a:xfrm>
            <a:off x="3131840" y="1148710"/>
            <a:ext cx="1485165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Loophole</a:t>
            </a:r>
            <a:endParaRPr lang="en-GB" sz="2400" b="1" dirty="0"/>
          </a:p>
        </p:txBody>
      </p:sp>
      <p:sp>
        <p:nvSpPr>
          <p:cNvPr id="37" name="TextBox 36"/>
          <p:cNvSpPr txBox="1"/>
          <p:nvPr/>
        </p:nvSpPr>
        <p:spPr>
          <a:xfrm>
            <a:off x="78093" y="2440006"/>
            <a:ext cx="1475656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Portcullis Groove</a:t>
            </a:r>
            <a:endParaRPr lang="en-GB" sz="2400" b="1" dirty="0"/>
          </a:p>
        </p:txBody>
      </p:sp>
      <p:sp>
        <p:nvSpPr>
          <p:cNvPr id="38" name="TextBox 37"/>
          <p:cNvSpPr txBox="1"/>
          <p:nvPr/>
        </p:nvSpPr>
        <p:spPr>
          <a:xfrm>
            <a:off x="5724128" y="3021185"/>
            <a:ext cx="2736304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Drawbridge Pivot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83714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8560" y="-47690"/>
            <a:ext cx="10369151" cy="6922588"/>
          </a:xfrm>
        </p:spPr>
      </p:pic>
      <p:cxnSp>
        <p:nvCxnSpPr>
          <p:cNvPr id="4" name="Straight Connector 3"/>
          <p:cNvCxnSpPr/>
          <p:nvPr/>
        </p:nvCxnSpPr>
        <p:spPr>
          <a:xfrm flipH="1">
            <a:off x="1115616" y="3827949"/>
            <a:ext cx="648072" cy="61430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789802" y="3827949"/>
            <a:ext cx="558062" cy="61430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763688" y="2996952"/>
            <a:ext cx="1026114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Gate hinges</a:t>
            </a:r>
            <a:endParaRPr lang="en-GB" sz="2400" b="1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2802378" y="6165304"/>
            <a:ext cx="761510" cy="171043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332807" y="5949280"/>
            <a:ext cx="1475656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Portcullis Grooves</a:t>
            </a:r>
            <a:endParaRPr lang="en-GB" sz="2400" b="1" dirty="0"/>
          </a:p>
        </p:txBody>
      </p:sp>
      <p:cxnSp>
        <p:nvCxnSpPr>
          <p:cNvPr id="12" name="Straight Connector 11"/>
          <p:cNvCxnSpPr/>
          <p:nvPr/>
        </p:nvCxnSpPr>
        <p:spPr>
          <a:xfrm flipH="1" flipV="1">
            <a:off x="755576" y="5805264"/>
            <a:ext cx="577231" cy="531083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stCxn id="16" idx="1"/>
          </p:cNvCxnSpPr>
          <p:nvPr/>
        </p:nvCxnSpPr>
        <p:spPr>
          <a:xfrm flipH="1">
            <a:off x="1619310" y="5085185"/>
            <a:ext cx="243389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1862699" y="4854352"/>
            <a:ext cx="1485165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Loophole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24242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6016" y="274638"/>
            <a:ext cx="397078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Details of Gatehouse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71568" y="1000167"/>
            <a:ext cx="7029400" cy="4686265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37" t="34131" r="35013" b="20622"/>
          <a:stretch/>
        </p:blipFill>
        <p:spPr>
          <a:xfrm>
            <a:off x="5292080" y="3501008"/>
            <a:ext cx="3494247" cy="3288706"/>
          </a:xfrm>
        </p:spPr>
      </p:pic>
      <p:cxnSp>
        <p:nvCxnSpPr>
          <p:cNvPr id="10" name="Straight Connector 9"/>
          <p:cNvCxnSpPr/>
          <p:nvPr/>
        </p:nvCxnSpPr>
        <p:spPr>
          <a:xfrm flipV="1">
            <a:off x="1619672" y="3501008"/>
            <a:ext cx="3672408" cy="144016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619672" y="5301208"/>
            <a:ext cx="3672408" cy="144016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2915816" y="2636912"/>
            <a:ext cx="342038" cy="437186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2915816" y="1781200"/>
            <a:ext cx="342038" cy="47562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4427984" y="1610375"/>
            <a:ext cx="0" cy="646449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547664" y="2827073"/>
            <a:ext cx="64807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3257854" y="1969737"/>
            <a:ext cx="1026114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Gate hinges</a:t>
            </a:r>
            <a:endParaRPr lang="en-GB" sz="2400" b="1" dirty="0"/>
          </a:p>
        </p:txBody>
      </p:sp>
      <p:sp>
        <p:nvSpPr>
          <p:cNvPr id="34" name="TextBox 33"/>
          <p:cNvSpPr txBox="1"/>
          <p:nvPr/>
        </p:nvSpPr>
        <p:spPr>
          <a:xfrm>
            <a:off x="3131840" y="1148710"/>
            <a:ext cx="1485165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Loophole</a:t>
            </a:r>
            <a:endParaRPr lang="en-GB" sz="2400" b="1" dirty="0"/>
          </a:p>
        </p:txBody>
      </p:sp>
      <p:sp>
        <p:nvSpPr>
          <p:cNvPr id="37" name="TextBox 36"/>
          <p:cNvSpPr txBox="1"/>
          <p:nvPr/>
        </p:nvSpPr>
        <p:spPr>
          <a:xfrm>
            <a:off x="78093" y="2440006"/>
            <a:ext cx="1475656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Portcullis Groove</a:t>
            </a:r>
            <a:endParaRPr lang="en-GB" sz="2400" b="1" dirty="0"/>
          </a:p>
        </p:txBody>
      </p:sp>
      <p:sp>
        <p:nvSpPr>
          <p:cNvPr id="38" name="TextBox 37"/>
          <p:cNvSpPr txBox="1"/>
          <p:nvPr/>
        </p:nvSpPr>
        <p:spPr>
          <a:xfrm>
            <a:off x="5724128" y="3021185"/>
            <a:ext cx="2736304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Drawbridge Pivot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18623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4" grpId="0" animBg="1"/>
      <p:bldP spid="37" grpId="0" animBg="1"/>
      <p:bldP spid="3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8560" y="-47690"/>
            <a:ext cx="10369151" cy="6922588"/>
          </a:xfrm>
        </p:spPr>
      </p:pic>
      <p:cxnSp>
        <p:nvCxnSpPr>
          <p:cNvPr id="4" name="Straight Connector 3"/>
          <p:cNvCxnSpPr/>
          <p:nvPr/>
        </p:nvCxnSpPr>
        <p:spPr>
          <a:xfrm flipH="1">
            <a:off x="1115616" y="3827949"/>
            <a:ext cx="648072" cy="61430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789802" y="3827949"/>
            <a:ext cx="558062" cy="61430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763688" y="2996952"/>
            <a:ext cx="1026114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Gate hinges</a:t>
            </a:r>
            <a:endParaRPr lang="en-GB" sz="2400" b="1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2802378" y="6165304"/>
            <a:ext cx="761510" cy="171043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332807" y="5949280"/>
            <a:ext cx="1475656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Portcullis Grooves</a:t>
            </a:r>
            <a:endParaRPr lang="en-GB" sz="2400" b="1" dirty="0"/>
          </a:p>
        </p:txBody>
      </p:sp>
      <p:cxnSp>
        <p:nvCxnSpPr>
          <p:cNvPr id="12" name="Straight Connector 11"/>
          <p:cNvCxnSpPr/>
          <p:nvPr/>
        </p:nvCxnSpPr>
        <p:spPr>
          <a:xfrm flipH="1" flipV="1">
            <a:off x="755576" y="5805264"/>
            <a:ext cx="577231" cy="531083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stCxn id="16" idx="1"/>
          </p:cNvCxnSpPr>
          <p:nvPr/>
        </p:nvCxnSpPr>
        <p:spPr>
          <a:xfrm flipH="1">
            <a:off x="1619310" y="5085185"/>
            <a:ext cx="243389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1862699" y="4854352"/>
            <a:ext cx="1485165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Loophole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22980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Caernarfon Castle revisited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75632"/>
            <a:ext cx="3888432" cy="5184576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quarter" idx="4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2910" y="1484784"/>
            <a:ext cx="3899570" cy="5199427"/>
          </a:xfrm>
        </p:spPr>
      </p:pic>
    </p:spTree>
    <p:extLst>
      <p:ext uri="{BB962C8B-B14F-4D97-AF65-F5344CB8AC3E}">
        <p14:creationId xmlns:p14="http://schemas.microsoft.com/office/powerpoint/2010/main" val="347312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6016" y="274638"/>
            <a:ext cx="397078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Details of Gatehouse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71568" y="1000167"/>
            <a:ext cx="7029400" cy="4686265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37" t="34131" r="35013" b="20622"/>
          <a:stretch/>
        </p:blipFill>
        <p:spPr>
          <a:xfrm>
            <a:off x="5292080" y="3501008"/>
            <a:ext cx="3494247" cy="3288706"/>
          </a:xfrm>
        </p:spPr>
      </p:pic>
      <p:cxnSp>
        <p:nvCxnSpPr>
          <p:cNvPr id="10" name="Straight Connector 9"/>
          <p:cNvCxnSpPr/>
          <p:nvPr/>
        </p:nvCxnSpPr>
        <p:spPr>
          <a:xfrm flipV="1">
            <a:off x="1619672" y="3501008"/>
            <a:ext cx="3672408" cy="144016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619672" y="5301208"/>
            <a:ext cx="3672408" cy="144016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2915816" y="2636912"/>
            <a:ext cx="342038" cy="437186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2915816" y="1781200"/>
            <a:ext cx="342038" cy="47562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4427984" y="1610375"/>
            <a:ext cx="0" cy="646449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547664" y="2827073"/>
            <a:ext cx="648072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3257854" y="1969737"/>
            <a:ext cx="1026114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Gate hinges</a:t>
            </a:r>
            <a:endParaRPr lang="en-GB" sz="2400" b="1" dirty="0"/>
          </a:p>
        </p:txBody>
      </p:sp>
      <p:sp>
        <p:nvSpPr>
          <p:cNvPr id="34" name="TextBox 33"/>
          <p:cNvSpPr txBox="1"/>
          <p:nvPr/>
        </p:nvSpPr>
        <p:spPr>
          <a:xfrm>
            <a:off x="3131840" y="1148710"/>
            <a:ext cx="1485165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Loophole</a:t>
            </a:r>
            <a:endParaRPr lang="en-GB" sz="2400" b="1" dirty="0"/>
          </a:p>
        </p:txBody>
      </p:sp>
      <p:sp>
        <p:nvSpPr>
          <p:cNvPr id="37" name="TextBox 36"/>
          <p:cNvSpPr txBox="1"/>
          <p:nvPr/>
        </p:nvSpPr>
        <p:spPr>
          <a:xfrm>
            <a:off x="78093" y="2440006"/>
            <a:ext cx="1475656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Portcullis Groove</a:t>
            </a:r>
            <a:endParaRPr lang="en-GB" sz="2400" b="1" dirty="0"/>
          </a:p>
        </p:txBody>
      </p:sp>
      <p:sp>
        <p:nvSpPr>
          <p:cNvPr id="38" name="TextBox 37"/>
          <p:cNvSpPr txBox="1"/>
          <p:nvPr/>
        </p:nvSpPr>
        <p:spPr>
          <a:xfrm>
            <a:off x="5724128" y="3021185"/>
            <a:ext cx="2736304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Drawbridge Pivot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408368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8560" y="-47690"/>
            <a:ext cx="10369151" cy="6922588"/>
          </a:xfrm>
        </p:spPr>
      </p:pic>
      <p:cxnSp>
        <p:nvCxnSpPr>
          <p:cNvPr id="4" name="Straight Connector 3"/>
          <p:cNvCxnSpPr/>
          <p:nvPr/>
        </p:nvCxnSpPr>
        <p:spPr>
          <a:xfrm flipH="1">
            <a:off x="1115616" y="3827949"/>
            <a:ext cx="648072" cy="61430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789802" y="3827949"/>
            <a:ext cx="558062" cy="61430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763688" y="2996952"/>
            <a:ext cx="1026114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Gate hinges</a:t>
            </a:r>
            <a:endParaRPr lang="en-GB" sz="2400" b="1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2802378" y="6165304"/>
            <a:ext cx="761510" cy="171043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332807" y="5949280"/>
            <a:ext cx="1475656" cy="830997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Portcullis Grooves</a:t>
            </a:r>
            <a:endParaRPr lang="en-GB" sz="2400" b="1" dirty="0"/>
          </a:p>
        </p:txBody>
      </p:sp>
      <p:cxnSp>
        <p:nvCxnSpPr>
          <p:cNvPr id="12" name="Straight Connector 11"/>
          <p:cNvCxnSpPr/>
          <p:nvPr/>
        </p:nvCxnSpPr>
        <p:spPr>
          <a:xfrm flipH="1" flipV="1">
            <a:off x="755576" y="5805264"/>
            <a:ext cx="577231" cy="531083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stCxn id="16" idx="1"/>
          </p:cNvCxnSpPr>
          <p:nvPr/>
        </p:nvCxnSpPr>
        <p:spPr>
          <a:xfrm flipH="1">
            <a:off x="1619310" y="5085185"/>
            <a:ext cx="243389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1862699" y="4854352"/>
            <a:ext cx="1485165" cy="461665"/>
          </a:xfrm>
          <a:prstGeom prst="rect">
            <a:avLst/>
          </a:prstGeom>
          <a:solidFill>
            <a:schemeClr val="bg1">
              <a:alpha val="58000"/>
            </a:schemeClr>
          </a:solidFill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Loophole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348682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9144000" cy="6858000"/>
          </a:xfrm>
        </p:spPr>
      </p:pic>
    </p:spTree>
    <p:extLst>
      <p:ext uri="{BB962C8B-B14F-4D97-AF65-F5344CB8AC3E}">
        <p14:creationId xmlns:p14="http://schemas.microsoft.com/office/powerpoint/2010/main" val="180585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:\Pictures\Historical Sites and Places\st albans roman walls\IMG_40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107" y="3048001"/>
            <a:ext cx="5706893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Pictures\Historical Sites and Places\London\London Roman Wall\IMG_649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11"/>
          <a:stretch/>
        </p:blipFill>
        <p:spPr bwMode="auto">
          <a:xfrm rot="5400000">
            <a:off x="-537142" y="531204"/>
            <a:ext cx="5198904" cy="4136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096911" y="1512"/>
            <a:ext cx="50470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London Roman Wall</a:t>
            </a:r>
          </a:p>
          <a:p>
            <a:pPr algn="ctr"/>
            <a:r>
              <a:rPr lang="en-GB" sz="3200" dirty="0" smtClean="0"/>
              <a:t>(Left)</a:t>
            </a:r>
            <a:endParaRPr lang="en-GB" sz="3200" dirty="0"/>
          </a:p>
        </p:txBody>
      </p:sp>
      <p:sp>
        <p:nvSpPr>
          <p:cNvPr id="10" name="TextBox 9"/>
          <p:cNvSpPr txBox="1"/>
          <p:nvPr/>
        </p:nvSpPr>
        <p:spPr>
          <a:xfrm>
            <a:off x="-316914" y="5288341"/>
            <a:ext cx="47584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St Albans</a:t>
            </a:r>
          </a:p>
          <a:p>
            <a:pPr algn="ctr"/>
            <a:r>
              <a:rPr lang="en-GB" sz="3200" dirty="0" smtClean="0"/>
              <a:t>Roman Wall</a:t>
            </a:r>
          </a:p>
          <a:p>
            <a:pPr algn="ctr"/>
            <a:r>
              <a:rPr lang="en-GB" sz="3200" dirty="0"/>
              <a:t>(Right)</a:t>
            </a:r>
          </a:p>
        </p:txBody>
      </p:sp>
    </p:spTree>
    <p:extLst>
      <p:ext uri="{BB962C8B-B14F-4D97-AF65-F5344CB8AC3E}">
        <p14:creationId xmlns:p14="http://schemas.microsoft.com/office/powerpoint/2010/main" val="100469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Segontium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8135709" cy="5418382"/>
          </a:xfrm>
        </p:spPr>
      </p:pic>
    </p:spTree>
    <p:extLst>
      <p:ext uri="{BB962C8B-B14F-4D97-AF65-F5344CB8AC3E}">
        <p14:creationId xmlns:p14="http://schemas.microsoft.com/office/powerpoint/2010/main" val="59145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179512" y="1057399"/>
            <a:ext cx="504056" cy="504056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5143500" cy="1143000"/>
          </a:xfrm>
        </p:spPr>
        <p:txBody>
          <a:bodyPr/>
          <a:lstStyle/>
          <a:p>
            <a:r>
              <a:rPr lang="en-GB" dirty="0" smtClean="0"/>
              <a:t>Eagle Tower</a:t>
            </a:r>
            <a:endParaRPr lang="en-GB" dirty="0"/>
          </a:p>
        </p:txBody>
      </p:sp>
      <p:pic>
        <p:nvPicPr>
          <p:cNvPr id="9" name="Content Placeholder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93" t="17099" r="8997"/>
          <a:stretch/>
        </p:blipFill>
        <p:spPr>
          <a:xfrm>
            <a:off x="5070764" y="3727052"/>
            <a:ext cx="4085113" cy="3130948"/>
          </a:xfrm>
          <a:prstGeom prst="rect">
            <a:avLst/>
          </a:prstGeom>
        </p:spPr>
      </p:pic>
      <p:pic>
        <p:nvPicPr>
          <p:cNvPr id="10" name="Content Placeholder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46" t="27264" r="12212"/>
          <a:stretch/>
        </p:blipFill>
        <p:spPr>
          <a:xfrm>
            <a:off x="5035138" y="1160900"/>
            <a:ext cx="4108862" cy="2566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714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54360"/>
          </a:xfrm>
        </p:spPr>
        <p:txBody>
          <a:bodyPr/>
          <a:lstStyle/>
          <a:p>
            <a:r>
              <a:rPr lang="en-GB" dirty="0" smtClean="0"/>
              <a:t>Conwy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" y="764705"/>
            <a:ext cx="9139943" cy="6093296"/>
          </a:xfrm>
        </p:spPr>
      </p:pic>
    </p:spTree>
    <p:extLst>
      <p:ext uri="{BB962C8B-B14F-4D97-AF65-F5344CB8AC3E}">
        <p14:creationId xmlns:p14="http://schemas.microsoft.com/office/powerpoint/2010/main" val="179938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en-GB" dirty="0" err="1" smtClean="0"/>
              <a:t>Llywelyns</a:t>
            </a:r>
            <a:r>
              <a:rPr lang="en-GB" dirty="0" smtClean="0"/>
              <a:t> Hall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0" y="764705"/>
            <a:ext cx="9134000" cy="6097984"/>
          </a:xfrm>
        </p:spPr>
      </p:pic>
    </p:spTree>
    <p:extLst>
      <p:ext uri="{BB962C8B-B14F-4D97-AF65-F5344CB8AC3E}">
        <p14:creationId xmlns:p14="http://schemas.microsoft.com/office/powerpoint/2010/main" val="421753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0152" y="20092"/>
            <a:ext cx="3203848" cy="1143000"/>
          </a:xfrm>
        </p:spPr>
        <p:txBody>
          <a:bodyPr/>
          <a:lstStyle/>
          <a:p>
            <a:r>
              <a:rPr lang="en-GB" dirty="0" err="1" smtClean="0"/>
              <a:t>Aberconwy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"/>
            <a:ext cx="5936359" cy="6833220"/>
          </a:xfrm>
        </p:spPr>
      </p:pic>
    </p:spTree>
    <p:extLst>
      <p:ext uri="{BB962C8B-B14F-4D97-AF65-F5344CB8AC3E}">
        <p14:creationId xmlns:p14="http://schemas.microsoft.com/office/powerpoint/2010/main" val="416293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Carreg Cennen Castle</a:t>
            </a:r>
            <a:br>
              <a:rPr lang="en-GB" dirty="0" smtClean="0"/>
            </a:br>
            <a:r>
              <a:rPr lang="en-GB" dirty="0" smtClean="0"/>
              <a:t>Historic Background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6874" y="-5862"/>
            <a:ext cx="2797126" cy="6913533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304800" y="1676400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Original castle probably built by Rhys </a:t>
            </a:r>
            <a:r>
              <a:rPr lang="en-GB" dirty="0" err="1" smtClean="0"/>
              <a:t>ap</a:t>
            </a:r>
            <a:r>
              <a:rPr lang="en-GB" dirty="0" smtClean="0"/>
              <a:t> </a:t>
            </a:r>
            <a:r>
              <a:rPr lang="en-GB" dirty="0" err="1" smtClean="0"/>
              <a:t>Gruffudd</a:t>
            </a:r>
            <a:r>
              <a:rPr lang="en-GB" dirty="0" smtClean="0"/>
              <a:t> (d. 1197)</a:t>
            </a:r>
          </a:p>
          <a:p>
            <a:r>
              <a:rPr lang="en-GB" dirty="0" smtClean="0"/>
              <a:t>Switched between English and Welsh several times</a:t>
            </a:r>
          </a:p>
          <a:p>
            <a:r>
              <a:rPr lang="en-GB" dirty="0" smtClean="0"/>
              <a:t>Castle given to John </a:t>
            </a:r>
            <a:r>
              <a:rPr lang="en-GB" dirty="0" err="1" smtClean="0"/>
              <a:t>Giffard</a:t>
            </a:r>
            <a:r>
              <a:rPr lang="en-GB" dirty="0" smtClean="0"/>
              <a:t> (d. 1299) by Edward I</a:t>
            </a:r>
          </a:p>
          <a:p>
            <a:r>
              <a:rPr lang="en-GB" dirty="0" smtClean="0"/>
              <a:t>Much of present structure dates to this period.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315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70848" y="404664"/>
            <a:ext cx="3273152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Views </a:t>
            </a:r>
            <a:br>
              <a:rPr lang="en-GB" dirty="0" smtClean="0"/>
            </a:br>
            <a:r>
              <a:rPr lang="en-GB" sz="2200" dirty="0" smtClean="0"/>
              <a:t>of and from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Carreg Cennen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281" y="1"/>
            <a:ext cx="5915565" cy="394371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43711"/>
            <a:ext cx="9144000" cy="2932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563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5" y="1"/>
            <a:ext cx="7253653" cy="6858000"/>
          </a:xfrm>
        </p:spPr>
      </p:pic>
    </p:spTree>
    <p:extLst>
      <p:ext uri="{BB962C8B-B14F-4D97-AF65-F5344CB8AC3E}">
        <p14:creationId xmlns:p14="http://schemas.microsoft.com/office/powerpoint/2010/main" val="130373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6" r="-848"/>
          <a:stretch/>
        </p:blipFill>
        <p:spPr>
          <a:xfrm>
            <a:off x="-18121" y="764705"/>
            <a:ext cx="9243371" cy="6084978"/>
          </a:xfrm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600200" y="5677382"/>
            <a:ext cx="644420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Carreg Cennen eastern wall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01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Carreg Cennen Barbican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0796" y="2780928"/>
            <a:ext cx="9224796" cy="4061115"/>
          </a:xfrm>
        </p:spPr>
      </p:pic>
    </p:spTree>
    <p:extLst>
      <p:ext uri="{BB962C8B-B14F-4D97-AF65-F5344CB8AC3E}">
        <p14:creationId xmlns:p14="http://schemas.microsoft.com/office/powerpoint/2010/main" val="425404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Carreg Cennen Gatehouse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800" y="1601451"/>
            <a:ext cx="3394472" cy="45259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69" t="611" r="11214" b="-611"/>
          <a:stretch/>
        </p:blipFill>
        <p:spPr>
          <a:xfrm>
            <a:off x="6629400" y="1981200"/>
            <a:ext cx="2256312" cy="41620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12" r="-2247"/>
          <a:stretch/>
        </p:blipFill>
        <p:spPr>
          <a:xfrm>
            <a:off x="533400" y="1905000"/>
            <a:ext cx="2215413" cy="4199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887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7704" y="-171400"/>
            <a:ext cx="4860032" cy="1143000"/>
          </a:xfrm>
        </p:spPr>
        <p:txBody>
          <a:bodyPr/>
          <a:lstStyle/>
          <a:p>
            <a:r>
              <a:rPr lang="en-GB" dirty="0" smtClean="0"/>
              <a:t>Castle Chapels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2696"/>
            <a:ext cx="9234836" cy="6165304"/>
          </a:xfrm>
        </p:spPr>
      </p:pic>
    </p:spTree>
    <p:extLst>
      <p:ext uri="{BB962C8B-B14F-4D97-AF65-F5344CB8AC3E}">
        <p14:creationId xmlns:p14="http://schemas.microsoft.com/office/powerpoint/2010/main" val="292390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0" t="32283" r="33880" b="14509"/>
          <a:stretch/>
        </p:blipFill>
        <p:spPr>
          <a:xfrm>
            <a:off x="-15078" y="-197689"/>
            <a:ext cx="9159077" cy="7055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79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7862"/>
            <a:ext cx="10260633" cy="6850139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90864" cy="1143000"/>
          </a:xfrm>
        </p:spPr>
        <p:txBody>
          <a:bodyPr/>
          <a:lstStyle/>
          <a:p>
            <a:r>
              <a:rPr lang="en-GB" dirty="0" smtClean="0"/>
              <a:t>Kidwelly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30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22" y="764705"/>
            <a:ext cx="9126978" cy="6093296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dirty="0" smtClean="0"/>
              <a:t>Chepstow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659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265030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Chapel window from inside Martin’s Tower, </a:t>
            </a:r>
            <a:r>
              <a:rPr lang="en-GB" dirty="0" err="1" smtClean="0"/>
              <a:t>Chepsow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-69989"/>
            <a:ext cx="4618659" cy="6927990"/>
          </a:xfrm>
        </p:spPr>
      </p:pic>
    </p:spTree>
    <p:extLst>
      <p:ext uri="{BB962C8B-B14F-4D97-AF65-F5344CB8AC3E}">
        <p14:creationId xmlns:p14="http://schemas.microsoft.com/office/powerpoint/2010/main" val="112327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22" y="764705"/>
            <a:ext cx="9126978" cy="6093296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 smtClean="0"/>
              <a:t>Goodrich Castle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262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were chapels often so obvious?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3927" y="1313317"/>
            <a:ext cx="4152295" cy="5536394"/>
          </a:xfrm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29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Sir Gawain and the Green Knight</a:t>
            </a:r>
            <a:br>
              <a:rPr lang="en-GB" dirty="0" smtClean="0"/>
            </a:br>
            <a:r>
              <a:rPr lang="en-GB" dirty="0" smtClean="0"/>
              <a:t>Part 2, Chapter XII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It [the castle]was placed in an impregnable palisade</a:t>
            </a:r>
          </a:p>
          <a:p>
            <a:pPr marL="0" indent="0">
              <a:buNone/>
            </a:pPr>
            <a:r>
              <a:rPr lang="en-GB" dirty="0" smtClean="0"/>
              <a:t>Of pointed stakes, on a plain with a park all round,</a:t>
            </a:r>
          </a:p>
          <a:p>
            <a:pPr marL="0" indent="0">
              <a:buNone/>
            </a:pPr>
            <a:r>
              <a:rPr lang="en-GB" dirty="0" smtClean="0"/>
              <a:t>… it shimmered and shone through the shining oaks. </a:t>
            </a:r>
          </a:p>
          <a:p>
            <a:pPr marL="0" indent="0">
              <a:buNone/>
            </a:pPr>
            <a:r>
              <a:rPr lang="en-GB" dirty="0" smtClean="0"/>
              <a:t>…</a:t>
            </a:r>
          </a:p>
          <a:p>
            <a:pPr marL="0" indent="0">
              <a:buNone/>
            </a:pPr>
            <a:r>
              <a:rPr lang="en-GB" dirty="0" smtClean="0"/>
              <a:t>The drawbridge vertical,</a:t>
            </a:r>
          </a:p>
          <a:p>
            <a:pPr marL="0" indent="0">
              <a:buNone/>
            </a:pPr>
            <a:r>
              <a:rPr lang="en-GB" dirty="0" smtClean="0"/>
              <a:t>The gates shut firm and fast,</a:t>
            </a:r>
          </a:p>
          <a:p>
            <a:pPr marL="0" indent="0">
              <a:buNone/>
            </a:pPr>
            <a:r>
              <a:rPr lang="en-GB" dirty="0" smtClean="0"/>
              <a:t>The well-provided wall – </a:t>
            </a:r>
          </a:p>
          <a:p>
            <a:pPr marL="0" indent="0">
              <a:buNone/>
            </a:pPr>
            <a:r>
              <a:rPr lang="en-GB" dirty="0" smtClean="0"/>
              <a:t>it blenched at never a blast.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5987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Sir Gawain Part two, Chapter XIII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60020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…the double ditch that drove round the place.</a:t>
            </a:r>
          </a:p>
          <a:p>
            <a:pPr marL="0" indent="0">
              <a:buNone/>
            </a:pPr>
            <a:r>
              <a:rPr lang="en-GB" dirty="0" smtClean="0"/>
              <a:t>Into the water the wall went wondrously deep,</a:t>
            </a:r>
          </a:p>
          <a:p>
            <a:pPr marL="0" indent="0">
              <a:buNone/>
            </a:pPr>
            <a:r>
              <a:rPr lang="en-GB" dirty="0" smtClean="0"/>
              <a:t>And then to a huge height upward it reared,</a:t>
            </a:r>
          </a:p>
          <a:p>
            <a:pPr marL="0" indent="0">
              <a:buNone/>
            </a:pPr>
            <a:r>
              <a:rPr lang="en-GB" dirty="0" smtClean="0"/>
              <a:t>In hard hewn stone, up to cornice,</a:t>
            </a:r>
          </a:p>
          <a:p>
            <a:pPr marL="0" indent="0">
              <a:buNone/>
            </a:pPr>
            <a:r>
              <a:rPr lang="en-GB" dirty="0" smtClean="0"/>
              <a:t>Which was buttressed under the battlements in the best style</a:t>
            </a:r>
          </a:p>
          <a:p>
            <a:pPr marL="0" indent="0">
              <a:buNone/>
            </a:pPr>
            <a:r>
              <a:rPr lang="en-GB" dirty="0" smtClean="0"/>
              <a:t>With loopholes interlinked with lovely ornament.</a:t>
            </a:r>
          </a:p>
          <a:p>
            <a:pPr marL="0" indent="0">
              <a:buNone/>
            </a:pPr>
            <a:r>
              <a:rPr lang="en-GB" dirty="0" smtClean="0"/>
              <a:t>No better barbican had ever been beheld by that knight…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67129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…</a:t>
            </a:r>
          </a:p>
          <a:p>
            <a:pPr marL="0" indent="0">
              <a:buNone/>
            </a:pPr>
            <a:r>
              <a:rPr lang="en-GB" dirty="0" smtClean="0"/>
              <a:t>With a host of well wishers to welcome the knight.</a:t>
            </a:r>
          </a:p>
          <a:p>
            <a:pPr marL="0" indent="0">
              <a:buNone/>
            </a:pPr>
            <a:r>
              <a:rPr lang="en-GB" dirty="0" smtClean="0"/>
              <a:t>They let down the drawbridge and in a dignified way they came out…</a:t>
            </a:r>
          </a:p>
          <a:p>
            <a:pPr marL="0" indent="0">
              <a:buNone/>
            </a:pPr>
            <a:r>
              <a:rPr lang="en-GB" dirty="0" smtClean="0"/>
              <a:t>They granted passage through the gate, which was gaped wide open…</a:t>
            </a:r>
          </a:p>
          <a:p>
            <a:pPr marL="0" indent="0">
              <a:buNone/>
            </a:pPr>
            <a:r>
              <a:rPr lang="en-GB" dirty="0" smtClean="0"/>
              <a:t>…</a:t>
            </a:r>
          </a:p>
          <a:p>
            <a:pPr marL="0" indent="0">
              <a:buNone/>
            </a:pPr>
            <a:r>
              <a:rPr lang="en-GB" dirty="0" smtClean="0"/>
              <a:t>Then squires and knights descended ceremoniously </a:t>
            </a:r>
          </a:p>
          <a:p>
            <a:pPr marL="0" indent="0">
              <a:buNone/>
            </a:pPr>
            <a:r>
              <a:rPr lang="en-GB" dirty="0" smtClean="0"/>
              <a:t>To bring the bold knight blithely into hall. 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2286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Sir Gawain Part two, Chapter XIV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51262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-171400"/>
            <a:ext cx="8229600" cy="1143000"/>
          </a:xfrm>
        </p:spPr>
        <p:txBody>
          <a:bodyPr/>
          <a:lstStyle/>
          <a:p>
            <a:r>
              <a:rPr lang="en-GB" dirty="0" smtClean="0"/>
              <a:t>Great Halls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2001"/>
            <a:ext cx="9144000" cy="6096000"/>
          </a:xfrm>
        </p:spPr>
      </p:pic>
      <p:sp>
        <p:nvSpPr>
          <p:cNvPr id="5" name="TextBox 4"/>
          <p:cNvSpPr txBox="1"/>
          <p:nvPr/>
        </p:nvSpPr>
        <p:spPr>
          <a:xfrm>
            <a:off x="2411760" y="6315308"/>
            <a:ext cx="4067944" cy="523220"/>
          </a:xfrm>
          <a:prstGeom prst="rect">
            <a:avLst/>
          </a:prstGeom>
          <a:solidFill>
            <a:schemeClr val="bg1">
              <a:alpha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Great Hall Goodrich Castle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5206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Great Halls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81000" y="119675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Empty Space but…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9625" y="1412776"/>
            <a:ext cx="5824375" cy="3888432"/>
          </a:xfrm>
        </p:spPr>
      </p:pic>
      <p:sp>
        <p:nvSpPr>
          <p:cNvPr id="9" name="TextBox 8"/>
          <p:cNvSpPr txBox="1"/>
          <p:nvPr/>
        </p:nvSpPr>
        <p:spPr>
          <a:xfrm>
            <a:off x="3779912" y="5301208"/>
            <a:ext cx="4644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Great Hall (Harlech)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73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Break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2856"/>
            <a:ext cx="9258300" cy="3429000"/>
          </a:xfrm>
        </p:spPr>
      </p:pic>
    </p:spTree>
    <p:extLst>
      <p:ext uri="{BB962C8B-B14F-4D97-AF65-F5344CB8AC3E}">
        <p14:creationId xmlns:p14="http://schemas.microsoft.com/office/powerpoint/2010/main" val="94539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Castle in the Landscape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7504" y="1556792"/>
            <a:ext cx="4389884" cy="4569371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dirty="0" smtClean="0"/>
              <a:t>Castles generally associated with at least one of the following :</a:t>
            </a:r>
          </a:p>
          <a:p>
            <a:pPr lvl="1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dirty="0" smtClean="0"/>
              <a:t>River</a:t>
            </a:r>
          </a:p>
          <a:p>
            <a:pPr lvl="1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dirty="0" smtClean="0"/>
              <a:t>Ford/bridge</a:t>
            </a:r>
          </a:p>
          <a:p>
            <a:pPr lvl="1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dirty="0" smtClean="0"/>
              <a:t>Mountain Pass</a:t>
            </a:r>
          </a:p>
          <a:p>
            <a:pPr lvl="1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dirty="0" smtClean="0"/>
              <a:t>Principle Road</a:t>
            </a:r>
          </a:p>
          <a:p>
            <a:pPr lvl="1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dirty="0" smtClean="0"/>
              <a:t>Port</a:t>
            </a:r>
          </a:p>
          <a:p>
            <a:pPr lvl="1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dirty="0" smtClean="0"/>
              <a:t>Site of historic/cultural importance</a:t>
            </a:r>
          </a:p>
          <a:p>
            <a:pPr lvl="1">
              <a:lnSpc>
                <a:spcPct val="150000"/>
              </a:lnSpc>
              <a:buSzPct val="150000"/>
              <a:buBlip>
                <a:blip r:embed="rId3"/>
              </a:buBlip>
            </a:pPr>
            <a:r>
              <a:rPr lang="en-GB" dirty="0" smtClean="0"/>
              <a:t>Urban site</a:t>
            </a:r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148064" y="6205065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Chepstow Castle (Monmouthshire)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quarter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01345" y="2003711"/>
            <a:ext cx="5080321" cy="3386880"/>
          </a:xfrm>
        </p:spPr>
      </p:pic>
    </p:spTree>
    <p:extLst>
      <p:ext uri="{BB962C8B-B14F-4D97-AF65-F5344CB8AC3E}">
        <p14:creationId xmlns:p14="http://schemas.microsoft.com/office/powerpoint/2010/main" val="3755939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/>
          <a:lstStyle/>
          <a:p>
            <a:r>
              <a:rPr lang="en-GB" dirty="0" smtClean="0"/>
              <a:t>Montgomery Castle (Powys)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4704"/>
            <a:ext cx="9126982" cy="6093296"/>
          </a:xfrm>
        </p:spPr>
      </p:pic>
    </p:spTree>
    <p:extLst>
      <p:ext uri="{BB962C8B-B14F-4D97-AF65-F5344CB8AC3E}">
        <p14:creationId xmlns:p14="http://schemas.microsoft.com/office/powerpoint/2010/main" val="134802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962" y="0"/>
            <a:ext cx="8229600" cy="1143000"/>
          </a:xfrm>
        </p:spPr>
        <p:txBody>
          <a:bodyPr/>
          <a:lstStyle/>
          <a:p>
            <a:r>
              <a:rPr lang="en-GB" dirty="0" smtClean="0"/>
              <a:t>Montgomery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7" y="1124744"/>
            <a:ext cx="9720078" cy="4725144"/>
          </a:xfrm>
        </p:spPr>
      </p:pic>
      <p:cxnSp>
        <p:nvCxnSpPr>
          <p:cNvPr id="4" name="Straight Arrow Connector 3"/>
          <p:cNvCxnSpPr/>
          <p:nvPr/>
        </p:nvCxnSpPr>
        <p:spPr>
          <a:xfrm flipH="1" flipV="1">
            <a:off x="1547664" y="1628800"/>
            <a:ext cx="1368152" cy="144016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>
            <a:stCxn id="18" idx="0"/>
          </p:cNvCxnSpPr>
          <p:nvPr/>
        </p:nvCxnSpPr>
        <p:spPr>
          <a:xfrm flipH="1" flipV="1">
            <a:off x="2771800" y="2348880"/>
            <a:ext cx="336219" cy="434918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>
            <a:stCxn id="20" idx="3"/>
          </p:cNvCxnSpPr>
          <p:nvPr/>
        </p:nvCxnSpPr>
        <p:spPr>
          <a:xfrm>
            <a:off x="2101146" y="4221088"/>
            <a:ext cx="958686" cy="288032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21" idx="3"/>
          </p:cNvCxnSpPr>
          <p:nvPr/>
        </p:nvCxnSpPr>
        <p:spPr>
          <a:xfrm flipV="1">
            <a:off x="3299466" y="4805536"/>
            <a:ext cx="984502" cy="643464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19" idx="2"/>
          </p:cNvCxnSpPr>
          <p:nvPr/>
        </p:nvCxnSpPr>
        <p:spPr>
          <a:xfrm>
            <a:off x="6151984" y="3366284"/>
            <a:ext cx="508248" cy="494764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19" idx="1"/>
          </p:cNvCxnSpPr>
          <p:nvPr/>
        </p:nvCxnSpPr>
        <p:spPr>
          <a:xfrm flipH="1" flipV="1">
            <a:off x="4860032" y="2924944"/>
            <a:ext cx="504056" cy="256674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22" idx="1"/>
          </p:cNvCxnSpPr>
          <p:nvPr/>
        </p:nvCxnSpPr>
        <p:spPr>
          <a:xfrm flipH="1" flipV="1">
            <a:off x="4716016" y="5373216"/>
            <a:ext cx="1044432" cy="138500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915816" y="1449650"/>
            <a:ext cx="136815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Ford across river </a:t>
            </a:r>
            <a:r>
              <a:rPr lang="en-GB" dirty="0"/>
              <a:t>S</a:t>
            </a:r>
            <a:r>
              <a:rPr lang="en-GB" dirty="0" smtClean="0"/>
              <a:t>evern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2405941" y="2783798"/>
            <a:ext cx="140415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Site of Hen Domen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5364088" y="2996952"/>
            <a:ext cx="157579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Roman Roads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444962" y="3759423"/>
            <a:ext cx="1656184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Evidence of pre Norman use of area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1355250" y="5125834"/>
            <a:ext cx="194421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Montgomery castle 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5760448" y="5188550"/>
            <a:ext cx="194421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Town, Market,</a:t>
            </a:r>
          </a:p>
          <a:p>
            <a:pPr algn="ctr"/>
            <a:r>
              <a:rPr lang="en-GB" dirty="0" smtClean="0"/>
              <a:t> &amp; Church</a:t>
            </a:r>
            <a:endParaRPr lang="en-GB" dirty="0"/>
          </a:p>
        </p:txBody>
      </p:sp>
      <p:sp>
        <p:nvSpPr>
          <p:cNvPr id="23" name="Rectangle 22"/>
          <p:cNvSpPr/>
          <p:nvPr/>
        </p:nvSpPr>
        <p:spPr>
          <a:xfrm>
            <a:off x="-41719" y="6488808"/>
            <a:ext cx="619370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© Crown Copyright and Database Right 2015. Ordnance Survey (</a:t>
            </a:r>
            <a:r>
              <a:rPr lang="en-GB" sz="1400" dirty="0" err="1"/>
              <a:t>Digimap</a:t>
            </a:r>
            <a:r>
              <a:rPr lang="en-GB" sz="1400" dirty="0"/>
              <a:t> Licence).</a:t>
            </a:r>
          </a:p>
        </p:txBody>
      </p:sp>
    </p:spTree>
    <p:extLst>
      <p:ext uri="{BB962C8B-B14F-4D97-AF65-F5344CB8AC3E}">
        <p14:creationId xmlns:p14="http://schemas.microsoft.com/office/powerpoint/2010/main" val="1451212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Photos of Roman roads at </a:t>
            </a:r>
            <a:r>
              <a:rPr lang="en-GB" dirty="0" err="1" smtClean="0"/>
              <a:t>montgomery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0648" y="-77126"/>
            <a:ext cx="10729192" cy="7162953"/>
          </a:xfrm>
        </p:spPr>
      </p:pic>
      <p:sp>
        <p:nvSpPr>
          <p:cNvPr id="4" name="TextBox 3"/>
          <p:cNvSpPr txBox="1"/>
          <p:nvPr/>
        </p:nvSpPr>
        <p:spPr>
          <a:xfrm>
            <a:off x="-504056" y="188640"/>
            <a:ext cx="10116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latin typeface="Aardvark Cafe" panose="00000400000000000000" pitchFamily="2" charset="0"/>
              </a:rPr>
              <a:t>A Roman road leading to/from </a:t>
            </a:r>
            <a:r>
              <a:rPr lang="en-GB" sz="4400" dirty="0">
                <a:latin typeface="Aardvark Cafe" panose="00000400000000000000" pitchFamily="2" charset="0"/>
              </a:rPr>
              <a:t>M</a:t>
            </a:r>
            <a:r>
              <a:rPr lang="en-GB" sz="4400" dirty="0" smtClean="0">
                <a:latin typeface="Aardvark Cafe" panose="00000400000000000000" pitchFamily="2" charset="0"/>
              </a:rPr>
              <a:t>ontgomery </a:t>
            </a:r>
            <a:endParaRPr lang="en-GB" sz="4400" dirty="0">
              <a:latin typeface="Aardvark Cafe" panose="000004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049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 smtClean="0">
                <a:latin typeface="Aardvark Cafe" panose="00000400000000000000" pitchFamily="2" charset="0"/>
              </a:rPr>
              <a:t>Tri-part Foundation</a:t>
            </a:r>
            <a:endParaRPr lang="en-GB" dirty="0">
              <a:latin typeface="Aardvark Cafe" panose="00000400000000000000" pitchFamily="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136225"/>
            <a:ext cx="2448272" cy="4525963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pPr marL="0" indent="0" algn="ctr">
              <a:buNone/>
            </a:pPr>
            <a:r>
              <a:rPr lang="en-GB" sz="4000" dirty="0" smtClean="0">
                <a:latin typeface="Aardvark Cafe" panose="00000400000000000000" pitchFamily="2" charset="0"/>
              </a:rPr>
              <a:t>Examples</a:t>
            </a:r>
          </a:p>
          <a:p>
            <a:r>
              <a:rPr lang="en-GB" dirty="0" err="1" smtClean="0"/>
              <a:t>Bramber</a:t>
            </a:r>
            <a:endParaRPr lang="en-GB" dirty="0" smtClean="0"/>
          </a:p>
          <a:p>
            <a:r>
              <a:rPr lang="en-GB" dirty="0" smtClean="0"/>
              <a:t>Castle Acre</a:t>
            </a:r>
          </a:p>
          <a:p>
            <a:r>
              <a:rPr lang="en-GB" dirty="0" smtClean="0"/>
              <a:t>Goodrich</a:t>
            </a:r>
          </a:p>
          <a:p>
            <a:r>
              <a:rPr lang="en-GB" dirty="0" smtClean="0"/>
              <a:t>Kenilworth</a:t>
            </a:r>
          </a:p>
          <a:p>
            <a:r>
              <a:rPr lang="en-GB" dirty="0" smtClean="0"/>
              <a:t>Kidwelly</a:t>
            </a:r>
          </a:p>
          <a:p>
            <a:r>
              <a:rPr lang="en-GB" dirty="0"/>
              <a:t>Pontefract</a:t>
            </a:r>
          </a:p>
          <a:p>
            <a:r>
              <a:rPr lang="en-GB" dirty="0"/>
              <a:t>Prudhoe</a:t>
            </a:r>
          </a:p>
          <a:p>
            <a:endParaRPr lang="en-GB" dirty="0" smtClean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55" t="1181" r="52819" b="22531"/>
          <a:stretch/>
        </p:blipFill>
        <p:spPr>
          <a:xfrm>
            <a:off x="3203848" y="1085671"/>
            <a:ext cx="5544616" cy="5510072"/>
          </a:xfrm>
        </p:spPr>
      </p:pic>
      <p:sp>
        <p:nvSpPr>
          <p:cNvPr id="7" name="Rectangle 6"/>
          <p:cNvSpPr/>
          <p:nvPr/>
        </p:nvSpPr>
        <p:spPr>
          <a:xfrm rot="20184002">
            <a:off x="7419185" y="2755906"/>
            <a:ext cx="1018760" cy="1779004"/>
          </a:xfrm>
          <a:prstGeom prst="rect">
            <a:avLst/>
          </a:prstGeom>
          <a:solidFill>
            <a:schemeClr val="accent2">
              <a:lumMod val="60000"/>
              <a:lumOff val="40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 rot="5400000">
            <a:off x="4062620" y="5146213"/>
            <a:ext cx="1018760" cy="1440160"/>
          </a:xfrm>
          <a:prstGeom prst="rect">
            <a:avLst/>
          </a:prstGeom>
          <a:solidFill>
            <a:schemeClr val="accent3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532818" y="5845901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Town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7572454" y="5188645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Castle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59932" y="4664445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Priory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2" name="Straight Arrow Connector 11"/>
          <p:cNvCxnSpPr>
            <a:stCxn id="10" idx="2"/>
            <a:endCxn id="8" idx="1"/>
          </p:cNvCxnSpPr>
          <p:nvPr/>
        </p:nvCxnSpPr>
        <p:spPr>
          <a:xfrm>
            <a:off x="4572000" y="4952477"/>
            <a:ext cx="0" cy="39600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5" idx="0"/>
          </p:cNvCxnSpPr>
          <p:nvPr/>
        </p:nvCxnSpPr>
        <p:spPr>
          <a:xfrm flipV="1">
            <a:off x="7144886" y="5026877"/>
            <a:ext cx="0" cy="81902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0"/>
            <a:endCxn id="7" idx="2"/>
          </p:cNvCxnSpPr>
          <p:nvPr/>
        </p:nvCxnSpPr>
        <p:spPr>
          <a:xfrm flipV="1">
            <a:off x="8184522" y="4460515"/>
            <a:ext cx="100154" cy="72813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/>
          <p:cNvSpPr/>
          <p:nvPr/>
        </p:nvSpPr>
        <p:spPr>
          <a:xfrm rot="20184002">
            <a:off x="5272247" y="3908145"/>
            <a:ext cx="718404" cy="590591"/>
          </a:xfrm>
          <a:prstGeom prst="rect">
            <a:avLst/>
          </a:prstGeom>
          <a:solidFill>
            <a:schemeClr val="accent6">
              <a:lumMod val="75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5292080" y="4808461"/>
            <a:ext cx="936104" cy="5535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Parish church</a:t>
            </a:r>
            <a:endParaRPr lang="en-GB" dirty="0"/>
          </a:p>
        </p:txBody>
      </p:sp>
      <p:cxnSp>
        <p:nvCxnSpPr>
          <p:cNvPr id="36" name="Straight Arrow Connector 35"/>
          <p:cNvCxnSpPr>
            <a:stCxn id="35" idx="0"/>
            <a:endCxn id="34" idx="2"/>
          </p:cNvCxnSpPr>
          <p:nvPr/>
        </p:nvCxnSpPr>
        <p:spPr>
          <a:xfrm flipH="1" flipV="1">
            <a:off x="5749670" y="4474038"/>
            <a:ext cx="10462" cy="33442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10"/>
          <p:cNvSpPr/>
          <p:nvPr/>
        </p:nvSpPr>
        <p:spPr>
          <a:xfrm>
            <a:off x="3690851" y="2497822"/>
            <a:ext cx="4139738" cy="2493818"/>
          </a:xfrm>
          <a:custGeom>
            <a:avLst/>
            <a:gdLst>
              <a:gd name="connsiteX0" fmla="*/ 0 w 4139738"/>
              <a:gd name="connsiteY0" fmla="*/ 1363288 h 2493818"/>
              <a:gd name="connsiteX1" fmla="*/ 3158836 w 4139738"/>
              <a:gd name="connsiteY1" fmla="*/ 0 h 2493818"/>
              <a:gd name="connsiteX2" fmla="*/ 4139738 w 4139738"/>
              <a:gd name="connsiteY2" fmla="*/ 2227811 h 2493818"/>
              <a:gd name="connsiteX3" fmla="*/ 3424844 w 4139738"/>
              <a:gd name="connsiteY3" fmla="*/ 2493818 h 2493818"/>
              <a:gd name="connsiteX4" fmla="*/ 2593571 w 4139738"/>
              <a:gd name="connsiteY4" fmla="*/ 1113906 h 2493818"/>
              <a:gd name="connsiteX5" fmla="*/ 332509 w 4139738"/>
              <a:gd name="connsiteY5" fmla="*/ 2111433 h 2493818"/>
              <a:gd name="connsiteX6" fmla="*/ 16625 w 4139738"/>
              <a:gd name="connsiteY6" fmla="*/ 1313411 h 2493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9738" h="2493818">
                <a:moveTo>
                  <a:pt x="0" y="1363288"/>
                </a:moveTo>
                <a:lnTo>
                  <a:pt x="3158836" y="0"/>
                </a:lnTo>
                <a:lnTo>
                  <a:pt x="4139738" y="2227811"/>
                </a:lnTo>
                <a:lnTo>
                  <a:pt x="3424844" y="2493818"/>
                </a:lnTo>
                <a:lnTo>
                  <a:pt x="2593571" y="1113906"/>
                </a:lnTo>
                <a:lnTo>
                  <a:pt x="332509" y="2111433"/>
                </a:lnTo>
                <a:lnTo>
                  <a:pt x="16625" y="1313411"/>
                </a:lnTo>
              </a:path>
            </a:pathLst>
          </a:custGeom>
          <a:solidFill>
            <a:schemeClr val="accent1">
              <a:lumMod val="60000"/>
              <a:lumOff val="40000"/>
              <a:alpha val="4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3181289" y="1085671"/>
            <a:ext cx="557016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Castle, town, and churches of Castle Acre</a:t>
            </a:r>
            <a:endParaRPr lang="en-GB" sz="3600" dirty="0"/>
          </a:p>
        </p:txBody>
      </p:sp>
      <p:sp>
        <p:nvSpPr>
          <p:cNvPr id="18" name="Rectangle 17"/>
          <p:cNvSpPr/>
          <p:nvPr/>
        </p:nvSpPr>
        <p:spPr>
          <a:xfrm>
            <a:off x="3132274" y="6550223"/>
            <a:ext cx="615423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© Crown Copyright and Database Right 2015. Ordnance Survey (</a:t>
            </a:r>
            <a:r>
              <a:rPr lang="en-GB" sz="1400" dirty="0" err="1"/>
              <a:t>Digimap</a:t>
            </a:r>
            <a:r>
              <a:rPr lang="en-GB" sz="1400" dirty="0"/>
              <a:t> Licence).</a:t>
            </a:r>
          </a:p>
        </p:txBody>
      </p:sp>
    </p:spTree>
    <p:extLst>
      <p:ext uri="{BB962C8B-B14F-4D97-AF65-F5344CB8AC3E}">
        <p14:creationId xmlns:p14="http://schemas.microsoft.com/office/powerpoint/2010/main" val="310321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 animBg="1"/>
      <p:bldP spid="5" grpId="0" animBg="1"/>
      <p:bldP spid="9" grpId="0" animBg="1"/>
      <p:bldP spid="10" grpId="0" animBg="1"/>
      <p:bldP spid="34" grpId="0" animBg="1"/>
      <p:bldP spid="35" grpId="0" animBg="1"/>
      <p:bldP spid="11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3001963"/>
            <a:ext cx="9144000" cy="290362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Church					 Priory</a:t>
            </a:r>
          </a:p>
          <a:p>
            <a:pPr marL="0" indent="0" algn="ctr">
              <a:buNone/>
            </a:pPr>
            <a:r>
              <a:rPr lang="en-GB" dirty="0" smtClean="0"/>
              <a:t>Castle Acre (Norfolk)</a:t>
            </a: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Castle </a:t>
            </a:r>
            <a:endParaRPr lang="en-GB" dirty="0"/>
          </a:p>
        </p:txBody>
      </p:sp>
      <p:pic>
        <p:nvPicPr>
          <p:cNvPr id="5" name="Picture 2" descr="F:\Pictures\Historical Sites and Places\castles and forts\Castle Acre\Untitled_Panorama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21190"/>
            <a:ext cx="9144000" cy="243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F:\Pictures\Historical Sites and Places\cathedrals, churches and chapels\Castle Acre church\IMG_28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600" y="-304800"/>
            <a:ext cx="4838971" cy="323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999" y="-304800"/>
            <a:ext cx="4863001" cy="3246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3220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en-GB" dirty="0">
                <a:latin typeface="Aardvark Cafe" panose="00000400000000000000" pitchFamily="2" charset="0"/>
              </a:rPr>
              <a:t>Associated buildings/structures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5536" y="1412776"/>
            <a:ext cx="4536504" cy="5256584"/>
          </a:xfrm>
        </p:spPr>
        <p:txBody>
          <a:bodyPr>
            <a:normAutofit/>
          </a:bodyPr>
          <a:lstStyle/>
          <a:p>
            <a:pPr>
              <a:buSzPct val="150000"/>
              <a:buBlip>
                <a:blip r:embed="rId3"/>
              </a:buBlip>
            </a:pPr>
            <a:r>
              <a:rPr lang="en-GB" sz="3200" dirty="0" smtClean="0"/>
              <a:t>Towns/village</a:t>
            </a:r>
          </a:p>
          <a:p>
            <a:pPr>
              <a:buSzPct val="150000"/>
              <a:buBlip>
                <a:blip r:embed="rId3"/>
              </a:buBlip>
            </a:pPr>
            <a:r>
              <a:rPr lang="en-GB" sz="3200" dirty="0" smtClean="0"/>
              <a:t>Churches</a:t>
            </a:r>
          </a:p>
          <a:p>
            <a:pPr>
              <a:buSzPct val="150000"/>
              <a:buBlip>
                <a:blip r:embed="rId3"/>
              </a:buBlip>
            </a:pPr>
            <a:r>
              <a:rPr lang="en-GB" sz="3200" dirty="0" smtClean="0"/>
              <a:t>Monastic sites</a:t>
            </a:r>
          </a:p>
          <a:p>
            <a:pPr>
              <a:buSzPct val="150000"/>
              <a:buBlip>
                <a:blip r:embed="rId3"/>
              </a:buBlip>
            </a:pPr>
            <a:r>
              <a:rPr lang="en-GB" sz="3200" dirty="0" smtClean="0"/>
              <a:t>Market </a:t>
            </a:r>
            <a:r>
              <a:rPr lang="en-GB" sz="3200" dirty="0"/>
              <a:t>square</a:t>
            </a:r>
          </a:p>
          <a:p>
            <a:pPr>
              <a:buSzPct val="150000"/>
              <a:buBlip>
                <a:blip r:embed="rId3"/>
              </a:buBlip>
            </a:pPr>
            <a:r>
              <a:rPr lang="en-GB" sz="3200" dirty="0" smtClean="0"/>
              <a:t>Mill</a:t>
            </a:r>
          </a:p>
          <a:p>
            <a:pPr>
              <a:buSzPct val="150000"/>
              <a:buBlip>
                <a:blip r:embed="rId3"/>
              </a:buBlip>
            </a:pPr>
            <a:r>
              <a:rPr lang="en-GB" sz="3200" dirty="0" smtClean="0"/>
              <a:t>Dove cote</a:t>
            </a:r>
          </a:p>
          <a:p>
            <a:pPr>
              <a:buSzPct val="150000"/>
              <a:buBlip>
                <a:blip r:embed="rId3"/>
              </a:buBlip>
            </a:pPr>
            <a:r>
              <a:rPr lang="en-GB" sz="3200" dirty="0" smtClean="0"/>
              <a:t>Rabbit Warrens </a:t>
            </a:r>
          </a:p>
          <a:p>
            <a:pPr>
              <a:buSzPct val="150000"/>
              <a:buBlip>
                <a:blip r:embed="rId3"/>
              </a:buBlip>
            </a:pPr>
            <a:r>
              <a:rPr lang="en-GB" sz="3200" dirty="0" smtClean="0"/>
              <a:t>Deer Chase</a:t>
            </a:r>
          </a:p>
          <a:p>
            <a:pPr>
              <a:buBlip>
                <a:blip r:embed="rId3"/>
              </a:buBlip>
            </a:pPr>
            <a:endParaRPr lang="en-GB" dirty="0" smtClean="0"/>
          </a:p>
          <a:p>
            <a:pPr>
              <a:buBlip>
                <a:blip r:embed="rId3"/>
              </a:buBlip>
            </a:pPr>
            <a:endParaRPr lang="en-GB" dirty="0" smtClean="0"/>
          </a:p>
          <a:p>
            <a:pPr>
              <a:buBlip>
                <a:blip r:embed="rId3"/>
              </a:buBlip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53000" y="5867400"/>
            <a:ext cx="4041775" cy="639762"/>
          </a:xfrm>
        </p:spPr>
        <p:txBody>
          <a:bodyPr/>
          <a:lstStyle/>
          <a:p>
            <a:r>
              <a:rPr lang="en-GB" dirty="0" err="1" smtClean="0"/>
              <a:t>Manorbier</a:t>
            </a:r>
            <a:r>
              <a:rPr lang="en-GB" dirty="0" smtClean="0"/>
              <a:t> dovecote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200" y="1447800"/>
            <a:ext cx="5029200" cy="4541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355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66" r="49471"/>
          <a:stretch/>
        </p:blipFill>
        <p:spPr>
          <a:xfrm>
            <a:off x="0" y="-1"/>
            <a:ext cx="9144000" cy="6875881"/>
          </a:xfrm>
        </p:spPr>
      </p:pic>
      <p:sp>
        <p:nvSpPr>
          <p:cNvPr id="7" name="Rectangle 6"/>
          <p:cNvSpPr/>
          <p:nvPr/>
        </p:nvSpPr>
        <p:spPr>
          <a:xfrm rot="20184002">
            <a:off x="4943621" y="3980726"/>
            <a:ext cx="2118509" cy="1258939"/>
          </a:xfrm>
          <a:prstGeom prst="rect">
            <a:avLst/>
          </a:prstGeom>
          <a:solidFill>
            <a:schemeClr val="accent2">
              <a:lumMod val="60000"/>
              <a:lumOff val="40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138801" y="3254956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Castle</a:t>
            </a:r>
            <a:endParaRPr lang="en-GB" dirty="0"/>
          </a:p>
        </p:txBody>
      </p:sp>
      <p:cxnSp>
        <p:nvCxnSpPr>
          <p:cNvPr id="9" name="Straight Arrow Connector 8"/>
          <p:cNvCxnSpPr>
            <a:stCxn id="8" idx="2"/>
            <a:endCxn id="7" idx="0"/>
          </p:cNvCxnSpPr>
          <p:nvPr/>
        </p:nvCxnSpPr>
        <p:spPr>
          <a:xfrm>
            <a:off x="5750869" y="3542988"/>
            <a:ext cx="0" cy="49038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>
            <a:off x="1403648" y="3412898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Village</a:t>
            </a:r>
            <a:endParaRPr lang="en-GB" dirty="0"/>
          </a:p>
        </p:txBody>
      </p:sp>
      <p:cxnSp>
        <p:nvCxnSpPr>
          <p:cNvPr id="15" name="Straight Arrow Connector 14"/>
          <p:cNvCxnSpPr>
            <a:stCxn id="14" idx="0"/>
          </p:cNvCxnSpPr>
          <p:nvPr/>
        </p:nvCxnSpPr>
        <p:spPr>
          <a:xfrm flipV="1">
            <a:off x="2015716" y="2924944"/>
            <a:ext cx="828092" cy="48795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 rot="5400000">
            <a:off x="4676856" y="-298908"/>
            <a:ext cx="730483" cy="1417547"/>
          </a:xfrm>
          <a:prstGeom prst="rect">
            <a:avLst/>
          </a:prstGeom>
          <a:solidFill>
            <a:schemeClr val="accent3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2517171" y="116632"/>
            <a:ext cx="1294370" cy="5561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Priory and church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27" name="Straight Arrow Connector 26"/>
          <p:cNvCxnSpPr>
            <a:stCxn id="26" idx="3"/>
            <a:endCxn id="25" idx="2"/>
          </p:cNvCxnSpPr>
          <p:nvPr/>
        </p:nvCxnSpPr>
        <p:spPr>
          <a:xfrm>
            <a:off x="3811541" y="394691"/>
            <a:ext cx="521783" cy="1517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4"/>
          <p:cNvSpPr/>
          <p:nvPr/>
        </p:nvSpPr>
        <p:spPr>
          <a:xfrm>
            <a:off x="2493818" y="864524"/>
            <a:ext cx="4572000" cy="2344189"/>
          </a:xfrm>
          <a:custGeom>
            <a:avLst/>
            <a:gdLst>
              <a:gd name="connsiteX0" fmla="*/ 1512917 w 4572000"/>
              <a:gd name="connsiteY0" fmla="*/ 0 h 2344189"/>
              <a:gd name="connsiteX1" fmla="*/ 4555375 w 4572000"/>
              <a:gd name="connsiteY1" fmla="*/ 33251 h 2344189"/>
              <a:gd name="connsiteX2" fmla="*/ 4572000 w 4572000"/>
              <a:gd name="connsiteY2" fmla="*/ 698269 h 2344189"/>
              <a:gd name="connsiteX3" fmla="*/ 2211186 w 4572000"/>
              <a:gd name="connsiteY3" fmla="*/ 764771 h 2344189"/>
              <a:gd name="connsiteX4" fmla="*/ 748146 w 4572000"/>
              <a:gd name="connsiteY4" fmla="*/ 2344189 h 2344189"/>
              <a:gd name="connsiteX5" fmla="*/ 0 w 4572000"/>
              <a:gd name="connsiteY5" fmla="*/ 1795549 h 2344189"/>
              <a:gd name="connsiteX6" fmla="*/ 1512917 w 4572000"/>
              <a:gd name="connsiteY6" fmla="*/ 0 h 2344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72000" h="2344189">
                <a:moveTo>
                  <a:pt x="1512917" y="0"/>
                </a:moveTo>
                <a:lnTo>
                  <a:pt x="4555375" y="33251"/>
                </a:lnTo>
                <a:lnTo>
                  <a:pt x="4572000" y="698269"/>
                </a:lnTo>
                <a:lnTo>
                  <a:pt x="2211186" y="764771"/>
                </a:lnTo>
                <a:lnTo>
                  <a:pt x="748146" y="2344189"/>
                </a:lnTo>
                <a:lnTo>
                  <a:pt x="0" y="1795549"/>
                </a:lnTo>
                <a:lnTo>
                  <a:pt x="151291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962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4" grpId="0" animBg="1"/>
      <p:bldP spid="25" grpId="0" animBg="1"/>
      <p:bldP spid="26" grpId="0" animBg="1"/>
      <p:bldP spid="5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2805" y="0"/>
            <a:ext cx="3991196" cy="836712"/>
          </a:xfrm>
        </p:spPr>
        <p:txBody>
          <a:bodyPr>
            <a:normAutofit/>
          </a:bodyPr>
          <a:lstStyle/>
          <a:p>
            <a:r>
              <a:rPr lang="en-GB" sz="4000" dirty="0" smtClean="0">
                <a:latin typeface="Aardvark Cafe" panose="00000400000000000000" pitchFamily="2" charset="0"/>
              </a:rPr>
              <a:t>Carisbrooke Castle</a:t>
            </a:r>
            <a:endParaRPr lang="en-GB" sz="4000" dirty="0">
              <a:latin typeface="Aardvark Cafe" panose="00000400000000000000" pitchFamily="2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2798"/>
            <a:ext cx="5152805" cy="3435202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805" y="823371"/>
            <a:ext cx="4027707" cy="6041561"/>
          </a:xfr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5" y="0"/>
            <a:ext cx="5143500" cy="34290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796136" y="6295626"/>
            <a:ext cx="2880320" cy="56237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Priory and Church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140895" y="0"/>
            <a:ext cx="2880320" cy="5623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View from castle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698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66" r="49471"/>
          <a:stretch/>
        </p:blipFill>
        <p:spPr>
          <a:xfrm>
            <a:off x="0" y="-1"/>
            <a:ext cx="9144000" cy="6875881"/>
          </a:xfrm>
        </p:spPr>
      </p:pic>
      <p:sp>
        <p:nvSpPr>
          <p:cNvPr id="7" name="Rectangle 6"/>
          <p:cNvSpPr/>
          <p:nvPr/>
        </p:nvSpPr>
        <p:spPr>
          <a:xfrm rot="20184002">
            <a:off x="4943621" y="3980726"/>
            <a:ext cx="2118509" cy="1258939"/>
          </a:xfrm>
          <a:prstGeom prst="rect">
            <a:avLst/>
          </a:prstGeom>
          <a:solidFill>
            <a:schemeClr val="accent2">
              <a:lumMod val="60000"/>
              <a:lumOff val="40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15148" y="3076077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Castle</a:t>
            </a:r>
            <a:endParaRPr lang="en-GB" sz="2400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6228184" y="3364109"/>
            <a:ext cx="0" cy="49038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/>
          <p:cNvSpPr/>
          <p:nvPr/>
        </p:nvSpPr>
        <p:spPr>
          <a:xfrm>
            <a:off x="1403648" y="3412898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Village</a:t>
            </a:r>
            <a:endParaRPr lang="en-GB" sz="2400" dirty="0"/>
          </a:p>
        </p:txBody>
      </p:sp>
      <p:cxnSp>
        <p:nvCxnSpPr>
          <p:cNvPr id="15" name="Straight Arrow Connector 14"/>
          <p:cNvCxnSpPr>
            <a:stCxn id="14" idx="0"/>
          </p:cNvCxnSpPr>
          <p:nvPr/>
        </p:nvCxnSpPr>
        <p:spPr>
          <a:xfrm flipV="1">
            <a:off x="2015716" y="2924944"/>
            <a:ext cx="828092" cy="48795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 rot="5400000">
            <a:off x="4600981" y="-267658"/>
            <a:ext cx="904845" cy="1440160"/>
          </a:xfrm>
          <a:prstGeom prst="rect">
            <a:avLst/>
          </a:prstGeom>
          <a:solidFill>
            <a:schemeClr val="accent3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2267744" y="-2"/>
            <a:ext cx="1494166" cy="112474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Priory</a:t>
            </a:r>
          </a:p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And Church</a:t>
            </a:r>
            <a:endParaRPr lang="en-GB" sz="2400" dirty="0">
              <a:solidFill>
                <a:schemeClr val="tx1"/>
              </a:solidFill>
            </a:endParaRPr>
          </a:p>
        </p:txBody>
      </p:sp>
      <p:cxnSp>
        <p:nvCxnSpPr>
          <p:cNvPr id="27" name="Straight Arrow Connector 26"/>
          <p:cNvCxnSpPr>
            <a:stCxn id="26" idx="3"/>
            <a:endCxn id="25" idx="2"/>
          </p:cNvCxnSpPr>
          <p:nvPr/>
        </p:nvCxnSpPr>
        <p:spPr>
          <a:xfrm flipV="1">
            <a:off x="3761910" y="452423"/>
            <a:ext cx="571414" cy="10994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4"/>
          <p:cNvSpPr/>
          <p:nvPr/>
        </p:nvSpPr>
        <p:spPr>
          <a:xfrm>
            <a:off x="2493818" y="864524"/>
            <a:ext cx="4572000" cy="2344189"/>
          </a:xfrm>
          <a:custGeom>
            <a:avLst/>
            <a:gdLst>
              <a:gd name="connsiteX0" fmla="*/ 1512917 w 4572000"/>
              <a:gd name="connsiteY0" fmla="*/ 0 h 2344189"/>
              <a:gd name="connsiteX1" fmla="*/ 4555375 w 4572000"/>
              <a:gd name="connsiteY1" fmla="*/ 33251 h 2344189"/>
              <a:gd name="connsiteX2" fmla="*/ 4572000 w 4572000"/>
              <a:gd name="connsiteY2" fmla="*/ 698269 h 2344189"/>
              <a:gd name="connsiteX3" fmla="*/ 2211186 w 4572000"/>
              <a:gd name="connsiteY3" fmla="*/ 764771 h 2344189"/>
              <a:gd name="connsiteX4" fmla="*/ 748146 w 4572000"/>
              <a:gd name="connsiteY4" fmla="*/ 2344189 h 2344189"/>
              <a:gd name="connsiteX5" fmla="*/ 0 w 4572000"/>
              <a:gd name="connsiteY5" fmla="*/ 1795549 h 2344189"/>
              <a:gd name="connsiteX6" fmla="*/ 1512917 w 4572000"/>
              <a:gd name="connsiteY6" fmla="*/ 0 h 2344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72000" h="2344189">
                <a:moveTo>
                  <a:pt x="1512917" y="0"/>
                </a:moveTo>
                <a:lnTo>
                  <a:pt x="4555375" y="33251"/>
                </a:lnTo>
                <a:lnTo>
                  <a:pt x="4572000" y="698269"/>
                </a:lnTo>
                <a:lnTo>
                  <a:pt x="2211186" y="764771"/>
                </a:lnTo>
                <a:lnTo>
                  <a:pt x="748146" y="2344189"/>
                </a:lnTo>
                <a:lnTo>
                  <a:pt x="0" y="1795549"/>
                </a:lnTo>
                <a:lnTo>
                  <a:pt x="151291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053402" y="2348880"/>
            <a:ext cx="720081" cy="432048"/>
          </a:xfrm>
          <a:prstGeom prst="rect">
            <a:avLst/>
          </a:prstGeom>
          <a:solidFill>
            <a:schemeClr val="accent6">
              <a:lumMod val="75000"/>
              <a:alpha val="49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362937" y="2420888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Mill</a:t>
            </a:r>
            <a:endParaRPr lang="en-GB" sz="2400" dirty="0"/>
          </a:p>
        </p:txBody>
      </p:sp>
      <p:cxnSp>
        <p:nvCxnSpPr>
          <p:cNvPr id="17" name="Straight Arrow Connector 16"/>
          <p:cNvCxnSpPr>
            <a:stCxn id="16" idx="1"/>
            <a:endCxn id="3" idx="3"/>
          </p:cNvCxnSpPr>
          <p:nvPr/>
        </p:nvCxnSpPr>
        <p:spPr>
          <a:xfrm flipH="1">
            <a:off x="5773483" y="2564904"/>
            <a:ext cx="58945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4823626" y="2036618"/>
            <a:ext cx="800294" cy="312262"/>
          </a:xfrm>
          <a:prstGeom prst="rect">
            <a:avLst/>
          </a:prstGeom>
          <a:solidFill>
            <a:schemeClr val="accent4">
              <a:lumMod val="75000"/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6362937" y="1628800"/>
            <a:ext cx="1224136" cy="6763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Roman Villa</a:t>
            </a:r>
            <a:endParaRPr lang="en-GB" sz="2400" dirty="0"/>
          </a:p>
        </p:txBody>
      </p:sp>
      <p:cxnSp>
        <p:nvCxnSpPr>
          <p:cNvPr id="20" name="Straight Arrow Connector 19"/>
          <p:cNvCxnSpPr>
            <a:stCxn id="19" idx="1"/>
            <a:endCxn id="11" idx="3"/>
          </p:cNvCxnSpPr>
          <p:nvPr/>
        </p:nvCxnSpPr>
        <p:spPr>
          <a:xfrm flipH="1">
            <a:off x="5623920" y="1966994"/>
            <a:ext cx="739017" cy="22575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 rot="20279906">
            <a:off x="4995050" y="4109414"/>
            <a:ext cx="1240197" cy="1277602"/>
          </a:xfrm>
          <a:prstGeom prst="rect">
            <a:avLst/>
          </a:prstGeom>
          <a:solidFill>
            <a:schemeClr val="bg2">
              <a:lumMod val="50000"/>
              <a:alpha val="5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4554217" y="5748758"/>
            <a:ext cx="2600494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Anglo-Saxon Fort and Cemetery</a:t>
            </a:r>
            <a:endParaRPr lang="en-GB" sz="2400" dirty="0"/>
          </a:p>
        </p:txBody>
      </p:sp>
      <p:cxnSp>
        <p:nvCxnSpPr>
          <p:cNvPr id="33" name="Straight Arrow Connector 32"/>
          <p:cNvCxnSpPr>
            <a:stCxn id="30" idx="0"/>
            <a:endCxn id="29" idx="2"/>
          </p:cNvCxnSpPr>
          <p:nvPr/>
        </p:nvCxnSpPr>
        <p:spPr>
          <a:xfrm flipV="1">
            <a:off x="5854464" y="5340494"/>
            <a:ext cx="0" cy="40826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0125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6" grpId="0" animBg="1"/>
      <p:bldP spid="11" grpId="0" animBg="1"/>
      <p:bldP spid="19" grpId="0" animBg="1"/>
      <p:bldP spid="29" grpId="0" animBg="1"/>
      <p:bldP spid="30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dirty="0" smtClean="0"/>
              <a:t>Wider context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33732" y="1204143"/>
            <a:ext cx="12133432" cy="5653857"/>
          </a:xfrm>
        </p:spPr>
      </p:pic>
      <p:sp>
        <p:nvSpPr>
          <p:cNvPr id="16" name="Rectangle 15"/>
          <p:cNvSpPr/>
          <p:nvPr/>
        </p:nvSpPr>
        <p:spPr>
          <a:xfrm rot="20184002">
            <a:off x="3110716" y="6000821"/>
            <a:ext cx="844536" cy="416835"/>
          </a:xfrm>
          <a:prstGeom prst="rect">
            <a:avLst/>
          </a:prstGeom>
          <a:solidFill>
            <a:schemeClr val="accent6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5022678" y="5568154"/>
            <a:ext cx="1548172" cy="100811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>
                <a:solidFill>
                  <a:schemeClr val="tx1"/>
                </a:solidFill>
              </a:rPr>
              <a:t>Castle</a:t>
            </a:r>
            <a:endParaRPr lang="en-GB" sz="4000" dirty="0"/>
          </a:p>
        </p:txBody>
      </p:sp>
      <p:cxnSp>
        <p:nvCxnSpPr>
          <p:cNvPr id="18" name="Straight Arrow Connector 17"/>
          <p:cNvCxnSpPr>
            <a:stCxn id="17" idx="1"/>
            <a:endCxn id="16" idx="3"/>
          </p:cNvCxnSpPr>
          <p:nvPr/>
        </p:nvCxnSpPr>
        <p:spPr>
          <a:xfrm flipH="1" flipV="1">
            <a:off x="3919935" y="6040185"/>
            <a:ext cx="1102743" cy="3202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1187625" y="3861048"/>
            <a:ext cx="2815750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>
                <a:solidFill>
                  <a:schemeClr val="tx1"/>
                </a:solidFill>
              </a:rPr>
              <a:t>Park</a:t>
            </a:r>
          </a:p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(</a:t>
            </a:r>
            <a:r>
              <a:rPr lang="en-GB" sz="2800" dirty="0" err="1" smtClean="0">
                <a:solidFill>
                  <a:schemeClr val="tx1"/>
                </a:solidFill>
              </a:rPr>
              <a:t>Parkhurst</a:t>
            </a:r>
            <a:r>
              <a:rPr lang="en-GB" sz="2800" dirty="0" smtClean="0">
                <a:solidFill>
                  <a:schemeClr val="tx1"/>
                </a:solidFill>
              </a:rPr>
              <a:t> Forest)</a:t>
            </a:r>
            <a:endParaRPr lang="en-GB" sz="2800" dirty="0">
              <a:solidFill>
                <a:schemeClr val="tx1"/>
              </a:solidFill>
            </a:endParaRPr>
          </a:p>
        </p:txBody>
      </p:sp>
      <p:cxnSp>
        <p:nvCxnSpPr>
          <p:cNvPr id="29" name="Straight Arrow Connector 28"/>
          <p:cNvCxnSpPr>
            <a:stCxn id="28" idx="0"/>
          </p:cNvCxnSpPr>
          <p:nvPr/>
        </p:nvCxnSpPr>
        <p:spPr>
          <a:xfrm flipH="1" flipV="1">
            <a:off x="2373232" y="2955294"/>
            <a:ext cx="222268" cy="90575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Freeform 35"/>
          <p:cNvSpPr/>
          <p:nvPr/>
        </p:nvSpPr>
        <p:spPr>
          <a:xfrm>
            <a:off x="222055" y="1196752"/>
            <a:ext cx="3674226" cy="2144684"/>
          </a:xfrm>
          <a:custGeom>
            <a:avLst/>
            <a:gdLst>
              <a:gd name="connsiteX0" fmla="*/ 432262 w 3674226"/>
              <a:gd name="connsiteY0" fmla="*/ 2128058 h 2144684"/>
              <a:gd name="connsiteX1" fmla="*/ 3674226 w 3674226"/>
              <a:gd name="connsiteY1" fmla="*/ 1429789 h 2144684"/>
              <a:gd name="connsiteX2" fmla="*/ 3142211 w 3674226"/>
              <a:gd name="connsiteY2" fmla="*/ 0 h 2144684"/>
              <a:gd name="connsiteX3" fmla="*/ 0 w 3674226"/>
              <a:gd name="connsiteY3" fmla="*/ 0 h 2144684"/>
              <a:gd name="connsiteX4" fmla="*/ 482138 w 3674226"/>
              <a:gd name="connsiteY4" fmla="*/ 2144684 h 2144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4226" h="2144684">
                <a:moveTo>
                  <a:pt x="432262" y="2128058"/>
                </a:moveTo>
                <a:lnTo>
                  <a:pt x="3674226" y="1429789"/>
                </a:lnTo>
                <a:lnTo>
                  <a:pt x="3142211" y="0"/>
                </a:lnTo>
                <a:lnTo>
                  <a:pt x="0" y="0"/>
                </a:lnTo>
                <a:lnTo>
                  <a:pt x="482138" y="2144684"/>
                </a:lnTo>
              </a:path>
            </a:pathLst>
          </a:custGeom>
          <a:solidFill>
            <a:srgbClr val="FF0000">
              <a:alpha val="54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7092280" y="3112942"/>
            <a:ext cx="2051720" cy="74810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Town</a:t>
            </a:r>
          </a:p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(Newport)</a:t>
            </a:r>
            <a:endParaRPr lang="en-GB" sz="2400" dirty="0"/>
          </a:p>
        </p:txBody>
      </p:sp>
      <p:cxnSp>
        <p:nvCxnSpPr>
          <p:cNvPr id="13" name="Straight Arrow Connector 12"/>
          <p:cNvCxnSpPr>
            <a:stCxn id="12" idx="1"/>
            <a:endCxn id="4" idx="3"/>
          </p:cNvCxnSpPr>
          <p:nvPr/>
        </p:nvCxnSpPr>
        <p:spPr>
          <a:xfrm flipH="1">
            <a:off x="6531429" y="3486995"/>
            <a:ext cx="560851" cy="31310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/>
          <p:cNvSpPr/>
          <p:nvPr/>
        </p:nvSpPr>
        <p:spPr>
          <a:xfrm>
            <a:off x="4441371" y="3408218"/>
            <a:ext cx="2090058" cy="1413164"/>
          </a:xfrm>
          <a:custGeom>
            <a:avLst/>
            <a:gdLst>
              <a:gd name="connsiteX0" fmla="*/ 11876 w 2090058"/>
              <a:gd name="connsiteY0" fmla="*/ 985652 h 1413164"/>
              <a:gd name="connsiteX1" fmla="*/ 748146 w 2090058"/>
              <a:gd name="connsiteY1" fmla="*/ 0 h 1413164"/>
              <a:gd name="connsiteX2" fmla="*/ 1579419 w 2090058"/>
              <a:gd name="connsiteY2" fmla="*/ 35626 h 1413164"/>
              <a:gd name="connsiteX3" fmla="*/ 2090058 w 2090058"/>
              <a:gd name="connsiteY3" fmla="*/ 391886 h 1413164"/>
              <a:gd name="connsiteX4" fmla="*/ 1638795 w 2090058"/>
              <a:gd name="connsiteY4" fmla="*/ 878774 h 1413164"/>
              <a:gd name="connsiteX5" fmla="*/ 926276 w 2090058"/>
              <a:gd name="connsiteY5" fmla="*/ 1413164 h 1413164"/>
              <a:gd name="connsiteX6" fmla="*/ 356260 w 2090058"/>
              <a:gd name="connsiteY6" fmla="*/ 1389413 h 1413164"/>
              <a:gd name="connsiteX7" fmla="*/ 0 w 2090058"/>
              <a:gd name="connsiteY7" fmla="*/ 1033153 h 1413164"/>
              <a:gd name="connsiteX8" fmla="*/ 47502 w 2090058"/>
              <a:gd name="connsiteY8" fmla="*/ 878774 h 14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90058" h="1413164">
                <a:moveTo>
                  <a:pt x="11876" y="985652"/>
                </a:moveTo>
                <a:lnTo>
                  <a:pt x="748146" y="0"/>
                </a:lnTo>
                <a:lnTo>
                  <a:pt x="1579419" y="35626"/>
                </a:lnTo>
                <a:lnTo>
                  <a:pt x="2090058" y="391886"/>
                </a:lnTo>
                <a:lnTo>
                  <a:pt x="1638795" y="878774"/>
                </a:lnTo>
                <a:lnTo>
                  <a:pt x="926276" y="1413164"/>
                </a:lnTo>
                <a:lnTo>
                  <a:pt x="356260" y="1389413"/>
                </a:lnTo>
                <a:lnTo>
                  <a:pt x="0" y="1033153"/>
                </a:lnTo>
                <a:lnTo>
                  <a:pt x="47502" y="878774"/>
                </a:lnTo>
              </a:path>
            </a:pathLst>
          </a:custGeom>
          <a:solidFill>
            <a:schemeClr val="accent2">
              <a:lumMod val="75000"/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5676405" y="1223158"/>
            <a:ext cx="819398" cy="2838203"/>
          </a:xfrm>
          <a:custGeom>
            <a:avLst/>
            <a:gdLst>
              <a:gd name="connsiteX0" fmla="*/ 522514 w 819398"/>
              <a:gd name="connsiteY0" fmla="*/ 0 h 2838203"/>
              <a:gd name="connsiteX1" fmla="*/ 439387 w 819398"/>
              <a:gd name="connsiteY1" fmla="*/ 641268 h 2838203"/>
              <a:gd name="connsiteX2" fmla="*/ 308759 w 819398"/>
              <a:gd name="connsiteY2" fmla="*/ 1246910 h 2838203"/>
              <a:gd name="connsiteX3" fmla="*/ 35626 w 819398"/>
              <a:gd name="connsiteY3" fmla="*/ 1650671 h 2838203"/>
              <a:gd name="connsiteX4" fmla="*/ 249382 w 819398"/>
              <a:gd name="connsiteY4" fmla="*/ 2185060 h 2838203"/>
              <a:gd name="connsiteX5" fmla="*/ 0 w 819398"/>
              <a:gd name="connsiteY5" fmla="*/ 2707574 h 2838203"/>
              <a:gd name="connsiteX6" fmla="*/ 95003 w 819398"/>
              <a:gd name="connsiteY6" fmla="*/ 2838203 h 2838203"/>
              <a:gd name="connsiteX7" fmla="*/ 415637 w 819398"/>
              <a:gd name="connsiteY7" fmla="*/ 2244437 h 2838203"/>
              <a:gd name="connsiteX8" fmla="*/ 237507 w 819398"/>
              <a:gd name="connsiteY8" fmla="*/ 1626920 h 2838203"/>
              <a:gd name="connsiteX9" fmla="*/ 439387 w 819398"/>
              <a:gd name="connsiteY9" fmla="*/ 1377538 h 2838203"/>
              <a:gd name="connsiteX10" fmla="*/ 522514 w 819398"/>
              <a:gd name="connsiteY10" fmla="*/ 961902 h 2838203"/>
              <a:gd name="connsiteX11" fmla="*/ 665018 w 819398"/>
              <a:gd name="connsiteY11" fmla="*/ 415637 h 2838203"/>
              <a:gd name="connsiteX12" fmla="*/ 783772 w 819398"/>
              <a:gd name="connsiteY12" fmla="*/ 142504 h 2838203"/>
              <a:gd name="connsiteX13" fmla="*/ 819398 w 819398"/>
              <a:gd name="connsiteY13" fmla="*/ 0 h 2838203"/>
              <a:gd name="connsiteX14" fmla="*/ 522514 w 819398"/>
              <a:gd name="connsiteY14" fmla="*/ 0 h 28382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19398" h="2838203">
                <a:moveTo>
                  <a:pt x="522514" y="0"/>
                </a:moveTo>
                <a:lnTo>
                  <a:pt x="439387" y="641268"/>
                </a:lnTo>
                <a:lnTo>
                  <a:pt x="308759" y="1246910"/>
                </a:lnTo>
                <a:lnTo>
                  <a:pt x="35626" y="1650671"/>
                </a:lnTo>
                <a:lnTo>
                  <a:pt x="249382" y="2185060"/>
                </a:lnTo>
                <a:lnTo>
                  <a:pt x="0" y="2707574"/>
                </a:lnTo>
                <a:lnTo>
                  <a:pt x="95003" y="2838203"/>
                </a:lnTo>
                <a:lnTo>
                  <a:pt x="415637" y="2244437"/>
                </a:lnTo>
                <a:lnTo>
                  <a:pt x="237507" y="1626920"/>
                </a:lnTo>
                <a:lnTo>
                  <a:pt x="439387" y="1377538"/>
                </a:lnTo>
                <a:lnTo>
                  <a:pt x="522514" y="961902"/>
                </a:lnTo>
                <a:lnTo>
                  <a:pt x="665018" y="415637"/>
                </a:lnTo>
                <a:lnTo>
                  <a:pt x="783772" y="142504"/>
                </a:lnTo>
                <a:lnTo>
                  <a:pt x="819398" y="0"/>
                </a:lnTo>
                <a:lnTo>
                  <a:pt x="522514" y="0"/>
                </a:lnTo>
                <a:close/>
              </a:path>
            </a:pathLst>
          </a:custGeom>
          <a:solidFill>
            <a:schemeClr val="accent5">
              <a:lumMod val="75000"/>
              <a:alpha val="5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7240052" y="1628800"/>
            <a:ext cx="2051720" cy="74810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River</a:t>
            </a:r>
          </a:p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Medina</a:t>
            </a:r>
            <a:endParaRPr lang="en-GB" sz="2400" dirty="0">
              <a:solidFill>
                <a:schemeClr val="tx1"/>
              </a:solidFill>
            </a:endParaRPr>
          </a:p>
        </p:txBody>
      </p:sp>
      <p:cxnSp>
        <p:nvCxnSpPr>
          <p:cNvPr id="22" name="Straight Arrow Connector 21"/>
          <p:cNvCxnSpPr>
            <a:stCxn id="21" idx="1"/>
            <a:endCxn id="14" idx="10"/>
          </p:cNvCxnSpPr>
          <p:nvPr/>
        </p:nvCxnSpPr>
        <p:spPr>
          <a:xfrm flipH="1">
            <a:off x="6198919" y="2002853"/>
            <a:ext cx="1041133" cy="18220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3910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28" grpId="0" animBg="1"/>
      <p:bldP spid="36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000" y="188640"/>
            <a:ext cx="4587000" cy="1143000"/>
          </a:xfrm>
        </p:spPr>
        <p:txBody>
          <a:bodyPr/>
          <a:lstStyle/>
          <a:p>
            <a:r>
              <a:rPr lang="en-GB" dirty="0" smtClean="0">
                <a:latin typeface="Aardvark Cafe" panose="00000400000000000000" pitchFamily="2" charset="0"/>
              </a:rPr>
              <a:t>Ludlow</a:t>
            </a:r>
            <a:endParaRPr lang="en-GB" dirty="0">
              <a:latin typeface="Aardvark Cafe" panose="00000400000000000000" pitchFamily="2" charset="0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875" y="3789040"/>
            <a:ext cx="4603441" cy="3068960"/>
          </a:xfrm>
        </p:spPr>
      </p:pic>
      <p:pic>
        <p:nvPicPr>
          <p:cNvPr id="15" name="Content Placeholder 14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1" y="3428547"/>
            <a:ext cx="4572604" cy="3429453"/>
          </a:xfr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0"/>
            <a:ext cx="4572000" cy="3429000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557658" y="3109119"/>
            <a:ext cx="4586341" cy="639762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pPr algn="ctr"/>
            <a:r>
              <a:rPr lang="en-GB" dirty="0" smtClean="0"/>
              <a:t>St Lawrence Church (above)</a:t>
            </a:r>
          </a:p>
          <a:p>
            <a:pPr algn="ctr"/>
            <a:r>
              <a:rPr lang="en-GB" dirty="0" smtClean="0"/>
              <a:t>River </a:t>
            </a:r>
            <a:r>
              <a:rPr lang="en-GB" dirty="0" err="1" smtClean="0"/>
              <a:t>Teme</a:t>
            </a:r>
            <a:r>
              <a:rPr lang="en-GB" dirty="0" smtClean="0"/>
              <a:t> (below)</a:t>
            </a:r>
            <a:endParaRPr lang="en-GB" dirty="0"/>
          </a:p>
        </p:txBody>
      </p:sp>
      <p:sp>
        <p:nvSpPr>
          <p:cNvPr id="8" name="Text Placeholder 3"/>
          <p:cNvSpPr txBox="1">
            <a:spLocks/>
          </p:cNvSpPr>
          <p:nvPr/>
        </p:nvSpPr>
        <p:spPr>
          <a:xfrm>
            <a:off x="-42835" y="3352800"/>
            <a:ext cx="4586341" cy="4572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 smtClean="0"/>
              <a:t>Gateway into inner bailey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7542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653"/>
          <a:stretch/>
        </p:blipFill>
        <p:spPr>
          <a:xfrm>
            <a:off x="14010" y="1556792"/>
            <a:ext cx="9129990" cy="4725144"/>
          </a:xfrm>
        </p:spPr>
      </p:pic>
      <p:sp>
        <p:nvSpPr>
          <p:cNvPr id="29" name="Freeform 28"/>
          <p:cNvSpPr/>
          <p:nvPr/>
        </p:nvSpPr>
        <p:spPr>
          <a:xfrm>
            <a:off x="2987824" y="1628800"/>
            <a:ext cx="4391378" cy="4120444"/>
          </a:xfrm>
          <a:custGeom>
            <a:avLst/>
            <a:gdLst>
              <a:gd name="connsiteX0" fmla="*/ 0 w 4391378"/>
              <a:gd name="connsiteY0" fmla="*/ 2743200 h 4120444"/>
              <a:gd name="connsiteX1" fmla="*/ 56445 w 4391378"/>
              <a:gd name="connsiteY1" fmla="*/ 3917244 h 4120444"/>
              <a:gd name="connsiteX2" fmla="*/ 259645 w 4391378"/>
              <a:gd name="connsiteY2" fmla="*/ 4041422 h 4120444"/>
              <a:gd name="connsiteX3" fmla="*/ 914400 w 4391378"/>
              <a:gd name="connsiteY3" fmla="*/ 4086578 h 4120444"/>
              <a:gd name="connsiteX4" fmla="*/ 1456267 w 4391378"/>
              <a:gd name="connsiteY4" fmla="*/ 4075289 h 4120444"/>
              <a:gd name="connsiteX5" fmla="*/ 1873956 w 4391378"/>
              <a:gd name="connsiteY5" fmla="*/ 4120444 h 4120444"/>
              <a:gd name="connsiteX6" fmla="*/ 2257778 w 4391378"/>
              <a:gd name="connsiteY6" fmla="*/ 4064000 h 4120444"/>
              <a:gd name="connsiteX7" fmla="*/ 3059289 w 4391378"/>
              <a:gd name="connsiteY7" fmla="*/ 3781778 h 4120444"/>
              <a:gd name="connsiteX8" fmla="*/ 3318934 w 4391378"/>
              <a:gd name="connsiteY8" fmla="*/ 3747911 h 4120444"/>
              <a:gd name="connsiteX9" fmla="*/ 3680178 w 4391378"/>
              <a:gd name="connsiteY9" fmla="*/ 3476978 h 4120444"/>
              <a:gd name="connsiteX10" fmla="*/ 4018845 w 4391378"/>
              <a:gd name="connsiteY10" fmla="*/ 3273778 h 4120444"/>
              <a:gd name="connsiteX11" fmla="*/ 4357512 w 4391378"/>
              <a:gd name="connsiteY11" fmla="*/ 2810933 h 4120444"/>
              <a:gd name="connsiteX12" fmla="*/ 4391378 w 4391378"/>
              <a:gd name="connsiteY12" fmla="*/ 2765778 h 4120444"/>
              <a:gd name="connsiteX13" fmla="*/ 3962400 w 4391378"/>
              <a:gd name="connsiteY13" fmla="*/ 2167467 h 4120444"/>
              <a:gd name="connsiteX14" fmla="*/ 3612445 w 4391378"/>
              <a:gd name="connsiteY14" fmla="*/ 1456267 h 4120444"/>
              <a:gd name="connsiteX15" fmla="*/ 3420534 w 4391378"/>
              <a:gd name="connsiteY15" fmla="*/ 891822 h 4120444"/>
              <a:gd name="connsiteX16" fmla="*/ 3127023 w 4391378"/>
              <a:gd name="connsiteY16" fmla="*/ 203200 h 4120444"/>
              <a:gd name="connsiteX17" fmla="*/ 2991556 w 4391378"/>
              <a:gd name="connsiteY17" fmla="*/ 0 h 4120444"/>
              <a:gd name="connsiteX18" fmla="*/ 948267 w 4391378"/>
              <a:gd name="connsiteY18" fmla="*/ 395111 h 4120444"/>
              <a:gd name="connsiteX19" fmla="*/ 406400 w 4391378"/>
              <a:gd name="connsiteY19" fmla="*/ 474133 h 4120444"/>
              <a:gd name="connsiteX20" fmla="*/ 56445 w 4391378"/>
              <a:gd name="connsiteY20" fmla="*/ 688622 h 4120444"/>
              <a:gd name="connsiteX21" fmla="*/ 417689 w 4391378"/>
              <a:gd name="connsiteY21" fmla="*/ 993422 h 4120444"/>
              <a:gd name="connsiteX22" fmla="*/ 654756 w 4391378"/>
              <a:gd name="connsiteY22" fmla="*/ 1478844 h 4120444"/>
              <a:gd name="connsiteX23" fmla="*/ 711200 w 4391378"/>
              <a:gd name="connsiteY23" fmla="*/ 2720622 h 4120444"/>
              <a:gd name="connsiteX24" fmla="*/ 56445 w 4391378"/>
              <a:gd name="connsiteY24" fmla="*/ 2743200 h 4120444"/>
              <a:gd name="connsiteX25" fmla="*/ 56445 w 4391378"/>
              <a:gd name="connsiteY25" fmla="*/ 3905955 h 4120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391378" h="4120444">
                <a:moveTo>
                  <a:pt x="0" y="2743200"/>
                </a:moveTo>
                <a:lnTo>
                  <a:pt x="56445" y="3917244"/>
                </a:lnTo>
                <a:lnTo>
                  <a:pt x="259645" y="4041422"/>
                </a:lnTo>
                <a:lnTo>
                  <a:pt x="914400" y="4086578"/>
                </a:lnTo>
                <a:lnTo>
                  <a:pt x="1456267" y="4075289"/>
                </a:lnTo>
                <a:lnTo>
                  <a:pt x="1873956" y="4120444"/>
                </a:lnTo>
                <a:lnTo>
                  <a:pt x="2257778" y="4064000"/>
                </a:lnTo>
                <a:lnTo>
                  <a:pt x="3059289" y="3781778"/>
                </a:lnTo>
                <a:lnTo>
                  <a:pt x="3318934" y="3747911"/>
                </a:lnTo>
                <a:lnTo>
                  <a:pt x="3680178" y="3476978"/>
                </a:lnTo>
                <a:lnTo>
                  <a:pt x="4018845" y="3273778"/>
                </a:lnTo>
                <a:lnTo>
                  <a:pt x="4357512" y="2810933"/>
                </a:lnTo>
                <a:lnTo>
                  <a:pt x="4391378" y="2765778"/>
                </a:lnTo>
                <a:lnTo>
                  <a:pt x="3962400" y="2167467"/>
                </a:lnTo>
                <a:lnTo>
                  <a:pt x="3612445" y="1456267"/>
                </a:lnTo>
                <a:lnTo>
                  <a:pt x="3420534" y="891822"/>
                </a:lnTo>
                <a:lnTo>
                  <a:pt x="3127023" y="203200"/>
                </a:lnTo>
                <a:lnTo>
                  <a:pt x="2991556" y="0"/>
                </a:lnTo>
                <a:lnTo>
                  <a:pt x="948267" y="395111"/>
                </a:lnTo>
                <a:lnTo>
                  <a:pt x="406400" y="474133"/>
                </a:lnTo>
                <a:lnTo>
                  <a:pt x="56445" y="688622"/>
                </a:lnTo>
                <a:lnTo>
                  <a:pt x="417689" y="993422"/>
                </a:lnTo>
                <a:lnTo>
                  <a:pt x="654756" y="1478844"/>
                </a:lnTo>
                <a:lnTo>
                  <a:pt x="711200" y="2720622"/>
                </a:lnTo>
                <a:lnTo>
                  <a:pt x="56445" y="2743200"/>
                </a:lnTo>
                <a:lnTo>
                  <a:pt x="56445" y="3905955"/>
                </a:lnTo>
              </a:path>
            </a:pathLst>
          </a:custGeom>
          <a:solidFill>
            <a:srgbClr val="FF0000">
              <a:alpha val="2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 of Ludlow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033071" y="2651743"/>
            <a:ext cx="1680616" cy="1704241"/>
          </a:xfrm>
          <a:prstGeom prst="rect">
            <a:avLst/>
          </a:prstGeom>
          <a:solidFill>
            <a:schemeClr val="accent2">
              <a:lumMod val="60000"/>
              <a:lumOff val="40000"/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261311" y="3257672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Castle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5948502" y="4509120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Town</a:t>
            </a:r>
            <a:endParaRPr lang="en-GB" sz="2400" dirty="0"/>
          </a:p>
        </p:txBody>
      </p:sp>
      <p:cxnSp>
        <p:nvCxnSpPr>
          <p:cNvPr id="14" name="Straight Arrow Connector 13"/>
          <p:cNvCxnSpPr>
            <a:stCxn id="13" idx="0"/>
            <a:endCxn id="12" idx="2"/>
          </p:cNvCxnSpPr>
          <p:nvPr/>
        </p:nvCxnSpPr>
        <p:spPr>
          <a:xfrm flipH="1" flipV="1">
            <a:off x="4364005" y="3516198"/>
            <a:ext cx="38597" cy="33829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6362937" y="1628800"/>
            <a:ext cx="1224136" cy="67638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Church</a:t>
            </a:r>
            <a:endParaRPr lang="en-GB" sz="2400" dirty="0"/>
          </a:p>
        </p:txBody>
      </p:sp>
      <p:cxnSp>
        <p:nvCxnSpPr>
          <p:cNvPr id="17" name="Straight Arrow Connector 16"/>
          <p:cNvCxnSpPr>
            <a:stCxn id="16" idx="1"/>
            <a:endCxn id="15" idx="3"/>
          </p:cNvCxnSpPr>
          <p:nvPr/>
        </p:nvCxnSpPr>
        <p:spPr>
          <a:xfrm flipH="1">
            <a:off x="5948502" y="1966994"/>
            <a:ext cx="414435" cy="27908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 rot="20589142">
            <a:off x="3752749" y="3093422"/>
            <a:ext cx="1097292" cy="432048"/>
          </a:xfrm>
          <a:prstGeom prst="rect">
            <a:avLst/>
          </a:prstGeom>
          <a:solidFill>
            <a:schemeClr val="accent6">
              <a:lumMod val="75000"/>
              <a:alpha val="49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90534" y="3854494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Market</a:t>
            </a:r>
            <a:endParaRPr lang="en-GB" sz="2400" dirty="0"/>
          </a:p>
        </p:txBody>
      </p:sp>
      <p:sp>
        <p:nvSpPr>
          <p:cNvPr id="15" name="Rectangle 14"/>
          <p:cNvSpPr/>
          <p:nvPr/>
        </p:nvSpPr>
        <p:spPr>
          <a:xfrm rot="20557714">
            <a:off x="5166459" y="2120075"/>
            <a:ext cx="800294" cy="490951"/>
          </a:xfrm>
          <a:prstGeom prst="rect">
            <a:avLst/>
          </a:prstGeom>
          <a:solidFill>
            <a:srgbClr val="FFFF00">
              <a:alpha val="5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Freeform 34"/>
          <p:cNvSpPr/>
          <p:nvPr/>
        </p:nvSpPr>
        <p:spPr>
          <a:xfrm>
            <a:off x="666044" y="1557867"/>
            <a:ext cx="1444978" cy="4718755"/>
          </a:xfrm>
          <a:custGeom>
            <a:avLst/>
            <a:gdLst>
              <a:gd name="connsiteX0" fmla="*/ 0 w 1444978"/>
              <a:gd name="connsiteY0" fmla="*/ 11289 h 4718755"/>
              <a:gd name="connsiteX1" fmla="*/ 338667 w 1444978"/>
              <a:gd name="connsiteY1" fmla="*/ 395111 h 4718755"/>
              <a:gd name="connsiteX2" fmla="*/ 440267 w 1444978"/>
              <a:gd name="connsiteY2" fmla="*/ 790222 h 4718755"/>
              <a:gd name="connsiteX3" fmla="*/ 417689 w 1444978"/>
              <a:gd name="connsiteY3" fmla="*/ 1817511 h 4718755"/>
              <a:gd name="connsiteX4" fmla="*/ 237067 w 1444978"/>
              <a:gd name="connsiteY4" fmla="*/ 1873955 h 4718755"/>
              <a:gd name="connsiteX5" fmla="*/ 124178 w 1444978"/>
              <a:gd name="connsiteY5" fmla="*/ 2043289 h 4718755"/>
              <a:gd name="connsiteX6" fmla="*/ 169334 w 1444978"/>
              <a:gd name="connsiteY6" fmla="*/ 2246489 h 4718755"/>
              <a:gd name="connsiteX7" fmla="*/ 259645 w 1444978"/>
              <a:gd name="connsiteY7" fmla="*/ 2438400 h 4718755"/>
              <a:gd name="connsiteX8" fmla="*/ 282223 w 1444978"/>
              <a:gd name="connsiteY8" fmla="*/ 3127022 h 4718755"/>
              <a:gd name="connsiteX9" fmla="*/ 304800 w 1444978"/>
              <a:gd name="connsiteY9" fmla="*/ 3251200 h 4718755"/>
              <a:gd name="connsiteX10" fmla="*/ 349956 w 1444978"/>
              <a:gd name="connsiteY10" fmla="*/ 3612444 h 4718755"/>
              <a:gd name="connsiteX11" fmla="*/ 428978 w 1444978"/>
              <a:gd name="connsiteY11" fmla="*/ 3883377 h 4718755"/>
              <a:gd name="connsiteX12" fmla="*/ 654756 w 1444978"/>
              <a:gd name="connsiteY12" fmla="*/ 4233333 h 4718755"/>
              <a:gd name="connsiteX13" fmla="*/ 1083734 w 1444978"/>
              <a:gd name="connsiteY13" fmla="*/ 4696177 h 4718755"/>
              <a:gd name="connsiteX14" fmla="*/ 1444978 w 1444978"/>
              <a:gd name="connsiteY14" fmla="*/ 4718755 h 4718755"/>
              <a:gd name="connsiteX15" fmla="*/ 1117600 w 1444978"/>
              <a:gd name="connsiteY15" fmla="*/ 4334933 h 4718755"/>
              <a:gd name="connsiteX16" fmla="*/ 846667 w 1444978"/>
              <a:gd name="connsiteY16" fmla="*/ 4018844 h 4718755"/>
              <a:gd name="connsiteX17" fmla="*/ 733778 w 1444978"/>
              <a:gd name="connsiteY17" fmla="*/ 3691466 h 4718755"/>
              <a:gd name="connsiteX18" fmla="*/ 666045 w 1444978"/>
              <a:gd name="connsiteY18" fmla="*/ 3318933 h 4718755"/>
              <a:gd name="connsiteX19" fmla="*/ 643467 w 1444978"/>
              <a:gd name="connsiteY19" fmla="*/ 3036711 h 4718755"/>
              <a:gd name="connsiteX20" fmla="*/ 711200 w 1444978"/>
              <a:gd name="connsiteY20" fmla="*/ 2743200 h 4718755"/>
              <a:gd name="connsiteX21" fmla="*/ 666045 w 1444978"/>
              <a:gd name="connsiteY21" fmla="*/ 1580444 h 4718755"/>
              <a:gd name="connsiteX22" fmla="*/ 699912 w 1444978"/>
              <a:gd name="connsiteY22" fmla="*/ 1061155 h 4718755"/>
              <a:gd name="connsiteX23" fmla="*/ 756356 w 1444978"/>
              <a:gd name="connsiteY23" fmla="*/ 869244 h 4718755"/>
              <a:gd name="connsiteX24" fmla="*/ 677334 w 1444978"/>
              <a:gd name="connsiteY24" fmla="*/ 564444 h 4718755"/>
              <a:gd name="connsiteX25" fmla="*/ 383823 w 1444978"/>
              <a:gd name="connsiteY25" fmla="*/ 0 h 4718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444978" h="4718755">
                <a:moveTo>
                  <a:pt x="0" y="11289"/>
                </a:moveTo>
                <a:lnTo>
                  <a:pt x="338667" y="395111"/>
                </a:lnTo>
                <a:lnTo>
                  <a:pt x="440267" y="790222"/>
                </a:lnTo>
                <a:lnTo>
                  <a:pt x="417689" y="1817511"/>
                </a:lnTo>
                <a:lnTo>
                  <a:pt x="237067" y="1873955"/>
                </a:lnTo>
                <a:lnTo>
                  <a:pt x="124178" y="2043289"/>
                </a:lnTo>
                <a:lnTo>
                  <a:pt x="169334" y="2246489"/>
                </a:lnTo>
                <a:lnTo>
                  <a:pt x="259645" y="2438400"/>
                </a:lnTo>
                <a:lnTo>
                  <a:pt x="282223" y="3127022"/>
                </a:lnTo>
                <a:lnTo>
                  <a:pt x="304800" y="3251200"/>
                </a:lnTo>
                <a:lnTo>
                  <a:pt x="349956" y="3612444"/>
                </a:lnTo>
                <a:lnTo>
                  <a:pt x="428978" y="3883377"/>
                </a:lnTo>
                <a:lnTo>
                  <a:pt x="654756" y="4233333"/>
                </a:lnTo>
                <a:lnTo>
                  <a:pt x="1083734" y="4696177"/>
                </a:lnTo>
                <a:lnTo>
                  <a:pt x="1444978" y="4718755"/>
                </a:lnTo>
                <a:lnTo>
                  <a:pt x="1117600" y="4334933"/>
                </a:lnTo>
                <a:lnTo>
                  <a:pt x="846667" y="4018844"/>
                </a:lnTo>
                <a:lnTo>
                  <a:pt x="733778" y="3691466"/>
                </a:lnTo>
                <a:lnTo>
                  <a:pt x="666045" y="3318933"/>
                </a:lnTo>
                <a:lnTo>
                  <a:pt x="643467" y="3036711"/>
                </a:lnTo>
                <a:lnTo>
                  <a:pt x="711200" y="2743200"/>
                </a:lnTo>
                <a:lnTo>
                  <a:pt x="666045" y="1580444"/>
                </a:lnTo>
                <a:lnTo>
                  <a:pt x="699912" y="1061155"/>
                </a:lnTo>
                <a:lnTo>
                  <a:pt x="756356" y="869244"/>
                </a:lnTo>
                <a:lnTo>
                  <a:pt x="677334" y="564444"/>
                </a:lnTo>
                <a:lnTo>
                  <a:pt x="383823" y="0"/>
                </a:lnTo>
              </a:path>
            </a:pathLst>
          </a:custGeom>
          <a:solidFill>
            <a:srgbClr val="00B0F0">
              <a:alpha val="6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/>
          <p:cNvSpPr/>
          <p:nvPr/>
        </p:nvSpPr>
        <p:spPr>
          <a:xfrm>
            <a:off x="395536" y="1558695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River</a:t>
            </a:r>
            <a:endParaRPr lang="en-GB" sz="2400" dirty="0"/>
          </a:p>
        </p:txBody>
      </p:sp>
      <p:cxnSp>
        <p:nvCxnSpPr>
          <p:cNvPr id="53" name="Straight Arrow Connector 52"/>
          <p:cNvCxnSpPr>
            <a:stCxn id="52" idx="2"/>
          </p:cNvCxnSpPr>
          <p:nvPr/>
        </p:nvCxnSpPr>
        <p:spPr>
          <a:xfrm>
            <a:off x="1007604" y="1846727"/>
            <a:ext cx="180021" cy="25981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Rectangle 55"/>
          <p:cNvSpPr/>
          <p:nvPr/>
        </p:nvSpPr>
        <p:spPr>
          <a:xfrm>
            <a:off x="1388533" y="4142525"/>
            <a:ext cx="418525" cy="366595"/>
          </a:xfrm>
          <a:prstGeom prst="rect">
            <a:avLst/>
          </a:prstGeom>
          <a:solidFill>
            <a:srgbClr val="FFC000">
              <a:alpha val="6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1196991" y="4693934"/>
            <a:ext cx="817035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Mill</a:t>
            </a:r>
            <a:endParaRPr lang="en-GB" sz="2400" dirty="0"/>
          </a:p>
        </p:txBody>
      </p:sp>
      <p:cxnSp>
        <p:nvCxnSpPr>
          <p:cNvPr id="58" name="Straight Arrow Connector 57"/>
          <p:cNvCxnSpPr>
            <a:stCxn id="57" idx="0"/>
            <a:endCxn id="56" idx="2"/>
          </p:cNvCxnSpPr>
          <p:nvPr/>
        </p:nvCxnSpPr>
        <p:spPr>
          <a:xfrm flipH="1" flipV="1">
            <a:off x="1597796" y="4509120"/>
            <a:ext cx="7713" cy="18481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351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5" grpId="0" animBg="1"/>
      <p:bldP spid="6" grpId="0" animBg="1"/>
      <p:bldP spid="8" grpId="0" animBg="1"/>
      <p:bldP spid="16" grpId="0" animBg="1"/>
      <p:bldP spid="12" grpId="0" animBg="1"/>
      <p:bldP spid="13" grpId="0" animBg="1"/>
      <p:bldP spid="15" grpId="0" animBg="1"/>
      <p:bldP spid="35" grpId="0" animBg="1"/>
      <p:bldP spid="52" grpId="0" animBg="1"/>
      <p:bldP spid="56" grpId="0" animBg="1"/>
      <p:bldP spid="57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Ludlow and its chase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2856"/>
            <a:ext cx="9174723" cy="4005064"/>
          </a:xfrm>
        </p:spPr>
      </p:pic>
      <p:sp>
        <p:nvSpPr>
          <p:cNvPr id="5" name="Rectangle 4"/>
          <p:cNvSpPr/>
          <p:nvPr/>
        </p:nvSpPr>
        <p:spPr>
          <a:xfrm>
            <a:off x="5580112" y="2852936"/>
            <a:ext cx="600496" cy="692768"/>
          </a:xfrm>
          <a:prstGeom prst="rect">
            <a:avLst/>
          </a:prstGeom>
          <a:solidFill>
            <a:srgbClr val="FF0000">
              <a:alpha val="64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268292" y="2204864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Castle</a:t>
            </a:r>
            <a:endParaRPr lang="en-GB" sz="2400" dirty="0"/>
          </a:p>
        </p:txBody>
      </p:sp>
      <p:cxnSp>
        <p:nvCxnSpPr>
          <p:cNvPr id="8" name="Straight Arrow Connector 7"/>
          <p:cNvCxnSpPr>
            <a:stCxn id="6" idx="2"/>
          </p:cNvCxnSpPr>
          <p:nvPr/>
        </p:nvCxnSpPr>
        <p:spPr>
          <a:xfrm>
            <a:off x="5880360" y="2492896"/>
            <a:ext cx="0" cy="3600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-11017" y="3514381"/>
            <a:ext cx="3613533" cy="2633031"/>
          </a:xfrm>
          <a:custGeom>
            <a:avLst/>
            <a:gdLst>
              <a:gd name="connsiteX0" fmla="*/ 0 w 3613533"/>
              <a:gd name="connsiteY0" fmla="*/ 683046 h 2633031"/>
              <a:gd name="connsiteX1" fmla="*/ 881350 w 3613533"/>
              <a:gd name="connsiteY1" fmla="*/ 473725 h 2633031"/>
              <a:gd name="connsiteX2" fmla="*/ 1145754 w 3613533"/>
              <a:gd name="connsiteY2" fmla="*/ 286438 h 2633031"/>
              <a:gd name="connsiteX3" fmla="*/ 1630497 w 3613533"/>
              <a:gd name="connsiteY3" fmla="*/ 253388 h 2633031"/>
              <a:gd name="connsiteX4" fmla="*/ 2247441 w 3613533"/>
              <a:gd name="connsiteY4" fmla="*/ 154236 h 2633031"/>
              <a:gd name="connsiteX5" fmla="*/ 2423711 w 3613533"/>
              <a:gd name="connsiteY5" fmla="*/ 165253 h 2633031"/>
              <a:gd name="connsiteX6" fmla="*/ 2633031 w 3613533"/>
              <a:gd name="connsiteY6" fmla="*/ 88135 h 2633031"/>
              <a:gd name="connsiteX7" fmla="*/ 2963537 w 3613533"/>
              <a:gd name="connsiteY7" fmla="*/ 22033 h 2633031"/>
              <a:gd name="connsiteX8" fmla="*/ 3470313 w 3613533"/>
              <a:gd name="connsiteY8" fmla="*/ 0 h 2633031"/>
              <a:gd name="connsiteX9" fmla="*/ 3613533 w 3613533"/>
              <a:gd name="connsiteY9" fmla="*/ 121185 h 2633031"/>
              <a:gd name="connsiteX10" fmla="*/ 3591499 w 3613533"/>
              <a:gd name="connsiteY10" fmla="*/ 297455 h 2633031"/>
              <a:gd name="connsiteX11" fmla="*/ 2985571 w 3613533"/>
              <a:gd name="connsiteY11" fmla="*/ 385590 h 2633031"/>
              <a:gd name="connsiteX12" fmla="*/ 2919470 w 3613533"/>
              <a:gd name="connsiteY12" fmla="*/ 462708 h 2633031"/>
              <a:gd name="connsiteX13" fmla="*/ 2765234 w 3613533"/>
              <a:gd name="connsiteY13" fmla="*/ 506776 h 2633031"/>
              <a:gd name="connsiteX14" fmla="*/ 2544897 w 3613533"/>
              <a:gd name="connsiteY14" fmla="*/ 782197 h 2633031"/>
              <a:gd name="connsiteX15" fmla="*/ 1961003 w 3613533"/>
              <a:gd name="connsiteY15" fmla="*/ 1531344 h 2633031"/>
              <a:gd name="connsiteX16" fmla="*/ 1751682 w 3613533"/>
              <a:gd name="connsiteY16" fmla="*/ 1972019 h 2633031"/>
              <a:gd name="connsiteX17" fmla="*/ 1487277 w 3613533"/>
              <a:gd name="connsiteY17" fmla="*/ 1938968 h 2633031"/>
              <a:gd name="connsiteX18" fmla="*/ 1002535 w 3613533"/>
              <a:gd name="connsiteY18" fmla="*/ 2610997 h 2633031"/>
              <a:gd name="connsiteX19" fmla="*/ 0 w 3613533"/>
              <a:gd name="connsiteY19" fmla="*/ 2633031 h 2633031"/>
              <a:gd name="connsiteX20" fmla="*/ 0 w 3613533"/>
              <a:gd name="connsiteY20" fmla="*/ 683046 h 2633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613533" h="2633031">
                <a:moveTo>
                  <a:pt x="0" y="683046"/>
                </a:moveTo>
                <a:lnTo>
                  <a:pt x="881350" y="473725"/>
                </a:lnTo>
                <a:lnTo>
                  <a:pt x="1145754" y="286438"/>
                </a:lnTo>
                <a:lnTo>
                  <a:pt x="1630497" y="253388"/>
                </a:lnTo>
                <a:lnTo>
                  <a:pt x="2247441" y="154236"/>
                </a:lnTo>
                <a:lnTo>
                  <a:pt x="2423711" y="165253"/>
                </a:lnTo>
                <a:lnTo>
                  <a:pt x="2633031" y="88135"/>
                </a:lnTo>
                <a:lnTo>
                  <a:pt x="2963537" y="22033"/>
                </a:lnTo>
                <a:lnTo>
                  <a:pt x="3470313" y="0"/>
                </a:lnTo>
                <a:lnTo>
                  <a:pt x="3613533" y="121185"/>
                </a:lnTo>
                <a:lnTo>
                  <a:pt x="3591499" y="297455"/>
                </a:lnTo>
                <a:lnTo>
                  <a:pt x="2985571" y="385590"/>
                </a:lnTo>
                <a:lnTo>
                  <a:pt x="2919470" y="462708"/>
                </a:lnTo>
                <a:lnTo>
                  <a:pt x="2765234" y="506776"/>
                </a:lnTo>
                <a:lnTo>
                  <a:pt x="2544897" y="782197"/>
                </a:lnTo>
                <a:lnTo>
                  <a:pt x="1961003" y="1531344"/>
                </a:lnTo>
                <a:lnTo>
                  <a:pt x="1751682" y="1972019"/>
                </a:lnTo>
                <a:lnTo>
                  <a:pt x="1487277" y="1938968"/>
                </a:lnTo>
                <a:lnTo>
                  <a:pt x="1002535" y="2610997"/>
                </a:lnTo>
                <a:lnTo>
                  <a:pt x="0" y="2633031"/>
                </a:lnTo>
                <a:cubicBezTo>
                  <a:pt x="3672" y="1986708"/>
                  <a:pt x="7345" y="1340385"/>
                  <a:pt x="0" y="683046"/>
                </a:cubicBezTo>
                <a:close/>
              </a:path>
            </a:pathLst>
          </a:custGeom>
          <a:solidFill>
            <a:srgbClr val="00B050">
              <a:alpha val="6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439652" y="3055304"/>
            <a:ext cx="122413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Chase</a:t>
            </a:r>
            <a:endParaRPr lang="en-GB" sz="2400" dirty="0"/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051720" y="3334361"/>
            <a:ext cx="0" cy="36004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/>
          <p:cNvSpPr/>
          <p:nvPr/>
        </p:nvSpPr>
        <p:spPr>
          <a:xfrm>
            <a:off x="-41719" y="6488808"/>
            <a:ext cx="917662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© Crown Copyright and Database Right 2015. Ordnance Survey (</a:t>
            </a:r>
            <a:r>
              <a:rPr lang="en-GB" sz="1400" dirty="0" err="1"/>
              <a:t>Digimap</a:t>
            </a:r>
            <a:r>
              <a:rPr lang="en-GB" sz="1400" dirty="0"/>
              <a:t> Licence).</a:t>
            </a:r>
          </a:p>
        </p:txBody>
      </p:sp>
    </p:spTree>
    <p:extLst>
      <p:ext uri="{BB962C8B-B14F-4D97-AF65-F5344CB8AC3E}">
        <p14:creationId xmlns:p14="http://schemas.microsoft.com/office/powerpoint/2010/main" val="319191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5800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905"/>
            <a:ext cx="2843808" cy="1143000"/>
          </a:xfrm>
        </p:spPr>
        <p:txBody>
          <a:bodyPr/>
          <a:lstStyle/>
          <a:p>
            <a:r>
              <a:rPr lang="en-GB" dirty="0" smtClean="0"/>
              <a:t>Caen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589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4335" y="2975212"/>
            <a:ext cx="4422643" cy="3316982"/>
          </a:xfrm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685035" y="-17060"/>
            <a:ext cx="2019300" cy="73183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Caen Castle </a:t>
            </a:r>
            <a:endParaRPr lang="en-GB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704335" y="5943600"/>
            <a:ext cx="4439665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smtClean="0"/>
              <a:t>The Abbey of Saint-Etienne</a:t>
            </a:r>
            <a:endParaRPr lang="en-GB" sz="2800" dirty="0"/>
          </a:p>
        </p:txBody>
      </p:sp>
      <p:pic>
        <p:nvPicPr>
          <p:cNvPr id="8" name="Content Placeholder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334" y="2332037"/>
            <a:ext cx="3394472" cy="4525963"/>
          </a:xfrm>
          <a:prstGeom prst="rect">
            <a:avLst/>
          </a:prstGeom>
        </p:spPr>
      </p:pic>
      <p:sp>
        <p:nvSpPr>
          <p:cNvPr id="9" name="Title 1"/>
          <p:cNvSpPr txBox="1">
            <a:spLocks/>
          </p:cNvSpPr>
          <p:nvPr/>
        </p:nvSpPr>
        <p:spPr>
          <a:xfrm>
            <a:off x="-26158" y="1760537"/>
            <a:ext cx="4267200" cy="571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smtClean="0"/>
              <a:t>The Abbey of Sainte-Trinity</a:t>
            </a:r>
            <a:endParaRPr lang="en-GB" sz="2800" dirty="0"/>
          </a:p>
        </p:txBody>
      </p:sp>
      <p:pic>
        <p:nvPicPr>
          <p:cNvPr id="10" name="Content Placeholder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4335" y="0"/>
            <a:ext cx="4439665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93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Why are castles associated with these features?</a:t>
            </a:r>
            <a:endParaRPr lang="en-GB" dirty="0"/>
          </a:p>
        </p:txBody>
      </p:sp>
      <p:pic>
        <p:nvPicPr>
          <p:cNvPr id="4" name="Content Placeholder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2092697"/>
            <a:ext cx="4743638" cy="3312368"/>
          </a:xfrm>
        </p:spPr>
      </p:pic>
      <p:sp>
        <p:nvSpPr>
          <p:cNvPr id="5" name="Text Placeholder 3"/>
          <p:cNvSpPr txBox="1">
            <a:spLocks/>
          </p:cNvSpPr>
          <p:nvPr/>
        </p:nvSpPr>
        <p:spPr>
          <a:xfrm>
            <a:off x="4101465" y="5405065"/>
            <a:ext cx="4752528" cy="46389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 smtClean="0"/>
              <a:t>Market outside Ludlow castle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28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064" y="274638"/>
            <a:ext cx="353873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Licence to crenellate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5"/>
          <a:stretch/>
        </p:blipFill>
        <p:spPr>
          <a:xfrm>
            <a:off x="0" y="0"/>
            <a:ext cx="5220072" cy="6946594"/>
          </a:xfrm>
        </p:spPr>
      </p:pic>
      <p:sp>
        <p:nvSpPr>
          <p:cNvPr id="12" name="TextBox 11"/>
          <p:cNvSpPr txBox="1"/>
          <p:nvPr/>
        </p:nvSpPr>
        <p:spPr>
          <a:xfrm>
            <a:off x="5220072" y="5229200"/>
            <a:ext cx="3923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original patent letter of Edward III to the burgesses of </a:t>
            </a:r>
            <a:r>
              <a:rPr lang="en-GB" dirty="0" err="1"/>
              <a:t>Kingston-upon-Hull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( http://www.gatehouse-gazetteer.info/LtoCren.html</a:t>
            </a:r>
            <a:r>
              <a:rPr lang="en-GB" dirty="0" smtClean="0"/>
              <a:t> 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30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64" b="21799"/>
          <a:stretch/>
        </p:blipFill>
        <p:spPr>
          <a:xfrm>
            <a:off x="-136" y="0"/>
            <a:ext cx="4572135" cy="4393180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2116" y="2852936"/>
            <a:ext cx="4795867" cy="3192249"/>
          </a:xfrm>
        </p:spPr>
      </p:pic>
      <p:cxnSp>
        <p:nvCxnSpPr>
          <p:cNvPr id="10" name="Straight Arrow Connector 9"/>
          <p:cNvCxnSpPr>
            <a:stCxn id="7" idx="0"/>
          </p:cNvCxnSpPr>
          <p:nvPr/>
        </p:nvCxnSpPr>
        <p:spPr>
          <a:xfrm flipH="1" flipV="1">
            <a:off x="2627784" y="1916832"/>
            <a:ext cx="4112266" cy="93610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076056" y="6165304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Copper license to crenellate on gate of Cooling castle.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56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Possible uses for License to Crenellate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Display of status</a:t>
            </a:r>
          </a:p>
          <a:p>
            <a:r>
              <a:rPr lang="en-GB" dirty="0" smtClean="0"/>
              <a:t>Defence</a:t>
            </a:r>
          </a:p>
          <a:p>
            <a:r>
              <a:rPr lang="en-GB" dirty="0" smtClean="0"/>
              <a:t>Expression of royal favour</a:t>
            </a:r>
          </a:p>
          <a:p>
            <a:r>
              <a:rPr lang="en-GB" dirty="0" smtClean="0"/>
              <a:t>Reward for/to encourage royal service</a:t>
            </a:r>
          </a:p>
          <a:p>
            <a:r>
              <a:rPr lang="en-GB" dirty="0" smtClean="0"/>
              <a:t>Confirmation of ownership</a:t>
            </a:r>
          </a:p>
          <a:p>
            <a:r>
              <a:rPr lang="en-GB" dirty="0" smtClean="0"/>
              <a:t>Memorials</a:t>
            </a:r>
          </a:p>
          <a:p>
            <a:r>
              <a:rPr lang="en-GB" dirty="0" smtClean="0"/>
              <a:t>Pardons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481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3848" y="-29206"/>
            <a:ext cx="2736304" cy="1143000"/>
          </a:xfrm>
          <a:solidFill>
            <a:schemeClr val="bg1">
              <a:alpha val="27000"/>
            </a:schemeClr>
          </a:solidFill>
        </p:spPr>
        <p:txBody>
          <a:bodyPr/>
          <a:lstStyle/>
          <a:p>
            <a:r>
              <a:rPr lang="en-GB" dirty="0" smtClean="0"/>
              <a:t>Heraldry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4" t="15580" r="25542" b="2817"/>
          <a:stretch/>
        </p:blipFill>
        <p:spPr>
          <a:xfrm>
            <a:off x="-508535" y="1080444"/>
            <a:ext cx="5385335" cy="4376679"/>
          </a:xfrm>
        </p:spPr>
      </p:pic>
      <p:sp>
        <p:nvSpPr>
          <p:cNvPr id="12" name="TextBox 11"/>
          <p:cNvSpPr txBox="1"/>
          <p:nvPr/>
        </p:nvSpPr>
        <p:spPr>
          <a:xfrm>
            <a:off x="0" y="5447513"/>
            <a:ext cx="4762005" cy="707886"/>
          </a:xfrm>
          <a:prstGeom prst="rect">
            <a:avLst/>
          </a:prstGeom>
          <a:solidFill>
            <a:schemeClr val="bg1">
              <a:alpha val="66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Arms of Elizabeth Montagu (1338 1340)</a:t>
            </a:r>
          </a:p>
          <a:p>
            <a:pPr algn="ctr"/>
            <a:r>
              <a:rPr lang="en-GB" sz="2000" dirty="0" smtClean="0"/>
              <a:t>  Neath Abbey</a:t>
            </a:r>
            <a:endParaRPr lang="en-GB" sz="2000" dirty="0"/>
          </a:p>
        </p:txBody>
      </p:sp>
      <p:sp>
        <p:nvSpPr>
          <p:cNvPr id="6" name="Text Placeholder 6"/>
          <p:cNvSpPr txBox="1">
            <a:spLocks/>
          </p:cNvSpPr>
          <p:nvPr/>
        </p:nvSpPr>
        <p:spPr>
          <a:xfrm>
            <a:off x="4823520" y="5475902"/>
            <a:ext cx="4572000" cy="47667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7" name="Content Placeholder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3520" y="1083414"/>
            <a:ext cx="4320480" cy="437371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602757" y="5438674"/>
            <a:ext cx="4762005" cy="707886"/>
          </a:xfrm>
          <a:prstGeom prst="rect">
            <a:avLst/>
          </a:prstGeom>
          <a:solidFill>
            <a:schemeClr val="bg1">
              <a:alpha val="66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Seal of Sir Thomas de Beauchamp circa 1344</a:t>
            </a:r>
          </a:p>
        </p:txBody>
      </p:sp>
    </p:spTree>
    <p:extLst>
      <p:ext uri="{BB962C8B-B14F-4D97-AF65-F5344CB8AC3E}">
        <p14:creationId xmlns:p14="http://schemas.microsoft.com/office/powerpoint/2010/main" val="1507419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56592" y="0"/>
            <a:ext cx="10309936" cy="6883054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6016" y="260648"/>
            <a:ext cx="41148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Warkworth castle</a:t>
            </a:r>
            <a:br>
              <a:rPr lang="en-GB" dirty="0" smtClean="0"/>
            </a:br>
            <a:r>
              <a:rPr lang="en-GB" dirty="0" smtClean="0"/>
              <a:t>(Northumberland)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13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mention 1157 X 1164 Henry II granted castle to Roger </a:t>
            </a:r>
            <a:r>
              <a:rPr lang="en-GB" dirty="0" err="1" smtClean="0"/>
              <a:t>fitz</a:t>
            </a:r>
            <a:r>
              <a:rPr lang="en-GB" dirty="0" smtClean="0"/>
              <a:t> Eustace.</a:t>
            </a:r>
          </a:p>
          <a:p>
            <a:r>
              <a:rPr lang="en-GB" dirty="0" smtClean="0"/>
              <a:t>On site of Anglo-Saxon </a:t>
            </a:r>
            <a:r>
              <a:rPr lang="en-GB" dirty="0"/>
              <a:t>p</a:t>
            </a:r>
            <a:r>
              <a:rPr lang="en-GB" dirty="0" smtClean="0"/>
              <a:t>roperty</a:t>
            </a:r>
          </a:p>
          <a:p>
            <a:r>
              <a:rPr lang="en-GB" dirty="0" smtClean="0"/>
              <a:t>Warkworth heavily  involved in Anglo-Scottish wars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556792"/>
            <a:ext cx="4038600" cy="2696224"/>
          </a:xfrm>
        </p:spPr>
      </p:pic>
      <p:sp>
        <p:nvSpPr>
          <p:cNvPr id="7" name="TextBox 6"/>
          <p:cNvSpPr txBox="1"/>
          <p:nvPr/>
        </p:nvSpPr>
        <p:spPr>
          <a:xfrm>
            <a:off x="4716016" y="4221088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Warkworth Castle from the town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38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Percy family and Warkworth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Edward III 1328 castle granted to Henry Percy</a:t>
            </a:r>
          </a:p>
          <a:p>
            <a:r>
              <a:rPr lang="en-GB" dirty="0" smtClean="0"/>
              <a:t>Percy family held the barony of Alnwick </a:t>
            </a:r>
          </a:p>
          <a:p>
            <a:r>
              <a:rPr lang="en-GB" dirty="0" smtClean="0"/>
              <a:t>Henry Percy (1341-1408) transformed castle building great tower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34496" y="2082328"/>
            <a:ext cx="5328592" cy="3557440"/>
          </a:xfrm>
        </p:spPr>
      </p:pic>
      <p:sp>
        <p:nvSpPr>
          <p:cNvPr id="6" name="TextBox 5"/>
          <p:cNvSpPr txBox="1"/>
          <p:nvPr/>
        </p:nvSpPr>
        <p:spPr>
          <a:xfrm>
            <a:off x="5212264" y="6021288"/>
            <a:ext cx="3608207" cy="523220"/>
          </a:xfrm>
          <a:prstGeom prst="rect">
            <a:avLst/>
          </a:prstGeom>
          <a:solidFill>
            <a:schemeClr val="bg1">
              <a:alpha val="56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Main gate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44417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6" y="2636912"/>
            <a:ext cx="9120088" cy="3825919"/>
          </a:xfrm>
          <a:solidFill>
            <a:schemeClr val="accent1">
              <a:alpha val="0"/>
            </a:schemeClr>
          </a:solidFill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383595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</p:pic>
      <p:sp>
        <p:nvSpPr>
          <p:cNvPr id="7" name="Freeform 6"/>
          <p:cNvSpPr/>
          <p:nvPr/>
        </p:nvSpPr>
        <p:spPr>
          <a:xfrm>
            <a:off x="4521200" y="1079500"/>
            <a:ext cx="2654300" cy="2997200"/>
          </a:xfrm>
          <a:custGeom>
            <a:avLst/>
            <a:gdLst>
              <a:gd name="connsiteX0" fmla="*/ 381000 w 2654300"/>
              <a:gd name="connsiteY0" fmla="*/ 2870200 h 2997200"/>
              <a:gd name="connsiteX1" fmla="*/ 241300 w 2654300"/>
              <a:gd name="connsiteY1" fmla="*/ 2552700 h 2997200"/>
              <a:gd name="connsiteX2" fmla="*/ 203200 w 2654300"/>
              <a:gd name="connsiteY2" fmla="*/ 2413000 h 2997200"/>
              <a:gd name="connsiteX3" fmla="*/ 228600 w 2654300"/>
              <a:gd name="connsiteY3" fmla="*/ 2247900 h 2997200"/>
              <a:gd name="connsiteX4" fmla="*/ 152400 w 2654300"/>
              <a:gd name="connsiteY4" fmla="*/ 1968500 h 2997200"/>
              <a:gd name="connsiteX5" fmla="*/ 101600 w 2654300"/>
              <a:gd name="connsiteY5" fmla="*/ 1765300 h 2997200"/>
              <a:gd name="connsiteX6" fmla="*/ 12700 w 2654300"/>
              <a:gd name="connsiteY6" fmla="*/ 1600200 h 2997200"/>
              <a:gd name="connsiteX7" fmla="*/ 12700 w 2654300"/>
              <a:gd name="connsiteY7" fmla="*/ 1333500 h 2997200"/>
              <a:gd name="connsiteX8" fmla="*/ 0 w 2654300"/>
              <a:gd name="connsiteY8" fmla="*/ 292100 h 2997200"/>
              <a:gd name="connsiteX9" fmla="*/ 25400 w 2654300"/>
              <a:gd name="connsiteY9" fmla="*/ 127000 h 2997200"/>
              <a:gd name="connsiteX10" fmla="*/ 152400 w 2654300"/>
              <a:gd name="connsiteY10" fmla="*/ 12700 h 2997200"/>
              <a:gd name="connsiteX11" fmla="*/ 279400 w 2654300"/>
              <a:gd name="connsiteY11" fmla="*/ 304800 h 2997200"/>
              <a:gd name="connsiteX12" fmla="*/ 317500 w 2654300"/>
              <a:gd name="connsiteY12" fmla="*/ 342900 h 2997200"/>
              <a:gd name="connsiteX13" fmla="*/ 812800 w 2654300"/>
              <a:gd name="connsiteY13" fmla="*/ 203200 h 2997200"/>
              <a:gd name="connsiteX14" fmla="*/ 927100 w 2654300"/>
              <a:gd name="connsiteY14" fmla="*/ 152400 h 2997200"/>
              <a:gd name="connsiteX15" fmla="*/ 1041400 w 2654300"/>
              <a:gd name="connsiteY15" fmla="*/ 152400 h 2997200"/>
              <a:gd name="connsiteX16" fmla="*/ 1346200 w 2654300"/>
              <a:gd name="connsiteY16" fmla="*/ 190500 h 2997200"/>
              <a:gd name="connsiteX17" fmla="*/ 1384300 w 2654300"/>
              <a:gd name="connsiteY17" fmla="*/ 12700 h 2997200"/>
              <a:gd name="connsiteX18" fmla="*/ 1524000 w 2654300"/>
              <a:gd name="connsiteY18" fmla="*/ 0 h 2997200"/>
              <a:gd name="connsiteX19" fmla="*/ 1663700 w 2654300"/>
              <a:gd name="connsiteY19" fmla="*/ 76200 h 2997200"/>
              <a:gd name="connsiteX20" fmla="*/ 1993900 w 2654300"/>
              <a:gd name="connsiteY20" fmla="*/ 203200 h 2997200"/>
              <a:gd name="connsiteX21" fmla="*/ 2120900 w 2654300"/>
              <a:gd name="connsiteY21" fmla="*/ 304800 h 2997200"/>
              <a:gd name="connsiteX22" fmla="*/ 2387600 w 2654300"/>
              <a:gd name="connsiteY22" fmla="*/ 596900 h 2997200"/>
              <a:gd name="connsiteX23" fmla="*/ 2540000 w 2654300"/>
              <a:gd name="connsiteY23" fmla="*/ 838200 h 2997200"/>
              <a:gd name="connsiteX24" fmla="*/ 2628900 w 2654300"/>
              <a:gd name="connsiteY24" fmla="*/ 1155700 h 2997200"/>
              <a:gd name="connsiteX25" fmla="*/ 2654300 w 2654300"/>
              <a:gd name="connsiteY25" fmla="*/ 1511300 h 2997200"/>
              <a:gd name="connsiteX26" fmla="*/ 2578100 w 2654300"/>
              <a:gd name="connsiteY26" fmla="*/ 1714500 h 2997200"/>
              <a:gd name="connsiteX27" fmla="*/ 2489200 w 2654300"/>
              <a:gd name="connsiteY27" fmla="*/ 1917700 h 2997200"/>
              <a:gd name="connsiteX28" fmla="*/ 2324100 w 2654300"/>
              <a:gd name="connsiteY28" fmla="*/ 2159000 h 2997200"/>
              <a:gd name="connsiteX29" fmla="*/ 2298700 w 2654300"/>
              <a:gd name="connsiteY29" fmla="*/ 2400300 h 2997200"/>
              <a:gd name="connsiteX30" fmla="*/ 2222500 w 2654300"/>
              <a:gd name="connsiteY30" fmla="*/ 2692400 h 2997200"/>
              <a:gd name="connsiteX31" fmla="*/ 2082800 w 2654300"/>
              <a:gd name="connsiteY31" fmla="*/ 2870200 h 2997200"/>
              <a:gd name="connsiteX32" fmla="*/ 1930400 w 2654300"/>
              <a:gd name="connsiteY32" fmla="*/ 2908300 h 2997200"/>
              <a:gd name="connsiteX33" fmla="*/ 1257300 w 2654300"/>
              <a:gd name="connsiteY33" fmla="*/ 2997200 h 2997200"/>
              <a:gd name="connsiteX34" fmla="*/ 1181100 w 2654300"/>
              <a:gd name="connsiteY34" fmla="*/ 2997200 h 2997200"/>
              <a:gd name="connsiteX35" fmla="*/ 812800 w 2654300"/>
              <a:gd name="connsiteY35" fmla="*/ 2819400 h 2997200"/>
              <a:gd name="connsiteX36" fmla="*/ 647700 w 2654300"/>
              <a:gd name="connsiteY36" fmla="*/ 2870200 h 2997200"/>
              <a:gd name="connsiteX37" fmla="*/ 381000 w 2654300"/>
              <a:gd name="connsiteY37" fmla="*/ 2870200 h 299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2654300" h="2997200">
                <a:moveTo>
                  <a:pt x="381000" y="2870200"/>
                </a:moveTo>
                <a:lnTo>
                  <a:pt x="241300" y="2552700"/>
                </a:lnTo>
                <a:lnTo>
                  <a:pt x="203200" y="2413000"/>
                </a:lnTo>
                <a:lnTo>
                  <a:pt x="228600" y="2247900"/>
                </a:lnTo>
                <a:lnTo>
                  <a:pt x="152400" y="1968500"/>
                </a:lnTo>
                <a:lnTo>
                  <a:pt x="101600" y="1765300"/>
                </a:lnTo>
                <a:lnTo>
                  <a:pt x="12700" y="1600200"/>
                </a:lnTo>
                <a:lnTo>
                  <a:pt x="12700" y="1333500"/>
                </a:lnTo>
                <a:lnTo>
                  <a:pt x="0" y="292100"/>
                </a:lnTo>
                <a:lnTo>
                  <a:pt x="25400" y="127000"/>
                </a:lnTo>
                <a:lnTo>
                  <a:pt x="152400" y="12700"/>
                </a:lnTo>
                <a:lnTo>
                  <a:pt x="279400" y="304800"/>
                </a:lnTo>
                <a:lnTo>
                  <a:pt x="317500" y="342900"/>
                </a:lnTo>
                <a:lnTo>
                  <a:pt x="812800" y="203200"/>
                </a:lnTo>
                <a:lnTo>
                  <a:pt x="927100" y="152400"/>
                </a:lnTo>
                <a:lnTo>
                  <a:pt x="1041400" y="152400"/>
                </a:lnTo>
                <a:lnTo>
                  <a:pt x="1346200" y="190500"/>
                </a:lnTo>
                <a:lnTo>
                  <a:pt x="1384300" y="12700"/>
                </a:lnTo>
                <a:lnTo>
                  <a:pt x="1524000" y="0"/>
                </a:lnTo>
                <a:lnTo>
                  <a:pt x="1663700" y="76200"/>
                </a:lnTo>
                <a:lnTo>
                  <a:pt x="1993900" y="203200"/>
                </a:lnTo>
                <a:lnTo>
                  <a:pt x="2120900" y="304800"/>
                </a:lnTo>
                <a:lnTo>
                  <a:pt x="2387600" y="596900"/>
                </a:lnTo>
                <a:lnTo>
                  <a:pt x="2540000" y="838200"/>
                </a:lnTo>
                <a:lnTo>
                  <a:pt x="2628900" y="1155700"/>
                </a:lnTo>
                <a:lnTo>
                  <a:pt x="2654300" y="1511300"/>
                </a:lnTo>
                <a:lnTo>
                  <a:pt x="2578100" y="1714500"/>
                </a:lnTo>
                <a:lnTo>
                  <a:pt x="2489200" y="1917700"/>
                </a:lnTo>
                <a:lnTo>
                  <a:pt x="2324100" y="2159000"/>
                </a:lnTo>
                <a:lnTo>
                  <a:pt x="2298700" y="2400300"/>
                </a:lnTo>
                <a:lnTo>
                  <a:pt x="2222500" y="2692400"/>
                </a:lnTo>
                <a:lnTo>
                  <a:pt x="2082800" y="2870200"/>
                </a:lnTo>
                <a:lnTo>
                  <a:pt x="1930400" y="2908300"/>
                </a:lnTo>
                <a:lnTo>
                  <a:pt x="1257300" y="2997200"/>
                </a:lnTo>
                <a:lnTo>
                  <a:pt x="1181100" y="2997200"/>
                </a:lnTo>
                <a:lnTo>
                  <a:pt x="812800" y="2819400"/>
                </a:lnTo>
                <a:lnTo>
                  <a:pt x="647700" y="2870200"/>
                </a:lnTo>
                <a:lnTo>
                  <a:pt x="381000" y="2870200"/>
                </a:lnTo>
                <a:close/>
              </a:path>
            </a:pathLst>
          </a:custGeom>
          <a:solidFill>
            <a:schemeClr val="accent6">
              <a:alpha val="56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4648200" y="876300"/>
            <a:ext cx="1257300" cy="520700"/>
          </a:xfrm>
          <a:custGeom>
            <a:avLst/>
            <a:gdLst>
              <a:gd name="connsiteX0" fmla="*/ 50800 w 1257300"/>
              <a:gd name="connsiteY0" fmla="*/ 215900 h 520700"/>
              <a:gd name="connsiteX1" fmla="*/ 50800 w 1257300"/>
              <a:gd name="connsiteY1" fmla="*/ 215900 h 520700"/>
              <a:gd name="connsiteX2" fmla="*/ 279400 w 1257300"/>
              <a:gd name="connsiteY2" fmla="*/ 25400 h 520700"/>
              <a:gd name="connsiteX3" fmla="*/ 774700 w 1257300"/>
              <a:gd name="connsiteY3" fmla="*/ 0 h 520700"/>
              <a:gd name="connsiteX4" fmla="*/ 1155700 w 1257300"/>
              <a:gd name="connsiteY4" fmla="*/ 12700 h 520700"/>
              <a:gd name="connsiteX5" fmla="*/ 1244600 w 1257300"/>
              <a:gd name="connsiteY5" fmla="*/ 25400 h 520700"/>
              <a:gd name="connsiteX6" fmla="*/ 1257300 w 1257300"/>
              <a:gd name="connsiteY6" fmla="*/ 215900 h 520700"/>
              <a:gd name="connsiteX7" fmla="*/ 1193800 w 1257300"/>
              <a:gd name="connsiteY7" fmla="*/ 368300 h 520700"/>
              <a:gd name="connsiteX8" fmla="*/ 800100 w 1257300"/>
              <a:gd name="connsiteY8" fmla="*/ 330200 h 520700"/>
              <a:gd name="connsiteX9" fmla="*/ 177800 w 1257300"/>
              <a:gd name="connsiteY9" fmla="*/ 520700 h 520700"/>
              <a:gd name="connsiteX10" fmla="*/ 0 w 1257300"/>
              <a:gd name="connsiteY10" fmla="*/ 203200 h 520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57300" h="520700">
                <a:moveTo>
                  <a:pt x="50800" y="215900"/>
                </a:moveTo>
                <a:lnTo>
                  <a:pt x="50800" y="215900"/>
                </a:lnTo>
                <a:lnTo>
                  <a:pt x="279400" y="25400"/>
                </a:lnTo>
                <a:lnTo>
                  <a:pt x="774700" y="0"/>
                </a:lnTo>
                <a:lnTo>
                  <a:pt x="1155700" y="12700"/>
                </a:lnTo>
                <a:lnTo>
                  <a:pt x="1244600" y="25400"/>
                </a:lnTo>
                <a:lnTo>
                  <a:pt x="1257300" y="215900"/>
                </a:lnTo>
                <a:lnTo>
                  <a:pt x="1193800" y="368300"/>
                </a:lnTo>
                <a:lnTo>
                  <a:pt x="800100" y="330200"/>
                </a:lnTo>
                <a:lnTo>
                  <a:pt x="177800" y="520700"/>
                </a:lnTo>
                <a:lnTo>
                  <a:pt x="0" y="203200"/>
                </a:lnTo>
              </a:path>
            </a:pathLst>
          </a:custGeom>
          <a:solidFill>
            <a:srgbClr val="00B0F0">
              <a:alpha val="5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reeform 8"/>
          <p:cNvSpPr/>
          <p:nvPr/>
        </p:nvSpPr>
        <p:spPr>
          <a:xfrm>
            <a:off x="4953000" y="3911600"/>
            <a:ext cx="850900" cy="1358900"/>
          </a:xfrm>
          <a:custGeom>
            <a:avLst/>
            <a:gdLst>
              <a:gd name="connsiteX0" fmla="*/ 165100 w 850900"/>
              <a:gd name="connsiteY0" fmla="*/ 76200 h 1358900"/>
              <a:gd name="connsiteX1" fmla="*/ 38100 w 850900"/>
              <a:gd name="connsiteY1" fmla="*/ 330200 h 1358900"/>
              <a:gd name="connsiteX2" fmla="*/ 12700 w 850900"/>
              <a:gd name="connsiteY2" fmla="*/ 711200 h 1358900"/>
              <a:gd name="connsiteX3" fmla="*/ 12700 w 850900"/>
              <a:gd name="connsiteY3" fmla="*/ 1016000 h 1358900"/>
              <a:gd name="connsiteX4" fmla="*/ 0 w 850900"/>
              <a:gd name="connsiteY4" fmla="*/ 1206500 h 1358900"/>
              <a:gd name="connsiteX5" fmla="*/ 139700 w 850900"/>
              <a:gd name="connsiteY5" fmla="*/ 1320800 h 1358900"/>
              <a:gd name="connsiteX6" fmla="*/ 495300 w 850900"/>
              <a:gd name="connsiteY6" fmla="*/ 1358900 h 1358900"/>
              <a:gd name="connsiteX7" fmla="*/ 698500 w 850900"/>
              <a:gd name="connsiteY7" fmla="*/ 1270000 h 1358900"/>
              <a:gd name="connsiteX8" fmla="*/ 850900 w 850900"/>
              <a:gd name="connsiteY8" fmla="*/ 1066800 h 1358900"/>
              <a:gd name="connsiteX9" fmla="*/ 850900 w 850900"/>
              <a:gd name="connsiteY9" fmla="*/ 876300 h 1358900"/>
              <a:gd name="connsiteX10" fmla="*/ 762000 w 850900"/>
              <a:gd name="connsiteY10" fmla="*/ 596900 h 1358900"/>
              <a:gd name="connsiteX11" fmla="*/ 723900 w 850900"/>
              <a:gd name="connsiteY11" fmla="*/ 381000 h 1358900"/>
              <a:gd name="connsiteX12" fmla="*/ 736600 w 850900"/>
              <a:gd name="connsiteY12" fmla="*/ 203200 h 1358900"/>
              <a:gd name="connsiteX13" fmla="*/ 647700 w 850900"/>
              <a:gd name="connsiteY13" fmla="*/ 101600 h 1358900"/>
              <a:gd name="connsiteX14" fmla="*/ 419100 w 850900"/>
              <a:gd name="connsiteY14" fmla="*/ 0 h 1358900"/>
              <a:gd name="connsiteX15" fmla="*/ 165100 w 850900"/>
              <a:gd name="connsiteY15" fmla="*/ 76200 h 135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50900" h="1358900">
                <a:moveTo>
                  <a:pt x="165100" y="76200"/>
                </a:moveTo>
                <a:lnTo>
                  <a:pt x="38100" y="330200"/>
                </a:lnTo>
                <a:lnTo>
                  <a:pt x="12700" y="711200"/>
                </a:lnTo>
                <a:lnTo>
                  <a:pt x="12700" y="1016000"/>
                </a:lnTo>
                <a:lnTo>
                  <a:pt x="0" y="1206500"/>
                </a:lnTo>
                <a:lnTo>
                  <a:pt x="139700" y="1320800"/>
                </a:lnTo>
                <a:lnTo>
                  <a:pt x="495300" y="1358900"/>
                </a:lnTo>
                <a:lnTo>
                  <a:pt x="698500" y="1270000"/>
                </a:lnTo>
                <a:lnTo>
                  <a:pt x="850900" y="1066800"/>
                </a:lnTo>
                <a:lnTo>
                  <a:pt x="850900" y="876300"/>
                </a:lnTo>
                <a:lnTo>
                  <a:pt x="762000" y="596900"/>
                </a:lnTo>
                <a:lnTo>
                  <a:pt x="723900" y="381000"/>
                </a:lnTo>
                <a:lnTo>
                  <a:pt x="736600" y="203200"/>
                </a:lnTo>
                <a:lnTo>
                  <a:pt x="647700" y="101600"/>
                </a:lnTo>
                <a:lnTo>
                  <a:pt x="419100" y="0"/>
                </a:lnTo>
                <a:lnTo>
                  <a:pt x="165100" y="76200"/>
                </a:lnTo>
                <a:close/>
              </a:path>
            </a:pathLst>
          </a:custGeom>
          <a:solidFill>
            <a:srgbClr val="FFC000">
              <a:alpha val="4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393700" y="2857500"/>
            <a:ext cx="673100" cy="1041400"/>
          </a:xfrm>
          <a:custGeom>
            <a:avLst/>
            <a:gdLst>
              <a:gd name="connsiteX0" fmla="*/ 152400 w 673100"/>
              <a:gd name="connsiteY0" fmla="*/ 0 h 1041400"/>
              <a:gd name="connsiteX1" fmla="*/ 0 w 673100"/>
              <a:gd name="connsiteY1" fmla="*/ 165100 h 1041400"/>
              <a:gd name="connsiteX2" fmla="*/ 330200 w 673100"/>
              <a:gd name="connsiteY2" fmla="*/ 571500 h 1041400"/>
              <a:gd name="connsiteX3" fmla="*/ 584200 w 673100"/>
              <a:gd name="connsiteY3" fmla="*/ 1041400 h 1041400"/>
              <a:gd name="connsiteX4" fmla="*/ 584200 w 673100"/>
              <a:gd name="connsiteY4" fmla="*/ 1041400 h 1041400"/>
              <a:gd name="connsiteX5" fmla="*/ 673100 w 673100"/>
              <a:gd name="connsiteY5" fmla="*/ 977900 h 1041400"/>
              <a:gd name="connsiteX6" fmla="*/ 520700 w 673100"/>
              <a:gd name="connsiteY6" fmla="*/ 647700 h 1041400"/>
              <a:gd name="connsiteX7" fmla="*/ 431800 w 673100"/>
              <a:gd name="connsiteY7" fmla="*/ 558800 h 1041400"/>
              <a:gd name="connsiteX8" fmla="*/ 457200 w 673100"/>
              <a:gd name="connsiteY8" fmla="*/ 355600 h 1041400"/>
              <a:gd name="connsiteX9" fmla="*/ 279400 w 673100"/>
              <a:gd name="connsiteY9" fmla="*/ 330200 h 1041400"/>
              <a:gd name="connsiteX10" fmla="*/ 241300 w 673100"/>
              <a:gd name="connsiteY10" fmla="*/ 190500 h 1041400"/>
              <a:gd name="connsiteX11" fmla="*/ 165100 w 673100"/>
              <a:gd name="connsiteY11" fmla="*/ 139700 h 1041400"/>
              <a:gd name="connsiteX12" fmla="*/ 152400 w 673100"/>
              <a:gd name="connsiteY12" fmla="*/ 0 h 1041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73100" h="1041400">
                <a:moveTo>
                  <a:pt x="152400" y="0"/>
                </a:moveTo>
                <a:lnTo>
                  <a:pt x="0" y="165100"/>
                </a:lnTo>
                <a:lnTo>
                  <a:pt x="330200" y="571500"/>
                </a:lnTo>
                <a:lnTo>
                  <a:pt x="584200" y="1041400"/>
                </a:lnTo>
                <a:lnTo>
                  <a:pt x="584200" y="1041400"/>
                </a:lnTo>
                <a:lnTo>
                  <a:pt x="673100" y="977900"/>
                </a:lnTo>
                <a:lnTo>
                  <a:pt x="520700" y="647700"/>
                </a:lnTo>
                <a:lnTo>
                  <a:pt x="431800" y="558800"/>
                </a:lnTo>
                <a:lnTo>
                  <a:pt x="457200" y="355600"/>
                </a:lnTo>
                <a:lnTo>
                  <a:pt x="279400" y="330200"/>
                </a:lnTo>
                <a:lnTo>
                  <a:pt x="241300" y="190500"/>
                </a:lnTo>
                <a:lnTo>
                  <a:pt x="165100" y="139700"/>
                </a:lnTo>
                <a:lnTo>
                  <a:pt x="152400" y="0"/>
                </a:lnTo>
                <a:close/>
              </a:path>
            </a:pathLst>
          </a:custGeom>
          <a:solidFill>
            <a:srgbClr val="7030A0">
              <a:alpha val="54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0" y="482600"/>
            <a:ext cx="9144000" cy="5994400"/>
          </a:xfrm>
          <a:custGeom>
            <a:avLst/>
            <a:gdLst>
              <a:gd name="connsiteX0" fmla="*/ 0 w 9144000"/>
              <a:gd name="connsiteY0" fmla="*/ 2019300 h 5994400"/>
              <a:gd name="connsiteX1" fmla="*/ 355600 w 9144000"/>
              <a:gd name="connsiteY1" fmla="*/ 2476500 h 5994400"/>
              <a:gd name="connsiteX2" fmla="*/ 469900 w 9144000"/>
              <a:gd name="connsiteY2" fmla="*/ 2578100 h 5994400"/>
              <a:gd name="connsiteX3" fmla="*/ 749300 w 9144000"/>
              <a:gd name="connsiteY3" fmla="*/ 3022600 h 5994400"/>
              <a:gd name="connsiteX4" fmla="*/ 965200 w 9144000"/>
              <a:gd name="connsiteY4" fmla="*/ 3416300 h 5994400"/>
              <a:gd name="connsiteX5" fmla="*/ 1054100 w 9144000"/>
              <a:gd name="connsiteY5" fmla="*/ 3606800 h 5994400"/>
              <a:gd name="connsiteX6" fmla="*/ 1104900 w 9144000"/>
              <a:gd name="connsiteY6" fmla="*/ 3873500 h 5994400"/>
              <a:gd name="connsiteX7" fmla="*/ 1193800 w 9144000"/>
              <a:gd name="connsiteY7" fmla="*/ 4178300 h 5994400"/>
              <a:gd name="connsiteX8" fmla="*/ 1295400 w 9144000"/>
              <a:gd name="connsiteY8" fmla="*/ 4445000 h 5994400"/>
              <a:gd name="connsiteX9" fmla="*/ 1384300 w 9144000"/>
              <a:gd name="connsiteY9" fmla="*/ 4597400 h 5994400"/>
              <a:gd name="connsiteX10" fmla="*/ 1511300 w 9144000"/>
              <a:gd name="connsiteY10" fmla="*/ 4711700 h 5994400"/>
              <a:gd name="connsiteX11" fmla="*/ 1943100 w 9144000"/>
              <a:gd name="connsiteY11" fmla="*/ 4914900 h 5994400"/>
              <a:gd name="connsiteX12" fmla="*/ 2489200 w 9144000"/>
              <a:gd name="connsiteY12" fmla="*/ 5168900 h 5994400"/>
              <a:gd name="connsiteX13" fmla="*/ 2857500 w 9144000"/>
              <a:gd name="connsiteY13" fmla="*/ 5156200 h 5994400"/>
              <a:gd name="connsiteX14" fmla="*/ 3454400 w 9144000"/>
              <a:gd name="connsiteY14" fmla="*/ 4965700 h 5994400"/>
              <a:gd name="connsiteX15" fmla="*/ 3797300 w 9144000"/>
              <a:gd name="connsiteY15" fmla="*/ 4775200 h 5994400"/>
              <a:gd name="connsiteX16" fmla="*/ 4051300 w 9144000"/>
              <a:gd name="connsiteY16" fmla="*/ 4546600 h 5994400"/>
              <a:gd name="connsiteX17" fmla="*/ 4305300 w 9144000"/>
              <a:gd name="connsiteY17" fmla="*/ 4152900 h 5994400"/>
              <a:gd name="connsiteX18" fmla="*/ 4432300 w 9144000"/>
              <a:gd name="connsiteY18" fmla="*/ 3911600 h 5994400"/>
              <a:gd name="connsiteX19" fmla="*/ 4292600 w 9144000"/>
              <a:gd name="connsiteY19" fmla="*/ 3263900 h 5994400"/>
              <a:gd name="connsiteX20" fmla="*/ 4114800 w 9144000"/>
              <a:gd name="connsiteY20" fmla="*/ 2463800 h 5994400"/>
              <a:gd name="connsiteX21" fmla="*/ 4051300 w 9144000"/>
              <a:gd name="connsiteY21" fmla="*/ 1993900 h 5994400"/>
              <a:gd name="connsiteX22" fmla="*/ 3962400 w 9144000"/>
              <a:gd name="connsiteY22" fmla="*/ 1752600 h 5994400"/>
              <a:gd name="connsiteX23" fmla="*/ 3746500 w 9144000"/>
              <a:gd name="connsiteY23" fmla="*/ 1346200 h 5994400"/>
              <a:gd name="connsiteX24" fmla="*/ 3797300 w 9144000"/>
              <a:gd name="connsiteY24" fmla="*/ 1066800 h 5994400"/>
              <a:gd name="connsiteX25" fmla="*/ 3962400 w 9144000"/>
              <a:gd name="connsiteY25" fmla="*/ 774700 h 5994400"/>
              <a:gd name="connsiteX26" fmla="*/ 4267200 w 9144000"/>
              <a:gd name="connsiteY26" fmla="*/ 381000 h 5994400"/>
              <a:gd name="connsiteX27" fmla="*/ 4635500 w 9144000"/>
              <a:gd name="connsiteY27" fmla="*/ 177800 h 5994400"/>
              <a:gd name="connsiteX28" fmla="*/ 5067300 w 9144000"/>
              <a:gd name="connsiteY28" fmla="*/ 38100 h 5994400"/>
              <a:gd name="connsiteX29" fmla="*/ 5473700 w 9144000"/>
              <a:gd name="connsiteY29" fmla="*/ 0 h 5994400"/>
              <a:gd name="connsiteX30" fmla="*/ 5981700 w 9144000"/>
              <a:gd name="connsiteY30" fmla="*/ 25400 h 5994400"/>
              <a:gd name="connsiteX31" fmla="*/ 6261100 w 9144000"/>
              <a:gd name="connsiteY31" fmla="*/ 76200 h 5994400"/>
              <a:gd name="connsiteX32" fmla="*/ 6756400 w 9144000"/>
              <a:gd name="connsiteY32" fmla="*/ 355600 h 5994400"/>
              <a:gd name="connsiteX33" fmla="*/ 7112000 w 9144000"/>
              <a:gd name="connsiteY33" fmla="*/ 635000 h 5994400"/>
              <a:gd name="connsiteX34" fmla="*/ 7315200 w 9144000"/>
              <a:gd name="connsiteY34" fmla="*/ 965200 h 5994400"/>
              <a:gd name="connsiteX35" fmla="*/ 7493000 w 9144000"/>
              <a:gd name="connsiteY35" fmla="*/ 1524000 h 5994400"/>
              <a:gd name="connsiteX36" fmla="*/ 7556500 w 9144000"/>
              <a:gd name="connsiteY36" fmla="*/ 2070100 h 5994400"/>
              <a:gd name="connsiteX37" fmla="*/ 7429500 w 9144000"/>
              <a:gd name="connsiteY37" fmla="*/ 2603500 h 5994400"/>
              <a:gd name="connsiteX38" fmla="*/ 7315200 w 9144000"/>
              <a:gd name="connsiteY38" fmla="*/ 3124200 h 5994400"/>
              <a:gd name="connsiteX39" fmla="*/ 7200900 w 9144000"/>
              <a:gd name="connsiteY39" fmla="*/ 3975100 h 5994400"/>
              <a:gd name="connsiteX40" fmla="*/ 7137400 w 9144000"/>
              <a:gd name="connsiteY40" fmla="*/ 4254500 h 5994400"/>
              <a:gd name="connsiteX41" fmla="*/ 7099300 w 9144000"/>
              <a:gd name="connsiteY41" fmla="*/ 4533900 h 5994400"/>
              <a:gd name="connsiteX42" fmla="*/ 7124700 w 9144000"/>
              <a:gd name="connsiteY42" fmla="*/ 4813300 h 5994400"/>
              <a:gd name="connsiteX43" fmla="*/ 7137400 w 9144000"/>
              <a:gd name="connsiteY43" fmla="*/ 4940300 h 5994400"/>
              <a:gd name="connsiteX44" fmla="*/ 7391400 w 9144000"/>
              <a:gd name="connsiteY44" fmla="*/ 4978400 h 5994400"/>
              <a:gd name="connsiteX45" fmla="*/ 7505700 w 9144000"/>
              <a:gd name="connsiteY45" fmla="*/ 5041900 h 5994400"/>
              <a:gd name="connsiteX46" fmla="*/ 7645400 w 9144000"/>
              <a:gd name="connsiteY46" fmla="*/ 5029200 h 5994400"/>
              <a:gd name="connsiteX47" fmla="*/ 8890000 w 9144000"/>
              <a:gd name="connsiteY47" fmla="*/ 5638800 h 5994400"/>
              <a:gd name="connsiteX48" fmla="*/ 9131300 w 9144000"/>
              <a:gd name="connsiteY48" fmla="*/ 5778500 h 5994400"/>
              <a:gd name="connsiteX49" fmla="*/ 9144000 w 9144000"/>
              <a:gd name="connsiteY49" fmla="*/ 5994400 h 5994400"/>
              <a:gd name="connsiteX50" fmla="*/ 8356600 w 9144000"/>
              <a:gd name="connsiteY50" fmla="*/ 5969000 h 5994400"/>
              <a:gd name="connsiteX51" fmla="*/ 8051800 w 9144000"/>
              <a:gd name="connsiteY51" fmla="*/ 5664200 h 5994400"/>
              <a:gd name="connsiteX52" fmla="*/ 7874000 w 9144000"/>
              <a:gd name="connsiteY52" fmla="*/ 5638800 h 5994400"/>
              <a:gd name="connsiteX53" fmla="*/ 7442200 w 9144000"/>
              <a:gd name="connsiteY53" fmla="*/ 5384800 h 5994400"/>
              <a:gd name="connsiteX54" fmla="*/ 6731000 w 9144000"/>
              <a:gd name="connsiteY54" fmla="*/ 5181600 h 5994400"/>
              <a:gd name="connsiteX55" fmla="*/ 6540500 w 9144000"/>
              <a:gd name="connsiteY55" fmla="*/ 4876800 h 5994400"/>
              <a:gd name="connsiteX56" fmla="*/ 6477000 w 9144000"/>
              <a:gd name="connsiteY56" fmla="*/ 4648200 h 5994400"/>
              <a:gd name="connsiteX57" fmla="*/ 6477000 w 9144000"/>
              <a:gd name="connsiteY57" fmla="*/ 4343400 h 5994400"/>
              <a:gd name="connsiteX58" fmla="*/ 6553200 w 9144000"/>
              <a:gd name="connsiteY58" fmla="*/ 4140200 h 5994400"/>
              <a:gd name="connsiteX59" fmla="*/ 6553200 w 9144000"/>
              <a:gd name="connsiteY59" fmla="*/ 4025900 h 5994400"/>
              <a:gd name="connsiteX60" fmla="*/ 6718300 w 9144000"/>
              <a:gd name="connsiteY60" fmla="*/ 3644900 h 5994400"/>
              <a:gd name="connsiteX61" fmla="*/ 6921500 w 9144000"/>
              <a:gd name="connsiteY61" fmla="*/ 3073400 h 5994400"/>
              <a:gd name="connsiteX62" fmla="*/ 7112000 w 9144000"/>
              <a:gd name="connsiteY62" fmla="*/ 2552700 h 5994400"/>
              <a:gd name="connsiteX63" fmla="*/ 7213600 w 9144000"/>
              <a:gd name="connsiteY63" fmla="*/ 2324100 h 5994400"/>
              <a:gd name="connsiteX64" fmla="*/ 7277100 w 9144000"/>
              <a:gd name="connsiteY64" fmla="*/ 1968500 h 5994400"/>
              <a:gd name="connsiteX65" fmla="*/ 7264400 w 9144000"/>
              <a:gd name="connsiteY65" fmla="*/ 1638300 h 5994400"/>
              <a:gd name="connsiteX66" fmla="*/ 7162800 w 9144000"/>
              <a:gd name="connsiteY66" fmla="*/ 1270000 h 5994400"/>
              <a:gd name="connsiteX67" fmla="*/ 6832600 w 9144000"/>
              <a:gd name="connsiteY67" fmla="*/ 838200 h 5994400"/>
              <a:gd name="connsiteX68" fmla="*/ 6502400 w 9144000"/>
              <a:gd name="connsiteY68" fmla="*/ 622300 h 5994400"/>
              <a:gd name="connsiteX69" fmla="*/ 6184900 w 9144000"/>
              <a:gd name="connsiteY69" fmla="*/ 482600 h 5994400"/>
              <a:gd name="connsiteX70" fmla="*/ 5981700 w 9144000"/>
              <a:gd name="connsiteY70" fmla="*/ 406400 h 5994400"/>
              <a:gd name="connsiteX71" fmla="*/ 5562600 w 9144000"/>
              <a:gd name="connsiteY71" fmla="*/ 355600 h 5994400"/>
              <a:gd name="connsiteX72" fmla="*/ 4978400 w 9144000"/>
              <a:gd name="connsiteY72" fmla="*/ 355600 h 5994400"/>
              <a:gd name="connsiteX73" fmla="*/ 4597400 w 9144000"/>
              <a:gd name="connsiteY73" fmla="*/ 457200 h 5994400"/>
              <a:gd name="connsiteX74" fmla="*/ 4330700 w 9144000"/>
              <a:gd name="connsiteY74" fmla="*/ 774700 h 5994400"/>
              <a:gd name="connsiteX75" fmla="*/ 4140200 w 9144000"/>
              <a:gd name="connsiteY75" fmla="*/ 1193800 h 5994400"/>
              <a:gd name="connsiteX76" fmla="*/ 4127500 w 9144000"/>
              <a:gd name="connsiteY76" fmla="*/ 1524000 h 5994400"/>
              <a:gd name="connsiteX77" fmla="*/ 4419600 w 9144000"/>
              <a:gd name="connsiteY77" fmla="*/ 2120900 h 5994400"/>
              <a:gd name="connsiteX78" fmla="*/ 4533900 w 9144000"/>
              <a:gd name="connsiteY78" fmla="*/ 2413000 h 5994400"/>
              <a:gd name="connsiteX79" fmla="*/ 4572000 w 9144000"/>
              <a:gd name="connsiteY79" fmla="*/ 2908300 h 5994400"/>
              <a:gd name="connsiteX80" fmla="*/ 4597400 w 9144000"/>
              <a:gd name="connsiteY80" fmla="*/ 3327400 h 5994400"/>
              <a:gd name="connsiteX81" fmla="*/ 4711700 w 9144000"/>
              <a:gd name="connsiteY81" fmla="*/ 3860800 h 5994400"/>
              <a:gd name="connsiteX82" fmla="*/ 4699000 w 9144000"/>
              <a:gd name="connsiteY82" fmla="*/ 4064000 h 5994400"/>
              <a:gd name="connsiteX83" fmla="*/ 4508500 w 9144000"/>
              <a:gd name="connsiteY83" fmla="*/ 4546600 h 5994400"/>
              <a:gd name="connsiteX84" fmla="*/ 4102100 w 9144000"/>
              <a:gd name="connsiteY84" fmla="*/ 4889500 h 5994400"/>
              <a:gd name="connsiteX85" fmla="*/ 3657600 w 9144000"/>
              <a:gd name="connsiteY85" fmla="*/ 5194300 h 5994400"/>
              <a:gd name="connsiteX86" fmla="*/ 3048000 w 9144000"/>
              <a:gd name="connsiteY86" fmla="*/ 5410200 h 5994400"/>
              <a:gd name="connsiteX87" fmla="*/ 2374900 w 9144000"/>
              <a:gd name="connsiteY87" fmla="*/ 5461000 h 5994400"/>
              <a:gd name="connsiteX88" fmla="*/ 1981200 w 9144000"/>
              <a:gd name="connsiteY88" fmla="*/ 5321300 h 5994400"/>
              <a:gd name="connsiteX89" fmla="*/ 1803400 w 9144000"/>
              <a:gd name="connsiteY89" fmla="*/ 5092700 h 5994400"/>
              <a:gd name="connsiteX90" fmla="*/ 1473200 w 9144000"/>
              <a:gd name="connsiteY90" fmla="*/ 4927600 h 5994400"/>
              <a:gd name="connsiteX91" fmla="*/ 1193800 w 9144000"/>
              <a:gd name="connsiteY91" fmla="*/ 4711700 h 5994400"/>
              <a:gd name="connsiteX92" fmla="*/ 1016000 w 9144000"/>
              <a:gd name="connsiteY92" fmla="*/ 4406900 h 5994400"/>
              <a:gd name="connsiteX93" fmla="*/ 889000 w 9144000"/>
              <a:gd name="connsiteY93" fmla="*/ 4038600 h 5994400"/>
              <a:gd name="connsiteX94" fmla="*/ 774700 w 9144000"/>
              <a:gd name="connsiteY94" fmla="*/ 3594100 h 5994400"/>
              <a:gd name="connsiteX95" fmla="*/ 609600 w 9144000"/>
              <a:gd name="connsiteY95" fmla="*/ 3187700 h 5994400"/>
              <a:gd name="connsiteX96" fmla="*/ 444500 w 9144000"/>
              <a:gd name="connsiteY96" fmla="*/ 2984500 h 5994400"/>
              <a:gd name="connsiteX97" fmla="*/ 266700 w 9144000"/>
              <a:gd name="connsiteY97" fmla="*/ 2730500 h 5994400"/>
              <a:gd name="connsiteX98" fmla="*/ 0 w 9144000"/>
              <a:gd name="connsiteY98" fmla="*/ 2438400 h 5994400"/>
              <a:gd name="connsiteX99" fmla="*/ 0 w 9144000"/>
              <a:gd name="connsiteY99" fmla="*/ 2019300 h 599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</a:cxnLst>
            <a:rect l="l" t="t" r="r" b="b"/>
            <a:pathLst>
              <a:path w="9144000" h="5994400">
                <a:moveTo>
                  <a:pt x="0" y="2019300"/>
                </a:moveTo>
                <a:lnTo>
                  <a:pt x="355600" y="2476500"/>
                </a:lnTo>
                <a:lnTo>
                  <a:pt x="469900" y="2578100"/>
                </a:lnTo>
                <a:lnTo>
                  <a:pt x="749300" y="3022600"/>
                </a:lnTo>
                <a:lnTo>
                  <a:pt x="965200" y="3416300"/>
                </a:lnTo>
                <a:lnTo>
                  <a:pt x="1054100" y="3606800"/>
                </a:lnTo>
                <a:lnTo>
                  <a:pt x="1104900" y="3873500"/>
                </a:lnTo>
                <a:lnTo>
                  <a:pt x="1193800" y="4178300"/>
                </a:lnTo>
                <a:lnTo>
                  <a:pt x="1295400" y="4445000"/>
                </a:lnTo>
                <a:lnTo>
                  <a:pt x="1384300" y="4597400"/>
                </a:lnTo>
                <a:lnTo>
                  <a:pt x="1511300" y="4711700"/>
                </a:lnTo>
                <a:lnTo>
                  <a:pt x="1943100" y="4914900"/>
                </a:lnTo>
                <a:lnTo>
                  <a:pt x="2489200" y="5168900"/>
                </a:lnTo>
                <a:lnTo>
                  <a:pt x="2857500" y="5156200"/>
                </a:lnTo>
                <a:lnTo>
                  <a:pt x="3454400" y="4965700"/>
                </a:lnTo>
                <a:lnTo>
                  <a:pt x="3797300" y="4775200"/>
                </a:lnTo>
                <a:lnTo>
                  <a:pt x="4051300" y="4546600"/>
                </a:lnTo>
                <a:lnTo>
                  <a:pt x="4305300" y="4152900"/>
                </a:lnTo>
                <a:lnTo>
                  <a:pt x="4432300" y="3911600"/>
                </a:lnTo>
                <a:lnTo>
                  <a:pt x="4292600" y="3263900"/>
                </a:lnTo>
                <a:lnTo>
                  <a:pt x="4114800" y="2463800"/>
                </a:lnTo>
                <a:lnTo>
                  <a:pt x="4051300" y="1993900"/>
                </a:lnTo>
                <a:lnTo>
                  <a:pt x="3962400" y="1752600"/>
                </a:lnTo>
                <a:lnTo>
                  <a:pt x="3746500" y="1346200"/>
                </a:lnTo>
                <a:lnTo>
                  <a:pt x="3797300" y="1066800"/>
                </a:lnTo>
                <a:lnTo>
                  <a:pt x="3962400" y="774700"/>
                </a:lnTo>
                <a:lnTo>
                  <a:pt x="4267200" y="381000"/>
                </a:lnTo>
                <a:lnTo>
                  <a:pt x="4635500" y="177800"/>
                </a:lnTo>
                <a:lnTo>
                  <a:pt x="5067300" y="38100"/>
                </a:lnTo>
                <a:lnTo>
                  <a:pt x="5473700" y="0"/>
                </a:lnTo>
                <a:lnTo>
                  <a:pt x="5981700" y="25400"/>
                </a:lnTo>
                <a:lnTo>
                  <a:pt x="6261100" y="76200"/>
                </a:lnTo>
                <a:lnTo>
                  <a:pt x="6756400" y="355600"/>
                </a:lnTo>
                <a:lnTo>
                  <a:pt x="7112000" y="635000"/>
                </a:lnTo>
                <a:lnTo>
                  <a:pt x="7315200" y="965200"/>
                </a:lnTo>
                <a:lnTo>
                  <a:pt x="7493000" y="1524000"/>
                </a:lnTo>
                <a:lnTo>
                  <a:pt x="7556500" y="2070100"/>
                </a:lnTo>
                <a:lnTo>
                  <a:pt x="7429500" y="2603500"/>
                </a:lnTo>
                <a:lnTo>
                  <a:pt x="7315200" y="3124200"/>
                </a:lnTo>
                <a:lnTo>
                  <a:pt x="7200900" y="3975100"/>
                </a:lnTo>
                <a:lnTo>
                  <a:pt x="7137400" y="4254500"/>
                </a:lnTo>
                <a:lnTo>
                  <a:pt x="7099300" y="4533900"/>
                </a:lnTo>
                <a:lnTo>
                  <a:pt x="7124700" y="4813300"/>
                </a:lnTo>
                <a:lnTo>
                  <a:pt x="7137400" y="4940300"/>
                </a:lnTo>
                <a:lnTo>
                  <a:pt x="7391400" y="4978400"/>
                </a:lnTo>
                <a:lnTo>
                  <a:pt x="7505700" y="5041900"/>
                </a:lnTo>
                <a:lnTo>
                  <a:pt x="7645400" y="5029200"/>
                </a:lnTo>
                <a:lnTo>
                  <a:pt x="8890000" y="5638800"/>
                </a:lnTo>
                <a:lnTo>
                  <a:pt x="9131300" y="5778500"/>
                </a:lnTo>
                <a:lnTo>
                  <a:pt x="9144000" y="5994400"/>
                </a:lnTo>
                <a:lnTo>
                  <a:pt x="8356600" y="5969000"/>
                </a:lnTo>
                <a:lnTo>
                  <a:pt x="8051800" y="5664200"/>
                </a:lnTo>
                <a:lnTo>
                  <a:pt x="7874000" y="5638800"/>
                </a:lnTo>
                <a:lnTo>
                  <a:pt x="7442200" y="5384800"/>
                </a:lnTo>
                <a:lnTo>
                  <a:pt x="6731000" y="5181600"/>
                </a:lnTo>
                <a:lnTo>
                  <a:pt x="6540500" y="4876800"/>
                </a:lnTo>
                <a:lnTo>
                  <a:pt x="6477000" y="4648200"/>
                </a:lnTo>
                <a:lnTo>
                  <a:pt x="6477000" y="4343400"/>
                </a:lnTo>
                <a:lnTo>
                  <a:pt x="6553200" y="4140200"/>
                </a:lnTo>
                <a:lnTo>
                  <a:pt x="6553200" y="4025900"/>
                </a:lnTo>
                <a:lnTo>
                  <a:pt x="6718300" y="3644900"/>
                </a:lnTo>
                <a:lnTo>
                  <a:pt x="6921500" y="3073400"/>
                </a:lnTo>
                <a:lnTo>
                  <a:pt x="7112000" y="2552700"/>
                </a:lnTo>
                <a:lnTo>
                  <a:pt x="7213600" y="2324100"/>
                </a:lnTo>
                <a:lnTo>
                  <a:pt x="7277100" y="1968500"/>
                </a:lnTo>
                <a:lnTo>
                  <a:pt x="7264400" y="1638300"/>
                </a:lnTo>
                <a:lnTo>
                  <a:pt x="7162800" y="1270000"/>
                </a:lnTo>
                <a:lnTo>
                  <a:pt x="6832600" y="838200"/>
                </a:lnTo>
                <a:lnTo>
                  <a:pt x="6502400" y="622300"/>
                </a:lnTo>
                <a:lnTo>
                  <a:pt x="6184900" y="482600"/>
                </a:lnTo>
                <a:lnTo>
                  <a:pt x="5981700" y="406400"/>
                </a:lnTo>
                <a:lnTo>
                  <a:pt x="5562600" y="355600"/>
                </a:lnTo>
                <a:lnTo>
                  <a:pt x="4978400" y="355600"/>
                </a:lnTo>
                <a:lnTo>
                  <a:pt x="4597400" y="457200"/>
                </a:lnTo>
                <a:lnTo>
                  <a:pt x="4330700" y="774700"/>
                </a:lnTo>
                <a:lnTo>
                  <a:pt x="4140200" y="1193800"/>
                </a:lnTo>
                <a:lnTo>
                  <a:pt x="4127500" y="1524000"/>
                </a:lnTo>
                <a:lnTo>
                  <a:pt x="4419600" y="2120900"/>
                </a:lnTo>
                <a:lnTo>
                  <a:pt x="4533900" y="2413000"/>
                </a:lnTo>
                <a:lnTo>
                  <a:pt x="4572000" y="2908300"/>
                </a:lnTo>
                <a:lnTo>
                  <a:pt x="4597400" y="3327400"/>
                </a:lnTo>
                <a:lnTo>
                  <a:pt x="4711700" y="3860800"/>
                </a:lnTo>
                <a:lnTo>
                  <a:pt x="4699000" y="4064000"/>
                </a:lnTo>
                <a:lnTo>
                  <a:pt x="4508500" y="4546600"/>
                </a:lnTo>
                <a:lnTo>
                  <a:pt x="4102100" y="4889500"/>
                </a:lnTo>
                <a:lnTo>
                  <a:pt x="3657600" y="5194300"/>
                </a:lnTo>
                <a:lnTo>
                  <a:pt x="3048000" y="5410200"/>
                </a:lnTo>
                <a:lnTo>
                  <a:pt x="2374900" y="5461000"/>
                </a:lnTo>
                <a:lnTo>
                  <a:pt x="1981200" y="5321300"/>
                </a:lnTo>
                <a:lnTo>
                  <a:pt x="1803400" y="5092700"/>
                </a:lnTo>
                <a:lnTo>
                  <a:pt x="1473200" y="4927600"/>
                </a:lnTo>
                <a:lnTo>
                  <a:pt x="1193800" y="4711700"/>
                </a:lnTo>
                <a:lnTo>
                  <a:pt x="1016000" y="4406900"/>
                </a:lnTo>
                <a:lnTo>
                  <a:pt x="889000" y="4038600"/>
                </a:lnTo>
                <a:lnTo>
                  <a:pt x="774700" y="3594100"/>
                </a:lnTo>
                <a:lnTo>
                  <a:pt x="609600" y="3187700"/>
                </a:lnTo>
                <a:lnTo>
                  <a:pt x="444500" y="2984500"/>
                </a:lnTo>
                <a:lnTo>
                  <a:pt x="266700" y="2730500"/>
                </a:lnTo>
                <a:lnTo>
                  <a:pt x="0" y="2438400"/>
                </a:lnTo>
                <a:lnTo>
                  <a:pt x="0" y="2019300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reeform 11"/>
          <p:cNvSpPr/>
          <p:nvPr/>
        </p:nvSpPr>
        <p:spPr>
          <a:xfrm>
            <a:off x="6032500" y="558800"/>
            <a:ext cx="292100" cy="571500"/>
          </a:xfrm>
          <a:custGeom>
            <a:avLst/>
            <a:gdLst>
              <a:gd name="connsiteX0" fmla="*/ 203200 w 292100"/>
              <a:gd name="connsiteY0" fmla="*/ 0 h 571500"/>
              <a:gd name="connsiteX1" fmla="*/ 0 w 292100"/>
              <a:gd name="connsiteY1" fmla="*/ 469900 h 571500"/>
              <a:gd name="connsiteX2" fmla="*/ 101600 w 292100"/>
              <a:gd name="connsiteY2" fmla="*/ 571500 h 571500"/>
              <a:gd name="connsiteX3" fmla="*/ 292100 w 292100"/>
              <a:gd name="connsiteY3" fmla="*/ 25400 h 571500"/>
              <a:gd name="connsiteX4" fmla="*/ 203200 w 292100"/>
              <a:gd name="connsiteY4" fmla="*/ 0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2100" h="571500">
                <a:moveTo>
                  <a:pt x="203200" y="0"/>
                </a:moveTo>
                <a:lnTo>
                  <a:pt x="0" y="469900"/>
                </a:lnTo>
                <a:lnTo>
                  <a:pt x="101600" y="571500"/>
                </a:lnTo>
                <a:lnTo>
                  <a:pt x="292100" y="25400"/>
                </a:lnTo>
                <a:lnTo>
                  <a:pt x="203200" y="0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5196793" y="2085676"/>
            <a:ext cx="835707" cy="4001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Town</a:t>
            </a:r>
            <a:endParaRPr lang="en-GB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241161" y="1290721"/>
            <a:ext cx="1036947" cy="4001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Church</a:t>
            </a:r>
            <a:endParaRPr lang="en-GB" sz="20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6278108" y="371280"/>
            <a:ext cx="1036947" cy="4001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Bridge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823113" y="5270500"/>
            <a:ext cx="1036947" cy="4001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Castle</a:t>
            </a:r>
            <a:endParaRPr lang="en-GB" sz="20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671863" y="2857500"/>
            <a:ext cx="1584476" cy="4001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Hermitage</a:t>
            </a:r>
            <a:endParaRPr lang="en-GB" sz="20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6271145" y="4572060"/>
            <a:ext cx="1584476" cy="40011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River Coquet</a:t>
            </a:r>
            <a:endParaRPr lang="en-GB" sz="2000" b="1" dirty="0"/>
          </a:p>
        </p:txBody>
      </p:sp>
      <p:sp>
        <p:nvSpPr>
          <p:cNvPr id="19" name="TextBox 18"/>
          <p:cNvSpPr txBox="1"/>
          <p:nvPr/>
        </p:nvSpPr>
        <p:spPr>
          <a:xfrm>
            <a:off x="7240669" y="6150114"/>
            <a:ext cx="1584476" cy="707886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North Sea 2miles </a:t>
            </a:r>
            <a:r>
              <a:rPr lang="en-GB" sz="2000" b="1" dirty="0" smtClean="0">
                <a:sym typeface="Wingdings" panose="05000000000000000000" pitchFamily="2" charset="2"/>
              </a:rPr>
              <a:t> </a:t>
            </a:r>
            <a:endParaRPr lang="en-GB" sz="2000" b="1" dirty="0"/>
          </a:p>
        </p:txBody>
      </p:sp>
      <p:sp>
        <p:nvSpPr>
          <p:cNvPr id="20" name="Rectangle 19"/>
          <p:cNvSpPr/>
          <p:nvPr/>
        </p:nvSpPr>
        <p:spPr>
          <a:xfrm>
            <a:off x="-41719" y="6488808"/>
            <a:ext cx="917662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© Crown Copyright and Database Right 2015. Ordnance Survey (</a:t>
            </a:r>
            <a:r>
              <a:rPr lang="en-GB" sz="1400" dirty="0" err="1"/>
              <a:t>Digimap</a:t>
            </a:r>
            <a:r>
              <a:rPr lang="en-GB" sz="1400" dirty="0"/>
              <a:t> Licence).</a:t>
            </a:r>
          </a:p>
        </p:txBody>
      </p:sp>
    </p:spTree>
    <p:extLst>
      <p:ext uri="{BB962C8B-B14F-4D97-AF65-F5344CB8AC3E}">
        <p14:creationId xmlns:p14="http://schemas.microsoft.com/office/powerpoint/2010/main" val="136644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31" r="22273"/>
          <a:stretch/>
        </p:blipFill>
        <p:spPr>
          <a:xfrm>
            <a:off x="1547664" y="15900"/>
            <a:ext cx="5927824" cy="6858859"/>
          </a:xfrm>
        </p:spPr>
      </p:pic>
    </p:spTree>
    <p:extLst>
      <p:ext uri="{BB962C8B-B14F-4D97-AF65-F5344CB8AC3E}">
        <p14:creationId xmlns:p14="http://schemas.microsoft.com/office/powerpoint/2010/main" val="2493025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572" y="1916832"/>
            <a:ext cx="9186694" cy="4941168"/>
          </a:xfrm>
        </p:spPr>
      </p:pic>
    </p:spTree>
    <p:extLst>
      <p:ext uri="{BB962C8B-B14F-4D97-AF65-F5344CB8AC3E}">
        <p14:creationId xmlns:p14="http://schemas.microsoft.com/office/powerpoint/2010/main" val="27815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50" t="17674" r="17336"/>
          <a:stretch/>
        </p:blipFill>
        <p:spPr bwMode="auto">
          <a:xfrm>
            <a:off x="-34243" y="0"/>
            <a:ext cx="9178243" cy="6893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>
            <a:off x="3491880" y="997889"/>
            <a:ext cx="936104" cy="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435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53341"/>
            <a:ext cx="9144000" cy="6104660"/>
          </a:xfrm>
        </p:spPr>
      </p:pic>
    </p:spTree>
    <p:extLst>
      <p:ext uri="{BB962C8B-B14F-4D97-AF65-F5344CB8AC3E}">
        <p14:creationId xmlns:p14="http://schemas.microsoft.com/office/powerpoint/2010/main" val="95786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12307"/>
            <a:ext cx="8229600" cy="1143000"/>
          </a:xfrm>
        </p:spPr>
        <p:txBody>
          <a:bodyPr/>
          <a:lstStyle/>
          <a:p>
            <a:r>
              <a:rPr lang="en-GB" dirty="0" smtClean="0"/>
              <a:t>Lion tower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6713"/>
            <a:ext cx="9180258" cy="6027040"/>
          </a:xfrm>
        </p:spPr>
      </p:pic>
    </p:spTree>
    <p:extLst>
      <p:ext uri="{BB962C8B-B14F-4D97-AF65-F5344CB8AC3E}">
        <p14:creationId xmlns:p14="http://schemas.microsoft.com/office/powerpoint/2010/main" val="105033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410754" y="1165911"/>
            <a:ext cx="6875988" cy="4590504"/>
          </a:xfrm>
        </p:spPr>
      </p:pic>
      <p:sp>
        <p:nvSpPr>
          <p:cNvPr id="3" name="TextBox 2"/>
          <p:cNvSpPr txBox="1"/>
          <p:nvPr/>
        </p:nvSpPr>
        <p:spPr>
          <a:xfrm>
            <a:off x="201029" y="3645024"/>
            <a:ext cx="424847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The Percy Lion</a:t>
            </a:r>
          </a:p>
          <a:p>
            <a:endParaRPr lang="en-GB" dirty="0"/>
          </a:p>
          <a:p>
            <a:r>
              <a:rPr lang="en-GB" sz="3200" dirty="0" smtClean="0"/>
              <a:t>With motto on collar</a:t>
            </a:r>
          </a:p>
          <a:p>
            <a:r>
              <a:rPr lang="en-GB" sz="3200" dirty="0" smtClean="0"/>
              <a:t>‘</a:t>
            </a:r>
            <a:r>
              <a:rPr lang="en-GB" sz="3200" dirty="0" err="1" smtClean="0"/>
              <a:t>Esperaunce</a:t>
            </a:r>
            <a:r>
              <a:rPr lang="en-GB" sz="3200" dirty="0" smtClean="0"/>
              <a:t>’ (hope)</a:t>
            </a:r>
            <a:endParaRPr lang="en-GB" sz="3200" dirty="0"/>
          </a:p>
        </p:txBody>
      </p:sp>
      <p:sp>
        <p:nvSpPr>
          <p:cNvPr id="9" name="TextBox 8"/>
          <p:cNvSpPr txBox="1"/>
          <p:nvPr/>
        </p:nvSpPr>
        <p:spPr>
          <a:xfrm>
            <a:off x="7740352" y="1619508"/>
            <a:ext cx="360040" cy="369332"/>
          </a:xfrm>
          <a:prstGeom prst="rect">
            <a:avLst/>
          </a:prstGeom>
          <a:solidFill>
            <a:schemeClr val="bg1">
              <a:alpha val="69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732240" y="1423769"/>
            <a:ext cx="360040" cy="369332"/>
          </a:xfrm>
          <a:prstGeom prst="rect">
            <a:avLst/>
          </a:prstGeom>
          <a:solidFill>
            <a:schemeClr val="bg1">
              <a:alpha val="69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7916921" y="1372126"/>
            <a:ext cx="0" cy="206732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6924731" y="1217037"/>
            <a:ext cx="0" cy="206732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49521" y="515828"/>
            <a:ext cx="339489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Family badges</a:t>
            </a:r>
          </a:p>
          <a:p>
            <a:r>
              <a:rPr lang="en-GB" sz="2800" dirty="0" smtClean="0"/>
              <a:t> Padlock (1)</a:t>
            </a:r>
          </a:p>
          <a:p>
            <a:r>
              <a:rPr lang="en-GB" sz="2800" dirty="0" smtClean="0"/>
              <a:t>Percy crescent (2)</a:t>
            </a:r>
          </a:p>
          <a:p>
            <a:r>
              <a:rPr lang="en-GB" sz="2800" dirty="0" smtClean="0"/>
              <a:t>Portcullis (3)</a:t>
            </a:r>
            <a:endParaRPr lang="en-GB" sz="2800" dirty="0"/>
          </a:p>
        </p:txBody>
      </p:sp>
      <p:sp>
        <p:nvSpPr>
          <p:cNvPr id="16" name="TextBox 15"/>
          <p:cNvSpPr txBox="1"/>
          <p:nvPr/>
        </p:nvSpPr>
        <p:spPr>
          <a:xfrm>
            <a:off x="5710086" y="1257797"/>
            <a:ext cx="360040" cy="369332"/>
          </a:xfrm>
          <a:prstGeom prst="rect">
            <a:avLst/>
          </a:prstGeom>
          <a:solidFill>
            <a:schemeClr val="bg1">
              <a:alpha val="69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cxnSp>
        <p:nvCxnSpPr>
          <p:cNvPr id="17" name="Straight Arrow Connector 16"/>
          <p:cNvCxnSpPr>
            <a:stCxn id="16" idx="0"/>
          </p:cNvCxnSpPr>
          <p:nvPr/>
        </p:nvCxnSpPr>
        <p:spPr>
          <a:xfrm flipV="1">
            <a:off x="5890106" y="1051065"/>
            <a:ext cx="0" cy="206732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3851920" y="4702497"/>
            <a:ext cx="2038186" cy="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5605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5" grpId="0" build="p"/>
      <p:bldP spid="16" grpId="0" animBg="1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138137" y="1147864"/>
            <a:ext cx="6848273" cy="4572000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433863" y="1147866"/>
            <a:ext cx="6848274" cy="4572000"/>
          </a:xfrm>
        </p:spPr>
      </p:pic>
      <p:sp>
        <p:nvSpPr>
          <p:cNvPr id="5" name="TextBox 4"/>
          <p:cNvSpPr txBox="1"/>
          <p:nvPr/>
        </p:nvSpPr>
        <p:spPr>
          <a:xfrm>
            <a:off x="5616339" y="5778884"/>
            <a:ext cx="27003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The arms of Lucy family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39552" y="5772165"/>
            <a:ext cx="212423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Percy </a:t>
            </a:r>
            <a:r>
              <a:rPr lang="en-GB" dirty="0" smtClean="0"/>
              <a:t>arms ‘ancient’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89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8415" y="1"/>
            <a:ext cx="10286999" cy="685800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0704"/>
            <a:ext cx="8229600" cy="1143000"/>
          </a:xfrm>
        </p:spPr>
        <p:txBody>
          <a:bodyPr/>
          <a:lstStyle/>
          <a:p>
            <a:r>
              <a:rPr lang="en-GB" dirty="0" smtClean="0"/>
              <a:t>Raglan Castle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828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-243408"/>
            <a:ext cx="8229600" cy="1143000"/>
          </a:xfrm>
        </p:spPr>
        <p:txBody>
          <a:bodyPr/>
          <a:lstStyle/>
          <a:p>
            <a:r>
              <a:rPr lang="en-GB" dirty="0" smtClean="0"/>
              <a:t>South gate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1" y="764705"/>
            <a:ext cx="9108404" cy="6072270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 flipH="1">
            <a:off x="5724128" y="2420888"/>
            <a:ext cx="648072" cy="504056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H="1" flipV="1">
            <a:off x="1617274" y="5197537"/>
            <a:ext cx="162018" cy="927422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222333" y="6114779"/>
            <a:ext cx="1189427" cy="369332"/>
          </a:xfrm>
          <a:prstGeom prst="rect">
            <a:avLst/>
          </a:prstGeom>
          <a:solidFill>
            <a:schemeClr val="bg1">
              <a:alpha val="31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Entrance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21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369" y="548681"/>
            <a:ext cx="9433097" cy="6288732"/>
          </a:xfrm>
        </p:spPr>
      </p:pic>
      <p:cxnSp>
        <p:nvCxnSpPr>
          <p:cNvPr id="5" name="Straight Arrow Connector 4"/>
          <p:cNvCxnSpPr/>
          <p:nvPr/>
        </p:nvCxnSpPr>
        <p:spPr>
          <a:xfrm flipH="1">
            <a:off x="2987824" y="1052736"/>
            <a:ext cx="648072" cy="504056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061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" y="764705"/>
            <a:ext cx="9139943" cy="6093296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Basque bridge  and a blank coat of arms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44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7" t="3073"/>
          <a:stretch/>
        </p:blipFill>
        <p:spPr>
          <a:xfrm rot="5400000">
            <a:off x="4035242" y="-786769"/>
            <a:ext cx="6761134" cy="9144001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Great Hall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20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Plaque of the arms Earl of Worcester (III)</a:t>
            </a:r>
            <a:br>
              <a:rPr lang="en-GB" dirty="0" smtClean="0"/>
            </a:br>
            <a:r>
              <a:rPr lang="en-GB" dirty="0" smtClean="0"/>
              <a:t>above the upper end of the great hall.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60" t="4447" r="26881" b="12628"/>
          <a:stretch/>
        </p:blipFill>
        <p:spPr>
          <a:xfrm>
            <a:off x="2411760" y="1727244"/>
            <a:ext cx="4680520" cy="5128059"/>
          </a:xfrm>
        </p:spPr>
      </p:pic>
    </p:spTree>
    <p:extLst>
      <p:ext uri="{BB962C8B-B14F-4D97-AF65-F5344CB8AC3E}">
        <p14:creationId xmlns:p14="http://schemas.microsoft.com/office/powerpoint/2010/main" val="163580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4224"/>
          </a:xfrm>
        </p:spPr>
        <p:txBody>
          <a:bodyPr/>
          <a:lstStyle/>
          <a:p>
            <a:r>
              <a:rPr lang="en-GB" dirty="0" smtClean="0"/>
              <a:t>Kirby </a:t>
            </a:r>
            <a:r>
              <a:rPr lang="en-GB" dirty="0" err="1" smtClean="0"/>
              <a:t>Muxloe</a:t>
            </a:r>
            <a:endParaRPr lang="en-GB" dirty="0"/>
          </a:p>
        </p:txBody>
      </p:sp>
      <p:pic>
        <p:nvPicPr>
          <p:cNvPr id="20" name="Content Placeholder 19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4705"/>
            <a:ext cx="9140094" cy="6102052"/>
          </a:xfrm>
        </p:spPr>
      </p:pic>
    </p:spTree>
    <p:extLst>
      <p:ext uri="{BB962C8B-B14F-4D97-AF65-F5344CB8AC3E}">
        <p14:creationId xmlns:p14="http://schemas.microsoft.com/office/powerpoint/2010/main" val="327438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8037" y="2344189"/>
            <a:ext cx="4525963" cy="452596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Freeform 5"/>
          <p:cNvSpPr/>
          <p:nvPr/>
        </p:nvSpPr>
        <p:spPr>
          <a:xfrm>
            <a:off x="1606149" y="1999397"/>
            <a:ext cx="2101755" cy="2647666"/>
          </a:xfrm>
          <a:custGeom>
            <a:avLst/>
            <a:gdLst>
              <a:gd name="connsiteX0" fmla="*/ 409433 w 2101755"/>
              <a:gd name="connsiteY0" fmla="*/ 2647666 h 2647666"/>
              <a:gd name="connsiteX1" fmla="*/ 204716 w 2101755"/>
              <a:gd name="connsiteY1" fmla="*/ 2265529 h 2647666"/>
              <a:gd name="connsiteX2" fmla="*/ 0 w 2101755"/>
              <a:gd name="connsiteY2" fmla="*/ 1992573 h 2647666"/>
              <a:gd name="connsiteX3" fmla="*/ 122830 w 2101755"/>
              <a:gd name="connsiteY3" fmla="*/ 1610436 h 2647666"/>
              <a:gd name="connsiteX4" fmla="*/ 232012 w 2101755"/>
              <a:gd name="connsiteY4" fmla="*/ 1282890 h 2647666"/>
              <a:gd name="connsiteX5" fmla="*/ 464024 w 2101755"/>
              <a:gd name="connsiteY5" fmla="*/ 968991 h 2647666"/>
              <a:gd name="connsiteX6" fmla="*/ 423081 w 2101755"/>
              <a:gd name="connsiteY6" fmla="*/ 559559 h 2647666"/>
              <a:gd name="connsiteX7" fmla="*/ 341194 w 2101755"/>
              <a:gd name="connsiteY7" fmla="*/ 68239 h 2647666"/>
              <a:gd name="connsiteX8" fmla="*/ 1910687 w 2101755"/>
              <a:gd name="connsiteY8" fmla="*/ 0 h 2647666"/>
              <a:gd name="connsiteX9" fmla="*/ 1815152 w 2101755"/>
              <a:gd name="connsiteY9" fmla="*/ 1937982 h 2647666"/>
              <a:gd name="connsiteX10" fmla="*/ 1897039 w 2101755"/>
              <a:gd name="connsiteY10" fmla="*/ 2156347 h 2647666"/>
              <a:gd name="connsiteX11" fmla="*/ 1992573 w 2101755"/>
              <a:gd name="connsiteY11" fmla="*/ 2347415 h 2647666"/>
              <a:gd name="connsiteX12" fmla="*/ 2101755 w 2101755"/>
              <a:gd name="connsiteY12" fmla="*/ 2565779 h 2647666"/>
              <a:gd name="connsiteX13" fmla="*/ 286603 w 2101755"/>
              <a:gd name="connsiteY13" fmla="*/ 2524836 h 2647666"/>
              <a:gd name="connsiteX14" fmla="*/ 300251 w 2101755"/>
              <a:gd name="connsiteY14" fmla="*/ 2497541 h 2647666"/>
              <a:gd name="connsiteX15" fmla="*/ 272955 w 2101755"/>
              <a:gd name="connsiteY15" fmla="*/ 2483893 h 2647666"/>
              <a:gd name="connsiteX16" fmla="*/ 232012 w 2101755"/>
              <a:gd name="connsiteY16" fmla="*/ 2388359 h 2647666"/>
              <a:gd name="connsiteX17" fmla="*/ 245660 w 2101755"/>
              <a:gd name="connsiteY17" fmla="*/ 2388359 h 2647666"/>
              <a:gd name="connsiteX18" fmla="*/ 163773 w 2101755"/>
              <a:gd name="connsiteY18" fmla="*/ 2238233 h 2647666"/>
              <a:gd name="connsiteX19" fmla="*/ 136478 w 2101755"/>
              <a:gd name="connsiteY19" fmla="*/ 2251881 h 2647666"/>
              <a:gd name="connsiteX20" fmla="*/ 150125 w 2101755"/>
              <a:gd name="connsiteY20" fmla="*/ 2265529 h 2647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101755" h="2647666">
                <a:moveTo>
                  <a:pt x="409433" y="2647666"/>
                </a:moveTo>
                <a:lnTo>
                  <a:pt x="204716" y="2265529"/>
                </a:lnTo>
                <a:lnTo>
                  <a:pt x="0" y="1992573"/>
                </a:lnTo>
                <a:lnTo>
                  <a:pt x="122830" y="1610436"/>
                </a:lnTo>
                <a:lnTo>
                  <a:pt x="232012" y="1282890"/>
                </a:lnTo>
                <a:lnTo>
                  <a:pt x="464024" y="968991"/>
                </a:lnTo>
                <a:lnTo>
                  <a:pt x="423081" y="559559"/>
                </a:lnTo>
                <a:lnTo>
                  <a:pt x="341194" y="68239"/>
                </a:lnTo>
                <a:lnTo>
                  <a:pt x="1910687" y="0"/>
                </a:lnTo>
                <a:lnTo>
                  <a:pt x="1815152" y="1937982"/>
                </a:lnTo>
                <a:lnTo>
                  <a:pt x="1897039" y="2156347"/>
                </a:lnTo>
                <a:lnTo>
                  <a:pt x="1992573" y="2347415"/>
                </a:lnTo>
                <a:lnTo>
                  <a:pt x="2101755" y="2565779"/>
                </a:lnTo>
                <a:lnTo>
                  <a:pt x="286603" y="2524836"/>
                </a:lnTo>
                <a:lnTo>
                  <a:pt x="300251" y="2497541"/>
                </a:lnTo>
                <a:lnTo>
                  <a:pt x="272955" y="2483893"/>
                </a:lnTo>
                <a:lnTo>
                  <a:pt x="232012" y="2388359"/>
                </a:lnTo>
                <a:lnTo>
                  <a:pt x="245660" y="2388359"/>
                </a:lnTo>
                <a:lnTo>
                  <a:pt x="163773" y="2238233"/>
                </a:lnTo>
                <a:lnTo>
                  <a:pt x="136478" y="2251881"/>
                </a:lnTo>
                <a:lnTo>
                  <a:pt x="150125" y="2265529"/>
                </a:lnTo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0" y="188640"/>
            <a:ext cx="3988032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Coat of arms of</a:t>
            </a:r>
            <a:br>
              <a:rPr lang="en-GB" dirty="0" smtClean="0"/>
            </a:br>
            <a:r>
              <a:rPr lang="en-GB" dirty="0" smtClean="0"/>
              <a:t>William Hastings</a:t>
            </a:r>
            <a:endParaRPr lang="en-GB" dirty="0"/>
          </a:p>
        </p:txBody>
      </p:sp>
      <p:sp>
        <p:nvSpPr>
          <p:cNvPr id="3" name="Freeform 2"/>
          <p:cNvSpPr/>
          <p:nvPr/>
        </p:nvSpPr>
        <p:spPr>
          <a:xfrm>
            <a:off x="2074460" y="2197290"/>
            <a:ext cx="1310185" cy="2251880"/>
          </a:xfrm>
          <a:custGeom>
            <a:avLst/>
            <a:gdLst>
              <a:gd name="connsiteX0" fmla="*/ 245659 w 1310185"/>
              <a:gd name="connsiteY0" fmla="*/ 27295 h 2251880"/>
              <a:gd name="connsiteX1" fmla="*/ 586853 w 1310185"/>
              <a:gd name="connsiteY1" fmla="*/ 559558 h 2251880"/>
              <a:gd name="connsiteX2" fmla="*/ 1050877 w 1310185"/>
              <a:gd name="connsiteY2" fmla="*/ 0 h 2251880"/>
              <a:gd name="connsiteX3" fmla="*/ 1201003 w 1310185"/>
              <a:gd name="connsiteY3" fmla="*/ 13647 h 2251880"/>
              <a:gd name="connsiteX4" fmla="*/ 1228298 w 1310185"/>
              <a:gd name="connsiteY4" fmla="*/ 341194 h 2251880"/>
              <a:gd name="connsiteX5" fmla="*/ 818865 w 1310185"/>
              <a:gd name="connsiteY5" fmla="*/ 832513 h 2251880"/>
              <a:gd name="connsiteX6" fmla="*/ 1091821 w 1310185"/>
              <a:gd name="connsiteY6" fmla="*/ 1296537 h 2251880"/>
              <a:gd name="connsiteX7" fmla="*/ 1160059 w 1310185"/>
              <a:gd name="connsiteY7" fmla="*/ 2006220 h 2251880"/>
              <a:gd name="connsiteX8" fmla="*/ 1160059 w 1310185"/>
              <a:gd name="connsiteY8" fmla="*/ 2129050 h 2251880"/>
              <a:gd name="connsiteX9" fmla="*/ 1310185 w 1310185"/>
              <a:gd name="connsiteY9" fmla="*/ 2197289 h 2251880"/>
              <a:gd name="connsiteX10" fmla="*/ 1296537 w 1310185"/>
              <a:gd name="connsiteY10" fmla="*/ 2251880 h 2251880"/>
              <a:gd name="connsiteX11" fmla="*/ 0 w 1310185"/>
              <a:gd name="connsiteY11" fmla="*/ 2251880 h 2251880"/>
              <a:gd name="connsiteX12" fmla="*/ 27295 w 1310185"/>
              <a:gd name="connsiteY12" fmla="*/ 2156346 h 2251880"/>
              <a:gd name="connsiteX13" fmla="*/ 245659 w 1310185"/>
              <a:gd name="connsiteY13" fmla="*/ 2115403 h 2251880"/>
              <a:gd name="connsiteX14" fmla="*/ 395785 w 1310185"/>
              <a:gd name="connsiteY14" fmla="*/ 1787856 h 2251880"/>
              <a:gd name="connsiteX15" fmla="*/ 450376 w 1310185"/>
              <a:gd name="connsiteY15" fmla="*/ 1433014 h 2251880"/>
              <a:gd name="connsiteX16" fmla="*/ 382137 w 1310185"/>
              <a:gd name="connsiteY16" fmla="*/ 1037229 h 2251880"/>
              <a:gd name="connsiteX17" fmla="*/ 286603 w 1310185"/>
              <a:gd name="connsiteY17" fmla="*/ 764274 h 2251880"/>
              <a:gd name="connsiteX18" fmla="*/ 150125 w 1310185"/>
              <a:gd name="connsiteY18" fmla="*/ 450376 h 2251880"/>
              <a:gd name="connsiteX19" fmla="*/ 109182 w 1310185"/>
              <a:gd name="connsiteY19" fmla="*/ 54591 h 2251880"/>
              <a:gd name="connsiteX20" fmla="*/ 245659 w 1310185"/>
              <a:gd name="connsiteY20" fmla="*/ 27295 h 225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310185" h="2251880">
                <a:moveTo>
                  <a:pt x="245659" y="27295"/>
                </a:moveTo>
                <a:lnTo>
                  <a:pt x="586853" y="559558"/>
                </a:lnTo>
                <a:lnTo>
                  <a:pt x="1050877" y="0"/>
                </a:lnTo>
                <a:lnTo>
                  <a:pt x="1201003" y="13647"/>
                </a:lnTo>
                <a:lnTo>
                  <a:pt x="1228298" y="341194"/>
                </a:lnTo>
                <a:lnTo>
                  <a:pt x="818865" y="832513"/>
                </a:lnTo>
                <a:lnTo>
                  <a:pt x="1091821" y="1296537"/>
                </a:lnTo>
                <a:lnTo>
                  <a:pt x="1160059" y="2006220"/>
                </a:lnTo>
                <a:lnTo>
                  <a:pt x="1160059" y="2129050"/>
                </a:lnTo>
                <a:lnTo>
                  <a:pt x="1310185" y="2197289"/>
                </a:lnTo>
                <a:lnTo>
                  <a:pt x="1296537" y="2251880"/>
                </a:lnTo>
                <a:lnTo>
                  <a:pt x="0" y="2251880"/>
                </a:lnTo>
                <a:lnTo>
                  <a:pt x="27295" y="2156346"/>
                </a:lnTo>
                <a:lnTo>
                  <a:pt x="245659" y="2115403"/>
                </a:lnTo>
                <a:lnTo>
                  <a:pt x="395785" y="1787856"/>
                </a:lnTo>
                <a:lnTo>
                  <a:pt x="450376" y="1433014"/>
                </a:lnTo>
                <a:lnTo>
                  <a:pt x="382137" y="1037229"/>
                </a:lnTo>
                <a:lnTo>
                  <a:pt x="286603" y="764274"/>
                </a:lnTo>
                <a:lnTo>
                  <a:pt x="150125" y="450376"/>
                </a:lnTo>
                <a:lnTo>
                  <a:pt x="109182" y="54591"/>
                </a:lnTo>
                <a:lnTo>
                  <a:pt x="245659" y="27295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52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10343"/>
            <a:ext cx="9144000" cy="5747657"/>
          </a:xfrm>
        </p:spPr>
      </p:pic>
      <p:sp>
        <p:nvSpPr>
          <p:cNvPr id="7" name="Rectangle 6"/>
          <p:cNvSpPr/>
          <p:nvPr/>
        </p:nvSpPr>
        <p:spPr>
          <a:xfrm>
            <a:off x="554956" y="6545197"/>
            <a:ext cx="75454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http://www.castleuk.net/castle_lists_midlands/140/kirbymuxloecastle1.htm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2843808" y="4488612"/>
            <a:ext cx="0" cy="52205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6156176" y="4506614"/>
            <a:ext cx="0" cy="504056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419872" y="4488612"/>
            <a:ext cx="0" cy="52205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508104" y="4488612"/>
            <a:ext cx="0" cy="476429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309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en-GB" dirty="0" smtClean="0"/>
              <a:t>Bodiam Castle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2" y="764705"/>
            <a:ext cx="9126978" cy="6093296"/>
          </a:xfrm>
        </p:spPr>
      </p:pic>
      <p:cxnSp>
        <p:nvCxnSpPr>
          <p:cNvPr id="5" name="Straight Arrow Connector 4"/>
          <p:cNvCxnSpPr/>
          <p:nvPr/>
        </p:nvCxnSpPr>
        <p:spPr>
          <a:xfrm>
            <a:off x="3203848" y="3140968"/>
            <a:ext cx="720080" cy="576064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35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264" y="-5068"/>
            <a:ext cx="4596284" cy="6884648"/>
          </a:xfrm>
        </p:spPr>
      </p:pic>
      <p:pic>
        <p:nvPicPr>
          <p:cNvPr id="6" name="Content Placeholder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6900" y="2724696"/>
            <a:ext cx="4737100" cy="35433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0" y="6211669"/>
            <a:ext cx="48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 </a:t>
            </a:r>
            <a:r>
              <a:rPr lang="en-GB" sz="1400" dirty="0" smtClean="0">
                <a:hlinkClick r:id="rId5"/>
              </a:rPr>
              <a:t>http</a:t>
            </a:r>
            <a:r>
              <a:rPr lang="en-GB" sz="1400" dirty="0">
                <a:hlinkClick r:id="rId5"/>
              </a:rPr>
              <a:t>://</a:t>
            </a:r>
            <a:r>
              <a:rPr lang="en-GB" sz="1400" dirty="0" smtClean="0">
                <a:hlinkClick r:id="rId5"/>
              </a:rPr>
              <a:t>www.heraldicjewelry.com/origins-of-heraldry.html</a:t>
            </a:r>
            <a:endParaRPr lang="en-GB" sz="1400" dirty="0" smtClean="0"/>
          </a:p>
          <a:p>
            <a:pPr algn="ctr"/>
            <a:r>
              <a:rPr lang="en-GB" sz="1400" dirty="0" smtClean="0"/>
              <a:t>above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5276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453"/>
            <a:ext cx="4565506" cy="6838547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5506" y="0"/>
            <a:ext cx="4578494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188640"/>
            <a:ext cx="459578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Coat of arms and tilting helmet of  Sir Robert </a:t>
            </a:r>
            <a:r>
              <a:rPr lang="en-GB" sz="2400" dirty="0" err="1" smtClean="0"/>
              <a:t>Knollys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595784" y="188640"/>
            <a:ext cx="4595784" cy="830997"/>
          </a:xfrm>
          <a:prstGeom prst="rect">
            <a:avLst/>
          </a:prstGeom>
          <a:solidFill>
            <a:schemeClr val="bg1">
              <a:alpha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Tilting helmet of Edward </a:t>
            </a:r>
            <a:r>
              <a:rPr lang="en-GB" sz="2400" dirty="0" err="1" smtClean="0"/>
              <a:t>Dalyngrigge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209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4" y="274638"/>
            <a:ext cx="9138816" cy="150747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Coats of arms </a:t>
            </a:r>
            <a:r>
              <a:rPr lang="en-GB" dirty="0"/>
              <a:t>of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Wardeux</a:t>
            </a:r>
            <a:r>
              <a:rPr lang="en-GB" dirty="0" smtClean="0"/>
              <a:t>, </a:t>
            </a:r>
            <a:r>
              <a:rPr lang="en-GB" dirty="0" err="1"/>
              <a:t>Dalyngrigge</a:t>
            </a:r>
            <a:r>
              <a:rPr lang="en-GB" dirty="0"/>
              <a:t>, </a:t>
            </a:r>
            <a:r>
              <a:rPr lang="en-GB" dirty="0" err="1"/>
              <a:t>Radynden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800" y="2048842"/>
            <a:ext cx="3205336" cy="3494336"/>
          </a:xfr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2060848"/>
            <a:ext cx="3685728" cy="347540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" y="2027058"/>
            <a:ext cx="2982640" cy="351612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1913012" y="5520179"/>
            <a:ext cx="54006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http://www.camerasnaps.org.uk/bodiam/index.htm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80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7" t="30" r="9514" b="13457"/>
          <a:stretch/>
        </p:blipFill>
        <p:spPr>
          <a:xfrm>
            <a:off x="1" y="0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0" y="-5339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 smtClean="0"/>
              <a:t>Hylton</a:t>
            </a:r>
            <a:r>
              <a:rPr lang="en-GB" sz="3600" dirty="0" smtClean="0"/>
              <a:t> castle (Tyne and Wear)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10734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71664" y="1147864"/>
            <a:ext cx="6848272" cy="4572000"/>
          </a:xfrm>
        </p:spPr>
      </p:pic>
      <p:sp>
        <p:nvSpPr>
          <p:cNvPr id="5" name="TextBox 4"/>
          <p:cNvSpPr txBox="1"/>
          <p:nvPr/>
        </p:nvSpPr>
        <p:spPr>
          <a:xfrm>
            <a:off x="6781800" y="914400"/>
            <a:ext cx="198120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Arms of Henry IV</a:t>
            </a:r>
            <a:endParaRPr lang="en-GB" dirty="0"/>
          </a:p>
        </p:txBody>
      </p:sp>
      <p:cxnSp>
        <p:nvCxnSpPr>
          <p:cNvPr id="7" name="Straight Arrow Connector 6"/>
          <p:cNvCxnSpPr>
            <a:stCxn id="5" idx="1"/>
          </p:cNvCxnSpPr>
          <p:nvPr/>
        </p:nvCxnSpPr>
        <p:spPr>
          <a:xfrm flipH="1">
            <a:off x="5715000" y="1099066"/>
            <a:ext cx="1066800" cy="42493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254827" y="1600683"/>
            <a:ext cx="1889173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Henry Lord Percy quartering Lucy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5562601" y="2096340"/>
            <a:ext cx="1692226" cy="55697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239000" y="2247014"/>
            <a:ext cx="1905000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Henry Lord Percy “</a:t>
            </a:r>
            <a:r>
              <a:rPr lang="en-GB" dirty="0" err="1" smtClean="0"/>
              <a:t>Hotpur</a:t>
            </a:r>
            <a:r>
              <a:rPr lang="en-GB" dirty="0" smtClean="0"/>
              <a:t>”</a:t>
            </a:r>
            <a:endParaRPr lang="en-GB" dirty="0"/>
          </a:p>
        </p:txBody>
      </p:sp>
      <p:cxnSp>
        <p:nvCxnSpPr>
          <p:cNvPr id="13" name="Straight Arrow Connector 12"/>
          <p:cNvCxnSpPr>
            <a:stCxn id="12" idx="1"/>
          </p:cNvCxnSpPr>
          <p:nvPr/>
        </p:nvCxnSpPr>
        <p:spPr>
          <a:xfrm flipH="1">
            <a:off x="6057404" y="2570180"/>
            <a:ext cx="1181596" cy="31110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7009411" y="2881285"/>
            <a:ext cx="198120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Sir Thomas Grey</a:t>
            </a:r>
            <a:endParaRPr lang="en-GB" dirty="0"/>
          </a:p>
        </p:txBody>
      </p:sp>
      <p:cxnSp>
        <p:nvCxnSpPr>
          <p:cNvPr id="17" name="Straight Arrow Connector 16"/>
          <p:cNvCxnSpPr>
            <a:stCxn id="16" idx="1"/>
          </p:cNvCxnSpPr>
          <p:nvPr/>
        </p:nvCxnSpPr>
        <p:spPr>
          <a:xfrm flipH="1">
            <a:off x="5334001" y="3065951"/>
            <a:ext cx="1675410" cy="152653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7009411" y="3613666"/>
            <a:ext cx="198120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Sir Ralf Evans</a:t>
            </a:r>
            <a:endParaRPr lang="en-GB" dirty="0"/>
          </a:p>
        </p:txBody>
      </p:sp>
      <p:cxnSp>
        <p:nvCxnSpPr>
          <p:cNvPr id="23" name="Straight Arrow Connector 22"/>
          <p:cNvCxnSpPr/>
          <p:nvPr/>
        </p:nvCxnSpPr>
        <p:spPr>
          <a:xfrm flipH="1" flipV="1">
            <a:off x="5780809" y="3505200"/>
            <a:ext cx="1205842" cy="29313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7119258" y="4726610"/>
            <a:ext cx="141514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Robert Ogle</a:t>
            </a:r>
            <a:endParaRPr lang="en-GB" dirty="0"/>
          </a:p>
        </p:txBody>
      </p:sp>
      <p:cxnSp>
        <p:nvCxnSpPr>
          <p:cNvPr id="26" name="Straight Arrow Connector 25"/>
          <p:cNvCxnSpPr>
            <a:stCxn id="25" idx="1"/>
          </p:cNvCxnSpPr>
          <p:nvPr/>
        </p:nvCxnSpPr>
        <p:spPr>
          <a:xfrm flipH="1" flipV="1">
            <a:off x="5729350" y="4193210"/>
            <a:ext cx="1389908" cy="71806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7109360" y="4219309"/>
            <a:ext cx="198120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William Lord </a:t>
            </a:r>
            <a:r>
              <a:rPr lang="en-GB" dirty="0" err="1" smtClean="0"/>
              <a:t>Ros</a:t>
            </a:r>
            <a:endParaRPr lang="en-GB" dirty="0"/>
          </a:p>
        </p:txBody>
      </p:sp>
      <p:cxnSp>
        <p:nvCxnSpPr>
          <p:cNvPr id="30" name="Straight Arrow Connector 29"/>
          <p:cNvCxnSpPr>
            <a:stCxn id="29" idx="1"/>
          </p:cNvCxnSpPr>
          <p:nvPr/>
        </p:nvCxnSpPr>
        <p:spPr>
          <a:xfrm flipH="1" flipV="1">
            <a:off x="6171706" y="3982998"/>
            <a:ext cx="937654" cy="420977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7012380" y="3210296"/>
            <a:ext cx="198120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Sir Thomas Surtees</a:t>
            </a:r>
            <a:endParaRPr lang="en-GB" dirty="0"/>
          </a:p>
        </p:txBody>
      </p:sp>
      <p:cxnSp>
        <p:nvCxnSpPr>
          <p:cNvPr id="34" name="Straight Arrow Connector 33"/>
          <p:cNvCxnSpPr>
            <a:stCxn id="33" idx="1"/>
            <a:endCxn id="4" idx="0"/>
          </p:cNvCxnSpPr>
          <p:nvPr/>
        </p:nvCxnSpPr>
        <p:spPr>
          <a:xfrm flipH="1">
            <a:off x="6781800" y="3394962"/>
            <a:ext cx="230580" cy="3890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/>
          <p:cNvSpPr txBox="1"/>
          <p:nvPr/>
        </p:nvSpPr>
        <p:spPr>
          <a:xfrm>
            <a:off x="3805547" y="4798874"/>
            <a:ext cx="1376053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Sir William Washington</a:t>
            </a:r>
            <a:endParaRPr lang="en-GB" dirty="0"/>
          </a:p>
        </p:txBody>
      </p:sp>
      <p:cxnSp>
        <p:nvCxnSpPr>
          <p:cNvPr id="38" name="Straight Arrow Connector 37"/>
          <p:cNvCxnSpPr>
            <a:stCxn id="37" idx="0"/>
          </p:cNvCxnSpPr>
          <p:nvPr/>
        </p:nvCxnSpPr>
        <p:spPr>
          <a:xfrm flipH="1" flipV="1">
            <a:off x="4343402" y="4290272"/>
            <a:ext cx="150172" cy="50860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2215243" y="4798403"/>
            <a:ext cx="1376053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Fitze</a:t>
            </a:r>
            <a:r>
              <a:rPr lang="en-GB" dirty="0" smtClean="0"/>
              <a:t> of Middleham</a:t>
            </a:r>
            <a:endParaRPr lang="en-GB" dirty="0"/>
          </a:p>
        </p:txBody>
      </p:sp>
      <p:cxnSp>
        <p:nvCxnSpPr>
          <p:cNvPr id="48" name="Straight Arrow Connector 47"/>
          <p:cNvCxnSpPr>
            <a:stCxn id="47" idx="0"/>
          </p:cNvCxnSpPr>
          <p:nvPr/>
        </p:nvCxnSpPr>
        <p:spPr>
          <a:xfrm flipV="1">
            <a:off x="2903270" y="4219309"/>
            <a:ext cx="688026" cy="57909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/>
          <p:cNvSpPr txBox="1"/>
          <p:nvPr/>
        </p:nvSpPr>
        <p:spPr>
          <a:xfrm>
            <a:off x="3289155" y="637401"/>
            <a:ext cx="1376053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Sir Ralf, Lord Lumley</a:t>
            </a:r>
            <a:endParaRPr lang="en-GB" dirty="0"/>
          </a:p>
        </p:txBody>
      </p:sp>
      <p:cxnSp>
        <p:nvCxnSpPr>
          <p:cNvPr id="52" name="Straight Arrow Connector 51"/>
          <p:cNvCxnSpPr>
            <a:stCxn id="51" idx="2"/>
          </p:cNvCxnSpPr>
          <p:nvPr/>
        </p:nvCxnSpPr>
        <p:spPr>
          <a:xfrm>
            <a:off x="3977182" y="1283732"/>
            <a:ext cx="213818" cy="192656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/>
          <p:cNvSpPr txBox="1"/>
          <p:nvPr/>
        </p:nvSpPr>
        <p:spPr>
          <a:xfrm>
            <a:off x="1676400" y="1450009"/>
            <a:ext cx="1914895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Hyton</a:t>
            </a:r>
            <a:r>
              <a:rPr lang="en-GB" dirty="0" smtClean="0"/>
              <a:t> Quartering </a:t>
            </a:r>
            <a:r>
              <a:rPr lang="en-GB" dirty="0" err="1" smtClean="0"/>
              <a:t>Hylton</a:t>
            </a:r>
            <a:r>
              <a:rPr lang="en-GB" dirty="0" smtClean="0"/>
              <a:t> of Swine</a:t>
            </a:r>
            <a:endParaRPr lang="en-GB" dirty="0"/>
          </a:p>
        </p:txBody>
      </p:sp>
      <p:cxnSp>
        <p:nvCxnSpPr>
          <p:cNvPr id="57" name="Straight Arrow Connector 56"/>
          <p:cNvCxnSpPr>
            <a:stCxn id="56" idx="2"/>
          </p:cNvCxnSpPr>
          <p:nvPr/>
        </p:nvCxnSpPr>
        <p:spPr>
          <a:xfrm>
            <a:off x="2633848" y="2096340"/>
            <a:ext cx="957448" cy="11139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Box 58"/>
          <p:cNvSpPr txBox="1"/>
          <p:nvPr/>
        </p:nvSpPr>
        <p:spPr>
          <a:xfrm>
            <a:off x="988373" y="3959617"/>
            <a:ext cx="1376053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Robert de </a:t>
            </a:r>
            <a:r>
              <a:rPr lang="en-GB" dirty="0" err="1" smtClean="0"/>
              <a:t>Brus</a:t>
            </a:r>
            <a:r>
              <a:rPr lang="en-GB" dirty="0" smtClean="0"/>
              <a:t>?</a:t>
            </a:r>
            <a:endParaRPr lang="en-GB" dirty="0"/>
          </a:p>
        </p:txBody>
      </p:sp>
      <p:cxnSp>
        <p:nvCxnSpPr>
          <p:cNvPr id="60" name="Straight Arrow Connector 59"/>
          <p:cNvCxnSpPr>
            <a:stCxn id="59" idx="0"/>
          </p:cNvCxnSpPr>
          <p:nvPr/>
        </p:nvCxnSpPr>
        <p:spPr>
          <a:xfrm flipV="1">
            <a:off x="1676400" y="3579629"/>
            <a:ext cx="1226870" cy="37998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300346" y="2716564"/>
            <a:ext cx="1376053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Sir William Heron</a:t>
            </a:r>
            <a:endParaRPr lang="en-GB" dirty="0"/>
          </a:p>
        </p:txBody>
      </p:sp>
      <p:cxnSp>
        <p:nvCxnSpPr>
          <p:cNvPr id="63" name="Straight Arrow Connector 62"/>
          <p:cNvCxnSpPr>
            <a:stCxn id="62" idx="3"/>
          </p:cNvCxnSpPr>
          <p:nvPr/>
        </p:nvCxnSpPr>
        <p:spPr>
          <a:xfrm>
            <a:off x="1676399" y="3039730"/>
            <a:ext cx="538844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715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967" y="685800"/>
            <a:ext cx="9245167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-24967" y="0"/>
            <a:ext cx="2920568" cy="83820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err="1" smtClean="0"/>
              <a:t>Hylton</a:t>
            </a:r>
            <a:r>
              <a:rPr lang="en-GB" dirty="0" smtClean="0"/>
              <a:t> Chapel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657600" y="3771900"/>
            <a:ext cx="1376053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Hylton</a:t>
            </a:r>
            <a:r>
              <a:rPr lang="en-GB" dirty="0" smtClean="0"/>
              <a:t> and </a:t>
            </a:r>
            <a:r>
              <a:rPr lang="en-GB" dirty="0" err="1" smtClean="0"/>
              <a:t>Vipont</a:t>
            </a:r>
            <a:r>
              <a:rPr lang="en-GB" dirty="0" smtClean="0"/>
              <a:t> Quartered</a:t>
            </a:r>
            <a:endParaRPr lang="en-GB" dirty="0"/>
          </a:p>
        </p:txBody>
      </p:sp>
      <p:cxnSp>
        <p:nvCxnSpPr>
          <p:cNvPr id="8" name="Straight Arrow Connector 7"/>
          <p:cNvCxnSpPr>
            <a:stCxn id="7" idx="2"/>
          </p:cNvCxnSpPr>
          <p:nvPr/>
        </p:nvCxnSpPr>
        <p:spPr>
          <a:xfrm flipH="1">
            <a:off x="3124201" y="4695230"/>
            <a:ext cx="1221426" cy="86737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7" idx="0"/>
          </p:cNvCxnSpPr>
          <p:nvPr/>
        </p:nvCxnSpPr>
        <p:spPr>
          <a:xfrm flipV="1">
            <a:off x="4345627" y="2133602"/>
            <a:ext cx="251989" cy="163829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4876800" y="0"/>
            <a:ext cx="1376053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Vipont</a:t>
            </a:r>
            <a:r>
              <a:rPr lang="en-GB" dirty="0" smtClean="0"/>
              <a:t> and </a:t>
            </a:r>
            <a:r>
              <a:rPr lang="en-GB" dirty="0" err="1" smtClean="0"/>
              <a:t>Stapelton</a:t>
            </a:r>
            <a:r>
              <a:rPr lang="en-GB" dirty="0" smtClean="0"/>
              <a:t> Quartered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5564826" y="923330"/>
            <a:ext cx="688027" cy="296287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13" idx="1"/>
          </p:cNvCxnSpPr>
          <p:nvPr/>
        </p:nvCxnSpPr>
        <p:spPr>
          <a:xfrm flipH="1">
            <a:off x="2667000" y="461665"/>
            <a:ext cx="2209800" cy="151953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3" idx="3"/>
          </p:cNvCxnSpPr>
          <p:nvPr/>
        </p:nvCxnSpPr>
        <p:spPr>
          <a:xfrm>
            <a:off x="6252853" y="461665"/>
            <a:ext cx="909947" cy="144333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6403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73325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castle is an elite structure  its show of power can be seen in a number of ways including:</a:t>
            </a:r>
          </a:p>
          <a:p>
            <a:pPr lvl="2"/>
            <a:r>
              <a:rPr lang="en-GB" dirty="0" smtClean="0"/>
              <a:t>Show of power</a:t>
            </a:r>
          </a:p>
          <a:p>
            <a:pPr lvl="3"/>
            <a:r>
              <a:rPr lang="en-GB" dirty="0" smtClean="0"/>
              <a:t>Defences</a:t>
            </a:r>
          </a:p>
          <a:p>
            <a:pPr lvl="3"/>
            <a:r>
              <a:rPr lang="en-GB" dirty="0" smtClean="0"/>
              <a:t>Location of the castle</a:t>
            </a:r>
          </a:p>
          <a:p>
            <a:pPr lvl="3"/>
            <a:r>
              <a:rPr lang="en-GB" dirty="0" smtClean="0"/>
              <a:t>Control of area</a:t>
            </a:r>
          </a:p>
          <a:p>
            <a:pPr lvl="2"/>
            <a:r>
              <a:rPr lang="en-GB" dirty="0" smtClean="0"/>
              <a:t>Monetarily</a:t>
            </a:r>
          </a:p>
          <a:p>
            <a:pPr lvl="3"/>
            <a:r>
              <a:rPr lang="en-GB" dirty="0" smtClean="0"/>
              <a:t>Expense of Castle</a:t>
            </a:r>
          </a:p>
          <a:p>
            <a:pPr lvl="3"/>
            <a:r>
              <a:rPr lang="en-GB" dirty="0" smtClean="0"/>
              <a:t>Town and Market</a:t>
            </a:r>
          </a:p>
          <a:p>
            <a:pPr lvl="3"/>
            <a:r>
              <a:rPr lang="en-GB" dirty="0" smtClean="0"/>
              <a:t>Mill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2"/>
            <a:r>
              <a:rPr lang="en-GB" dirty="0" smtClean="0"/>
              <a:t>Heraldry</a:t>
            </a:r>
          </a:p>
          <a:p>
            <a:pPr lvl="2"/>
            <a:r>
              <a:rPr lang="en-GB" dirty="0" smtClean="0"/>
              <a:t>Religiously</a:t>
            </a:r>
            <a:endParaRPr lang="en-GB" dirty="0"/>
          </a:p>
          <a:p>
            <a:pPr lvl="3"/>
            <a:r>
              <a:rPr lang="en-GB" dirty="0" smtClean="0"/>
              <a:t>Founded church</a:t>
            </a:r>
          </a:p>
          <a:p>
            <a:pPr lvl="3"/>
            <a:r>
              <a:rPr lang="en-GB" dirty="0" smtClean="0"/>
              <a:t>Chapel visible</a:t>
            </a:r>
          </a:p>
          <a:p>
            <a:pPr lvl="2"/>
            <a:endParaRPr lang="en-GB" dirty="0" smtClean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3513" y="2088232"/>
            <a:ext cx="4920487" cy="328498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223513" y="5373216"/>
            <a:ext cx="4920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Dover Castle (Kent)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446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-41838" y="5976731"/>
            <a:ext cx="9185838" cy="1143000"/>
          </a:xfrm>
          <a:prstGeom prst="rect">
            <a:avLst/>
          </a:prstGeom>
          <a:solidFill>
            <a:srgbClr val="CBB9B5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 smtClean="0"/>
              <a:t>t.welstead@uwtsd.ac.uk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476" y="-171400"/>
            <a:ext cx="8229600" cy="1143000"/>
          </a:xfrm>
        </p:spPr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29" r="7430"/>
          <a:stretch/>
        </p:blipFill>
        <p:spPr>
          <a:xfrm>
            <a:off x="-41838" y="836712"/>
            <a:ext cx="9204228" cy="5496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49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1731</TotalTime>
  <Words>1476</Words>
  <Application>Microsoft Office PowerPoint</Application>
  <PresentationFormat>On-screen Show (4:3)</PresentationFormat>
  <Paragraphs>394</Paragraphs>
  <Slides>94</Slides>
  <Notes>56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94</vt:i4>
      </vt:variant>
    </vt:vector>
  </HeadingPairs>
  <TitlesOfParts>
    <vt:vector size="95" baseType="lpstr">
      <vt:lpstr>Office Theme</vt:lpstr>
      <vt:lpstr>Elite power and the physical environment Castles</vt:lpstr>
      <vt:lpstr>What is a castle?   Dictionary Definition</vt:lpstr>
      <vt:lpstr>Royalty and castles</vt:lpstr>
      <vt:lpstr>Rougemont Gatehouse</vt:lpstr>
      <vt:lpstr>Earls Barton (N. Hants)</vt:lpstr>
      <vt:lpstr>Pre 1086 Urban Castles</vt:lpstr>
      <vt:lpstr>Pre 1086 Urban Castles</vt:lpstr>
      <vt:lpstr>Edward I, Wales, and Castles</vt:lpstr>
      <vt:lpstr>PowerPoint Presentation</vt:lpstr>
      <vt:lpstr>Edward I’s castles</vt:lpstr>
      <vt:lpstr>A visit to Caernarfon Castle</vt:lpstr>
      <vt:lpstr>Details of Gatehouse</vt:lpstr>
      <vt:lpstr>PowerPoint Presentation</vt:lpstr>
      <vt:lpstr>Details of Gatehouse</vt:lpstr>
      <vt:lpstr>PowerPoint Presentation</vt:lpstr>
      <vt:lpstr>Caernarfon Castle revisited</vt:lpstr>
      <vt:lpstr>Details of Gatehouse</vt:lpstr>
      <vt:lpstr>PowerPoint Presentation</vt:lpstr>
      <vt:lpstr>PowerPoint Presentation</vt:lpstr>
      <vt:lpstr>PowerPoint Presentation</vt:lpstr>
      <vt:lpstr>Segontium</vt:lpstr>
      <vt:lpstr>Eagle Tower</vt:lpstr>
      <vt:lpstr>Conwy</vt:lpstr>
      <vt:lpstr>Llywelyns Hall</vt:lpstr>
      <vt:lpstr>Aberconwy</vt:lpstr>
      <vt:lpstr>Carreg Cennen Castle Historic Background</vt:lpstr>
      <vt:lpstr>Views  of and from  Carreg Cennen </vt:lpstr>
      <vt:lpstr>PowerPoint Presentation</vt:lpstr>
      <vt:lpstr>PowerPoint Presentation</vt:lpstr>
      <vt:lpstr>Carreg Cennen Barbican</vt:lpstr>
      <vt:lpstr>Carreg Cennen Gatehouse</vt:lpstr>
      <vt:lpstr>Castle Chapels</vt:lpstr>
      <vt:lpstr>PowerPoint Presentation</vt:lpstr>
      <vt:lpstr>Kidwelly</vt:lpstr>
      <vt:lpstr>Chepstow</vt:lpstr>
      <vt:lpstr>Chapel window from inside Martin’s Tower, Chepsow</vt:lpstr>
      <vt:lpstr>Goodrich Castle</vt:lpstr>
      <vt:lpstr>Why were chapels often so obvious?</vt:lpstr>
      <vt:lpstr>Sir Gawain and the Green Knight Part 2, Chapter XII</vt:lpstr>
      <vt:lpstr>Sir Gawain Part two, Chapter XIII</vt:lpstr>
      <vt:lpstr>PowerPoint Presentation</vt:lpstr>
      <vt:lpstr>Great Halls</vt:lpstr>
      <vt:lpstr>Great Halls</vt:lpstr>
      <vt:lpstr>Break</vt:lpstr>
      <vt:lpstr>Castle in the Landscape </vt:lpstr>
      <vt:lpstr>Montgomery Castle (Powys)</vt:lpstr>
      <vt:lpstr>Montgomery</vt:lpstr>
      <vt:lpstr>Photos of Roman roads at montgomery</vt:lpstr>
      <vt:lpstr>Tri-part Foundation</vt:lpstr>
      <vt:lpstr>PowerPoint Presentation</vt:lpstr>
      <vt:lpstr>Associated buildings/structures</vt:lpstr>
      <vt:lpstr>PowerPoint Presentation</vt:lpstr>
      <vt:lpstr>Carisbrooke Castle</vt:lpstr>
      <vt:lpstr>PowerPoint Presentation</vt:lpstr>
      <vt:lpstr>Wider context</vt:lpstr>
      <vt:lpstr>Ludlow</vt:lpstr>
      <vt:lpstr>Plan of Ludlow</vt:lpstr>
      <vt:lpstr>Ludlow and its chase</vt:lpstr>
      <vt:lpstr>Caen</vt:lpstr>
      <vt:lpstr>PowerPoint Presentation</vt:lpstr>
      <vt:lpstr>Why are castles associated with these features?</vt:lpstr>
      <vt:lpstr>Licence to crenellate</vt:lpstr>
      <vt:lpstr>PowerPoint Presentation</vt:lpstr>
      <vt:lpstr>Possible uses for License to Crenellate</vt:lpstr>
      <vt:lpstr>Heraldry</vt:lpstr>
      <vt:lpstr>Warkworth castle (Northumberland)</vt:lpstr>
      <vt:lpstr>Background</vt:lpstr>
      <vt:lpstr>Percy family and Warkworth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Lion tower</vt:lpstr>
      <vt:lpstr>PowerPoint Presentation</vt:lpstr>
      <vt:lpstr>PowerPoint Presentation</vt:lpstr>
      <vt:lpstr>Raglan Castle</vt:lpstr>
      <vt:lpstr>South gate</vt:lpstr>
      <vt:lpstr>PowerPoint Presentation</vt:lpstr>
      <vt:lpstr>Basque bridge  and a blank coat of arms</vt:lpstr>
      <vt:lpstr>PowerPoint Presentation</vt:lpstr>
      <vt:lpstr>Plaque of the arms Earl of Worcester (III) above the upper end of the great hall.</vt:lpstr>
      <vt:lpstr>Kirby Muxloe</vt:lpstr>
      <vt:lpstr>Coat of arms of William Hastings</vt:lpstr>
      <vt:lpstr>PowerPoint Presentation</vt:lpstr>
      <vt:lpstr>Bodiam Castle</vt:lpstr>
      <vt:lpstr>PowerPoint Presentation</vt:lpstr>
      <vt:lpstr>PowerPoint Presentation</vt:lpstr>
      <vt:lpstr>Coats of arms of  Wardeux, Dalyngrigge, Radynden </vt:lpstr>
      <vt:lpstr>PowerPoint Presentation</vt:lpstr>
      <vt:lpstr>PowerPoint Presentation</vt:lpstr>
      <vt:lpstr>PowerPoint Presentation</vt:lpstr>
      <vt:lpstr>Summary </vt:lpstr>
      <vt:lpstr>Any 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Elite power and the physical environment Castles</dc:title>
  <dc:creator>Theo</dc:creator>
  <cp:lastModifiedBy>Theo</cp:lastModifiedBy>
  <cp:revision>50</cp:revision>
  <dcterms:created xsi:type="dcterms:W3CDTF">2015-11-22T18:09:57Z</dcterms:created>
  <dcterms:modified xsi:type="dcterms:W3CDTF">2015-12-08T14:45:38Z</dcterms:modified>
</cp:coreProperties>
</file>