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61" r:id="rId2"/>
    <p:sldId id="258" r:id="rId3"/>
    <p:sldId id="263" r:id="rId4"/>
    <p:sldId id="259" r:id="rId5"/>
    <p:sldId id="262" r:id="rId6"/>
    <p:sldId id="260" r:id="rId7"/>
    <p:sldId id="256" r:id="rId8"/>
    <p:sldId id="257"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62761-FE5C-F52A-C297-A7171DAC722A}" v="906" dt="2023-10-27T09:50:52.924"/>
    <p1510:client id="{0C03DC1F-3E1D-B02F-B85B-571030712425}" v="920" dt="2023-10-22T18:03:27.828"/>
    <p1510:client id="{68C7F614-AEE1-B8BB-4334-043E560008FA}" v="288" dt="2023-10-27T18:14:11.590"/>
    <p1510:client id="{C21CA219-2213-40B8-E80E-28D46590DB1B}" v="382" dt="2023-10-27T18:22:35.158"/>
    <p1510:client id="{E78EE24E-99D8-43B5-84D9-53F023470EA9}" v="1086" dt="2023-10-15T20:41:22.118"/>
    <p1510:client id="{F71BFEF7-B1A4-C75B-4EAB-F55D76644ACF}" v="102" dt="2023-10-15T20:46:41.8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28C296-F21E-41D9-AF78-BC0B3D97E8EA}"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7FE07335-4600-4CDC-9B65-23EE4FF92710}">
      <dgm:prSet/>
      <dgm:spPr/>
      <dgm:t>
        <a:bodyPr/>
        <a:lstStyle/>
        <a:p>
          <a:r>
            <a:rPr lang="en-GB" dirty="0"/>
            <a:t>Mind-set Theory </a:t>
          </a:r>
          <a:endParaRPr lang="en-US" dirty="0"/>
        </a:p>
      </dgm:t>
    </dgm:pt>
    <dgm:pt modelId="{256056CE-25EB-4FFD-B0D2-70CE99668D67}" type="parTrans" cxnId="{D3E3532F-A385-446F-932F-505BDBBF9308}">
      <dgm:prSet/>
      <dgm:spPr/>
      <dgm:t>
        <a:bodyPr/>
        <a:lstStyle/>
        <a:p>
          <a:endParaRPr lang="en-US"/>
        </a:p>
      </dgm:t>
    </dgm:pt>
    <dgm:pt modelId="{85A3D8DE-6FB4-4B91-9432-B12AA5294840}" type="sibTrans" cxnId="{D3E3532F-A385-446F-932F-505BDBBF9308}">
      <dgm:prSet/>
      <dgm:spPr/>
      <dgm:t>
        <a:bodyPr/>
        <a:lstStyle/>
        <a:p>
          <a:endParaRPr lang="en-US"/>
        </a:p>
      </dgm:t>
    </dgm:pt>
    <dgm:pt modelId="{8C1FB017-328F-455C-AFDD-BBA3C1B4DFBF}">
      <dgm:prSet/>
      <dgm:spPr/>
      <dgm:t>
        <a:bodyPr/>
        <a:lstStyle/>
        <a:p>
          <a:r>
            <a:rPr lang="en-GB" dirty="0"/>
            <a:t>When looking at critical thinking the mind-set theory occurs a lot.  Carol Dweck came up with the mind-set Theory which can be split into categories, the fixed mind set and the growth mind set. </a:t>
          </a:r>
          <a:r>
            <a:rPr lang="en-GB" dirty="0" err="1"/>
            <a:t>Farnam</a:t>
          </a:r>
          <a:r>
            <a:rPr lang="en-GB" dirty="0"/>
            <a:t> street media 2023. A fixed mind-set is when someone has a desire to look smart and so will avoid challenges they find hard, will give up easily, have a lack of effort or motivation, have a tendency to ignore feedback and gets discouraged by the success of others. Whereas with a growth mind-set a person is willing to learn everything they can and so unlike a fixed mind-set person will embrace challenges, will look at </a:t>
          </a:r>
          <a:r>
            <a:rPr lang="en-GB" dirty="0">
              <a:latin typeface="Neue Haas Grotesk Text Pro"/>
            </a:rPr>
            <a:t>setbacks</a:t>
          </a:r>
          <a:r>
            <a:rPr lang="en-GB" dirty="0"/>
            <a:t> as a learning opportunity, put in effort </a:t>
          </a:r>
          <a:r>
            <a:rPr lang="en-GB" dirty="0" err="1"/>
            <a:t>untill</a:t>
          </a:r>
          <a:r>
            <a:rPr lang="en-GB" dirty="0"/>
            <a:t> they succeed, will take criticism as a way to learn and use </a:t>
          </a:r>
          <a:r>
            <a:rPr lang="en-GB" dirty="0">
              <a:latin typeface="Neue Haas Grotesk Text Pro"/>
            </a:rPr>
            <a:t>other</a:t>
          </a:r>
          <a:r>
            <a:rPr lang="en-GB" dirty="0"/>
            <a:t> successes to develop themselves.   </a:t>
          </a:r>
          <a:endParaRPr lang="en-US" dirty="0"/>
        </a:p>
      </dgm:t>
    </dgm:pt>
    <dgm:pt modelId="{EF331A76-A503-4F0A-93B1-AB4B78C221B0}" type="parTrans" cxnId="{A396E3DE-8FFD-40C6-B500-7B9DACDCE6C3}">
      <dgm:prSet/>
      <dgm:spPr/>
      <dgm:t>
        <a:bodyPr/>
        <a:lstStyle/>
        <a:p>
          <a:endParaRPr lang="en-US"/>
        </a:p>
      </dgm:t>
    </dgm:pt>
    <dgm:pt modelId="{9E82D01B-7772-4FC0-AA94-33E63F567EB0}" type="sibTrans" cxnId="{A396E3DE-8FFD-40C6-B500-7B9DACDCE6C3}">
      <dgm:prSet/>
      <dgm:spPr/>
      <dgm:t>
        <a:bodyPr/>
        <a:lstStyle/>
        <a:p>
          <a:endParaRPr lang="en-US"/>
        </a:p>
      </dgm:t>
    </dgm:pt>
    <dgm:pt modelId="{6F5222D7-C3C0-43D2-9107-059730ABDA90}" type="pres">
      <dgm:prSet presAssocID="{5D28C296-F21E-41D9-AF78-BC0B3D97E8EA}" presName="diagram" presStyleCnt="0">
        <dgm:presLayoutVars>
          <dgm:dir/>
          <dgm:resizeHandles val="exact"/>
        </dgm:presLayoutVars>
      </dgm:prSet>
      <dgm:spPr/>
    </dgm:pt>
    <dgm:pt modelId="{FE2DBB81-3AB7-4AB8-85C8-17C7F724976A}" type="pres">
      <dgm:prSet presAssocID="{7FE07335-4600-4CDC-9B65-23EE4FF92710}" presName="arrow" presStyleLbl="node1" presStyleIdx="0" presStyleCnt="2">
        <dgm:presLayoutVars>
          <dgm:bulletEnabled val="1"/>
        </dgm:presLayoutVars>
      </dgm:prSet>
      <dgm:spPr/>
    </dgm:pt>
    <dgm:pt modelId="{BF2CF29D-C38E-4E45-B5C1-745B4CC7C3FA}" type="pres">
      <dgm:prSet presAssocID="{8C1FB017-328F-455C-AFDD-BBA3C1B4DFBF}" presName="arrow" presStyleLbl="node1" presStyleIdx="1" presStyleCnt="2">
        <dgm:presLayoutVars>
          <dgm:bulletEnabled val="1"/>
        </dgm:presLayoutVars>
      </dgm:prSet>
      <dgm:spPr/>
    </dgm:pt>
  </dgm:ptLst>
  <dgm:cxnLst>
    <dgm:cxn modelId="{29061904-69EF-4A47-A2D9-D5D963D4345D}" type="presOf" srcId="{7FE07335-4600-4CDC-9B65-23EE4FF92710}" destId="{FE2DBB81-3AB7-4AB8-85C8-17C7F724976A}" srcOrd="0" destOrd="0" presId="urn:microsoft.com/office/officeart/2005/8/layout/arrow5"/>
    <dgm:cxn modelId="{FB195B18-6D49-4A9F-AD9C-A0BA7CCD7476}" type="presOf" srcId="{8C1FB017-328F-455C-AFDD-BBA3C1B4DFBF}" destId="{BF2CF29D-C38E-4E45-B5C1-745B4CC7C3FA}" srcOrd="0" destOrd="0" presId="urn:microsoft.com/office/officeart/2005/8/layout/arrow5"/>
    <dgm:cxn modelId="{D3E3532F-A385-446F-932F-505BDBBF9308}" srcId="{5D28C296-F21E-41D9-AF78-BC0B3D97E8EA}" destId="{7FE07335-4600-4CDC-9B65-23EE4FF92710}" srcOrd="0" destOrd="0" parTransId="{256056CE-25EB-4FFD-B0D2-70CE99668D67}" sibTransId="{85A3D8DE-6FB4-4B91-9432-B12AA5294840}"/>
    <dgm:cxn modelId="{A396E3DE-8FFD-40C6-B500-7B9DACDCE6C3}" srcId="{5D28C296-F21E-41D9-AF78-BC0B3D97E8EA}" destId="{8C1FB017-328F-455C-AFDD-BBA3C1B4DFBF}" srcOrd="1" destOrd="0" parTransId="{EF331A76-A503-4F0A-93B1-AB4B78C221B0}" sibTransId="{9E82D01B-7772-4FC0-AA94-33E63F567EB0}"/>
    <dgm:cxn modelId="{FCE87EF1-5546-4B5D-B4F7-77FBD8DC3553}" type="presOf" srcId="{5D28C296-F21E-41D9-AF78-BC0B3D97E8EA}" destId="{6F5222D7-C3C0-43D2-9107-059730ABDA90}" srcOrd="0" destOrd="0" presId="urn:microsoft.com/office/officeart/2005/8/layout/arrow5"/>
    <dgm:cxn modelId="{B7450263-2A91-4824-BBED-0EFFC476794D}" type="presParOf" srcId="{6F5222D7-C3C0-43D2-9107-059730ABDA90}" destId="{FE2DBB81-3AB7-4AB8-85C8-17C7F724976A}" srcOrd="0" destOrd="0" presId="urn:microsoft.com/office/officeart/2005/8/layout/arrow5"/>
    <dgm:cxn modelId="{0F2BF064-140A-4C36-ADCA-78E8D1C1EE69}" type="presParOf" srcId="{6F5222D7-C3C0-43D2-9107-059730ABDA90}" destId="{BF2CF29D-C38E-4E45-B5C1-745B4CC7C3FA}" srcOrd="1"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DBB81-3AB7-4AB8-85C8-17C7F724976A}">
      <dsp:nvSpPr>
        <dsp:cNvPr id="0" name=""/>
        <dsp:cNvSpPr/>
      </dsp:nvSpPr>
      <dsp:spPr>
        <a:xfrm rot="16200000">
          <a:off x="3392" y="1799"/>
          <a:ext cx="2575639" cy="2575639"/>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kern="1200" dirty="0"/>
            <a:t>Mind-set Theory </a:t>
          </a:r>
          <a:endParaRPr lang="en-US" sz="600" kern="1200" dirty="0"/>
        </a:p>
      </dsp:txBody>
      <dsp:txXfrm rot="5400000">
        <a:off x="3393" y="645708"/>
        <a:ext cx="2124902" cy="1287819"/>
      </dsp:txXfrm>
    </dsp:sp>
    <dsp:sp modelId="{BF2CF29D-C38E-4E45-B5C1-745B4CC7C3FA}">
      <dsp:nvSpPr>
        <dsp:cNvPr id="0" name=""/>
        <dsp:cNvSpPr/>
      </dsp:nvSpPr>
      <dsp:spPr>
        <a:xfrm rot="5400000">
          <a:off x="7506838" y="1799"/>
          <a:ext cx="2575639" cy="2575639"/>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kern="1200" dirty="0"/>
            <a:t>When looking at critical thinking the mind-set theory occurs a lot.  Carol Dweck came up with the mind-set Theory which can be split into categories, the fixed mind set and the growth mind set. </a:t>
          </a:r>
          <a:r>
            <a:rPr lang="en-GB" sz="600" kern="1200" dirty="0" err="1"/>
            <a:t>Farnam</a:t>
          </a:r>
          <a:r>
            <a:rPr lang="en-GB" sz="600" kern="1200" dirty="0"/>
            <a:t> street media 2023. A fixed mind-set is when someone has a desire to look smart and so will avoid challenges they find hard, will give up easily, have a lack of effort or motivation, have a tendency to ignore feedback and gets discouraged by the success of others. Whereas with a growth mind-set a person is willing to learn everything they can and so unlike a fixed mind-set person will embrace challenges, will look at </a:t>
          </a:r>
          <a:r>
            <a:rPr lang="en-GB" sz="600" kern="1200" dirty="0">
              <a:latin typeface="Neue Haas Grotesk Text Pro"/>
            </a:rPr>
            <a:t>setbacks</a:t>
          </a:r>
          <a:r>
            <a:rPr lang="en-GB" sz="600" kern="1200" dirty="0"/>
            <a:t> as a learning opportunity, put in effort </a:t>
          </a:r>
          <a:r>
            <a:rPr lang="en-GB" sz="600" kern="1200" dirty="0" err="1"/>
            <a:t>untill</a:t>
          </a:r>
          <a:r>
            <a:rPr lang="en-GB" sz="600" kern="1200" dirty="0"/>
            <a:t> they succeed, will take criticism as a way to learn and use </a:t>
          </a:r>
          <a:r>
            <a:rPr lang="en-GB" sz="600" kern="1200" dirty="0">
              <a:latin typeface="Neue Haas Grotesk Text Pro"/>
            </a:rPr>
            <a:t>other</a:t>
          </a:r>
          <a:r>
            <a:rPr lang="en-GB" sz="600" kern="1200" dirty="0"/>
            <a:t> successes to develop themselves.   </a:t>
          </a:r>
          <a:endParaRPr lang="en-US" sz="600" kern="1200" dirty="0"/>
        </a:p>
      </dsp:txBody>
      <dsp:txXfrm rot="-5400000">
        <a:off x="7957576" y="645709"/>
        <a:ext cx="2124902" cy="1287819"/>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10/27/2023</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561389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221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17663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7599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7036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85883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4280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29867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0396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3492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10/27/2023</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9804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10/27/2023</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723476590"/>
      </p:ext>
    </p:extLst>
  </p:cSld>
  <p:clrMap bg1="dk1" tx1="lt1" bg2="dk2" tx2="lt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youtube.com/watch?v=WXBA4eWskrc" TargetMode="External"/><Relationship Id="rId3" Type="http://schemas.openxmlformats.org/officeDocument/2006/relationships/hyperlink" Target="https://www.archwayct.co.uk/professional-development-training/time-management-training/" TargetMode="External"/><Relationship Id="rId7" Type="http://schemas.openxmlformats.org/officeDocument/2006/relationships/hyperlink" Target="https://www.skillsyouneed.com/ps/time-management.html" TargetMode="External"/><Relationship Id="rId2" Type="http://schemas.openxmlformats.org/officeDocument/2006/relationships/hyperlink" Target="https://www.google.com/url?sa=i&amp;url=https%3A%2F%2Fwww.archwayct.co.uk%2Fprofessional-development-training%2Ftime-management-training%2F&amp;psig=AOvVaw3-Cn1j418_D-rpb8J5tX1V&amp;ust=1697380961588000&amp;source=images&amp;cd=vfe&amp;opi=89978449&amp;ved=0CBIQjhxqFwoTCOCZiPzi9YEDFQAAAAAdAAAAABAT" TargetMode="External"/><Relationship Id="rId1" Type="http://schemas.openxmlformats.org/officeDocument/2006/relationships/slideLayout" Target="../slideLayouts/slideLayout2.xml"/><Relationship Id="rId6" Type="http://schemas.openxmlformats.org/officeDocument/2006/relationships/hyperlink" Target="https://www.mindtools.com/ak2ljl6/effective-scheduling" TargetMode="External"/><Relationship Id="rId5" Type="http://schemas.openxmlformats.org/officeDocument/2006/relationships/hyperlink" Target="http://rhttps/www.revolutionlearning.co.uk/article/the-6-principles-of-effective-time-management/" TargetMode="External"/><Relationship Id="rId4" Type="http://schemas.openxmlformats.org/officeDocument/2006/relationships/hyperlink" Target="http://chttps/dictionary.cambridge.org/dictionary/english/time" TargetMode="Externa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hyperlink" Target="https://fs.blog/carol-dweck-mindset/" TargetMode="External"/><Relationship Id="rId7" Type="http://schemas.openxmlformats.org/officeDocument/2006/relationships/hyperlink" Target="https://www.google.com/url?sa=i&amp;url=https%3A%2F%2Ftscfm.org%2Fblogs%2Fthe-benefits-of-critical-thinking-for-students%2F&amp;psig=AOvVaw1i9Z9Pos1Juk8sXYVkt7zj&amp;ust=1697483598694000&amp;source=images&amp;cd=vfe&amp;opi=89978449&amp;ved=0CBIQjhxqFwoTCKCXqKnh-IEDFQAAAAAdAAAAABAE" TargetMode="External"/><Relationship Id="rId2" Type="http://schemas.openxmlformats.org/officeDocument/2006/relationships/hyperlink" Target="https://www.youtube.com/watch?v=NHjgKe7JMNE" TargetMode="External"/><Relationship Id="rId1" Type="http://schemas.openxmlformats.org/officeDocument/2006/relationships/slideLayout" Target="../slideLayouts/slideLayout2.xml"/><Relationship Id="rId6" Type="http://schemas.openxmlformats.org/officeDocument/2006/relationships/hyperlink" Target="https://journals.sagepub.com/doi/pdf/10.1177/1475240916635895" TargetMode="External"/><Relationship Id="rId5" Type="http://schemas.openxmlformats.org/officeDocument/2006/relationships/hyperlink" Target="https://www.criticalthinking.org/data/pages/14/fd4e6f74cc717ed36a9faccc870b8a2e4fe0bd688b279.pdf" TargetMode="External"/><Relationship Id="rId4" Type="http://schemas.openxmlformats.org/officeDocument/2006/relationships/hyperlink" Target="https://www.ed.ac.uk/institute-academic-development/study-hub/learning-resources/critic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5B1D831-7193-3BD7-9644-9DE3AF669498}"/>
              </a:ext>
            </a:extLst>
          </p:cNvPr>
          <p:cNvSpPr txBox="1"/>
          <p:nvPr/>
        </p:nvSpPr>
        <p:spPr>
          <a:xfrm>
            <a:off x="1829802" y="1777164"/>
            <a:ext cx="778042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Contexts:</a:t>
            </a:r>
          </a:p>
          <a:p>
            <a:r>
              <a:rPr lang="en-GB"/>
              <a:t>Time management blog pages 2-4</a:t>
            </a:r>
            <a:endParaRPr lang="en-GB" dirty="0"/>
          </a:p>
          <a:p>
            <a:r>
              <a:rPr lang="en-GB" dirty="0"/>
              <a:t>Critical thinking poster pages 5-6</a:t>
            </a:r>
          </a:p>
        </p:txBody>
      </p:sp>
      <p:sp>
        <p:nvSpPr>
          <p:cNvPr id="5" name="TextBox 4">
            <a:extLst>
              <a:ext uri="{FF2B5EF4-FFF2-40B4-BE49-F238E27FC236}">
                <a16:creationId xmlns:a16="http://schemas.microsoft.com/office/drawing/2014/main" id="{D2F1BDF0-9BEB-D4C3-E6A7-9A58AF0A4559}"/>
              </a:ext>
            </a:extLst>
          </p:cNvPr>
          <p:cNvSpPr txBox="1"/>
          <p:nvPr/>
        </p:nvSpPr>
        <p:spPr>
          <a:xfrm>
            <a:off x="1829802" y="739440"/>
            <a:ext cx="49254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Chloe Morgan</a:t>
            </a:r>
            <a:endParaRPr lang="en-US" dirty="0"/>
          </a:p>
          <a:p>
            <a:r>
              <a:rPr lang="en-GB" dirty="0"/>
              <a:t>Student number- 2307230</a:t>
            </a:r>
          </a:p>
        </p:txBody>
      </p:sp>
    </p:spTree>
    <p:extLst>
      <p:ext uri="{BB962C8B-B14F-4D97-AF65-F5344CB8AC3E}">
        <p14:creationId xmlns:p14="http://schemas.microsoft.com/office/powerpoint/2010/main" val="571471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BA9267C-0AEE-F105-0042-BEED036BB1E9}"/>
              </a:ext>
            </a:extLst>
          </p:cNvPr>
          <p:cNvSpPr txBox="1"/>
          <p:nvPr/>
        </p:nvSpPr>
        <p:spPr>
          <a:xfrm>
            <a:off x="130230" y="1254448"/>
            <a:ext cx="11816448"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Segoe UI"/>
              </a:rPr>
              <a:t>Time.</a:t>
            </a:r>
            <a:r>
              <a:rPr lang="en-GB" sz="2200" dirty="0">
                <a:latin typeface="Calibri"/>
                <a:cs typeface="Segoe UI"/>
              </a:rPr>
              <a:t> </a:t>
            </a:r>
            <a:endParaRPr lang="en-US" sz="2200">
              <a:latin typeface="Neue Haas Grotesk Text Pro"/>
              <a:cs typeface="Segoe UI"/>
            </a:endParaRPr>
          </a:p>
          <a:p>
            <a:r>
              <a:rPr lang="en-GB" sz="2200" dirty="0">
                <a:latin typeface="Calibri"/>
                <a:cs typeface="Segoe UI"/>
              </a:rPr>
              <a:t>Time is so important in our everyday lives but what is time? How do we manage time? </a:t>
            </a:r>
            <a:r>
              <a:rPr lang="en-GB" sz="2200" dirty="0">
                <a:latin typeface="Calibri"/>
                <a:cs typeface="Calibri"/>
              </a:rPr>
              <a:t> </a:t>
            </a:r>
            <a:endParaRPr lang="en-US" sz="2200"/>
          </a:p>
          <a:p>
            <a:r>
              <a:rPr lang="en-GB" sz="2200" dirty="0">
                <a:latin typeface="Calibri"/>
                <a:cs typeface="Segoe UI"/>
              </a:rPr>
              <a:t>First let's look at what the meaning of time is. When people say the word time it can be taken in many different contexts however according to the Cambridge dictionary time means “the part of existence that is measured in minutes, days or years”. </a:t>
            </a:r>
            <a:r>
              <a:rPr lang="en-GB" sz="2200" dirty="0">
                <a:latin typeface="Calibri"/>
                <a:cs typeface="Calibri"/>
              </a:rPr>
              <a:t> </a:t>
            </a:r>
            <a:endParaRPr lang="en-GB" sz="2200">
              <a:latin typeface="Calibri"/>
              <a:ea typeface="Calibri"/>
              <a:cs typeface="Calibri"/>
            </a:endParaRPr>
          </a:p>
          <a:p>
            <a:endParaRPr lang="en-GB" sz="2200" dirty="0">
              <a:latin typeface="Calibri"/>
              <a:ea typeface="Calibri"/>
              <a:cs typeface="Segoe UI"/>
            </a:endParaRPr>
          </a:p>
          <a:p>
            <a:r>
              <a:rPr lang="en-GB" sz="2800" dirty="0">
                <a:latin typeface="Calibri"/>
                <a:ea typeface="Calibri"/>
                <a:cs typeface="Segoe UI"/>
              </a:rPr>
              <a:t>My personal experiences </a:t>
            </a:r>
          </a:p>
          <a:p>
            <a:r>
              <a:rPr lang="en-GB" sz="2200" dirty="0">
                <a:latin typeface="Calibri"/>
                <a:cs typeface="Segoe UI"/>
              </a:rPr>
              <a:t>While I was in college, I was never good at sticking to the deadlines, I would procrastinate and then let the work pile up until it was too much. It took a teacher to sit down with me halfway through the year and go through some strategies to help me stay on top of the work which then helped me to achieve the results I wanted. </a:t>
            </a:r>
            <a:r>
              <a:rPr lang="en-GB" sz="2200" dirty="0">
                <a:latin typeface="Calibri"/>
                <a:cs typeface="Calibri"/>
              </a:rPr>
              <a:t> </a:t>
            </a:r>
            <a:endParaRPr lang="en-GB" sz="2200"/>
          </a:p>
          <a:p>
            <a:r>
              <a:rPr lang="en-GB" sz="2200" dirty="0">
                <a:latin typeface="Calibri"/>
                <a:cs typeface="Segoe UI"/>
              </a:rPr>
              <a:t>Although there are many different strategies to help control time management, in this blog we will be looking at the core 6 strategies- planning, prioritising, scheduling, organisation, delegation and discipline, and the way these work vary on the individual. According to Brad Aeon (2017), in his ted talk studies show “that whenever people start to think of time as money, they become more agitated, less happy, always in a rush and most importantly they become greedy”.</a:t>
            </a:r>
            <a:r>
              <a:rPr lang="en-GB" sz="2200" dirty="0">
                <a:latin typeface="Calibri"/>
                <a:cs typeface="Calibri"/>
              </a:rPr>
              <a:t> </a:t>
            </a:r>
            <a:endParaRPr lang="en-GB" sz="2200" dirty="0">
              <a:latin typeface="Calibri"/>
              <a:cs typeface="Segoe UI"/>
            </a:endParaRPr>
          </a:p>
        </p:txBody>
      </p:sp>
      <p:pic>
        <p:nvPicPr>
          <p:cNvPr id="8" name="Picture 7" descr="A sphere with words on it&#10;&#10;Description automatically generated">
            <a:extLst>
              <a:ext uri="{FF2B5EF4-FFF2-40B4-BE49-F238E27FC236}">
                <a16:creationId xmlns:a16="http://schemas.microsoft.com/office/drawing/2014/main" id="{66C01DEF-1857-0637-D780-E2A517002875}"/>
              </a:ext>
            </a:extLst>
          </p:cNvPr>
          <p:cNvPicPr>
            <a:picLocks noChangeAspect="1"/>
          </p:cNvPicPr>
          <p:nvPr/>
        </p:nvPicPr>
        <p:blipFill>
          <a:blip r:embed="rId2"/>
          <a:stretch>
            <a:fillRect/>
          </a:stretch>
        </p:blipFill>
        <p:spPr>
          <a:xfrm>
            <a:off x="-3643" y="-1243"/>
            <a:ext cx="4556974" cy="1302095"/>
          </a:xfrm>
          <a:prstGeom prst="rect">
            <a:avLst/>
          </a:prstGeom>
        </p:spPr>
      </p:pic>
      <p:sp>
        <p:nvSpPr>
          <p:cNvPr id="2" name="TextBox 1">
            <a:extLst>
              <a:ext uri="{FF2B5EF4-FFF2-40B4-BE49-F238E27FC236}">
                <a16:creationId xmlns:a16="http://schemas.microsoft.com/office/drawing/2014/main" id="{1B5CECCD-7B43-0DA5-B93E-C271EB1C39A6}"/>
              </a:ext>
            </a:extLst>
          </p:cNvPr>
          <p:cNvSpPr txBox="1"/>
          <p:nvPr/>
        </p:nvSpPr>
        <p:spPr>
          <a:xfrm>
            <a:off x="5401677" y="300789"/>
            <a:ext cx="49379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latin typeface="Calibri"/>
                <a:cs typeface="Calibri"/>
              </a:rPr>
              <a:t>Stay on top of your time</a:t>
            </a:r>
            <a:endParaRPr lang="en-US" dirty="0"/>
          </a:p>
        </p:txBody>
      </p:sp>
    </p:spTree>
    <p:extLst>
      <p:ext uri="{BB962C8B-B14F-4D97-AF65-F5344CB8AC3E}">
        <p14:creationId xmlns:p14="http://schemas.microsoft.com/office/powerpoint/2010/main" val="381268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18A4B-6E5A-35BE-3A4A-D9F9A2284A40}"/>
              </a:ext>
            </a:extLst>
          </p:cNvPr>
          <p:cNvSpPr>
            <a:spLocks noGrp="1"/>
          </p:cNvSpPr>
          <p:nvPr>
            <p:ph idx="1"/>
          </p:nvPr>
        </p:nvSpPr>
        <p:spPr/>
        <p:txBody>
          <a:bodyPr vert="horz" lIns="91440" tIns="45720" rIns="91440" bIns="45720" rtlCol="0" anchor="t">
            <a:normAutofit fontScale="77500" lnSpcReduction="20000"/>
          </a:bodyPr>
          <a:lstStyle/>
          <a:p>
            <a:pPr>
              <a:lnSpc>
                <a:spcPct val="100000"/>
              </a:lnSpc>
              <a:spcBef>
                <a:spcPts val="0"/>
              </a:spcBef>
            </a:pPr>
            <a:endParaRPr lang="en-GB" sz="2800" dirty="0">
              <a:latin typeface="Calibri"/>
              <a:ea typeface="Calibri"/>
              <a:cs typeface="Calibri"/>
            </a:endParaRPr>
          </a:p>
          <a:p>
            <a:pPr>
              <a:lnSpc>
                <a:spcPct val="100000"/>
              </a:lnSpc>
              <a:spcBef>
                <a:spcPts val="0"/>
              </a:spcBef>
            </a:pPr>
            <a:r>
              <a:rPr lang="en-GB" sz="3300" dirty="0">
                <a:latin typeface="Calibri"/>
                <a:ea typeface="Calibri"/>
                <a:cs typeface="Calibri"/>
              </a:rPr>
              <a:t>Knowing what to do </a:t>
            </a:r>
          </a:p>
          <a:p>
            <a:pPr>
              <a:lnSpc>
                <a:spcPct val="100000"/>
              </a:lnSpc>
              <a:spcBef>
                <a:spcPts val="0"/>
              </a:spcBef>
            </a:pPr>
            <a:endParaRPr lang="en-GB" sz="2400" dirty="0">
              <a:latin typeface="Calibri"/>
              <a:ea typeface="Calibri"/>
              <a:cs typeface="Calibri"/>
            </a:endParaRPr>
          </a:p>
          <a:p>
            <a:pPr>
              <a:lnSpc>
                <a:spcPct val="100000"/>
              </a:lnSpc>
              <a:spcBef>
                <a:spcPts val="0"/>
              </a:spcBef>
            </a:pPr>
            <a:r>
              <a:rPr lang="en-GB" sz="2800" dirty="0">
                <a:latin typeface="Calibri"/>
                <a:ea typeface="Calibri"/>
                <a:cs typeface="Calibri"/>
              </a:rPr>
              <a:t>The first way which I consider to be the most important is to plan. To work efficiently and effectively it would be a good idea to first plan and set out what you intend to do, this could include getting any resources that you need, making sure that you fully understand what is being asked of you and while completing task try to keep them to under 60 minutes.  </a:t>
            </a:r>
            <a:endParaRPr lang="en-US" sz="2800" dirty="0">
              <a:latin typeface="Calibri"/>
              <a:ea typeface="Calibri"/>
              <a:cs typeface="Calibri"/>
            </a:endParaRPr>
          </a:p>
          <a:p>
            <a:pPr>
              <a:lnSpc>
                <a:spcPct val="100000"/>
              </a:lnSpc>
              <a:spcBef>
                <a:spcPts val="0"/>
              </a:spcBef>
            </a:pPr>
            <a:r>
              <a:rPr lang="en-GB" sz="2800" dirty="0">
                <a:latin typeface="Calibri"/>
                <a:ea typeface="Calibri"/>
                <a:cs typeface="Calibri"/>
              </a:rPr>
              <a:t>The next one would be to prioritise. This will be the time where you look back over your plan and order them from most important to least important. That way according to revolution and development LTD “Importance looks at the value the task returns or the size of the consequence it avoids once it’s completed. You should base the value and consequence on your organisation, not on you personally”. </a:t>
            </a:r>
          </a:p>
          <a:p>
            <a:endParaRPr lang="en-GB" dirty="0"/>
          </a:p>
        </p:txBody>
      </p:sp>
    </p:spTree>
    <p:extLst>
      <p:ext uri="{BB962C8B-B14F-4D97-AF65-F5344CB8AC3E}">
        <p14:creationId xmlns:p14="http://schemas.microsoft.com/office/powerpoint/2010/main" val="3637792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D6B2398-726A-906B-F09B-113C906D7875}"/>
              </a:ext>
            </a:extLst>
          </p:cNvPr>
          <p:cNvSpPr txBox="1"/>
          <p:nvPr/>
        </p:nvSpPr>
        <p:spPr>
          <a:xfrm>
            <a:off x="817808" y="3146738"/>
            <a:ext cx="1112519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latin typeface="Calibri"/>
                <a:cs typeface="Segoe UI"/>
              </a:rPr>
              <a:t>Setting clear goals of what you want to achieve is important as without that you're getting nowhere (Stoilov,2012,pg51). So, to be able to discipline yourself comes high on the list. You must be able to tell yourself no sometimes when something better comes along, for instance if a friend pops over for a visit, be comfortable enough to limit how long they stay and explain to them that you have a lot of work to do.  </a:t>
            </a:r>
            <a:r>
              <a:rPr lang="en-US" sz="2200" dirty="0">
                <a:latin typeface="Calibri"/>
                <a:cs typeface="Segoe UI"/>
              </a:rPr>
              <a:t>​</a:t>
            </a:r>
            <a:endParaRPr lang="en-US" sz="2200">
              <a:latin typeface="Calibri"/>
              <a:ea typeface="Calibri"/>
              <a:cs typeface="Segoe UI"/>
            </a:endParaRPr>
          </a:p>
          <a:p>
            <a:r>
              <a:rPr lang="en-GB" sz="2200" dirty="0">
                <a:latin typeface="Calibri"/>
                <a:cs typeface="Segoe UI"/>
              </a:rPr>
              <a:t>Scheduling and organisation come hand in hand as scheduling is understanding what time you have and then prioritising what goes where (mind tools LTD, 2023). Organisation is knowing what you need to complete set task and to be able to prep and plan what you need.  </a:t>
            </a:r>
            <a:r>
              <a:rPr lang="en-US" sz="2200" dirty="0">
                <a:latin typeface="Calibri"/>
                <a:cs typeface="Segoe UI"/>
              </a:rPr>
              <a:t>​</a:t>
            </a:r>
            <a:endParaRPr lang="en-US" sz="2200" dirty="0">
              <a:latin typeface="Calibri"/>
              <a:ea typeface="Calibri"/>
              <a:cs typeface="Segoe UI"/>
            </a:endParaRPr>
          </a:p>
          <a:p>
            <a:r>
              <a:rPr lang="en-GB" sz="1600" dirty="0">
                <a:latin typeface="Calibri"/>
                <a:cs typeface="Segoe UI"/>
              </a:rPr>
              <a:t> </a:t>
            </a:r>
            <a:r>
              <a:rPr lang="en-US" sz="1600" dirty="0">
                <a:latin typeface="Calibri"/>
                <a:cs typeface="Segoe UI"/>
              </a:rPr>
              <a:t>​</a:t>
            </a:r>
            <a:endParaRPr lang="en-US" sz="1600" dirty="0">
              <a:latin typeface="Calibri"/>
              <a:ea typeface="Calibri"/>
              <a:cs typeface="Segoe UI"/>
            </a:endParaRPr>
          </a:p>
        </p:txBody>
      </p:sp>
      <p:pic>
        <p:nvPicPr>
          <p:cNvPr id="6" name="Picture 5">
            <a:extLst>
              <a:ext uri="{FF2B5EF4-FFF2-40B4-BE49-F238E27FC236}">
                <a16:creationId xmlns:a16="http://schemas.microsoft.com/office/drawing/2014/main" id="{E37D0503-5FDA-DB52-7524-D9BCD575B4AF}"/>
              </a:ext>
            </a:extLst>
          </p:cNvPr>
          <p:cNvPicPr>
            <a:picLocks noChangeAspect="1"/>
          </p:cNvPicPr>
          <p:nvPr/>
        </p:nvPicPr>
        <p:blipFill>
          <a:blip r:embed="rId2"/>
          <a:stretch>
            <a:fillRect/>
          </a:stretch>
        </p:blipFill>
        <p:spPr>
          <a:xfrm>
            <a:off x="8255358" y="61693"/>
            <a:ext cx="3891566" cy="2892416"/>
          </a:xfrm>
          <a:prstGeom prst="rect">
            <a:avLst/>
          </a:prstGeom>
        </p:spPr>
      </p:pic>
    </p:spTree>
    <p:extLst>
      <p:ext uri="{BB962C8B-B14F-4D97-AF65-F5344CB8AC3E}">
        <p14:creationId xmlns:p14="http://schemas.microsoft.com/office/powerpoint/2010/main" val="2286409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3A418C-B64C-BA44-4F5C-A7A7E8C39658}"/>
              </a:ext>
            </a:extLst>
          </p:cNvPr>
          <p:cNvSpPr>
            <a:spLocks noGrp="1"/>
          </p:cNvSpPr>
          <p:nvPr>
            <p:ph idx="1"/>
          </p:nvPr>
        </p:nvSpPr>
        <p:spPr/>
        <p:txBody>
          <a:bodyPr vert="horz" lIns="91440" tIns="45720" rIns="91440" bIns="45720" rtlCol="0" anchor="t">
            <a:normAutofit lnSpcReduction="10000"/>
          </a:bodyPr>
          <a:lstStyle/>
          <a:p>
            <a:pPr>
              <a:lnSpc>
                <a:spcPct val="100000"/>
              </a:lnSpc>
              <a:spcBef>
                <a:spcPts val="0"/>
              </a:spcBef>
            </a:pPr>
            <a:r>
              <a:rPr lang="en-GB" dirty="0">
                <a:latin typeface="Calibri"/>
                <a:ea typeface="Calibri"/>
                <a:cs typeface="Calibri"/>
              </a:rPr>
              <a:t>Finally delegation, know when to allow other people to take over simpler task that you need doing. Let someone else know what needs doing and let them take care of it, for example if you work as a teacher and need some work completed before a deadline, ask a teaching assistant to take over.   </a:t>
            </a:r>
            <a:r>
              <a:rPr lang="en-US" dirty="0">
                <a:latin typeface="Calibri"/>
                <a:ea typeface="Calibri"/>
                <a:cs typeface="Calibri"/>
              </a:rPr>
              <a:t> </a:t>
            </a:r>
          </a:p>
          <a:p>
            <a:pPr>
              <a:lnSpc>
                <a:spcPct val="100000"/>
              </a:lnSpc>
              <a:spcBef>
                <a:spcPts val="0"/>
              </a:spcBef>
            </a:pPr>
            <a:r>
              <a:rPr lang="en-GB" dirty="0">
                <a:latin typeface="Calibri"/>
                <a:ea typeface="Calibri"/>
                <a:cs typeface="Calibri"/>
              </a:rPr>
              <a:t> Just remember that you cannot implement all of these at once and you must take it one day at a time for them to work effectively. Do not rush. Do not panic and remember everything will get done in the end, ask for help and advice when needed.  </a:t>
            </a:r>
            <a:r>
              <a:rPr lang="en-US" dirty="0">
                <a:latin typeface="Calibri"/>
                <a:ea typeface="Calibri"/>
                <a:cs typeface="Calibri"/>
              </a:rPr>
              <a:t> </a:t>
            </a:r>
          </a:p>
          <a:p>
            <a:pPr>
              <a:lnSpc>
                <a:spcPct val="100000"/>
              </a:lnSpc>
              <a:spcBef>
                <a:spcPts val="0"/>
              </a:spcBef>
            </a:pPr>
            <a:r>
              <a:rPr lang="en-GB" dirty="0">
                <a:latin typeface="Calibri"/>
                <a:ea typeface="Calibri"/>
                <a:cs typeface="Calibri"/>
              </a:rPr>
              <a:t>So why not start today on those niggling assignments that you have in the back of your head, now that you know some strategies to help you manage your time so that you can have a social life as well as a professional and productive one.  </a:t>
            </a:r>
            <a:r>
              <a:rPr lang="en-US" dirty="0">
                <a:latin typeface="Calibri"/>
                <a:ea typeface="Calibri"/>
                <a:cs typeface="Calibri"/>
              </a:rPr>
              <a:t> </a:t>
            </a:r>
          </a:p>
          <a:p>
            <a:endParaRPr lang="en-GB" dirty="0"/>
          </a:p>
        </p:txBody>
      </p:sp>
    </p:spTree>
    <p:extLst>
      <p:ext uri="{BB962C8B-B14F-4D97-AF65-F5344CB8AC3E}">
        <p14:creationId xmlns:p14="http://schemas.microsoft.com/office/powerpoint/2010/main" val="561636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53AE1C-3884-5716-9C51-7FE235074EEC}"/>
              </a:ext>
            </a:extLst>
          </p:cNvPr>
          <p:cNvSpPr txBox="1"/>
          <p:nvPr/>
        </p:nvSpPr>
        <p:spPr>
          <a:xfrm>
            <a:off x="1118315" y="227527"/>
            <a:ext cx="7368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Calibri"/>
              <a:cs typeface="Calibri"/>
            </a:endParaRPr>
          </a:p>
        </p:txBody>
      </p:sp>
      <p:sp>
        <p:nvSpPr>
          <p:cNvPr id="6" name="TextBox 5">
            <a:extLst>
              <a:ext uri="{FF2B5EF4-FFF2-40B4-BE49-F238E27FC236}">
                <a16:creationId xmlns:a16="http://schemas.microsoft.com/office/drawing/2014/main" id="{81931FCD-CEFB-6121-47C5-8A0DE80046A2}"/>
              </a:ext>
            </a:extLst>
          </p:cNvPr>
          <p:cNvSpPr txBox="1"/>
          <p:nvPr/>
        </p:nvSpPr>
        <p:spPr>
          <a:xfrm>
            <a:off x="34910" y="34626"/>
            <a:ext cx="12067672"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References </a:t>
            </a:r>
            <a:r>
              <a:rPr lang="en-GB" dirty="0">
                <a:latin typeface="Calibri"/>
                <a:cs typeface="Calibri"/>
              </a:rPr>
              <a:t> </a:t>
            </a:r>
            <a:endParaRPr lang="en-US" dirty="0">
              <a:latin typeface="Calibri"/>
              <a:cs typeface="Calibri"/>
            </a:endParaRPr>
          </a:p>
          <a:p>
            <a:r>
              <a:rPr lang="en-GB" sz="2200" dirty="0">
                <a:latin typeface="Google Sans"/>
                <a:cs typeface="Calibri"/>
                <a:hlinkClick r:id="rId2">
                  <a:extLst>
                    <a:ext uri="{A12FA001-AC4F-418D-AE19-62706E023703}">
                      <ahyp:hlinkClr xmlns:ahyp="http://schemas.microsoft.com/office/drawing/2018/hyperlinkcolor" val="tx"/>
                    </a:ext>
                  </a:extLst>
                </a:hlinkClick>
              </a:rPr>
              <a:t>Archway Computer Training </a:t>
            </a:r>
            <a:r>
              <a:rPr lang="en-GB" sz="2200" dirty="0">
                <a:latin typeface="Google Sans"/>
                <a:cs typeface="Calibri"/>
              </a:rPr>
              <a:t>(2023) Time management training available at </a:t>
            </a:r>
            <a:r>
              <a:rPr lang="en-GB" sz="2200" dirty="0">
                <a:solidFill>
                  <a:srgbClr val="C22DD8"/>
                </a:solidFill>
                <a:ea typeface="+mn-lt"/>
                <a:cs typeface="+mn-lt"/>
                <a:hlinkClick r:id="rId3"/>
              </a:rPr>
              <a:t>https://www.archwayct.co.uk/professional-development-training/time-management-training/</a:t>
            </a:r>
            <a:r>
              <a:rPr lang="en-GB" sz="2200" dirty="0">
                <a:ea typeface="+mn-lt"/>
                <a:cs typeface="+mn-lt"/>
              </a:rPr>
              <a:t> </a:t>
            </a:r>
            <a:r>
              <a:rPr lang="en-GB" sz="2200" dirty="0">
                <a:latin typeface="Calibri"/>
                <a:cs typeface="Calibri"/>
              </a:rPr>
              <a:t>Accessed on 15</a:t>
            </a:r>
            <a:r>
              <a:rPr lang="en-GB" sz="1500" baseline="30000" dirty="0">
                <a:latin typeface="Calibri"/>
                <a:cs typeface="Calibri"/>
              </a:rPr>
              <a:t>th</a:t>
            </a:r>
            <a:r>
              <a:rPr lang="en-GB" sz="2200" dirty="0">
                <a:latin typeface="Calibri"/>
                <a:cs typeface="Calibri"/>
              </a:rPr>
              <a:t> October 2023  </a:t>
            </a:r>
            <a:endParaRPr lang="en-GB" dirty="0"/>
          </a:p>
          <a:p>
            <a:endParaRPr lang="en-GB" sz="2200" u="sng" dirty="0">
              <a:latin typeface="Calibri"/>
              <a:cs typeface="Calibri"/>
            </a:endParaRPr>
          </a:p>
          <a:p>
            <a:r>
              <a:rPr lang="en-GB" sz="2200" u="sng" dirty="0">
                <a:latin typeface="Calibri"/>
                <a:cs typeface="Calibri"/>
              </a:rPr>
              <a:t>Cambridge dictionary (2023) Time available at </a:t>
            </a:r>
            <a:r>
              <a:rPr lang="en-GB" sz="2200" u="sng" dirty="0">
                <a:solidFill>
                  <a:srgbClr val="0563C1"/>
                </a:solidFill>
                <a:latin typeface="Calibri"/>
                <a:cs typeface="Calibri"/>
                <a:hlinkClick r:id="rId4"/>
              </a:rPr>
              <a:t>https</a:t>
            </a:r>
            <a:r>
              <a:rPr lang="en-GB" sz="2200" u="sng" dirty="0">
                <a:solidFill>
                  <a:srgbClr val="0563C1"/>
                </a:solidFill>
                <a:latin typeface="Calibri"/>
                <a:cs typeface="Calibri"/>
                <a:hlinkClick r:id="rId4">
                  <a:extLst>
                    <a:ext uri="{A12FA001-AC4F-418D-AE19-62706E023703}">
                      <ahyp:hlinkClr xmlns:ahyp="http://schemas.microsoft.com/office/drawing/2018/hyperlinkcolor" val="tx"/>
                    </a:ext>
                  </a:extLst>
                </a:hlinkClick>
              </a:rPr>
              <a:t>://dictionary.cambridge.org/dictionary/english/time</a:t>
            </a:r>
            <a:r>
              <a:rPr lang="en-GB" sz="2200" dirty="0">
                <a:latin typeface="Calibri"/>
                <a:cs typeface="Calibri"/>
              </a:rPr>
              <a:t> </a:t>
            </a:r>
            <a:endParaRPr lang="en-GB" dirty="0"/>
          </a:p>
          <a:p>
            <a:r>
              <a:rPr lang="en-GB" sz="2200" dirty="0">
                <a:latin typeface="Calibri"/>
                <a:cs typeface="Calibri"/>
              </a:rPr>
              <a:t>Accessed on 5</a:t>
            </a:r>
            <a:r>
              <a:rPr lang="en-GB" sz="1500" baseline="30000" dirty="0">
                <a:latin typeface="Calibri"/>
                <a:cs typeface="Calibri"/>
              </a:rPr>
              <a:t>th</a:t>
            </a:r>
            <a:r>
              <a:rPr lang="en-GB" sz="2200" dirty="0">
                <a:latin typeface="Calibri"/>
                <a:cs typeface="Calibri"/>
              </a:rPr>
              <a:t> October 2023 </a:t>
            </a:r>
            <a:endParaRPr lang="en-GB" dirty="0"/>
          </a:p>
          <a:p>
            <a:endParaRPr lang="en-GB" sz="2200" u="sng" dirty="0">
              <a:latin typeface="Calibri"/>
              <a:cs typeface="Calibri"/>
            </a:endParaRPr>
          </a:p>
          <a:p>
            <a:r>
              <a:rPr lang="en-GB" sz="2200" dirty="0">
                <a:latin typeface="Calibri"/>
                <a:cs typeface="Calibri"/>
              </a:rPr>
              <a:t>Revolution- learning and development (2023) The 6 principles of effective time management available at   </a:t>
            </a:r>
            <a:r>
              <a:rPr lang="en-GB" sz="2200" u="sng" dirty="0">
                <a:solidFill>
                  <a:srgbClr val="0563C1"/>
                </a:solidFill>
                <a:latin typeface="Calibri"/>
                <a:cs typeface="Calibri"/>
                <a:hlinkClick r:id="rId5"/>
              </a:rPr>
              <a:t>https</a:t>
            </a:r>
            <a:r>
              <a:rPr lang="en-GB" sz="2200" u="sng" dirty="0">
                <a:solidFill>
                  <a:srgbClr val="0563C1"/>
                </a:solidFill>
                <a:latin typeface="Calibri"/>
                <a:cs typeface="Calibri"/>
                <a:hlinkClick r:id="rId5">
                  <a:extLst>
                    <a:ext uri="{A12FA001-AC4F-418D-AE19-62706E023703}">
                      <ahyp:hlinkClr xmlns:ahyp="http://schemas.microsoft.com/office/drawing/2018/hyperlinkcolor" val="tx"/>
                    </a:ext>
                  </a:extLst>
                </a:hlinkClick>
              </a:rPr>
              <a:t>://www.revolutionlearning.co.uk/article/the-6-principles-of-effective-time-management/</a:t>
            </a:r>
            <a:r>
              <a:rPr lang="en-GB" sz="2200" dirty="0">
                <a:latin typeface="Calibri"/>
                <a:cs typeface="Calibri"/>
              </a:rPr>
              <a:t> Accessed on 15th October 2023</a:t>
            </a:r>
          </a:p>
          <a:p>
            <a:r>
              <a:rPr lang="en-GB" sz="2200">
                <a:latin typeface="Calibri"/>
                <a:cs typeface="Calibri"/>
              </a:rPr>
              <a:t>Stoilov, (2012), Time management, </a:t>
            </a:r>
            <a:r>
              <a:rPr lang="en-GB" sz="2200" err="1">
                <a:latin typeface="Calibri"/>
                <a:cs typeface="Calibri"/>
              </a:rPr>
              <a:t>IntechOpen</a:t>
            </a:r>
            <a:r>
              <a:rPr lang="en-GB" sz="2200">
                <a:latin typeface="Calibri"/>
                <a:cs typeface="Calibri"/>
              </a:rPr>
              <a:t> Accessed on 15</a:t>
            </a:r>
            <a:r>
              <a:rPr lang="en-GB" sz="1500" baseline="30000">
                <a:latin typeface="Calibri"/>
                <a:cs typeface="Calibri"/>
              </a:rPr>
              <a:t>th</a:t>
            </a:r>
            <a:r>
              <a:rPr lang="en-GB" sz="2200">
                <a:latin typeface="Calibri"/>
                <a:cs typeface="Calibri"/>
              </a:rPr>
              <a:t> October 2023 </a:t>
            </a:r>
          </a:p>
          <a:p>
            <a:r>
              <a:rPr lang="en-GB" sz="2200" u="sng" dirty="0">
                <a:solidFill>
                  <a:srgbClr val="0563C1"/>
                </a:solidFill>
                <a:latin typeface="Calibri"/>
                <a:cs typeface="Calibri"/>
                <a:hlinkClick r:id="rId6"/>
              </a:rPr>
              <a:t>https://www.mindtools.com/ak2ljl6/effective-scheduling</a:t>
            </a:r>
            <a:r>
              <a:rPr lang="en-GB" sz="2200" dirty="0">
                <a:latin typeface="Calibri"/>
                <a:cs typeface="Calibri"/>
              </a:rPr>
              <a:t> Accessed on October 2023 </a:t>
            </a:r>
          </a:p>
          <a:p>
            <a:endParaRPr lang="en-GB" sz="2200" dirty="0">
              <a:latin typeface="Calibri"/>
              <a:cs typeface="Calibri"/>
            </a:endParaRPr>
          </a:p>
          <a:p>
            <a:r>
              <a:rPr lang="en-GB" sz="2200" dirty="0">
                <a:latin typeface="Calibri"/>
                <a:cs typeface="Calibri"/>
              </a:rPr>
              <a:t>kills you need (2023) Time management skills available at </a:t>
            </a:r>
            <a:r>
              <a:rPr lang="en-GB" sz="2200" u="sng" dirty="0">
                <a:solidFill>
                  <a:srgbClr val="0563C1"/>
                </a:solidFill>
                <a:latin typeface="Calibri"/>
                <a:cs typeface="Calibri"/>
                <a:hlinkClick r:id="rId7"/>
              </a:rPr>
              <a:t>https://www.skillsyouneed.com/ps/time-management.html</a:t>
            </a:r>
            <a:r>
              <a:rPr lang="en-GB" sz="2200" dirty="0">
                <a:latin typeface="Calibri"/>
                <a:cs typeface="Calibri"/>
              </a:rPr>
              <a:t> accessed on 15th October 2023 </a:t>
            </a:r>
          </a:p>
          <a:p>
            <a:r>
              <a:rPr lang="en-GB" sz="2200" dirty="0">
                <a:latin typeface="Calibri"/>
                <a:cs typeface="Calibri"/>
              </a:rPr>
              <a:t>  </a:t>
            </a:r>
          </a:p>
          <a:p>
            <a:r>
              <a:rPr lang="en-GB" sz="2200" u="sng" dirty="0">
                <a:latin typeface="Calibri"/>
                <a:cs typeface="Calibri"/>
                <a:hlinkClick r:id="rId8">
                  <a:extLst>
                    <a:ext uri="{A12FA001-AC4F-418D-AE19-62706E023703}">
                      <ahyp:hlinkClr xmlns:ahyp="http://schemas.microsoft.com/office/drawing/2018/hyperlinkcolor" val="tx"/>
                    </a:ext>
                  </a:extLst>
                </a:hlinkClick>
              </a:rPr>
              <a:t>TedX Talk</a:t>
            </a:r>
            <a:r>
              <a:rPr lang="en-GB" sz="2200" u="sng" dirty="0">
                <a:latin typeface="Calibri"/>
                <a:cs typeface="Calibri"/>
              </a:rPr>
              <a:t>s</a:t>
            </a:r>
            <a:r>
              <a:rPr lang="en-GB" sz="2200" u="sng" dirty="0">
                <a:solidFill>
                  <a:srgbClr val="FFFFFF"/>
                </a:solidFill>
                <a:latin typeface="Calibri"/>
                <a:cs typeface="Calibri"/>
              </a:rPr>
              <a:t> (2017) </a:t>
            </a:r>
            <a:r>
              <a:rPr lang="en-GB" sz="2200" u="sng" dirty="0">
                <a:solidFill>
                  <a:srgbClr val="0563C1"/>
                </a:solidFill>
                <a:latin typeface="Calibri"/>
                <a:cs typeface="Calibri"/>
              </a:rPr>
              <a:t> </a:t>
            </a:r>
            <a:r>
              <a:rPr lang="en-GB" sz="2200" u="sng" dirty="0">
                <a:latin typeface="Calibri"/>
                <a:cs typeface="Calibri"/>
              </a:rPr>
              <a:t>The</a:t>
            </a:r>
            <a:r>
              <a:rPr lang="en-GB" sz="2200" u="sng" dirty="0">
                <a:latin typeface="Calibri"/>
                <a:cs typeface="Calibri"/>
                <a:hlinkClick r:id="rId8">
                  <a:extLst>
                    <a:ext uri="{A12FA001-AC4F-418D-AE19-62706E023703}">
                      <ahyp:hlinkClr xmlns:ahyp="http://schemas.microsoft.com/office/drawing/2018/hyperlinkcolor" val="tx"/>
                    </a:ext>
                  </a:extLst>
                </a:hlinkClick>
              </a:rPr>
              <a:t> Philosophy of Time Management | Brad Aeon | TEDxConcordia</a:t>
            </a:r>
            <a:r>
              <a:rPr lang="en-GB" sz="2200" dirty="0">
                <a:latin typeface="Calibri"/>
                <a:cs typeface="Calibri"/>
              </a:rPr>
              <a:t>  available at </a:t>
            </a:r>
            <a:r>
              <a:rPr lang="en-GB" sz="2200" dirty="0">
                <a:ea typeface="+mn-lt"/>
                <a:cs typeface="+mn-lt"/>
                <a:hlinkClick r:id="rId8"/>
              </a:rPr>
              <a:t>https://www.youtube.com/watch?v=WXBA4eWskrc</a:t>
            </a:r>
            <a:r>
              <a:rPr lang="en-GB" sz="2200" dirty="0">
                <a:latin typeface="Neue Haas Grotesk Text Pro"/>
                <a:cs typeface="Calibri"/>
              </a:rPr>
              <a:t> </a:t>
            </a:r>
            <a:r>
              <a:rPr lang="en-GB" sz="2200" dirty="0">
                <a:latin typeface="Calibri"/>
                <a:cs typeface="Calibri"/>
              </a:rPr>
              <a:t> Accessed 5</a:t>
            </a:r>
            <a:r>
              <a:rPr lang="en-GB" sz="2200" baseline="30000" dirty="0">
                <a:latin typeface="Calibri"/>
                <a:cs typeface="Calibri"/>
              </a:rPr>
              <a:t>th</a:t>
            </a:r>
            <a:r>
              <a:rPr lang="en-GB" sz="2200" dirty="0">
                <a:latin typeface="Calibri"/>
                <a:cs typeface="Calibri"/>
              </a:rPr>
              <a:t> October 2023 </a:t>
            </a:r>
            <a:endParaRPr lang="en-US" sz="2200">
              <a:latin typeface="Calibri"/>
              <a:ea typeface="Calibri"/>
              <a:cs typeface="Calibri"/>
            </a:endParaRPr>
          </a:p>
          <a:p>
            <a:endParaRPr lang="en-GB" sz="2200" dirty="0">
              <a:latin typeface="Calibri"/>
              <a:ea typeface="Calibri"/>
              <a:cs typeface="Segoe UI"/>
            </a:endParaRPr>
          </a:p>
        </p:txBody>
      </p:sp>
    </p:spTree>
    <p:extLst>
      <p:ext uri="{BB962C8B-B14F-4D97-AF65-F5344CB8AC3E}">
        <p14:creationId xmlns:p14="http://schemas.microsoft.com/office/powerpoint/2010/main" val="3363331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descr="The benefits of critical thinking for students and how to develop it">
            <a:extLst>
              <a:ext uri="{FF2B5EF4-FFF2-40B4-BE49-F238E27FC236}">
                <a16:creationId xmlns:a16="http://schemas.microsoft.com/office/drawing/2014/main" id="{1F17D9A5-E523-8333-D4ED-B7C33E7A817C}"/>
              </a:ext>
            </a:extLst>
          </p:cNvPr>
          <p:cNvPicPr>
            <a:picLocks noChangeAspect="1"/>
          </p:cNvPicPr>
          <p:nvPr/>
        </p:nvPicPr>
        <p:blipFill>
          <a:blip r:embed="rId2"/>
          <a:stretch>
            <a:fillRect/>
          </a:stretch>
        </p:blipFill>
        <p:spPr>
          <a:xfrm>
            <a:off x="5279520" y="4412059"/>
            <a:ext cx="3226158" cy="2211749"/>
          </a:xfrm>
          <a:prstGeom prst="rect">
            <a:avLst/>
          </a:prstGeom>
        </p:spPr>
      </p:pic>
      <p:sp>
        <p:nvSpPr>
          <p:cNvPr id="51" name="Rectangle 50">
            <a:extLst>
              <a:ext uri="{FF2B5EF4-FFF2-40B4-BE49-F238E27FC236}">
                <a16:creationId xmlns:a16="http://schemas.microsoft.com/office/drawing/2014/main" id="{D5B0F748-7FA7-4DDF-89A3-7F1D8EE1F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903E872-C07A-4030-B584-D321D40CA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with idea concept">
            <a:extLst>
              <a:ext uri="{FF2B5EF4-FFF2-40B4-BE49-F238E27FC236}">
                <a16:creationId xmlns:a16="http://schemas.microsoft.com/office/drawing/2014/main" id="{C67D51DB-4112-A608-B66C-A8A6E3359023}"/>
              </a:ext>
            </a:extLst>
          </p:cNvPr>
          <p:cNvPicPr>
            <a:picLocks noChangeAspect="1"/>
          </p:cNvPicPr>
          <p:nvPr/>
        </p:nvPicPr>
        <p:blipFill rotWithShape="1">
          <a:blip r:embed="rId3"/>
          <a:srcRect l="28013" r="15083" b="-3"/>
          <a:stretch/>
        </p:blipFill>
        <p:spPr>
          <a:xfrm>
            <a:off x="10312098" y="198501"/>
            <a:ext cx="1526903" cy="1790105"/>
          </a:xfrm>
          <a:prstGeom prst="rect">
            <a:avLst/>
          </a:prstGeom>
        </p:spPr>
      </p:pic>
      <p:sp>
        <p:nvSpPr>
          <p:cNvPr id="4" name="TextBox 3">
            <a:extLst>
              <a:ext uri="{FF2B5EF4-FFF2-40B4-BE49-F238E27FC236}">
                <a16:creationId xmlns:a16="http://schemas.microsoft.com/office/drawing/2014/main" id="{FA67F4F7-3BA1-F4CA-4B1E-21FCB9D7943A}"/>
              </a:ext>
            </a:extLst>
          </p:cNvPr>
          <p:cNvSpPr txBox="1"/>
          <p:nvPr/>
        </p:nvSpPr>
        <p:spPr>
          <a:xfrm>
            <a:off x="4532015" y="68175"/>
            <a:ext cx="5779998" cy="96979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5400" b="1" dirty="0">
                <a:latin typeface="+mj-lt"/>
                <a:ea typeface="+mj-ea"/>
                <a:cs typeface="+mj-cs"/>
              </a:rPr>
              <a:t>Critical Thinking</a:t>
            </a:r>
          </a:p>
        </p:txBody>
      </p:sp>
      <p:sp>
        <p:nvSpPr>
          <p:cNvPr id="5" name="TextBox 4">
            <a:extLst>
              <a:ext uri="{FF2B5EF4-FFF2-40B4-BE49-F238E27FC236}">
                <a16:creationId xmlns:a16="http://schemas.microsoft.com/office/drawing/2014/main" id="{B1BFAC92-EAC8-704A-CFB6-4457FA9CEB5D}"/>
              </a:ext>
            </a:extLst>
          </p:cNvPr>
          <p:cNvSpPr txBox="1"/>
          <p:nvPr/>
        </p:nvSpPr>
        <p:spPr>
          <a:xfrm>
            <a:off x="564438" y="1834"/>
            <a:ext cx="203915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What is it? </a:t>
            </a:r>
          </a:p>
        </p:txBody>
      </p:sp>
      <p:sp>
        <p:nvSpPr>
          <p:cNvPr id="7" name="TextBox 6">
            <a:extLst>
              <a:ext uri="{FF2B5EF4-FFF2-40B4-BE49-F238E27FC236}">
                <a16:creationId xmlns:a16="http://schemas.microsoft.com/office/drawing/2014/main" id="{6BFC8941-D124-72A4-E05F-FE98AED8EEDA}"/>
              </a:ext>
            </a:extLst>
          </p:cNvPr>
          <p:cNvSpPr txBox="1"/>
          <p:nvPr/>
        </p:nvSpPr>
        <p:spPr>
          <a:xfrm>
            <a:off x="-1836" y="451467"/>
            <a:ext cx="429733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According to the foundation for critical thinking there are 'overlapping definitions which together form a </a:t>
            </a:r>
            <a:r>
              <a:rPr lang="en-GB" dirty="0">
                <a:ea typeface="+mn-lt"/>
                <a:cs typeface="+mn-lt"/>
              </a:rPr>
              <a:t>substantive </a:t>
            </a:r>
            <a:r>
              <a:rPr lang="en-GB" dirty="0">
                <a:solidFill>
                  <a:srgbClr val="FFFFFF"/>
                </a:solidFill>
                <a:latin typeface="Neue Haas Grotesk Text Pro"/>
              </a:rPr>
              <a:t>and</a:t>
            </a:r>
            <a:r>
              <a:rPr lang="en-GB" dirty="0"/>
              <a:t> trans-disciplinary conception of critical thinking'.   </a:t>
            </a:r>
          </a:p>
        </p:txBody>
      </p:sp>
      <p:sp>
        <p:nvSpPr>
          <p:cNvPr id="8" name="TextBox 7">
            <a:extLst>
              <a:ext uri="{FF2B5EF4-FFF2-40B4-BE49-F238E27FC236}">
                <a16:creationId xmlns:a16="http://schemas.microsoft.com/office/drawing/2014/main" id="{97F298C7-E808-E247-62F8-5BC147F41776}"/>
              </a:ext>
            </a:extLst>
          </p:cNvPr>
          <p:cNvSpPr txBox="1"/>
          <p:nvPr/>
        </p:nvSpPr>
        <p:spPr>
          <a:xfrm>
            <a:off x="-2506" y="1889960"/>
            <a:ext cx="3719762" cy="9195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Linda Elder said in Sept 2007 that critical thinking 'is self- guided, self-disciplined thinking'. </a:t>
            </a:r>
          </a:p>
        </p:txBody>
      </p:sp>
      <p:sp>
        <p:nvSpPr>
          <p:cNvPr id="10" name="TextBox 9">
            <a:extLst>
              <a:ext uri="{FF2B5EF4-FFF2-40B4-BE49-F238E27FC236}">
                <a16:creationId xmlns:a16="http://schemas.microsoft.com/office/drawing/2014/main" id="{7F8F4C2E-8F01-D029-3A3E-4B1C1E2B76C8}"/>
              </a:ext>
            </a:extLst>
          </p:cNvPr>
          <p:cNvSpPr txBox="1"/>
          <p:nvPr/>
        </p:nvSpPr>
        <p:spPr>
          <a:xfrm>
            <a:off x="3784546" y="1047997"/>
            <a:ext cx="3377382"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E8EAED"/>
                </a:solidFill>
                <a:latin typeface="Google Sans"/>
              </a:rPr>
              <a:t>Strategies </a:t>
            </a:r>
            <a:r>
              <a:rPr lang="en-GB" sz="2400" dirty="0">
                <a:solidFill>
                  <a:srgbClr val="FFFFFF"/>
                </a:solidFill>
                <a:latin typeface="Neue Haas Grotesk Text Pro"/>
              </a:rPr>
              <a:t>to</a:t>
            </a:r>
            <a:r>
              <a:rPr lang="en-GB" sz="2400" dirty="0"/>
              <a:t> sharpen critical thinking.</a:t>
            </a:r>
            <a:endParaRPr lang="en-US" sz="2400"/>
          </a:p>
          <a:p>
            <a:endParaRPr lang="en-GB" dirty="0"/>
          </a:p>
          <a:p>
            <a:pPr marL="285750" indent="-285750">
              <a:buFont typeface="Arial"/>
              <a:buChar char="•"/>
            </a:pPr>
            <a:r>
              <a:rPr lang="en-GB" dirty="0"/>
              <a:t>Beware of confirmation bias </a:t>
            </a:r>
          </a:p>
          <a:p>
            <a:pPr marL="285750" indent="-285750">
              <a:buFont typeface="Arial"/>
              <a:buChar char="•"/>
            </a:pPr>
            <a:r>
              <a:rPr lang="en-GB" dirty="0"/>
              <a:t>Embrace nuance and complexity</a:t>
            </a:r>
          </a:p>
          <a:p>
            <a:pPr marL="285750" indent="-285750">
              <a:buFont typeface="Arial"/>
              <a:buChar char="•"/>
            </a:pPr>
            <a:r>
              <a:rPr lang="en-GB" dirty="0"/>
              <a:t>Practice intellectual humility</a:t>
            </a:r>
          </a:p>
          <a:p>
            <a:pPr marL="285750" indent="-285750">
              <a:buFont typeface="Arial"/>
              <a:buChar char="•"/>
            </a:pPr>
            <a:r>
              <a:rPr lang="en-GB" dirty="0"/>
              <a:t>Check your sources</a:t>
            </a:r>
          </a:p>
          <a:p>
            <a:pPr marL="285750" indent="-285750">
              <a:buFont typeface="Arial"/>
              <a:buChar char="•"/>
            </a:pPr>
            <a:r>
              <a:rPr lang="en-GB" dirty="0"/>
              <a:t>Avoid Fallacies</a:t>
            </a:r>
          </a:p>
        </p:txBody>
      </p:sp>
      <p:sp>
        <p:nvSpPr>
          <p:cNvPr id="2" name="TextBox 1">
            <a:extLst>
              <a:ext uri="{FF2B5EF4-FFF2-40B4-BE49-F238E27FC236}">
                <a16:creationId xmlns:a16="http://schemas.microsoft.com/office/drawing/2014/main" id="{E2AA668C-266E-1858-FE74-E391D476B537}"/>
              </a:ext>
            </a:extLst>
          </p:cNvPr>
          <p:cNvSpPr txBox="1"/>
          <p:nvPr/>
        </p:nvSpPr>
        <p:spPr>
          <a:xfrm>
            <a:off x="7151271" y="932447"/>
            <a:ext cx="392279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0000"/>
                </a:solidFill>
              </a:rPr>
              <a:t>In-depth reading can help </a:t>
            </a:r>
          </a:p>
          <a:p>
            <a:r>
              <a:rPr lang="en-GB">
                <a:solidFill>
                  <a:srgbClr val="FF0000"/>
                </a:solidFill>
              </a:rPr>
              <a:t>develop </a:t>
            </a:r>
            <a:r>
              <a:rPr lang="en-GB" dirty="0">
                <a:solidFill>
                  <a:srgbClr val="FF0000"/>
                </a:solidFill>
              </a:rPr>
              <a:t>critical thinking as it </a:t>
            </a:r>
          </a:p>
          <a:p>
            <a:r>
              <a:rPr lang="en-GB">
                <a:solidFill>
                  <a:srgbClr val="FF0000"/>
                </a:solidFill>
              </a:rPr>
              <a:t>will </a:t>
            </a:r>
            <a:r>
              <a:rPr lang="en-GB" dirty="0">
                <a:solidFill>
                  <a:srgbClr val="FF0000"/>
                </a:solidFill>
              </a:rPr>
              <a:t>motivate </a:t>
            </a:r>
            <a:r>
              <a:rPr lang="en-GB">
                <a:solidFill>
                  <a:srgbClr val="FF0000"/>
                </a:solidFill>
                <a:ea typeface="+mn-lt"/>
                <a:cs typeface="+mn-lt"/>
              </a:rPr>
              <a:t>reading actively</a:t>
            </a:r>
          </a:p>
          <a:p>
            <a:r>
              <a:rPr lang="en-GB" dirty="0">
                <a:solidFill>
                  <a:srgbClr val="FF0000"/>
                </a:solidFill>
                <a:ea typeface="+mn-lt"/>
                <a:cs typeface="+mn-lt"/>
              </a:rPr>
              <a:t> rather than passively. </a:t>
            </a:r>
          </a:p>
          <a:p>
            <a:r>
              <a:rPr lang="en-GB" dirty="0">
                <a:solidFill>
                  <a:srgbClr val="FF0000"/>
                </a:solidFill>
                <a:ea typeface="+mn-lt"/>
                <a:cs typeface="+mn-lt"/>
              </a:rPr>
              <a:t>(University of </a:t>
            </a:r>
            <a:r>
              <a:rPr lang="en-GB" dirty="0" err="1">
                <a:solidFill>
                  <a:srgbClr val="FF0000"/>
                </a:solidFill>
                <a:ea typeface="+mn-lt"/>
                <a:cs typeface="+mn-lt"/>
              </a:rPr>
              <a:t>Ediburgh</a:t>
            </a:r>
            <a:r>
              <a:rPr lang="en-GB" dirty="0">
                <a:solidFill>
                  <a:srgbClr val="FF0000"/>
                </a:solidFill>
                <a:ea typeface="+mn-lt"/>
                <a:cs typeface="+mn-lt"/>
              </a:rPr>
              <a:t>)</a:t>
            </a:r>
            <a:endParaRPr lang="en-GB">
              <a:solidFill>
                <a:srgbClr val="FF0000"/>
              </a:solidFill>
            </a:endParaRPr>
          </a:p>
        </p:txBody>
      </p:sp>
      <p:sp>
        <p:nvSpPr>
          <p:cNvPr id="3" name="TextBox 2">
            <a:extLst>
              <a:ext uri="{FF2B5EF4-FFF2-40B4-BE49-F238E27FC236}">
                <a16:creationId xmlns:a16="http://schemas.microsoft.com/office/drawing/2014/main" id="{817E2952-111D-6B6D-FDC3-A67BD66E2A81}"/>
              </a:ext>
            </a:extLst>
          </p:cNvPr>
          <p:cNvSpPr txBox="1"/>
          <p:nvPr/>
        </p:nvSpPr>
        <p:spPr>
          <a:xfrm>
            <a:off x="7063540" y="2709611"/>
            <a:ext cx="513347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0000"/>
                </a:solidFill>
              </a:rPr>
              <a:t>It is said that critical thinking is shown to be an important goal in higher education in Britain and that international students struggle to cope with the amount of critical thinking as they are not used to it. (Shaheen 2016 pg. 19).</a:t>
            </a:r>
          </a:p>
        </p:txBody>
      </p:sp>
      <p:sp>
        <p:nvSpPr>
          <p:cNvPr id="11" name="TextBox 10">
            <a:extLst>
              <a:ext uri="{FF2B5EF4-FFF2-40B4-BE49-F238E27FC236}">
                <a16:creationId xmlns:a16="http://schemas.microsoft.com/office/drawing/2014/main" id="{0E6AF373-8C49-580A-21AA-AB634C2D69B8}"/>
              </a:ext>
            </a:extLst>
          </p:cNvPr>
          <p:cNvSpPr txBox="1"/>
          <p:nvPr/>
        </p:nvSpPr>
        <p:spPr>
          <a:xfrm>
            <a:off x="-636" y="3376644"/>
            <a:ext cx="242135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Analysis </a:t>
            </a:r>
          </a:p>
          <a:p>
            <a:r>
              <a:rPr lang="en-GB" dirty="0"/>
              <a:t>. Communication</a:t>
            </a:r>
          </a:p>
          <a:p>
            <a:r>
              <a:rPr lang="en-GB" dirty="0"/>
              <a:t>. Creativity</a:t>
            </a:r>
          </a:p>
          <a:p>
            <a:r>
              <a:rPr lang="en-GB" dirty="0"/>
              <a:t>. Open Mindedness </a:t>
            </a:r>
          </a:p>
          <a:p>
            <a:r>
              <a:rPr lang="en-GB" dirty="0"/>
              <a:t>. Problem Solving </a:t>
            </a:r>
          </a:p>
        </p:txBody>
      </p:sp>
      <p:sp>
        <p:nvSpPr>
          <p:cNvPr id="12" name="TextBox 11">
            <a:extLst>
              <a:ext uri="{FF2B5EF4-FFF2-40B4-BE49-F238E27FC236}">
                <a16:creationId xmlns:a16="http://schemas.microsoft.com/office/drawing/2014/main" id="{E12C9E13-A068-4F46-0B05-410272939A90}"/>
              </a:ext>
            </a:extLst>
          </p:cNvPr>
          <p:cNvSpPr txBox="1"/>
          <p:nvPr/>
        </p:nvSpPr>
        <p:spPr>
          <a:xfrm>
            <a:off x="77950" y="2962353"/>
            <a:ext cx="309061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Critical thinking skill </a:t>
            </a:r>
          </a:p>
        </p:txBody>
      </p:sp>
      <p:graphicFrame>
        <p:nvGraphicFramePr>
          <p:cNvPr id="55" name="TextBox 12">
            <a:extLst>
              <a:ext uri="{FF2B5EF4-FFF2-40B4-BE49-F238E27FC236}">
                <a16:creationId xmlns:a16="http://schemas.microsoft.com/office/drawing/2014/main" id="{31E153BE-CFDE-024B-8C37-CC90CD2C96A5}"/>
              </a:ext>
            </a:extLst>
          </p:cNvPr>
          <p:cNvGraphicFramePr/>
          <p:nvPr>
            <p:extLst>
              <p:ext uri="{D42A27DB-BD31-4B8C-83A1-F6EECF244321}">
                <p14:modId xmlns:p14="http://schemas.microsoft.com/office/powerpoint/2010/main" val="1218680314"/>
              </p:ext>
            </p:extLst>
          </p:nvPr>
        </p:nvGraphicFramePr>
        <p:xfrm>
          <a:off x="2040248" y="4276222"/>
          <a:ext cx="10085871" cy="25792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9857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D9A81-29CC-250F-B616-FA671B5573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CA445F3-D308-8CB5-17A3-35D97332CCCD}"/>
              </a:ext>
            </a:extLst>
          </p:cNvPr>
          <p:cNvSpPr>
            <a:spLocks noGrp="1"/>
          </p:cNvSpPr>
          <p:nvPr>
            <p:ph idx="1"/>
          </p:nvPr>
        </p:nvSpPr>
        <p:spPr>
          <a:xfrm>
            <a:off x="1427289" y="1227569"/>
            <a:ext cx="9486690" cy="5169415"/>
          </a:xfrm>
        </p:spPr>
        <p:txBody>
          <a:bodyPr vert="horz" lIns="91440" tIns="45720" rIns="91440" bIns="45720" rtlCol="0" anchor="t">
            <a:normAutofit/>
          </a:bodyPr>
          <a:lstStyle/>
          <a:p>
            <a:r>
              <a:rPr lang="en-GB" sz="1400" dirty="0">
                <a:latin typeface="Google Sans"/>
                <a:ea typeface="+mn-lt"/>
                <a:cs typeface="+mn-lt"/>
              </a:rPr>
              <a:t>BBC Ideas </a:t>
            </a:r>
            <a:r>
              <a:rPr lang="en-GB" sz="1400" dirty="0">
                <a:solidFill>
                  <a:srgbClr val="F1F1F1"/>
                </a:solidFill>
                <a:latin typeface="Google Sans"/>
                <a:ea typeface="+mn-lt"/>
                <a:cs typeface="+mn-lt"/>
              </a:rPr>
              <a:t>Five simple strategies to sharpen your critical thinking 21st Jan 2021 </a:t>
            </a:r>
            <a:r>
              <a:rPr lang="en-GB" sz="1400" dirty="0">
                <a:solidFill>
                  <a:srgbClr val="F1F1F1"/>
                </a:solidFill>
                <a:latin typeface="Arial"/>
                <a:ea typeface="+mn-lt"/>
                <a:cs typeface="Arial"/>
                <a:hlinkClick r:id="rId2"/>
              </a:rPr>
              <a:t>https://www.youtube.com/watch?v=NHjgKe7JMNE</a:t>
            </a:r>
            <a:r>
              <a:rPr lang="en-GB" sz="1400" dirty="0">
                <a:solidFill>
                  <a:srgbClr val="F1F1F1"/>
                </a:solidFill>
                <a:ea typeface="+mn-lt"/>
                <a:cs typeface="+mn-lt"/>
              </a:rPr>
              <a:t>  </a:t>
            </a:r>
            <a:endParaRPr lang="en-GB" dirty="0">
              <a:ea typeface="+mn-lt"/>
              <a:cs typeface="+mn-lt"/>
            </a:endParaRPr>
          </a:p>
          <a:p>
            <a:r>
              <a:rPr lang="en-GB" sz="1400" dirty="0">
                <a:ea typeface="+mn-lt"/>
                <a:cs typeface="+mn-lt"/>
              </a:rPr>
              <a:t>Farnham street media Inc  Carol Dweck: A Summary of Growth and Fixed Mindsets </a:t>
            </a:r>
            <a:r>
              <a:rPr lang="en-GB" sz="1400" dirty="0">
                <a:solidFill>
                  <a:srgbClr val="C22DD8"/>
                </a:solidFill>
                <a:latin typeface="Arial"/>
                <a:ea typeface="+mn-lt"/>
                <a:cs typeface="Arial"/>
                <a:hlinkClick r:id="rId3"/>
              </a:rPr>
              <a:t>https://fs.blog/carol-dweck-mindset/</a:t>
            </a:r>
            <a:r>
              <a:rPr lang="en-GB" sz="1400" dirty="0">
                <a:ea typeface="+mn-lt"/>
                <a:cs typeface="+mn-lt"/>
              </a:rPr>
              <a:t> accessed on 22nd October 2023 </a:t>
            </a:r>
            <a:endParaRPr lang="en-GB" dirty="0">
              <a:ea typeface="+mn-lt"/>
              <a:cs typeface="+mn-lt"/>
            </a:endParaRPr>
          </a:p>
          <a:p>
            <a:r>
              <a:rPr lang="en-GB" sz="1400" dirty="0">
                <a:solidFill>
                  <a:srgbClr val="F1F1F1"/>
                </a:solidFill>
                <a:ea typeface="+mn-lt"/>
                <a:cs typeface="+mn-lt"/>
              </a:rPr>
              <a:t>Insitute for academic development (the university of </a:t>
            </a:r>
            <a:r>
              <a:rPr lang="en-GB" sz="1400" dirty="0" err="1">
                <a:solidFill>
                  <a:srgbClr val="F1F1F1"/>
                </a:solidFill>
                <a:ea typeface="+mn-lt"/>
                <a:cs typeface="+mn-lt"/>
              </a:rPr>
              <a:t>edinburgh</a:t>
            </a:r>
            <a:r>
              <a:rPr lang="en-GB" sz="1400" dirty="0">
                <a:solidFill>
                  <a:srgbClr val="F1F1F1"/>
                </a:solidFill>
                <a:ea typeface="+mn-lt"/>
                <a:cs typeface="+mn-lt"/>
              </a:rPr>
              <a:t>) 23rd Aug 2023, </a:t>
            </a:r>
            <a:r>
              <a:rPr lang="en-GB" sz="1400" dirty="0">
                <a:solidFill>
                  <a:srgbClr val="F1F1F1"/>
                </a:solidFill>
                <a:latin typeface="Arial"/>
                <a:ea typeface="+mn-lt"/>
                <a:cs typeface="Arial"/>
                <a:hlinkClick r:id="rId4"/>
              </a:rPr>
              <a:t>https://www.ed.ac.uk/institute-academic-development/study-hub/learning-resources/critical</a:t>
            </a:r>
            <a:r>
              <a:rPr lang="en-GB" sz="1400" dirty="0">
                <a:solidFill>
                  <a:srgbClr val="F1F1F1"/>
                </a:solidFill>
                <a:ea typeface="+mn-lt"/>
                <a:cs typeface="+mn-lt"/>
              </a:rPr>
              <a:t> accessed on 15th October 2023</a:t>
            </a:r>
            <a:endParaRPr lang="en-GB" sz="1400" dirty="0">
              <a:ea typeface="+mn-lt"/>
              <a:cs typeface="+mn-lt"/>
            </a:endParaRPr>
          </a:p>
          <a:p>
            <a:r>
              <a:rPr lang="en-GB" sz="1400" dirty="0">
                <a:solidFill>
                  <a:srgbClr val="F1F1F1"/>
                </a:solidFill>
                <a:ea typeface="+mn-lt"/>
                <a:cs typeface="+mn-lt"/>
              </a:rPr>
              <a:t>Linda Elder biographical information available at </a:t>
            </a:r>
            <a:r>
              <a:rPr lang="en-GB" sz="1400" dirty="0">
                <a:solidFill>
                  <a:srgbClr val="F1F1F1"/>
                </a:solidFill>
                <a:latin typeface="Arial"/>
                <a:ea typeface="+mn-lt"/>
                <a:cs typeface="Arial"/>
                <a:hlinkClick r:id="rId5"/>
              </a:rPr>
              <a:t>https</a:t>
            </a:r>
            <a:r>
              <a:rPr lang="en-GB" sz="1400" dirty="0">
                <a:solidFill>
                  <a:srgbClr val="F1F1F1"/>
                </a:solidFill>
                <a:latin typeface="Arial"/>
                <a:ea typeface="+mn-lt"/>
                <a:cs typeface="Arial"/>
                <a:hlinkClick r:id="rId5">
                  <a:extLst>
                    <a:ext uri="{A12FA001-AC4F-418D-AE19-62706E023703}">
                      <ahyp:hlinkClr xmlns:ahyp="http://schemas.microsoft.com/office/drawing/2018/hyperlinkcolor" val="tx"/>
                    </a:ext>
                  </a:extLst>
                </a:hlinkClick>
              </a:rPr>
              <a:t>://www.criticalthinking.org/data/pages/14/fd4e6f74cc717ed36a9faccc870b8a2e4fe0bd688b279.pdf</a:t>
            </a:r>
            <a:r>
              <a:rPr lang="en-GB" sz="1400" dirty="0">
                <a:solidFill>
                  <a:srgbClr val="F1F1F1"/>
                </a:solidFill>
                <a:ea typeface="+mn-lt"/>
                <a:cs typeface="+mn-lt"/>
              </a:rPr>
              <a:t>  accessed on 15th October 2023 </a:t>
            </a:r>
            <a:endParaRPr lang="en-GB" dirty="0">
              <a:ea typeface="+mn-lt"/>
              <a:cs typeface="+mn-lt"/>
            </a:endParaRPr>
          </a:p>
          <a:p>
            <a:r>
              <a:rPr lang="en-GB" sz="1400" dirty="0">
                <a:ea typeface="+mn-lt"/>
                <a:cs typeface="+mn-lt"/>
              </a:rPr>
              <a:t>Nisbah Shaheen, (2016) International students’ critical thinking–related problem areas: UK university teachers’ perspectives. Vol 15 </a:t>
            </a:r>
            <a:r>
              <a:rPr lang="en-GB" sz="1400" dirty="0">
                <a:ea typeface="+mn-lt"/>
                <a:cs typeface="+mn-lt"/>
                <a:hlinkClick r:id="rId6"/>
              </a:rPr>
              <a:t>https://journals.sagepub.com/doi/pdf/10.1177/1475240916635895</a:t>
            </a:r>
            <a:r>
              <a:rPr lang="en-GB" sz="1400" dirty="0">
                <a:ea typeface="+mn-lt"/>
                <a:cs typeface="+mn-lt"/>
              </a:rPr>
              <a:t>  accessed on 22nd October 2023</a:t>
            </a:r>
            <a:endParaRPr lang="en-GB" sz="1400">
              <a:solidFill>
                <a:srgbClr val="F1F1F1"/>
              </a:solidFill>
              <a:ea typeface="+mn-lt"/>
              <a:cs typeface="+mn-lt"/>
            </a:endParaRPr>
          </a:p>
          <a:p>
            <a:r>
              <a:rPr lang="en-GB" dirty="0">
                <a:ea typeface="+mn-lt"/>
                <a:cs typeface="+mn-lt"/>
              </a:rPr>
              <a:t>Image from </a:t>
            </a:r>
            <a:r>
              <a:rPr lang="en-GB" sz="1400" dirty="0">
                <a:solidFill>
                  <a:srgbClr val="C22DD8"/>
                </a:solidFill>
                <a:latin typeface="Google Sans"/>
                <a:ea typeface="+mn-lt"/>
                <a:cs typeface="+mn-lt"/>
                <a:hlinkClick r:id="rId7"/>
              </a:rPr>
              <a:t>The benefits of critical thinking for students and how to develop it </a:t>
            </a:r>
            <a:endParaRPr lang="en-GB" sz="1400" dirty="0">
              <a:ea typeface="+mn-lt"/>
              <a:cs typeface="+mn-lt"/>
            </a:endParaRPr>
          </a:p>
          <a:p>
            <a:endParaRPr lang="en-GB" sz="1400" dirty="0">
              <a:latin typeface="Neue Haas Grotesk Text Pro"/>
            </a:endParaRPr>
          </a:p>
          <a:p>
            <a:endParaRPr lang="en-GB" sz="1400" dirty="0">
              <a:latin typeface="Neue Haas Grotesk Text Pro"/>
            </a:endParaRPr>
          </a:p>
        </p:txBody>
      </p:sp>
    </p:spTree>
    <p:extLst>
      <p:ext uri="{BB962C8B-B14F-4D97-AF65-F5344CB8AC3E}">
        <p14:creationId xmlns:p14="http://schemas.microsoft.com/office/powerpoint/2010/main" val="1679499381"/>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InterweaveVTI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764</cp:revision>
  <dcterms:created xsi:type="dcterms:W3CDTF">2023-10-15T18:46:51Z</dcterms:created>
  <dcterms:modified xsi:type="dcterms:W3CDTF">2023-10-27T18:26:26Z</dcterms:modified>
</cp:coreProperties>
</file>