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60" d="100"/>
          <a:sy n="60" d="100"/>
        </p:scale>
        <p:origin x="1140"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CB8C245-0212-49E3-A5F1-A0D660552AEC}" type="datetimeFigureOut">
              <a:rPr lang="en-US" smtClean="0"/>
              <a:t>11/20/2022</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946EC478-C7D5-416E-89C8-A95B90275843}" type="slidenum">
              <a:rPr lang="en-US" smtClean="0"/>
              <a:t>‹#›</a:t>
            </a:fld>
            <a:endParaRPr lang="en-US"/>
          </a:p>
        </p:txBody>
      </p:sp>
    </p:spTree>
    <p:extLst>
      <p:ext uri="{BB962C8B-B14F-4D97-AF65-F5344CB8AC3E}">
        <p14:creationId xmlns:p14="http://schemas.microsoft.com/office/powerpoint/2010/main" val="38823931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CB8C245-0212-49E3-A5F1-A0D660552AEC}" type="datetimeFigureOut">
              <a:rPr lang="en-US" smtClean="0"/>
              <a:t>11/20/2022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46EC478-C7D5-416E-89C8-A95B90275843}" type="slidenum">
              <a:rPr lang="en-US" smtClean="0"/>
              <a:t>‹#›</a:t>
            </a:fld>
            <a:endParaRPr lang="en-US"/>
          </a:p>
        </p:txBody>
      </p:sp>
    </p:spTree>
    <p:extLst>
      <p:ext uri="{BB962C8B-B14F-4D97-AF65-F5344CB8AC3E}">
        <p14:creationId xmlns:p14="http://schemas.microsoft.com/office/powerpoint/2010/main" val="4781160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5CB8C245-0212-49E3-A5F1-A0D660552AEC}" type="datetimeFigureOut">
              <a:rPr lang="en-US" smtClean="0"/>
              <a:t>11/20/2022</a:t>
            </a:fld>
            <a:endParaRPr lang="en-US"/>
          </a:p>
        </p:txBody>
      </p:sp>
      <p:sp>
        <p:nvSpPr>
          <p:cNvPr id="5" name="Footer Placeholder 4"/>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946EC478-C7D5-416E-89C8-A95B90275843}" type="slidenum">
              <a:rPr lang="en-US" smtClean="0"/>
              <a:t>‹#›</a:t>
            </a:fld>
            <a:endParaRPr lang="en-US"/>
          </a:p>
        </p:txBody>
      </p:sp>
    </p:spTree>
    <p:extLst>
      <p:ext uri="{BB962C8B-B14F-4D97-AF65-F5344CB8AC3E}">
        <p14:creationId xmlns:p14="http://schemas.microsoft.com/office/powerpoint/2010/main" val="12253320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5CB8C245-0212-49E3-A5F1-A0D660552AEC}" type="datetimeFigureOut">
              <a:rPr lang="en-US" smtClean="0"/>
              <a:t>11/20/2022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46EC478-C7D5-416E-89C8-A95B90275843}" type="slidenum">
              <a:rPr lang="en-US" smtClean="0"/>
              <a:t>‹#›</a:t>
            </a:fld>
            <a:endParaRPr lang="en-US"/>
          </a:p>
        </p:txBody>
      </p:sp>
    </p:spTree>
    <p:extLst>
      <p:ext uri="{BB962C8B-B14F-4D97-AF65-F5344CB8AC3E}">
        <p14:creationId xmlns:p14="http://schemas.microsoft.com/office/powerpoint/2010/main" val="3441012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CB8C245-0212-49E3-A5F1-A0D660552AEC}" type="datetimeFigureOut">
              <a:rPr lang="en-US" smtClean="0"/>
              <a:t>11/20/2022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46EC478-C7D5-416E-89C8-A95B90275843}" type="slidenum">
              <a:rPr lang="en-US" smtClean="0"/>
              <a:t>‹#›</a:t>
            </a:fld>
            <a:endParaRPr lang="en-US"/>
          </a:p>
        </p:txBody>
      </p:sp>
    </p:spTree>
    <p:extLst>
      <p:ext uri="{BB962C8B-B14F-4D97-AF65-F5344CB8AC3E}">
        <p14:creationId xmlns:p14="http://schemas.microsoft.com/office/powerpoint/2010/main" val="16309156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5CB8C245-0212-49E3-A5F1-A0D660552AEC}" type="datetimeFigureOut">
              <a:rPr lang="en-US" smtClean="0"/>
              <a:t>11/20/2022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46EC478-C7D5-416E-89C8-A95B90275843}" type="slidenum">
              <a:rPr lang="en-US" smtClean="0"/>
              <a:t>‹#›</a:t>
            </a:fld>
            <a:endParaRPr lang="en-US"/>
          </a:p>
        </p:txBody>
      </p:sp>
    </p:spTree>
    <p:extLst>
      <p:ext uri="{BB962C8B-B14F-4D97-AF65-F5344CB8AC3E}">
        <p14:creationId xmlns:p14="http://schemas.microsoft.com/office/powerpoint/2010/main" val="12011789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B8C245-0212-49E3-A5F1-A0D660552AEC}" type="datetimeFigureOut">
              <a:rPr lang="en-US" smtClean="0"/>
              <a:t>11/20/2022</a:t>
            </a:fld>
            <a:endParaRPr lang="en-US"/>
          </a:p>
        </p:txBody>
      </p:sp>
      <p:sp>
        <p:nvSpPr>
          <p:cNvPr id="3" name="Footer Placeholder 2"/>
          <p:cNvSpPr>
            <a:spLocks noGrp="1"/>
          </p:cNvSpPr>
          <p:nvPr>
            <p:ph type="ftr" sz="quarter" idx="11"/>
          </p:nvPr>
        </p:nvSpPr>
        <p:spPr/>
        <p:txBody>
          <a:bodyPr/>
          <a:lstStyle/>
          <a:p>
            <a:endParaRPr lang="en-US"/>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946EC478-C7D5-416E-89C8-A95B90275843}" type="slidenum">
              <a:rPr lang="en-US" smtClean="0"/>
              <a:t>‹#›</a:t>
            </a:fld>
            <a:endParaRPr lang="en-US"/>
          </a:p>
        </p:txBody>
      </p:sp>
    </p:spTree>
    <p:extLst>
      <p:ext uri="{BB962C8B-B14F-4D97-AF65-F5344CB8AC3E}">
        <p14:creationId xmlns:p14="http://schemas.microsoft.com/office/powerpoint/2010/main" val="799503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5CB8C245-0212-49E3-A5F1-A0D660552AEC}" type="datetimeFigureOut">
              <a:rPr lang="en-US" smtClean="0"/>
              <a:t>11/20/2022</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946EC478-C7D5-416E-89C8-A95B90275843}" type="slidenum">
              <a:rPr lang="en-US" smtClean="0"/>
              <a:t>‹#›</a:t>
            </a:fld>
            <a:endParaRPr lang="en-US"/>
          </a:p>
        </p:txBody>
      </p:sp>
    </p:spTree>
    <p:extLst>
      <p:ext uri="{BB962C8B-B14F-4D97-AF65-F5344CB8AC3E}">
        <p14:creationId xmlns:p14="http://schemas.microsoft.com/office/powerpoint/2010/main" val="298345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smtClean="0"/>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5CB8C245-0212-49E3-A5F1-A0D660552AEC}" type="datetimeFigureOut">
              <a:rPr lang="en-US" smtClean="0"/>
              <a:t>11/20/2022</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946EC478-C7D5-416E-89C8-A95B90275843}" type="slidenum">
              <a:rPr lang="en-US" smtClean="0"/>
              <a:t>‹#›</a:t>
            </a:fld>
            <a:endParaRPr lang="en-US"/>
          </a:p>
        </p:txBody>
      </p:sp>
    </p:spTree>
    <p:extLst>
      <p:ext uri="{BB962C8B-B14F-4D97-AF65-F5344CB8AC3E}">
        <p14:creationId xmlns:p14="http://schemas.microsoft.com/office/powerpoint/2010/main" val="40392396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5CB8C245-0212-49E3-A5F1-A0D660552AEC}" type="datetimeFigureOut">
              <a:rPr lang="en-US" smtClean="0"/>
              <a:t>11/20/2022</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946EC478-C7D5-416E-89C8-A95B90275843}" type="slidenum">
              <a:rPr lang="en-US" smtClean="0"/>
              <a:t>‹#›</a:t>
            </a:fld>
            <a:endParaRPr lang="en-US"/>
          </a:p>
        </p:txBody>
      </p:sp>
    </p:spTree>
    <p:extLst>
      <p:ext uri="{BB962C8B-B14F-4D97-AF65-F5344CB8AC3E}">
        <p14:creationId xmlns:p14="http://schemas.microsoft.com/office/powerpoint/2010/main" val="30232173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5CB8C245-0212-49E3-A5F1-A0D660552AEC}" type="datetimeFigureOut">
              <a:rPr lang="en-US" smtClean="0"/>
              <a:t>11/20/2022</a:t>
            </a:fld>
            <a:endParaRPr lang="en-US"/>
          </a:p>
        </p:txBody>
      </p:sp>
      <p:sp>
        <p:nvSpPr>
          <p:cNvPr id="5" name="Footer Placeholder 4"/>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946EC478-C7D5-416E-89C8-A95B90275843}" type="slidenum">
              <a:rPr lang="en-US" smtClean="0"/>
              <a:t>‹#›</a:t>
            </a:fld>
            <a:endParaRPr lang="en-US"/>
          </a:p>
        </p:txBody>
      </p:sp>
    </p:spTree>
    <p:extLst>
      <p:ext uri="{BB962C8B-B14F-4D97-AF65-F5344CB8AC3E}">
        <p14:creationId xmlns:p14="http://schemas.microsoft.com/office/powerpoint/2010/main" val="22221542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smtClean="0"/>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5CB8C245-0212-49E3-A5F1-A0D660552AEC}" type="datetimeFigureOut">
              <a:rPr lang="en-US" smtClean="0"/>
              <a:t>11/20/2022</a:t>
            </a:fld>
            <a:endParaRPr lang="en-US"/>
          </a:p>
        </p:txBody>
      </p:sp>
      <p:sp>
        <p:nvSpPr>
          <p:cNvPr id="5" name="Footer Placeholder 4"/>
          <p:cNvSpPr>
            <a:spLocks noGrp="1"/>
          </p:cNvSpPr>
          <p:nvPr>
            <p:ph type="ftr" sz="quarter" idx="11"/>
          </p:nvPr>
        </p:nvSpPr>
        <p:spPr/>
        <p:txBody>
          <a:bodyPr/>
          <a:lstStyle/>
          <a:p>
            <a:endParaRPr lang="en-US"/>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946EC478-C7D5-416E-89C8-A95B90275843}" type="slidenum">
              <a:rPr lang="en-US" smtClean="0"/>
              <a:t>‹#›</a:t>
            </a:fld>
            <a:endParaRPr lang="en-US"/>
          </a:p>
        </p:txBody>
      </p:sp>
    </p:spTree>
    <p:extLst>
      <p:ext uri="{BB962C8B-B14F-4D97-AF65-F5344CB8AC3E}">
        <p14:creationId xmlns:p14="http://schemas.microsoft.com/office/powerpoint/2010/main" val="27096303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5CB8C245-0212-49E3-A5F1-A0D660552AEC}" type="datetimeFigureOut">
              <a:rPr lang="en-US" smtClean="0"/>
              <a:t>11/20/2022</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946EC478-C7D5-416E-89C8-A95B90275843}" type="slidenum">
              <a:rPr lang="en-US" smtClean="0"/>
              <a:t>‹#›</a:t>
            </a:fld>
            <a:endParaRPr lang="en-US"/>
          </a:p>
        </p:txBody>
      </p:sp>
    </p:spTree>
    <p:extLst>
      <p:ext uri="{BB962C8B-B14F-4D97-AF65-F5344CB8AC3E}">
        <p14:creationId xmlns:p14="http://schemas.microsoft.com/office/powerpoint/2010/main" val="18930493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5CB8C245-0212-49E3-A5F1-A0D660552AEC}" type="datetimeFigureOut">
              <a:rPr lang="en-US" smtClean="0"/>
              <a:t>11/20/2022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46EC478-C7D5-416E-89C8-A95B90275843}" type="slidenum">
              <a:rPr lang="en-US" smtClean="0"/>
              <a:t>‹#›</a:t>
            </a:fld>
            <a:endParaRPr lang="en-US"/>
          </a:p>
        </p:txBody>
      </p:sp>
    </p:spTree>
    <p:extLst>
      <p:ext uri="{BB962C8B-B14F-4D97-AF65-F5344CB8AC3E}">
        <p14:creationId xmlns:p14="http://schemas.microsoft.com/office/powerpoint/2010/main" val="40700806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5CB8C245-0212-49E3-A5F1-A0D660552AEC}" type="datetimeFigureOut">
              <a:rPr lang="en-US" smtClean="0"/>
              <a:t>11/20/2022</a:t>
            </a:fld>
            <a:endParaRPr lang="en-US"/>
          </a:p>
        </p:txBody>
      </p:sp>
      <p:sp>
        <p:nvSpPr>
          <p:cNvPr id="8" name="Footer Placeholder 7"/>
          <p:cNvSpPr>
            <a:spLocks noGrp="1"/>
          </p:cNvSpPr>
          <p:nvPr>
            <p:ph type="ftr" sz="quarter" idx="11"/>
          </p:nvPr>
        </p:nvSpPr>
        <p:spPr>
          <a:xfrm>
            <a:off x="561111" y="6391838"/>
            <a:ext cx="3644282" cy="304801"/>
          </a:xfrm>
        </p:spPr>
        <p:txBody>
          <a:bodyPr/>
          <a:lstStyle/>
          <a:p>
            <a:endParaRPr lang="en-US"/>
          </a:p>
        </p:txBody>
      </p:sp>
      <p:sp>
        <p:nvSpPr>
          <p:cNvPr id="9" name="Slide Number Placeholder 8"/>
          <p:cNvSpPr>
            <a:spLocks noGrp="1"/>
          </p:cNvSpPr>
          <p:nvPr>
            <p:ph type="sldNum" sz="quarter" idx="12"/>
          </p:nvPr>
        </p:nvSpPr>
        <p:spPr/>
        <p:txBody>
          <a:bodyPr/>
          <a:lstStyle/>
          <a:p>
            <a:fld id="{946EC478-C7D5-416E-89C8-A95B90275843}" type="slidenum">
              <a:rPr lang="en-US" smtClean="0"/>
              <a:t>‹#›</a:t>
            </a:fld>
            <a:endParaRPr lang="en-US"/>
          </a:p>
        </p:txBody>
      </p:sp>
    </p:spTree>
    <p:extLst>
      <p:ext uri="{BB962C8B-B14F-4D97-AF65-F5344CB8AC3E}">
        <p14:creationId xmlns:p14="http://schemas.microsoft.com/office/powerpoint/2010/main" val="6292821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CB8C245-0212-49E3-A5F1-A0D660552AEC}" type="datetimeFigureOut">
              <a:rPr lang="en-US" smtClean="0"/>
              <a:t>11/20/2022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46EC478-C7D5-416E-89C8-A95B90275843}" type="slidenum">
              <a:rPr lang="en-US" smtClean="0"/>
              <a:t>‹#›</a:t>
            </a:fld>
            <a:endParaRPr lang="en-US"/>
          </a:p>
        </p:txBody>
      </p:sp>
    </p:spTree>
    <p:extLst>
      <p:ext uri="{BB962C8B-B14F-4D97-AF65-F5344CB8AC3E}">
        <p14:creationId xmlns:p14="http://schemas.microsoft.com/office/powerpoint/2010/main" val="5786711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5CB8C245-0212-49E3-A5F1-A0D660552AEC}" type="datetimeFigureOut">
              <a:rPr lang="en-US" smtClean="0"/>
              <a:t>11/20/2022</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946EC478-C7D5-416E-89C8-A95B90275843}" type="slidenum">
              <a:rPr lang="en-US" smtClean="0"/>
              <a:t>‹#›</a:t>
            </a:fld>
            <a:endParaRPr lang="en-US"/>
          </a:p>
        </p:txBody>
      </p:sp>
    </p:spTree>
    <p:extLst>
      <p:ext uri="{BB962C8B-B14F-4D97-AF65-F5344CB8AC3E}">
        <p14:creationId xmlns:p14="http://schemas.microsoft.com/office/powerpoint/2010/main" val="30170846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5CB8C245-0212-49E3-A5F1-A0D660552AEC}" type="datetimeFigureOut">
              <a:rPr lang="en-US" smtClean="0"/>
              <a:t>11/20/2022</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946EC478-C7D5-416E-89C8-A95B90275843}" type="slidenum">
              <a:rPr lang="en-US" smtClean="0"/>
              <a:t>‹#›</a:t>
            </a:fld>
            <a:endParaRPr lang="en-US"/>
          </a:p>
        </p:txBody>
      </p:sp>
    </p:spTree>
    <p:extLst>
      <p:ext uri="{BB962C8B-B14F-4D97-AF65-F5344CB8AC3E}">
        <p14:creationId xmlns:p14="http://schemas.microsoft.com/office/powerpoint/2010/main" val="282574882"/>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g"/><Relationship Id="rId1" Type="http://schemas.openxmlformats.org/officeDocument/2006/relationships/slideLayout" Target="../slideLayouts/slideLayout7.xml"/><Relationship Id="rId5" Type="http://schemas.openxmlformats.org/officeDocument/2006/relationships/image" Target="../media/image7.jpg"/><Relationship Id="rId4" Type="http://schemas.openxmlformats.org/officeDocument/2006/relationships/image" Target="../media/image6.jpg"/></Relationships>
</file>

<file path=ppt/slides/_rels/slide5.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32871" y="2108201"/>
            <a:ext cx="8915399" cy="2262781"/>
          </a:xfrm>
        </p:spPr>
        <p:txBody>
          <a:bodyPr>
            <a:normAutofit fontScale="90000"/>
          </a:bodyPr>
          <a:lstStyle/>
          <a:p>
            <a:r>
              <a:rPr lang="en-US" b="1" dirty="0">
                <a:latin typeface="Arno Pro Smbd Display" panose="02020702050506020403" pitchFamily="18" charset="0"/>
              </a:rPr>
              <a:t>INTRODUCING THE MODERN WORKPLACE</a:t>
            </a:r>
            <a:br>
              <a:rPr lang="en-US" b="1" dirty="0">
                <a:latin typeface="Arno Pro Smbd Display" panose="02020702050506020403" pitchFamily="18" charset="0"/>
              </a:rPr>
            </a:br>
            <a:r>
              <a:rPr lang="en-US" b="1" dirty="0">
                <a:latin typeface="Arno Pro Smbd Display" panose="02020702050506020403" pitchFamily="18" charset="0"/>
              </a:rPr>
              <a:t> </a:t>
            </a:r>
          </a:p>
        </p:txBody>
      </p:sp>
      <p:sp>
        <p:nvSpPr>
          <p:cNvPr id="3" name="Subtitle 2"/>
          <p:cNvSpPr>
            <a:spLocks noGrp="1"/>
          </p:cNvSpPr>
          <p:nvPr>
            <p:ph type="subTitle" idx="1"/>
          </p:nvPr>
        </p:nvSpPr>
        <p:spPr>
          <a:xfrm>
            <a:off x="1856240" y="3807840"/>
            <a:ext cx="8915399" cy="1126283"/>
          </a:xfrm>
        </p:spPr>
        <p:txBody>
          <a:bodyPr>
            <a:normAutofit/>
          </a:bodyPr>
          <a:lstStyle/>
          <a:p>
            <a:r>
              <a:rPr lang="en-US" sz="2000" dirty="0">
                <a:solidFill>
                  <a:schemeClr val="bg1">
                    <a:lumMod val="95000"/>
                  </a:schemeClr>
                </a:solidFill>
                <a:latin typeface="Arno Pro Smbd Display" panose="02020702050506020403" pitchFamily="18" charset="0"/>
              </a:rPr>
              <a:t>LECTURER NAME:- Dr. Hoang Dang Nguyen</a:t>
            </a:r>
          </a:p>
          <a:p>
            <a:r>
              <a:rPr lang="en-US" sz="2000" dirty="0">
                <a:solidFill>
                  <a:schemeClr val="bg1">
                    <a:lumMod val="95000"/>
                  </a:schemeClr>
                </a:solidFill>
                <a:latin typeface="Arno Pro Smbd Display" panose="02020702050506020403" pitchFamily="18" charset="0"/>
              </a:rPr>
              <a:t>MODULE CODE:- LCBB4003</a:t>
            </a:r>
          </a:p>
        </p:txBody>
      </p:sp>
      <p:sp>
        <p:nvSpPr>
          <p:cNvPr id="5" name="Slide Number Placeholder 4"/>
          <p:cNvSpPr>
            <a:spLocks noGrp="1"/>
          </p:cNvSpPr>
          <p:nvPr>
            <p:ph type="sldNum" sz="quarter" idx="12"/>
          </p:nvPr>
        </p:nvSpPr>
        <p:spPr/>
        <p:txBody>
          <a:bodyPr/>
          <a:lstStyle/>
          <a:p>
            <a:fld id="{6F767560-C6EB-41FE-B2E4-9BE6C63A3AAF}" type="slidenum">
              <a:rPr lang="en-GB" smtClean="0"/>
              <a:t>1</a:t>
            </a:fld>
            <a:endParaRPr lang="en-GB"/>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2062" y="608414"/>
            <a:ext cx="3119846" cy="1299936"/>
          </a:xfrm>
          <a:prstGeom prst="rect">
            <a:avLst/>
          </a:prstGeom>
        </p:spPr>
      </p:pic>
    </p:spTree>
    <p:extLst>
      <p:ext uri="{BB962C8B-B14F-4D97-AF65-F5344CB8AC3E}">
        <p14:creationId xmlns:p14="http://schemas.microsoft.com/office/powerpoint/2010/main" val="25862793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F2A0BD-00CA-981C-2481-2782069052B7}"/>
              </a:ext>
            </a:extLst>
          </p:cNvPr>
          <p:cNvSpPr>
            <a:spLocks noGrp="1"/>
          </p:cNvSpPr>
          <p:nvPr>
            <p:ph type="title"/>
          </p:nvPr>
        </p:nvSpPr>
        <p:spPr/>
        <p:txBody>
          <a:bodyPr>
            <a:normAutofit/>
          </a:bodyPr>
          <a:lstStyle/>
          <a:p>
            <a:r>
              <a:rPr lang="en-GB" dirty="0" smtClean="0">
                <a:solidFill>
                  <a:schemeClr val="bg1"/>
                </a:solidFill>
                <a:latin typeface="Bahnschrift SemiBold SemiConden" panose="020B0502040204020203" pitchFamily="34" charset="0"/>
              </a:rPr>
              <a:t>Organisational </a:t>
            </a:r>
            <a:r>
              <a:rPr lang="en-GB" dirty="0">
                <a:solidFill>
                  <a:schemeClr val="bg1"/>
                </a:solidFill>
                <a:latin typeface="Bahnschrift SemiBold SemiConden" panose="020B0502040204020203" pitchFamily="34" charset="0"/>
              </a:rPr>
              <a:t>Behaviour: The Case of Unilever</a:t>
            </a:r>
          </a:p>
        </p:txBody>
      </p:sp>
      <p:sp>
        <p:nvSpPr>
          <p:cNvPr id="3" name="Subtitle 2">
            <a:extLst>
              <a:ext uri="{FF2B5EF4-FFF2-40B4-BE49-F238E27FC236}">
                <a16:creationId xmlns:a16="http://schemas.microsoft.com/office/drawing/2014/main" id="{D5F3289F-F966-B3EF-D463-9C9116B64073}"/>
              </a:ext>
            </a:extLst>
          </p:cNvPr>
          <p:cNvSpPr>
            <a:spLocks noGrp="1"/>
          </p:cNvSpPr>
          <p:nvPr>
            <p:ph idx="1"/>
          </p:nvPr>
        </p:nvSpPr>
        <p:spPr/>
        <p:txBody>
          <a:bodyPr>
            <a:normAutofit/>
          </a:bodyPr>
          <a:lstStyle/>
          <a:p>
            <a:pPr marL="0" indent="0">
              <a:buNone/>
            </a:pPr>
            <a:r>
              <a:rPr lang="en-GB" sz="2000" dirty="0">
                <a:solidFill>
                  <a:schemeClr val="tx2">
                    <a:lumMod val="75000"/>
                  </a:schemeClr>
                </a:solidFill>
                <a:latin typeface="Impact" panose="020B0806030902050204" pitchFamily="34" charset="0"/>
              </a:rPr>
              <a:t>presented by:     </a:t>
            </a:r>
            <a:r>
              <a:rPr lang="en-GB" sz="2000" dirty="0">
                <a:solidFill>
                  <a:schemeClr val="tx2">
                    <a:lumMod val="75000"/>
                  </a:schemeClr>
                </a:solidFill>
                <a:latin typeface="Arno Pro Smbd Display" panose="02020702050506020403" pitchFamily="18" charset="0"/>
              </a:rPr>
              <a:t>Sahil Girishbhai Bhuva(2127449)</a:t>
            </a:r>
          </a:p>
          <a:p>
            <a:pPr marL="0" indent="0">
              <a:buNone/>
            </a:pPr>
            <a:r>
              <a:rPr lang="en-GB" sz="2000" dirty="0">
                <a:solidFill>
                  <a:schemeClr val="tx2">
                    <a:lumMod val="75000"/>
                  </a:schemeClr>
                </a:solidFill>
                <a:latin typeface="Arno Pro Smbd Display" panose="02020702050506020403" pitchFamily="18" charset="0"/>
              </a:rPr>
              <a:t>			       </a:t>
            </a:r>
            <a:r>
              <a:rPr lang="en-GB" sz="2000" dirty="0" err="1">
                <a:solidFill>
                  <a:schemeClr val="tx2">
                    <a:lumMod val="75000"/>
                  </a:schemeClr>
                </a:solidFill>
                <a:latin typeface="Arno Pro Smbd Display" panose="02020702050506020403" pitchFamily="18" charset="0"/>
              </a:rPr>
              <a:t>Gurleen</a:t>
            </a:r>
            <a:r>
              <a:rPr lang="en-GB" sz="2000" dirty="0">
                <a:solidFill>
                  <a:schemeClr val="tx2">
                    <a:lumMod val="75000"/>
                  </a:schemeClr>
                </a:solidFill>
                <a:latin typeface="Arno Pro Smbd Display" panose="02020702050506020403" pitchFamily="18" charset="0"/>
              </a:rPr>
              <a:t> Kaur(2129497)</a:t>
            </a:r>
          </a:p>
          <a:p>
            <a:pPr marL="0" indent="0">
              <a:buNone/>
            </a:pPr>
            <a:r>
              <a:rPr lang="en-GB" sz="2000" dirty="0">
                <a:solidFill>
                  <a:schemeClr val="tx2">
                    <a:lumMod val="75000"/>
                  </a:schemeClr>
                </a:solidFill>
                <a:latin typeface="Arno Pro Smbd Display" panose="02020702050506020403" pitchFamily="18" charset="0"/>
              </a:rPr>
              <a:t>			       Anderson </a:t>
            </a:r>
            <a:r>
              <a:rPr lang="en-GB" sz="2000" dirty="0" err="1">
                <a:solidFill>
                  <a:schemeClr val="tx2">
                    <a:lumMod val="75000"/>
                  </a:schemeClr>
                </a:solidFill>
                <a:latin typeface="Arno Pro Smbd Display" panose="02020702050506020403" pitchFamily="18" charset="0"/>
              </a:rPr>
              <a:t>Sanaguano</a:t>
            </a:r>
            <a:r>
              <a:rPr lang="en-GB" sz="2000" dirty="0">
                <a:solidFill>
                  <a:schemeClr val="tx2">
                    <a:lumMod val="75000"/>
                  </a:schemeClr>
                </a:solidFill>
                <a:latin typeface="Arno Pro Smbd Display" panose="02020702050506020403" pitchFamily="18" charset="0"/>
              </a:rPr>
              <a:t> </a:t>
            </a:r>
            <a:r>
              <a:rPr lang="en-GB" sz="2000" dirty="0" err="1">
                <a:solidFill>
                  <a:schemeClr val="tx2">
                    <a:lumMod val="75000"/>
                  </a:schemeClr>
                </a:solidFill>
                <a:latin typeface="Arno Pro Smbd Display" panose="02020702050506020403" pitchFamily="18" charset="0"/>
              </a:rPr>
              <a:t>Masache</a:t>
            </a:r>
            <a:r>
              <a:rPr lang="en-GB" sz="2000" dirty="0">
                <a:solidFill>
                  <a:schemeClr val="tx2">
                    <a:lumMod val="75000"/>
                  </a:schemeClr>
                </a:solidFill>
                <a:latin typeface="Arno Pro Smbd Display" panose="02020702050506020403" pitchFamily="18" charset="0"/>
              </a:rPr>
              <a:t>(2132325)</a:t>
            </a:r>
          </a:p>
          <a:p>
            <a:pPr marL="0" indent="0">
              <a:buNone/>
            </a:pPr>
            <a:r>
              <a:rPr lang="en-GB" sz="2000" dirty="0">
                <a:solidFill>
                  <a:schemeClr val="tx2">
                    <a:lumMod val="75000"/>
                  </a:schemeClr>
                </a:solidFill>
                <a:latin typeface="Arno Pro Smbd Display" panose="02020702050506020403" pitchFamily="18" charset="0"/>
              </a:rPr>
              <a:t>			       </a:t>
            </a:r>
            <a:r>
              <a:rPr lang="en-GB" sz="2000" dirty="0" err="1">
                <a:solidFill>
                  <a:schemeClr val="tx2">
                    <a:lumMod val="75000"/>
                  </a:schemeClr>
                </a:solidFill>
                <a:latin typeface="Arno Pro Smbd Display" panose="02020702050506020403" pitchFamily="18" charset="0"/>
              </a:rPr>
              <a:t>Sanjana</a:t>
            </a:r>
            <a:r>
              <a:rPr lang="en-GB" sz="2000" dirty="0">
                <a:solidFill>
                  <a:schemeClr val="tx2">
                    <a:lumMod val="75000"/>
                  </a:schemeClr>
                </a:solidFill>
                <a:latin typeface="Arno Pro Smbd Display" panose="02020702050506020403" pitchFamily="18" charset="0"/>
              </a:rPr>
              <a:t>(2128205</a:t>
            </a:r>
            <a:r>
              <a:rPr lang="en-GB" sz="2000" dirty="0">
                <a:solidFill>
                  <a:schemeClr val="tx2">
                    <a:lumMod val="75000"/>
                  </a:schemeClr>
                </a:solidFill>
                <a:latin typeface="Georgia" panose="02040502050405020303" pitchFamily="18" charset="0"/>
              </a:rPr>
              <a:t>)</a:t>
            </a:r>
          </a:p>
          <a:p>
            <a:endParaRPr lang="en-GB" sz="2000" dirty="0">
              <a:solidFill>
                <a:schemeClr val="tx2">
                  <a:lumMod val="75000"/>
                </a:schemeClr>
              </a:solidFill>
              <a:latin typeface="Impact" panose="020B0806030902050204" pitchFamily="34" charset="0"/>
            </a:endParaRPr>
          </a:p>
        </p:txBody>
      </p:sp>
      <p:sp>
        <p:nvSpPr>
          <p:cNvPr id="4" name="Slide Number Placeholder 3"/>
          <p:cNvSpPr>
            <a:spLocks noGrp="1"/>
          </p:cNvSpPr>
          <p:nvPr>
            <p:ph type="sldNum" sz="quarter" idx="12"/>
          </p:nvPr>
        </p:nvSpPr>
        <p:spPr/>
        <p:txBody>
          <a:bodyPr/>
          <a:lstStyle/>
          <a:p>
            <a:fld id="{6F767560-C6EB-41FE-B2E4-9BE6C63A3AAF}" type="slidenum">
              <a:rPr lang="en-GB" smtClean="0"/>
              <a:t>2</a:t>
            </a:fld>
            <a:endParaRPr lang="en-GB"/>
          </a:p>
        </p:txBody>
      </p:sp>
    </p:spTree>
    <p:extLst>
      <p:ext uri="{BB962C8B-B14F-4D97-AF65-F5344CB8AC3E}">
        <p14:creationId xmlns:p14="http://schemas.microsoft.com/office/powerpoint/2010/main" val="29819077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6303B1-87B5-CC8B-EB7D-C3E24F6D4729}"/>
              </a:ext>
            </a:extLst>
          </p:cNvPr>
          <p:cNvSpPr>
            <a:spLocks noGrp="1"/>
          </p:cNvSpPr>
          <p:nvPr>
            <p:ph type="title"/>
          </p:nvPr>
        </p:nvSpPr>
        <p:spPr>
          <a:xfrm>
            <a:off x="1640154" y="603790"/>
            <a:ext cx="8911687" cy="1280890"/>
          </a:xfrm>
        </p:spPr>
        <p:txBody>
          <a:bodyPr>
            <a:noAutofit/>
          </a:bodyPr>
          <a:lstStyle/>
          <a:p>
            <a:pPr>
              <a:lnSpc>
                <a:spcPct val="90000"/>
              </a:lnSpc>
            </a:pPr>
            <a:r>
              <a:rPr lang="en-GB" sz="3200" dirty="0">
                <a:solidFill>
                  <a:schemeClr val="bg1"/>
                </a:solidFill>
                <a:latin typeface="Bahnschrift SemiBold SemiConden" panose="020B0502040204020203" pitchFamily="34" charset="0"/>
              </a:rPr>
              <a:t>When you walk into </a:t>
            </a:r>
            <a:r>
              <a:rPr lang="en-GB" sz="3200" dirty="0" smtClean="0">
                <a:solidFill>
                  <a:schemeClr val="bg1"/>
                </a:solidFill>
                <a:latin typeface="Bahnschrift SemiBold SemiConden" panose="020B0502040204020203" pitchFamily="34" charset="0"/>
              </a:rPr>
              <a:t>a supermarket </a:t>
            </a:r>
            <a:r>
              <a:rPr lang="en-GB" sz="3200" dirty="0">
                <a:solidFill>
                  <a:schemeClr val="bg1"/>
                </a:solidFill>
                <a:latin typeface="Bahnschrift SemiBold SemiConden" panose="020B0502040204020203" pitchFamily="34" charset="0"/>
              </a:rPr>
              <a:t>is </a:t>
            </a:r>
            <a:r>
              <a:rPr lang="en-GB" sz="3200" dirty="0" smtClean="0">
                <a:solidFill>
                  <a:schemeClr val="bg1"/>
                </a:solidFill>
                <a:latin typeface="Bahnschrift SemiBold SemiConden" panose="020B0502040204020203" pitchFamily="34" charset="0"/>
              </a:rPr>
              <a:t>estimated </a:t>
            </a:r>
            <a:r>
              <a:rPr lang="en-GB" sz="3200" dirty="0">
                <a:solidFill>
                  <a:schemeClr val="bg1"/>
                </a:solidFill>
                <a:latin typeface="Bahnschrift SemiBold SemiConden" panose="020B0502040204020203" pitchFamily="34" charset="0"/>
              </a:rPr>
              <a:t>that 75% of the products on sale come from just 10 companies </a:t>
            </a:r>
          </a:p>
        </p:txBody>
      </p:sp>
      <p:sp>
        <p:nvSpPr>
          <p:cNvPr id="4" name="Content Placeholder 3">
            <a:extLst>
              <a:ext uri="{FF2B5EF4-FFF2-40B4-BE49-F238E27FC236}">
                <a16:creationId xmlns:a16="http://schemas.microsoft.com/office/drawing/2014/main" id="{18401B06-187F-823D-0C0B-F743C665A5C8}"/>
              </a:ext>
            </a:extLst>
          </p:cNvPr>
          <p:cNvSpPr>
            <a:spLocks noGrp="1"/>
          </p:cNvSpPr>
          <p:nvPr>
            <p:ph idx="1"/>
          </p:nvPr>
        </p:nvSpPr>
        <p:spPr>
          <a:xfrm>
            <a:off x="3695700" y="3314700"/>
            <a:ext cx="4140200" cy="1092200"/>
          </a:xfrm>
        </p:spPr>
        <p:txBody>
          <a:bodyPr/>
          <a:lstStyle/>
          <a:p>
            <a:endParaRPr lang="en-GB" dirty="0"/>
          </a:p>
        </p:txBody>
      </p:sp>
      <p:sp>
        <p:nvSpPr>
          <p:cNvPr id="3" name="Slide Number Placeholder 2"/>
          <p:cNvSpPr>
            <a:spLocks noGrp="1"/>
          </p:cNvSpPr>
          <p:nvPr>
            <p:ph type="sldNum" sz="quarter" idx="12"/>
          </p:nvPr>
        </p:nvSpPr>
        <p:spPr/>
        <p:txBody>
          <a:bodyPr/>
          <a:lstStyle/>
          <a:p>
            <a:fld id="{6F767560-C6EB-41FE-B2E4-9BE6C63A3AAF}" type="slidenum">
              <a:rPr lang="en-GB" smtClean="0"/>
              <a:t>3</a:t>
            </a:fld>
            <a:endParaRPr lang="en-GB"/>
          </a:p>
        </p:txBody>
      </p:sp>
      <p:pic>
        <p:nvPicPr>
          <p:cNvPr id="2050" name="Picture 2" descr="The Opportunity Behind Unilever's Transformation (NYSE:UL) | Seeking Alpha">
            <a:extLst>
              <a:ext uri="{FF2B5EF4-FFF2-40B4-BE49-F238E27FC236}">
                <a16:creationId xmlns:a16="http://schemas.microsoft.com/office/drawing/2014/main" id="{B8149841-B0C3-44BD-6709-AB74F808CCD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141845" y="2429189"/>
            <a:ext cx="7908307" cy="3955422"/>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30556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icture containing indoor, items&#10;&#10;Description automatically generated">
            <a:extLst>
              <a:ext uri="{FF2B5EF4-FFF2-40B4-BE49-F238E27FC236}">
                <a16:creationId xmlns:a16="http://schemas.microsoft.com/office/drawing/2014/main" id="{66B60FBD-3921-2F5C-C966-75CA867427E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78874" y="653625"/>
            <a:ext cx="4420222" cy="2700021"/>
          </a:xfrm>
          <a:prstGeom prst="rect">
            <a:avLst/>
          </a:prstGeom>
        </p:spPr>
      </p:pic>
      <p:pic>
        <p:nvPicPr>
          <p:cNvPr id="10" name="Picture 9" descr="A child brushing her teeth&#10;&#10;Description automatically generated">
            <a:extLst>
              <a:ext uri="{FF2B5EF4-FFF2-40B4-BE49-F238E27FC236}">
                <a16:creationId xmlns:a16="http://schemas.microsoft.com/office/drawing/2014/main" id="{DC3577B2-1908-855D-962E-E86F57D774C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99164" y="636693"/>
            <a:ext cx="4526035" cy="2696635"/>
          </a:xfrm>
          <a:prstGeom prst="rect">
            <a:avLst/>
          </a:prstGeom>
        </p:spPr>
      </p:pic>
      <p:pic>
        <p:nvPicPr>
          <p:cNvPr id="6" name="Picture 5" descr="A picture containing text, toiletry, lotion&#10;&#10;Description automatically generated">
            <a:extLst>
              <a:ext uri="{FF2B5EF4-FFF2-40B4-BE49-F238E27FC236}">
                <a16:creationId xmlns:a16="http://schemas.microsoft.com/office/drawing/2014/main" id="{48CCC5E3-94F5-BAC5-2337-280EDBBD96F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78874" y="3517899"/>
            <a:ext cx="4420222" cy="2686476"/>
          </a:xfrm>
          <a:prstGeom prst="rect">
            <a:avLst/>
          </a:prstGeom>
        </p:spPr>
      </p:pic>
      <p:pic>
        <p:nvPicPr>
          <p:cNvPr id="8" name="Picture 7" descr="A picture containing text, indoor, table, dining table&#10;&#10;Description automatically generated">
            <a:extLst>
              <a:ext uri="{FF2B5EF4-FFF2-40B4-BE49-F238E27FC236}">
                <a16:creationId xmlns:a16="http://schemas.microsoft.com/office/drawing/2014/main" id="{2F4CD6F8-631D-C459-6B50-7343447E12DC}"/>
              </a:ext>
            </a:extLst>
          </p:cNvPr>
          <p:cNvPicPr>
            <a:picLocks noChangeAspect="1"/>
          </p:cNvPicPr>
          <p:nvPr/>
        </p:nvPicPr>
        <p:blipFill rotWithShape="1">
          <a:blip r:embed="rId5">
            <a:extLst>
              <a:ext uri="{28A0092B-C50C-407E-A947-70E740481C1C}">
                <a14:useLocalDpi xmlns:a14="http://schemas.microsoft.com/office/drawing/2010/main" val="0"/>
              </a:ext>
            </a:extLst>
          </a:blip>
          <a:srcRect l="12748" r="13585"/>
          <a:stretch/>
        </p:blipFill>
        <p:spPr>
          <a:xfrm>
            <a:off x="6543128" y="3514513"/>
            <a:ext cx="4582071" cy="2700021"/>
          </a:xfrm>
          <a:prstGeom prst="rect">
            <a:avLst/>
          </a:prstGeom>
        </p:spPr>
      </p:pic>
      <p:sp>
        <p:nvSpPr>
          <p:cNvPr id="2" name="Slide Number Placeholder 1"/>
          <p:cNvSpPr>
            <a:spLocks noGrp="1"/>
          </p:cNvSpPr>
          <p:nvPr>
            <p:ph type="sldNum" sz="quarter" idx="12"/>
          </p:nvPr>
        </p:nvSpPr>
        <p:spPr/>
        <p:txBody>
          <a:bodyPr/>
          <a:lstStyle/>
          <a:p>
            <a:fld id="{6F767560-C6EB-41FE-B2E4-9BE6C63A3AAF}" type="slidenum">
              <a:rPr lang="en-GB" smtClean="0"/>
              <a:t>4</a:t>
            </a:fld>
            <a:endParaRPr lang="en-GB"/>
          </a:p>
        </p:txBody>
      </p:sp>
    </p:spTree>
    <p:extLst>
      <p:ext uri="{BB962C8B-B14F-4D97-AF65-F5344CB8AC3E}">
        <p14:creationId xmlns:p14="http://schemas.microsoft.com/office/powerpoint/2010/main" val="20697458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9049F-1270-C385-3B45-75271A90B30E}"/>
              </a:ext>
            </a:extLst>
          </p:cNvPr>
          <p:cNvSpPr>
            <a:spLocks noGrp="1"/>
          </p:cNvSpPr>
          <p:nvPr>
            <p:ph type="title"/>
          </p:nvPr>
        </p:nvSpPr>
        <p:spPr>
          <a:xfrm>
            <a:off x="1687669" y="624110"/>
            <a:ext cx="4137059" cy="1280890"/>
          </a:xfrm>
        </p:spPr>
        <p:txBody>
          <a:bodyPr>
            <a:normAutofit/>
          </a:bodyPr>
          <a:lstStyle/>
          <a:p>
            <a:r>
              <a:rPr lang="en-GB" sz="3200" dirty="0">
                <a:solidFill>
                  <a:schemeClr val="bg1"/>
                </a:solidFill>
                <a:latin typeface="Bahnschrift SemiBold SemiConden" panose="020B0502040204020203" pitchFamily="34" charset="0"/>
              </a:rPr>
              <a:t>Introduction</a:t>
            </a:r>
          </a:p>
        </p:txBody>
      </p:sp>
      <p:sp>
        <p:nvSpPr>
          <p:cNvPr id="3" name="Content Placeholder 2">
            <a:extLst>
              <a:ext uri="{FF2B5EF4-FFF2-40B4-BE49-F238E27FC236}">
                <a16:creationId xmlns:a16="http://schemas.microsoft.com/office/drawing/2014/main" id="{5D5DAA89-917A-85ED-E9E1-12CEA698D19C}"/>
              </a:ext>
            </a:extLst>
          </p:cNvPr>
          <p:cNvSpPr>
            <a:spLocks noGrp="1"/>
          </p:cNvSpPr>
          <p:nvPr>
            <p:ph idx="1"/>
          </p:nvPr>
        </p:nvSpPr>
        <p:spPr>
          <a:xfrm>
            <a:off x="1683956" y="2627270"/>
            <a:ext cx="4140772" cy="3777622"/>
          </a:xfrm>
        </p:spPr>
        <p:txBody>
          <a:bodyPr>
            <a:normAutofit/>
          </a:bodyPr>
          <a:lstStyle/>
          <a:p>
            <a:pPr>
              <a:lnSpc>
                <a:spcPct val="90000"/>
              </a:lnSpc>
            </a:pPr>
            <a:r>
              <a:rPr lang="en-GB" sz="1500" dirty="0">
                <a:solidFill>
                  <a:srgbClr val="000000"/>
                </a:solidFill>
                <a:latin typeface="Times New Roman" panose="02020603050405020304" pitchFamily="18" charset="0"/>
                <a:cs typeface="Times New Roman" panose="02020603050405020304" pitchFamily="18" charset="0"/>
              </a:rPr>
              <a:t>Organisational behaviour – study encompassing examination and analysis of the human behaviour within an organisation (James, 2017)</a:t>
            </a:r>
          </a:p>
          <a:p>
            <a:pPr>
              <a:lnSpc>
                <a:spcPct val="90000"/>
              </a:lnSpc>
            </a:pPr>
            <a:r>
              <a:rPr lang="en-GB" sz="1500" dirty="0">
                <a:solidFill>
                  <a:srgbClr val="000000"/>
                </a:solidFill>
                <a:latin typeface="Times New Roman" panose="02020603050405020304" pitchFamily="18" charset="0"/>
                <a:cs typeface="Times New Roman" panose="02020603050405020304" pitchFamily="18" charset="0"/>
              </a:rPr>
              <a:t>Current presentation – focus on critically evaluating the organisational behaviour of Unilever</a:t>
            </a:r>
          </a:p>
          <a:p>
            <a:pPr>
              <a:lnSpc>
                <a:spcPct val="90000"/>
              </a:lnSpc>
            </a:pPr>
            <a:r>
              <a:rPr lang="en-GB" sz="1500" dirty="0">
                <a:solidFill>
                  <a:srgbClr val="000000"/>
                </a:solidFill>
                <a:latin typeface="Times New Roman" panose="02020603050405020304" pitchFamily="18" charset="0"/>
                <a:cs typeface="Times New Roman" panose="02020603050405020304" pitchFamily="18" charset="0"/>
              </a:rPr>
              <a:t>The manner in which the organisational leader manages the workforce is crucial for its overall performance and productivity (</a:t>
            </a:r>
            <a:r>
              <a:rPr lang="en-US" sz="1500" dirty="0">
                <a:solidFill>
                  <a:srgbClr val="000000"/>
                </a:solidFill>
                <a:latin typeface="Times New Roman" panose="02020603050405020304" pitchFamily="18" charset="0"/>
                <a:cs typeface="Times New Roman" panose="02020603050405020304" pitchFamily="18" charset="0"/>
              </a:rPr>
              <a:t>James, 2017</a:t>
            </a:r>
            <a:r>
              <a:rPr lang="en-GB" sz="1500" dirty="0">
                <a:solidFill>
                  <a:srgbClr val="000000"/>
                </a:solidFill>
                <a:latin typeface="Times New Roman" panose="02020603050405020304" pitchFamily="18" charset="0"/>
                <a:cs typeface="Times New Roman" panose="02020603050405020304" pitchFamily="18" charset="0"/>
              </a:rPr>
              <a:t>)</a:t>
            </a:r>
          </a:p>
          <a:p>
            <a:pPr>
              <a:lnSpc>
                <a:spcPct val="90000"/>
              </a:lnSpc>
            </a:pPr>
            <a:r>
              <a:rPr lang="en-GB" sz="1500" dirty="0">
                <a:solidFill>
                  <a:srgbClr val="000000"/>
                </a:solidFill>
                <a:latin typeface="Times New Roman" panose="02020603050405020304" pitchFamily="18" charset="0"/>
                <a:cs typeface="Times New Roman" panose="02020603050405020304" pitchFamily="18" charset="0"/>
              </a:rPr>
              <a:t>Current presentation – focus on skills of organisational leaders on performance of Unilever </a:t>
            </a:r>
          </a:p>
          <a:p>
            <a:pPr>
              <a:lnSpc>
                <a:spcPct val="90000"/>
              </a:lnSpc>
            </a:pPr>
            <a:r>
              <a:rPr lang="en-GB" sz="1500" dirty="0">
                <a:solidFill>
                  <a:srgbClr val="000000"/>
                </a:solidFill>
                <a:latin typeface="Times New Roman" panose="02020603050405020304" pitchFamily="18" charset="0"/>
                <a:cs typeface="Times New Roman" panose="02020603050405020304" pitchFamily="18" charset="0"/>
              </a:rPr>
              <a:t>Focus also on factors that influence performance of Unilever</a:t>
            </a:r>
          </a:p>
        </p:txBody>
      </p:sp>
      <p:sp>
        <p:nvSpPr>
          <p:cNvPr id="4" name="Slide Number Placeholder 3"/>
          <p:cNvSpPr>
            <a:spLocks noGrp="1"/>
          </p:cNvSpPr>
          <p:nvPr>
            <p:ph type="sldNum" sz="quarter" idx="12"/>
          </p:nvPr>
        </p:nvSpPr>
        <p:spPr/>
        <p:txBody>
          <a:bodyPr/>
          <a:lstStyle/>
          <a:p>
            <a:fld id="{6F767560-C6EB-41FE-B2E4-9BE6C63A3AAF}" type="slidenum">
              <a:rPr lang="en-GB" smtClean="0"/>
              <a:t>5</a:t>
            </a:fld>
            <a:endParaRPr lang="en-GB"/>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28196" y="3255392"/>
            <a:ext cx="5451627" cy="2521377"/>
          </a:xfrm>
          <a:prstGeom prst="rect">
            <a:avLst/>
          </a:prstGeom>
        </p:spPr>
      </p:pic>
    </p:spTree>
    <p:extLst>
      <p:ext uri="{BB962C8B-B14F-4D97-AF65-F5344CB8AC3E}">
        <p14:creationId xmlns:p14="http://schemas.microsoft.com/office/powerpoint/2010/main" val="18560704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9049F-1270-C385-3B45-75271A90B30E}"/>
              </a:ext>
            </a:extLst>
          </p:cNvPr>
          <p:cNvSpPr>
            <a:spLocks noGrp="1"/>
          </p:cNvSpPr>
          <p:nvPr>
            <p:ph type="title"/>
          </p:nvPr>
        </p:nvSpPr>
        <p:spPr/>
        <p:txBody>
          <a:bodyPr/>
          <a:lstStyle/>
          <a:p>
            <a:r>
              <a:rPr lang="en-GB" dirty="0">
                <a:solidFill>
                  <a:schemeClr val="bg1"/>
                </a:solidFill>
                <a:latin typeface="Bahnschrift SemiBold SemiConden" panose="020B0502040204020203" pitchFamily="34" charset="0"/>
              </a:rPr>
              <a:t>Organisation’s profile - Background</a:t>
            </a:r>
          </a:p>
        </p:txBody>
      </p:sp>
      <p:sp>
        <p:nvSpPr>
          <p:cNvPr id="3" name="Content Placeholder 2">
            <a:extLst>
              <a:ext uri="{FF2B5EF4-FFF2-40B4-BE49-F238E27FC236}">
                <a16:creationId xmlns:a16="http://schemas.microsoft.com/office/drawing/2014/main" id="{5D5DAA89-917A-85ED-E9E1-12CEA698D19C}"/>
              </a:ext>
            </a:extLst>
          </p:cNvPr>
          <p:cNvSpPr>
            <a:spLocks noGrp="1"/>
          </p:cNvSpPr>
          <p:nvPr>
            <p:ph idx="1"/>
          </p:nvPr>
        </p:nvSpPr>
        <p:spPr>
          <a:xfrm>
            <a:off x="2005782" y="2295143"/>
            <a:ext cx="5077770" cy="4471417"/>
          </a:xfrm>
        </p:spPr>
        <p:txBody>
          <a:bodyPr>
            <a:normAutofit fontScale="92500" lnSpcReduction="10000"/>
          </a:bodyPr>
          <a:lstStyle/>
          <a:p>
            <a:pPr algn="just"/>
            <a:r>
              <a:rPr lang="en-GB" sz="2000" dirty="0">
                <a:latin typeface="Times New Roman" panose="02020603050405020304" pitchFamily="18" charset="0"/>
                <a:cs typeface="Times New Roman" panose="02020603050405020304" pitchFamily="18" charset="0"/>
              </a:rPr>
              <a:t>Unilever Plc (Unilever) – manufacturer and supplier of fast-moving consumer goods</a:t>
            </a:r>
          </a:p>
          <a:p>
            <a:pPr algn="just"/>
            <a:r>
              <a:rPr lang="en-GB" sz="2000" dirty="0">
                <a:latin typeface="Times New Roman" panose="02020603050405020304" pitchFamily="18" charset="0"/>
                <a:cs typeface="Times New Roman" panose="02020603050405020304" pitchFamily="18" charset="0"/>
              </a:rPr>
              <a:t>Products portfolio – beauty products, beverages, personal care products, food products, mineral, vitamins, supplements, home care products</a:t>
            </a:r>
          </a:p>
          <a:p>
            <a:pPr algn="just"/>
            <a:r>
              <a:rPr lang="en-GB" sz="2000" dirty="0">
                <a:latin typeface="Times New Roman" panose="02020603050405020304" pitchFamily="18" charset="0"/>
                <a:cs typeface="Times New Roman" panose="02020603050405020304" pitchFamily="18" charset="0"/>
              </a:rPr>
              <a:t>Sales via online stores, value retailers, brick-and-mortar partner stores, etc.</a:t>
            </a:r>
          </a:p>
          <a:p>
            <a:pPr algn="just"/>
            <a:r>
              <a:rPr lang="en-GB" sz="2000" dirty="0">
                <a:latin typeface="Times New Roman" panose="02020603050405020304" pitchFamily="18" charset="0"/>
                <a:cs typeface="Times New Roman" panose="02020603050405020304" pitchFamily="18" charset="0"/>
              </a:rPr>
              <a:t>Business prevalence across Americas, Asia-Pacific, Europe, the Middle East, and Europe</a:t>
            </a:r>
          </a:p>
          <a:p>
            <a:pPr algn="just"/>
            <a:r>
              <a:rPr lang="en-GB" sz="2000" dirty="0">
                <a:latin typeface="Times New Roman" panose="02020603050405020304" pitchFamily="18" charset="0"/>
                <a:cs typeface="Times New Roman" panose="02020603050405020304" pitchFamily="18" charset="0"/>
              </a:rPr>
              <a:t>Headquartered – London, UK</a:t>
            </a:r>
          </a:p>
          <a:p>
            <a:pPr algn="just"/>
            <a:r>
              <a:rPr lang="en-GB" sz="2000" dirty="0">
                <a:latin typeface="Times New Roman" panose="02020603050405020304" pitchFamily="18" charset="0"/>
                <a:cs typeface="Times New Roman" panose="02020603050405020304" pitchFamily="18" charset="0"/>
              </a:rPr>
              <a:t>Several brands – Axe, Dove, Lux, </a:t>
            </a:r>
            <a:r>
              <a:rPr lang="en-GB" sz="2000" dirty="0" err="1">
                <a:latin typeface="Times New Roman" panose="02020603050405020304" pitchFamily="18" charset="0"/>
                <a:cs typeface="Times New Roman" panose="02020603050405020304" pitchFamily="18" charset="0"/>
              </a:rPr>
              <a:t>Sunsilk</a:t>
            </a:r>
            <a:r>
              <a:rPr lang="en-GB" sz="2000" dirty="0">
                <a:latin typeface="Times New Roman" panose="02020603050405020304" pitchFamily="18" charset="0"/>
                <a:cs typeface="Times New Roman" panose="02020603050405020304" pitchFamily="18" charset="0"/>
              </a:rPr>
              <a:t>, Comfort, Smarty Pants, </a:t>
            </a:r>
            <a:r>
              <a:rPr lang="en-GB" sz="2000" dirty="0" err="1">
                <a:latin typeface="Times New Roman" panose="02020603050405020304" pitchFamily="18" charset="0"/>
                <a:cs typeface="Times New Roman" panose="02020603050405020304" pitchFamily="18" charset="0"/>
              </a:rPr>
              <a:t>Onnit</a:t>
            </a:r>
            <a:r>
              <a:rPr lang="en-GB" sz="2000" dirty="0">
                <a:latin typeface="Times New Roman" panose="02020603050405020304" pitchFamily="18" charset="0"/>
                <a:cs typeface="Times New Roman" panose="02020603050405020304" pitchFamily="18" charset="0"/>
              </a:rPr>
              <a:t>, Olly, etc. (Global Data, 2022)</a:t>
            </a:r>
          </a:p>
        </p:txBody>
      </p:sp>
      <p:sp>
        <p:nvSpPr>
          <p:cNvPr id="4" name="Slide Number Placeholder 3"/>
          <p:cNvSpPr>
            <a:spLocks noGrp="1"/>
          </p:cNvSpPr>
          <p:nvPr>
            <p:ph type="sldNum" sz="quarter" idx="12"/>
          </p:nvPr>
        </p:nvSpPr>
        <p:spPr/>
        <p:txBody>
          <a:bodyPr/>
          <a:lstStyle/>
          <a:p>
            <a:fld id="{6F767560-C6EB-41FE-B2E4-9BE6C63A3AAF}" type="slidenum">
              <a:rPr lang="en-GB" smtClean="0"/>
              <a:t>6</a:t>
            </a:fld>
            <a:endParaRPr lang="en-GB"/>
          </a:p>
        </p:txBody>
      </p:sp>
      <p:pic>
        <p:nvPicPr>
          <p:cNvPr id="3074" name="Picture 2">
            <a:extLst>
              <a:ext uri="{FF2B5EF4-FFF2-40B4-BE49-F238E27FC236}">
                <a16:creationId xmlns:a16="http://schemas.microsoft.com/office/drawing/2014/main" id="{ECF51CAA-69F7-EFF2-5AD1-5295BC14643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344985" y="2668093"/>
            <a:ext cx="4628627" cy="308014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75035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9049F-1270-C385-3B45-75271A90B30E}"/>
              </a:ext>
            </a:extLst>
          </p:cNvPr>
          <p:cNvSpPr>
            <a:spLocks noGrp="1"/>
          </p:cNvSpPr>
          <p:nvPr>
            <p:ph type="title"/>
          </p:nvPr>
        </p:nvSpPr>
        <p:spPr>
          <a:xfrm>
            <a:off x="1179000" y="935437"/>
            <a:ext cx="8761413" cy="706964"/>
          </a:xfrm>
        </p:spPr>
        <p:txBody>
          <a:bodyPr/>
          <a:lstStyle/>
          <a:p>
            <a:r>
              <a:rPr lang="en-GB" dirty="0">
                <a:solidFill>
                  <a:schemeClr val="bg1"/>
                </a:solidFill>
                <a:latin typeface="Bahnschrift SemiBold SemiConden" panose="020B0502040204020203" pitchFamily="34" charset="0"/>
              </a:rPr>
              <a:t>Organisation’s profile - Performance </a:t>
            </a:r>
          </a:p>
        </p:txBody>
      </p:sp>
      <p:sp>
        <p:nvSpPr>
          <p:cNvPr id="3" name="Content Placeholder 2">
            <a:extLst>
              <a:ext uri="{FF2B5EF4-FFF2-40B4-BE49-F238E27FC236}">
                <a16:creationId xmlns:a16="http://schemas.microsoft.com/office/drawing/2014/main" id="{5D5DAA89-917A-85ED-E9E1-12CEA698D19C}"/>
              </a:ext>
            </a:extLst>
          </p:cNvPr>
          <p:cNvSpPr>
            <a:spLocks noGrp="1"/>
          </p:cNvSpPr>
          <p:nvPr>
            <p:ph idx="1"/>
          </p:nvPr>
        </p:nvSpPr>
        <p:spPr>
          <a:xfrm>
            <a:off x="1291766" y="4522644"/>
            <a:ext cx="9371730" cy="2306714"/>
          </a:xfrm>
        </p:spPr>
        <p:txBody>
          <a:bodyPr>
            <a:normAutofit/>
          </a:bodyPr>
          <a:lstStyle/>
          <a:p>
            <a:pPr algn="just"/>
            <a:r>
              <a:rPr lang="en-GB" sz="2000" dirty="0">
                <a:latin typeface="Times New Roman" panose="02020603050405020304" pitchFamily="18" charset="0"/>
                <a:cs typeface="Times New Roman" panose="02020603050405020304" pitchFamily="18" charset="0"/>
              </a:rPr>
              <a:t>Unilever has been performing well and has gain growth in revenue as opposed to the previous year</a:t>
            </a:r>
          </a:p>
          <a:p>
            <a:pPr algn="just"/>
            <a:r>
              <a:rPr lang="en-GB" sz="2000" dirty="0">
                <a:latin typeface="Times New Roman" panose="02020603050405020304" pitchFamily="18" charset="0"/>
                <a:cs typeface="Times New Roman" panose="02020603050405020304" pitchFamily="18" charset="0"/>
              </a:rPr>
              <a:t>As per FY2022 </a:t>
            </a:r>
            <a:r>
              <a:rPr lang="en-GB" sz="2000" dirty="0" err="1">
                <a:latin typeface="Times New Roman" panose="02020603050405020304" pitchFamily="18" charset="0"/>
                <a:cs typeface="Times New Roman" panose="02020603050405020304" pitchFamily="18" charset="0"/>
              </a:rPr>
              <a:t>Q3</a:t>
            </a:r>
            <a:r>
              <a:rPr lang="en-GB" sz="2000" dirty="0">
                <a:latin typeface="Times New Roman" panose="02020603050405020304" pitchFamily="18" charset="0"/>
                <a:cs typeface="Times New Roman" panose="02020603050405020304" pitchFamily="18" charset="0"/>
              </a:rPr>
              <a:t> highlights - </a:t>
            </a:r>
            <a:r>
              <a:rPr lang="en-US" sz="2000" dirty="0">
                <a:latin typeface="Times New Roman" panose="02020603050405020304" pitchFamily="18" charset="0"/>
                <a:cs typeface="Times New Roman" panose="02020603050405020304" pitchFamily="18" charset="0"/>
              </a:rPr>
              <a:t>Underlying sales growth accelerated to 10.6% in the quarter (Unilever, </a:t>
            </a:r>
            <a:r>
              <a:rPr lang="en-US" sz="2000" dirty="0" err="1">
                <a:latin typeface="Times New Roman" panose="02020603050405020304" pitchFamily="18" charset="0"/>
                <a:cs typeface="Times New Roman" panose="02020603050405020304" pitchFamily="18" charset="0"/>
              </a:rPr>
              <a:t>2022a</a:t>
            </a:r>
            <a:r>
              <a:rPr lang="en-US" sz="2000" dirty="0">
                <a:latin typeface="Times New Roman" panose="02020603050405020304" pitchFamily="18" charset="0"/>
                <a:cs typeface="Times New Roman" panose="02020603050405020304" pitchFamily="18" charset="0"/>
              </a:rPr>
              <a:t>)</a:t>
            </a:r>
          </a:p>
          <a:p>
            <a:pPr algn="just"/>
            <a:r>
              <a:rPr lang="en-GB" sz="2000" dirty="0">
                <a:latin typeface="Times New Roman" panose="02020603050405020304" pitchFamily="18" charset="0"/>
                <a:cs typeface="Times New Roman" panose="02020603050405020304" pitchFamily="18" charset="0"/>
              </a:rPr>
              <a:t>billion+ Euro brands - </a:t>
            </a:r>
            <a:r>
              <a:rPr lang="en-US" sz="2000" dirty="0">
                <a:latin typeface="Times New Roman" panose="02020603050405020304" pitchFamily="18" charset="0"/>
                <a:cs typeface="Times New Roman" panose="02020603050405020304" pitchFamily="18" charset="0"/>
              </a:rPr>
              <a:t>accounting for more than 50% of Group turnover - grew 14% (Unilever, </a:t>
            </a:r>
            <a:r>
              <a:rPr lang="en-US" sz="2000" dirty="0" err="1">
                <a:latin typeface="Times New Roman" panose="02020603050405020304" pitchFamily="18" charset="0"/>
                <a:cs typeface="Times New Roman" panose="02020603050405020304" pitchFamily="18" charset="0"/>
              </a:rPr>
              <a:t>2022a</a:t>
            </a:r>
            <a:r>
              <a:rPr lang="en-US" sz="2000" dirty="0">
                <a:latin typeface="Times New Roman" panose="02020603050405020304" pitchFamily="18" charset="0"/>
                <a:cs typeface="Times New Roman" panose="02020603050405020304" pitchFamily="18" charset="0"/>
              </a:rPr>
              <a:t>)</a:t>
            </a:r>
            <a:endParaRPr lang="en-GB" sz="20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2"/>
          </p:nvPr>
        </p:nvSpPr>
        <p:spPr/>
        <p:txBody>
          <a:bodyPr/>
          <a:lstStyle/>
          <a:p>
            <a:fld id="{6F767560-C6EB-41FE-B2E4-9BE6C63A3AAF}" type="slidenum">
              <a:rPr lang="en-GB" smtClean="0"/>
              <a:t>7</a:t>
            </a:fld>
            <a:endParaRPr lang="en-GB"/>
          </a:p>
        </p:txBody>
      </p:sp>
      <p:pic>
        <p:nvPicPr>
          <p:cNvPr id="5" name="Picture 4">
            <a:extLst>
              <a:ext uri="{FF2B5EF4-FFF2-40B4-BE49-F238E27FC236}">
                <a16:creationId xmlns:a16="http://schemas.microsoft.com/office/drawing/2014/main" id="{ED909CF0-54F1-3F8E-3BD5-30DB69887058}"/>
              </a:ext>
            </a:extLst>
          </p:cNvPr>
          <p:cNvPicPr>
            <a:picLocks noChangeAspect="1"/>
          </p:cNvPicPr>
          <p:nvPr/>
        </p:nvPicPr>
        <p:blipFill rotWithShape="1">
          <a:blip r:embed="rId2"/>
          <a:srcRect r="12752"/>
          <a:stretch/>
        </p:blipFill>
        <p:spPr>
          <a:xfrm>
            <a:off x="2617309" y="2389817"/>
            <a:ext cx="6526691" cy="2132827"/>
          </a:xfrm>
          <a:prstGeom prst="rect">
            <a:avLst/>
          </a:prstGeom>
        </p:spPr>
      </p:pic>
      <p:sp>
        <p:nvSpPr>
          <p:cNvPr id="7" name="TextBox 6">
            <a:extLst>
              <a:ext uri="{FF2B5EF4-FFF2-40B4-BE49-F238E27FC236}">
                <a16:creationId xmlns:a16="http://schemas.microsoft.com/office/drawing/2014/main" id="{12A3E3F1-793C-7A54-3286-10F377C2A366}"/>
              </a:ext>
            </a:extLst>
          </p:cNvPr>
          <p:cNvSpPr txBox="1"/>
          <p:nvPr/>
        </p:nvSpPr>
        <p:spPr>
          <a:xfrm>
            <a:off x="9332756" y="3067295"/>
            <a:ext cx="1564199" cy="923330"/>
          </a:xfrm>
          <a:prstGeom prst="rect">
            <a:avLst/>
          </a:prstGeom>
          <a:noFill/>
        </p:spPr>
        <p:txBody>
          <a:bodyPr wrap="square">
            <a:spAutoFit/>
          </a:bodyPr>
          <a:lstStyle/>
          <a:p>
            <a:r>
              <a:rPr lang="en-US" sz="1800" dirty="0">
                <a:latin typeface="Times New Roman" panose="02020603050405020304" pitchFamily="18" charset="0"/>
                <a:cs typeface="Times New Roman" panose="02020603050405020304" pitchFamily="18" charset="0"/>
              </a:rPr>
              <a:t>(Source: Unilever, 2021)</a:t>
            </a:r>
            <a:endParaRPr lang="en-GB" dirty="0"/>
          </a:p>
        </p:txBody>
      </p:sp>
    </p:spTree>
    <p:extLst>
      <p:ext uri="{BB962C8B-B14F-4D97-AF65-F5344CB8AC3E}">
        <p14:creationId xmlns:p14="http://schemas.microsoft.com/office/powerpoint/2010/main" val="38250686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9049F-1270-C385-3B45-75271A90B30E}"/>
              </a:ext>
            </a:extLst>
          </p:cNvPr>
          <p:cNvSpPr>
            <a:spLocks noGrp="1"/>
          </p:cNvSpPr>
          <p:nvPr>
            <p:ph type="title"/>
          </p:nvPr>
        </p:nvSpPr>
        <p:spPr/>
        <p:txBody>
          <a:bodyPr/>
          <a:lstStyle/>
          <a:p>
            <a:r>
              <a:rPr lang="en-GB" dirty="0">
                <a:solidFill>
                  <a:schemeClr val="bg1"/>
                </a:solidFill>
                <a:latin typeface="Bahnschrift SemiBold SemiConden" panose="020B0502040204020203" pitchFamily="34" charset="0"/>
              </a:rPr>
              <a:t>Organisation’s profile - Competitors </a:t>
            </a:r>
          </a:p>
        </p:txBody>
      </p:sp>
      <p:sp>
        <p:nvSpPr>
          <p:cNvPr id="3" name="Content Placeholder 2">
            <a:extLst>
              <a:ext uri="{FF2B5EF4-FFF2-40B4-BE49-F238E27FC236}">
                <a16:creationId xmlns:a16="http://schemas.microsoft.com/office/drawing/2014/main" id="{5D5DAA89-917A-85ED-E9E1-12CEA698D19C}"/>
              </a:ext>
            </a:extLst>
          </p:cNvPr>
          <p:cNvSpPr>
            <a:spLocks noGrp="1"/>
          </p:cNvSpPr>
          <p:nvPr>
            <p:ph idx="1"/>
          </p:nvPr>
        </p:nvSpPr>
        <p:spPr>
          <a:xfrm>
            <a:off x="1154954" y="2303516"/>
            <a:ext cx="3908321" cy="4370439"/>
          </a:xfrm>
        </p:spPr>
        <p:txBody>
          <a:bodyPr>
            <a:normAutofit/>
          </a:bodyPr>
          <a:lstStyle/>
          <a:p>
            <a:pPr algn="just"/>
            <a:r>
              <a:rPr lang="en-GB" sz="2300" dirty="0">
                <a:latin typeface="Times New Roman" panose="02020603050405020304" pitchFamily="18" charset="0"/>
                <a:cs typeface="Times New Roman" panose="02020603050405020304" pitchFamily="18" charset="0"/>
              </a:rPr>
              <a:t>Major competitors of Unilever in– Nestle, The Proctor &amp; Gamble Co, PepsiCo Inc., The Coca-Cola Company</a:t>
            </a:r>
          </a:p>
          <a:p>
            <a:pPr algn="just"/>
            <a:r>
              <a:rPr lang="en-GB" sz="2300" dirty="0">
                <a:latin typeface="Times New Roman" panose="02020603050405020304" pitchFamily="18" charset="0"/>
                <a:cs typeface="Times New Roman" panose="02020603050405020304" pitchFamily="18" charset="0"/>
              </a:rPr>
              <a:t>Nestle is the immediate competitor</a:t>
            </a:r>
          </a:p>
          <a:p>
            <a:pPr algn="just"/>
            <a:r>
              <a:rPr lang="en-GB" sz="2300" dirty="0">
                <a:latin typeface="Times New Roman" panose="02020603050405020304" pitchFamily="18" charset="0"/>
                <a:cs typeface="Times New Roman" panose="02020603050405020304" pitchFamily="18" charset="0"/>
              </a:rPr>
              <a:t>Proctor &amp; Gamble leading competitor in personal care products (Global Data, 2022)</a:t>
            </a:r>
          </a:p>
        </p:txBody>
      </p:sp>
      <p:sp>
        <p:nvSpPr>
          <p:cNvPr id="4" name="Slide Number Placeholder 3"/>
          <p:cNvSpPr>
            <a:spLocks noGrp="1"/>
          </p:cNvSpPr>
          <p:nvPr>
            <p:ph type="sldNum" sz="quarter" idx="12"/>
          </p:nvPr>
        </p:nvSpPr>
        <p:spPr/>
        <p:txBody>
          <a:bodyPr/>
          <a:lstStyle/>
          <a:p>
            <a:fld id="{6F767560-C6EB-41FE-B2E4-9BE6C63A3AAF}" type="slidenum">
              <a:rPr lang="en-GB" smtClean="0"/>
              <a:t>8</a:t>
            </a:fld>
            <a:endParaRPr lang="en-GB"/>
          </a:p>
        </p:txBody>
      </p:sp>
      <p:pic>
        <p:nvPicPr>
          <p:cNvPr id="5" name="Picture 4">
            <a:extLst>
              <a:ext uri="{FF2B5EF4-FFF2-40B4-BE49-F238E27FC236}">
                <a16:creationId xmlns:a16="http://schemas.microsoft.com/office/drawing/2014/main" id="{D3B4EF7D-7061-74B8-C3D4-2C1404AF2250}"/>
              </a:ext>
            </a:extLst>
          </p:cNvPr>
          <p:cNvPicPr>
            <a:picLocks noChangeAspect="1"/>
          </p:cNvPicPr>
          <p:nvPr/>
        </p:nvPicPr>
        <p:blipFill>
          <a:blip r:embed="rId2"/>
          <a:stretch>
            <a:fillRect/>
          </a:stretch>
        </p:blipFill>
        <p:spPr>
          <a:xfrm>
            <a:off x="5535660" y="2599692"/>
            <a:ext cx="5777040" cy="3704931"/>
          </a:xfrm>
          <a:prstGeom prst="rect">
            <a:avLst/>
          </a:prstGeom>
        </p:spPr>
      </p:pic>
      <p:sp>
        <p:nvSpPr>
          <p:cNvPr id="7" name="TextBox 6">
            <a:extLst>
              <a:ext uri="{FF2B5EF4-FFF2-40B4-BE49-F238E27FC236}">
                <a16:creationId xmlns:a16="http://schemas.microsoft.com/office/drawing/2014/main" id="{792D1822-2BC8-0311-E980-F8547319180C}"/>
              </a:ext>
            </a:extLst>
          </p:cNvPr>
          <p:cNvSpPr txBox="1"/>
          <p:nvPr/>
        </p:nvSpPr>
        <p:spPr>
          <a:xfrm>
            <a:off x="7253444" y="6304623"/>
            <a:ext cx="2824621" cy="369332"/>
          </a:xfrm>
          <a:prstGeom prst="rect">
            <a:avLst/>
          </a:prstGeom>
          <a:noFill/>
        </p:spPr>
        <p:txBody>
          <a:bodyPr wrap="square">
            <a:spAutoFit/>
          </a:bodyPr>
          <a:lstStyle/>
          <a:p>
            <a:r>
              <a:rPr lang="en-GB" sz="1800" dirty="0">
                <a:latin typeface="Times New Roman" panose="02020603050405020304" pitchFamily="18" charset="0"/>
                <a:cs typeface="Times New Roman" panose="02020603050405020304" pitchFamily="18" charset="0"/>
              </a:rPr>
              <a:t>(Source: Global Data, 2022)</a:t>
            </a:r>
            <a:endParaRPr lang="en-GB" dirty="0"/>
          </a:p>
        </p:txBody>
      </p:sp>
    </p:spTree>
    <p:extLst>
      <p:ext uri="{BB962C8B-B14F-4D97-AF65-F5344CB8AC3E}">
        <p14:creationId xmlns:p14="http://schemas.microsoft.com/office/powerpoint/2010/main" val="2635867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47687-A2B0-84D3-D2FD-DD44CA21CDFD}"/>
              </a:ext>
            </a:extLst>
          </p:cNvPr>
          <p:cNvSpPr>
            <a:spLocks noGrp="1"/>
          </p:cNvSpPr>
          <p:nvPr>
            <p:ph type="title"/>
          </p:nvPr>
        </p:nvSpPr>
        <p:spPr>
          <a:xfrm>
            <a:off x="1715101" y="633254"/>
            <a:ext cx="8911687" cy="1280890"/>
          </a:xfrm>
        </p:spPr>
        <p:txBody>
          <a:bodyPr>
            <a:normAutofit/>
          </a:bodyPr>
          <a:lstStyle/>
          <a:p>
            <a:r>
              <a:rPr lang="en-GB" dirty="0">
                <a:solidFill>
                  <a:schemeClr val="bg1"/>
                </a:solidFill>
                <a:latin typeface="Bahnschrift SemiBold SemiConden" panose="020B0502040204020203" pitchFamily="34" charset="0"/>
              </a:rPr>
              <a:t>What is organisation structure?</a:t>
            </a:r>
          </a:p>
        </p:txBody>
      </p:sp>
      <p:sp>
        <p:nvSpPr>
          <p:cNvPr id="3" name="Content Placeholder 2"/>
          <p:cNvSpPr>
            <a:spLocks noGrp="1"/>
          </p:cNvSpPr>
          <p:nvPr>
            <p:ph idx="1"/>
          </p:nvPr>
        </p:nvSpPr>
        <p:spPr>
          <a:xfrm>
            <a:off x="1711388" y="2548128"/>
            <a:ext cx="8915400" cy="2096061"/>
          </a:xfrm>
        </p:spPr>
        <p:txBody>
          <a:bodyPr>
            <a:normAutofit lnSpcReduction="10000"/>
          </a:bodyPr>
          <a:lstStyle/>
          <a:p>
            <a:r>
              <a:rPr lang="en-US" sz="2800" dirty="0">
                <a:latin typeface="Times New Roman" panose="02020603050405020304" pitchFamily="18" charset="0"/>
                <a:cs typeface="Times New Roman" panose="02020603050405020304" pitchFamily="18" charset="0"/>
              </a:rPr>
              <a:t>In order to achieve the goals of the company, individuals must </a:t>
            </a:r>
            <a:r>
              <a:rPr lang="en-US" sz="2800" dirty="0" smtClean="0">
                <a:latin typeface="Times New Roman" panose="02020603050405020304" pitchFamily="18" charset="0"/>
                <a:cs typeface="Times New Roman" panose="02020603050405020304" pitchFamily="18" charset="0"/>
              </a:rPr>
              <a:t>co-operate </a:t>
            </a:r>
            <a:r>
              <a:rPr lang="en-US" sz="2800" dirty="0">
                <a:latin typeface="Times New Roman" panose="02020603050405020304" pitchFamily="18" charset="0"/>
                <a:cs typeface="Times New Roman" panose="02020603050405020304" pitchFamily="18" charset="0"/>
              </a:rPr>
              <a:t>with one another and make use of the resources that are available, according to the formal system of task and authority connections known as the </a:t>
            </a:r>
            <a:r>
              <a:rPr lang="en-US" sz="2800" dirty="0" err="1">
                <a:latin typeface="Times New Roman" panose="02020603050405020304" pitchFamily="18" charset="0"/>
                <a:cs typeface="Times New Roman" panose="02020603050405020304" pitchFamily="18" charset="0"/>
              </a:rPr>
              <a:t>organisational</a:t>
            </a:r>
            <a:r>
              <a:rPr lang="en-US" sz="2800" dirty="0">
                <a:latin typeface="Times New Roman" panose="02020603050405020304" pitchFamily="18" charset="0"/>
                <a:cs typeface="Times New Roman" panose="02020603050405020304" pitchFamily="18" charset="0"/>
              </a:rPr>
              <a:t> structure.</a:t>
            </a:r>
            <a:endParaRPr lang="en-US" sz="28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2"/>
          </p:nvPr>
        </p:nvSpPr>
        <p:spPr/>
        <p:txBody>
          <a:bodyPr/>
          <a:lstStyle/>
          <a:p>
            <a:fld id="{6F767560-C6EB-41FE-B2E4-9BE6C63A3AAF}" type="slidenum">
              <a:rPr lang="en-GB" smtClean="0"/>
              <a:t>9</a:t>
            </a:fld>
            <a:endParaRPr lang="en-GB"/>
          </a:p>
        </p:txBody>
      </p:sp>
    </p:spTree>
    <p:extLst>
      <p:ext uri="{BB962C8B-B14F-4D97-AF65-F5344CB8AC3E}">
        <p14:creationId xmlns:p14="http://schemas.microsoft.com/office/powerpoint/2010/main" val="22919771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chemeClr val="bg1"/>
                </a:solidFill>
                <a:latin typeface="Bahnschrift SemiBold SemiConden" panose="020B0502040204020203" pitchFamily="34" charset="0"/>
              </a:rPr>
              <a:t>Types of organization </a:t>
            </a:r>
            <a:r>
              <a:rPr lang="en-US" dirty="0" smtClean="0">
                <a:solidFill>
                  <a:schemeClr val="bg1"/>
                </a:solidFill>
                <a:latin typeface="Bahnschrift SemiBold SemiConden" panose="020B0502040204020203" pitchFamily="34" charset="0"/>
              </a:rPr>
              <a:t>structure</a:t>
            </a:r>
            <a:endParaRPr lang="en-US" dirty="0">
              <a:solidFill>
                <a:schemeClr val="bg1"/>
              </a:solidFill>
              <a:latin typeface="Bahnschrift SemiBold SemiConden" panose="020B0502040204020203" pitchFamily="34" charset="0"/>
            </a:endParaRPr>
          </a:p>
        </p:txBody>
      </p:sp>
      <p:sp>
        <p:nvSpPr>
          <p:cNvPr id="3" name="Content Placeholder 2"/>
          <p:cNvSpPr>
            <a:spLocks noGrp="1"/>
          </p:cNvSpPr>
          <p:nvPr>
            <p:ph idx="1"/>
          </p:nvPr>
        </p:nvSpPr>
        <p:spPr/>
        <p:txBody>
          <a:bodyPr>
            <a:normAutofit/>
          </a:bodyPr>
          <a:lstStyle/>
          <a:p>
            <a:r>
              <a:rPr lang="en-US" sz="2000" dirty="0" smtClean="0">
                <a:latin typeface="Times New Roman" panose="02020603050405020304" pitchFamily="18" charset="0"/>
                <a:cs typeface="Times New Roman" panose="02020603050405020304" pitchFamily="18" charset="0"/>
              </a:rPr>
              <a:t>Line structure </a:t>
            </a:r>
            <a:r>
              <a:rPr lang="en-US" sz="2000" dirty="0" err="1" smtClean="0">
                <a:latin typeface="Times New Roman" panose="02020603050405020304" pitchFamily="18" charset="0"/>
                <a:cs typeface="Times New Roman" panose="02020603050405020304" pitchFamily="18" charset="0"/>
              </a:rPr>
              <a:t>organisation</a:t>
            </a:r>
            <a:endParaRPr lang="en-US" sz="2000" dirty="0" smtClean="0">
              <a:latin typeface="Times New Roman" panose="02020603050405020304" pitchFamily="18" charset="0"/>
              <a:cs typeface="Times New Roman" panose="02020603050405020304" pitchFamily="18" charset="0"/>
            </a:endParaRPr>
          </a:p>
          <a:p>
            <a:r>
              <a:rPr lang="en-US" sz="2000" dirty="0" smtClean="0">
                <a:latin typeface="Times New Roman" panose="02020603050405020304" pitchFamily="18" charset="0"/>
                <a:cs typeface="Times New Roman" panose="02020603050405020304" pitchFamily="18" charset="0"/>
              </a:rPr>
              <a:t>Line and staff </a:t>
            </a:r>
            <a:r>
              <a:rPr lang="en-US" sz="2000" dirty="0" err="1" smtClean="0">
                <a:latin typeface="Times New Roman" panose="02020603050405020304" pitchFamily="18" charset="0"/>
                <a:cs typeface="Times New Roman" panose="02020603050405020304" pitchFamily="18" charset="0"/>
              </a:rPr>
              <a:t>organisation</a:t>
            </a:r>
            <a:endParaRPr lang="en-US" sz="2000" dirty="0" smtClean="0">
              <a:latin typeface="Times New Roman" panose="02020603050405020304" pitchFamily="18" charset="0"/>
              <a:cs typeface="Times New Roman" panose="02020603050405020304" pitchFamily="18" charset="0"/>
            </a:endParaRPr>
          </a:p>
          <a:p>
            <a:r>
              <a:rPr lang="en-US" sz="2000" dirty="0" smtClean="0">
                <a:latin typeface="Times New Roman" panose="02020603050405020304" pitchFamily="18" charset="0"/>
                <a:cs typeface="Times New Roman" panose="02020603050405020304" pitchFamily="18" charset="0"/>
              </a:rPr>
              <a:t>Functional structure </a:t>
            </a:r>
            <a:r>
              <a:rPr lang="en-US" sz="2000" dirty="0" err="1" smtClean="0">
                <a:latin typeface="Times New Roman" panose="02020603050405020304" pitchFamily="18" charset="0"/>
                <a:cs typeface="Times New Roman" panose="02020603050405020304" pitchFamily="18" charset="0"/>
              </a:rPr>
              <a:t>organisation</a:t>
            </a:r>
            <a:endParaRPr lang="en-US" sz="2000" dirty="0" smtClean="0">
              <a:latin typeface="Times New Roman" panose="02020603050405020304" pitchFamily="18" charset="0"/>
              <a:cs typeface="Times New Roman" panose="02020603050405020304" pitchFamily="18" charset="0"/>
            </a:endParaRPr>
          </a:p>
          <a:p>
            <a:r>
              <a:rPr lang="en-US" sz="2000" dirty="0" smtClean="0">
                <a:latin typeface="Times New Roman" panose="02020603050405020304" pitchFamily="18" charset="0"/>
                <a:cs typeface="Times New Roman" panose="02020603050405020304" pitchFamily="18" charset="0"/>
              </a:rPr>
              <a:t>Matrix structure organiza</a:t>
            </a:r>
            <a:r>
              <a:rPr lang="en-US" sz="2000" dirty="0" smtClean="0">
                <a:latin typeface="Times New Roman" panose="02020603050405020304" pitchFamily="18" charset="0"/>
                <a:cs typeface="Times New Roman" panose="02020603050405020304" pitchFamily="18" charset="0"/>
              </a:rPr>
              <a:t>tion</a:t>
            </a:r>
          </a:p>
          <a:p>
            <a:r>
              <a:rPr lang="en-US" sz="2000" dirty="0" smtClean="0">
                <a:latin typeface="Times New Roman" panose="02020603050405020304" pitchFamily="18" charset="0"/>
                <a:cs typeface="Times New Roman" panose="02020603050405020304" pitchFamily="18" charset="0"/>
              </a:rPr>
              <a:t>Project structure </a:t>
            </a:r>
            <a:r>
              <a:rPr lang="en-US" sz="2000" dirty="0" err="1" smtClean="0">
                <a:latin typeface="Times New Roman" panose="02020603050405020304" pitchFamily="18" charset="0"/>
                <a:cs typeface="Times New Roman" panose="02020603050405020304" pitchFamily="18" charset="0"/>
              </a:rPr>
              <a:t>organisation</a:t>
            </a:r>
            <a:r>
              <a:rPr lang="en-US" sz="2000" dirty="0" smtClean="0">
                <a:latin typeface="Times New Roman" panose="02020603050405020304" pitchFamily="18" charset="0"/>
                <a:cs typeface="Times New Roman" panose="02020603050405020304" pitchFamily="18" charset="0"/>
              </a:rPr>
              <a:t> </a:t>
            </a:r>
            <a:endParaRPr lang="en-US" sz="2000" dirty="0">
              <a:latin typeface="Times New Roman" panose="02020603050405020304" pitchFamily="18" charset="0"/>
              <a:cs typeface="Times New Roman" panose="02020603050405020304" pitchFamily="18" charset="0"/>
            </a:endParaRPr>
          </a:p>
          <a:p>
            <a:endParaRPr lang="en-US" sz="2000"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cs typeface="Times New Roman" panose="02020603050405020304" pitchFamily="18" charset="0"/>
              </a:rPr>
              <a:t>UNILEVER follows a Functional relationship</a:t>
            </a:r>
          </a:p>
        </p:txBody>
      </p:sp>
      <p:sp>
        <p:nvSpPr>
          <p:cNvPr id="4" name="Slide Number Placeholder 3"/>
          <p:cNvSpPr>
            <a:spLocks noGrp="1"/>
          </p:cNvSpPr>
          <p:nvPr>
            <p:ph type="sldNum" sz="quarter" idx="12"/>
          </p:nvPr>
        </p:nvSpPr>
        <p:spPr/>
        <p:txBody>
          <a:bodyPr/>
          <a:lstStyle/>
          <a:p>
            <a:fld id="{6F767560-C6EB-41FE-B2E4-9BE6C63A3AAF}" type="slidenum">
              <a:rPr lang="en-GB" smtClean="0"/>
              <a:t>10</a:t>
            </a:fld>
            <a:endParaRPr lang="en-GB"/>
          </a:p>
        </p:txBody>
      </p:sp>
    </p:spTree>
    <p:extLst>
      <p:ext uri="{BB962C8B-B14F-4D97-AF65-F5344CB8AC3E}">
        <p14:creationId xmlns:p14="http://schemas.microsoft.com/office/powerpoint/2010/main" val="24873620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9049F-1270-C385-3B45-75271A90B30E}"/>
              </a:ext>
            </a:extLst>
          </p:cNvPr>
          <p:cNvSpPr>
            <a:spLocks noGrp="1"/>
          </p:cNvSpPr>
          <p:nvPr>
            <p:ph type="title"/>
          </p:nvPr>
        </p:nvSpPr>
        <p:spPr/>
        <p:txBody>
          <a:bodyPr>
            <a:normAutofit fontScale="90000"/>
          </a:bodyPr>
          <a:lstStyle/>
          <a:p>
            <a:r>
              <a:rPr lang="en-US" dirty="0">
                <a:solidFill>
                  <a:schemeClr val="bg1"/>
                </a:solidFill>
                <a:latin typeface="Bahnschrift SemiBold SemiConden" panose="020B0502040204020203" pitchFamily="34" charset="0"/>
              </a:rPr>
              <a:t>Relationship between the organisation structure and its performance </a:t>
            </a:r>
            <a:endParaRPr lang="en-GB" dirty="0">
              <a:solidFill>
                <a:schemeClr val="bg1"/>
              </a:solidFill>
              <a:latin typeface="Bahnschrift SemiBold SemiConden" panose="020B0502040204020203" pitchFamily="34" charset="0"/>
            </a:endParaRPr>
          </a:p>
        </p:txBody>
      </p:sp>
      <p:sp>
        <p:nvSpPr>
          <p:cNvPr id="3" name="Content Placeholder 2">
            <a:extLst>
              <a:ext uri="{FF2B5EF4-FFF2-40B4-BE49-F238E27FC236}">
                <a16:creationId xmlns:a16="http://schemas.microsoft.com/office/drawing/2014/main" id="{5D5DAA89-917A-85ED-E9E1-12CEA698D19C}"/>
              </a:ext>
            </a:extLst>
          </p:cNvPr>
          <p:cNvSpPr>
            <a:spLocks noGrp="1"/>
          </p:cNvSpPr>
          <p:nvPr>
            <p:ph idx="1"/>
          </p:nvPr>
        </p:nvSpPr>
        <p:spPr>
          <a:xfrm>
            <a:off x="1154954" y="4310307"/>
            <a:ext cx="9964150" cy="2374490"/>
          </a:xfrm>
        </p:spPr>
        <p:txBody>
          <a:bodyPr>
            <a:normAutofit lnSpcReduction="10000"/>
          </a:bodyPr>
          <a:lstStyle/>
          <a:p>
            <a:pPr algn="just"/>
            <a:r>
              <a:rPr lang="en-US" sz="2400" dirty="0">
                <a:latin typeface="Times New Roman" panose="02020603050405020304" pitchFamily="18" charset="0"/>
                <a:cs typeface="Times New Roman" panose="02020603050405020304" pitchFamily="18" charset="0"/>
              </a:rPr>
              <a:t>The </a:t>
            </a:r>
            <a:r>
              <a:rPr lang="en-US" sz="2400" dirty="0" err="1">
                <a:latin typeface="Times New Roman" panose="02020603050405020304" pitchFamily="18" charset="0"/>
                <a:cs typeface="Times New Roman" panose="02020603050405020304" pitchFamily="18" charset="0"/>
              </a:rPr>
              <a:t>Organisational</a:t>
            </a:r>
            <a:r>
              <a:rPr lang="en-US" sz="2400" dirty="0">
                <a:latin typeface="Times New Roman" panose="02020603050405020304" pitchFamily="18" charset="0"/>
                <a:cs typeface="Times New Roman" panose="02020603050405020304" pitchFamily="18" charset="0"/>
              </a:rPr>
              <a:t> Structure followed at Unilever focuses on 5 distinct Business Groups</a:t>
            </a:r>
          </a:p>
          <a:p>
            <a:pPr algn="just"/>
            <a:r>
              <a:rPr lang="en-US" sz="2400" dirty="0">
                <a:latin typeface="Times New Roman" panose="02020603050405020304" pitchFamily="18" charset="0"/>
                <a:cs typeface="Times New Roman" panose="02020603050405020304" pitchFamily="18" charset="0"/>
              </a:rPr>
              <a:t>These include Beauty &amp; well-being, Personal Care, Home Care, Nutrition, and Ice Cream</a:t>
            </a:r>
          </a:p>
          <a:p>
            <a:pPr algn="just"/>
            <a:r>
              <a:rPr lang="en-US" sz="2400" dirty="0">
                <a:latin typeface="Times New Roman" panose="02020603050405020304" pitchFamily="18" charset="0"/>
                <a:cs typeface="Times New Roman" panose="02020603050405020304" pitchFamily="18" charset="0"/>
              </a:rPr>
              <a:t>Each group – is fully responsible and accountable for its profit delivery, growth and strategy, globally</a:t>
            </a:r>
            <a:endParaRPr lang="en-GB" sz="24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2"/>
          </p:nvPr>
        </p:nvSpPr>
        <p:spPr/>
        <p:txBody>
          <a:bodyPr/>
          <a:lstStyle/>
          <a:p>
            <a:fld id="{6F767560-C6EB-41FE-B2E4-9BE6C63A3AAF}" type="slidenum">
              <a:rPr lang="en-GB" smtClean="0"/>
              <a:t>11</a:t>
            </a:fld>
            <a:endParaRPr lang="en-GB"/>
          </a:p>
        </p:txBody>
      </p:sp>
      <p:sp>
        <p:nvSpPr>
          <p:cNvPr id="7" name="TextBox 6">
            <a:extLst>
              <a:ext uri="{FF2B5EF4-FFF2-40B4-BE49-F238E27FC236}">
                <a16:creationId xmlns:a16="http://schemas.microsoft.com/office/drawing/2014/main" id="{63406187-4FF2-34AD-E053-F0E59C2D0C23}"/>
              </a:ext>
            </a:extLst>
          </p:cNvPr>
          <p:cNvSpPr txBox="1"/>
          <p:nvPr/>
        </p:nvSpPr>
        <p:spPr>
          <a:xfrm>
            <a:off x="1419119" y="2518029"/>
            <a:ext cx="4888205" cy="1631216"/>
          </a:xfrm>
          <a:prstGeom prst="rect">
            <a:avLst/>
          </a:prstGeom>
          <a:noFill/>
        </p:spPr>
        <p:txBody>
          <a:bodyPr wrap="square">
            <a:spAutoFit/>
          </a:bodyPr>
          <a:lstStyle/>
          <a:p>
            <a:pPr algn="just"/>
            <a:r>
              <a:rPr lang="en-US" sz="2000" dirty="0">
                <a:latin typeface="Times New Roman" panose="02020603050405020304" pitchFamily="18" charset="0"/>
                <a:cs typeface="Times New Roman" panose="02020603050405020304" pitchFamily="18" charset="0"/>
              </a:rPr>
              <a:t>“</a:t>
            </a:r>
            <a:r>
              <a:rPr lang="en-US" sz="2000" b="1" i="1" dirty="0">
                <a:latin typeface="Times New Roman" panose="02020603050405020304" pitchFamily="18" charset="0"/>
                <a:cs typeface="Times New Roman" panose="02020603050405020304" pitchFamily="18" charset="0"/>
              </a:rPr>
              <a:t>Our new </a:t>
            </a:r>
            <a:r>
              <a:rPr lang="en-US" sz="2000" b="1" i="1" dirty="0" err="1">
                <a:latin typeface="Times New Roman" panose="02020603050405020304" pitchFamily="18" charset="0"/>
                <a:cs typeface="Times New Roman" panose="02020603050405020304" pitchFamily="18" charset="0"/>
              </a:rPr>
              <a:t>organisational</a:t>
            </a:r>
            <a:r>
              <a:rPr lang="en-US" sz="2000" b="1" i="1" dirty="0">
                <a:latin typeface="Times New Roman" panose="02020603050405020304" pitchFamily="18" charset="0"/>
                <a:cs typeface="Times New Roman" panose="02020603050405020304" pitchFamily="18" charset="0"/>
              </a:rPr>
              <a:t> model has been developed over the last year and is designed to continue the step-up we are seeing in the performance of our business.</a:t>
            </a:r>
            <a:r>
              <a:rPr lang="en-US" sz="2000" dirty="0">
                <a:latin typeface="Times New Roman" panose="02020603050405020304" pitchFamily="18" charset="0"/>
                <a:cs typeface="Times New Roman" panose="02020603050405020304" pitchFamily="18" charset="0"/>
              </a:rPr>
              <a:t>” Alan </a:t>
            </a:r>
            <a:r>
              <a:rPr lang="en-US" sz="2000" dirty="0" err="1">
                <a:latin typeface="Times New Roman" panose="02020603050405020304" pitchFamily="18" charset="0"/>
                <a:cs typeface="Times New Roman" panose="02020603050405020304" pitchFamily="18" charset="0"/>
              </a:rPr>
              <a:t>Jope</a:t>
            </a:r>
            <a:r>
              <a:rPr lang="en-US" sz="2000" dirty="0">
                <a:latin typeface="Times New Roman" panose="02020603050405020304" pitchFamily="18" charset="0"/>
                <a:cs typeface="Times New Roman" panose="02020603050405020304" pitchFamily="18" charset="0"/>
              </a:rPr>
              <a:t>, CEO Unilever (Unilever, </a:t>
            </a:r>
            <a:r>
              <a:rPr lang="en-US" sz="2000" dirty="0" err="1">
                <a:latin typeface="Times New Roman" panose="02020603050405020304" pitchFamily="18" charset="0"/>
                <a:cs typeface="Times New Roman" panose="02020603050405020304" pitchFamily="18" charset="0"/>
              </a:rPr>
              <a:t>2022b</a:t>
            </a:r>
            <a:r>
              <a:rPr lang="en-US" sz="2000" dirty="0">
                <a:latin typeface="Times New Roman" panose="02020603050405020304" pitchFamily="18" charset="0"/>
                <a:cs typeface="Times New Roman" panose="02020603050405020304" pitchFamily="18" charset="0"/>
              </a:rPr>
              <a:t>)</a:t>
            </a:r>
            <a:endParaRPr lang="en-GB" sz="2000" dirty="0">
              <a:latin typeface="Times New Roman" panose="02020603050405020304" pitchFamily="18" charset="0"/>
              <a:cs typeface="Times New Roman" panose="02020603050405020304" pitchFamily="18" charset="0"/>
            </a:endParaRPr>
          </a:p>
        </p:txBody>
      </p:sp>
      <p:pic>
        <p:nvPicPr>
          <p:cNvPr id="4098" name="Picture 2" descr="unilever: India can become Unilever's biggest market in a decade, says Alan  Jope - The Economic Times">
            <a:extLst>
              <a:ext uri="{FF2B5EF4-FFF2-40B4-BE49-F238E27FC236}">
                <a16:creationId xmlns:a16="http://schemas.microsoft.com/office/drawing/2014/main" id="{60D50A16-E689-7580-9215-E522F7A9DF22}"/>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571488" y="2356968"/>
            <a:ext cx="2604452" cy="1953339"/>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711309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9049F-1270-C385-3B45-75271A90B30E}"/>
              </a:ext>
            </a:extLst>
          </p:cNvPr>
          <p:cNvSpPr>
            <a:spLocks noGrp="1"/>
          </p:cNvSpPr>
          <p:nvPr>
            <p:ph type="title"/>
          </p:nvPr>
        </p:nvSpPr>
        <p:spPr/>
        <p:txBody>
          <a:bodyPr>
            <a:normAutofit fontScale="90000"/>
          </a:bodyPr>
          <a:lstStyle/>
          <a:p>
            <a:r>
              <a:rPr lang="en-US" dirty="0">
                <a:solidFill>
                  <a:schemeClr val="bg1"/>
                </a:solidFill>
                <a:latin typeface="Bahnschrift SemiBold SemiConden" panose="020B0502040204020203" pitchFamily="34" charset="0"/>
              </a:rPr>
              <a:t>Relationship between the </a:t>
            </a:r>
            <a:r>
              <a:rPr lang="en-US" dirty="0" smtClean="0">
                <a:solidFill>
                  <a:schemeClr val="bg1"/>
                </a:solidFill>
                <a:latin typeface="Bahnschrift SemiBold SemiConden" panose="020B0502040204020203" pitchFamily="34" charset="0"/>
              </a:rPr>
              <a:t>organization </a:t>
            </a:r>
            <a:r>
              <a:rPr lang="en-US" dirty="0">
                <a:solidFill>
                  <a:schemeClr val="bg1"/>
                </a:solidFill>
                <a:latin typeface="Bahnschrift SemiBold SemiConden" panose="020B0502040204020203" pitchFamily="34" charset="0"/>
              </a:rPr>
              <a:t>structure and its performance </a:t>
            </a:r>
            <a:r>
              <a:rPr lang="en-US" dirty="0" smtClean="0">
                <a:solidFill>
                  <a:schemeClr val="bg1"/>
                </a:solidFill>
                <a:latin typeface="Bahnschrift SemiBold SemiConden" panose="020B0502040204020203" pitchFamily="34" charset="0"/>
              </a:rPr>
              <a:t>continues</a:t>
            </a:r>
            <a:endParaRPr lang="en-GB" dirty="0">
              <a:solidFill>
                <a:schemeClr val="bg1"/>
              </a:solidFill>
              <a:latin typeface="Bahnschrift SemiBold SemiConden" panose="020B0502040204020203" pitchFamily="34" charset="0"/>
            </a:endParaRPr>
          </a:p>
        </p:txBody>
      </p:sp>
      <p:sp>
        <p:nvSpPr>
          <p:cNvPr id="3" name="Slide Number Placeholder 2"/>
          <p:cNvSpPr>
            <a:spLocks noGrp="1"/>
          </p:cNvSpPr>
          <p:nvPr>
            <p:ph type="sldNum" sz="quarter" idx="12"/>
          </p:nvPr>
        </p:nvSpPr>
        <p:spPr/>
        <p:txBody>
          <a:bodyPr/>
          <a:lstStyle/>
          <a:p>
            <a:fld id="{6F767560-C6EB-41FE-B2E4-9BE6C63A3AAF}" type="slidenum">
              <a:rPr lang="en-GB" smtClean="0"/>
              <a:t>12</a:t>
            </a:fld>
            <a:endParaRPr lang="en-GB"/>
          </a:p>
        </p:txBody>
      </p:sp>
      <p:pic>
        <p:nvPicPr>
          <p:cNvPr id="5" name="Picture 4">
            <a:extLst>
              <a:ext uri="{FF2B5EF4-FFF2-40B4-BE49-F238E27FC236}">
                <a16:creationId xmlns:a16="http://schemas.microsoft.com/office/drawing/2014/main" id="{431EEB15-3F01-D9BE-58DE-188FB91122D6}"/>
              </a:ext>
            </a:extLst>
          </p:cNvPr>
          <p:cNvPicPr>
            <a:picLocks noChangeAspect="1"/>
          </p:cNvPicPr>
          <p:nvPr/>
        </p:nvPicPr>
        <p:blipFill>
          <a:blip r:embed="rId2"/>
          <a:stretch>
            <a:fillRect/>
          </a:stretch>
        </p:blipFill>
        <p:spPr>
          <a:xfrm>
            <a:off x="3410440" y="2408325"/>
            <a:ext cx="4855736" cy="4340554"/>
          </a:xfrm>
          <a:prstGeom prst="rect">
            <a:avLst/>
          </a:prstGeom>
        </p:spPr>
      </p:pic>
      <p:sp>
        <p:nvSpPr>
          <p:cNvPr id="9" name="TextBox 8">
            <a:extLst>
              <a:ext uri="{FF2B5EF4-FFF2-40B4-BE49-F238E27FC236}">
                <a16:creationId xmlns:a16="http://schemas.microsoft.com/office/drawing/2014/main" id="{39AE8973-F8C2-4820-AE03-0749BA71B6DA}"/>
              </a:ext>
            </a:extLst>
          </p:cNvPr>
          <p:cNvSpPr txBox="1"/>
          <p:nvPr/>
        </p:nvSpPr>
        <p:spPr>
          <a:xfrm>
            <a:off x="8266176" y="4393936"/>
            <a:ext cx="1965223" cy="369332"/>
          </a:xfrm>
          <a:prstGeom prst="rect">
            <a:avLst/>
          </a:prstGeom>
          <a:noFill/>
        </p:spPr>
        <p:txBody>
          <a:bodyPr wrap="square">
            <a:spAutoFit/>
          </a:bodyPr>
          <a:lstStyle/>
          <a:p>
            <a:r>
              <a:rPr lang="en-US" sz="1800" dirty="0">
                <a:latin typeface="Times New Roman" panose="02020603050405020304" pitchFamily="18" charset="0"/>
                <a:cs typeface="Times New Roman" panose="02020603050405020304" pitchFamily="18" charset="0"/>
              </a:rPr>
              <a:t>(Unilever, </a:t>
            </a:r>
            <a:r>
              <a:rPr lang="en-US" sz="1800" dirty="0" err="1">
                <a:latin typeface="Times New Roman" panose="02020603050405020304" pitchFamily="18" charset="0"/>
                <a:cs typeface="Times New Roman" panose="02020603050405020304" pitchFamily="18" charset="0"/>
              </a:rPr>
              <a:t>2022a</a:t>
            </a:r>
            <a:r>
              <a:rPr lang="en-US" sz="1800" dirty="0">
                <a:latin typeface="Times New Roman" panose="02020603050405020304" pitchFamily="18" charset="0"/>
                <a:cs typeface="Times New Roman" panose="02020603050405020304" pitchFamily="18" charset="0"/>
              </a:rPr>
              <a:t>)</a:t>
            </a:r>
            <a:endParaRPr lang="en-GB" dirty="0"/>
          </a:p>
        </p:txBody>
      </p:sp>
    </p:spTree>
    <p:extLst>
      <p:ext uri="{BB962C8B-B14F-4D97-AF65-F5344CB8AC3E}">
        <p14:creationId xmlns:p14="http://schemas.microsoft.com/office/powerpoint/2010/main" val="12951572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9049F-1270-C385-3B45-75271A90B30E}"/>
              </a:ext>
            </a:extLst>
          </p:cNvPr>
          <p:cNvSpPr>
            <a:spLocks noGrp="1"/>
          </p:cNvSpPr>
          <p:nvPr>
            <p:ph type="title"/>
          </p:nvPr>
        </p:nvSpPr>
        <p:spPr/>
        <p:txBody>
          <a:bodyPr>
            <a:normAutofit fontScale="90000"/>
          </a:bodyPr>
          <a:lstStyle/>
          <a:p>
            <a:r>
              <a:rPr lang="en-US" dirty="0">
                <a:solidFill>
                  <a:schemeClr val="bg1"/>
                </a:solidFill>
                <a:latin typeface="Bahnschrift SemiBold SemiConden" panose="020B0502040204020203" pitchFamily="34" charset="0"/>
              </a:rPr>
              <a:t>Relationship between the organisation structure and its performance continue</a:t>
            </a:r>
            <a:endParaRPr lang="en-GB" dirty="0">
              <a:solidFill>
                <a:schemeClr val="bg1"/>
              </a:solidFill>
              <a:latin typeface="Bahnschrift SemiBold SemiConden" panose="020B0502040204020203" pitchFamily="34" charset="0"/>
            </a:endParaRPr>
          </a:p>
        </p:txBody>
      </p:sp>
      <p:sp>
        <p:nvSpPr>
          <p:cNvPr id="3" name="Content Placeholder 2">
            <a:extLst>
              <a:ext uri="{FF2B5EF4-FFF2-40B4-BE49-F238E27FC236}">
                <a16:creationId xmlns:a16="http://schemas.microsoft.com/office/drawing/2014/main" id="{5D5DAA89-917A-85ED-E9E1-12CEA698D19C}"/>
              </a:ext>
            </a:extLst>
          </p:cNvPr>
          <p:cNvSpPr>
            <a:spLocks noGrp="1"/>
          </p:cNvSpPr>
          <p:nvPr>
            <p:ph idx="1"/>
          </p:nvPr>
        </p:nvSpPr>
        <p:spPr>
          <a:xfrm>
            <a:off x="1537326" y="2399071"/>
            <a:ext cx="9233360" cy="4458929"/>
          </a:xfrm>
        </p:spPr>
        <p:txBody>
          <a:bodyPr>
            <a:normAutofit/>
          </a:bodyPr>
          <a:lstStyle/>
          <a:p>
            <a:pPr algn="just"/>
            <a:r>
              <a:rPr lang="en-US" sz="2400" dirty="0">
                <a:latin typeface="Times New Roman" panose="02020603050405020304" pitchFamily="18" charset="0"/>
                <a:cs typeface="Times New Roman" panose="02020603050405020304" pitchFamily="18" charset="0"/>
              </a:rPr>
              <a:t>The </a:t>
            </a:r>
            <a:r>
              <a:rPr lang="en-US" sz="2400" dirty="0" err="1">
                <a:latin typeface="Times New Roman" panose="02020603050405020304" pitchFamily="18" charset="0"/>
                <a:cs typeface="Times New Roman" panose="02020603050405020304" pitchFamily="18" charset="0"/>
              </a:rPr>
              <a:t>Organisational</a:t>
            </a:r>
            <a:r>
              <a:rPr lang="en-US" sz="2400" dirty="0">
                <a:latin typeface="Times New Roman" panose="02020603050405020304" pitchFamily="18" charset="0"/>
                <a:cs typeface="Times New Roman" panose="02020603050405020304" pitchFamily="18" charset="0"/>
              </a:rPr>
              <a:t> structure of Unilever – reduction in senior manager roles of around 15 percent –</a:t>
            </a:r>
          </a:p>
          <a:p>
            <a:pPr algn="just"/>
            <a:r>
              <a:rPr lang="en-US" sz="2400" dirty="0">
                <a:latin typeface="Times New Roman" panose="02020603050405020304" pitchFamily="18" charset="0"/>
                <a:cs typeface="Times New Roman" panose="02020603050405020304" pitchFamily="18" charset="0"/>
              </a:rPr>
              <a:t>Reduction of junior management roles by 5 percent – equivalent to around 1500 roles globally</a:t>
            </a:r>
          </a:p>
          <a:p>
            <a:pPr algn="just"/>
            <a:r>
              <a:rPr lang="en-US" sz="2400" dirty="0">
                <a:latin typeface="Times New Roman" panose="02020603050405020304" pitchFamily="18" charset="0"/>
                <a:cs typeface="Times New Roman" panose="02020603050405020304" pitchFamily="18" charset="0"/>
              </a:rPr>
              <a:t>Factory teams not affected by new organizational structure change – production and performance enhanced</a:t>
            </a:r>
          </a:p>
          <a:p>
            <a:pPr algn="just"/>
            <a:r>
              <a:rPr lang="en-US" sz="2400" dirty="0">
                <a:latin typeface="Times New Roman" panose="02020603050405020304" pitchFamily="18" charset="0"/>
                <a:cs typeface="Times New Roman" panose="02020603050405020304" pitchFamily="18" charset="0"/>
              </a:rPr>
              <a:t>Restructuring investment plan – facilitating costs of setting up the new organizational structure – facilitating better financial management and growth (Unilever, </a:t>
            </a:r>
            <a:r>
              <a:rPr lang="en-US" sz="2400" dirty="0" err="1">
                <a:latin typeface="Times New Roman" panose="02020603050405020304" pitchFamily="18" charset="0"/>
                <a:cs typeface="Times New Roman" panose="02020603050405020304" pitchFamily="18" charset="0"/>
              </a:rPr>
              <a:t>2022b</a:t>
            </a:r>
            <a:r>
              <a:rPr lang="en-US" sz="2400" dirty="0">
                <a:latin typeface="Times New Roman" panose="02020603050405020304" pitchFamily="18" charset="0"/>
                <a:cs typeface="Times New Roman" panose="02020603050405020304" pitchFamily="18" charset="0"/>
              </a:rPr>
              <a:t>)</a:t>
            </a:r>
            <a:endParaRPr lang="en-GB" sz="24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2"/>
          </p:nvPr>
        </p:nvSpPr>
        <p:spPr/>
        <p:txBody>
          <a:bodyPr/>
          <a:lstStyle/>
          <a:p>
            <a:fld id="{6F767560-C6EB-41FE-B2E4-9BE6C63A3AAF}" type="slidenum">
              <a:rPr lang="en-GB" smtClean="0"/>
              <a:t>13</a:t>
            </a:fld>
            <a:endParaRPr lang="en-GB"/>
          </a:p>
        </p:txBody>
      </p:sp>
    </p:spTree>
    <p:extLst>
      <p:ext uri="{BB962C8B-B14F-4D97-AF65-F5344CB8AC3E}">
        <p14:creationId xmlns:p14="http://schemas.microsoft.com/office/powerpoint/2010/main" val="42904025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chemeClr val="bg1"/>
                </a:solidFill>
                <a:latin typeface="Bahnschrift SemiBold SemiConden" panose="020B0502040204020203" pitchFamily="34" charset="0"/>
              </a:rPr>
              <a:t>Who </a:t>
            </a:r>
            <a:r>
              <a:rPr lang="en-US" dirty="0" smtClean="0">
                <a:solidFill>
                  <a:schemeClr val="bg1"/>
                </a:solidFill>
                <a:latin typeface="Bahnschrift SemiBold SemiConden" panose="020B0502040204020203" pitchFamily="34" charset="0"/>
              </a:rPr>
              <a:t>is </a:t>
            </a:r>
            <a:r>
              <a:rPr lang="en-US" dirty="0">
                <a:solidFill>
                  <a:schemeClr val="bg1"/>
                </a:solidFill>
                <a:latin typeface="Bahnschrift SemiBold SemiConden" panose="020B0502040204020203" pitchFamily="34" charset="0"/>
              </a:rPr>
              <a:t>manager? </a:t>
            </a:r>
          </a:p>
        </p:txBody>
      </p:sp>
      <p:sp>
        <p:nvSpPr>
          <p:cNvPr id="3" name="Content Placeholder 2"/>
          <p:cNvSpPr>
            <a:spLocks noGrp="1"/>
          </p:cNvSpPr>
          <p:nvPr>
            <p:ph idx="1"/>
          </p:nvPr>
        </p:nvSpPr>
        <p:spPr/>
        <p:txBody>
          <a:bodyPr>
            <a:normAutofit/>
          </a:bodyPr>
          <a:lstStyle/>
          <a:p>
            <a:r>
              <a:rPr lang="en-US" sz="2800" dirty="0">
                <a:latin typeface="Times New Roman" panose="02020603050405020304" pitchFamily="18" charset="0"/>
                <a:cs typeface="Times New Roman" panose="02020603050405020304" pitchFamily="18" charset="0"/>
              </a:rPr>
              <a:t>Coordinates and supervises the work of others in order to achieve </a:t>
            </a:r>
            <a:r>
              <a:rPr lang="en-US" sz="2800" dirty="0" err="1">
                <a:latin typeface="Times New Roman" panose="02020603050405020304" pitchFamily="18" charset="0"/>
                <a:cs typeface="Times New Roman" panose="02020603050405020304" pitchFamily="18" charset="0"/>
              </a:rPr>
              <a:t>organisational</a:t>
            </a:r>
            <a:r>
              <a:rPr lang="en-US" sz="2800" dirty="0">
                <a:latin typeface="Times New Roman" panose="02020603050405020304" pitchFamily="18" charset="0"/>
                <a:cs typeface="Times New Roman" panose="02020603050405020304" pitchFamily="18" charset="0"/>
              </a:rPr>
              <a:t> goals.(Robbins &amp; Coulter, 2020)</a:t>
            </a:r>
          </a:p>
        </p:txBody>
      </p:sp>
      <p:sp>
        <p:nvSpPr>
          <p:cNvPr id="4" name="Slide Number Placeholder 3"/>
          <p:cNvSpPr>
            <a:spLocks noGrp="1"/>
          </p:cNvSpPr>
          <p:nvPr>
            <p:ph type="sldNum" sz="quarter" idx="12"/>
          </p:nvPr>
        </p:nvSpPr>
        <p:spPr/>
        <p:txBody>
          <a:bodyPr/>
          <a:lstStyle/>
          <a:p>
            <a:fld id="{6F767560-C6EB-41FE-B2E4-9BE6C63A3AAF}" type="slidenum">
              <a:rPr lang="en-GB" smtClean="0"/>
              <a:t>14</a:t>
            </a:fld>
            <a:endParaRPr lang="en-GB"/>
          </a:p>
        </p:txBody>
      </p:sp>
    </p:spTree>
    <p:extLst>
      <p:ext uri="{BB962C8B-B14F-4D97-AF65-F5344CB8AC3E}">
        <p14:creationId xmlns:p14="http://schemas.microsoft.com/office/powerpoint/2010/main" val="28939170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chemeClr val="bg1"/>
                </a:solidFill>
                <a:latin typeface="Bahnschrift SemiBold SemiConden" panose="020B0502040204020203" pitchFamily="34" charset="0"/>
              </a:rPr>
              <a:t>What </a:t>
            </a:r>
            <a:r>
              <a:rPr lang="en-US" dirty="0" smtClean="0">
                <a:solidFill>
                  <a:schemeClr val="bg1"/>
                </a:solidFill>
                <a:latin typeface="Bahnschrift SemiBold SemiConden" panose="020B0502040204020203" pitchFamily="34" charset="0"/>
              </a:rPr>
              <a:t>does the manager </a:t>
            </a:r>
            <a:r>
              <a:rPr lang="en-US" dirty="0">
                <a:solidFill>
                  <a:schemeClr val="bg1"/>
                </a:solidFill>
                <a:latin typeface="Bahnschrift SemiBold SemiConden" panose="020B0502040204020203" pitchFamily="34" charset="0"/>
              </a:rPr>
              <a:t>do?</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27627" y="2722487"/>
            <a:ext cx="8824913" cy="2983254"/>
          </a:xfrm>
        </p:spPr>
      </p:pic>
      <p:sp>
        <p:nvSpPr>
          <p:cNvPr id="3" name="Slide Number Placeholder 2"/>
          <p:cNvSpPr>
            <a:spLocks noGrp="1"/>
          </p:cNvSpPr>
          <p:nvPr>
            <p:ph type="sldNum" sz="quarter" idx="12"/>
          </p:nvPr>
        </p:nvSpPr>
        <p:spPr/>
        <p:txBody>
          <a:bodyPr/>
          <a:lstStyle/>
          <a:p>
            <a:fld id="{6F767560-C6EB-41FE-B2E4-9BE6C63A3AAF}" type="slidenum">
              <a:rPr lang="en-GB" smtClean="0"/>
              <a:t>15</a:t>
            </a:fld>
            <a:endParaRPr lang="en-GB"/>
          </a:p>
        </p:txBody>
      </p:sp>
      <p:sp>
        <p:nvSpPr>
          <p:cNvPr id="5" name="Rectangle 4"/>
          <p:cNvSpPr/>
          <p:nvPr/>
        </p:nvSpPr>
        <p:spPr>
          <a:xfrm>
            <a:off x="4241780" y="5803277"/>
            <a:ext cx="2587760" cy="369332"/>
          </a:xfrm>
          <a:prstGeom prst="rect">
            <a:avLst/>
          </a:prstGeom>
        </p:spPr>
        <p:txBody>
          <a:bodyPr wrap="none">
            <a:spAutoFit/>
          </a:bodyPr>
          <a:lstStyle/>
          <a:p>
            <a:r>
              <a:rPr lang="en-US" dirty="0"/>
              <a:t>(Robbins &amp; Coulter, 2020)</a:t>
            </a:r>
          </a:p>
        </p:txBody>
      </p:sp>
    </p:spTree>
    <p:extLst>
      <p:ext uri="{BB962C8B-B14F-4D97-AF65-F5344CB8AC3E}">
        <p14:creationId xmlns:p14="http://schemas.microsoft.com/office/powerpoint/2010/main" val="40866233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chemeClr val="bg1"/>
                </a:solidFill>
                <a:latin typeface="Bahnschrift SemiBold SemiConden" panose="020B0502040204020203" pitchFamily="34" charset="0"/>
              </a:rPr>
              <a:t>What skills do managers need?</a:t>
            </a:r>
            <a:endParaRPr lang="en-US" dirty="0">
              <a:solidFill>
                <a:schemeClr val="bg1"/>
              </a:solidFill>
            </a:endParaRPr>
          </a:p>
        </p:txBody>
      </p:sp>
      <p:pic>
        <p:nvPicPr>
          <p:cNvPr id="4" name="Content Placeholder 3"/>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753108" y="2838366"/>
            <a:ext cx="8862456" cy="2355426"/>
          </a:xfrm>
          <a:prstGeom prst="rect">
            <a:avLst/>
          </a:prstGeom>
          <a:ln>
            <a:noFill/>
          </a:ln>
          <a:effectLst>
            <a:outerShdw blurRad="190500" algn="tl" rotWithShape="0">
              <a:srgbClr val="000000">
                <a:alpha val="70000"/>
              </a:srgbClr>
            </a:outerShdw>
          </a:effectLst>
        </p:spPr>
      </p:pic>
      <p:sp>
        <p:nvSpPr>
          <p:cNvPr id="3" name="Slide Number Placeholder 2"/>
          <p:cNvSpPr>
            <a:spLocks noGrp="1"/>
          </p:cNvSpPr>
          <p:nvPr>
            <p:ph type="sldNum" sz="quarter" idx="12"/>
          </p:nvPr>
        </p:nvSpPr>
        <p:spPr/>
        <p:txBody>
          <a:bodyPr/>
          <a:lstStyle/>
          <a:p>
            <a:fld id="{6F767560-C6EB-41FE-B2E4-9BE6C63A3AAF}" type="slidenum">
              <a:rPr lang="en-GB" smtClean="0"/>
              <a:t>16</a:t>
            </a:fld>
            <a:endParaRPr lang="en-GB"/>
          </a:p>
        </p:txBody>
      </p:sp>
      <p:sp>
        <p:nvSpPr>
          <p:cNvPr id="8" name="Rectangle 7"/>
          <p:cNvSpPr/>
          <p:nvPr/>
        </p:nvSpPr>
        <p:spPr>
          <a:xfrm>
            <a:off x="4890456" y="5449000"/>
            <a:ext cx="2587760" cy="369332"/>
          </a:xfrm>
          <a:prstGeom prst="rect">
            <a:avLst/>
          </a:prstGeom>
        </p:spPr>
        <p:txBody>
          <a:bodyPr wrap="none">
            <a:spAutoFit/>
          </a:bodyPr>
          <a:lstStyle/>
          <a:p>
            <a:r>
              <a:rPr lang="en-US" dirty="0"/>
              <a:t>(Robbins &amp; Coulter, 2020)</a:t>
            </a:r>
          </a:p>
        </p:txBody>
      </p:sp>
    </p:spTree>
    <p:extLst>
      <p:ext uri="{BB962C8B-B14F-4D97-AF65-F5344CB8AC3E}">
        <p14:creationId xmlns:p14="http://schemas.microsoft.com/office/powerpoint/2010/main" val="34451998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9049F-1270-C385-3B45-75271A90B30E}"/>
              </a:ext>
            </a:extLst>
          </p:cNvPr>
          <p:cNvSpPr>
            <a:spLocks noGrp="1"/>
          </p:cNvSpPr>
          <p:nvPr>
            <p:ph type="title"/>
          </p:nvPr>
        </p:nvSpPr>
        <p:spPr>
          <a:xfrm>
            <a:off x="1357288" y="608068"/>
            <a:ext cx="9528328" cy="1280890"/>
          </a:xfrm>
        </p:spPr>
        <p:txBody>
          <a:bodyPr>
            <a:normAutofit/>
          </a:bodyPr>
          <a:lstStyle/>
          <a:p>
            <a:r>
              <a:rPr lang="en-US" dirty="0">
                <a:solidFill>
                  <a:schemeClr val="bg1"/>
                </a:solidFill>
                <a:latin typeface="Bahnschrift SemiBold SemiConden" panose="020B0502040204020203" pitchFamily="34" charset="0"/>
              </a:rPr>
              <a:t>Tasks and skills Used by managers to run Unilever</a:t>
            </a:r>
            <a:endParaRPr lang="en-GB" dirty="0">
              <a:solidFill>
                <a:schemeClr val="bg1"/>
              </a:solidFill>
              <a:latin typeface="Bahnschrift SemiBold SemiConden" panose="020B0502040204020203" pitchFamily="34" charset="0"/>
            </a:endParaRPr>
          </a:p>
        </p:txBody>
      </p:sp>
      <p:sp>
        <p:nvSpPr>
          <p:cNvPr id="3" name="Content Placeholder 2">
            <a:extLst>
              <a:ext uri="{FF2B5EF4-FFF2-40B4-BE49-F238E27FC236}">
                <a16:creationId xmlns:a16="http://schemas.microsoft.com/office/drawing/2014/main" id="{5D5DAA89-917A-85ED-E9E1-12CEA698D19C}"/>
              </a:ext>
            </a:extLst>
          </p:cNvPr>
          <p:cNvSpPr>
            <a:spLocks noGrp="1"/>
          </p:cNvSpPr>
          <p:nvPr>
            <p:ph idx="1"/>
          </p:nvPr>
        </p:nvSpPr>
        <p:spPr>
          <a:xfrm>
            <a:off x="1357288" y="2394284"/>
            <a:ext cx="4923195" cy="4295274"/>
          </a:xfrm>
        </p:spPr>
        <p:txBody>
          <a:bodyPr>
            <a:noAutofit/>
          </a:bodyPr>
          <a:lstStyle/>
          <a:p>
            <a:pPr algn="just"/>
            <a:r>
              <a:rPr lang="en-US" sz="2400" dirty="0">
                <a:latin typeface="Times New Roman" panose="02020603050405020304" pitchFamily="18" charset="0"/>
                <a:cs typeface="Times New Roman" panose="02020603050405020304" pitchFamily="18" charset="0"/>
              </a:rPr>
              <a:t>Ongoing learning vital aspect of Unilever – managers of Unilever focus on skill development (Unilever, </a:t>
            </a:r>
            <a:r>
              <a:rPr lang="en-US" sz="2400" dirty="0" err="1">
                <a:latin typeface="Times New Roman" panose="02020603050405020304" pitchFamily="18" charset="0"/>
                <a:cs typeface="Times New Roman" panose="02020603050405020304" pitchFamily="18" charset="0"/>
              </a:rPr>
              <a:t>2022c</a:t>
            </a:r>
            <a:r>
              <a:rPr lang="en-US" sz="2400" dirty="0">
                <a:latin typeface="Times New Roman" panose="02020603050405020304" pitchFamily="18" charset="0"/>
                <a:cs typeface="Times New Roman" panose="02020603050405020304" pitchFamily="18" charset="0"/>
              </a:rPr>
              <a:t>)</a:t>
            </a:r>
          </a:p>
          <a:p>
            <a:pPr algn="just"/>
            <a:r>
              <a:rPr lang="en-US" sz="2400" dirty="0">
                <a:latin typeface="Times New Roman" panose="02020603050405020304" pitchFamily="18" charset="0"/>
                <a:cs typeface="Times New Roman" panose="02020603050405020304" pitchFamily="18" charset="0"/>
              </a:rPr>
              <a:t>CEO Alan </a:t>
            </a:r>
            <a:r>
              <a:rPr lang="en-US" sz="2400" dirty="0" err="1">
                <a:latin typeface="Times New Roman" panose="02020603050405020304" pitchFamily="18" charset="0"/>
                <a:cs typeface="Times New Roman" panose="02020603050405020304" pitchFamily="18" charset="0"/>
              </a:rPr>
              <a:t>Jope</a:t>
            </a:r>
            <a:r>
              <a:rPr lang="en-US" sz="2400" dirty="0">
                <a:latin typeface="Times New Roman" panose="02020603050405020304" pitchFamily="18" charset="0"/>
                <a:cs typeface="Times New Roman" panose="02020603050405020304" pitchFamily="18" charset="0"/>
              </a:rPr>
              <a:t> – has efficient interpersonal skills, along with excellent planning and decision-making skills</a:t>
            </a:r>
          </a:p>
          <a:p>
            <a:pPr algn="just"/>
            <a:r>
              <a:rPr lang="en-US" sz="2400" dirty="0">
                <a:latin typeface="Times New Roman" panose="02020603050405020304" pitchFamily="18" charset="0"/>
                <a:cs typeface="Times New Roman" panose="02020603050405020304" pitchFamily="18" charset="0"/>
              </a:rPr>
              <a:t>The talent skills of Alan </a:t>
            </a:r>
            <a:r>
              <a:rPr lang="en-US" sz="2400" dirty="0" err="1">
                <a:latin typeface="Times New Roman" panose="02020603050405020304" pitchFamily="18" charset="0"/>
                <a:cs typeface="Times New Roman" panose="02020603050405020304" pitchFamily="18" charset="0"/>
              </a:rPr>
              <a:t>Jope</a:t>
            </a:r>
            <a:r>
              <a:rPr lang="en-US" sz="2400" dirty="0">
                <a:latin typeface="Times New Roman" panose="02020603050405020304" pitchFamily="18" charset="0"/>
                <a:cs typeface="Times New Roman" panose="02020603050405020304" pitchFamily="18" charset="0"/>
              </a:rPr>
              <a:t> facilitated the digital growth of Unilever (Lauchlan, 2019)</a:t>
            </a:r>
            <a:endParaRPr lang="en-GB" sz="24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2"/>
          </p:nvPr>
        </p:nvSpPr>
        <p:spPr/>
        <p:txBody>
          <a:bodyPr/>
          <a:lstStyle/>
          <a:p>
            <a:fld id="{6F767560-C6EB-41FE-B2E4-9BE6C63A3AAF}" type="slidenum">
              <a:rPr lang="en-GB" smtClean="0"/>
              <a:t>17</a:t>
            </a:fld>
            <a:endParaRPr lang="en-GB"/>
          </a:p>
        </p:txBody>
      </p:sp>
      <p:pic>
        <p:nvPicPr>
          <p:cNvPr id="5122" name="Picture 2">
            <a:extLst>
              <a:ext uri="{FF2B5EF4-FFF2-40B4-BE49-F238E27FC236}">
                <a16:creationId xmlns:a16="http://schemas.microsoft.com/office/drawing/2014/main" id="{17767FD4-1EE6-4F05-9082-5894EEA0F67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708365" y="3067068"/>
            <a:ext cx="4374957" cy="291663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7062432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9049F-1270-C385-3B45-75271A90B30E}"/>
              </a:ext>
            </a:extLst>
          </p:cNvPr>
          <p:cNvSpPr>
            <a:spLocks noGrp="1"/>
          </p:cNvSpPr>
          <p:nvPr>
            <p:ph type="title"/>
          </p:nvPr>
        </p:nvSpPr>
        <p:spPr>
          <a:xfrm>
            <a:off x="1215837" y="608586"/>
            <a:ext cx="9454586" cy="1280890"/>
          </a:xfrm>
        </p:spPr>
        <p:txBody>
          <a:bodyPr>
            <a:normAutofit/>
          </a:bodyPr>
          <a:lstStyle/>
          <a:p>
            <a:r>
              <a:rPr lang="en-US" dirty="0">
                <a:solidFill>
                  <a:schemeClr val="bg1"/>
                </a:solidFill>
                <a:latin typeface="Bahnschrift SemiBold SemiConden" panose="020B0502040204020203" pitchFamily="34" charset="0"/>
              </a:rPr>
              <a:t>Tasks and skills used by managers to run Unilever continue</a:t>
            </a:r>
            <a:endParaRPr lang="en-GB" dirty="0">
              <a:solidFill>
                <a:schemeClr val="bg1"/>
              </a:solidFill>
              <a:latin typeface="Bahnschrift SemiBold SemiConden" panose="020B0502040204020203" pitchFamily="34" charset="0"/>
            </a:endParaRPr>
          </a:p>
        </p:txBody>
      </p:sp>
      <p:sp>
        <p:nvSpPr>
          <p:cNvPr id="3" name="Content Placeholder 2">
            <a:extLst>
              <a:ext uri="{FF2B5EF4-FFF2-40B4-BE49-F238E27FC236}">
                <a16:creationId xmlns:a16="http://schemas.microsoft.com/office/drawing/2014/main" id="{5D5DAA89-917A-85ED-E9E1-12CEA698D19C}"/>
              </a:ext>
            </a:extLst>
          </p:cNvPr>
          <p:cNvSpPr>
            <a:spLocks noGrp="1"/>
          </p:cNvSpPr>
          <p:nvPr>
            <p:ph idx="1"/>
          </p:nvPr>
        </p:nvSpPr>
        <p:spPr>
          <a:xfrm>
            <a:off x="1658770" y="2310581"/>
            <a:ext cx="4784982" cy="4547419"/>
          </a:xfrm>
        </p:spPr>
        <p:txBody>
          <a:bodyPr>
            <a:normAutofit lnSpcReduction="10000"/>
          </a:bodyPr>
          <a:lstStyle/>
          <a:p>
            <a:pPr algn="just"/>
            <a:r>
              <a:rPr lang="en-US" sz="2800" dirty="0">
                <a:latin typeface="Times New Roman" panose="02020603050405020304" pitchFamily="18" charset="0"/>
                <a:cs typeface="Times New Roman" panose="02020603050405020304" pitchFamily="18" charset="0"/>
              </a:rPr>
              <a:t>Problem solving and decision making skill – vital for management of organisation in successful manner </a:t>
            </a:r>
          </a:p>
          <a:p>
            <a:pPr algn="just"/>
            <a:r>
              <a:rPr lang="en-US" sz="2800" dirty="0">
                <a:latin typeface="Times New Roman" panose="02020603050405020304" pitchFamily="18" charset="0"/>
                <a:cs typeface="Times New Roman" panose="02020603050405020304" pitchFamily="18" charset="0"/>
              </a:rPr>
              <a:t>Alan </a:t>
            </a:r>
            <a:r>
              <a:rPr lang="en-US" sz="2800" dirty="0" err="1">
                <a:latin typeface="Times New Roman" panose="02020603050405020304" pitchFamily="18" charset="0"/>
                <a:cs typeface="Times New Roman" panose="02020603050405020304" pitchFamily="18" charset="0"/>
              </a:rPr>
              <a:t>Jope</a:t>
            </a:r>
            <a:r>
              <a:rPr lang="en-US" sz="2800" dirty="0">
                <a:latin typeface="Times New Roman" panose="02020603050405020304" pitchFamily="18" charset="0"/>
                <a:cs typeface="Times New Roman" panose="02020603050405020304" pitchFamily="18" charset="0"/>
              </a:rPr>
              <a:t> exhibited efficient decision making skills</a:t>
            </a:r>
          </a:p>
          <a:p>
            <a:pPr algn="just"/>
            <a:r>
              <a:rPr lang="en-US" sz="2800" dirty="0">
                <a:latin typeface="Times New Roman" panose="02020603050405020304" pitchFamily="18" charset="0"/>
                <a:cs typeface="Times New Roman" panose="02020603050405020304" pitchFamily="18" charset="0"/>
              </a:rPr>
              <a:t>Recent organizational structure change decision has been beneficial for the firm (Unilever, </a:t>
            </a:r>
            <a:r>
              <a:rPr lang="en-US" sz="2800" dirty="0" err="1">
                <a:latin typeface="Times New Roman" panose="02020603050405020304" pitchFamily="18" charset="0"/>
                <a:cs typeface="Times New Roman" panose="02020603050405020304" pitchFamily="18" charset="0"/>
              </a:rPr>
              <a:t>2022b</a:t>
            </a:r>
            <a:r>
              <a:rPr lang="en-US" sz="2800" dirty="0">
                <a:latin typeface="Times New Roman" panose="02020603050405020304" pitchFamily="18" charset="0"/>
                <a:cs typeface="Times New Roman" panose="02020603050405020304" pitchFamily="18" charset="0"/>
              </a:rPr>
              <a:t>)</a:t>
            </a:r>
            <a:endParaRPr lang="en-GB" sz="28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2"/>
          </p:nvPr>
        </p:nvSpPr>
        <p:spPr/>
        <p:txBody>
          <a:bodyPr/>
          <a:lstStyle/>
          <a:p>
            <a:fld id="{6F767560-C6EB-41FE-B2E4-9BE6C63A3AAF}" type="slidenum">
              <a:rPr lang="en-GB" smtClean="0"/>
              <a:t>18</a:t>
            </a:fld>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82200" y="2817523"/>
            <a:ext cx="4330230" cy="2907892"/>
          </a:xfrm>
          <a:prstGeom prst="rect">
            <a:avLst/>
          </a:prstGeom>
          <a:ln>
            <a:noFill/>
          </a:ln>
          <a:effectLst>
            <a:softEdge rad="112500"/>
          </a:effectLst>
        </p:spPr>
      </p:pic>
    </p:spTree>
    <p:extLst>
      <p:ext uri="{BB962C8B-B14F-4D97-AF65-F5344CB8AC3E}">
        <p14:creationId xmlns:p14="http://schemas.microsoft.com/office/powerpoint/2010/main" val="35346907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4954" y="861373"/>
            <a:ext cx="8761413" cy="706964"/>
          </a:xfrm>
        </p:spPr>
        <p:txBody>
          <a:bodyPr>
            <a:normAutofit fontScale="90000"/>
          </a:bodyPr>
          <a:lstStyle/>
          <a:p>
            <a:r>
              <a:rPr lang="en-US" sz="4400" dirty="0">
                <a:solidFill>
                  <a:schemeClr val="bg1"/>
                </a:solidFill>
                <a:latin typeface="Bahnschrift SemiBold SemiConden" panose="020B0502040204020203" pitchFamily="34" charset="0"/>
              </a:rPr>
              <a:t>What is leadership theory?</a:t>
            </a:r>
          </a:p>
        </p:txBody>
      </p:sp>
      <p:sp>
        <p:nvSpPr>
          <p:cNvPr id="3" name="Content Placeholder 2"/>
          <p:cNvSpPr>
            <a:spLocks noGrp="1"/>
          </p:cNvSpPr>
          <p:nvPr>
            <p:ph idx="1"/>
          </p:nvPr>
        </p:nvSpPr>
        <p:spPr/>
        <p:txBody>
          <a:bodyPr>
            <a:normAutofit/>
          </a:bodyPr>
          <a:lstStyle/>
          <a:p>
            <a:r>
              <a:rPr lang="en-US" sz="2800" dirty="0">
                <a:latin typeface="Times New Roman" panose="02020603050405020304" pitchFamily="18" charset="0"/>
                <a:cs typeface="Times New Roman" panose="02020603050405020304" pitchFamily="18" charset="0"/>
              </a:rPr>
              <a:t>Theories of leadership provide an explanation for how and why particular individuals become leaders. They concentrate on the character qualities and conduct that individuals might acquire to improve their leadership capacities.</a:t>
            </a:r>
          </a:p>
        </p:txBody>
      </p:sp>
      <p:sp>
        <p:nvSpPr>
          <p:cNvPr id="4" name="Slide Number Placeholder 3"/>
          <p:cNvSpPr>
            <a:spLocks noGrp="1"/>
          </p:cNvSpPr>
          <p:nvPr>
            <p:ph type="sldNum" sz="quarter" idx="12"/>
          </p:nvPr>
        </p:nvSpPr>
        <p:spPr/>
        <p:txBody>
          <a:bodyPr/>
          <a:lstStyle/>
          <a:p>
            <a:fld id="{6F767560-C6EB-41FE-B2E4-9BE6C63A3AAF}" type="slidenum">
              <a:rPr lang="en-GB" smtClean="0"/>
              <a:t>19</a:t>
            </a:fld>
            <a:endParaRPr lang="en-GB"/>
          </a:p>
        </p:txBody>
      </p:sp>
    </p:spTree>
    <p:extLst>
      <p:ext uri="{BB962C8B-B14F-4D97-AF65-F5344CB8AC3E}">
        <p14:creationId xmlns:p14="http://schemas.microsoft.com/office/powerpoint/2010/main" val="11091268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9049F-1270-C385-3B45-75271A90B30E}"/>
              </a:ext>
            </a:extLst>
          </p:cNvPr>
          <p:cNvSpPr>
            <a:spLocks noGrp="1"/>
          </p:cNvSpPr>
          <p:nvPr>
            <p:ph type="title"/>
          </p:nvPr>
        </p:nvSpPr>
        <p:spPr/>
        <p:txBody>
          <a:bodyPr>
            <a:normAutofit/>
          </a:bodyPr>
          <a:lstStyle/>
          <a:p>
            <a:r>
              <a:rPr lang="en-US" dirty="0">
                <a:solidFill>
                  <a:schemeClr val="bg1"/>
                </a:solidFill>
                <a:latin typeface="Bahnschrift SemiBold SemiConden" panose="020B0502040204020203" pitchFamily="34" charset="0"/>
              </a:rPr>
              <a:t>Application of Leadership Theories on Unilever</a:t>
            </a:r>
            <a:endParaRPr lang="en-GB" dirty="0">
              <a:solidFill>
                <a:schemeClr val="bg1"/>
              </a:solidFill>
              <a:latin typeface="Bahnschrift SemiBold SemiConden" panose="020B0502040204020203" pitchFamily="34" charset="0"/>
            </a:endParaRPr>
          </a:p>
        </p:txBody>
      </p:sp>
      <p:sp>
        <p:nvSpPr>
          <p:cNvPr id="3" name="Content Placeholder 2">
            <a:extLst>
              <a:ext uri="{FF2B5EF4-FFF2-40B4-BE49-F238E27FC236}">
                <a16:creationId xmlns:a16="http://schemas.microsoft.com/office/drawing/2014/main" id="{5D5DAA89-917A-85ED-E9E1-12CEA698D19C}"/>
              </a:ext>
            </a:extLst>
          </p:cNvPr>
          <p:cNvSpPr>
            <a:spLocks noGrp="1"/>
          </p:cNvSpPr>
          <p:nvPr>
            <p:ph idx="1"/>
          </p:nvPr>
        </p:nvSpPr>
        <p:spPr/>
        <p:txBody>
          <a:bodyPr>
            <a:normAutofit fontScale="92500" lnSpcReduction="10000"/>
          </a:bodyPr>
          <a:lstStyle/>
          <a:p>
            <a:pPr algn="just"/>
            <a:r>
              <a:rPr lang="en-US" sz="2800" dirty="0">
                <a:latin typeface="Times New Roman" panose="02020603050405020304" pitchFamily="18" charset="0"/>
                <a:cs typeface="Times New Roman" panose="02020603050405020304" pitchFamily="18" charset="0"/>
              </a:rPr>
              <a:t>Transformational leadership – identifies Alan </a:t>
            </a:r>
            <a:r>
              <a:rPr lang="en-US" sz="2800" dirty="0" err="1">
                <a:latin typeface="Times New Roman" panose="02020603050405020304" pitchFamily="18" charset="0"/>
                <a:cs typeface="Times New Roman" panose="02020603050405020304" pitchFamily="18" charset="0"/>
              </a:rPr>
              <a:t>Jope</a:t>
            </a:r>
            <a:endParaRPr lang="en-US" sz="2800" dirty="0">
              <a:latin typeface="Times New Roman" panose="02020603050405020304" pitchFamily="18" charset="0"/>
              <a:cs typeface="Times New Roman" panose="02020603050405020304" pitchFamily="18" charset="0"/>
            </a:endParaRPr>
          </a:p>
          <a:p>
            <a:pPr algn="just"/>
            <a:r>
              <a:rPr lang="en-US" sz="2800" dirty="0">
                <a:latin typeface="Times New Roman" panose="02020603050405020304" pitchFamily="18" charset="0"/>
                <a:cs typeface="Times New Roman" panose="02020603050405020304" pitchFamily="18" charset="0"/>
              </a:rPr>
              <a:t>Transforming operations and organizational structure of Unilever</a:t>
            </a:r>
          </a:p>
          <a:p>
            <a:pPr algn="just"/>
            <a:r>
              <a:rPr lang="en-US" sz="2800" dirty="0">
                <a:latin typeface="Times New Roman" panose="02020603050405020304" pitchFamily="18" charset="0"/>
                <a:cs typeface="Times New Roman" panose="02020603050405020304" pitchFamily="18" charset="0"/>
              </a:rPr>
              <a:t>Digital transformation – key strategy of Alan </a:t>
            </a:r>
            <a:r>
              <a:rPr lang="en-US" sz="2800" dirty="0" err="1">
                <a:latin typeface="Times New Roman" panose="02020603050405020304" pitchFamily="18" charset="0"/>
                <a:cs typeface="Times New Roman" panose="02020603050405020304" pitchFamily="18" charset="0"/>
              </a:rPr>
              <a:t>Jope</a:t>
            </a:r>
            <a:r>
              <a:rPr lang="en-US" sz="2800" dirty="0">
                <a:latin typeface="Times New Roman" panose="02020603050405020304" pitchFamily="18" charset="0"/>
                <a:cs typeface="Times New Roman" panose="02020603050405020304" pitchFamily="18" charset="0"/>
              </a:rPr>
              <a:t> for organizational upliftment (Naik, 2019)</a:t>
            </a:r>
          </a:p>
          <a:p>
            <a:pPr algn="just"/>
            <a:r>
              <a:rPr lang="en-US" sz="2800" dirty="0">
                <a:latin typeface="Times New Roman" panose="02020603050405020304" pitchFamily="18" charset="0"/>
                <a:cs typeface="Times New Roman" panose="02020603050405020304" pitchFamily="18" charset="0"/>
              </a:rPr>
              <a:t>Transformational leadership – embrace change by fostering a company culture of accountability, workplace autonomy and ownership (</a:t>
            </a:r>
            <a:r>
              <a:rPr lang="en-US" sz="2800" dirty="0" err="1">
                <a:latin typeface="Times New Roman" panose="02020603050405020304" pitchFamily="18" charset="0"/>
                <a:cs typeface="Times New Roman" panose="02020603050405020304" pitchFamily="18" charset="0"/>
              </a:rPr>
              <a:t>Ghasabeh</a:t>
            </a:r>
            <a:r>
              <a:rPr lang="en-US" sz="2800" dirty="0">
                <a:latin typeface="Times New Roman" panose="02020603050405020304" pitchFamily="18" charset="0"/>
                <a:cs typeface="Times New Roman" panose="02020603050405020304" pitchFamily="18" charset="0"/>
              </a:rPr>
              <a:t>, </a:t>
            </a:r>
            <a:r>
              <a:rPr lang="en-US" sz="2800" dirty="0" err="1">
                <a:latin typeface="Times New Roman" panose="02020603050405020304" pitchFamily="18" charset="0"/>
                <a:cs typeface="Times New Roman" panose="02020603050405020304" pitchFamily="18" charset="0"/>
              </a:rPr>
              <a:t>Soosay</a:t>
            </a:r>
            <a:r>
              <a:rPr lang="en-US" sz="2800" dirty="0">
                <a:latin typeface="Times New Roman" panose="02020603050405020304" pitchFamily="18" charset="0"/>
                <a:cs typeface="Times New Roman" panose="02020603050405020304" pitchFamily="18" charset="0"/>
              </a:rPr>
              <a:t>, and </a:t>
            </a:r>
            <a:r>
              <a:rPr lang="en-US" sz="2800" dirty="0" err="1">
                <a:latin typeface="Times New Roman" panose="02020603050405020304" pitchFamily="18" charset="0"/>
                <a:cs typeface="Times New Roman" panose="02020603050405020304" pitchFamily="18" charset="0"/>
              </a:rPr>
              <a:t>Reaiche</a:t>
            </a:r>
            <a:r>
              <a:rPr lang="en-US" sz="2800" dirty="0">
                <a:latin typeface="Times New Roman" panose="02020603050405020304" pitchFamily="18" charset="0"/>
                <a:cs typeface="Times New Roman" panose="02020603050405020304" pitchFamily="18" charset="0"/>
              </a:rPr>
              <a:t>, 2015)</a:t>
            </a:r>
            <a:endParaRPr lang="en-GB" sz="28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2"/>
          </p:nvPr>
        </p:nvSpPr>
        <p:spPr/>
        <p:txBody>
          <a:bodyPr/>
          <a:lstStyle/>
          <a:p>
            <a:fld id="{6F767560-C6EB-41FE-B2E4-9BE6C63A3AAF}" type="slidenum">
              <a:rPr lang="en-GB" smtClean="0"/>
              <a:t>20</a:t>
            </a:fld>
            <a:endParaRPr lang="en-GB"/>
          </a:p>
        </p:txBody>
      </p:sp>
    </p:spTree>
    <p:extLst>
      <p:ext uri="{BB962C8B-B14F-4D97-AF65-F5344CB8AC3E}">
        <p14:creationId xmlns:p14="http://schemas.microsoft.com/office/powerpoint/2010/main" val="31361400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9049F-1270-C385-3B45-75271A90B30E}"/>
              </a:ext>
            </a:extLst>
          </p:cNvPr>
          <p:cNvSpPr>
            <a:spLocks noGrp="1"/>
          </p:cNvSpPr>
          <p:nvPr>
            <p:ph type="title"/>
          </p:nvPr>
        </p:nvSpPr>
        <p:spPr>
          <a:xfrm>
            <a:off x="1596448" y="612079"/>
            <a:ext cx="8911687" cy="1280890"/>
          </a:xfrm>
        </p:spPr>
        <p:txBody>
          <a:bodyPr>
            <a:normAutofit/>
          </a:bodyPr>
          <a:lstStyle/>
          <a:p>
            <a:r>
              <a:rPr lang="en-US" dirty="0">
                <a:solidFill>
                  <a:schemeClr val="bg1"/>
                </a:solidFill>
                <a:latin typeface="Bahnschrift SemiBold SemiConden" panose="020B0502040204020203" pitchFamily="34" charset="0"/>
              </a:rPr>
              <a:t>Application of Leadership Theories on Unilever continue</a:t>
            </a:r>
            <a:endParaRPr lang="en-GB" dirty="0">
              <a:solidFill>
                <a:schemeClr val="bg1"/>
              </a:solidFill>
              <a:latin typeface="Bahnschrift SemiBold SemiConden" panose="020B0502040204020203" pitchFamily="34" charset="0"/>
            </a:endParaRPr>
          </a:p>
        </p:txBody>
      </p:sp>
      <p:sp>
        <p:nvSpPr>
          <p:cNvPr id="3" name="Content Placeholder 2">
            <a:extLst>
              <a:ext uri="{FF2B5EF4-FFF2-40B4-BE49-F238E27FC236}">
                <a16:creationId xmlns:a16="http://schemas.microsoft.com/office/drawing/2014/main" id="{5D5DAA89-917A-85ED-E9E1-12CEA698D19C}"/>
              </a:ext>
            </a:extLst>
          </p:cNvPr>
          <p:cNvSpPr>
            <a:spLocks noGrp="1"/>
          </p:cNvSpPr>
          <p:nvPr>
            <p:ph idx="1"/>
          </p:nvPr>
        </p:nvSpPr>
        <p:spPr>
          <a:xfrm>
            <a:off x="1596448" y="2326106"/>
            <a:ext cx="5324168" cy="4326194"/>
          </a:xfrm>
        </p:spPr>
        <p:txBody>
          <a:bodyPr>
            <a:normAutofit fontScale="92500" lnSpcReduction="10000"/>
          </a:bodyPr>
          <a:lstStyle/>
          <a:p>
            <a:pPr algn="just"/>
            <a:r>
              <a:rPr lang="en-US" sz="2800" dirty="0">
                <a:latin typeface="Times New Roman" panose="02020603050405020304" pitchFamily="18" charset="0"/>
                <a:cs typeface="Times New Roman" panose="02020603050405020304" pitchFamily="18" charset="0"/>
              </a:rPr>
              <a:t>New organizational Structure followed at Unilever - each group – is fully responsible and accountable for their profit delivery, growth, and strategy, globally (Unilever, 2022b)</a:t>
            </a:r>
          </a:p>
          <a:p>
            <a:pPr algn="just"/>
            <a:r>
              <a:rPr lang="en-US" sz="2800" dirty="0">
                <a:latin typeface="Times New Roman" panose="02020603050405020304" pitchFamily="18" charset="0"/>
                <a:cs typeface="Times New Roman" panose="02020603050405020304" pitchFamily="18" charset="0"/>
              </a:rPr>
              <a:t>This represents the transformational</a:t>
            </a:r>
            <a:r>
              <a:rPr lang="en-US" sz="2800" i="1" dirty="0">
                <a:latin typeface="Times New Roman" panose="02020603050405020304" pitchFamily="18" charset="0"/>
                <a:cs typeface="Times New Roman" panose="02020603050405020304" pitchFamily="18" charset="0"/>
              </a:rPr>
              <a:t> </a:t>
            </a:r>
            <a:r>
              <a:rPr lang="en-US" sz="2800" dirty="0">
                <a:latin typeface="Times New Roman" panose="02020603050405020304" pitchFamily="18" charset="0"/>
                <a:cs typeface="Times New Roman" panose="02020603050405020304" pitchFamily="18" charset="0"/>
              </a:rPr>
              <a:t>leadership of Alan </a:t>
            </a:r>
            <a:r>
              <a:rPr lang="en-US" sz="2800" dirty="0" err="1">
                <a:latin typeface="Times New Roman" panose="02020603050405020304" pitchFamily="18" charset="0"/>
                <a:cs typeface="Times New Roman" panose="02020603050405020304" pitchFamily="18" charset="0"/>
              </a:rPr>
              <a:t>Jope</a:t>
            </a:r>
            <a:endParaRPr lang="en-US" sz="2800" dirty="0">
              <a:latin typeface="Times New Roman" panose="02020603050405020304" pitchFamily="18" charset="0"/>
              <a:cs typeface="Times New Roman" panose="02020603050405020304" pitchFamily="18" charset="0"/>
            </a:endParaRPr>
          </a:p>
          <a:p>
            <a:pPr algn="just"/>
            <a:r>
              <a:rPr lang="en-US" sz="2800" dirty="0">
                <a:latin typeface="Times New Roman" panose="02020603050405020304" pitchFamily="18" charset="0"/>
                <a:cs typeface="Times New Roman" panose="02020603050405020304" pitchFamily="18" charset="0"/>
              </a:rPr>
              <a:t>Alan </a:t>
            </a:r>
            <a:r>
              <a:rPr lang="en-US" sz="2800" dirty="0" err="1">
                <a:latin typeface="Times New Roman" panose="02020603050405020304" pitchFamily="18" charset="0"/>
                <a:cs typeface="Times New Roman" panose="02020603050405020304" pitchFamily="18" charset="0"/>
              </a:rPr>
              <a:t>Jope</a:t>
            </a:r>
            <a:r>
              <a:rPr lang="en-US" sz="2800" dirty="0">
                <a:latin typeface="Times New Roman" panose="02020603050405020304" pitchFamily="18" charset="0"/>
                <a:cs typeface="Times New Roman" panose="02020603050405020304" pitchFamily="18" charset="0"/>
              </a:rPr>
              <a:t> as a leader – focuses on organizational growth and development – employee upliftment and autonomy </a:t>
            </a:r>
            <a:endParaRPr lang="en-GB" sz="2800" dirty="0">
              <a:latin typeface="Times New Roman" panose="02020603050405020304" pitchFamily="18" charset="0"/>
              <a:cs typeface="Times New Roman" panose="02020603050405020304" pitchFamily="18" charset="0"/>
            </a:endParaRPr>
          </a:p>
        </p:txBody>
      </p:sp>
      <p:sp>
        <p:nvSpPr>
          <p:cNvPr id="5" name="Slide Number Placeholder 4"/>
          <p:cNvSpPr>
            <a:spLocks noGrp="1"/>
          </p:cNvSpPr>
          <p:nvPr>
            <p:ph type="sldNum" sz="quarter" idx="12"/>
          </p:nvPr>
        </p:nvSpPr>
        <p:spPr/>
        <p:txBody>
          <a:bodyPr/>
          <a:lstStyle/>
          <a:p>
            <a:fld id="{6F767560-C6EB-41FE-B2E4-9BE6C63A3AAF}" type="slidenum">
              <a:rPr lang="en-GB" smtClean="0"/>
              <a:t>21</a:t>
            </a:fld>
            <a:endParaRPr lang="en-GB"/>
          </a:p>
        </p:txBody>
      </p:sp>
      <p:pic>
        <p:nvPicPr>
          <p:cNvPr id="4" name="Picture 3"/>
          <p:cNvPicPr>
            <a:picLocks noChangeAspect="1"/>
          </p:cNvPicPr>
          <p:nvPr/>
        </p:nvPicPr>
        <p:blipFill rotWithShape="1">
          <a:blip r:embed="rId2" cstate="print">
            <a:extLst>
              <a:ext uri="{28A0092B-C50C-407E-A947-70E740481C1C}">
                <a14:useLocalDpi xmlns:a14="http://schemas.microsoft.com/office/drawing/2010/main" val="0"/>
              </a:ext>
            </a:extLst>
          </a:blip>
          <a:srcRect b="8874"/>
          <a:stretch/>
        </p:blipFill>
        <p:spPr>
          <a:xfrm>
            <a:off x="7222959" y="3088888"/>
            <a:ext cx="3962400" cy="2800630"/>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5526210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9049F-1270-C385-3B45-75271A90B30E}"/>
              </a:ext>
            </a:extLst>
          </p:cNvPr>
          <p:cNvSpPr>
            <a:spLocks noGrp="1"/>
          </p:cNvSpPr>
          <p:nvPr>
            <p:ph type="title"/>
          </p:nvPr>
        </p:nvSpPr>
        <p:spPr>
          <a:xfrm>
            <a:off x="1588090" y="877416"/>
            <a:ext cx="8761413" cy="706964"/>
          </a:xfrm>
        </p:spPr>
        <p:txBody>
          <a:bodyPr>
            <a:normAutofit fontScale="90000"/>
          </a:bodyPr>
          <a:lstStyle/>
          <a:p>
            <a:r>
              <a:rPr lang="en-US" dirty="0">
                <a:solidFill>
                  <a:schemeClr val="bg1"/>
                </a:solidFill>
                <a:latin typeface="Bahnschrift SemiBold SemiConden" panose="020B0502040204020203" pitchFamily="34" charset="0"/>
              </a:rPr>
              <a:t>Application of Leadership Theories on Unilever Continue</a:t>
            </a:r>
            <a:endParaRPr lang="en-GB" dirty="0">
              <a:solidFill>
                <a:schemeClr val="bg1"/>
              </a:solidFill>
              <a:latin typeface="Bahnschrift SemiBold SemiConden" panose="020B0502040204020203" pitchFamily="34" charset="0"/>
            </a:endParaRPr>
          </a:p>
        </p:txBody>
      </p:sp>
      <p:sp>
        <p:nvSpPr>
          <p:cNvPr id="3" name="Content Placeholder 2">
            <a:extLst>
              <a:ext uri="{FF2B5EF4-FFF2-40B4-BE49-F238E27FC236}">
                <a16:creationId xmlns:a16="http://schemas.microsoft.com/office/drawing/2014/main" id="{5D5DAA89-917A-85ED-E9E1-12CEA698D19C}"/>
              </a:ext>
            </a:extLst>
          </p:cNvPr>
          <p:cNvSpPr>
            <a:spLocks noGrp="1"/>
          </p:cNvSpPr>
          <p:nvPr>
            <p:ph idx="1"/>
          </p:nvPr>
        </p:nvSpPr>
        <p:spPr>
          <a:xfrm>
            <a:off x="2133521" y="2358187"/>
            <a:ext cx="4077059" cy="4237703"/>
          </a:xfrm>
        </p:spPr>
        <p:txBody>
          <a:bodyPr>
            <a:normAutofit lnSpcReduction="10000"/>
          </a:bodyPr>
          <a:lstStyle/>
          <a:p>
            <a:pPr algn="just"/>
            <a:r>
              <a:rPr lang="en-US" sz="2400" dirty="0">
                <a:latin typeface="Times New Roman" panose="02020603050405020304" pitchFamily="18" charset="0"/>
                <a:cs typeface="Times New Roman" panose="02020603050405020304" pitchFamily="18" charset="0"/>
              </a:rPr>
              <a:t>Transformational leadership – encourage, inspire, idealized influence, and intellectual simulation (</a:t>
            </a:r>
            <a:r>
              <a:rPr lang="en-US" sz="2400" dirty="0" err="1">
                <a:latin typeface="Times New Roman" panose="02020603050405020304" pitchFamily="18" charset="0"/>
                <a:cs typeface="Times New Roman" panose="02020603050405020304" pitchFamily="18" charset="0"/>
              </a:rPr>
              <a:t>Korejan</a:t>
            </a:r>
            <a:r>
              <a:rPr lang="en-US" sz="2400" dirty="0">
                <a:latin typeface="Times New Roman" panose="02020603050405020304" pitchFamily="18" charset="0"/>
                <a:cs typeface="Times New Roman" panose="02020603050405020304" pitchFamily="18" charset="0"/>
              </a:rPr>
              <a:t>, and </a:t>
            </a:r>
            <a:r>
              <a:rPr lang="en-US" sz="2400" dirty="0" err="1">
                <a:latin typeface="Times New Roman" panose="02020603050405020304" pitchFamily="18" charset="0"/>
                <a:cs typeface="Times New Roman" panose="02020603050405020304" pitchFamily="18" charset="0"/>
              </a:rPr>
              <a:t>Shahbazi</a:t>
            </a:r>
            <a:r>
              <a:rPr lang="en-US" sz="2400" dirty="0">
                <a:latin typeface="Times New Roman" panose="02020603050405020304" pitchFamily="18" charset="0"/>
                <a:cs typeface="Times New Roman" panose="02020603050405020304" pitchFamily="18" charset="0"/>
              </a:rPr>
              <a:t>, 2016)</a:t>
            </a:r>
          </a:p>
          <a:p>
            <a:pPr algn="just"/>
            <a:r>
              <a:rPr lang="en-US" sz="2400" dirty="0">
                <a:latin typeface="Times New Roman" panose="02020603050405020304" pitchFamily="18" charset="0"/>
                <a:cs typeface="Times New Roman" panose="02020603050405020304" pitchFamily="18" charset="0"/>
              </a:rPr>
              <a:t>Leadership of Alan </a:t>
            </a:r>
            <a:r>
              <a:rPr lang="en-US" sz="2400" dirty="0" err="1">
                <a:latin typeface="Times New Roman" panose="02020603050405020304" pitchFamily="18" charset="0"/>
                <a:cs typeface="Times New Roman" panose="02020603050405020304" pitchFamily="18" charset="0"/>
              </a:rPr>
              <a:t>Jope</a:t>
            </a:r>
            <a:r>
              <a:rPr lang="en-US" sz="2400" dirty="0">
                <a:latin typeface="Times New Roman" panose="02020603050405020304" pitchFamily="18" charset="0"/>
                <a:cs typeface="Times New Roman" panose="02020603050405020304" pitchFamily="18" charset="0"/>
              </a:rPr>
              <a:t> – encourages workforce, stimulates their skills, focuses on continuous development (Unilever, </a:t>
            </a:r>
            <a:r>
              <a:rPr lang="en-US" sz="2400" dirty="0" err="1">
                <a:latin typeface="Times New Roman" panose="02020603050405020304" pitchFamily="18" charset="0"/>
                <a:cs typeface="Times New Roman" panose="02020603050405020304" pitchFamily="18" charset="0"/>
              </a:rPr>
              <a:t>2022c</a:t>
            </a:r>
            <a:r>
              <a:rPr lang="en-US" sz="2400" dirty="0">
                <a:latin typeface="Times New Roman" panose="02020603050405020304" pitchFamily="18" charset="0"/>
                <a:cs typeface="Times New Roman" panose="02020603050405020304" pitchFamily="18" charset="0"/>
              </a:rPr>
              <a:t>) </a:t>
            </a:r>
            <a:endParaRPr lang="en-GB" sz="2400" dirty="0">
              <a:latin typeface="Times New Roman" panose="02020603050405020304" pitchFamily="18" charset="0"/>
              <a:cs typeface="Times New Roman" panose="02020603050405020304" pitchFamily="18" charset="0"/>
            </a:endParaRPr>
          </a:p>
        </p:txBody>
      </p:sp>
      <p:sp>
        <p:nvSpPr>
          <p:cNvPr id="5" name="Slide Number Placeholder 4"/>
          <p:cNvSpPr>
            <a:spLocks noGrp="1"/>
          </p:cNvSpPr>
          <p:nvPr>
            <p:ph type="sldNum" sz="quarter" idx="12"/>
          </p:nvPr>
        </p:nvSpPr>
        <p:spPr/>
        <p:txBody>
          <a:bodyPr/>
          <a:lstStyle/>
          <a:p>
            <a:fld id="{6F767560-C6EB-41FE-B2E4-9BE6C63A3AAF}" type="slidenum">
              <a:rPr lang="en-GB" smtClean="0"/>
              <a:t>22</a:t>
            </a:fld>
            <a:endParaRPr lang="en-GB"/>
          </a:p>
        </p:txBody>
      </p:sp>
      <p:pic>
        <p:nvPicPr>
          <p:cNvPr id="4" name="Picture 3"/>
          <p:cNvPicPr>
            <a:picLocks noChangeAspect="1"/>
          </p:cNvPicPr>
          <p:nvPr/>
        </p:nvPicPr>
        <p:blipFill rotWithShape="1">
          <a:blip r:embed="rId2" cstate="print">
            <a:extLst>
              <a:ext uri="{28A0092B-C50C-407E-A947-70E740481C1C}">
                <a14:useLocalDpi xmlns:a14="http://schemas.microsoft.com/office/drawing/2010/main" val="0"/>
              </a:ext>
            </a:extLst>
          </a:blip>
          <a:srcRect b="13371"/>
          <a:stretch/>
        </p:blipFill>
        <p:spPr>
          <a:xfrm>
            <a:off x="6681536" y="3372019"/>
            <a:ext cx="3962400" cy="2210040"/>
          </a:xfrm>
          <a:prstGeom prst="rect">
            <a:avLst/>
          </a:prstGeom>
        </p:spPr>
      </p:pic>
    </p:spTree>
    <p:extLst>
      <p:ext uri="{BB962C8B-B14F-4D97-AF65-F5344CB8AC3E}">
        <p14:creationId xmlns:p14="http://schemas.microsoft.com/office/powerpoint/2010/main" val="42739976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4954" y="877415"/>
            <a:ext cx="8761413" cy="706964"/>
          </a:xfrm>
        </p:spPr>
        <p:txBody>
          <a:bodyPr>
            <a:normAutofit fontScale="90000"/>
          </a:bodyPr>
          <a:lstStyle/>
          <a:p>
            <a:r>
              <a:rPr lang="en-US" sz="4400" dirty="0">
                <a:solidFill>
                  <a:schemeClr val="bg1"/>
                </a:solidFill>
                <a:latin typeface="Bahnschrift SemiBold SemiConden" panose="020B0502040204020203" pitchFamily="34" charset="0"/>
              </a:rPr>
              <a:t>What is group influencing?</a:t>
            </a:r>
          </a:p>
        </p:txBody>
      </p:sp>
      <p:sp>
        <p:nvSpPr>
          <p:cNvPr id="3" name="Content Placeholder 2"/>
          <p:cNvSpPr>
            <a:spLocks noGrp="1"/>
          </p:cNvSpPr>
          <p:nvPr>
            <p:ph idx="1"/>
          </p:nvPr>
        </p:nvSpPr>
        <p:spPr/>
        <p:txBody>
          <a:bodyPr>
            <a:normAutofit/>
          </a:bodyPr>
          <a:lstStyle/>
          <a:p>
            <a:r>
              <a:rPr lang="en-US" sz="3600" dirty="0">
                <a:latin typeface="Times New Roman" panose="02020603050405020304" pitchFamily="18" charset="0"/>
                <a:cs typeface="Times New Roman" panose="02020603050405020304" pitchFamily="18" charset="0"/>
              </a:rPr>
              <a:t>Group influence is the phenomenon where in the majority of a group can change how its members behave. The group as a whole is ruled by the influence of the majority. This happens as a result of the group conformity's </a:t>
            </a:r>
            <a:r>
              <a:rPr lang="en-US" sz="3600" dirty="0" err="1">
                <a:latin typeface="Times New Roman" panose="02020603050405020304" pitchFamily="18" charset="0"/>
                <a:cs typeface="Times New Roman" panose="02020603050405020304" pitchFamily="18" charset="0"/>
              </a:rPr>
              <a:t>favourable</a:t>
            </a:r>
            <a:r>
              <a:rPr lang="en-US" sz="3600" dirty="0">
                <a:latin typeface="Times New Roman" panose="02020603050405020304" pitchFamily="18" charset="0"/>
                <a:cs typeface="Times New Roman" panose="02020603050405020304" pitchFamily="18" charset="0"/>
              </a:rPr>
              <a:t> reaction.</a:t>
            </a:r>
          </a:p>
        </p:txBody>
      </p:sp>
      <p:sp>
        <p:nvSpPr>
          <p:cNvPr id="4" name="Slide Number Placeholder 3"/>
          <p:cNvSpPr>
            <a:spLocks noGrp="1"/>
          </p:cNvSpPr>
          <p:nvPr>
            <p:ph type="sldNum" sz="quarter" idx="12"/>
          </p:nvPr>
        </p:nvSpPr>
        <p:spPr/>
        <p:txBody>
          <a:bodyPr/>
          <a:lstStyle/>
          <a:p>
            <a:fld id="{6F767560-C6EB-41FE-B2E4-9BE6C63A3AAF}" type="slidenum">
              <a:rPr lang="en-GB" smtClean="0"/>
              <a:t>23</a:t>
            </a:fld>
            <a:endParaRPr lang="en-GB"/>
          </a:p>
        </p:txBody>
      </p:sp>
    </p:spTree>
    <p:extLst>
      <p:ext uri="{BB962C8B-B14F-4D97-AF65-F5344CB8AC3E}">
        <p14:creationId xmlns:p14="http://schemas.microsoft.com/office/powerpoint/2010/main" val="24535995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187076" y="861373"/>
            <a:ext cx="8761413" cy="706964"/>
          </a:xfrm>
        </p:spPr>
        <p:txBody>
          <a:bodyPr/>
          <a:lstStyle/>
          <a:p>
            <a:r>
              <a:rPr lang="en-US" dirty="0">
                <a:solidFill>
                  <a:schemeClr val="bg1"/>
                </a:solidFill>
                <a:latin typeface="Bahnschrift SemiBold SemiConden" panose="020B0502040204020203" pitchFamily="34" charset="0"/>
              </a:rPr>
              <a:t>Factors influencing group?</a:t>
            </a:r>
          </a:p>
        </p:txBody>
      </p:sp>
      <p:sp>
        <p:nvSpPr>
          <p:cNvPr id="4" name="Content Placeholder 3"/>
          <p:cNvSpPr>
            <a:spLocks noGrp="1"/>
          </p:cNvSpPr>
          <p:nvPr>
            <p:ph idx="1"/>
          </p:nvPr>
        </p:nvSpPr>
        <p:spPr/>
        <p:txBody>
          <a:bodyPr>
            <a:noAutofit/>
          </a:bodyPr>
          <a:lstStyle/>
          <a:p>
            <a:r>
              <a:rPr lang="en-US" sz="2000" dirty="0">
                <a:latin typeface="Times New Roman" panose="02020603050405020304" pitchFamily="18" charset="0"/>
                <a:cs typeface="Times New Roman" panose="02020603050405020304" pitchFamily="18" charset="0"/>
              </a:rPr>
              <a:t>VALUES </a:t>
            </a:r>
          </a:p>
          <a:p>
            <a:r>
              <a:rPr lang="en-US" sz="2000" dirty="0">
                <a:latin typeface="Times New Roman" panose="02020603050405020304" pitchFamily="18" charset="0"/>
                <a:cs typeface="Times New Roman" panose="02020603050405020304" pitchFamily="18" charset="0"/>
              </a:rPr>
              <a:t> NORMS</a:t>
            </a:r>
          </a:p>
          <a:p>
            <a:endParaRPr lang="en-US" sz="2000"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cs typeface="Times New Roman" panose="02020603050405020304" pitchFamily="18" charset="0"/>
              </a:rPr>
              <a:t>FORMAL LEADERSHIP</a:t>
            </a:r>
          </a:p>
          <a:p>
            <a:r>
              <a:rPr lang="en-US" sz="2000" dirty="0">
                <a:latin typeface="Times New Roman" panose="02020603050405020304" pitchFamily="18" charset="0"/>
                <a:cs typeface="Times New Roman" panose="02020603050405020304" pitchFamily="18" charset="0"/>
              </a:rPr>
              <a:t>GROUP STATUS</a:t>
            </a:r>
          </a:p>
          <a:p>
            <a:endParaRPr lang="en-US" sz="2000"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cs typeface="Times New Roman" panose="02020603050405020304" pitchFamily="18" charset="0"/>
              </a:rPr>
              <a:t>INTERDEPENDENCE</a:t>
            </a:r>
          </a:p>
          <a:p>
            <a:r>
              <a:rPr lang="en-US" sz="2000" dirty="0">
                <a:latin typeface="Times New Roman" panose="02020603050405020304" pitchFamily="18" charset="0"/>
                <a:cs typeface="Times New Roman" panose="02020603050405020304" pitchFamily="18" charset="0"/>
              </a:rPr>
              <a:t>COHERENCE AND COLLABORATION</a:t>
            </a:r>
          </a:p>
        </p:txBody>
      </p:sp>
      <p:sp>
        <p:nvSpPr>
          <p:cNvPr id="2" name="Slide Number Placeholder 1"/>
          <p:cNvSpPr>
            <a:spLocks noGrp="1"/>
          </p:cNvSpPr>
          <p:nvPr>
            <p:ph type="sldNum" sz="quarter" idx="12"/>
          </p:nvPr>
        </p:nvSpPr>
        <p:spPr/>
        <p:txBody>
          <a:bodyPr/>
          <a:lstStyle/>
          <a:p>
            <a:fld id="{6F767560-C6EB-41FE-B2E4-9BE6C63A3AAF}" type="slidenum">
              <a:rPr lang="en-GB" smtClean="0"/>
              <a:t>24</a:t>
            </a:fld>
            <a:endParaRPr lang="en-GB"/>
          </a:p>
        </p:txBody>
      </p:sp>
    </p:spTree>
    <p:extLst>
      <p:ext uri="{BB962C8B-B14F-4D97-AF65-F5344CB8AC3E}">
        <p14:creationId xmlns:p14="http://schemas.microsoft.com/office/powerpoint/2010/main" val="3789305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9049F-1270-C385-3B45-75271A90B30E}"/>
              </a:ext>
            </a:extLst>
          </p:cNvPr>
          <p:cNvSpPr>
            <a:spLocks noGrp="1"/>
          </p:cNvSpPr>
          <p:nvPr>
            <p:ph type="title"/>
          </p:nvPr>
        </p:nvSpPr>
        <p:spPr/>
        <p:txBody>
          <a:bodyPr>
            <a:normAutofit fontScale="90000"/>
          </a:bodyPr>
          <a:lstStyle/>
          <a:p>
            <a:r>
              <a:rPr lang="en-US" dirty="0">
                <a:solidFill>
                  <a:schemeClr val="bg1"/>
                </a:solidFill>
                <a:latin typeface="Bahnschrift SemiBold SemiConden" panose="020B0502040204020203" pitchFamily="34" charset="0"/>
              </a:rPr>
              <a:t>Factors which influence group and team behaviors at Unilever</a:t>
            </a:r>
            <a:endParaRPr lang="en-GB" dirty="0">
              <a:solidFill>
                <a:schemeClr val="bg1"/>
              </a:solidFill>
              <a:latin typeface="Bahnschrift SemiBold SemiConden" panose="020B0502040204020203" pitchFamily="34" charset="0"/>
            </a:endParaRPr>
          </a:p>
        </p:txBody>
      </p:sp>
      <p:sp>
        <p:nvSpPr>
          <p:cNvPr id="3" name="Content Placeholder 2">
            <a:extLst>
              <a:ext uri="{FF2B5EF4-FFF2-40B4-BE49-F238E27FC236}">
                <a16:creationId xmlns:a16="http://schemas.microsoft.com/office/drawing/2014/main" id="{5D5DAA89-917A-85ED-E9E1-12CEA698D19C}"/>
              </a:ext>
            </a:extLst>
          </p:cNvPr>
          <p:cNvSpPr>
            <a:spLocks noGrp="1"/>
          </p:cNvSpPr>
          <p:nvPr>
            <p:ph idx="1"/>
          </p:nvPr>
        </p:nvSpPr>
        <p:spPr>
          <a:xfrm>
            <a:off x="1154954" y="4027602"/>
            <a:ext cx="9342234" cy="2698956"/>
          </a:xfrm>
        </p:spPr>
        <p:txBody>
          <a:bodyPr>
            <a:normAutofit fontScale="92500" lnSpcReduction="10000"/>
          </a:bodyPr>
          <a:lstStyle/>
          <a:p>
            <a:pPr algn="just"/>
            <a:r>
              <a:rPr lang="en-US" sz="2800" dirty="0">
                <a:latin typeface="Times New Roman" panose="02020603050405020304" pitchFamily="18" charset="0"/>
                <a:cs typeface="Times New Roman" panose="02020603050405020304" pitchFamily="18" charset="0"/>
              </a:rPr>
              <a:t>Interdependence – Major factor influencing team and group behaviors at Unilever (Unilever, 2022a)</a:t>
            </a:r>
          </a:p>
          <a:p>
            <a:pPr algn="just"/>
            <a:r>
              <a:rPr lang="en-US" sz="2800" dirty="0">
                <a:latin typeface="Times New Roman" panose="02020603050405020304" pitchFamily="18" charset="0"/>
                <a:cs typeface="Times New Roman" panose="02020603050405020304" pitchFamily="18" charset="0"/>
              </a:rPr>
              <a:t>All teams of Unilever, work in coherence and collaboration with each other</a:t>
            </a:r>
          </a:p>
          <a:p>
            <a:pPr algn="just"/>
            <a:r>
              <a:rPr lang="en-US" sz="2800" dirty="0">
                <a:latin typeface="Times New Roman" panose="02020603050405020304" pitchFamily="18" charset="0"/>
                <a:cs typeface="Times New Roman" panose="02020603050405020304" pitchFamily="18" charset="0"/>
              </a:rPr>
              <a:t>The flow of information amongst the teams is vital (Unilever, 2022a)</a:t>
            </a:r>
            <a:endParaRPr lang="en-GB" sz="28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2"/>
          </p:nvPr>
        </p:nvSpPr>
        <p:spPr/>
        <p:txBody>
          <a:bodyPr/>
          <a:lstStyle/>
          <a:p>
            <a:fld id="{6F767560-C6EB-41FE-B2E4-9BE6C63A3AAF}" type="slidenum">
              <a:rPr lang="en-GB" smtClean="0"/>
              <a:t>25</a:t>
            </a:fld>
            <a:endParaRPr lang="en-GB"/>
          </a:p>
        </p:txBody>
      </p:sp>
      <p:pic>
        <p:nvPicPr>
          <p:cNvPr id="5" name="Picture 4">
            <a:extLst>
              <a:ext uri="{FF2B5EF4-FFF2-40B4-BE49-F238E27FC236}">
                <a16:creationId xmlns:a16="http://schemas.microsoft.com/office/drawing/2014/main" id="{1796655B-0475-BED3-C061-F0C3C56F8591}"/>
              </a:ext>
            </a:extLst>
          </p:cNvPr>
          <p:cNvPicPr>
            <a:picLocks noChangeAspect="1"/>
          </p:cNvPicPr>
          <p:nvPr/>
        </p:nvPicPr>
        <p:blipFill>
          <a:blip r:embed="rId2"/>
          <a:stretch>
            <a:fillRect/>
          </a:stretch>
        </p:blipFill>
        <p:spPr>
          <a:xfrm>
            <a:off x="3669482" y="2477108"/>
            <a:ext cx="3732356" cy="1526510"/>
          </a:xfrm>
          <a:prstGeom prst="rect">
            <a:avLst/>
          </a:prstGeom>
        </p:spPr>
      </p:pic>
      <p:sp>
        <p:nvSpPr>
          <p:cNvPr id="9" name="TextBox 8">
            <a:extLst>
              <a:ext uri="{FF2B5EF4-FFF2-40B4-BE49-F238E27FC236}">
                <a16:creationId xmlns:a16="http://schemas.microsoft.com/office/drawing/2014/main" id="{8D0C0882-5B8E-F780-5612-DD7F9D8360F7}"/>
              </a:ext>
            </a:extLst>
          </p:cNvPr>
          <p:cNvSpPr txBox="1"/>
          <p:nvPr/>
        </p:nvSpPr>
        <p:spPr>
          <a:xfrm>
            <a:off x="7401838" y="3055697"/>
            <a:ext cx="3409335" cy="369332"/>
          </a:xfrm>
          <a:prstGeom prst="rect">
            <a:avLst/>
          </a:prstGeom>
          <a:noFill/>
        </p:spPr>
        <p:txBody>
          <a:bodyPr wrap="square">
            <a:spAutoFit/>
          </a:bodyPr>
          <a:lstStyle/>
          <a:p>
            <a:r>
              <a:rPr lang="en-US" sz="1800" dirty="0">
                <a:latin typeface="Times New Roman" panose="02020603050405020304" pitchFamily="18" charset="0"/>
                <a:cs typeface="Times New Roman" panose="02020603050405020304" pitchFamily="18" charset="0"/>
              </a:rPr>
              <a:t>(Source: Unilever, </a:t>
            </a:r>
            <a:r>
              <a:rPr lang="en-US" sz="1800" dirty="0" err="1">
                <a:latin typeface="Times New Roman" panose="02020603050405020304" pitchFamily="18" charset="0"/>
                <a:cs typeface="Times New Roman" panose="02020603050405020304" pitchFamily="18" charset="0"/>
              </a:rPr>
              <a:t>2022a</a:t>
            </a:r>
            <a:r>
              <a:rPr lang="en-US" sz="1800" dirty="0">
                <a:latin typeface="Times New Roman" panose="02020603050405020304" pitchFamily="18" charset="0"/>
                <a:cs typeface="Times New Roman" panose="02020603050405020304" pitchFamily="18" charset="0"/>
              </a:rPr>
              <a:t>)</a:t>
            </a:r>
            <a:endParaRPr lang="en-GB" dirty="0"/>
          </a:p>
        </p:txBody>
      </p:sp>
    </p:spTree>
    <p:extLst>
      <p:ext uri="{BB962C8B-B14F-4D97-AF65-F5344CB8AC3E}">
        <p14:creationId xmlns:p14="http://schemas.microsoft.com/office/powerpoint/2010/main" val="1736890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9049F-1270-C385-3B45-75271A90B30E}"/>
              </a:ext>
            </a:extLst>
          </p:cNvPr>
          <p:cNvSpPr>
            <a:spLocks noGrp="1"/>
          </p:cNvSpPr>
          <p:nvPr>
            <p:ph type="title"/>
          </p:nvPr>
        </p:nvSpPr>
        <p:spPr>
          <a:xfrm>
            <a:off x="1546498" y="641218"/>
            <a:ext cx="8995588" cy="1280890"/>
          </a:xfrm>
        </p:spPr>
        <p:txBody>
          <a:bodyPr>
            <a:normAutofit/>
          </a:bodyPr>
          <a:lstStyle/>
          <a:p>
            <a:r>
              <a:rPr lang="en-US" dirty="0">
                <a:solidFill>
                  <a:schemeClr val="bg1"/>
                </a:solidFill>
                <a:latin typeface="Bahnschrift SemiBold SemiConden" panose="020B0502040204020203" pitchFamily="34" charset="0"/>
              </a:rPr>
              <a:t>Factors which influences group and team behaviours At Unilever Continue</a:t>
            </a:r>
            <a:endParaRPr lang="en-GB" dirty="0">
              <a:solidFill>
                <a:schemeClr val="bg1"/>
              </a:solidFill>
              <a:latin typeface="Bahnschrift SemiBold SemiConden" panose="020B0502040204020203" pitchFamily="34" charset="0"/>
            </a:endParaRPr>
          </a:p>
        </p:txBody>
      </p:sp>
      <p:sp>
        <p:nvSpPr>
          <p:cNvPr id="3" name="Content Placeholder 2">
            <a:extLst>
              <a:ext uri="{FF2B5EF4-FFF2-40B4-BE49-F238E27FC236}">
                <a16:creationId xmlns:a16="http://schemas.microsoft.com/office/drawing/2014/main" id="{5D5DAA89-917A-85ED-E9E1-12CEA698D19C}"/>
              </a:ext>
            </a:extLst>
          </p:cNvPr>
          <p:cNvSpPr>
            <a:spLocks noGrp="1"/>
          </p:cNvSpPr>
          <p:nvPr>
            <p:ph idx="1"/>
          </p:nvPr>
        </p:nvSpPr>
        <p:spPr>
          <a:xfrm>
            <a:off x="1546498" y="2381368"/>
            <a:ext cx="6061587" cy="4326194"/>
          </a:xfrm>
        </p:spPr>
        <p:txBody>
          <a:bodyPr>
            <a:normAutofit lnSpcReduction="10000"/>
          </a:bodyPr>
          <a:lstStyle/>
          <a:p>
            <a:pPr algn="just"/>
            <a:r>
              <a:rPr lang="en-US" sz="2400" dirty="0">
                <a:latin typeface="Times New Roman" panose="02020603050405020304" pitchFamily="18" charset="0"/>
                <a:cs typeface="Times New Roman" panose="02020603050405020304" pitchFamily="18" charset="0"/>
              </a:rPr>
              <a:t>Leadership – another major factor affecting team and group behaviours at Unilever (Unilever, </a:t>
            </a:r>
            <a:r>
              <a:rPr lang="en-US" sz="2400" dirty="0" err="1">
                <a:latin typeface="Times New Roman" panose="02020603050405020304" pitchFamily="18" charset="0"/>
                <a:cs typeface="Times New Roman" panose="02020603050405020304" pitchFamily="18" charset="0"/>
              </a:rPr>
              <a:t>2022a</a:t>
            </a:r>
            <a:r>
              <a:rPr lang="en-US" sz="2400" dirty="0">
                <a:latin typeface="Times New Roman" panose="02020603050405020304" pitchFamily="18" charset="0"/>
                <a:cs typeface="Times New Roman" panose="02020603050405020304" pitchFamily="18" charset="0"/>
              </a:rPr>
              <a:t>)</a:t>
            </a:r>
          </a:p>
          <a:p>
            <a:pPr algn="just"/>
            <a:r>
              <a:rPr lang="en-US" sz="2400" dirty="0">
                <a:latin typeface="Times New Roman" panose="02020603050405020304" pitchFamily="18" charset="0"/>
                <a:cs typeface="Times New Roman" panose="02020603050405020304" pitchFamily="18" charset="0"/>
              </a:rPr>
              <a:t>The leadership of Alan </a:t>
            </a:r>
            <a:r>
              <a:rPr lang="en-US" sz="2400" dirty="0" err="1">
                <a:latin typeface="Times New Roman" panose="02020603050405020304" pitchFamily="18" charset="0"/>
                <a:cs typeface="Times New Roman" panose="02020603050405020304" pitchFamily="18" charset="0"/>
              </a:rPr>
              <a:t>Jope</a:t>
            </a:r>
            <a:r>
              <a:rPr lang="en-US" sz="2400" dirty="0">
                <a:latin typeface="Times New Roman" panose="02020603050405020304" pitchFamily="18" charset="0"/>
                <a:cs typeface="Times New Roman" panose="02020603050405020304" pitchFamily="18" charset="0"/>
              </a:rPr>
              <a:t> and other board members – focused on employee growth and skill development (Unilever, 2022c)</a:t>
            </a:r>
          </a:p>
          <a:p>
            <a:pPr algn="just"/>
            <a:r>
              <a:rPr lang="en-US" sz="2400" dirty="0">
                <a:latin typeface="Times New Roman" panose="02020603050405020304" pitchFamily="18" charset="0"/>
                <a:cs typeface="Times New Roman" panose="02020603050405020304" pitchFamily="18" charset="0"/>
              </a:rPr>
              <a:t>Leader of the respective group promotes a healthy and developing work environment – beneficial for employees – enhanced productivity – increased overall performance and profit </a:t>
            </a:r>
            <a:endParaRPr lang="en-GB" sz="24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2"/>
          </p:nvPr>
        </p:nvSpPr>
        <p:spPr/>
        <p:txBody>
          <a:bodyPr/>
          <a:lstStyle/>
          <a:p>
            <a:fld id="{6F767560-C6EB-41FE-B2E4-9BE6C63A3AAF}" type="slidenum">
              <a:rPr lang="en-GB" smtClean="0"/>
              <a:t>26</a:t>
            </a:fld>
            <a:endParaRPr lang="en-GB"/>
          </a:p>
        </p:txBody>
      </p:sp>
      <p:pic>
        <p:nvPicPr>
          <p:cNvPr id="5" name="Picture 4">
            <a:extLst>
              <a:ext uri="{FF2B5EF4-FFF2-40B4-BE49-F238E27FC236}">
                <a16:creationId xmlns:a16="http://schemas.microsoft.com/office/drawing/2014/main" id="{CD87034F-C378-BDCA-3B0E-17EAC2A9BA35}"/>
              </a:ext>
            </a:extLst>
          </p:cNvPr>
          <p:cNvPicPr>
            <a:picLocks noChangeAspect="1"/>
          </p:cNvPicPr>
          <p:nvPr/>
        </p:nvPicPr>
        <p:blipFill>
          <a:blip r:embed="rId2"/>
          <a:stretch>
            <a:fillRect/>
          </a:stretch>
        </p:blipFill>
        <p:spPr>
          <a:xfrm>
            <a:off x="8143043" y="2512650"/>
            <a:ext cx="3505689" cy="2934109"/>
          </a:xfrm>
          <a:prstGeom prst="rect">
            <a:avLst/>
          </a:prstGeom>
          <a:ln>
            <a:noFill/>
          </a:ln>
          <a:effectLst>
            <a:outerShdw blurRad="190500" algn="tl" rotWithShape="0">
              <a:srgbClr val="000000">
                <a:alpha val="70000"/>
              </a:srgbClr>
            </a:outerShdw>
          </a:effectLst>
        </p:spPr>
      </p:pic>
      <p:sp>
        <p:nvSpPr>
          <p:cNvPr id="7" name="TextBox 6">
            <a:extLst>
              <a:ext uri="{FF2B5EF4-FFF2-40B4-BE49-F238E27FC236}">
                <a16:creationId xmlns:a16="http://schemas.microsoft.com/office/drawing/2014/main" id="{C327A0CB-5667-C1AF-1E1F-047AB7C88F41}"/>
              </a:ext>
            </a:extLst>
          </p:cNvPr>
          <p:cNvSpPr txBox="1"/>
          <p:nvPr/>
        </p:nvSpPr>
        <p:spPr>
          <a:xfrm>
            <a:off x="8643856" y="5446759"/>
            <a:ext cx="2938616" cy="369332"/>
          </a:xfrm>
          <a:prstGeom prst="rect">
            <a:avLst/>
          </a:prstGeom>
          <a:noFill/>
        </p:spPr>
        <p:txBody>
          <a:bodyPr wrap="square">
            <a:spAutoFit/>
          </a:bodyPr>
          <a:lstStyle/>
          <a:p>
            <a:pPr algn="just"/>
            <a:r>
              <a:rPr lang="en-US" sz="1800" dirty="0">
                <a:latin typeface="Times New Roman" panose="02020603050405020304" pitchFamily="18" charset="0"/>
                <a:cs typeface="Times New Roman" panose="02020603050405020304" pitchFamily="18" charset="0"/>
              </a:rPr>
              <a:t>(Source: Unilever, </a:t>
            </a:r>
            <a:r>
              <a:rPr lang="en-US" sz="1800" dirty="0" err="1">
                <a:latin typeface="Times New Roman" panose="02020603050405020304" pitchFamily="18" charset="0"/>
                <a:cs typeface="Times New Roman" panose="02020603050405020304" pitchFamily="18" charset="0"/>
              </a:rPr>
              <a:t>2022a</a:t>
            </a:r>
            <a:r>
              <a:rPr lang="en-US" sz="1800" dirty="0">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296278761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9049F-1270-C385-3B45-75271A90B30E}"/>
              </a:ext>
            </a:extLst>
          </p:cNvPr>
          <p:cNvSpPr>
            <a:spLocks noGrp="1"/>
          </p:cNvSpPr>
          <p:nvPr>
            <p:ph type="title"/>
          </p:nvPr>
        </p:nvSpPr>
        <p:spPr>
          <a:xfrm>
            <a:off x="1379543" y="861373"/>
            <a:ext cx="8761413" cy="706964"/>
          </a:xfrm>
        </p:spPr>
        <p:txBody>
          <a:bodyPr>
            <a:normAutofit/>
          </a:bodyPr>
          <a:lstStyle/>
          <a:p>
            <a:r>
              <a:rPr lang="en-US" sz="4000" dirty="0">
                <a:solidFill>
                  <a:schemeClr val="bg1"/>
                </a:solidFill>
                <a:latin typeface="Bahnschrift SemiBold SemiConden" panose="020B0502040204020203" pitchFamily="34" charset="0"/>
              </a:rPr>
              <a:t>Conclusion</a:t>
            </a:r>
            <a:endParaRPr lang="en-GB" sz="4000" dirty="0">
              <a:solidFill>
                <a:schemeClr val="bg1"/>
              </a:solidFill>
              <a:latin typeface="Bahnschrift SemiBold SemiConden" panose="020B0502040204020203" pitchFamily="34" charset="0"/>
            </a:endParaRPr>
          </a:p>
        </p:txBody>
      </p:sp>
      <p:sp>
        <p:nvSpPr>
          <p:cNvPr id="3" name="Content Placeholder 2">
            <a:extLst>
              <a:ext uri="{FF2B5EF4-FFF2-40B4-BE49-F238E27FC236}">
                <a16:creationId xmlns:a16="http://schemas.microsoft.com/office/drawing/2014/main" id="{5D5DAA89-917A-85ED-E9E1-12CEA698D19C}"/>
              </a:ext>
            </a:extLst>
          </p:cNvPr>
          <p:cNvSpPr>
            <a:spLocks noGrp="1"/>
          </p:cNvSpPr>
          <p:nvPr>
            <p:ph idx="1"/>
          </p:nvPr>
        </p:nvSpPr>
        <p:spPr>
          <a:xfrm>
            <a:off x="1609884" y="2598821"/>
            <a:ext cx="8531072" cy="4100290"/>
          </a:xfrm>
        </p:spPr>
        <p:txBody>
          <a:bodyPr>
            <a:normAutofit/>
          </a:bodyPr>
          <a:lstStyle/>
          <a:p>
            <a:pPr algn="just"/>
            <a:r>
              <a:rPr lang="en-US" sz="2800" dirty="0">
                <a:latin typeface="Times New Roman" panose="02020603050405020304" pitchFamily="18" charset="0"/>
                <a:cs typeface="Times New Roman" panose="02020603050405020304" pitchFamily="18" charset="0"/>
              </a:rPr>
              <a:t>Unilever – efficient organizational culture</a:t>
            </a:r>
          </a:p>
          <a:p>
            <a:pPr algn="just"/>
            <a:r>
              <a:rPr lang="en-US" sz="2800" dirty="0">
                <a:latin typeface="Times New Roman" panose="02020603050405020304" pitchFamily="18" charset="0"/>
                <a:cs typeface="Times New Roman" panose="02020603050405020304" pitchFamily="18" charset="0"/>
              </a:rPr>
              <a:t>Alan </a:t>
            </a:r>
            <a:r>
              <a:rPr lang="en-US" sz="2800" dirty="0" err="1">
                <a:latin typeface="Times New Roman" panose="02020603050405020304" pitchFamily="18" charset="0"/>
                <a:cs typeface="Times New Roman" panose="02020603050405020304" pitchFamily="18" charset="0"/>
              </a:rPr>
              <a:t>Jope</a:t>
            </a:r>
            <a:r>
              <a:rPr lang="en-US" sz="2800" dirty="0">
                <a:latin typeface="Times New Roman" panose="02020603050405020304" pitchFamily="18" charset="0"/>
                <a:cs typeface="Times New Roman" panose="02020603050405020304" pitchFamily="18" charset="0"/>
              </a:rPr>
              <a:t> – managing organizational performance and productivity</a:t>
            </a:r>
          </a:p>
          <a:p>
            <a:pPr algn="just"/>
            <a:r>
              <a:rPr lang="en-US" sz="2800" dirty="0">
                <a:latin typeface="Times New Roman" panose="02020603050405020304" pitchFamily="18" charset="0"/>
                <a:cs typeface="Times New Roman" panose="02020603050405020304" pitchFamily="18" charset="0"/>
              </a:rPr>
              <a:t>Efficient leadership skills facilitated organizational growth</a:t>
            </a:r>
          </a:p>
          <a:p>
            <a:pPr algn="just"/>
            <a:r>
              <a:rPr lang="en-US" sz="2800" dirty="0">
                <a:latin typeface="Times New Roman" panose="02020603050405020304" pitchFamily="18" charset="0"/>
                <a:cs typeface="Times New Roman" panose="02020603050405020304" pitchFamily="18" charset="0"/>
              </a:rPr>
              <a:t>Transformational leadership skills benefited the firm</a:t>
            </a:r>
            <a:endParaRPr lang="en-GB" sz="28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2"/>
          </p:nvPr>
        </p:nvSpPr>
        <p:spPr/>
        <p:txBody>
          <a:bodyPr/>
          <a:lstStyle/>
          <a:p>
            <a:fld id="{6F767560-C6EB-41FE-B2E4-9BE6C63A3AAF}" type="slidenum">
              <a:rPr lang="en-GB" smtClean="0"/>
              <a:t>27</a:t>
            </a:fld>
            <a:endParaRPr lang="en-GB"/>
          </a:p>
        </p:txBody>
      </p:sp>
    </p:spTree>
    <p:extLst>
      <p:ext uri="{BB962C8B-B14F-4D97-AF65-F5344CB8AC3E}">
        <p14:creationId xmlns:p14="http://schemas.microsoft.com/office/powerpoint/2010/main" val="411655725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9049F-1270-C385-3B45-75271A90B30E}"/>
              </a:ext>
            </a:extLst>
          </p:cNvPr>
          <p:cNvSpPr>
            <a:spLocks noGrp="1"/>
          </p:cNvSpPr>
          <p:nvPr>
            <p:ph type="title"/>
          </p:nvPr>
        </p:nvSpPr>
        <p:spPr>
          <a:xfrm>
            <a:off x="1512202" y="912847"/>
            <a:ext cx="8911687" cy="688496"/>
          </a:xfrm>
        </p:spPr>
        <p:txBody>
          <a:bodyPr>
            <a:normAutofit/>
          </a:bodyPr>
          <a:lstStyle/>
          <a:p>
            <a:r>
              <a:rPr lang="en-US" dirty="0">
                <a:solidFill>
                  <a:schemeClr val="bg1"/>
                </a:solidFill>
                <a:latin typeface="Bahnschrift SemiBold SemiConden" panose="020B0502040204020203" pitchFamily="34" charset="0"/>
              </a:rPr>
              <a:t>References</a:t>
            </a:r>
            <a:r>
              <a:rPr lang="en-US" dirty="0">
                <a:solidFill>
                  <a:schemeClr val="bg1"/>
                </a:solidFill>
                <a:latin typeface="Algerian" panose="04020705040A02060702" pitchFamily="82" charset="0"/>
              </a:rPr>
              <a:t> </a:t>
            </a:r>
            <a:endParaRPr lang="en-GB" dirty="0">
              <a:solidFill>
                <a:schemeClr val="bg1"/>
              </a:solidFill>
              <a:latin typeface="Algerian" panose="04020705040A02060702" pitchFamily="82" charset="0"/>
            </a:endParaRPr>
          </a:p>
        </p:txBody>
      </p:sp>
      <p:sp>
        <p:nvSpPr>
          <p:cNvPr id="3" name="Content Placeholder 2">
            <a:extLst>
              <a:ext uri="{FF2B5EF4-FFF2-40B4-BE49-F238E27FC236}">
                <a16:creationId xmlns:a16="http://schemas.microsoft.com/office/drawing/2014/main" id="{5D5DAA89-917A-85ED-E9E1-12CEA698D19C}"/>
              </a:ext>
            </a:extLst>
          </p:cNvPr>
          <p:cNvSpPr>
            <a:spLocks noGrp="1"/>
          </p:cNvSpPr>
          <p:nvPr>
            <p:ph idx="1"/>
          </p:nvPr>
        </p:nvSpPr>
        <p:spPr>
          <a:xfrm>
            <a:off x="1219200" y="2326106"/>
            <a:ext cx="9497693" cy="4299284"/>
          </a:xfrm>
        </p:spPr>
        <p:txBody>
          <a:bodyPr>
            <a:normAutofit lnSpcReduction="10000"/>
          </a:bodyPr>
          <a:lstStyle/>
          <a:p>
            <a:pPr algn="just"/>
            <a:r>
              <a:rPr lang="en-US" sz="1600" dirty="0" err="1">
                <a:latin typeface="Times New Roman" panose="02020603050405020304" pitchFamily="18" charset="0"/>
                <a:cs typeface="Times New Roman" panose="02020603050405020304" pitchFamily="18" charset="0"/>
              </a:rPr>
              <a:t>Ghasabeh</a:t>
            </a:r>
            <a:r>
              <a:rPr lang="en-US" sz="1600" dirty="0">
                <a:latin typeface="Times New Roman" panose="02020603050405020304" pitchFamily="18" charset="0"/>
                <a:cs typeface="Times New Roman" panose="02020603050405020304" pitchFamily="18" charset="0"/>
              </a:rPr>
              <a:t>, M.S., </a:t>
            </a:r>
            <a:r>
              <a:rPr lang="en-US" sz="1600" dirty="0" err="1">
                <a:latin typeface="Times New Roman" panose="02020603050405020304" pitchFamily="18" charset="0"/>
                <a:cs typeface="Times New Roman" panose="02020603050405020304" pitchFamily="18" charset="0"/>
              </a:rPr>
              <a:t>Soosay</a:t>
            </a:r>
            <a:r>
              <a:rPr lang="en-US" sz="1600" dirty="0">
                <a:latin typeface="Times New Roman" panose="02020603050405020304" pitchFamily="18" charset="0"/>
                <a:cs typeface="Times New Roman" panose="02020603050405020304" pitchFamily="18" charset="0"/>
              </a:rPr>
              <a:t>, C. and </a:t>
            </a:r>
            <a:r>
              <a:rPr lang="en-US" sz="1600" dirty="0" err="1">
                <a:latin typeface="Times New Roman" panose="02020603050405020304" pitchFamily="18" charset="0"/>
                <a:cs typeface="Times New Roman" panose="02020603050405020304" pitchFamily="18" charset="0"/>
              </a:rPr>
              <a:t>Reaiche</a:t>
            </a:r>
            <a:r>
              <a:rPr lang="en-US" sz="1600" dirty="0">
                <a:latin typeface="Times New Roman" panose="02020603050405020304" pitchFamily="18" charset="0"/>
                <a:cs typeface="Times New Roman" panose="02020603050405020304" pitchFamily="18" charset="0"/>
              </a:rPr>
              <a:t>, C., 2015. The emerging role of transformational leadership</a:t>
            </a:r>
            <a:r>
              <a:rPr lang="en-US" sz="1600" i="1" dirty="0">
                <a:latin typeface="Times New Roman" panose="02020603050405020304" pitchFamily="18" charset="0"/>
                <a:cs typeface="Times New Roman" panose="02020603050405020304" pitchFamily="18" charset="0"/>
              </a:rPr>
              <a:t>. The Journal of Developing Areas</a:t>
            </a:r>
            <a:r>
              <a:rPr lang="en-US" sz="1600" dirty="0">
                <a:latin typeface="Times New Roman" panose="02020603050405020304" pitchFamily="18" charset="0"/>
                <a:cs typeface="Times New Roman" panose="02020603050405020304" pitchFamily="18" charset="0"/>
              </a:rPr>
              <a:t>, 49(6), </a:t>
            </a:r>
            <a:r>
              <a:rPr lang="en-US" sz="1600" dirty="0" err="1">
                <a:latin typeface="Times New Roman" panose="02020603050405020304" pitchFamily="18" charset="0"/>
                <a:cs typeface="Times New Roman" panose="02020603050405020304" pitchFamily="18" charset="0"/>
              </a:rPr>
              <a:t>pp.459</a:t>
            </a:r>
            <a:r>
              <a:rPr lang="en-US" sz="1600" dirty="0">
                <a:latin typeface="Times New Roman" panose="02020603050405020304" pitchFamily="18" charset="0"/>
                <a:cs typeface="Times New Roman" panose="02020603050405020304" pitchFamily="18" charset="0"/>
              </a:rPr>
              <a:t>-467.</a:t>
            </a:r>
          </a:p>
          <a:p>
            <a:pPr algn="just"/>
            <a:r>
              <a:rPr lang="en-US" sz="1600" dirty="0">
                <a:latin typeface="Times New Roman" panose="02020603050405020304" pitchFamily="18" charset="0"/>
                <a:cs typeface="Times New Roman" panose="02020603050405020304" pitchFamily="18" charset="0"/>
              </a:rPr>
              <a:t>Global Data, 2022. </a:t>
            </a:r>
            <a:r>
              <a:rPr lang="en-US" sz="1600" i="1" dirty="0">
                <a:latin typeface="Times New Roman" panose="02020603050405020304" pitchFamily="18" charset="0"/>
                <a:cs typeface="Times New Roman" panose="02020603050405020304" pitchFamily="18" charset="0"/>
              </a:rPr>
              <a:t>Unilever Plc: Overview. </a:t>
            </a:r>
            <a:r>
              <a:rPr lang="en-US" sz="1600" dirty="0">
                <a:latin typeface="Times New Roman" panose="02020603050405020304" pitchFamily="18" charset="0"/>
                <a:cs typeface="Times New Roman" panose="02020603050405020304" pitchFamily="18" charset="0"/>
              </a:rPr>
              <a:t>[online] Available at: &lt;https://www.globaldata.com/company-profile/unilever-plc-gd33882/#:~:text=Unilever%20Plc%20(Unilever)%20is%20a,vitamins%2C%20minerals%2C%20and%20supplements.&gt; [Accessed 9 November 2022].</a:t>
            </a:r>
          </a:p>
          <a:p>
            <a:pPr algn="just"/>
            <a:r>
              <a:rPr lang="en-US" sz="1600" dirty="0">
                <a:latin typeface="Times New Roman" panose="02020603050405020304" pitchFamily="18" charset="0"/>
                <a:cs typeface="Times New Roman" panose="02020603050405020304" pitchFamily="18" charset="0"/>
              </a:rPr>
              <a:t>James, P.S., 2017. </a:t>
            </a:r>
            <a:r>
              <a:rPr lang="en-US" sz="1600" i="1" dirty="0" err="1">
                <a:latin typeface="Times New Roman" panose="02020603050405020304" pitchFamily="18" charset="0"/>
                <a:cs typeface="Times New Roman" panose="02020603050405020304" pitchFamily="18" charset="0"/>
              </a:rPr>
              <a:t>Organisational</a:t>
            </a:r>
            <a:r>
              <a:rPr lang="en-US" sz="1600" i="1" dirty="0">
                <a:latin typeface="Times New Roman" panose="02020603050405020304" pitchFamily="18" charset="0"/>
                <a:cs typeface="Times New Roman" panose="02020603050405020304" pitchFamily="18" charset="0"/>
              </a:rPr>
              <a:t> </a:t>
            </a:r>
            <a:r>
              <a:rPr lang="en-US" sz="1600" i="1" dirty="0" err="1">
                <a:latin typeface="Times New Roman" panose="02020603050405020304" pitchFamily="18" charset="0"/>
                <a:cs typeface="Times New Roman" panose="02020603050405020304" pitchFamily="18" charset="0"/>
              </a:rPr>
              <a:t>Behaviour</a:t>
            </a:r>
            <a:r>
              <a:rPr lang="en-US" sz="1600" dirty="0">
                <a:latin typeface="Times New Roman" panose="02020603050405020304" pitchFamily="18" charset="0"/>
                <a:cs typeface="Times New Roman" panose="02020603050405020304" pitchFamily="18" charset="0"/>
              </a:rPr>
              <a:t>, </a:t>
            </a:r>
            <a:r>
              <a:rPr lang="en-US" sz="1600" dirty="0" err="1">
                <a:latin typeface="Times New Roman" panose="02020603050405020304" pitchFamily="18" charset="0"/>
                <a:cs typeface="Times New Roman" panose="02020603050405020304" pitchFamily="18" charset="0"/>
              </a:rPr>
              <a:t>1e</a:t>
            </a:r>
            <a:r>
              <a:rPr lang="en-US" sz="1600" dirty="0">
                <a:latin typeface="Times New Roman" panose="02020603050405020304" pitchFamily="18" charset="0"/>
                <a:cs typeface="Times New Roman" panose="02020603050405020304" pitchFamily="18" charset="0"/>
              </a:rPr>
              <a:t>. Pearson Education India.</a:t>
            </a:r>
          </a:p>
          <a:p>
            <a:pPr algn="just"/>
            <a:r>
              <a:rPr lang="en-US" sz="1600" dirty="0" err="1">
                <a:latin typeface="Times New Roman" panose="02020603050405020304" pitchFamily="18" charset="0"/>
                <a:cs typeface="Times New Roman" panose="02020603050405020304" pitchFamily="18" charset="0"/>
              </a:rPr>
              <a:t>Korejan</a:t>
            </a:r>
            <a:r>
              <a:rPr lang="en-US" sz="1600" dirty="0">
                <a:latin typeface="Times New Roman" panose="02020603050405020304" pitchFamily="18" charset="0"/>
                <a:cs typeface="Times New Roman" panose="02020603050405020304" pitchFamily="18" charset="0"/>
              </a:rPr>
              <a:t>, M.M. and </a:t>
            </a:r>
            <a:r>
              <a:rPr lang="en-US" sz="1600" dirty="0" err="1">
                <a:latin typeface="Times New Roman" panose="02020603050405020304" pitchFamily="18" charset="0"/>
                <a:cs typeface="Times New Roman" panose="02020603050405020304" pitchFamily="18" charset="0"/>
              </a:rPr>
              <a:t>Shahbazi</a:t>
            </a:r>
            <a:r>
              <a:rPr lang="en-US" sz="1600" dirty="0">
                <a:latin typeface="Times New Roman" panose="02020603050405020304" pitchFamily="18" charset="0"/>
                <a:cs typeface="Times New Roman" panose="02020603050405020304" pitchFamily="18" charset="0"/>
              </a:rPr>
              <a:t>, H., 2016. An analysis of the transformational leadership theory. </a:t>
            </a:r>
            <a:r>
              <a:rPr lang="en-US" sz="1600" i="1" dirty="0">
                <a:latin typeface="Times New Roman" panose="02020603050405020304" pitchFamily="18" charset="0"/>
                <a:cs typeface="Times New Roman" panose="02020603050405020304" pitchFamily="18" charset="0"/>
              </a:rPr>
              <a:t>Journal of Fundamental and Applied Sciences</a:t>
            </a:r>
            <a:r>
              <a:rPr lang="en-US" sz="1600" dirty="0">
                <a:latin typeface="Times New Roman" panose="02020603050405020304" pitchFamily="18" charset="0"/>
                <a:cs typeface="Times New Roman" panose="02020603050405020304" pitchFamily="18" charset="0"/>
              </a:rPr>
              <a:t>, 8(3), </a:t>
            </a:r>
            <a:r>
              <a:rPr lang="en-US" sz="1600" dirty="0" err="1">
                <a:latin typeface="Times New Roman" panose="02020603050405020304" pitchFamily="18" charset="0"/>
                <a:cs typeface="Times New Roman" panose="02020603050405020304" pitchFamily="18" charset="0"/>
              </a:rPr>
              <a:t>pp.452</a:t>
            </a:r>
            <a:r>
              <a:rPr lang="en-US" sz="1600" dirty="0">
                <a:latin typeface="Times New Roman" panose="02020603050405020304" pitchFamily="18" charset="0"/>
                <a:cs typeface="Times New Roman" panose="02020603050405020304" pitchFamily="18" charset="0"/>
              </a:rPr>
              <a:t>-461.</a:t>
            </a:r>
          </a:p>
          <a:p>
            <a:pPr algn="just"/>
            <a:r>
              <a:rPr lang="en-US" sz="1600" dirty="0">
                <a:latin typeface="Times New Roman" panose="02020603050405020304" pitchFamily="18" charset="0"/>
                <a:cs typeface="Times New Roman" panose="02020603050405020304" pitchFamily="18" charset="0"/>
              </a:rPr>
              <a:t>Naik, G., 2019. </a:t>
            </a:r>
            <a:r>
              <a:rPr lang="en-US" sz="1600" i="1" dirty="0">
                <a:latin typeface="Times New Roman" panose="02020603050405020304" pitchFamily="18" charset="0"/>
                <a:cs typeface="Times New Roman" panose="02020603050405020304" pitchFamily="18" charset="0"/>
              </a:rPr>
              <a:t>New CEO Alan </a:t>
            </a:r>
            <a:r>
              <a:rPr lang="en-US" sz="1600" i="1" dirty="0" err="1">
                <a:latin typeface="Times New Roman" panose="02020603050405020304" pitchFamily="18" charset="0"/>
                <a:cs typeface="Times New Roman" panose="02020603050405020304" pitchFamily="18" charset="0"/>
              </a:rPr>
              <a:t>Jope</a:t>
            </a:r>
            <a:r>
              <a:rPr lang="en-US" sz="1600" i="1" dirty="0">
                <a:latin typeface="Times New Roman" panose="02020603050405020304" pitchFamily="18" charset="0"/>
                <a:cs typeface="Times New Roman" panose="02020603050405020304" pitchFamily="18" charset="0"/>
              </a:rPr>
              <a:t> puts digital transformation at heart of Unilever's strategy. </a:t>
            </a:r>
            <a:r>
              <a:rPr lang="en-US" sz="1600" dirty="0">
                <a:latin typeface="Times New Roman" panose="02020603050405020304" pitchFamily="18" charset="0"/>
                <a:cs typeface="Times New Roman" panose="02020603050405020304" pitchFamily="18" charset="0"/>
              </a:rPr>
              <a:t>[online] Available at: &lt;https://www.spglobal.com/marketintelligence/en/news-insights/latest-news-headlines/new-ceo-alan-jope-puts-digital-transformation-at-heart-of-unilever-s-strategy-49355732&gt; [Accessed 9 November 2022].</a:t>
            </a:r>
          </a:p>
          <a:p>
            <a:pPr algn="just"/>
            <a:r>
              <a:rPr lang="en-US" sz="1600" dirty="0">
                <a:latin typeface="Times New Roman" panose="02020603050405020304" pitchFamily="18" charset="0"/>
                <a:cs typeface="Times New Roman" panose="02020603050405020304" pitchFamily="18" charset="0"/>
              </a:rPr>
              <a:t> Unilever, </a:t>
            </a:r>
            <a:r>
              <a:rPr lang="en-US" sz="1600" dirty="0" err="1">
                <a:latin typeface="Times New Roman" panose="02020603050405020304" pitchFamily="18" charset="0"/>
                <a:cs typeface="Times New Roman" panose="02020603050405020304" pitchFamily="18" charset="0"/>
              </a:rPr>
              <a:t>2022a</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Unilever Trading Statement – Third Quarter 2022</a:t>
            </a:r>
            <a:r>
              <a:rPr lang="en-US" sz="1600" dirty="0">
                <a:latin typeface="Times New Roman" panose="02020603050405020304" pitchFamily="18" charset="0"/>
                <a:cs typeface="Times New Roman" panose="02020603050405020304" pitchFamily="18" charset="0"/>
              </a:rPr>
              <a:t>. [pdf] Available at: &lt;https://www.unilever.com/files/b248d9a0-11be-47d1-af13-30d1dbe8a469/ir-q3-2022-highlights.pdf&gt; [Accessed 9 November 2022].</a:t>
            </a:r>
          </a:p>
          <a:p>
            <a:pPr marL="0" indent="0" algn="just">
              <a:buNone/>
            </a:pPr>
            <a:endParaRPr lang="en-US" sz="16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2"/>
          </p:nvPr>
        </p:nvSpPr>
        <p:spPr/>
        <p:txBody>
          <a:bodyPr/>
          <a:lstStyle/>
          <a:p>
            <a:fld id="{6F767560-C6EB-41FE-B2E4-9BE6C63A3AAF}" type="slidenum">
              <a:rPr lang="en-GB" smtClean="0"/>
              <a:t>28</a:t>
            </a:fld>
            <a:endParaRPr lang="en-GB"/>
          </a:p>
        </p:txBody>
      </p:sp>
    </p:spTree>
    <p:extLst>
      <p:ext uri="{BB962C8B-B14F-4D97-AF65-F5344CB8AC3E}">
        <p14:creationId xmlns:p14="http://schemas.microsoft.com/office/powerpoint/2010/main" val="281928887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379543" y="845331"/>
            <a:ext cx="8761413" cy="706964"/>
          </a:xfrm>
        </p:spPr>
        <p:txBody>
          <a:bodyPr/>
          <a:lstStyle/>
          <a:p>
            <a:r>
              <a:rPr lang="en-US" dirty="0">
                <a:solidFill>
                  <a:schemeClr val="bg1"/>
                </a:solidFill>
                <a:latin typeface="Bahnschrift SemiBold SemiConden" panose="020B0502040204020203" pitchFamily="34" charset="0"/>
              </a:rPr>
              <a:t>References</a:t>
            </a:r>
          </a:p>
        </p:txBody>
      </p:sp>
      <p:sp>
        <p:nvSpPr>
          <p:cNvPr id="4" name="Content Placeholder 3"/>
          <p:cNvSpPr>
            <a:spLocks noGrp="1"/>
          </p:cNvSpPr>
          <p:nvPr>
            <p:ph idx="1"/>
          </p:nvPr>
        </p:nvSpPr>
        <p:spPr>
          <a:xfrm>
            <a:off x="1684303" y="2346826"/>
            <a:ext cx="8825659" cy="3416300"/>
          </a:xfrm>
        </p:spPr>
        <p:txBody>
          <a:bodyPr>
            <a:noAutofit/>
          </a:bodyPr>
          <a:lstStyle/>
          <a:p>
            <a:pPr algn="just"/>
            <a:r>
              <a:rPr lang="en-US" sz="1600" dirty="0">
                <a:latin typeface="Times New Roman" panose="02020603050405020304" pitchFamily="18" charset="0"/>
                <a:cs typeface="Times New Roman" panose="02020603050405020304" pitchFamily="18" charset="0"/>
              </a:rPr>
              <a:t> Unilever, 2022a. </a:t>
            </a:r>
            <a:r>
              <a:rPr lang="en-US" sz="1600" i="1" dirty="0">
                <a:latin typeface="Times New Roman" panose="02020603050405020304" pitchFamily="18" charset="0"/>
                <a:cs typeface="Times New Roman" panose="02020603050405020304" pitchFamily="18" charset="0"/>
              </a:rPr>
              <a:t>Unilever Trading Statement – Third Quarter 2022</a:t>
            </a:r>
            <a:r>
              <a:rPr lang="en-US" sz="1600" dirty="0">
                <a:latin typeface="Times New Roman" panose="02020603050405020304" pitchFamily="18" charset="0"/>
                <a:cs typeface="Times New Roman" panose="02020603050405020304" pitchFamily="18" charset="0"/>
              </a:rPr>
              <a:t>. [pdf] Available at: &lt;https://www.unilever.com/files/b248d9a0-11be-47d1-af13-30d1dbe8a469/ir-q3-2022-highlights.pdf&gt; [Accessed 9 November 2022].</a:t>
            </a:r>
          </a:p>
          <a:p>
            <a:pPr algn="just"/>
            <a:r>
              <a:rPr lang="en-US" sz="1600" dirty="0">
                <a:latin typeface="Times New Roman" panose="02020603050405020304" pitchFamily="18" charset="0"/>
                <a:cs typeface="Times New Roman" panose="02020603050405020304" pitchFamily="18" charset="0"/>
              </a:rPr>
              <a:t>Unilever, 2021. </a:t>
            </a:r>
            <a:r>
              <a:rPr lang="en-US" sz="1600" i="1" dirty="0">
                <a:latin typeface="Times New Roman" panose="02020603050405020304" pitchFamily="18" charset="0"/>
                <a:cs typeface="Times New Roman" panose="02020603050405020304" pitchFamily="18" charset="0"/>
              </a:rPr>
              <a:t>Annual Report 2021. </a:t>
            </a:r>
            <a:r>
              <a:rPr lang="en-US" sz="1600" dirty="0">
                <a:latin typeface="Times New Roman" panose="02020603050405020304" pitchFamily="18" charset="0"/>
                <a:cs typeface="Times New Roman" panose="02020603050405020304" pitchFamily="18" charset="0"/>
              </a:rPr>
              <a:t>[pdf] Available at: &lt;https://www.unilever.com/files/92ui5egz/production/e582e46a7f7170fd10be32cf65113b738f19f0c2.pdf&gt; [Accessed 9 November 2022].</a:t>
            </a:r>
          </a:p>
          <a:p>
            <a:pPr algn="just"/>
            <a:r>
              <a:rPr lang="en-US" sz="1600" dirty="0">
                <a:latin typeface="Times New Roman" panose="02020603050405020304" pitchFamily="18" charset="0"/>
                <a:cs typeface="Times New Roman" panose="02020603050405020304" pitchFamily="18" charset="0"/>
              </a:rPr>
              <a:t>Unilever, 2022b. </a:t>
            </a:r>
            <a:r>
              <a:rPr lang="en-US" sz="1600" i="1" dirty="0">
                <a:latin typeface="Times New Roman" panose="02020603050405020304" pitchFamily="18" charset="0"/>
                <a:cs typeface="Times New Roman" panose="02020603050405020304" pitchFamily="18" charset="0"/>
              </a:rPr>
              <a:t>Unilever simplifies </a:t>
            </a:r>
            <a:r>
              <a:rPr lang="en-US" sz="1600" i="1" dirty="0" err="1">
                <a:latin typeface="Times New Roman" panose="02020603050405020304" pitchFamily="18" charset="0"/>
                <a:cs typeface="Times New Roman" panose="02020603050405020304" pitchFamily="18" charset="0"/>
              </a:rPr>
              <a:t>organisation</a:t>
            </a:r>
            <a:r>
              <a:rPr lang="en-US" sz="1600" dirty="0">
                <a:latin typeface="Times New Roman" panose="02020603050405020304" pitchFamily="18" charset="0"/>
                <a:cs typeface="Times New Roman" panose="02020603050405020304" pitchFamily="18" charset="0"/>
              </a:rPr>
              <a:t>. [online] Available at: &lt;https://www.unilever.com/news/press-and-media/press-releases/2022/unilever-simplifies-organisation/#:~:text=Unilever%20today%20announced%20changes%20to,%2C%20Nutrition%2C%20and%20Ice%20Cream.&gt; [Accessed 9 November 2022].</a:t>
            </a:r>
          </a:p>
          <a:p>
            <a:pPr algn="just"/>
            <a:r>
              <a:rPr lang="en-US" sz="1600" dirty="0">
                <a:latin typeface="Times New Roman" panose="02020603050405020304" pitchFamily="18" charset="0"/>
                <a:cs typeface="Times New Roman" panose="02020603050405020304" pitchFamily="18" charset="0"/>
              </a:rPr>
              <a:t>Unilever, 2022c. </a:t>
            </a:r>
            <a:r>
              <a:rPr lang="en-US" sz="1600" i="1" dirty="0">
                <a:latin typeface="Times New Roman" panose="02020603050405020304" pitchFamily="18" charset="0"/>
                <a:cs typeface="Times New Roman" panose="02020603050405020304" pitchFamily="18" charset="0"/>
              </a:rPr>
              <a:t>Providing skills for life</a:t>
            </a:r>
            <a:r>
              <a:rPr lang="en-US" sz="1600" dirty="0">
                <a:latin typeface="Times New Roman" panose="02020603050405020304" pitchFamily="18" charset="0"/>
                <a:cs typeface="Times New Roman" panose="02020603050405020304" pitchFamily="18" charset="0"/>
              </a:rPr>
              <a:t>. [online] Available at: &lt;https://www.unilever.com/planet-and-society/future-of-work/providing-skills-for-life/&gt; [Accessed 9 November 2022].</a:t>
            </a:r>
          </a:p>
          <a:p>
            <a:pPr algn="just"/>
            <a:r>
              <a:rPr lang="en-US" sz="1600" dirty="0" err="1">
                <a:latin typeface="Times New Roman" panose="02020603050405020304" pitchFamily="18" charset="0"/>
                <a:cs typeface="Times New Roman" panose="02020603050405020304" pitchFamily="18" charset="0"/>
              </a:rPr>
              <a:t>Lauchlan</a:t>
            </a:r>
            <a:r>
              <a:rPr lang="en-US" sz="1600" dirty="0">
                <a:latin typeface="Times New Roman" panose="02020603050405020304" pitchFamily="18" charset="0"/>
                <a:cs typeface="Times New Roman" panose="02020603050405020304" pitchFamily="18" charset="0"/>
              </a:rPr>
              <a:t>, S., 2019. </a:t>
            </a:r>
            <a:r>
              <a:rPr lang="en-US" sz="1600" i="1" dirty="0">
                <a:latin typeface="Times New Roman" panose="02020603050405020304" pitchFamily="18" charset="0"/>
                <a:cs typeface="Times New Roman" panose="02020603050405020304" pitchFamily="18" charset="0"/>
              </a:rPr>
              <a:t>Unilever CEO Alan </a:t>
            </a:r>
            <a:r>
              <a:rPr lang="en-US" sz="1600" i="1" dirty="0" err="1">
                <a:latin typeface="Times New Roman" panose="02020603050405020304" pitchFamily="18" charset="0"/>
                <a:cs typeface="Times New Roman" panose="02020603050405020304" pitchFamily="18" charset="0"/>
              </a:rPr>
              <a:t>Jope</a:t>
            </a:r>
            <a:r>
              <a:rPr lang="en-US" sz="1600" i="1" dirty="0">
                <a:latin typeface="Times New Roman" panose="02020603050405020304" pitchFamily="18" charset="0"/>
                <a:cs typeface="Times New Roman" panose="02020603050405020304" pitchFamily="18" charset="0"/>
              </a:rPr>
              <a:t> - building a diverse, digital and dynamic future for the business</a:t>
            </a:r>
            <a:r>
              <a:rPr lang="en-US" sz="1600" dirty="0">
                <a:latin typeface="Times New Roman" panose="02020603050405020304" pitchFamily="18" charset="0"/>
                <a:cs typeface="Times New Roman" panose="02020603050405020304" pitchFamily="18" charset="0"/>
              </a:rPr>
              <a:t>. [online] Available at: &lt;https://diginomica.com/unilever-ceo-alan-jope-building-diverse-digital-and-dynamic-future-business&gt; [Accessed 9 November 2022].</a:t>
            </a:r>
          </a:p>
          <a:p>
            <a:endParaRPr lang="en-US" sz="1600" dirty="0"/>
          </a:p>
        </p:txBody>
      </p:sp>
      <p:sp>
        <p:nvSpPr>
          <p:cNvPr id="5" name="Slide Number Placeholder 4"/>
          <p:cNvSpPr>
            <a:spLocks noGrp="1"/>
          </p:cNvSpPr>
          <p:nvPr>
            <p:ph type="sldNum" sz="quarter" idx="12"/>
          </p:nvPr>
        </p:nvSpPr>
        <p:spPr/>
        <p:txBody>
          <a:bodyPr/>
          <a:lstStyle/>
          <a:p>
            <a:fld id="{6F767560-C6EB-41FE-B2E4-9BE6C63A3AAF}" type="slidenum">
              <a:rPr lang="en-GB" smtClean="0"/>
              <a:t>29</a:t>
            </a:fld>
            <a:endParaRPr lang="en-GB"/>
          </a:p>
        </p:txBody>
      </p:sp>
    </p:spTree>
    <p:extLst>
      <p:ext uri="{BB962C8B-B14F-4D97-AF65-F5344CB8AC3E}">
        <p14:creationId xmlns:p14="http://schemas.microsoft.com/office/powerpoint/2010/main" val="149603026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a:effectLst>
            <a:reflection stA="88000" endPos="65000" dist="50800" dir="5400000" sy="-100000" algn="bl" rotWithShape="0"/>
          </a:effectLst>
        </p:spPr>
      </p:pic>
      <p:sp>
        <p:nvSpPr>
          <p:cNvPr id="5" name="Slide Number Placeholder 4"/>
          <p:cNvSpPr>
            <a:spLocks noGrp="1"/>
          </p:cNvSpPr>
          <p:nvPr>
            <p:ph type="sldNum" sz="quarter" idx="12"/>
          </p:nvPr>
        </p:nvSpPr>
        <p:spPr/>
        <p:txBody>
          <a:bodyPr/>
          <a:lstStyle/>
          <a:p>
            <a:fld id="{6F767560-C6EB-41FE-B2E4-9BE6C63A3AAF}" type="slidenum">
              <a:rPr lang="en-GB" smtClean="0"/>
              <a:t>30</a:t>
            </a:fld>
            <a:endParaRPr lang="en-GB"/>
          </a:p>
        </p:txBody>
      </p:sp>
    </p:spTree>
    <p:extLst>
      <p:ext uri="{BB962C8B-B14F-4D97-AF65-F5344CB8AC3E}">
        <p14:creationId xmlns:p14="http://schemas.microsoft.com/office/powerpoint/2010/main" val="85416602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Red">
      <a:dk1>
        <a:sysClr val="windowText" lastClr="000000"/>
      </a:dk1>
      <a:lt1>
        <a:sysClr val="window" lastClr="FFFFFF"/>
      </a:lt1>
      <a:dk2>
        <a:srgbClr val="323232"/>
      </a:dk2>
      <a:lt2>
        <a:srgbClr val="E5C243"/>
      </a:lt2>
      <a:accent1>
        <a:srgbClr val="A5300F"/>
      </a:accent1>
      <a:accent2>
        <a:srgbClr val="D55816"/>
      </a:accent2>
      <a:accent3>
        <a:srgbClr val="E19825"/>
      </a:accent3>
      <a:accent4>
        <a:srgbClr val="B19C7D"/>
      </a:accent4>
      <a:accent5>
        <a:srgbClr val="7F5F52"/>
      </a:accent5>
      <a:accent6>
        <a:srgbClr val="B27D49"/>
      </a:accent6>
      <a:hlink>
        <a:srgbClr val="6B9F25"/>
      </a:hlink>
      <a:folHlink>
        <a:srgbClr val="B26B02"/>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733</TotalTime>
  <Words>1573</Words>
  <Application>Microsoft Office PowerPoint</Application>
  <PresentationFormat>Widescreen</PresentationFormat>
  <Paragraphs>151</Paragraphs>
  <Slides>30</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30</vt:i4>
      </vt:variant>
    </vt:vector>
  </HeadingPairs>
  <TitlesOfParts>
    <vt:vector size="40" baseType="lpstr">
      <vt:lpstr>Algerian</vt:lpstr>
      <vt:lpstr>Arial</vt:lpstr>
      <vt:lpstr>Arno Pro Smbd Display</vt:lpstr>
      <vt:lpstr>Bahnschrift SemiBold SemiConden</vt:lpstr>
      <vt:lpstr>Century Gothic</vt:lpstr>
      <vt:lpstr>Georgia</vt:lpstr>
      <vt:lpstr>Impact</vt:lpstr>
      <vt:lpstr>Times New Roman</vt:lpstr>
      <vt:lpstr>Wingdings 3</vt:lpstr>
      <vt:lpstr>Ion Boardroom</vt:lpstr>
      <vt:lpstr>INTRODUCING THE MODERN WORKPLACE  </vt:lpstr>
      <vt:lpstr>Organisational Behaviour: The Case of Unilever</vt:lpstr>
      <vt:lpstr>When you walk into a supermarket is estimated that 75% of the products on sale come from just 10 companies </vt:lpstr>
      <vt:lpstr>PowerPoint Presentation</vt:lpstr>
      <vt:lpstr>Introduction</vt:lpstr>
      <vt:lpstr>Organisation’s profile - Background</vt:lpstr>
      <vt:lpstr>Organisation’s profile - Performance </vt:lpstr>
      <vt:lpstr>Organisation’s profile - Competitors </vt:lpstr>
      <vt:lpstr>What is organisation structure?</vt:lpstr>
      <vt:lpstr>Types of organization structure</vt:lpstr>
      <vt:lpstr>Relationship between the organisation structure and its performance </vt:lpstr>
      <vt:lpstr>Relationship between the organization structure and its performance continues</vt:lpstr>
      <vt:lpstr>Relationship between the organisation structure and its performance continue</vt:lpstr>
      <vt:lpstr>Who is manager? </vt:lpstr>
      <vt:lpstr>What does the manager do?</vt:lpstr>
      <vt:lpstr>What skills do managers need?</vt:lpstr>
      <vt:lpstr>Tasks and skills Used by managers to run Unilever</vt:lpstr>
      <vt:lpstr>Tasks and skills used by managers to run Unilever continue</vt:lpstr>
      <vt:lpstr>What is leadership theory?</vt:lpstr>
      <vt:lpstr>Application of Leadership Theories on Unilever</vt:lpstr>
      <vt:lpstr>Application of Leadership Theories on Unilever continue</vt:lpstr>
      <vt:lpstr>Application of Leadership Theories on Unilever Continue</vt:lpstr>
      <vt:lpstr>What is group influencing?</vt:lpstr>
      <vt:lpstr>Factors influencing group?</vt:lpstr>
      <vt:lpstr>Factors which influence group and team behaviors at Unilever</vt:lpstr>
      <vt:lpstr>Factors which influences group and team behaviours At Unilever Continue</vt:lpstr>
      <vt:lpstr>Conclusion</vt:lpstr>
      <vt:lpstr>References </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INTRODUCING THE MODERN WORKPLACE</dc:title>
  <dc:creator>Sahil Girishbhai Bhuva (2127449);Gurleen kaur</dc:creator>
  <cp:lastModifiedBy>Sahil Girishbhai Bhuva (2127449)</cp:lastModifiedBy>
  <cp:revision>6</cp:revision>
  <dcterms:created xsi:type="dcterms:W3CDTF">2022-11-20T00:02:27Z</dcterms:created>
  <dcterms:modified xsi:type="dcterms:W3CDTF">2022-11-21T00:24:24Z</dcterms:modified>
</cp:coreProperties>
</file>