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ro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zitiv tit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>
            <a:extLst>
              <a:ext uri="{FF2B5EF4-FFF2-40B4-BE49-F238E27FC236}">
                <a16:creationId xmlns:a16="http://schemas.microsoft.com/office/drawing/2014/main" id="{691CC254-9FD0-4D29-838D-46F86E3CDEC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o-RO"/>
              <a:t>Faceți clic pentru a edita stilul de titlu coordonator</a:t>
            </a:r>
            <a:endParaRPr lang="ro-GB"/>
          </a:p>
        </p:txBody>
      </p:sp>
      <p:sp>
        <p:nvSpPr>
          <p:cNvPr id="3" name="Subtitlu 2">
            <a:extLst>
              <a:ext uri="{FF2B5EF4-FFF2-40B4-BE49-F238E27FC236}">
                <a16:creationId xmlns:a16="http://schemas.microsoft.com/office/drawing/2014/main" id="{842121E7-BB98-4DE8-243D-4C8BD264450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o-RO"/>
              <a:t>Faceți clic pentru a edita stilul de subtitlu coordonator</a:t>
            </a:r>
            <a:endParaRPr lang="ro-GB"/>
          </a:p>
        </p:txBody>
      </p:sp>
      <p:sp>
        <p:nvSpPr>
          <p:cNvPr id="4" name="Substituent dată 3">
            <a:extLst>
              <a:ext uri="{FF2B5EF4-FFF2-40B4-BE49-F238E27FC236}">
                <a16:creationId xmlns:a16="http://schemas.microsoft.com/office/drawing/2014/main" id="{6213A512-4674-30C2-BF0E-EE56F946F2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CB3ED2-0C2D-2046-9A38-F31E7A440803}" type="datetimeFigureOut">
              <a:rPr lang="ro-GB" smtClean="0"/>
              <a:t>23/07/2026</a:t>
            </a:fld>
            <a:endParaRPr lang="ro-GB"/>
          </a:p>
        </p:txBody>
      </p:sp>
      <p:sp>
        <p:nvSpPr>
          <p:cNvPr id="5" name="Substituent subsol 4">
            <a:extLst>
              <a:ext uri="{FF2B5EF4-FFF2-40B4-BE49-F238E27FC236}">
                <a16:creationId xmlns:a16="http://schemas.microsoft.com/office/drawing/2014/main" id="{A3CE5440-0123-FAC6-A1E2-7C1A9A12B7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GB"/>
          </a:p>
        </p:txBody>
      </p:sp>
      <p:sp>
        <p:nvSpPr>
          <p:cNvPr id="6" name="Substituent număr diapozitiv 5">
            <a:extLst>
              <a:ext uri="{FF2B5EF4-FFF2-40B4-BE49-F238E27FC236}">
                <a16:creationId xmlns:a16="http://schemas.microsoft.com/office/drawing/2014/main" id="{75C85689-C641-69C9-F03D-81C8B4419B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8CEA9E-99DC-CA48-B43D-BC4210D1080B}" type="slidenum">
              <a:rPr lang="ro-GB" smtClean="0"/>
              <a:t>‹#›</a:t>
            </a:fld>
            <a:endParaRPr lang="ro-GB"/>
          </a:p>
        </p:txBody>
      </p:sp>
    </p:spTree>
    <p:extLst>
      <p:ext uri="{BB962C8B-B14F-4D97-AF65-F5344CB8AC3E}">
        <p14:creationId xmlns:p14="http://schemas.microsoft.com/office/powerpoint/2010/main" val="3247131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u și conțin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>
            <a:extLst>
              <a:ext uri="{FF2B5EF4-FFF2-40B4-BE49-F238E27FC236}">
                <a16:creationId xmlns:a16="http://schemas.microsoft.com/office/drawing/2014/main" id="{BFD29CF8-904D-63FC-2766-D8C422F5DF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/>
              <a:t>Faceți clic pentru a edita stilul de titlu coordonator</a:t>
            </a:r>
            <a:endParaRPr lang="ro-GB"/>
          </a:p>
        </p:txBody>
      </p:sp>
      <p:sp>
        <p:nvSpPr>
          <p:cNvPr id="3" name="Substituent conținut 2">
            <a:extLst>
              <a:ext uri="{FF2B5EF4-FFF2-40B4-BE49-F238E27FC236}">
                <a16:creationId xmlns:a16="http://schemas.microsoft.com/office/drawing/2014/main" id="{98959AA0-8B7B-7810-1606-DBF45773C49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o-RO"/>
              <a:t>Faceţi clic pentru a edita Master stiluri text</a:t>
            </a:r>
          </a:p>
          <a:p>
            <a:pPr lvl="1"/>
            <a:r>
              <a:rPr lang="ro-RO"/>
              <a:t>al doilea nivel</a:t>
            </a:r>
          </a:p>
          <a:p>
            <a:pPr lvl="2"/>
            <a:r>
              <a:rPr lang="ro-RO"/>
              <a:t>al treilea nivel</a:t>
            </a:r>
          </a:p>
          <a:p>
            <a:pPr lvl="3"/>
            <a:r>
              <a:rPr lang="ro-RO"/>
              <a:t>al patrulea nivel</a:t>
            </a:r>
          </a:p>
          <a:p>
            <a:pPr lvl="4"/>
            <a:r>
              <a:rPr lang="ro-RO"/>
              <a:t>al cincilea nivel</a:t>
            </a:r>
            <a:endParaRPr lang="ro-GB"/>
          </a:p>
        </p:txBody>
      </p:sp>
      <p:sp>
        <p:nvSpPr>
          <p:cNvPr id="4" name="Substituent dată 3">
            <a:extLst>
              <a:ext uri="{FF2B5EF4-FFF2-40B4-BE49-F238E27FC236}">
                <a16:creationId xmlns:a16="http://schemas.microsoft.com/office/drawing/2014/main" id="{BE512BA1-C323-7BD3-6AAC-F0112F535C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CB3ED2-0C2D-2046-9A38-F31E7A440803}" type="datetimeFigureOut">
              <a:rPr lang="ro-GB" smtClean="0"/>
              <a:t>23/07/2026</a:t>
            </a:fld>
            <a:endParaRPr lang="ro-GB"/>
          </a:p>
        </p:txBody>
      </p:sp>
      <p:sp>
        <p:nvSpPr>
          <p:cNvPr id="5" name="Substituent subsol 4">
            <a:extLst>
              <a:ext uri="{FF2B5EF4-FFF2-40B4-BE49-F238E27FC236}">
                <a16:creationId xmlns:a16="http://schemas.microsoft.com/office/drawing/2014/main" id="{4A70B85C-1930-6D8A-CADF-59812354C5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GB"/>
          </a:p>
        </p:txBody>
      </p:sp>
      <p:sp>
        <p:nvSpPr>
          <p:cNvPr id="6" name="Substituent număr diapozitiv 5">
            <a:extLst>
              <a:ext uri="{FF2B5EF4-FFF2-40B4-BE49-F238E27FC236}">
                <a16:creationId xmlns:a16="http://schemas.microsoft.com/office/drawing/2014/main" id="{91631756-536E-43A0-A093-E328EE47E4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8CEA9E-99DC-CA48-B43D-BC4210D1080B}" type="slidenum">
              <a:rPr lang="ro-GB" smtClean="0"/>
              <a:t>‹#›</a:t>
            </a:fld>
            <a:endParaRPr lang="ro-GB"/>
          </a:p>
        </p:txBody>
      </p:sp>
    </p:spTree>
    <p:extLst>
      <p:ext uri="{BB962C8B-B14F-4D97-AF65-F5344CB8AC3E}">
        <p14:creationId xmlns:p14="http://schemas.microsoft.com/office/powerpoint/2010/main" val="36519060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ntet secțiu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>
            <a:extLst>
              <a:ext uri="{FF2B5EF4-FFF2-40B4-BE49-F238E27FC236}">
                <a16:creationId xmlns:a16="http://schemas.microsoft.com/office/drawing/2014/main" id="{84E9E6E7-98C8-F455-62BD-7F593AEADA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o-RO"/>
              <a:t>Faceți clic pentru a edita stilul de titlu coordonator</a:t>
            </a:r>
            <a:endParaRPr lang="ro-GB"/>
          </a:p>
        </p:txBody>
      </p:sp>
      <p:sp>
        <p:nvSpPr>
          <p:cNvPr id="3" name="Substituent text 2">
            <a:extLst>
              <a:ext uri="{FF2B5EF4-FFF2-40B4-BE49-F238E27FC236}">
                <a16:creationId xmlns:a16="http://schemas.microsoft.com/office/drawing/2014/main" id="{CE00B2B1-ECA6-11AF-3EA5-45CB91CA59A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ro-RO"/>
              <a:t>Faceţi clic pentru a edita Master stiluri text</a:t>
            </a:r>
          </a:p>
        </p:txBody>
      </p:sp>
      <p:sp>
        <p:nvSpPr>
          <p:cNvPr id="4" name="Substituent dată 3">
            <a:extLst>
              <a:ext uri="{FF2B5EF4-FFF2-40B4-BE49-F238E27FC236}">
                <a16:creationId xmlns:a16="http://schemas.microsoft.com/office/drawing/2014/main" id="{27D61EA5-9BF8-F0A5-686B-3FBFB0F66C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CB3ED2-0C2D-2046-9A38-F31E7A440803}" type="datetimeFigureOut">
              <a:rPr lang="ro-GB" smtClean="0"/>
              <a:t>23/07/2026</a:t>
            </a:fld>
            <a:endParaRPr lang="ro-GB"/>
          </a:p>
        </p:txBody>
      </p:sp>
      <p:sp>
        <p:nvSpPr>
          <p:cNvPr id="5" name="Substituent subsol 4">
            <a:extLst>
              <a:ext uri="{FF2B5EF4-FFF2-40B4-BE49-F238E27FC236}">
                <a16:creationId xmlns:a16="http://schemas.microsoft.com/office/drawing/2014/main" id="{CAD3AA99-C77C-0483-5AFA-35BAA4E87B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GB"/>
          </a:p>
        </p:txBody>
      </p:sp>
      <p:sp>
        <p:nvSpPr>
          <p:cNvPr id="6" name="Substituent număr diapozitiv 5">
            <a:extLst>
              <a:ext uri="{FF2B5EF4-FFF2-40B4-BE49-F238E27FC236}">
                <a16:creationId xmlns:a16="http://schemas.microsoft.com/office/drawing/2014/main" id="{AB7A65A6-59A2-6456-3106-45D6DA8484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8CEA9E-99DC-CA48-B43D-BC4210D1080B}" type="slidenum">
              <a:rPr lang="ro-GB" smtClean="0"/>
              <a:t>‹#›</a:t>
            </a:fld>
            <a:endParaRPr lang="ro-GB"/>
          </a:p>
        </p:txBody>
      </p:sp>
    </p:spTree>
    <p:extLst>
      <p:ext uri="{BB962C8B-B14F-4D97-AF65-F5344CB8AC3E}">
        <p14:creationId xmlns:p14="http://schemas.microsoft.com/office/powerpoint/2010/main" val="4082146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uă tipuri de conțin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>
            <a:extLst>
              <a:ext uri="{FF2B5EF4-FFF2-40B4-BE49-F238E27FC236}">
                <a16:creationId xmlns:a16="http://schemas.microsoft.com/office/drawing/2014/main" id="{1C707E5C-7BF7-2303-ED3C-4C43E21F60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/>
              <a:t>Faceți clic pentru a edita stilul de titlu coordonator</a:t>
            </a:r>
            <a:endParaRPr lang="ro-GB"/>
          </a:p>
        </p:txBody>
      </p:sp>
      <p:sp>
        <p:nvSpPr>
          <p:cNvPr id="3" name="Substituent conținut 2">
            <a:extLst>
              <a:ext uri="{FF2B5EF4-FFF2-40B4-BE49-F238E27FC236}">
                <a16:creationId xmlns:a16="http://schemas.microsoft.com/office/drawing/2014/main" id="{FB6E920E-60C1-636E-2E6D-6D6FEC746FE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o-RO"/>
              <a:t>Faceţi clic pentru a edita Master stiluri text</a:t>
            </a:r>
          </a:p>
          <a:p>
            <a:pPr lvl="1"/>
            <a:r>
              <a:rPr lang="ro-RO"/>
              <a:t>al doilea nivel</a:t>
            </a:r>
          </a:p>
          <a:p>
            <a:pPr lvl="2"/>
            <a:r>
              <a:rPr lang="ro-RO"/>
              <a:t>al treilea nivel</a:t>
            </a:r>
          </a:p>
          <a:p>
            <a:pPr lvl="3"/>
            <a:r>
              <a:rPr lang="ro-RO"/>
              <a:t>al patrulea nivel</a:t>
            </a:r>
          </a:p>
          <a:p>
            <a:pPr lvl="4"/>
            <a:r>
              <a:rPr lang="ro-RO"/>
              <a:t>al cincilea nivel</a:t>
            </a:r>
            <a:endParaRPr lang="ro-GB"/>
          </a:p>
        </p:txBody>
      </p:sp>
      <p:sp>
        <p:nvSpPr>
          <p:cNvPr id="4" name="Substituent conținut 3">
            <a:extLst>
              <a:ext uri="{FF2B5EF4-FFF2-40B4-BE49-F238E27FC236}">
                <a16:creationId xmlns:a16="http://schemas.microsoft.com/office/drawing/2014/main" id="{DF0DE45A-B3E1-6744-4019-66E8E0561C5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o-RO"/>
              <a:t>Faceţi clic pentru a edita Master stiluri text</a:t>
            </a:r>
          </a:p>
          <a:p>
            <a:pPr lvl="1"/>
            <a:r>
              <a:rPr lang="ro-RO"/>
              <a:t>al doilea nivel</a:t>
            </a:r>
          </a:p>
          <a:p>
            <a:pPr lvl="2"/>
            <a:r>
              <a:rPr lang="ro-RO"/>
              <a:t>al treilea nivel</a:t>
            </a:r>
          </a:p>
          <a:p>
            <a:pPr lvl="3"/>
            <a:r>
              <a:rPr lang="ro-RO"/>
              <a:t>al patrulea nivel</a:t>
            </a:r>
          </a:p>
          <a:p>
            <a:pPr lvl="4"/>
            <a:r>
              <a:rPr lang="ro-RO"/>
              <a:t>al cincilea nivel</a:t>
            </a:r>
            <a:endParaRPr lang="ro-GB"/>
          </a:p>
        </p:txBody>
      </p:sp>
      <p:sp>
        <p:nvSpPr>
          <p:cNvPr id="5" name="Substituent dată 4">
            <a:extLst>
              <a:ext uri="{FF2B5EF4-FFF2-40B4-BE49-F238E27FC236}">
                <a16:creationId xmlns:a16="http://schemas.microsoft.com/office/drawing/2014/main" id="{5C5B132A-97EB-64F5-42AA-E25F8477D2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CB3ED2-0C2D-2046-9A38-F31E7A440803}" type="datetimeFigureOut">
              <a:rPr lang="ro-GB" smtClean="0"/>
              <a:t>23/07/2026</a:t>
            </a:fld>
            <a:endParaRPr lang="ro-GB"/>
          </a:p>
        </p:txBody>
      </p:sp>
      <p:sp>
        <p:nvSpPr>
          <p:cNvPr id="6" name="Substituent subsol 5">
            <a:extLst>
              <a:ext uri="{FF2B5EF4-FFF2-40B4-BE49-F238E27FC236}">
                <a16:creationId xmlns:a16="http://schemas.microsoft.com/office/drawing/2014/main" id="{EF1B0430-3632-FA93-60F3-06DA7C45FE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GB"/>
          </a:p>
        </p:txBody>
      </p:sp>
      <p:sp>
        <p:nvSpPr>
          <p:cNvPr id="7" name="Substituent număr diapozitiv 6">
            <a:extLst>
              <a:ext uri="{FF2B5EF4-FFF2-40B4-BE49-F238E27FC236}">
                <a16:creationId xmlns:a16="http://schemas.microsoft.com/office/drawing/2014/main" id="{3BAF6FF8-407B-20FA-0715-1236D6AED7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8CEA9E-99DC-CA48-B43D-BC4210D1080B}" type="slidenum">
              <a:rPr lang="ro-GB" smtClean="0"/>
              <a:t>‹#›</a:t>
            </a:fld>
            <a:endParaRPr lang="ro-GB"/>
          </a:p>
        </p:txBody>
      </p:sp>
    </p:spTree>
    <p:extLst>
      <p:ext uri="{BB962C8B-B14F-4D97-AF65-F5344CB8AC3E}">
        <p14:creationId xmlns:p14="http://schemas.microsoft.com/office/powerpoint/2010/main" val="922294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ț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>
            <a:extLst>
              <a:ext uri="{FF2B5EF4-FFF2-40B4-BE49-F238E27FC236}">
                <a16:creationId xmlns:a16="http://schemas.microsoft.com/office/drawing/2014/main" id="{5EB79D06-4E3A-43F1-3B53-CFD1625C67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o-RO"/>
              <a:t>Faceți clic pentru a edita stilul de titlu coordonator</a:t>
            </a:r>
            <a:endParaRPr lang="ro-GB"/>
          </a:p>
        </p:txBody>
      </p:sp>
      <p:sp>
        <p:nvSpPr>
          <p:cNvPr id="3" name="Substituent text 2">
            <a:extLst>
              <a:ext uri="{FF2B5EF4-FFF2-40B4-BE49-F238E27FC236}">
                <a16:creationId xmlns:a16="http://schemas.microsoft.com/office/drawing/2014/main" id="{1CBE1872-A077-6C6A-DC33-182203ACA79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o-RO"/>
              <a:t>Faceţi clic pentru a edita Master stiluri text</a:t>
            </a:r>
          </a:p>
        </p:txBody>
      </p:sp>
      <p:sp>
        <p:nvSpPr>
          <p:cNvPr id="4" name="Substituent conținut 3">
            <a:extLst>
              <a:ext uri="{FF2B5EF4-FFF2-40B4-BE49-F238E27FC236}">
                <a16:creationId xmlns:a16="http://schemas.microsoft.com/office/drawing/2014/main" id="{02A14DA0-C24D-6C70-150B-76C7C86461A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o-RO"/>
              <a:t>Faceţi clic pentru a edita Master stiluri text</a:t>
            </a:r>
          </a:p>
          <a:p>
            <a:pPr lvl="1"/>
            <a:r>
              <a:rPr lang="ro-RO"/>
              <a:t>al doilea nivel</a:t>
            </a:r>
          </a:p>
          <a:p>
            <a:pPr lvl="2"/>
            <a:r>
              <a:rPr lang="ro-RO"/>
              <a:t>al treilea nivel</a:t>
            </a:r>
          </a:p>
          <a:p>
            <a:pPr lvl="3"/>
            <a:r>
              <a:rPr lang="ro-RO"/>
              <a:t>al patrulea nivel</a:t>
            </a:r>
          </a:p>
          <a:p>
            <a:pPr lvl="4"/>
            <a:r>
              <a:rPr lang="ro-RO"/>
              <a:t>al cincilea nivel</a:t>
            </a:r>
            <a:endParaRPr lang="ro-GB"/>
          </a:p>
        </p:txBody>
      </p:sp>
      <p:sp>
        <p:nvSpPr>
          <p:cNvPr id="5" name="Substituent text 4">
            <a:extLst>
              <a:ext uri="{FF2B5EF4-FFF2-40B4-BE49-F238E27FC236}">
                <a16:creationId xmlns:a16="http://schemas.microsoft.com/office/drawing/2014/main" id="{B21BE258-A3FA-ECA6-0CF2-8460547CBE2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o-RO"/>
              <a:t>Faceţi clic pentru a edita Master stiluri text</a:t>
            </a:r>
          </a:p>
        </p:txBody>
      </p:sp>
      <p:sp>
        <p:nvSpPr>
          <p:cNvPr id="6" name="Substituent conținut 5">
            <a:extLst>
              <a:ext uri="{FF2B5EF4-FFF2-40B4-BE49-F238E27FC236}">
                <a16:creationId xmlns:a16="http://schemas.microsoft.com/office/drawing/2014/main" id="{2981CA2B-B21B-BA63-8E41-08BA9D78B66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o-RO"/>
              <a:t>Faceţi clic pentru a edita Master stiluri text</a:t>
            </a:r>
          </a:p>
          <a:p>
            <a:pPr lvl="1"/>
            <a:r>
              <a:rPr lang="ro-RO"/>
              <a:t>al doilea nivel</a:t>
            </a:r>
          </a:p>
          <a:p>
            <a:pPr lvl="2"/>
            <a:r>
              <a:rPr lang="ro-RO"/>
              <a:t>al treilea nivel</a:t>
            </a:r>
          </a:p>
          <a:p>
            <a:pPr lvl="3"/>
            <a:r>
              <a:rPr lang="ro-RO"/>
              <a:t>al patrulea nivel</a:t>
            </a:r>
          </a:p>
          <a:p>
            <a:pPr lvl="4"/>
            <a:r>
              <a:rPr lang="ro-RO"/>
              <a:t>al cincilea nivel</a:t>
            </a:r>
            <a:endParaRPr lang="ro-GB"/>
          </a:p>
        </p:txBody>
      </p:sp>
      <p:sp>
        <p:nvSpPr>
          <p:cNvPr id="7" name="Substituent dată 6">
            <a:extLst>
              <a:ext uri="{FF2B5EF4-FFF2-40B4-BE49-F238E27FC236}">
                <a16:creationId xmlns:a16="http://schemas.microsoft.com/office/drawing/2014/main" id="{ED7BA2FD-E021-1D95-D6C2-D5302BCE5B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CB3ED2-0C2D-2046-9A38-F31E7A440803}" type="datetimeFigureOut">
              <a:rPr lang="ro-GB" smtClean="0"/>
              <a:t>23/07/2026</a:t>
            </a:fld>
            <a:endParaRPr lang="ro-GB"/>
          </a:p>
        </p:txBody>
      </p:sp>
      <p:sp>
        <p:nvSpPr>
          <p:cNvPr id="8" name="Substituent subsol 7">
            <a:extLst>
              <a:ext uri="{FF2B5EF4-FFF2-40B4-BE49-F238E27FC236}">
                <a16:creationId xmlns:a16="http://schemas.microsoft.com/office/drawing/2014/main" id="{B37B2883-9089-D253-5201-7A14045737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GB"/>
          </a:p>
        </p:txBody>
      </p:sp>
      <p:sp>
        <p:nvSpPr>
          <p:cNvPr id="9" name="Substituent număr diapozitiv 8">
            <a:extLst>
              <a:ext uri="{FF2B5EF4-FFF2-40B4-BE49-F238E27FC236}">
                <a16:creationId xmlns:a16="http://schemas.microsoft.com/office/drawing/2014/main" id="{9478DD83-770D-2B58-6E49-289D7BC67E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8CEA9E-99DC-CA48-B43D-BC4210D1080B}" type="slidenum">
              <a:rPr lang="ro-GB" smtClean="0"/>
              <a:t>‹#›</a:t>
            </a:fld>
            <a:endParaRPr lang="ro-GB"/>
          </a:p>
        </p:txBody>
      </p:sp>
    </p:spTree>
    <p:extLst>
      <p:ext uri="{BB962C8B-B14F-4D97-AF65-F5344CB8AC3E}">
        <p14:creationId xmlns:p14="http://schemas.microsoft.com/office/powerpoint/2010/main" val="15693019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Doar tit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>
            <a:extLst>
              <a:ext uri="{FF2B5EF4-FFF2-40B4-BE49-F238E27FC236}">
                <a16:creationId xmlns:a16="http://schemas.microsoft.com/office/drawing/2014/main" id="{8F364224-CE17-B869-8F0A-B12AF7F3C9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/>
              <a:t>Faceți clic pentru a edita stilul de titlu coordonator</a:t>
            </a:r>
            <a:endParaRPr lang="ro-GB"/>
          </a:p>
        </p:txBody>
      </p:sp>
      <p:sp>
        <p:nvSpPr>
          <p:cNvPr id="3" name="Substituent dată 2">
            <a:extLst>
              <a:ext uri="{FF2B5EF4-FFF2-40B4-BE49-F238E27FC236}">
                <a16:creationId xmlns:a16="http://schemas.microsoft.com/office/drawing/2014/main" id="{2B644878-812F-B80E-530F-360528C167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CB3ED2-0C2D-2046-9A38-F31E7A440803}" type="datetimeFigureOut">
              <a:rPr lang="ro-GB" smtClean="0"/>
              <a:t>23/07/2026</a:t>
            </a:fld>
            <a:endParaRPr lang="ro-GB"/>
          </a:p>
        </p:txBody>
      </p:sp>
      <p:sp>
        <p:nvSpPr>
          <p:cNvPr id="4" name="Substituent subsol 3">
            <a:extLst>
              <a:ext uri="{FF2B5EF4-FFF2-40B4-BE49-F238E27FC236}">
                <a16:creationId xmlns:a16="http://schemas.microsoft.com/office/drawing/2014/main" id="{58836C5C-33CB-CEC8-A9AA-03D0E0F4AE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GB"/>
          </a:p>
        </p:txBody>
      </p:sp>
      <p:sp>
        <p:nvSpPr>
          <p:cNvPr id="5" name="Substituent număr diapozitiv 4">
            <a:extLst>
              <a:ext uri="{FF2B5EF4-FFF2-40B4-BE49-F238E27FC236}">
                <a16:creationId xmlns:a16="http://schemas.microsoft.com/office/drawing/2014/main" id="{19C77E77-BBA9-1A22-1BEE-D8EF7A1E21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8CEA9E-99DC-CA48-B43D-BC4210D1080B}" type="slidenum">
              <a:rPr lang="ro-GB" smtClean="0"/>
              <a:t>‹#›</a:t>
            </a:fld>
            <a:endParaRPr lang="ro-GB"/>
          </a:p>
        </p:txBody>
      </p:sp>
    </p:spTree>
    <p:extLst>
      <p:ext uri="{BB962C8B-B14F-4D97-AF65-F5344CB8AC3E}">
        <p14:creationId xmlns:p14="http://schemas.microsoft.com/office/powerpoint/2010/main" val="18115508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Necompleta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stituent dată 1">
            <a:extLst>
              <a:ext uri="{FF2B5EF4-FFF2-40B4-BE49-F238E27FC236}">
                <a16:creationId xmlns:a16="http://schemas.microsoft.com/office/drawing/2014/main" id="{1BF17BDB-38B7-E208-3ACB-962782E87D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CB3ED2-0C2D-2046-9A38-F31E7A440803}" type="datetimeFigureOut">
              <a:rPr lang="ro-GB" smtClean="0"/>
              <a:t>23/07/2026</a:t>
            </a:fld>
            <a:endParaRPr lang="ro-GB"/>
          </a:p>
        </p:txBody>
      </p:sp>
      <p:sp>
        <p:nvSpPr>
          <p:cNvPr id="3" name="Substituent subsol 2">
            <a:extLst>
              <a:ext uri="{FF2B5EF4-FFF2-40B4-BE49-F238E27FC236}">
                <a16:creationId xmlns:a16="http://schemas.microsoft.com/office/drawing/2014/main" id="{7A973DD3-E57D-644B-0838-BB0492B716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GB"/>
          </a:p>
        </p:txBody>
      </p:sp>
      <p:sp>
        <p:nvSpPr>
          <p:cNvPr id="4" name="Substituent număr diapozitiv 3">
            <a:extLst>
              <a:ext uri="{FF2B5EF4-FFF2-40B4-BE49-F238E27FC236}">
                <a16:creationId xmlns:a16="http://schemas.microsoft.com/office/drawing/2014/main" id="{FF8BA6BC-E912-0E54-9B70-62D08CA4D4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8CEA9E-99DC-CA48-B43D-BC4210D1080B}" type="slidenum">
              <a:rPr lang="ro-GB" smtClean="0"/>
              <a:t>‹#›</a:t>
            </a:fld>
            <a:endParaRPr lang="ro-GB"/>
          </a:p>
        </p:txBody>
      </p:sp>
    </p:spTree>
    <p:extLst>
      <p:ext uri="{BB962C8B-B14F-4D97-AF65-F5344CB8AC3E}">
        <p14:creationId xmlns:p14="http://schemas.microsoft.com/office/powerpoint/2010/main" val="38797085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ținut cu legend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>
            <a:extLst>
              <a:ext uri="{FF2B5EF4-FFF2-40B4-BE49-F238E27FC236}">
                <a16:creationId xmlns:a16="http://schemas.microsoft.com/office/drawing/2014/main" id="{D57F7E2E-2A14-3C0B-C4C6-1A8323BD62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o-RO"/>
              <a:t>Faceți clic pentru a edita stilul de titlu coordonator</a:t>
            </a:r>
            <a:endParaRPr lang="ro-GB"/>
          </a:p>
        </p:txBody>
      </p:sp>
      <p:sp>
        <p:nvSpPr>
          <p:cNvPr id="3" name="Substituent conținut 2">
            <a:extLst>
              <a:ext uri="{FF2B5EF4-FFF2-40B4-BE49-F238E27FC236}">
                <a16:creationId xmlns:a16="http://schemas.microsoft.com/office/drawing/2014/main" id="{56EC3C6C-8FBC-0B3B-FAE7-286E638F403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o-RO"/>
              <a:t>Faceţi clic pentru a edita Master stiluri text</a:t>
            </a:r>
          </a:p>
          <a:p>
            <a:pPr lvl="1"/>
            <a:r>
              <a:rPr lang="ro-RO"/>
              <a:t>al doilea nivel</a:t>
            </a:r>
          </a:p>
          <a:p>
            <a:pPr lvl="2"/>
            <a:r>
              <a:rPr lang="ro-RO"/>
              <a:t>al treilea nivel</a:t>
            </a:r>
          </a:p>
          <a:p>
            <a:pPr lvl="3"/>
            <a:r>
              <a:rPr lang="ro-RO"/>
              <a:t>al patrulea nivel</a:t>
            </a:r>
          </a:p>
          <a:p>
            <a:pPr lvl="4"/>
            <a:r>
              <a:rPr lang="ro-RO"/>
              <a:t>al cincilea nivel</a:t>
            </a:r>
            <a:endParaRPr lang="ro-GB"/>
          </a:p>
        </p:txBody>
      </p:sp>
      <p:sp>
        <p:nvSpPr>
          <p:cNvPr id="4" name="Substituent text 3">
            <a:extLst>
              <a:ext uri="{FF2B5EF4-FFF2-40B4-BE49-F238E27FC236}">
                <a16:creationId xmlns:a16="http://schemas.microsoft.com/office/drawing/2014/main" id="{F3A5406C-3748-1E45-F08D-49344714655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o-RO"/>
              <a:t>Faceţi clic pentru a edita Master stiluri text</a:t>
            </a:r>
          </a:p>
        </p:txBody>
      </p:sp>
      <p:sp>
        <p:nvSpPr>
          <p:cNvPr id="5" name="Substituent dată 4">
            <a:extLst>
              <a:ext uri="{FF2B5EF4-FFF2-40B4-BE49-F238E27FC236}">
                <a16:creationId xmlns:a16="http://schemas.microsoft.com/office/drawing/2014/main" id="{B9ADCF9B-3C27-DA36-A599-D2B27068CE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CB3ED2-0C2D-2046-9A38-F31E7A440803}" type="datetimeFigureOut">
              <a:rPr lang="ro-GB" smtClean="0"/>
              <a:t>23/07/2026</a:t>
            </a:fld>
            <a:endParaRPr lang="ro-GB"/>
          </a:p>
        </p:txBody>
      </p:sp>
      <p:sp>
        <p:nvSpPr>
          <p:cNvPr id="6" name="Substituent subsol 5">
            <a:extLst>
              <a:ext uri="{FF2B5EF4-FFF2-40B4-BE49-F238E27FC236}">
                <a16:creationId xmlns:a16="http://schemas.microsoft.com/office/drawing/2014/main" id="{8451773D-AB84-E710-D223-3DA406A779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GB"/>
          </a:p>
        </p:txBody>
      </p:sp>
      <p:sp>
        <p:nvSpPr>
          <p:cNvPr id="7" name="Substituent număr diapozitiv 6">
            <a:extLst>
              <a:ext uri="{FF2B5EF4-FFF2-40B4-BE49-F238E27FC236}">
                <a16:creationId xmlns:a16="http://schemas.microsoft.com/office/drawing/2014/main" id="{02D28566-9A1B-90A0-ACC1-7AF1684BE2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8CEA9E-99DC-CA48-B43D-BC4210D1080B}" type="slidenum">
              <a:rPr lang="ro-GB" smtClean="0"/>
              <a:t>‹#›</a:t>
            </a:fld>
            <a:endParaRPr lang="ro-GB"/>
          </a:p>
        </p:txBody>
      </p:sp>
    </p:spTree>
    <p:extLst>
      <p:ext uri="{BB962C8B-B14F-4D97-AF65-F5344CB8AC3E}">
        <p14:creationId xmlns:p14="http://schemas.microsoft.com/office/powerpoint/2010/main" val="7062224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ine cu legend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>
            <a:extLst>
              <a:ext uri="{FF2B5EF4-FFF2-40B4-BE49-F238E27FC236}">
                <a16:creationId xmlns:a16="http://schemas.microsoft.com/office/drawing/2014/main" id="{6A59BB09-5364-9A09-5550-4BAB545348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o-RO"/>
              <a:t>Faceți clic pentru a edita stilul de titlu coordonator</a:t>
            </a:r>
            <a:endParaRPr lang="ro-GB"/>
          </a:p>
        </p:txBody>
      </p:sp>
      <p:sp>
        <p:nvSpPr>
          <p:cNvPr id="3" name="Substituent imagine 2">
            <a:extLst>
              <a:ext uri="{FF2B5EF4-FFF2-40B4-BE49-F238E27FC236}">
                <a16:creationId xmlns:a16="http://schemas.microsoft.com/office/drawing/2014/main" id="{255BCBE7-CC5E-1DC8-7402-73EB40144EC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o-GB"/>
          </a:p>
        </p:txBody>
      </p:sp>
      <p:sp>
        <p:nvSpPr>
          <p:cNvPr id="4" name="Substituent text 3">
            <a:extLst>
              <a:ext uri="{FF2B5EF4-FFF2-40B4-BE49-F238E27FC236}">
                <a16:creationId xmlns:a16="http://schemas.microsoft.com/office/drawing/2014/main" id="{4919EA44-5595-B300-8F6C-ADCAD7DFE44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o-RO"/>
              <a:t>Faceţi clic pentru a edita Master stiluri text</a:t>
            </a:r>
          </a:p>
        </p:txBody>
      </p:sp>
      <p:sp>
        <p:nvSpPr>
          <p:cNvPr id="5" name="Substituent dată 4">
            <a:extLst>
              <a:ext uri="{FF2B5EF4-FFF2-40B4-BE49-F238E27FC236}">
                <a16:creationId xmlns:a16="http://schemas.microsoft.com/office/drawing/2014/main" id="{10E38B1A-EA30-7CDE-E7F2-F70E3616E5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CB3ED2-0C2D-2046-9A38-F31E7A440803}" type="datetimeFigureOut">
              <a:rPr lang="ro-GB" smtClean="0"/>
              <a:t>23/07/2026</a:t>
            </a:fld>
            <a:endParaRPr lang="ro-GB"/>
          </a:p>
        </p:txBody>
      </p:sp>
      <p:sp>
        <p:nvSpPr>
          <p:cNvPr id="6" name="Substituent subsol 5">
            <a:extLst>
              <a:ext uri="{FF2B5EF4-FFF2-40B4-BE49-F238E27FC236}">
                <a16:creationId xmlns:a16="http://schemas.microsoft.com/office/drawing/2014/main" id="{4BD9C4AB-08C7-BC23-8313-3271881D25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GB"/>
          </a:p>
        </p:txBody>
      </p:sp>
      <p:sp>
        <p:nvSpPr>
          <p:cNvPr id="7" name="Substituent număr diapozitiv 6">
            <a:extLst>
              <a:ext uri="{FF2B5EF4-FFF2-40B4-BE49-F238E27FC236}">
                <a16:creationId xmlns:a16="http://schemas.microsoft.com/office/drawing/2014/main" id="{AD8344DB-D905-E462-9B38-EB93A8B745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8CEA9E-99DC-CA48-B43D-BC4210D1080B}" type="slidenum">
              <a:rPr lang="ro-GB" smtClean="0"/>
              <a:t>‹#›</a:t>
            </a:fld>
            <a:endParaRPr lang="ro-GB"/>
          </a:p>
        </p:txBody>
      </p:sp>
    </p:spTree>
    <p:extLst>
      <p:ext uri="{BB962C8B-B14F-4D97-AF65-F5344CB8AC3E}">
        <p14:creationId xmlns:p14="http://schemas.microsoft.com/office/powerpoint/2010/main" val="15345289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ext vertical și tit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>
            <a:extLst>
              <a:ext uri="{FF2B5EF4-FFF2-40B4-BE49-F238E27FC236}">
                <a16:creationId xmlns:a16="http://schemas.microsoft.com/office/drawing/2014/main" id="{8DB8321D-7F99-B5E5-DD1E-377F9E9119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/>
              <a:t>Faceți clic pentru a edita stilul de titlu coordonator</a:t>
            </a:r>
            <a:endParaRPr lang="ro-GB"/>
          </a:p>
        </p:txBody>
      </p:sp>
      <p:sp>
        <p:nvSpPr>
          <p:cNvPr id="3" name="Substituent text vertical 2">
            <a:extLst>
              <a:ext uri="{FF2B5EF4-FFF2-40B4-BE49-F238E27FC236}">
                <a16:creationId xmlns:a16="http://schemas.microsoft.com/office/drawing/2014/main" id="{DB73906C-3B71-2A3C-F147-CA14FC290DA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o-RO"/>
              <a:t>Faceţi clic pentru a edita Master stiluri text</a:t>
            </a:r>
          </a:p>
          <a:p>
            <a:pPr lvl="1"/>
            <a:r>
              <a:rPr lang="ro-RO"/>
              <a:t>al doilea nivel</a:t>
            </a:r>
          </a:p>
          <a:p>
            <a:pPr lvl="2"/>
            <a:r>
              <a:rPr lang="ro-RO"/>
              <a:t>al treilea nivel</a:t>
            </a:r>
          </a:p>
          <a:p>
            <a:pPr lvl="3"/>
            <a:r>
              <a:rPr lang="ro-RO"/>
              <a:t>al patrulea nivel</a:t>
            </a:r>
          </a:p>
          <a:p>
            <a:pPr lvl="4"/>
            <a:r>
              <a:rPr lang="ro-RO"/>
              <a:t>al cincilea nivel</a:t>
            </a:r>
            <a:endParaRPr lang="ro-GB"/>
          </a:p>
        </p:txBody>
      </p:sp>
      <p:sp>
        <p:nvSpPr>
          <p:cNvPr id="4" name="Substituent dată 3">
            <a:extLst>
              <a:ext uri="{FF2B5EF4-FFF2-40B4-BE49-F238E27FC236}">
                <a16:creationId xmlns:a16="http://schemas.microsoft.com/office/drawing/2014/main" id="{C3F41EDA-F1B9-0C8A-A0E0-F3B01FFCFA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CB3ED2-0C2D-2046-9A38-F31E7A440803}" type="datetimeFigureOut">
              <a:rPr lang="ro-GB" smtClean="0"/>
              <a:t>23/07/2026</a:t>
            </a:fld>
            <a:endParaRPr lang="ro-GB"/>
          </a:p>
        </p:txBody>
      </p:sp>
      <p:sp>
        <p:nvSpPr>
          <p:cNvPr id="5" name="Substituent subsol 4">
            <a:extLst>
              <a:ext uri="{FF2B5EF4-FFF2-40B4-BE49-F238E27FC236}">
                <a16:creationId xmlns:a16="http://schemas.microsoft.com/office/drawing/2014/main" id="{F863B036-3EA3-9729-9D7B-C79F9C8989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GB"/>
          </a:p>
        </p:txBody>
      </p:sp>
      <p:sp>
        <p:nvSpPr>
          <p:cNvPr id="6" name="Substituent număr diapozitiv 5">
            <a:extLst>
              <a:ext uri="{FF2B5EF4-FFF2-40B4-BE49-F238E27FC236}">
                <a16:creationId xmlns:a16="http://schemas.microsoft.com/office/drawing/2014/main" id="{B8022999-78D2-D7BA-738A-C4CD8A7D71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8CEA9E-99DC-CA48-B43D-BC4210D1080B}" type="slidenum">
              <a:rPr lang="ro-GB" smtClean="0"/>
              <a:t>‹#›</a:t>
            </a:fld>
            <a:endParaRPr lang="ro-GB"/>
          </a:p>
        </p:txBody>
      </p:sp>
    </p:spTree>
    <p:extLst>
      <p:ext uri="{BB962C8B-B14F-4D97-AF65-F5344CB8AC3E}">
        <p14:creationId xmlns:p14="http://schemas.microsoft.com/office/powerpoint/2010/main" val="42640080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lu vertical și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vertical 1">
            <a:extLst>
              <a:ext uri="{FF2B5EF4-FFF2-40B4-BE49-F238E27FC236}">
                <a16:creationId xmlns:a16="http://schemas.microsoft.com/office/drawing/2014/main" id="{53454F75-4CF6-1EBF-4074-D1EC9FABCE3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o-RO"/>
              <a:t>Faceți clic pentru a edita stilul de titlu coordonator</a:t>
            </a:r>
            <a:endParaRPr lang="ro-GB"/>
          </a:p>
        </p:txBody>
      </p:sp>
      <p:sp>
        <p:nvSpPr>
          <p:cNvPr id="3" name="Substituent text vertical 2">
            <a:extLst>
              <a:ext uri="{FF2B5EF4-FFF2-40B4-BE49-F238E27FC236}">
                <a16:creationId xmlns:a16="http://schemas.microsoft.com/office/drawing/2014/main" id="{B8D4BF7C-DE83-8C03-1716-3D852F70A29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o-RO"/>
              <a:t>Faceţi clic pentru a edita Master stiluri text</a:t>
            </a:r>
          </a:p>
          <a:p>
            <a:pPr lvl="1"/>
            <a:r>
              <a:rPr lang="ro-RO"/>
              <a:t>al doilea nivel</a:t>
            </a:r>
          </a:p>
          <a:p>
            <a:pPr lvl="2"/>
            <a:r>
              <a:rPr lang="ro-RO"/>
              <a:t>al treilea nivel</a:t>
            </a:r>
          </a:p>
          <a:p>
            <a:pPr lvl="3"/>
            <a:r>
              <a:rPr lang="ro-RO"/>
              <a:t>al patrulea nivel</a:t>
            </a:r>
          </a:p>
          <a:p>
            <a:pPr lvl="4"/>
            <a:r>
              <a:rPr lang="ro-RO"/>
              <a:t>al cincilea nivel</a:t>
            </a:r>
            <a:endParaRPr lang="ro-GB"/>
          </a:p>
        </p:txBody>
      </p:sp>
      <p:sp>
        <p:nvSpPr>
          <p:cNvPr id="4" name="Substituent dată 3">
            <a:extLst>
              <a:ext uri="{FF2B5EF4-FFF2-40B4-BE49-F238E27FC236}">
                <a16:creationId xmlns:a16="http://schemas.microsoft.com/office/drawing/2014/main" id="{84F4F490-B805-5DCB-728D-CB68B9ED4A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CB3ED2-0C2D-2046-9A38-F31E7A440803}" type="datetimeFigureOut">
              <a:rPr lang="ro-GB" smtClean="0"/>
              <a:t>23/07/2026</a:t>
            </a:fld>
            <a:endParaRPr lang="ro-GB"/>
          </a:p>
        </p:txBody>
      </p:sp>
      <p:sp>
        <p:nvSpPr>
          <p:cNvPr id="5" name="Substituent subsol 4">
            <a:extLst>
              <a:ext uri="{FF2B5EF4-FFF2-40B4-BE49-F238E27FC236}">
                <a16:creationId xmlns:a16="http://schemas.microsoft.com/office/drawing/2014/main" id="{F97EB94E-2197-2A59-B495-48B3060C53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GB"/>
          </a:p>
        </p:txBody>
      </p:sp>
      <p:sp>
        <p:nvSpPr>
          <p:cNvPr id="6" name="Substituent număr diapozitiv 5">
            <a:extLst>
              <a:ext uri="{FF2B5EF4-FFF2-40B4-BE49-F238E27FC236}">
                <a16:creationId xmlns:a16="http://schemas.microsoft.com/office/drawing/2014/main" id="{14D32183-AD7E-C5A8-4683-407C295585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8CEA9E-99DC-CA48-B43D-BC4210D1080B}" type="slidenum">
              <a:rPr lang="ro-GB" smtClean="0"/>
              <a:t>‹#›</a:t>
            </a:fld>
            <a:endParaRPr lang="ro-GB"/>
          </a:p>
        </p:txBody>
      </p:sp>
    </p:spTree>
    <p:extLst>
      <p:ext uri="{BB962C8B-B14F-4D97-AF65-F5344CB8AC3E}">
        <p14:creationId xmlns:p14="http://schemas.microsoft.com/office/powerpoint/2010/main" val="28327891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stituent titlu 1">
            <a:extLst>
              <a:ext uri="{FF2B5EF4-FFF2-40B4-BE49-F238E27FC236}">
                <a16:creationId xmlns:a16="http://schemas.microsoft.com/office/drawing/2014/main" id="{EB63CF78-1C05-5BCD-EB9E-CC7A6BB14D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o-RO"/>
              <a:t>Faceți clic pentru a edita stilul de titlu coordonator</a:t>
            </a:r>
            <a:endParaRPr lang="ro-GB"/>
          </a:p>
        </p:txBody>
      </p:sp>
      <p:sp>
        <p:nvSpPr>
          <p:cNvPr id="3" name="Substituent text 2">
            <a:extLst>
              <a:ext uri="{FF2B5EF4-FFF2-40B4-BE49-F238E27FC236}">
                <a16:creationId xmlns:a16="http://schemas.microsoft.com/office/drawing/2014/main" id="{73455C03-6F28-A04F-8D98-553BFB666E5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o-RO"/>
              <a:t>Faceţi clic pentru a edita Master stiluri text</a:t>
            </a:r>
          </a:p>
          <a:p>
            <a:pPr lvl="1"/>
            <a:r>
              <a:rPr lang="ro-RO"/>
              <a:t>al doilea nivel</a:t>
            </a:r>
          </a:p>
          <a:p>
            <a:pPr lvl="2"/>
            <a:r>
              <a:rPr lang="ro-RO"/>
              <a:t>al treilea nivel</a:t>
            </a:r>
          </a:p>
          <a:p>
            <a:pPr lvl="3"/>
            <a:r>
              <a:rPr lang="ro-RO"/>
              <a:t>al patrulea nivel</a:t>
            </a:r>
          </a:p>
          <a:p>
            <a:pPr lvl="4"/>
            <a:r>
              <a:rPr lang="ro-RO"/>
              <a:t>al cincilea nivel</a:t>
            </a:r>
            <a:endParaRPr lang="ro-GB"/>
          </a:p>
        </p:txBody>
      </p:sp>
      <p:sp>
        <p:nvSpPr>
          <p:cNvPr id="4" name="Substituent dată 3">
            <a:extLst>
              <a:ext uri="{FF2B5EF4-FFF2-40B4-BE49-F238E27FC236}">
                <a16:creationId xmlns:a16="http://schemas.microsoft.com/office/drawing/2014/main" id="{74A199A3-0C31-FD81-7301-4CD36F20F93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BCB3ED2-0C2D-2046-9A38-F31E7A440803}" type="datetimeFigureOut">
              <a:rPr lang="ro-GB" smtClean="0"/>
              <a:t>23/07/2026</a:t>
            </a:fld>
            <a:endParaRPr lang="ro-GB"/>
          </a:p>
        </p:txBody>
      </p:sp>
      <p:sp>
        <p:nvSpPr>
          <p:cNvPr id="5" name="Substituent subsol 4">
            <a:extLst>
              <a:ext uri="{FF2B5EF4-FFF2-40B4-BE49-F238E27FC236}">
                <a16:creationId xmlns:a16="http://schemas.microsoft.com/office/drawing/2014/main" id="{83710A86-F171-DBFB-0374-27067D9963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ro-GB"/>
          </a:p>
        </p:txBody>
      </p:sp>
      <p:sp>
        <p:nvSpPr>
          <p:cNvPr id="6" name="Substituent număr diapozitiv 5">
            <a:extLst>
              <a:ext uri="{FF2B5EF4-FFF2-40B4-BE49-F238E27FC236}">
                <a16:creationId xmlns:a16="http://schemas.microsoft.com/office/drawing/2014/main" id="{BD26FA4E-C5D2-93E7-CC6D-B6B00AD04E6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28CEA9E-99DC-CA48-B43D-BC4210D1080B}" type="slidenum">
              <a:rPr lang="ro-GB" smtClean="0"/>
              <a:t>‹#›</a:t>
            </a:fld>
            <a:endParaRPr lang="ro-GB"/>
          </a:p>
        </p:txBody>
      </p:sp>
    </p:spTree>
    <p:extLst>
      <p:ext uri="{BB962C8B-B14F-4D97-AF65-F5344CB8AC3E}">
        <p14:creationId xmlns:p14="http://schemas.microsoft.com/office/powerpoint/2010/main" val="18101065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o-GB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47942995-B07F-4636-9A06-C6A104B260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u 1">
            <a:extLst>
              <a:ext uri="{FF2B5EF4-FFF2-40B4-BE49-F238E27FC236}">
                <a16:creationId xmlns:a16="http://schemas.microsoft.com/office/drawing/2014/main" id="{1C42CD41-8FF5-CD7A-6DC9-CD9B9ED4F1D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06591" y="1131640"/>
            <a:ext cx="4036334" cy="2387600"/>
          </a:xfrm>
        </p:spPr>
        <p:txBody>
          <a:bodyPr anchor="t">
            <a:noAutofit/>
          </a:bodyPr>
          <a:lstStyle/>
          <a:p>
            <a:r>
              <a:rPr lang="ro-GB" sz="2500" i="0" dirty="0">
                <a:effectLst/>
                <a:latin typeface="Baskerville" panose="02020502070401020303" pitchFamily="18" charset="0"/>
                <a:ea typeface="Baskerville" panose="02020502070401020303" pitchFamily="18" charset="0"/>
              </a:rPr>
              <a:t>Understanding Organisational Structure and Culture</a:t>
            </a:r>
            <a:br>
              <a:rPr lang="ro-GB" sz="2500" i="0" dirty="0">
                <a:effectLst/>
                <a:latin typeface="Baskerville" panose="02020502070401020303" pitchFamily="18" charset="0"/>
                <a:ea typeface="Baskerville" panose="02020502070401020303" pitchFamily="18" charset="0"/>
              </a:rPr>
            </a:br>
            <a:r>
              <a:rPr lang="ro-GB" sz="2500" i="0" dirty="0">
                <a:effectLst/>
                <a:latin typeface="Baskerville" panose="02020502070401020303" pitchFamily="18" charset="0"/>
                <a:ea typeface="Baskerville" panose="02020502070401020303" pitchFamily="18" charset="0"/>
              </a:rPr>
              <a:t>Three Ways of Designing an Organisational Structure</a:t>
            </a:r>
            <a:br>
              <a:rPr lang="ro-GB" sz="2500" i="0" dirty="0">
                <a:effectLst/>
                <a:latin typeface="Baskerville" panose="02020502070401020303" pitchFamily="18" charset="0"/>
                <a:ea typeface="Baskerville" panose="02020502070401020303" pitchFamily="18" charset="0"/>
              </a:rPr>
            </a:br>
            <a:br>
              <a:rPr lang="ro-RO" sz="2500" i="0" dirty="0">
                <a:effectLst/>
                <a:latin typeface="Baskerville" panose="02020502070401020303" pitchFamily="18" charset="0"/>
                <a:ea typeface="Baskerville" panose="02020502070401020303" pitchFamily="18" charset="0"/>
              </a:rPr>
            </a:br>
            <a:r>
              <a:rPr lang="ro-GB" sz="2500" i="0" dirty="0">
                <a:effectLst/>
                <a:latin typeface="Baskerville" panose="02020502070401020303" pitchFamily="18" charset="0"/>
                <a:ea typeface="Baskerville" panose="02020502070401020303" pitchFamily="18" charset="0"/>
              </a:rPr>
              <a:t> </a:t>
            </a:r>
            <a:r>
              <a:rPr lang="ro-GB" sz="2500" i="0" u="sng" dirty="0">
                <a:effectLst/>
                <a:latin typeface="Baskerville" panose="02020502070401020303" pitchFamily="18" charset="0"/>
                <a:ea typeface="Baskerville" panose="02020502070401020303" pitchFamily="18" charset="0"/>
              </a:rPr>
              <a:t>Morrisons</a:t>
            </a:r>
            <a:br>
              <a:rPr lang="ro-GB" sz="2500" b="0" i="0" dirty="0">
                <a:effectLst/>
                <a:latin typeface="Baskerville" panose="02020502070401020303" pitchFamily="18" charset="0"/>
                <a:ea typeface="Baskerville" panose="02020502070401020303" pitchFamily="18" charset="0"/>
              </a:rPr>
            </a:br>
            <a:endParaRPr lang="ro-GB" sz="2500" dirty="0">
              <a:latin typeface="Baskerville" panose="02020502070401020303" pitchFamily="18" charset="0"/>
              <a:ea typeface="Baskerville" panose="02020502070401020303" pitchFamily="18" charset="0"/>
            </a:endParaRPr>
          </a:p>
        </p:txBody>
      </p:sp>
      <p:sp>
        <p:nvSpPr>
          <p:cNvPr id="3" name="Subtitlu 2">
            <a:extLst>
              <a:ext uri="{FF2B5EF4-FFF2-40B4-BE49-F238E27FC236}">
                <a16:creationId xmlns:a16="http://schemas.microsoft.com/office/drawing/2014/main" id="{30FF985A-DE48-F19F-FAA6-731D370E544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056583" y="4075360"/>
            <a:ext cx="4036333" cy="1651000"/>
          </a:xfrm>
        </p:spPr>
        <p:txBody>
          <a:bodyPr anchor="b">
            <a:noAutofit/>
          </a:bodyPr>
          <a:lstStyle/>
          <a:p>
            <a:pPr algn="l"/>
            <a:r>
              <a:rPr lang="ro-RO" sz="1500" dirty="0">
                <a:latin typeface="Baskerville" panose="02020502070401020303" pitchFamily="18" charset="0"/>
                <a:ea typeface="Baskerville" panose="02020502070401020303" pitchFamily="18" charset="0"/>
              </a:rPr>
              <a:t>Student name: Cristian Mihai Florescu </a:t>
            </a:r>
          </a:p>
          <a:p>
            <a:pPr algn="l"/>
            <a:r>
              <a:rPr lang="ro-RO" sz="1500" dirty="0">
                <a:latin typeface="Baskerville" panose="02020502070401020303" pitchFamily="18" charset="0"/>
                <a:ea typeface="Baskerville" panose="02020502070401020303" pitchFamily="18" charset="0"/>
              </a:rPr>
              <a:t>Student ID: 2515139 </a:t>
            </a:r>
          </a:p>
          <a:p>
            <a:pPr algn="l"/>
            <a:r>
              <a:rPr lang="ro-GB" sz="1500" i="0" u="none" strike="noStrike" dirty="0">
                <a:effectLst/>
                <a:latin typeface="Baskerville" panose="02020502070401020303" pitchFamily="18" charset="0"/>
                <a:ea typeface="Baskerville" panose="02020502070401020303" pitchFamily="18" charset="0"/>
              </a:rPr>
              <a:t>Module:</a:t>
            </a:r>
            <a:br>
              <a:rPr lang="ro-GB" sz="1500" dirty="0">
                <a:latin typeface="Baskerville" panose="02020502070401020303" pitchFamily="18" charset="0"/>
                <a:ea typeface="Baskerville" panose="02020502070401020303" pitchFamily="18" charset="0"/>
              </a:rPr>
            </a:br>
            <a:r>
              <a:rPr lang="ro-GB" sz="1500" i="0" dirty="0">
                <a:effectLst/>
                <a:latin typeface="Baskerville" panose="02020502070401020303" pitchFamily="18" charset="0"/>
                <a:ea typeface="Baskerville" panose="02020502070401020303" pitchFamily="18" charset="0"/>
              </a:rPr>
              <a:t>Understanding Organisational Structure and Culture (LCBB4009)</a:t>
            </a:r>
            <a:endParaRPr lang="ro-GB" sz="1500" dirty="0">
              <a:latin typeface="Baskerville" panose="02020502070401020303" pitchFamily="18" charset="0"/>
              <a:ea typeface="Baskerville" panose="02020502070401020303" pitchFamily="18" charset="0"/>
            </a:endParaRP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032D8612-31EB-44CF-A1D0-14FD4C7054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2984992"/>
            <a:ext cx="731521" cy="673460"/>
            <a:chOff x="3940602" y="308034"/>
            <a:chExt cx="2116791" cy="3428999"/>
          </a:xfrm>
          <a:solidFill>
            <a:schemeClr val="accent4"/>
          </a:solidFill>
        </p:grpSpPr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F19A4A0F-1B59-4DB0-9764-D10936E9877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940602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F399A70F-F8CD-4992-9EF5-6CF15472E73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715626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48F4FEDC-6D80-458C-A665-075D9B9500F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490650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7" name="Rectangle 16">
            <a:extLst>
              <a:ext uri="{FF2B5EF4-FFF2-40B4-BE49-F238E27FC236}">
                <a16:creationId xmlns:a16="http://schemas.microsoft.com/office/drawing/2014/main" id="{B81933D1-5615-42C7-9C0B-4EB7105CCE2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0697670" y="0"/>
            <a:ext cx="1494330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19C9EAEA-39D0-4B0E-A0EB-51E7B26740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685810" y="391886"/>
            <a:ext cx="6009366" cy="6017078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Imagine 4">
            <a:extLst>
              <a:ext uri="{FF2B5EF4-FFF2-40B4-BE49-F238E27FC236}">
                <a16:creationId xmlns:a16="http://schemas.microsoft.com/office/drawing/2014/main" id="{576C84BE-EBA0-1F80-B7B3-E1CE9287019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22492" y="2098663"/>
            <a:ext cx="5536001" cy="26019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434219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9">
            <a:extLst>
              <a:ext uri="{FF2B5EF4-FFF2-40B4-BE49-F238E27FC236}">
                <a16:creationId xmlns:a16="http://schemas.microsoft.com/office/drawing/2014/main" id="{E81BF4F6-F2CF-4984-9D14-D6966D92F9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358256" y="-358254"/>
            <a:ext cx="6858000" cy="7574507"/>
          </a:xfrm>
          <a:prstGeom prst="rect">
            <a:avLst/>
          </a:prstGeom>
          <a:ln>
            <a:noFill/>
          </a:ln>
          <a:effectLst>
            <a:outerShdw blurRad="457200" dist="63500" sx="99000" sy="99000" algn="l" rotWithShape="0">
              <a:prstClr val="black">
                <a:alpha val="19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u 1">
            <a:extLst>
              <a:ext uri="{FF2B5EF4-FFF2-40B4-BE49-F238E27FC236}">
                <a16:creationId xmlns:a16="http://schemas.microsoft.com/office/drawing/2014/main" id="{7091C91E-9F69-7A78-5120-7CFEE0680D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3845" y="5546162"/>
            <a:ext cx="6661702" cy="953611"/>
          </a:xfrm>
        </p:spPr>
        <p:txBody>
          <a:bodyPr anchor="ctr">
            <a:normAutofit/>
          </a:bodyPr>
          <a:lstStyle/>
          <a:p>
            <a:r>
              <a:rPr lang="ro-RO" sz="4000" dirty="0">
                <a:latin typeface="Baskerville" panose="02020502070401020303" pitchFamily="18" charset="0"/>
                <a:ea typeface="Baskerville" panose="02020502070401020303" pitchFamily="18" charset="0"/>
              </a:rPr>
              <a:t>Introduction</a:t>
            </a:r>
            <a:r>
              <a:rPr lang="ro-RO" sz="4000" dirty="0"/>
              <a:t> </a:t>
            </a:r>
            <a:endParaRPr lang="ro-GB" sz="4000" dirty="0"/>
          </a:p>
        </p:txBody>
      </p:sp>
      <p:pic>
        <p:nvPicPr>
          <p:cNvPr id="5" name="Imagine 4">
            <a:extLst>
              <a:ext uri="{FF2B5EF4-FFF2-40B4-BE49-F238E27FC236}">
                <a16:creationId xmlns:a16="http://schemas.microsoft.com/office/drawing/2014/main" id="{66392F9F-F830-91A0-E056-7226685F64E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46" r="1" b="1"/>
          <a:stretch>
            <a:fillRect/>
          </a:stretch>
        </p:blipFill>
        <p:spPr>
          <a:xfrm>
            <a:off x="20" y="-1"/>
            <a:ext cx="7574488" cy="5161587"/>
          </a:xfrm>
          <a:prstGeom prst="rect">
            <a:avLst/>
          </a:prstGeom>
        </p:spPr>
      </p:pic>
      <p:sp>
        <p:nvSpPr>
          <p:cNvPr id="3" name="Substituent conținut 2">
            <a:extLst>
              <a:ext uri="{FF2B5EF4-FFF2-40B4-BE49-F238E27FC236}">
                <a16:creationId xmlns:a16="http://schemas.microsoft.com/office/drawing/2014/main" id="{E9654216-D14F-ED38-7A23-02BAF3F6E58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40064" y="743803"/>
            <a:ext cx="3144523" cy="5474173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ro-GB" sz="1500" b="0" i="0" dirty="0">
                <a:effectLst/>
                <a:latin typeface="Baskerville" panose="02020502070401020303" pitchFamily="18" charset="0"/>
                <a:ea typeface="Baskerville" panose="02020502070401020303" pitchFamily="18" charset="0"/>
              </a:rPr>
              <a:t>Every business needs a good organisational structure to work effectively. It helps employees understand their responsibilities and who they report to.</a:t>
            </a:r>
            <a:endParaRPr lang="ro-RO" sz="1500" b="0" i="0" dirty="0">
              <a:effectLst/>
              <a:latin typeface="Baskerville" panose="02020502070401020303" pitchFamily="18" charset="0"/>
              <a:ea typeface="Baskerville" panose="02020502070401020303" pitchFamily="18" charset="0"/>
            </a:endParaRPr>
          </a:p>
          <a:p>
            <a:pPr marL="0" indent="0">
              <a:buNone/>
            </a:pPr>
            <a:endParaRPr lang="ro-GB" sz="1500" b="0" i="0" dirty="0">
              <a:effectLst/>
              <a:latin typeface="Baskerville" panose="02020502070401020303" pitchFamily="18" charset="0"/>
              <a:ea typeface="Baskerville" panose="02020502070401020303" pitchFamily="18" charset="0"/>
            </a:endParaRPr>
          </a:p>
          <a:p>
            <a:pPr marL="0" indent="0">
              <a:buNone/>
            </a:pPr>
            <a:r>
              <a:rPr lang="ro-GB" sz="1500" b="0" i="0" dirty="0">
                <a:effectLst/>
                <a:latin typeface="Baskerville" panose="02020502070401020303" pitchFamily="18" charset="0"/>
                <a:ea typeface="Baskerville" panose="02020502070401020303" pitchFamily="18" charset="0"/>
              </a:rPr>
              <a:t>For this presentation, I have chosen </a:t>
            </a:r>
            <a:r>
              <a:rPr lang="ro-GB" sz="1500" b="1" i="0" dirty="0">
                <a:effectLst/>
                <a:latin typeface="Baskerville" panose="02020502070401020303" pitchFamily="18" charset="0"/>
                <a:ea typeface="Baskerville" panose="02020502070401020303" pitchFamily="18" charset="0"/>
              </a:rPr>
              <a:t>Morrisons</a:t>
            </a:r>
            <a:r>
              <a:rPr lang="ro-GB" sz="1500" b="0" i="0" dirty="0">
                <a:effectLst/>
                <a:latin typeface="Baskerville" panose="02020502070401020303" pitchFamily="18" charset="0"/>
                <a:ea typeface="Baskerville" panose="02020502070401020303" pitchFamily="18" charset="0"/>
              </a:rPr>
              <a:t>, one of the largest supermarket chains in the UK.</a:t>
            </a:r>
            <a:endParaRPr lang="ro-RO" sz="1500" b="0" i="0" dirty="0">
              <a:effectLst/>
              <a:latin typeface="Baskerville" panose="02020502070401020303" pitchFamily="18" charset="0"/>
              <a:ea typeface="Baskerville" panose="02020502070401020303" pitchFamily="18" charset="0"/>
            </a:endParaRPr>
          </a:p>
          <a:p>
            <a:pPr marL="0" indent="0">
              <a:buNone/>
            </a:pPr>
            <a:endParaRPr lang="ro-GB" sz="1500" b="0" i="0" dirty="0">
              <a:effectLst/>
              <a:latin typeface="Baskerville" panose="02020502070401020303" pitchFamily="18" charset="0"/>
              <a:ea typeface="Baskerville" panose="02020502070401020303" pitchFamily="18" charset="0"/>
            </a:endParaRPr>
          </a:p>
          <a:p>
            <a:pPr marL="0" indent="0">
              <a:buNone/>
            </a:pPr>
            <a:r>
              <a:rPr lang="ro-GB" sz="1500" b="0" i="0" dirty="0">
                <a:effectLst/>
                <a:latin typeface="Baskerville" panose="02020502070401020303" pitchFamily="18" charset="0"/>
                <a:ea typeface="Baskerville" panose="02020502070401020303" pitchFamily="18" charset="0"/>
              </a:rPr>
              <a:t>In this presentation, I will explain three different organisational structures:</a:t>
            </a:r>
          </a:p>
          <a:p>
            <a:r>
              <a:rPr lang="ro-GB" sz="1500" b="0" i="0" dirty="0">
                <a:effectLst/>
                <a:latin typeface="Baskerville" panose="02020502070401020303" pitchFamily="18" charset="0"/>
                <a:ea typeface="Baskerville" panose="02020502070401020303" pitchFamily="18" charset="0"/>
              </a:rPr>
              <a:t>Functional Structure</a:t>
            </a:r>
          </a:p>
          <a:p>
            <a:r>
              <a:rPr lang="ro-GB" sz="1500" b="0" i="0" dirty="0">
                <a:effectLst/>
                <a:latin typeface="Baskerville" panose="02020502070401020303" pitchFamily="18" charset="0"/>
                <a:ea typeface="Baskerville" panose="02020502070401020303" pitchFamily="18" charset="0"/>
              </a:rPr>
              <a:t>Divisional Structure</a:t>
            </a:r>
          </a:p>
          <a:p>
            <a:r>
              <a:rPr lang="ro-GB" sz="1500" b="0" i="0" dirty="0">
                <a:effectLst/>
                <a:latin typeface="Baskerville" panose="02020502070401020303" pitchFamily="18" charset="0"/>
                <a:ea typeface="Baskerville" panose="02020502070401020303" pitchFamily="18" charset="0"/>
              </a:rPr>
              <a:t>Matrix Structure</a:t>
            </a:r>
            <a:endParaRPr lang="ro-RO" sz="1500" b="0" i="0" dirty="0">
              <a:effectLst/>
              <a:latin typeface="Baskerville" panose="02020502070401020303" pitchFamily="18" charset="0"/>
              <a:ea typeface="Baskerville" panose="02020502070401020303" pitchFamily="18" charset="0"/>
            </a:endParaRPr>
          </a:p>
          <a:p>
            <a:endParaRPr lang="ro-GB" sz="1500" b="0" i="0" dirty="0">
              <a:effectLst/>
              <a:latin typeface="Baskerville" panose="02020502070401020303" pitchFamily="18" charset="0"/>
              <a:ea typeface="Baskerville" panose="02020502070401020303" pitchFamily="18" charset="0"/>
            </a:endParaRPr>
          </a:p>
          <a:p>
            <a:pPr marL="0" indent="0">
              <a:buNone/>
            </a:pPr>
            <a:r>
              <a:rPr lang="ro-GB" sz="1500" b="0" i="0" dirty="0">
                <a:effectLst/>
                <a:latin typeface="Baskerville" panose="02020502070401020303" pitchFamily="18" charset="0"/>
                <a:ea typeface="Baskerville" panose="02020502070401020303" pitchFamily="18" charset="0"/>
              </a:rPr>
              <a:t>I will also explain why these structures are important and how they can be used in Morrisons.</a:t>
            </a:r>
          </a:p>
          <a:p>
            <a:endParaRPr lang="ro-GB" sz="1500" dirty="0">
              <a:latin typeface="Baskerville" panose="02020502070401020303" pitchFamily="18" charset="0"/>
              <a:ea typeface="Baskerville" panose="02020502070401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3822280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637B2035-1FCB-439A-B421-095E136C7E0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676D6CDF-C512-4739-B158-55EE955EFA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5503" y="-1"/>
            <a:ext cx="12192000" cy="6857999"/>
          </a:xfrm>
          <a:prstGeom prst="rect">
            <a:avLst/>
          </a:prstGeom>
          <a:solidFill>
            <a:srgbClr val="82766A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u 1">
            <a:extLst>
              <a:ext uri="{FF2B5EF4-FFF2-40B4-BE49-F238E27FC236}">
                <a16:creationId xmlns:a16="http://schemas.microsoft.com/office/drawing/2014/main" id="{8E027449-95D4-83CA-93B8-D8880EF44B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7033" y="670559"/>
            <a:ext cx="4683321" cy="2148841"/>
          </a:xfrm>
        </p:spPr>
        <p:txBody>
          <a:bodyPr anchor="t">
            <a:normAutofit/>
          </a:bodyPr>
          <a:lstStyle/>
          <a:p>
            <a:pPr algn="ctr"/>
            <a:r>
              <a:rPr lang="ro-GB" sz="4500" b="0" i="0" u="none" strike="noStrike" dirty="0">
                <a:effectLst/>
                <a:latin typeface="Baskerville" panose="02020502070401020303" pitchFamily="18" charset="0"/>
                <a:ea typeface="Baskerville" panose="02020502070401020303" pitchFamily="18" charset="0"/>
              </a:rPr>
              <a:t>What is an Organisational Structure?</a:t>
            </a:r>
            <a:endParaRPr lang="ro-GB" sz="4500" dirty="0">
              <a:latin typeface="Baskerville" panose="02020502070401020303" pitchFamily="18" charset="0"/>
              <a:ea typeface="Baskerville" panose="02020502070401020303" pitchFamily="18" charset="0"/>
            </a:endParaRPr>
          </a:p>
        </p:txBody>
      </p:sp>
      <p:pic>
        <p:nvPicPr>
          <p:cNvPr id="5" name="Imagine 4">
            <a:extLst>
              <a:ext uri="{FF2B5EF4-FFF2-40B4-BE49-F238E27FC236}">
                <a16:creationId xmlns:a16="http://schemas.microsoft.com/office/drawing/2014/main" id="{AA6807E6-90B5-E83F-ECFC-AD7EB16F61B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47" r="-2" b="-2"/>
          <a:stretch>
            <a:fillRect/>
          </a:stretch>
        </p:blipFill>
        <p:spPr>
          <a:xfrm>
            <a:off x="1" y="3105151"/>
            <a:ext cx="6448424" cy="3752849"/>
          </a:xfrm>
          <a:custGeom>
            <a:avLst/>
            <a:gdLst/>
            <a:ahLst/>
            <a:cxnLst/>
            <a:rect l="l" t="t" r="r" b="b"/>
            <a:pathLst>
              <a:path w="6448424" h="3752849">
                <a:moveTo>
                  <a:pt x="0" y="0"/>
                </a:moveTo>
                <a:lnTo>
                  <a:pt x="137978" y="22215"/>
                </a:lnTo>
                <a:cubicBezTo>
                  <a:pt x="196046" y="32277"/>
                  <a:pt x="252469" y="42437"/>
                  <a:pt x="295660" y="49771"/>
                </a:cubicBezTo>
                <a:cubicBezTo>
                  <a:pt x="364885" y="66610"/>
                  <a:pt x="403214" y="32071"/>
                  <a:pt x="456941" y="65635"/>
                </a:cubicBezTo>
                <a:cubicBezTo>
                  <a:pt x="529612" y="69090"/>
                  <a:pt x="662508" y="71245"/>
                  <a:pt x="731691" y="70501"/>
                </a:cubicBezTo>
                <a:cubicBezTo>
                  <a:pt x="768741" y="62400"/>
                  <a:pt x="808263" y="64633"/>
                  <a:pt x="841820" y="61171"/>
                </a:cubicBezTo>
                <a:cubicBezTo>
                  <a:pt x="958973" y="43639"/>
                  <a:pt x="1009730" y="45863"/>
                  <a:pt x="1068219" y="39136"/>
                </a:cubicBezTo>
                <a:cubicBezTo>
                  <a:pt x="1104329" y="33447"/>
                  <a:pt x="1156536" y="44203"/>
                  <a:pt x="1174190" y="38808"/>
                </a:cubicBezTo>
                <a:cubicBezTo>
                  <a:pt x="1188943" y="36385"/>
                  <a:pt x="1213832" y="14880"/>
                  <a:pt x="1225923" y="34507"/>
                </a:cubicBezTo>
                <a:cubicBezTo>
                  <a:pt x="1305283" y="8501"/>
                  <a:pt x="1319617" y="30839"/>
                  <a:pt x="1385617" y="18003"/>
                </a:cubicBezTo>
                <a:cubicBezTo>
                  <a:pt x="1461876" y="-26747"/>
                  <a:pt x="1519510" y="56342"/>
                  <a:pt x="1563967" y="4638"/>
                </a:cubicBezTo>
                <a:lnTo>
                  <a:pt x="1676634" y="10582"/>
                </a:lnTo>
                <a:lnTo>
                  <a:pt x="1769429" y="20265"/>
                </a:lnTo>
                <a:cubicBezTo>
                  <a:pt x="1790625" y="23534"/>
                  <a:pt x="1880369" y="18448"/>
                  <a:pt x="1900584" y="27732"/>
                </a:cubicBezTo>
                <a:cubicBezTo>
                  <a:pt x="2072430" y="22762"/>
                  <a:pt x="2014935" y="5831"/>
                  <a:pt x="2127041" y="22101"/>
                </a:cubicBezTo>
                <a:cubicBezTo>
                  <a:pt x="2168847" y="65820"/>
                  <a:pt x="2153052" y="28773"/>
                  <a:pt x="2211644" y="44507"/>
                </a:cubicBezTo>
                <a:cubicBezTo>
                  <a:pt x="2211201" y="9921"/>
                  <a:pt x="2277596" y="73686"/>
                  <a:pt x="2299605" y="38004"/>
                </a:cubicBezTo>
                <a:cubicBezTo>
                  <a:pt x="2309570" y="41997"/>
                  <a:pt x="2318531" y="46991"/>
                  <a:pt x="2327359" y="52270"/>
                </a:cubicBezTo>
                <a:lnTo>
                  <a:pt x="2331995" y="55017"/>
                </a:lnTo>
                <a:lnTo>
                  <a:pt x="2353777" y="59755"/>
                </a:lnTo>
                <a:lnTo>
                  <a:pt x="2355893" y="68914"/>
                </a:lnTo>
                <a:lnTo>
                  <a:pt x="2385794" y="81650"/>
                </a:lnTo>
                <a:cubicBezTo>
                  <a:pt x="2397613" y="85211"/>
                  <a:pt x="2411061" y="87627"/>
                  <a:pt x="2427010" y="88184"/>
                </a:cubicBezTo>
                <a:cubicBezTo>
                  <a:pt x="2486314" y="76422"/>
                  <a:pt x="2553170" y="126870"/>
                  <a:pt x="2627153" y="110451"/>
                </a:cubicBezTo>
                <a:cubicBezTo>
                  <a:pt x="2653722" y="107383"/>
                  <a:pt x="2732043" y="116068"/>
                  <a:pt x="2744462" y="128780"/>
                </a:cubicBezTo>
                <a:cubicBezTo>
                  <a:pt x="2760299" y="132873"/>
                  <a:pt x="2780248" y="130843"/>
                  <a:pt x="2785202" y="143610"/>
                </a:cubicBezTo>
                <a:cubicBezTo>
                  <a:pt x="2794558" y="159316"/>
                  <a:pt x="2856498" y="142821"/>
                  <a:pt x="2844667" y="159029"/>
                </a:cubicBezTo>
                <a:cubicBezTo>
                  <a:pt x="2888530" y="147871"/>
                  <a:pt x="2914187" y="181391"/>
                  <a:pt x="2946649" y="192330"/>
                </a:cubicBezTo>
                <a:cubicBezTo>
                  <a:pt x="2981872" y="180417"/>
                  <a:pt x="3015239" y="215115"/>
                  <a:pt x="3088812" y="226485"/>
                </a:cubicBezTo>
                <a:cubicBezTo>
                  <a:pt x="3127734" y="212524"/>
                  <a:pt x="3138301" y="234381"/>
                  <a:pt x="3208669" y="217774"/>
                </a:cubicBezTo>
                <a:cubicBezTo>
                  <a:pt x="3242208" y="219284"/>
                  <a:pt x="3229623" y="233297"/>
                  <a:pt x="3290045" y="235553"/>
                </a:cubicBezTo>
                <a:cubicBezTo>
                  <a:pt x="3399655" y="215239"/>
                  <a:pt x="3444518" y="245862"/>
                  <a:pt x="3529335" y="249571"/>
                </a:cubicBezTo>
                <a:cubicBezTo>
                  <a:pt x="3623697" y="257405"/>
                  <a:pt x="3587652" y="268832"/>
                  <a:pt x="3716766" y="252690"/>
                </a:cubicBezTo>
                <a:cubicBezTo>
                  <a:pt x="3723469" y="267318"/>
                  <a:pt x="3737863" y="269842"/>
                  <a:pt x="3765333" y="266823"/>
                </a:cubicBezTo>
                <a:cubicBezTo>
                  <a:pt x="3810754" y="271601"/>
                  <a:pt x="3792745" y="303866"/>
                  <a:pt x="3846897" y="290090"/>
                </a:cubicBezTo>
                <a:cubicBezTo>
                  <a:pt x="3830941" y="306608"/>
                  <a:pt x="3929114" y="308026"/>
                  <a:pt x="3900217" y="323590"/>
                </a:cubicBezTo>
                <a:cubicBezTo>
                  <a:pt x="3922367" y="343425"/>
                  <a:pt x="3948574" y="318948"/>
                  <a:pt x="3971444" y="336662"/>
                </a:cubicBezTo>
                <a:cubicBezTo>
                  <a:pt x="4002781" y="344193"/>
                  <a:pt x="3960997" y="315419"/>
                  <a:pt x="3997868" y="318867"/>
                </a:cubicBezTo>
                <a:cubicBezTo>
                  <a:pt x="4041159" y="326219"/>
                  <a:pt x="4055435" y="293981"/>
                  <a:pt x="4070852" y="339615"/>
                </a:cubicBezTo>
                <a:cubicBezTo>
                  <a:pt x="4121286" y="335828"/>
                  <a:pt x="4121920" y="355506"/>
                  <a:pt x="4180483" y="373369"/>
                </a:cubicBezTo>
                <a:cubicBezTo>
                  <a:pt x="4211379" y="366707"/>
                  <a:pt x="4230171" y="374664"/>
                  <a:pt x="4246264" y="387458"/>
                </a:cubicBezTo>
                <a:cubicBezTo>
                  <a:pt x="4308508" y="393310"/>
                  <a:pt x="4357326" y="416142"/>
                  <a:pt x="4423169" y="431783"/>
                </a:cubicBezTo>
                <a:lnTo>
                  <a:pt x="4446752" y="435383"/>
                </a:lnTo>
                <a:lnTo>
                  <a:pt x="4446954" y="435566"/>
                </a:lnTo>
                <a:cubicBezTo>
                  <a:pt x="4508528" y="480137"/>
                  <a:pt x="4617740" y="529869"/>
                  <a:pt x="4662523" y="553169"/>
                </a:cubicBezTo>
                <a:cubicBezTo>
                  <a:pt x="4720320" y="547046"/>
                  <a:pt x="4678644" y="560102"/>
                  <a:pt x="4715641" y="575354"/>
                </a:cubicBezTo>
                <a:cubicBezTo>
                  <a:pt x="4682056" y="593278"/>
                  <a:pt x="4768370" y="586520"/>
                  <a:pt x="4742071" y="614016"/>
                </a:cubicBezTo>
                <a:cubicBezTo>
                  <a:pt x="4749637" y="615922"/>
                  <a:pt x="4757797" y="616899"/>
                  <a:pt x="4766183" y="617675"/>
                </a:cubicBezTo>
                <a:lnTo>
                  <a:pt x="4770562" y="618094"/>
                </a:lnTo>
                <a:lnTo>
                  <a:pt x="4783240" y="624350"/>
                </a:lnTo>
                <a:lnTo>
                  <a:pt x="4792882" y="620401"/>
                </a:lnTo>
                <a:lnTo>
                  <a:pt x="4816310" y="625721"/>
                </a:lnTo>
                <a:cubicBezTo>
                  <a:pt x="4824144" y="628595"/>
                  <a:pt x="4831482" y="632720"/>
                  <a:pt x="4837953" y="638824"/>
                </a:cubicBezTo>
                <a:cubicBezTo>
                  <a:pt x="4848645" y="668753"/>
                  <a:pt x="4922266" y="669148"/>
                  <a:pt x="4933914" y="707398"/>
                </a:cubicBezTo>
                <a:cubicBezTo>
                  <a:pt x="4940833" y="719653"/>
                  <a:pt x="4978358" y="746502"/>
                  <a:pt x="4995259" y="744825"/>
                </a:cubicBezTo>
                <a:cubicBezTo>
                  <a:pt x="5005107" y="749034"/>
                  <a:pt x="5010567" y="758092"/>
                  <a:pt x="5024744" y="753396"/>
                </a:cubicBezTo>
                <a:cubicBezTo>
                  <a:pt x="5047511" y="761361"/>
                  <a:pt x="5109162" y="783016"/>
                  <a:pt x="5131877" y="792613"/>
                </a:cubicBezTo>
                <a:cubicBezTo>
                  <a:pt x="5132671" y="802792"/>
                  <a:pt x="5144554" y="806683"/>
                  <a:pt x="5161031" y="810975"/>
                </a:cubicBezTo>
                <a:lnTo>
                  <a:pt x="5176815" y="815342"/>
                </a:lnTo>
                <a:lnTo>
                  <a:pt x="5180064" y="831233"/>
                </a:lnTo>
                <a:cubicBezTo>
                  <a:pt x="5202966" y="819270"/>
                  <a:pt x="5188976" y="863361"/>
                  <a:pt x="5215059" y="865080"/>
                </a:cubicBezTo>
                <a:cubicBezTo>
                  <a:pt x="5235765" y="864786"/>
                  <a:pt x="5236347" y="878098"/>
                  <a:pt x="5245643" y="887119"/>
                </a:cubicBezTo>
                <a:cubicBezTo>
                  <a:pt x="5267660" y="891609"/>
                  <a:pt x="5295742" y="939348"/>
                  <a:pt x="5295952" y="957174"/>
                </a:cubicBezTo>
                <a:cubicBezTo>
                  <a:pt x="5284322" y="1008946"/>
                  <a:pt x="5374979" y="1038019"/>
                  <a:pt x="5367826" y="1079140"/>
                </a:cubicBezTo>
                <a:cubicBezTo>
                  <a:pt x="5371668" y="1089190"/>
                  <a:pt x="5377921" y="1097135"/>
                  <a:pt x="5385646" y="1103730"/>
                </a:cubicBezTo>
                <a:lnTo>
                  <a:pt x="5410965" y="1119397"/>
                </a:lnTo>
                <a:lnTo>
                  <a:pt x="5436960" y="1130910"/>
                </a:lnTo>
                <a:lnTo>
                  <a:pt x="5442083" y="1133134"/>
                </a:lnTo>
                <a:cubicBezTo>
                  <a:pt x="5451910" y="1137346"/>
                  <a:pt x="5457170" y="1169188"/>
                  <a:pt x="5465219" y="1174479"/>
                </a:cubicBezTo>
                <a:cubicBezTo>
                  <a:pt x="5488744" y="1195184"/>
                  <a:pt x="5467141" y="1223401"/>
                  <a:pt x="5488171" y="1238604"/>
                </a:cubicBezTo>
                <a:cubicBezTo>
                  <a:pt x="5523491" y="1271811"/>
                  <a:pt x="5486623" y="1305961"/>
                  <a:pt x="5562172" y="1320840"/>
                </a:cubicBezTo>
                <a:cubicBezTo>
                  <a:pt x="5601634" y="1385316"/>
                  <a:pt x="5636528" y="1453139"/>
                  <a:pt x="5686905" y="1512529"/>
                </a:cubicBezTo>
                <a:cubicBezTo>
                  <a:pt x="5729049" y="1575678"/>
                  <a:pt x="5699691" y="1553768"/>
                  <a:pt x="5748726" y="1623716"/>
                </a:cubicBezTo>
                <a:cubicBezTo>
                  <a:pt x="5783098" y="1689734"/>
                  <a:pt x="5789710" y="1639740"/>
                  <a:pt x="5842593" y="1726595"/>
                </a:cubicBezTo>
                <a:cubicBezTo>
                  <a:pt x="5837824" y="1733043"/>
                  <a:pt x="5862023" y="1845188"/>
                  <a:pt x="5861042" y="1851837"/>
                </a:cubicBezTo>
                <a:cubicBezTo>
                  <a:pt x="5874156" y="1887981"/>
                  <a:pt x="5901790" y="1919218"/>
                  <a:pt x="5921290" y="1943460"/>
                </a:cubicBezTo>
                <a:lnTo>
                  <a:pt x="5978046" y="1997284"/>
                </a:lnTo>
                <a:lnTo>
                  <a:pt x="5992479" y="2056720"/>
                </a:lnTo>
                <a:cubicBezTo>
                  <a:pt x="6011078" y="2079033"/>
                  <a:pt x="6072687" y="2117397"/>
                  <a:pt x="6089639" y="2131171"/>
                </a:cubicBezTo>
                <a:lnTo>
                  <a:pt x="6094199" y="2139379"/>
                </a:lnTo>
                <a:lnTo>
                  <a:pt x="6094822" y="2139386"/>
                </a:lnTo>
                <a:cubicBezTo>
                  <a:pt x="6096947" y="2140841"/>
                  <a:pt x="6098876" y="2143416"/>
                  <a:pt x="6100692" y="2147736"/>
                </a:cubicBezTo>
                <a:lnTo>
                  <a:pt x="6102516" y="2154343"/>
                </a:lnTo>
                <a:lnTo>
                  <a:pt x="6111361" y="2170264"/>
                </a:lnTo>
                <a:lnTo>
                  <a:pt x="6215475" y="2270153"/>
                </a:lnTo>
                <a:lnTo>
                  <a:pt x="6255966" y="2335401"/>
                </a:lnTo>
                <a:lnTo>
                  <a:pt x="6272711" y="2385144"/>
                </a:lnTo>
                <a:cubicBezTo>
                  <a:pt x="6282320" y="2406495"/>
                  <a:pt x="6299066" y="2405139"/>
                  <a:pt x="6304347" y="2439388"/>
                </a:cubicBezTo>
                <a:cubicBezTo>
                  <a:pt x="6297131" y="2486231"/>
                  <a:pt x="6325530" y="2500962"/>
                  <a:pt x="6326729" y="2549400"/>
                </a:cubicBezTo>
                <a:cubicBezTo>
                  <a:pt x="6325926" y="2572066"/>
                  <a:pt x="6339111" y="2599957"/>
                  <a:pt x="6344663" y="2628839"/>
                </a:cubicBezTo>
                <a:lnTo>
                  <a:pt x="6375811" y="2639204"/>
                </a:lnTo>
                <a:cubicBezTo>
                  <a:pt x="6375427" y="2643533"/>
                  <a:pt x="6375041" y="2647863"/>
                  <a:pt x="6374657" y="2652193"/>
                </a:cubicBezTo>
                <a:cubicBezTo>
                  <a:pt x="6373555" y="2658134"/>
                  <a:pt x="6371943" y="2662665"/>
                  <a:pt x="6369740" y="2664642"/>
                </a:cubicBezTo>
                <a:cubicBezTo>
                  <a:pt x="6368032" y="2674540"/>
                  <a:pt x="6371528" y="2686899"/>
                  <a:pt x="6361964" y="2690172"/>
                </a:cubicBezTo>
                <a:cubicBezTo>
                  <a:pt x="6350507" y="2696218"/>
                  <a:pt x="6369375" y="2734440"/>
                  <a:pt x="6355511" y="2727335"/>
                </a:cubicBezTo>
                <a:cubicBezTo>
                  <a:pt x="6358746" y="2734104"/>
                  <a:pt x="6360434" y="2742096"/>
                  <a:pt x="6361058" y="2750592"/>
                </a:cubicBezTo>
                <a:cubicBezTo>
                  <a:pt x="6361013" y="2751998"/>
                  <a:pt x="6360970" y="2753408"/>
                  <a:pt x="6360926" y="2754814"/>
                </a:cubicBezTo>
                <a:lnTo>
                  <a:pt x="6339285" y="2810353"/>
                </a:lnTo>
                <a:cubicBezTo>
                  <a:pt x="6360091" y="2854187"/>
                  <a:pt x="6313103" y="2870086"/>
                  <a:pt x="6325672" y="2908809"/>
                </a:cubicBezTo>
                <a:cubicBezTo>
                  <a:pt x="6341563" y="2966972"/>
                  <a:pt x="6291836" y="2935388"/>
                  <a:pt x="6333498" y="3009772"/>
                </a:cubicBezTo>
                <a:cubicBezTo>
                  <a:pt x="6345476" y="3039254"/>
                  <a:pt x="6345955" y="3068963"/>
                  <a:pt x="6334947" y="3095405"/>
                </a:cubicBezTo>
                <a:lnTo>
                  <a:pt x="6344768" y="3155941"/>
                </a:lnTo>
                <a:cubicBezTo>
                  <a:pt x="6348643" y="3153663"/>
                  <a:pt x="6311793" y="3186588"/>
                  <a:pt x="6314754" y="3197987"/>
                </a:cubicBezTo>
                <a:cubicBezTo>
                  <a:pt x="6318695" y="3221971"/>
                  <a:pt x="6319257" y="3226752"/>
                  <a:pt x="6304230" y="3239690"/>
                </a:cubicBezTo>
                <a:cubicBezTo>
                  <a:pt x="6306321" y="3248567"/>
                  <a:pt x="6307305" y="3254005"/>
                  <a:pt x="6308837" y="3264003"/>
                </a:cubicBezTo>
                <a:cubicBezTo>
                  <a:pt x="6301812" y="3288243"/>
                  <a:pt x="6298529" y="3302527"/>
                  <a:pt x="6309285" y="3324103"/>
                </a:cubicBezTo>
                <a:cubicBezTo>
                  <a:pt x="6301188" y="3343007"/>
                  <a:pt x="6329285" y="3359307"/>
                  <a:pt x="6342503" y="3405661"/>
                </a:cubicBezTo>
                <a:cubicBezTo>
                  <a:pt x="6338012" y="3447477"/>
                  <a:pt x="6408325" y="3505721"/>
                  <a:pt x="6401531" y="3550593"/>
                </a:cubicBezTo>
                <a:cubicBezTo>
                  <a:pt x="6395655" y="3579549"/>
                  <a:pt x="6423437" y="3594758"/>
                  <a:pt x="6427705" y="3624684"/>
                </a:cubicBezTo>
                <a:cubicBezTo>
                  <a:pt x="6416402" y="3629199"/>
                  <a:pt x="6435787" y="3639516"/>
                  <a:pt x="6448424" y="3657106"/>
                </a:cubicBezTo>
                <a:lnTo>
                  <a:pt x="6444014" y="3752742"/>
                </a:lnTo>
                <a:cubicBezTo>
                  <a:pt x="6443990" y="3752777"/>
                  <a:pt x="6443967" y="3752813"/>
                  <a:pt x="6443946" y="3752849"/>
                </a:cubicBezTo>
                <a:lnTo>
                  <a:pt x="0" y="3752849"/>
                </a:lnTo>
                <a:close/>
              </a:path>
            </a:pathLst>
          </a:custGeom>
        </p:spPr>
      </p:pic>
      <p:sp>
        <p:nvSpPr>
          <p:cNvPr id="3" name="Substituent conținut 2">
            <a:extLst>
              <a:ext uri="{FF2B5EF4-FFF2-40B4-BE49-F238E27FC236}">
                <a16:creationId xmlns:a16="http://schemas.microsoft.com/office/drawing/2014/main" id="{8A02B775-BFD5-3F90-7723-37BED4AA9DD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97004" y="670559"/>
            <a:ext cx="4555782" cy="5445076"/>
          </a:xfrm>
        </p:spPr>
        <p:txBody>
          <a:bodyPr anchor="t">
            <a:normAutofit/>
          </a:bodyPr>
          <a:lstStyle/>
          <a:p>
            <a:pPr marL="0" indent="0">
              <a:buNone/>
            </a:pPr>
            <a:r>
              <a:rPr lang="ro-GB" sz="2000" b="0" i="0" dirty="0">
                <a:effectLst/>
                <a:latin typeface="Baskerville" panose="02020502070401020303" pitchFamily="18" charset="0"/>
                <a:ea typeface="Baskerville" panose="02020502070401020303" pitchFamily="18" charset="0"/>
              </a:rPr>
              <a:t>An organisational structure is the way a company organises its employees, departments and managers. It shows who is responsible for different tasks and how people work together.</a:t>
            </a:r>
            <a:endParaRPr lang="ro-RO" sz="2000" b="0" i="0" dirty="0">
              <a:effectLst/>
              <a:latin typeface="Baskerville" panose="02020502070401020303" pitchFamily="18" charset="0"/>
              <a:ea typeface="Baskerville" panose="02020502070401020303" pitchFamily="18" charset="0"/>
            </a:endParaRPr>
          </a:p>
          <a:p>
            <a:pPr marL="0" indent="0">
              <a:buNone/>
            </a:pPr>
            <a:endParaRPr lang="ro-GB" sz="2000" b="0" i="0" dirty="0">
              <a:effectLst/>
              <a:latin typeface="Baskerville" panose="02020502070401020303" pitchFamily="18" charset="0"/>
              <a:ea typeface="Baskerville" panose="02020502070401020303" pitchFamily="18" charset="0"/>
            </a:endParaRPr>
          </a:p>
          <a:p>
            <a:pPr marL="0" indent="0">
              <a:buNone/>
            </a:pPr>
            <a:r>
              <a:rPr lang="ro-GB" sz="2000" b="1" i="0" dirty="0">
                <a:effectLst/>
                <a:latin typeface="Baskerville" panose="02020502070401020303" pitchFamily="18" charset="0"/>
                <a:ea typeface="Baskerville" panose="02020502070401020303" pitchFamily="18" charset="0"/>
              </a:rPr>
              <a:t>Why is it important?</a:t>
            </a:r>
          </a:p>
          <a:p>
            <a:pPr lvl="0"/>
            <a:r>
              <a:rPr lang="ro-GB" sz="2000" b="0" i="0" dirty="0">
                <a:effectLst/>
                <a:latin typeface="Baskerville" panose="02020502070401020303" pitchFamily="18" charset="0"/>
                <a:ea typeface="Baskerville" panose="02020502070401020303" pitchFamily="18" charset="0"/>
              </a:rPr>
              <a:t>Gives employees clear responsibilities.</a:t>
            </a:r>
          </a:p>
          <a:p>
            <a:pPr lvl="0"/>
            <a:r>
              <a:rPr lang="ro-GB" sz="2000" b="0" i="0" dirty="0">
                <a:effectLst/>
                <a:latin typeface="Baskerville" panose="02020502070401020303" pitchFamily="18" charset="0"/>
                <a:ea typeface="Baskerville" panose="02020502070401020303" pitchFamily="18" charset="0"/>
              </a:rPr>
              <a:t>Improves communication.</a:t>
            </a:r>
          </a:p>
          <a:p>
            <a:pPr lvl="0"/>
            <a:r>
              <a:rPr lang="ro-GB" sz="2000" b="0" i="0" dirty="0">
                <a:effectLst/>
                <a:latin typeface="Baskerville" panose="02020502070401020303" pitchFamily="18" charset="0"/>
                <a:ea typeface="Baskerville" panose="02020502070401020303" pitchFamily="18" charset="0"/>
              </a:rPr>
              <a:t>Helps managers organise work.</a:t>
            </a:r>
          </a:p>
          <a:p>
            <a:pPr lvl="0"/>
            <a:r>
              <a:rPr lang="ro-GB" sz="2000" b="0" i="0" dirty="0">
                <a:effectLst/>
                <a:latin typeface="Baskerville" panose="02020502070401020303" pitchFamily="18" charset="0"/>
                <a:ea typeface="Baskerville" panose="02020502070401020303" pitchFamily="18" charset="0"/>
              </a:rPr>
              <a:t>Supports better decision-making.</a:t>
            </a:r>
          </a:p>
          <a:p>
            <a:pPr lvl="0"/>
            <a:r>
              <a:rPr lang="ro-GB" sz="2000" b="0" i="0" dirty="0">
                <a:effectLst/>
                <a:latin typeface="Baskerville" panose="02020502070401020303" pitchFamily="18" charset="0"/>
                <a:ea typeface="Baskerville" panose="02020502070401020303" pitchFamily="18" charset="0"/>
              </a:rPr>
              <a:t>Helps the business achieve its goals.</a:t>
            </a:r>
          </a:p>
          <a:p>
            <a:endParaRPr lang="ro-GB" sz="2000" dirty="0"/>
          </a:p>
        </p:txBody>
      </p:sp>
    </p:spTree>
    <p:extLst>
      <p:ext uri="{BB962C8B-B14F-4D97-AF65-F5344CB8AC3E}">
        <p14:creationId xmlns:p14="http://schemas.microsoft.com/office/powerpoint/2010/main" val="136838117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8" name="Rectangle 8">
            <a:extLst>
              <a:ext uri="{FF2B5EF4-FFF2-40B4-BE49-F238E27FC236}">
                <a16:creationId xmlns:a16="http://schemas.microsoft.com/office/drawing/2014/main" id="{7FF47CB7-972F-479F-A36D-9E72D26EC8D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Freeform: Shape 10">
            <a:extLst>
              <a:ext uri="{FF2B5EF4-FFF2-40B4-BE49-F238E27FC236}">
                <a16:creationId xmlns:a16="http://schemas.microsoft.com/office/drawing/2014/main" id="{0D153B68-5844-490D-8E67-F616D6D721C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"/>
            <a:ext cx="11766176" cy="2061837"/>
          </a:xfrm>
          <a:custGeom>
            <a:avLst/>
            <a:gdLst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9437 w 10768629"/>
              <a:gd name="connsiteY140" fmla="*/ 1636968 h 1978172"/>
              <a:gd name="connsiteX141" fmla="*/ 5440853 w 10768629"/>
              <a:gd name="connsiteY141" fmla="*/ 1657958 h 1978172"/>
              <a:gd name="connsiteX142" fmla="*/ 4945936 w 10768629"/>
              <a:gd name="connsiteY142" fmla="*/ 1713743 h 1978172"/>
              <a:gd name="connsiteX143" fmla="*/ 4818446 w 10768629"/>
              <a:gd name="connsiteY143" fmla="*/ 1726895 h 1978172"/>
              <a:gd name="connsiteX144" fmla="*/ 4813657 w 10768629"/>
              <a:gd name="connsiteY144" fmla="*/ 1730706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38835 w 10768629"/>
              <a:gd name="connsiteY164" fmla="*/ 1920210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32568 w 10768629"/>
              <a:gd name="connsiteY178" fmla="*/ 1793149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9437 w 10768629"/>
              <a:gd name="connsiteY140" fmla="*/ 1636968 h 1978172"/>
              <a:gd name="connsiteX141" fmla="*/ 5440853 w 10768629"/>
              <a:gd name="connsiteY141" fmla="*/ 1657958 h 1978172"/>
              <a:gd name="connsiteX142" fmla="*/ 4945936 w 10768629"/>
              <a:gd name="connsiteY142" fmla="*/ 1713743 h 1978172"/>
              <a:gd name="connsiteX143" fmla="*/ 4818446 w 10768629"/>
              <a:gd name="connsiteY143" fmla="*/ 1726895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38835 w 10768629"/>
              <a:gd name="connsiteY164" fmla="*/ 1920210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32568 w 10768629"/>
              <a:gd name="connsiteY178" fmla="*/ 1793149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9437 w 10768629"/>
              <a:gd name="connsiteY140" fmla="*/ 1636968 h 1978172"/>
              <a:gd name="connsiteX141" fmla="*/ 5440853 w 10768629"/>
              <a:gd name="connsiteY141" fmla="*/ 1657958 h 1978172"/>
              <a:gd name="connsiteX142" fmla="*/ 4945936 w 10768629"/>
              <a:gd name="connsiteY142" fmla="*/ 1713743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38835 w 10768629"/>
              <a:gd name="connsiteY164" fmla="*/ 1920210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32568 w 10768629"/>
              <a:gd name="connsiteY178" fmla="*/ 1793149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9437 w 10768629"/>
              <a:gd name="connsiteY140" fmla="*/ 1636968 h 1978172"/>
              <a:gd name="connsiteX141" fmla="*/ 5440853 w 10768629"/>
              <a:gd name="connsiteY141" fmla="*/ 1657958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38835 w 10768629"/>
              <a:gd name="connsiteY164" fmla="*/ 1920210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32568 w 10768629"/>
              <a:gd name="connsiteY178" fmla="*/ 1793149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40853 w 10768629"/>
              <a:gd name="connsiteY141" fmla="*/ 1657958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38835 w 10768629"/>
              <a:gd name="connsiteY164" fmla="*/ 1920210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32568 w 10768629"/>
              <a:gd name="connsiteY178" fmla="*/ 1793149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38835 w 10768629"/>
              <a:gd name="connsiteY164" fmla="*/ 1920210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32568 w 10768629"/>
              <a:gd name="connsiteY178" fmla="*/ 1793149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32568 w 10768629"/>
              <a:gd name="connsiteY178" fmla="*/ 1793149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32568 w 10768629"/>
              <a:gd name="connsiteY178" fmla="*/ 1793149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57365 w 10768629"/>
              <a:gd name="connsiteY178" fmla="*/ 1832140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57365 w 10768629"/>
              <a:gd name="connsiteY178" fmla="*/ 1832140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57365 w 10768629"/>
              <a:gd name="connsiteY178" fmla="*/ 1832140 h 1978172"/>
              <a:gd name="connsiteX179" fmla="*/ 1232341 w 10768629"/>
              <a:gd name="connsiteY179" fmla="*/ 1785942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57365 w 10768629"/>
              <a:gd name="connsiteY178" fmla="*/ 1832140 h 1978172"/>
              <a:gd name="connsiteX179" fmla="*/ 1232341 w 10768629"/>
              <a:gd name="connsiteY179" fmla="*/ 1785942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1228 w 10768629"/>
              <a:gd name="connsiteY152" fmla="*/ 1868717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1228 w 10768629"/>
              <a:gd name="connsiteY152" fmla="*/ 1868717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11935 w 10768629"/>
              <a:gd name="connsiteY151" fmla="*/ 1860177 h 1978172"/>
              <a:gd name="connsiteX152" fmla="*/ 4101228 w 10768629"/>
              <a:gd name="connsiteY152" fmla="*/ 1868717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11935 w 10768629"/>
              <a:gd name="connsiteY151" fmla="*/ 1860177 h 1978172"/>
              <a:gd name="connsiteX152" fmla="*/ 4101228 w 10768629"/>
              <a:gd name="connsiteY152" fmla="*/ 1868717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09389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11935 w 10768629"/>
              <a:gd name="connsiteY151" fmla="*/ 1860177 h 1978172"/>
              <a:gd name="connsiteX152" fmla="*/ 4101228 w 10768629"/>
              <a:gd name="connsiteY152" fmla="*/ 1868717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09389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11935 w 10768629"/>
              <a:gd name="connsiteY151" fmla="*/ 1860177 h 1978172"/>
              <a:gd name="connsiteX152" fmla="*/ 4101228 w 10768629"/>
              <a:gd name="connsiteY152" fmla="*/ 1868717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09389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11935 w 10768629"/>
              <a:gd name="connsiteY151" fmla="*/ 1860177 h 1978172"/>
              <a:gd name="connsiteX152" fmla="*/ 4101228 w 10768629"/>
              <a:gd name="connsiteY152" fmla="*/ 1868717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0257 w 10768629"/>
              <a:gd name="connsiteY182" fmla="*/ 1789615 h 1978172"/>
              <a:gd name="connsiteX183" fmla="*/ 991903 w 10768629"/>
              <a:gd name="connsiteY183" fmla="*/ 1786741 h 1978172"/>
              <a:gd name="connsiteX184" fmla="*/ 883960 w 10768629"/>
              <a:gd name="connsiteY184" fmla="*/ 1809389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11935 w 10768629"/>
              <a:gd name="connsiteY151" fmla="*/ 1860177 h 1978172"/>
              <a:gd name="connsiteX152" fmla="*/ 4101228 w 10768629"/>
              <a:gd name="connsiteY152" fmla="*/ 1868717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84330 h 1978172"/>
              <a:gd name="connsiteX182" fmla="*/ 1120257 w 10768629"/>
              <a:gd name="connsiteY182" fmla="*/ 1789615 h 1978172"/>
              <a:gd name="connsiteX183" fmla="*/ 991903 w 10768629"/>
              <a:gd name="connsiteY183" fmla="*/ 1786741 h 1978172"/>
              <a:gd name="connsiteX184" fmla="*/ 883960 w 10768629"/>
              <a:gd name="connsiteY184" fmla="*/ 1809389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</a:cxnLst>
            <a:rect l="l" t="t" r="r" b="b"/>
            <a:pathLst>
              <a:path w="10768629" h="1978172">
                <a:moveTo>
                  <a:pt x="0" y="0"/>
                </a:moveTo>
                <a:lnTo>
                  <a:pt x="10768629" y="0"/>
                </a:lnTo>
                <a:lnTo>
                  <a:pt x="10733254" y="31439"/>
                </a:lnTo>
                <a:lnTo>
                  <a:pt x="10727085" y="37910"/>
                </a:lnTo>
                <a:cubicBezTo>
                  <a:pt x="10712973" y="56080"/>
                  <a:pt x="10699457" y="78430"/>
                  <a:pt x="10675953" y="68623"/>
                </a:cubicBezTo>
                <a:cubicBezTo>
                  <a:pt x="10685972" y="89202"/>
                  <a:pt x="10641629" y="69781"/>
                  <a:pt x="10637091" y="90361"/>
                </a:cubicBezTo>
                <a:cubicBezTo>
                  <a:pt x="10635214" y="107005"/>
                  <a:pt x="10621323" y="104993"/>
                  <a:pt x="10610971" y="110764"/>
                </a:cubicBezTo>
                <a:cubicBezTo>
                  <a:pt x="10603980" y="127568"/>
                  <a:pt x="10551417" y="141180"/>
                  <a:pt x="10532872" y="138028"/>
                </a:cubicBezTo>
                <a:cubicBezTo>
                  <a:pt x="10480300" y="119072"/>
                  <a:pt x="10440532" y="186296"/>
                  <a:pt x="10398558" y="172911"/>
                </a:cubicBezTo>
                <a:cubicBezTo>
                  <a:pt x="10387708" y="174114"/>
                  <a:pt x="10378792" y="177646"/>
                  <a:pt x="10371128" y="182609"/>
                </a:cubicBezTo>
                <a:lnTo>
                  <a:pt x="10352178" y="199976"/>
                </a:lnTo>
                <a:lnTo>
                  <a:pt x="10351815" y="211879"/>
                </a:lnTo>
                <a:lnTo>
                  <a:pt x="10337471" y="218661"/>
                </a:lnTo>
                <a:lnTo>
                  <a:pt x="10334625" y="222351"/>
                </a:lnTo>
                <a:cubicBezTo>
                  <a:pt x="10321108" y="225227"/>
                  <a:pt x="10278615" y="228401"/>
                  <a:pt x="10256365" y="235917"/>
                </a:cubicBezTo>
                <a:cubicBezTo>
                  <a:pt x="10218136" y="258033"/>
                  <a:pt x="10224552" y="209685"/>
                  <a:pt x="10201127" y="267448"/>
                </a:cubicBezTo>
                <a:cubicBezTo>
                  <a:pt x="10121320" y="273476"/>
                  <a:pt x="10040763" y="345580"/>
                  <a:pt x="9961218" y="326720"/>
                </a:cubicBezTo>
                <a:cubicBezTo>
                  <a:pt x="9980173" y="341621"/>
                  <a:pt x="9883038" y="318484"/>
                  <a:pt x="9859715" y="355698"/>
                </a:cubicBezTo>
                <a:cubicBezTo>
                  <a:pt x="9812822" y="367758"/>
                  <a:pt x="9752089" y="383830"/>
                  <a:pt x="9679867" y="399081"/>
                </a:cubicBezTo>
                <a:cubicBezTo>
                  <a:pt x="9618357" y="415668"/>
                  <a:pt x="9525492" y="446315"/>
                  <a:pt x="9490654" y="455225"/>
                </a:cubicBezTo>
                <a:lnTo>
                  <a:pt x="9470837" y="452539"/>
                </a:lnTo>
                <a:lnTo>
                  <a:pt x="9469082" y="454891"/>
                </a:lnTo>
                <a:cubicBezTo>
                  <a:pt x="9460057" y="461184"/>
                  <a:pt x="9453495" y="461729"/>
                  <a:pt x="9448038" y="459733"/>
                </a:cubicBezTo>
                <a:lnTo>
                  <a:pt x="9396821" y="455795"/>
                </a:lnTo>
                <a:lnTo>
                  <a:pt x="9392197" y="459796"/>
                </a:lnTo>
                <a:lnTo>
                  <a:pt x="9347994" y="464462"/>
                </a:lnTo>
                <a:cubicBezTo>
                  <a:pt x="9347959" y="465155"/>
                  <a:pt x="9347925" y="465846"/>
                  <a:pt x="9347889" y="466539"/>
                </a:cubicBezTo>
                <a:cubicBezTo>
                  <a:pt x="9346648" y="471307"/>
                  <a:pt x="9343831" y="475025"/>
                  <a:pt x="9337639" y="476654"/>
                </a:cubicBezTo>
                <a:cubicBezTo>
                  <a:pt x="9354547" y="503661"/>
                  <a:pt x="9307720" y="510631"/>
                  <a:pt x="9287964" y="513052"/>
                </a:cubicBezTo>
                <a:cubicBezTo>
                  <a:pt x="9269905" y="526173"/>
                  <a:pt x="9245386" y="544358"/>
                  <a:pt x="9229283" y="555377"/>
                </a:cubicBezTo>
                <a:lnTo>
                  <a:pt x="9220274" y="557502"/>
                </a:lnTo>
                <a:cubicBezTo>
                  <a:pt x="9220250" y="557668"/>
                  <a:pt x="9220226" y="557835"/>
                  <a:pt x="9220202" y="558001"/>
                </a:cubicBezTo>
                <a:cubicBezTo>
                  <a:pt x="9218468" y="559434"/>
                  <a:pt x="9215591" y="560497"/>
                  <a:pt x="9210908" y="561147"/>
                </a:cubicBezTo>
                <a:lnTo>
                  <a:pt x="9186374" y="565502"/>
                </a:lnTo>
                <a:lnTo>
                  <a:pt x="9181058" y="569943"/>
                </a:lnTo>
                <a:lnTo>
                  <a:pt x="9167549" y="584727"/>
                </a:lnTo>
                <a:lnTo>
                  <a:pt x="9149110" y="598906"/>
                </a:lnTo>
                <a:cubicBezTo>
                  <a:pt x="9133575" y="594395"/>
                  <a:pt x="9087390" y="636567"/>
                  <a:pt x="9078556" y="644039"/>
                </a:cubicBezTo>
                <a:lnTo>
                  <a:pt x="8996399" y="690055"/>
                </a:lnTo>
                <a:cubicBezTo>
                  <a:pt x="8913147" y="777045"/>
                  <a:pt x="8867993" y="772591"/>
                  <a:pt x="8803791" y="813860"/>
                </a:cubicBezTo>
                <a:cubicBezTo>
                  <a:pt x="8745270" y="819906"/>
                  <a:pt x="8690049" y="823612"/>
                  <a:pt x="8636202" y="848463"/>
                </a:cubicBezTo>
                <a:cubicBezTo>
                  <a:pt x="8594799" y="860014"/>
                  <a:pt x="8568613" y="864779"/>
                  <a:pt x="8555372" y="883171"/>
                </a:cubicBezTo>
                <a:lnTo>
                  <a:pt x="8507229" y="901665"/>
                </a:lnTo>
                <a:lnTo>
                  <a:pt x="8428473" y="927985"/>
                </a:lnTo>
                <a:cubicBezTo>
                  <a:pt x="8428287" y="929817"/>
                  <a:pt x="8428100" y="931648"/>
                  <a:pt x="8427914" y="933480"/>
                </a:cubicBezTo>
                <a:lnTo>
                  <a:pt x="8420327" y="941984"/>
                </a:lnTo>
                <a:lnTo>
                  <a:pt x="8394729" y="948347"/>
                </a:lnTo>
                <a:lnTo>
                  <a:pt x="8380548" y="987916"/>
                </a:lnTo>
                <a:lnTo>
                  <a:pt x="8375330" y="965444"/>
                </a:lnTo>
                <a:cubicBezTo>
                  <a:pt x="8372375" y="964202"/>
                  <a:pt x="8344433" y="977378"/>
                  <a:pt x="8340796" y="980522"/>
                </a:cubicBezTo>
                <a:cubicBezTo>
                  <a:pt x="8328292" y="982128"/>
                  <a:pt x="8319237" y="991089"/>
                  <a:pt x="8304438" y="996739"/>
                </a:cubicBezTo>
                <a:cubicBezTo>
                  <a:pt x="8297193" y="1005683"/>
                  <a:pt x="8289328" y="1014568"/>
                  <a:pt x="8280929" y="1023089"/>
                </a:cubicBezTo>
                <a:lnTo>
                  <a:pt x="8275760" y="1027772"/>
                </a:lnTo>
                <a:lnTo>
                  <a:pt x="8275478" y="1027605"/>
                </a:lnTo>
                <a:cubicBezTo>
                  <a:pt x="8273970" y="1028076"/>
                  <a:pt x="8251461" y="1029408"/>
                  <a:pt x="8249003" y="1032033"/>
                </a:cubicBezTo>
                <a:lnTo>
                  <a:pt x="8203836" y="1037347"/>
                </a:lnTo>
                <a:cubicBezTo>
                  <a:pt x="8172789" y="1049890"/>
                  <a:pt x="8148166" y="1034625"/>
                  <a:pt x="8122936" y="1063113"/>
                </a:cubicBezTo>
                <a:cubicBezTo>
                  <a:pt x="8093850" y="1074757"/>
                  <a:pt x="8066781" y="1075350"/>
                  <a:pt x="8043658" y="1092746"/>
                </a:cubicBezTo>
                <a:cubicBezTo>
                  <a:pt x="8032157" y="1089174"/>
                  <a:pt x="8022145" y="1089998"/>
                  <a:pt x="8015351" y="1105478"/>
                </a:cubicBezTo>
                <a:cubicBezTo>
                  <a:pt x="7987544" y="1113006"/>
                  <a:pt x="7977708" y="1099152"/>
                  <a:pt x="7963145" y="1119346"/>
                </a:cubicBezTo>
                <a:cubicBezTo>
                  <a:pt x="7942622" y="1098880"/>
                  <a:pt x="7943760" y="1109516"/>
                  <a:pt x="7938145" y="1120225"/>
                </a:cubicBezTo>
                <a:lnTo>
                  <a:pt x="7937238" y="1121204"/>
                </a:lnTo>
                <a:lnTo>
                  <a:pt x="7934398" y="1118240"/>
                </a:lnTo>
                <a:lnTo>
                  <a:pt x="7918248" y="1124371"/>
                </a:lnTo>
                <a:lnTo>
                  <a:pt x="7914119" y="1127653"/>
                </a:lnTo>
                <a:cubicBezTo>
                  <a:pt x="7911201" y="1129547"/>
                  <a:pt x="7909169" y="1130331"/>
                  <a:pt x="7907658" y="1130350"/>
                </a:cubicBezTo>
                <a:lnTo>
                  <a:pt x="7907434" y="1130103"/>
                </a:lnTo>
                <a:lnTo>
                  <a:pt x="7901508" y="1133245"/>
                </a:lnTo>
                <a:cubicBezTo>
                  <a:pt x="7891644" y="1139271"/>
                  <a:pt x="7882185" y="1145815"/>
                  <a:pt x="7873287" y="1152609"/>
                </a:cubicBezTo>
                <a:cubicBezTo>
                  <a:pt x="7864672" y="1141906"/>
                  <a:pt x="7845199" y="1159242"/>
                  <a:pt x="7834833" y="1153868"/>
                </a:cubicBezTo>
                <a:lnTo>
                  <a:pt x="7828661" y="1139994"/>
                </a:lnTo>
                <a:lnTo>
                  <a:pt x="7823966" y="1143178"/>
                </a:lnTo>
                <a:lnTo>
                  <a:pt x="7815078" y="1151776"/>
                </a:lnTo>
                <a:cubicBezTo>
                  <a:pt x="7813692" y="1152943"/>
                  <a:pt x="7812687" y="1153116"/>
                  <a:pt x="7812026" y="1151522"/>
                </a:cubicBezTo>
                <a:cubicBezTo>
                  <a:pt x="7806555" y="1153054"/>
                  <a:pt x="7788673" y="1159989"/>
                  <a:pt x="7782249" y="1160970"/>
                </a:cubicBezTo>
                <a:lnTo>
                  <a:pt x="7773476" y="1157414"/>
                </a:lnTo>
                <a:lnTo>
                  <a:pt x="7769600" y="1157365"/>
                </a:lnTo>
                <a:lnTo>
                  <a:pt x="7752631" y="1172815"/>
                </a:lnTo>
                <a:lnTo>
                  <a:pt x="7739392" y="1192062"/>
                </a:lnTo>
                <a:lnTo>
                  <a:pt x="7677677" y="1216394"/>
                </a:lnTo>
                <a:lnTo>
                  <a:pt x="7586920" y="1261888"/>
                </a:lnTo>
                <a:cubicBezTo>
                  <a:pt x="7556723" y="1298911"/>
                  <a:pt x="7489187" y="1284518"/>
                  <a:pt x="7486100" y="1292563"/>
                </a:cubicBezTo>
                <a:cubicBezTo>
                  <a:pt x="7454875" y="1308356"/>
                  <a:pt x="7453335" y="1326361"/>
                  <a:pt x="7411323" y="1340732"/>
                </a:cubicBezTo>
                <a:cubicBezTo>
                  <a:pt x="7372519" y="1390006"/>
                  <a:pt x="7288617" y="1403664"/>
                  <a:pt x="7240698" y="1438832"/>
                </a:cubicBezTo>
                <a:cubicBezTo>
                  <a:pt x="7206467" y="1417136"/>
                  <a:pt x="7227555" y="1441678"/>
                  <a:pt x="7197675" y="1447530"/>
                </a:cubicBezTo>
                <a:cubicBezTo>
                  <a:pt x="7211601" y="1474927"/>
                  <a:pt x="7159483" y="1444981"/>
                  <a:pt x="7164788" y="1480293"/>
                </a:cubicBezTo>
                <a:cubicBezTo>
                  <a:pt x="7159184" y="1480240"/>
                  <a:pt x="7153584" y="1479075"/>
                  <a:pt x="7147929" y="1477641"/>
                </a:cubicBezTo>
                <a:lnTo>
                  <a:pt x="7144965" y="1476908"/>
                </a:lnTo>
                <a:lnTo>
                  <a:pt x="7134299" y="1479969"/>
                </a:lnTo>
                <a:lnTo>
                  <a:pt x="7129809" y="1473339"/>
                </a:lnTo>
                <a:lnTo>
                  <a:pt x="7112688" y="1472575"/>
                </a:lnTo>
                <a:cubicBezTo>
                  <a:pt x="7106506" y="1473449"/>
                  <a:pt x="7100123" y="1475741"/>
                  <a:pt x="7093470" y="1480300"/>
                </a:cubicBezTo>
                <a:cubicBezTo>
                  <a:pt x="7079039" y="1501274"/>
                  <a:pt x="7048991" y="1495718"/>
                  <a:pt x="7025034" y="1506934"/>
                </a:cubicBezTo>
                <a:lnTo>
                  <a:pt x="7014783" y="1515868"/>
                </a:lnTo>
                <a:lnTo>
                  <a:pt x="6979706" y="1523511"/>
                </a:lnTo>
                <a:lnTo>
                  <a:pt x="6977890" y="1525793"/>
                </a:lnTo>
                <a:cubicBezTo>
                  <a:pt x="6971996" y="1527914"/>
                  <a:pt x="6959488" y="1529941"/>
                  <a:pt x="6944339" y="1536237"/>
                </a:cubicBezTo>
                <a:lnTo>
                  <a:pt x="6886996" y="1563569"/>
                </a:lnTo>
                <a:lnTo>
                  <a:pt x="6874510" y="1558469"/>
                </a:lnTo>
                <a:lnTo>
                  <a:pt x="6871943" y="1554651"/>
                </a:lnTo>
                <a:lnTo>
                  <a:pt x="6856174" y="1562024"/>
                </a:lnTo>
                <a:lnTo>
                  <a:pt x="6842321" y="1560554"/>
                </a:lnTo>
                <a:lnTo>
                  <a:pt x="6832713" y="1569357"/>
                </a:lnTo>
                <a:lnTo>
                  <a:pt x="6816351" y="1571495"/>
                </a:lnTo>
                <a:cubicBezTo>
                  <a:pt x="6810216" y="1571510"/>
                  <a:pt x="6803310" y="1571324"/>
                  <a:pt x="6795800" y="1572010"/>
                </a:cubicBezTo>
                <a:lnTo>
                  <a:pt x="6777546" y="1568661"/>
                </a:lnTo>
                <a:lnTo>
                  <a:pt x="6751528" y="1574143"/>
                </a:lnTo>
                <a:cubicBezTo>
                  <a:pt x="6731455" y="1578562"/>
                  <a:pt x="6712054" y="1582098"/>
                  <a:pt x="6691966" y="1582255"/>
                </a:cubicBezTo>
                <a:cubicBezTo>
                  <a:pt x="6677921" y="1590738"/>
                  <a:pt x="6663787" y="1595441"/>
                  <a:pt x="6646941" y="1588471"/>
                </a:cubicBezTo>
                <a:cubicBezTo>
                  <a:pt x="6605135" y="1597971"/>
                  <a:pt x="6598373" y="1612583"/>
                  <a:pt x="6568576" y="1606488"/>
                </a:cubicBezTo>
                <a:cubicBezTo>
                  <a:pt x="6562510" y="1614734"/>
                  <a:pt x="6558067" y="1619360"/>
                  <a:pt x="6554358" y="1621701"/>
                </a:cubicBezTo>
                <a:cubicBezTo>
                  <a:pt x="6543227" y="1628727"/>
                  <a:pt x="6538724" y="1615196"/>
                  <a:pt x="6516968" y="1617195"/>
                </a:cubicBezTo>
                <a:cubicBezTo>
                  <a:pt x="6493173" y="1617368"/>
                  <a:pt x="6528193" y="1598652"/>
                  <a:pt x="6506479" y="1602227"/>
                </a:cubicBezTo>
                <a:cubicBezTo>
                  <a:pt x="6486674" y="1613929"/>
                  <a:pt x="6478484" y="1593997"/>
                  <a:pt x="6458436" y="1607332"/>
                </a:cubicBezTo>
                <a:cubicBezTo>
                  <a:pt x="6471168" y="1620800"/>
                  <a:pt x="6410323" y="1615478"/>
                  <a:pt x="6414786" y="1628815"/>
                </a:cubicBezTo>
                <a:cubicBezTo>
                  <a:pt x="6385942" y="1615041"/>
                  <a:pt x="6386569" y="1640238"/>
                  <a:pt x="6357085" y="1640846"/>
                </a:cubicBezTo>
                <a:cubicBezTo>
                  <a:pt x="6341163" y="1636809"/>
                  <a:pt x="6331497" y="1637754"/>
                  <a:pt x="6322636" y="1648213"/>
                </a:cubicBezTo>
                <a:cubicBezTo>
                  <a:pt x="6248448" y="1627802"/>
                  <a:pt x="6286748" y="1654976"/>
                  <a:pt x="6226172" y="1654676"/>
                </a:cubicBezTo>
                <a:lnTo>
                  <a:pt x="6221217" y="1654506"/>
                </a:lnTo>
                <a:lnTo>
                  <a:pt x="6204956" y="1664280"/>
                </a:lnTo>
                <a:cubicBezTo>
                  <a:pt x="6204728" y="1665114"/>
                  <a:pt x="6204498" y="1665947"/>
                  <a:pt x="6204270" y="1666782"/>
                </a:cubicBezTo>
                <a:lnTo>
                  <a:pt x="6143810" y="1661963"/>
                </a:lnTo>
                <a:lnTo>
                  <a:pt x="6136560" y="1665728"/>
                </a:lnTo>
                <a:lnTo>
                  <a:pt x="6096155" y="1656951"/>
                </a:lnTo>
                <a:lnTo>
                  <a:pt x="6075812" y="1655422"/>
                </a:lnTo>
                <a:lnTo>
                  <a:pt x="6039495" y="1649680"/>
                </a:lnTo>
                <a:lnTo>
                  <a:pt x="6036523" y="1652121"/>
                </a:lnTo>
                <a:lnTo>
                  <a:pt x="6029328" y="1649904"/>
                </a:lnTo>
                <a:lnTo>
                  <a:pt x="6024075" y="1652779"/>
                </a:lnTo>
                <a:lnTo>
                  <a:pt x="6018085" y="1652030"/>
                </a:lnTo>
                <a:cubicBezTo>
                  <a:pt x="6006658" y="1653831"/>
                  <a:pt x="5968194" y="1662035"/>
                  <a:pt x="5955513" y="1663584"/>
                </a:cubicBezTo>
                <a:lnTo>
                  <a:pt x="5941996" y="1661326"/>
                </a:lnTo>
                <a:lnTo>
                  <a:pt x="5931789" y="1669915"/>
                </a:lnTo>
                <a:lnTo>
                  <a:pt x="5888686" y="1672175"/>
                </a:lnTo>
                <a:lnTo>
                  <a:pt x="5873794" y="1665454"/>
                </a:lnTo>
                <a:lnTo>
                  <a:pt x="5860022" y="1660635"/>
                </a:lnTo>
                <a:lnTo>
                  <a:pt x="5858237" y="1660649"/>
                </a:lnTo>
                <a:lnTo>
                  <a:pt x="5840319" y="1660798"/>
                </a:lnTo>
                <a:lnTo>
                  <a:pt x="5806984" y="1661075"/>
                </a:lnTo>
                <a:cubicBezTo>
                  <a:pt x="5785708" y="1661533"/>
                  <a:pt x="5764126" y="1662974"/>
                  <a:pt x="5742351" y="1667489"/>
                </a:cubicBezTo>
                <a:cubicBezTo>
                  <a:pt x="5659069" y="1645168"/>
                  <a:pt x="5615134" y="1706361"/>
                  <a:pt x="5521171" y="1671626"/>
                </a:cubicBezTo>
                <a:cubicBezTo>
                  <a:pt x="5491803" y="1671296"/>
                  <a:pt x="5498089" y="1662666"/>
                  <a:pt x="5457384" y="1683952"/>
                </a:cubicBezTo>
                <a:cubicBezTo>
                  <a:pt x="5356959" y="1699287"/>
                  <a:pt x="5078905" y="1774579"/>
                  <a:pt x="4950070" y="1748401"/>
                </a:cubicBezTo>
                <a:cubicBezTo>
                  <a:pt x="4918276" y="1752255"/>
                  <a:pt x="4891043" y="1756936"/>
                  <a:pt x="4872172" y="1757222"/>
                </a:cubicBezTo>
                <a:lnTo>
                  <a:pt x="4809524" y="1761033"/>
                </a:lnTo>
                <a:cubicBezTo>
                  <a:pt x="4791324" y="1772975"/>
                  <a:pt x="4777258" y="1754591"/>
                  <a:pt x="4759058" y="1766533"/>
                </a:cubicBezTo>
                <a:cubicBezTo>
                  <a:pt x="4747481" y="1770744"/>
                  <a:pt x="4734604" y="1772921"/>
                  <a:pt x="4719749" y="1771811"/>
                </a:cubicBezTo>
                <a:cubicBezTo>
                  <a:pt x="4671168" y="1780243"/>
                  <a:pt x="4634134" y="1775931"/>
                  <a:pt x="4568686" y="1786141"/>
                </a:cubicBezTo>
                <a:cubicBezTo>
                  <a:pt x="4544667" y="1777910"/>
                  <a:pt x="4432547" y="1778168"/>
                  <a:pt x="4418751" y="1796932"/>
                </a:cubicBezTo>
                <a:cubicBezTo>
                  <a:pt x="4403360" y="1801488"/>
                  <a:pt x="4385278" y="1795746"/>
                  <a:pt x="4378377" y="1815528"/>
                </a:cubicBezTo>
                <a:cubicBezTo>
                  <a:pt x="4366870" y="1839461"/>
                  <a:pt x="4337372" y="1814003"/>
                  <a:pt x="4320575" y="1832722"/>
                </a:cubicBezTo>
                <a:cubicBezTo>
                  <a:pt x="4277898" y="1857053"/>
                  <a:pt x="4243945" y="1846759"/>
                  <a:pt x="4211935" y="1860177"/>
                </a:cubicBezTo>
                <a:cubicBezTo>
                  <a:pt x="4181519" y="1859584"/>
                  <a:pt x="4171342" y="1859762"/>
                  <a:pt x="4101228" y="1868717"/>
                </a:cubicBezTo>
                <a:cubicBezTo>
                  <a:pt x="4080159" y="1876188"/>
                  <a:pt x="4039427" y="1877381"/>
                  <a:pt x="3973223" y="1881015"/>
                </a:cubicBezTo>
                <a:cubicBezTo>
                  <a:pt x="3971330" y="1884974"/>
                  <a:pt x="3952843" y="1879225"/>
                  <a:pt x="3900992" y="1880603"/>
                </a:cubicBezTo>
                <a:cubicBezTo>
                  <a:pt x="3849141" y="1881981"/>
                  <a:pt x="3740060" y="1895686"/>
                  <a:pt x="3662119" y="1889285"/>
                </a:cubicBezTo>
                <a:cubicBezTo>
                  <a:pt x="3565155" y="1881322"/>
                  <a:pt x="3613412" y="1915150"/>
                  <a:pt x="3496919" y="1873180"/>
                </a:cubicBezTo>
                <a:cubicBezTo>
                  <a:pt x="3488062" y="1895719"/>
                  <a:pt x="3474293" y="1876288"/>
                  <a:pt x="3449433" y="1889681"/>
                </a:cubicBezTo>
                <a:cubicBezTo>
                  <a:pt x="3406553" y="1891629"/>
                  <a:pt x="3413217" y="1897797"/>
                  <a:pt x="3369766" y="1916653"/>
                </a:cubicBezTo>
                <a:cubicBezTo>
                  <a:pt x="3338805" y="1929531"/>
                  <a:pt x="3289487" y="1928617"/>
                  <a:pt x="3269672" y="1938036"/>
                </a:cubicBezTo>
                <a:lnTo>
                  <a:pt x="3224897" y="1943733"/>
                </a:lnTo>
                <a:cubicBezTo>
                  <a:pt x="3188693" y="1949271"/>
                  <a:pt x="3178540" y="1909145"/>
                  <a:pt x="3161463" y="1946591"/>
                </a:cubicBezTo>
                <a:lnTo>
                  <a:pt x="3112044" y="1935614"/>
                </a:lnTo>
                <a:lnTo>
                  <a:pt x="3069716" y="1930463"/>
                </a:lnTo>
                <a:cubicBezTo>
                  <a:pt x="3049937" y="1924285"/>
                  <a:pt x="3047816" y="1925644"/>
                  <a:pt x="3005773" y="1915878"/>
                </a:cubicBezTo>
                <a:cubicBezTo>
                  <a:pt x="2978838" y="1921092"/>
                  <a:pt x="2967972" y="1927319"/>
                  <a:pt x="2897201" y="1926772"/>
                </a:cubicBezTo>
                <a:lnTo>
                  <a:pt x="2783891" y="1931749"/>
                </a:lnTo>
                <a:cubicBezTo>
                  <a:pt x="2753098" y="1932794"/>
                  <a:pt x="2731621" y="1915151"/>
                  <a:pt x="2712447" y="1933044"/>
                </a:cubicBezTo>
                <a:cubicBezTo>
                  <a:pt x="2621923" y="1990472"/>
                  <a:pt x="2637976" y="1949546"/>
                  <a:pt x="2560151" y="1963609"/>
                </a:cubicBezTo>
                <a:cubicBezTo>
                  <a:pt x="2472084" y="1973456"/>
                  <a:pt x="2423631" y="1962133"/>
                  <a:pt x="2367221" y="1971884"/>
                </a:cubicBezTo>
                <a:cubicBezTo>
                  <a:pt x="2355331" y="1950582"/>
                  <a:pt x="2295649" y="1950006"/>
                  <a:pt x="2272130" y="1961162"/>
                </a:cubicBezTo>
                <a:cubicBezTo>
                  <a:pt x="2229336" y="1964326"/>
                  <a:pt x="2232627" y="1943953"/>
                  <a:pt x="2189404" y="1978172"/>
                </a:cubicBezTo>
                <a:cubicBezTo>
                  <a:pt x="2153824" y="1968017"/>
                  <a:pt x="2114605" y="1969166"/>
                  <a:pt x="2077704" y="1965002"/>
                </a:cubicBezTo>
                <a:cubicBezTo>
                  <a:pt x="2053064" y="1962036"/>
                  <a:pt x="2051584" y="1971011"/>
                  <a:pt x="2033299" y="1969042"/>
                </a:cubicBezTo>
                <a:cubicBezTo>
                  <a:pt x="2015014" y="1967073"/>
                  <a:pt x="1998956" y="1958903"/>
                  <a:pt x="1967996" y="1953187"/>
                </a:cubicBezTo>
                <a:cubicBezTo>
                  <a:pt x="1924117" y="1970917"/>
                  <a:pt x="1915668" y="1940297"/>
                  <a:pt x="1855805" y="1926082"/>
                </a:cubicBezTo>
                <a:cubicBezTo>
                  <a:pt x="1830663" y="1943732"/>
                  <a:pt x="1810564" y="1935694"/>
                  <a:pt x="1790957" y="1919460"/>
                </a:cubicBezTo>
                <a:cubicBezTo>
                  <a:pt x="1732588" y="1924884"/>
                  <a:pt x="1679506" y="1900619"/>
                  <a:pt x="1613978" y="1891581"/>
                </a:cubicBezTo>
                <a:cubicBezTo>
                  <a:pt x="1542961" y="1912227"/>
                  <a:pt x="1506863" y="1865666"/>
                  <a:pt x="1436831" y="1856201"/>
                </a:cubicBezTo>
                <a:cubicBezTo>
                  <a:pt x="1409149" y="1862955"/>
                  <a:pt x="1416370" y="1829853"/>
                  <a:pt x="1357365" y="1832140"/>
                </a:cubicBezTo>
                <a:cubicBezTo>
                  <a:pt x="1285880" y="1811785"/>
                  <a:pt x="1273193" y="1786872"/>
                  <a:pt x="1232341" y="1785942"/>
                </a:cubicBezTo>
                <a:cubicBezTo>
                  <a:pt x="1223903" y="1792798"/>
                  <a:pt x="1160576" y="1793911"/>
                  <a:pt x="1162595" y="1784330"/>
                </a:cubicBezTo>
                <a:cubicBezTo>
                  <a:pt x="1153167" y="1787110"/>
                  <a:pt x="1122206" y="1805077"/>
                  <a:pt x="1120257" y="1789615"/>
                </a:cubicBezTo>
                <a:cubicBezTo>
                  <a:pt x="1073149" y="1786750"/>
                  <a:pt x="1034361" y="1768718"/>
                  <a:pt x="991903" y="1786741"/>
                </a:cubicBezTo>
                <a:cubicBezTo>
                  <a:pt x="966383" y="1781126"/>
                  <a:pt x="949501" y="1800915"/>
                  <a:pt x="883960" y="1809389"/>
                </a:cubicBezTo>
                <a:cubicBezTo>
                  <a:pt x="836064" y="1808194"/>
                  <a:pt x="826980" y="1826610"/>
                  <a:pt x="766531" y="1805053"/>
                </a:cubicBezTo>
                <a:cubicBezTo>
                  <a:pt x="732778" y="1801141"/>
                  <a:pt x="694055" y="1787044"/>
                  <a:pt x="669779" y="1800537"/>
                </a:cubicBezTo>
                <a:cubicBezTo>
                  <a:pt x="645252" y="1794709"/>
                  <a:pt x="563495" y="1813232"/>
                  <a:pt x="523898" y="1811085"/>
                </a:cubicBezTo>
                <a:cubicBezTo>
                  <a:pt x="457555" y="1798530"/>
                  <a:pt x="395227" y="1824052"/>
                  <a:pt x="360251" y="1830735"/>
                </a:cubicBezTo>
                <a:cubicBezTo>
                  <a:pt x="313564" y="1825583"/>
                  <a:pt x="298281" y="1811622"/>
                  <a:pt x="255207" y="1818275"/>
                </a:cubicBezTo>
                <a:cubicBezTo>
                  <a:pt x="206572" y="1839769"/>
                  <a:pt x="160277" y="1836800"/>
                  <a:pt x="101803" y="1870647"/>
                </a:cubicBezTo>
                <a:cubicBezTo>
                  <a:pt x="85849" y="1910002"/>
                  <a:pt x="27997" y="1845258"/>
                  <a:pt x="25397" y="1888443"/>
                </a:cubicBezTo>
                <a:cubicBezTo>
                  <a:pt x="19096" y="1881154"/>
                  <a:pt x="11260" y="1878398"/>
                  <a:pt x="2370" y="1878311"/>
                </a:cubicBezTo>
                <a:lnTo>
                  <a:pt x="0" y="1878785"/>
                </a:lnTo>
                <a:lnTo>
                  <a:pt x="0" y="0"/>
                </a:lnTo>
                <a:close/>
              </a:path>
            </a:pathLst>
          </a:custGeom>
          <a:solidFill>
            <a:srgbClr val="82766A">
              <a:alpha val="15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u 1">
            <a:extLst>
              <a:ext uri="{FF2B5EF4-FFF2-40B4-BE49-F238E27FC236}">
                <a16:creationId xmlns:a16="http://schemas.microsoft.com/office/drawing/2014/main" id="{3D26EDFE-5BB9-7AF6-7B81-788519F638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7034" y="609597"/>
            <a:ext cx="9392421" cy="1330841"/>
          </a:xfrm>
        </p:spPr>
        <p:txBody>
          <a:bodyPr>
            <a:normAutofit/>
          </a:bodyPr>
          <a:lstStyle/>
          <a:p>
            <a:r>
              <a:rPr lang="ro-GB" sz="4500" b="0" i="0" u="none" strike="noStrike" dirty="0">
                <a:effectLst/>
                <a:latin typeface="Baskerville" panose="02020502070401020303" pitchFamily="18" charset="0"/>
                <a:ea typeface="Baskerville" panose="02020502070401020303" pitchFamily="18" charset="0"/>
              </a:rPr>
              <a:t>Functional Structure</a:t>
            </a:r>
            <a:endParaRPr lang="ro-GB" sz="4500" dirty="0">
              <a:latin typeface="Baskerville" panose="02020502070401020303" pitchFamily="18" charset="0"/>
              <a:ea typeface="Baskerville" panose="02020502070401020303" pitchFamily="18" charset="0"/>
            </a:endParaRPr>
          </a:p>
        </p:txBody>
      </p:sp>
      <p:sp>
        <p:nvSpPr>
          <p:cNvPr id="3" name="Substituent conținut 2">
            <a:extLst>
              <a:ext uri="{FF2B5EF4-FFF2-40B4-BE49-F238E27FC236}">
                <a16:creationId xmlns:a16="http://schemas.microsoft.com/office/drawing/2014/main" id="{910C26DA-3D3B-CBED-3AAB-DA1609A799F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37034" y="1940438"/>
            <a:ext cx="4958966" cy="4175697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o-GB" sz="1000" b="0" i="0" dirty="0">
                <a:effectLst/>
                <a:latin typeface="Baskerville" panose="02020502070401020303" pitchFamily="18" charset="0"/>
                <a:ea typeface="Baskerville" panose="02020502070401020303" pitchFamily="18" charset="0"/>
              </a:rPr>
              <a:t>A functional structure groups employees based on the type of work they do.</a:t>
            </a:r>
          </a:p>
          <a:p>
            <a:pPr marL="0" indent="0">
              <a:buNone/>
            </a:pPr>
            <a:r>
              <a:rPr lang="ro-GB" sz="1000" b="0" i="0" dirty="0">
                <a:effectLst/>
                <a:latin typeface="Baskerville" panose="02020502070401020303" pitchFamily="18" charset="0"/>
                <a:ea typeface="Baskerville" panose="02020502070401020303" pitchFamily="18" charset="0"/>
              </a:rPr>
              <a:t>At Morrisons, different departments have different responsibilities.</a:t>
            </a:r>
          </a:p>
          <a:p>
            <a:pPr marL="0" indent="0">
              <a:buNone/>
            </a:pPr>
            <a:r>
              <a:rPr lang="ro-GB" sz="1000" b="0" i="0" dirty="0">
                <a:effectLst/>
                <a:latin typeface="Baskerville" panose="02020502070401020303" pitchFamily="18" charset="0"/>
                <a:ea typeface="Baskerville" panose="02020502070401020303" pitchFamily="18" charset="0"/>
              </a:rPr>
              <a:t>Examples include:</a:t>
            </a:r>
          </a:p>
          <a:p>
            <a:pPr lvl="0"/>
            <a:r>
              <a:rPr lang="ro-GB" sz="1000" b="0" i="0" dirty="0">
                <a:effectLst/>
                <a:latin typeface="Baskerville" panose="02020502070401020303" pitchFamily="18" charset="0"/>
                <a:ea typeface="Baskerville" panose="02020502070401020303" pitchFamily="18" charset="0"/>
              </a:rPr>
              <a:t>Finance</a:t>
            </a:r>
          </a:p>
          <a:p>
            <a:pPr lvl="0"/>
            <a:r>
              <a:rPr lang="ro-GB" sz="1000" b="0" i="0" dirty="0">
                <a:effectLst/>
                <a:latin typeface="Baskerville" panose="02020502070401020303" pitchFamily="18" charset="0"/>
                <a:ea typeface="Baskerville" panose="02020502070401020303" pitchFamily="18" charset="0"/>
              </a:rPr>
              <a:t>Human Resources</a:t>
            </a:r>
          </a:p>
          <a:p>
            <a:pPr lvl="0"/>
            <a:r>
              <a:rPr lang="ro-GB" sz="1000" b="0" i="0" dirty="0">
                <a:effectLst/>
                <a:latin typeface="Baskerville" panose="02020502070401020303" pitchFamily="18" charset="0"/>
                <a:ea typeface="Baskerville" panose="02020502070401020303" pitchFamily="18" charset="0"/>
              </a:rPr>
              <a:t>Marketing</a:t>
            </a:r>
          </a:p>
          <a:p>
            <a:pPr lvl="0"/>
            <a:r>
              <a:rPr lang="ro-GB" sz="1000" b="0" i="0" dirty="0">
                <a:effectLst/>
                <a:latin typeface="Baskerville" panose="02020502070401020303" pitchFamily="18" charset="0"/>
                <a:ea typeface="Baskerville" panose="02020502070401020303" pitchFamily="18" charset="0"/>
              </a:rPr>
              <a:t>Operations</a:t>
            </a:r>
          </a:p>
          <a:p>
            <a:pPr lvl="0"/>
            <a:r>
              <a:rPr lang="ro-GB" sz="1000" b="0" i="0" dirty="0">
                <a:effectLst/>
                <a:latin typeface="Baskerville" panose="02020502070401020303" pitchFamily="18" charset="0"/>
                <a:ea typeface="Baskerville" panose="02020502070401020303" pitchFamily="18" charset="0"/>
              </a:rPr>
              <a:t>IT</a:t>
            </a:r>
          </a:p>
          <a:p>
            <a:pPr marL="0" indent="0">
              <a:buNone/>
            </a:pPr>
            <a:r>
              <a:rPr lang="ro-GB" sz="1000" b="1" i="0" dirty="0">
                <a:effectLst/>
                <a:latin typeface="Baskerville" panose="02020502070401020303" pitchFamily="18" charset="0"/>
                <a:ea typeface="Baskerville" panose="02020502070401020303" pitchFamily="18" charset="0"/>
              </a:rPr>
              <a:t>Advantages</a:t>
            </a:r>
          </a:p>
          <a:p>
            <a:pPr marL="0" indent="0">
              <a:buNone/>
            </a:pPr>
            <a:r>
              <a:rPr lang="ro-GB" sz="1000" b="0" i="0" dirty="0">
                <a:effectLst/>
                <a:latin typeface="Baskerville" panose="02020502070401020303" pitchFamily="18" charset="0"/>
                <a:ea typeface="Baskerville" panose="02020502070401020303" pitchFamily="18" charset="0"/>
              </a:rPr>
              <a:t>✔ Employees develop specialist skills.</a:t>
            </a:r>
          </a:p>
          <a:p>
            <a:pPr marL="0" indent="0">
              <a:buNone/>
            </a:pPr>
            <a:r>
              <a:rPr lang="ro-GB" sz="1000" b="0" i="0" dirty="0">
                <a:effectLst/>
                <a:latin typeface="Baskerville" panose="02020502070401020303" pitchFamily="18" charset="0"/>
                <a:ea typeface="Baskerville" panose="02020502070401020303" pitchFamily="18" charset="0"/>
              </a:rPr>
              <a:t>✔ Clear responsibilities.</a:t>
            </a:r>
          </a:p>
          <a:p>
            <a:pPr marL="0" indent="0">
              <a:buNone/>
            </a:pPr>
            <a:r>
              <a:rPr lang="ro-GB" sz="1000" b="0" i="0" dirty="0">
                <a:effectLst/>
                <a:latin typeface="Baskerville" panose="02020502070401020303" pitchFamily="18" charset="0"/>
                <a:ea typeface="Baskerville" panose="02020502070401020303" pitchFamily="18" charset="0"/>
              </a:rPr>
              <a:t>✔ Easy for managers to supervise staff.</a:t>
            </a:r>
          </a:p>
          <a:p>
            <a:pPr marL="0" indent="0">
              <a:buNone/>
            </a:pPr>
            <a:r>
              <a:rPr lang="ro-GB" sz="1000" b="1" i="0" dirty="0">
                <a:effectLst/>
                <a:latin typeface="Baskerville" panose="02020502070401020303" pitchFamily="18" charset="0"/>
                <a:ea typeface="Baskerville" panose="02020502070401020303" pitchFamily="18" charset="0"/>
              </a:rPr>
              <a:t>Disadvantages</a:t>
            </a:r>
          </a:p>
          <a:p>
            <a:pPr marL="0" indent="0">
              <a:buNone/>
            </a:pPr>
            <a:r>
              <a:rPr lang="ro-GB" sz="1000" b="0" i="0" dirty="0">
                <a:effectLst/>
                <a:latin typeface="Baskerville" panose="02020502070401020303" pitchFamily="18" charset="0"/>
                <a:ea typeface="Baskerville" panose="02020502070401020303" pitchFamily="18" charset="0"/>
              </a:rPr>
              <a:t>✖ Communication between departments may be slower.</a:t>
            </a:r>
          </a:p>
          <a:p>
            <a:pPr marL="0" indent="0">
              <a:buNone/>
            </a:pPr>
            <a:r>
              <a:rPr lang="ro-GB" sz="1000" b="0" i="0" dirty="0">
                <a:effectLst/>
                <a:latin typeface="Baskerville" panose="02020502070401020303" pitchFamily="18" charset="0"/>
                <a:ea typeface="Baskerville" panose="02020502070401020303" pitchFamily="18" charset="0"/>
              </a:rPr>
              <a:t>✖ Departments may focus only on their own objectives.</a:t>
            </a:r>
          </a:p>
          <a:p>
            <a:pPr marL="0" indent="0">
              <a:buNone/>
            </a:pPr>
            <a:r>
              <a:rPr lang="ro-GB" sz="1000" b="1" i="0" dirty="0">
                <a:effectLst/>
                <a:latin typeface="Baskerville" panose="02020502070401020303" pitchFamily="18" charset="0"/>
                <a:ea typeface="Baskerville" panose="02020502070401020303" pitchFamily="18" charset="0"/>
              </a:rPr>
              <a:t>Morrisons mainly uses this structure because each department has its own manager who reports directly to senior management.</a:t>
            </a:r>
            <a:endParaRPr lang="ro-GB" sz="1000" b="0" i="0" dirty="0">
              <a:effectLst/>
              <a:latin typeface="Baskerville" panose="02020502070401020303" pitchFamily="18" charset="0"/>
              <a:ea typeface="Baskerville" panose="02020502070401020303" pitchFamily="18" charset="0"/>
            </a:endParaRPr>
          </a:p>
        </p:txBody>
      </p:sp>
      <p:pic>
        <p:nvPicPr>
          <p:cNvPr id="4" name="Imagine 3">
            <a:extLst>
              <a:ext uri="{FF2B5EF4-FFF2-40B4-BE49-F238E27FC236}">
                <a16:creationId xmlns:a16="http://schemas.microsoft.com/office/drawing/2014/main" id="{09A36BC9-C2D5-63E2-FEEA-DC4662CBDDF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19367" y="2470694"/>
            <a:ext cx="4788505" cy="3184354"/>
          </a:xfrm>
          <a:prstGeom prst="rect">
            <a:avLst/>
          </a:prstGeom>
        </p:spPr>
      </p:pic>
      <p:sp>
        <p:nvSpPr>
          <p:cNvPr id="20" name="Freeform: Shape 12">
            <a:extLst>
              <a:ext uri="{FF2B5EF4-FFF2-40B4-BE49-F238E27FC236}">
                <a16:creationId xmlns:a16="http://schemas.microsoft.com/office/drawing/2014/main" id="{9A0D773F-7A7D-4DBB-9DEA-86BB8B8F4B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5381624" y="6209414"/>
            <a:ext cx="6810375" cy="648586"/>
          </a:xfrm>
          <a:custGeom>
            <a:avLst/>
            <a:gdLst>
              <a:gd name="connsiteX0" fmla="*/ 0 w 10753706"/>
              <a:gd name="connsiteY0" fmla="*/ 0 h 1027260"/>
              <a:gd name="connsiteX1" fmla="*/ 10753706 w 10753706"/>
              <a:gd name="connsiteY1" fmla="*/ 0 h 1027260"/>
              <a:gd name="connsiteX2" fmla="*/ 10748809 w 10753706"/>
              <a:gd name="connsiteY2" fmla="*/ 2522 h 1027260"/>
              <a:gd name="connsiteX3" fmla="*/ 10725330 w 10753706"/>
              <a:gd name="connsiteY3" fmla="*/ 11977 h 1027260"/>
              <a:gd name="connsiteX4" fmla="*/ 10615423 w 10753706"/>
              <a:gd name="connsiteY4" fmla="*/ 52967 h 1027260"/>
              <a:gd name="connsiteX5" fmla="*/ 10533936 w 10753706"/>
              <a:gd name="connsiteY5" fmla="*/ 53095 h 1027260"/>
              <a:gd name="connsiteX6" fmla="*/ 10466876 w 10753706"/>
              <a:gd name="connsiteY6" fmla="*/ 45180 h 1027260"/>
              <a:gd name="connsiteX7" fmla="*/ 10355090 w 10753706"/>
              <a:gd name="connsiteY7" fmla="*/ 89741 h 1027260"/>
              <a:gd name="connsiteX8" fmla="*/ 10087145 w 10753706"/>
              <a:gd name="connsiteY8" fmla="*/ 66115 h 1027260"/>
              <a:gd name="connsiteX9" fmla="*/ 10015902 w 10753706"/>
              <a:gd name="connsiteY9" fmla="*/ 76178 h 1027260"/>
              <a:gd name="connsiteX10" fmla="*/ 9806005 w 10753706"/>
              <a:gd name="connsiteY10" fmla="*/ 102435 h 1027260"/>
              <a:gd name="connsiteX11" fmla="*/ 9602583 w 10753706"/>
              <a:gd name="connsiteY11" fmla="*/ 179170 h 1027260"/>
              <a:gd name="connsiteX12" fmla="*/ 9469719 w 10753706"/>
              <a:gd name="connsiteY12" fmla="*/ 174721 h 1027260"/>
              <a:gd name="connsiteX13" fmla="*/ 9408692 w 10753706"/>
              <a:gd name="connsiteY13" fmla="*/ 189513 h 1027260"/>
              <a:gd name="connsiteX14" fmla="*/ 9364151 w 10753706"/>
              <a:gd name="connsiteY14" fmla="*/ 194072 h 1027260"/>
              <a:gd name="connsiteX15" fmla="*/ 9337751 w 10753706"/>
              <a:gd name="connsiteY15" fmla="*/ 197579 h 1027260"/>
              <a:gd name="connsiteX16" fmla="*/ 9297166 w 10753706"/>
              <a:gd name="connsiteY16" fmla="*/ 216558 h 1027260"/>
              <a:gd name="connsiteX17" fmla="*/ 9123859 w 10753706"/>
              <a:gd name="connsiteY17" fmla="*/ 237356 h 1027260"/>
              <a:gd name="connsiteX18" fmla="*/ 8950741 w 10753706"/>
              <a:gd name="connsiteY18" fmla="*/ 238020 h 1027260"/>
              <a:gd name="connsiteX19" fmla="*/ 8718236 w 10753706"/>
              <a:gd name="connsiteY19" fmla="*/ 303148 h 1027260"/>
              <a:gd name="connsiteX20" fmla="*/ 8694011 w 10753706"/>
              <a:gd name="connsiteY20" fmla="*/ 308812 h 1027260"/>
              <a:gd name="connsiteX21" fmla="*/ 8611976 w 10753706"/>
              <a:gd name="connsiteY21" fmla="*/ 324819 h 1027260"/>
              <a:gd name="connsiteX22" fmla="*/ 8562074 w 10753706"/>
              <a:gd name="connsiteY22" fmla="*/ 337971 h 1027260"/>
              <a:gd name="connsiteX23" fmla="*/ 8501724 w 10753706"/>
              <a:gd name="connsiteY23" fmla="*/ 360865 h 1027260"/>
              <a:gd name="connsiteX24" fmla="*/ 8504489 w 10753706"/>
              <a:gd name="connsiteY24" fmla="*/ 364790 h 1027260"/>
              <a:gd name="connsiteX25" fmla="*/ 8492774 w 10753706"/>
              <a:gd name="connsiteY25" fmla="*/ 366181 h 1027260"/>
              <a:gd name="connsiteX26" fmla="*/ 8466405 w 10753706"/>
              <a:gd name="connsiteY26" fmla="*/ 368724 h 1027260"/>
              <a:gd name="connsiteX27" fmla="*/ 8427069 w 10753706"/>
              <a:gd name="connsiteY27" fmla="*/ 387211 h 1027260"/>
              <a:gd name="connsiteX28" fmla="*/ 8387766 w 10753706"/>
              <a:gd name="connsiteY28" fmla="*/ 377161 h 1027260"/>
              <a:gd name="connsiteX29" fmla="*/ 8315874 w 10753706"/>
              <a:gd name="connsiteY29" fmla="*/ 395527 h 1027260"/>
              <a:gd name="connsiteX30" fmla="*/ 8274474 w 10753706"/>
              <a:gd name="connsiteY30" fmla="*/ 405112 h 1027260"/>
              <a:gd name="connsiteX31" fmla="*/ 8234664 w 10753706"/>
              <a:gd name="connsiteY31" fmla="*/ 410219 h 1027260"/>
              <a:gd name="connsiteX32" fmla="*/ 8211268 w 10753706"/>
              <a:gd name="connsiteY32" fmla="*/ 416791 h 1027260"/>
              <a:gd name="connsiteX33" fmla="*/ 8188615 w 10753706"/>
              <a:gd name="connsiteY33" fmla="*/ 421755 h 1027260"/>
              <a:gd name="connsiteX34" fmla="*/ 8179981 w 10753706"/>
              <a:gd name="connsiteY34" fmla="*/ 420402 h 1027260"/>
              <a:gd name="connsiteX35" fmla="*/ 8179307 w 10753706"/>
              <a:gd name="connsiteY35" fmla="*/ 422516 h 1027260"/>
              <a:gd name="connsiteX36" fmla="*/ 8147929 w 10753706"/>
              <a:gd name="connsiteY36" fmla="*/ 450302 h 1027260"/>
              <a:gd name="connsiteX37" fmla="*/ 8089136 w 10753706"/>
              <a:gd name="connsiteY37" fmla="*/ 465283 h 1027260"/>
              <a:gd name="connsiteX38" fmla="*/ 8049973 w 10753706"/>
              <a:gd name="connsiteY38" fmla="*/ 454121 h 1027260"/>
              <a:gd name="connsiteX39" fmla="*/ 7965913 w 10753706"/>
              <a:gd name="connsiteY39" fmla="*/ 464415 h 1027260"/>
              <a:gd name="connsiteX40" fmla="*/ 7945093 w 10753706"/>
              <a:gd name="connsiteY40" fmla="*/ 464798 h 1027260"/>
              <a:gd name="connsiteX41" fmla="*/ 7935335 w 10753706"/>
              <a:gd name="connsiteY41" fmla="*/ 462442 h 1027260"/>
              <a:gd name="connsiteX42" fmla="*/ 7904779 w 10753706"/>
              <a:gd name="connsiteY42" fmla="*/ 471429 h 1027260"/>
              <a:gd name="connsiteX43" fmla="*/ 7855604 w 10753706"/>
              <a:gd name="connsiteY43" fmla="*/ 480199 h 1027260"/>
              <a:gd name="connsiteX44" fmla="*/ 7832630 w 10753706"/>
              <a:gd name="connsiteY44" fmla="*/ 485371 h 1027260"/>
              <a:gd name="connsiteX45" fmla="*/ 7812438 w 10753706"/>
              <a:gd name="connsiteY45" fmla="*/ 485391 h 1027260"/>
              <a:gd name="connsiteX46" fmla="*/ 7701399 w 10753706"/>
              <a:gd name="connsiteY46" fmla="*/ 495197 h 1027260"/>
              <a:gd name="connsiteX47" fmla="*/ 7674778 w 10753706"/>
              <a:gd name="connsiteY47" fmla="*/ 494723 h 1027260"/>
              <a:gd name="connsiteX48" fmla="*/ 7660445 w 10753706"/>
              <a:gd name="connsiteY48" fmla="*/ 490194 h 1027260"/>
              <a:gd name="connsiteX49" fmla="*/ 7651781 w 10753706"/>
              <a:gd name="connsiteY49" fmla="*/ 493084 h 1027260"/>
              <a:gd name="connsiteX50" fmla="*/ 7584807 w 10753706"/>
              <a:gd name="connsiteY50" fmla="*/ 499490 h 1027260"/>
              <a:gd name="connsiteX51" fmla="*/ 7541324 w 10753706"/>
              <a:gd name="connsiteY51" fmla="*/ 504184 h 1027260"/>
              <a:gd name="connsiteX52" fmla="*/ 7541756 w 10753706"/>
              <a:gd name="connsiteY52" fmla="*/ 512184 h 1027260"/>
              <a:gd name="connsiteX53" fmla="*/ 7503906 w 10753706"/>
              <a:gd name="connsiteY53" fmla="*/ 518551 h 1027260"/>
              <a:gd name="connsiteX54" fmla="*/ 7460411 w 10753706"/>
              <a:gd name="connsiteY54" fmla="*/ 517415 h 1027260"/>
              <a:gd name="connsiteX55" fmla="*/ 7460116 w 10753706"/>
              <a:gd name="connsiteY55" fmla="*/ 517548 h 1027260"/>
              <a:gd name="connsiteX56" fmla="*/ 7297810 w 10753706"/>
              <a:gd name="connsiteY56" fmla="*/ 563947 h 1027260"/>
              <a:gd name="connsiteX57" fmla="*/ 6946388 w 10753706"/>
              <a:gd name="connsiteY57" fmla="*/ 665244 h 1027260"/>
              <a:gd name="connsiteX58" fmla="*/ 6741704 w 10753706"/>
              <a:gd name="connsiteY58" fmla="*/ 679365 h 1027260"/>
              <a:gd name="connsiteX59" fmla="*/ 6624680 w 10753706"/>
              <a:gd name="connsiteY59" fmla="*/ 677674 h 1027260"/>
              <a:gd name="connsiteX60" fmla="*/ 6605700 w 10753706"/>
              <a:gd name="connsiteY60" fmla="*/ 683566 h 1027260"/>
              <a:gd name="connsiteX61" fmla="*/ 6576922 w 10753706"/>
              <a:gd name="connsiteY61" fmla="*/ 683030 h 1027260"/>
              <a:gd name="connsiteX62" fmla="*/ 6405123 w 10753706"/>
              <a:gd name="connsiteY62" fmla="*/ 721946 h 1027260"/>
              <a:gd name="connsiteX63" fmla="*/ 6368938 w 10753706"/>
              <a:gd name="connsiteY63" fmla="*/ 717341 h 1027260"/>
              <a:gd name="connsiteX64" fmla="*/ 6295102 w 10753706"/>
              <a:gd name="connsiteY64" fmla="*/ 729508 h 1027260"/>
              <a:gd name="connsiteX65" fmla="*/ 6202084 w 10753706"/>
              <a:gd name="connsiteY65" fmla="*/ 767091 h 1027260"/>
              <a:gd name="connsiteX66" fmla="*/ 6067157 w 10753706"/>
              <a:gd name="connsiteY66" fmla="*/ 790339 h 1027260"/>
              <a:gd name="connsiteX67" fmla="*/ 6061443 w 10753706"/>
              <a:gd name="connsiteY67" fmla="*/ 796151 h 1027260"/>
              <a:gd name="connsiteX68" fmla="*/ 6051406 w 10753706"/>
              <a:gd name="connsiteY68" fmla="*/ 800684 h 1027260"/>
              <a:gd name="connsiteX69" fmla="*/ 6049097 w 10753706"/>
              <a:gd name="connsiteY69" fmla="*/ 800636 h 1027260"/>
              <a:gd name="connsiteX70" fmla="*/ 6034222 w 10753706"/>
              <a:gd name="connsiteY70" fmla="*/ 804110 h 1027260"/>
              <a:gd name="connsiteX71" fmla="*/ 6033121 w 10753706"/>
              <a:gd name="connsiteY71" fmla="*/ 806078 h 1027260"/>
              <a:gd name="connsiteX72" fmla="*/ 6023593 w 10753706"/>
              <a:gd name="connsiteY72" fmla="*/ 808842 h 1027260"/>
              <a:gd name="connsiteX73" fmla="*/ 6006639 w 10753706"/>
              <a:gd name="connsiteY73" fmla="*/ 815304 h 1027260"/>
              <a:gd name="connsiteX74" fmla="*/ 6001762 w 10753706"/>
              <a:gd name="connsiteY74" fmla="*/ 815557 h 1027260"/>
              <a:gd name="connsiteX75" fmla="*/ 5973534 w 10753706"/>
              <a:gd name="connsiteY75" fmla="*/ 823815 h 1027260"/>
              <a:gd name="connsiteX76" fmla="*/ 5972336 w 10753706"/>
              <a:gd name="connsiteY76" fmla="*/ 823476 h 1027260"/>
              <a:gd name="connsiteX77" fmla="*/ 5960841 w 10753706"/>
              <a:gd name="connsiteY77" fmla="*/ 823819 h 1027260"/>
              <a:gd name="connsiteX78" fmla="*/ 5940719 w 10753706"/>
              <a:gd name="connsiteY78" fmla="*/ 825514 h 1027260"/>
              <a:gd name="connsiteX79" fmla="*/ 5884298 w 10753706"/>
              <a:gd name="connsiteY79" fmla="*/ 823806 h 1027260"/>
              <a:gd name="connsiteX80" fmla="*/ 5854779 w 10753706"/>
              <a:gd name="connsiteY80" fmla="*/ 832365 h 1027260"/>
              <a:gd name="connsiteX81" fmla="*/ 5848382 w 10753706"/>
              <a:gd name="connsiteY81" fmla="*/ 833844 h 1027260"/>
              <a:gd name="connsiteX82" fmla="*/ 5848066 w 10753706"/>
              <a:gd name="connsiteY82" fmla="*/ 833772 h 1027260"/>
              <a:gd name="connsiteX83" fmla="*/ 5840944 w 10753706"/>
              <a:gd name="connsiteY83" fmla="*/ 835132 h 1027260"/>
              <a:gd name="connsiteX84" fmla="*/ 5836719 w 10753706"/>
              <a:gd name="connsiteY84" fmla="*/ 836539 h 1027260"/>
              <a:gd name="connsiteX85" fmla="*/ 5824311 w 10753706"/>
              <a:gd name="connsiteY85" fmla="*/ 839408 h 1027260"/>
              <a:gd name="connsiteX86" fmla="*/ 5818788 w 10753706"/>
              <a:gd name="connsiteY86" fmla="*/ 839727 h 1027260"/>
              <a:gd name="connsiteX87" fmla="*/ 5763953 w 10753706"/>
              <a:gd name="connsiteY87" fmla="*/ 834282 h 1027260"/>
              <a:gd name="connsiteX88" fmla="*/ 5667748 w 10753706"/>
              <a:gd name="connsiteY88" fmla="*/ 840211 h 1027260"/>
              <a:gd name="connsiteX89" fmla="*/ 5573108 w 10753706"/>
              <a:gd name="connsiteY89" fmla="*/ 847611 h 1027260"/>
              <a:gd name="connsiteX90" fmla="*/ 5539137 w 10753706"/>
              <a:gd name="connsiteY90" fmla="*/ 851033 h 1027260"/>
              <a:gd name="connsiteX91" fmla="*/ 5510651 w 10753706"/>
              <a:gd name="connsiteY91" fmla="*/ 844215 h 1027260"/>
              <a:gd name="connsiteX92" fmla="*/ 5457331 w 10753706"/>
              <a:gd name="connsiteY92" fmla="*/ 839159 h 1027260"/>
              <a:gd name="connsiteX93" fmla="*/ 5410613 w 10753706"/>
              <a:gd name="connsiteY93" fmla="*/ 834358 h 1027260"/>
              <a:gd name="connsiteX94" fmla="*/ 5370040 w 10753706"/>
              <a:gd name="connsiteY94" fmla="*/ 862127 h 1027260"/>
              <a:gd name="connsiteX95" fmla="*/ 5318778 w 10753706"/>
              <a:gd name="connsiteY95" fmla="*/ 855310 h 1027260"/>
              <a:gd name="connsiteX96" fmla="*/ 5298645 w 10753706"/>
              <a:gd name="connsiteY96" fmla="*/ 855171 h 1027260"/>
              <a:gd name="connsiteX97" fmla="*/ 5253828 w 10753706"/>
              <a:gd name="connsiteY97" fmla="*/ 859670 h 1027260"/>
              <a:gd name="connsiteX98" fmla="*/ 5216955 w 10753706"/>
              <a:gd name="connsiteY98" fmla="*/ 866245 h 1027260"/>
              <a:gd name="connsiteX99" fmla="*/ 5214344 w 10753706"/>
              <a:gd name="connsiteY99" fmla="*/ 868102 h 1027260"/>
              <a:gd name="connsiteX100" fmla="*/ 5195561 w 10753706"/>
              <a:gd name="connsiteY100" fmla="*/ 869949 h 1027260"/>
              <a:gd name="connsiteX101" fmla="*/ 5182555 w 10753706"/>
              <a:gd name="connsiteY101" fmla="*/ 873542 h 1027260"/>
              <a:gd name="connsiteX102" fmla="*/ 5172552 w 10753706"/>
              <a:gd name="connsiteY102" fmla="*/ 878801 h 1027260"/>
              <a:gd name="connsiteX103" fmla="*/ 5027993 w 10753706"/>
              <a:gd name="connsiteY103" fmla="*/ 889666 h 1027260"/>
              <a:gd name="connsiteX104" fmla="*/ 4939844 w 10753706"/>
              <a:gd name="connsiteY104" fmla="*/ 934802 h 1027260"/>
              <a:gd name="connsiteX105" fmla="*/ 4792576 w 10753706"/>
              <a:gd name="connsiteY105" fmla="*/ 934820 h 1027260"/>
              <a:gd name="connsiteX106" fmla="*/ 4602423 w 10753706"/>
              <a:gd name="connsiteY106" fmla="*/ 958063 h 1027260"/>
              <a:gd name="connsiteX107" fmla="*/ 4290656 w 10753706"/>
              <a:gd name="connsiteY107" fmla="*/ 969152 h 1027260"/>
              <a:gd name="connsiteX108" fmla="*/ 3952334 w 10753706"/>
              <a:gd name="connsiteY108" fmla="*/ 954043 h 1027260"/>
              <a:gd name="connsiteX109" fmla="*/ 3858560 w 10753706"/>
              <a:gd name="connsiteY109" fmla="*/ 948781 h 1027260"/>
              <a:gd name="connsiteX110" fmla="*/ 3846597 w 10753706"/>
              <a:gd name="connsiteY110" fmla="*/ 948382 h 1027260"/>
              <a:gd name="connsiteX111" fmla="*/ 3736044 w 10753706"/>
              <a:gd name="connsiteY111" fmla="*/ 947759 h 1027260"/>
              <a:gd name="connsiteX112" fmla="*/ 3713136 w 10753706"/>
              <a:gd name="connsiteY112" fmla="*/ 946963 h 1027260"/>
              <a:gd name="connsiteX113" fmla="*/ 3695939 w 10753706"/>
              <a:gd name="connsiteY113" fmla="*/ 943639 h 1027260"/>
              <a:gd name="connsiteX114" fmla="*/ 3694125 w 10753706"/>
              <a:gd name="connsiteY114" fmla="*/ 940567 h 1027260"/>
              <a:gd name="connsiteX115" fmla="*/ 3681925 w 10753706"/>
              <a:gd name="connsiteY115" fmla="*/ 939706 h 1027260"/>
              <a:gd name="connsiteX116" fmla="*/ 3679204 w 10753706"/>
              <a:gd name="connsiteY116" fmla="*/ 938926 h 1027260"/>
              <a:gd name="connsiteX117" fmla="*/ 3615656 w 10753706"/>
              <a:gd name="connsiteY117" fmla="*/ 940320 h 1027260"/>
              <a:gd name="connsiteX118" fmla="*/ 3567983 w 10753706"/>
              <a:gd name="connsiteY118" fmla="*/ 935596 h 1027260"/>
              <a:gd name="connsiteX119" fmla="*/ 3422423 w 10753706"/>
              <a:gd name="connsiteY119" fmla="*/ 932129 h 1027260"/>
              <a:gd name="connsiteX120" fmla="*/ 3310925 w 10753706"/>
              <a:gd name="connsiteY120" fmla="*/ 911072 h 1027260"/>
              <a:gd name="connsiteX121" fmla="*/ 3139421 w 10753706"/>
              <a:gd name="connsiteY121" fmla="*/ 934151 h 1027260"/>
              <a:gd name="connsiteX122" fmla="*/ 2996922 w 10753706"/>
              <a:gd name="connsiteY122" fmla="*/ 927537 h 1027260"/>
              <a:gd name="connsiteX123" fmla="*/ 2982785 w 10753706"/>
              <a:gd name="connsiteY123" fmla="*/ 931453 h 1027260"/>
              <a:gd name="connsiteX124" fmla="*/ 2967478 w 10753706"/>
              <a:gd name="connsiteY124" fmla="*/ 933397 h 1027260"/>
              <a:gd name="connsiteX125" fmla="*/ 2948552 w 10753706"/>
              <a:gd name="connsiteY125" fmla="*/ 932961 h 1027260"/>
              <a:gd name="connsiteX126" fmla="*/ 2944404 w 10753706"/>
              <a:gd name="connsiteY126" fmla="*/ 934452 h 1027260"/>
              <a:gd name="connsiteX127" fmla="*/ 2908608 w 10753706"/>
              <a:gd name="connsiteY127" fmla="*/ 937205 h 1027260"/>
              <a:gd name="connsiteX128" fmla="*/ 2904443 w 10753706"/>
              <a:gd name="connsiteY128" fmla="*/ 936455 h 1027260"/>
              <a:gd name="connsiteX129" fmla="*/ 2868935 w 10753706"/>
              <a:gd name="connsiteY129" fmla="*/ 938022 h 1027260"/>
              <a:gd name="connsiteX130" fmla="*/ 2868586 w 10753706"/>
              <a:gd name="connsiteY130" fmla="*/ 937487 h 1027260"/>
              <a:gd name="connsiteX131" fmla="*/ 2859191 w 10753706"/>
              <a:gd name="connsiteY131" fmla="*/ 935503 h 1027260"/>
              <a:gd name="connsiteX132" fmla="*/ 2840915 w 10753706"/>
              <a:gd name="connsiteY132" fmla="*/ 932977 h 1027260"/>
              <a:gd name="connsiteX133" fmla="*/ 2763509 w 10753706"/>
              <a:gd name="connsiteY133" fmla="*/ 921850 h 1027260"/>
              <a:gd name="connsiteX134" fmla="*/ 2756121 w 10753706"/>
              <a:gd name="connsiteY134" fmla="*/ 921864 h 1027260"/>
              <a:gd name="connsiteX135" fmla="*/ 2755998 w 10753706"/>
              <a:gd name="connsiteY135" fmla="*/ 921739 h 1027260"/>
              <a:gd name="connsiteX136" fmla="*/ 2748255 w 10753706"/>
              <a:gd name="connsiteY136" fmla="*/ 921505 h 1027260"/>
              <a:gd name="connsiteX137" fmla="*/ 2694601 w 10753706"/>
              <a:gd name="connsiteY137" fmla="*/ 915575 h 1027260"/>
              <a:gd name="connsiteX138" fmla="*/ 2635357 w 10753706"/>
              <a:gd name="connsiteY138" fmla="*/ 910976 h 1027260"/>
              <a:gd name="connsiteX139" fmla="*/ 2601047 w 10753706"/>
              <a:gd name="connsiteY139" fmla="*/ 910263 h 1027260"/>
              <a:gd name="connsiteX140" fmla="*/ 2507482 w 10753706"/>
              <a:gd name="connsiteY140" fmla="*/ 906211 h 1027260"/>
              <a:gd name="connsiteX141" fmla="*/ 2413884 w 10753706"/>
              <a:gd name="connsiteY141" fmla="*/ 900545 h 1027260"/>
              <a:gd name="connsiteX142" fmla="*/ 2368912 w 10753706"/>
              <a:gd name="connsiteY142" fmla="*/ 888755 h 1027260"/>
              <a:gd name="connsiteX143" fmla="*/ 2349490 w 10753706"/>
              <a:gd name="connsiteY143" fmla="*/ 889719 h 1027260"/>
              <a:gd name="connsiteX144" fmla="*/ 2344290 w 10753706"/>
              <a:gd name="connsiteY144" fmla="*/ 890584 h 1027260"/>
              <a:gd name="connsiteX145" fmla="*/ 2336488 w 10753706"/>
              <a:gd name="connsiteY145" fmla="*/ 891058 h 1027260"/>
              <a:gd name="connsiteX146" fmla="*/ 2329015 w 10753706"/>
              <a:gd name="connsiteY146" fmla="*/ 891627 h 1027260"/>
              <a:gd name="connsiteX147" fmla="*/ 2293898 w 10753706"/>
              <a:gd name="connsiteY147" fmla="*/ 896431 h 1027260"/>
              <a:gd name="connsiteX148" fmla="*/ 2243927 w 10753706"/>
              <a:gd name="connsiteY148" fmla="*/ 888076 h 1027260"/>
              <a:gd name="connsiteX149" fmla="*/ 2223920 w 10753706"/>
              <a:gd name="connsiteY149" fmla="*/ 887331 h 1027260"/>
              <a:gd name="connsiteX150" fmla="*/ 2213081 w 10753706"/>
              <a:gd name="connsiteY150" fmla="*/ 886302 h 1027260"/>
              <a:gd name="connsiteX151" fmla="*/ 2212307 w 10753706"/>
              <a:gd name="connsiteY151" fmla="*/ 885829 h 1027260"/>
              <a:gd name="connsiteX152" fmla="*/ 2152321 w 10753706"/>
              <a:gd name="connsiteY152" fmla="*/ 894418 h 1027260"/>
              <a:gd name="connsiteX153" fmla="*/ 2140985 w 10753706"/>
              <a:gd name="connsiteY153" fmla="*/ 895968 h 1027260"/>
              <a:gd name="connsiteX154" fmla="*/ 2121210 w 10753706"/>
              <a:gd name="connsiteY154" fmla="*/ 899354 h 1027260"/>
              <a:gd name="connsiteX155" fmla="*/ 2119146 w 10753706"/>
              <a:gd name="connsiteY155" fmla="*/ 899033 h 1027260"/>
              <a:gd name="connsiteX156" fmla="*/ 2105666 w 10753706"/>
              <a:gd name="connsiteY156" fmla="*/ 902240 h 1027260"/>
              <a:gd name="connsiteX157" fmla="*/ 2094924 w 10753706"/>
              <a:gd name="connsiteY157" fmla="*/ 907203 h 1027260"/>
              <a:gd name="connsiteX158" fmla="*/ 1949478 w 10753706"/>
              <a:gd name="connsiteY158" fmla="*/ 913748 h 1027260"/>
              <a:gd name="connsiteX159" fmla="*/ 1749684 w 10753706"/>
              <a:gd name="connsiteY159" fmla="*/ 942223 h 1027260"/>
              <a:gd name="connsiteX160" fmla="*/ 1585576 w 10753706"/>
              <a:gd name="connsiteY160" fmla="*/ 954170 h 1027260"/>
              <a:gd name="connsiteX161" fmla="*/ 1476250 w 10753706"/>
              <a:gd name="connsiteY161" fmla="*/ 950653 h 1027260"/>
              <a:gd name="connsiteX162" fmla="*/ 1433927 w 10753706"/>
              <a:gd name="connsiteY162" fmla="*/ 959926 h 1027260"/>
              <a:gd name="connsiteX163" fmla="*/ 1414893 w 10753706"/>
              <a:gd name="connsiteY163" fmla="*/ 957671 h 1027260"/>
              <a:gd name="connsiteX164" fmla="*/ 1411585 w 10753706"/>
              <a:gd name="connsiteY164" fmla="*/ 957179 h 1027260"/>
              <a:gd name="connsiteX165" fmla="*/ 1398896 w 10753706"/>
              <a:gd name="connsiteY165" fmla="*/ 957460 h 1027260"/>
              <a:gd name="connsiteX166" fmla="*/ 1394632 w 10753706"/>
              <a:gd name="connsiteY166" fmla="*/ 954725 h 1027260"/>
              <a:gd name="connsiteX167" fmla="*/ 1375043 w 10753706"/>
              <a:gd name="connsiteY167" fmla="*/ 953132 h 1027260"/>
              <a:gd name="connsiteX168" fmla="*/ 1351876 w 10753706"/>
              <a:gd name="connsiteY168" fmla="*/ 954436 h 1027260"/>
              <a:gd name="connsiteX169" fmla="*/ 1242676 w 10753706"/>
              <a:gd name="connsiteY169" fmla="*/ 963767 h 1027260"/>
              <a:gd name="connsiteX170" fmla="*/ 1205993 w 10753706"/>
              <a:gd name="connsiteY170" fmla="*/ 974080 h 1027260"/>
              <a:gd name="connsiteX171" fmla="*/ 1052221 w 10753706"/>
              <a:gd name="connsiteY171" fmla="*/ 963954 h 1027260"/>
              <a:gd name="connsiteX172" fmla="*/ 968270 w 10753706"/>
              <a:gd name="connsiteY172" fmla="*/ 964761 h 1027260"/>
              <a:gd name="connsiteX173" fmla="*/ 874493 w 10753706"/>
              <a:gd name="connsiteY173" fmla="*/ 998122 h 1027260"/>
              <a:gd name="connsiteX174" fmla="*/ 814411 w 10753706"/>
              <a:gd name="connsiteY174" fmla="*/ 1007391 h 1027260"/>
              <a:gd name="connsiteX175" fmla="*/ 688604 w 10753706"/>
              <a:gd name="connsiteY175" fmla="*/ 1015631 h 1027260"/>
              <a:gd name="connsiteX176" fmla="*/ 618171 w 10753706"/>
              <a:gd name="connsiteY176" fmla="*/ 1027260 h 1027260"/>
              <a:gd name="connsiteX177" fmla="*/ 570379 w 10753706"/>
              <a:gd name="connsiteY177" fmla="*/ 1023487 h 1027260"/>
              <a:gd name="connsiteX178" fmla="*/ 482519 w 10753706"/>
              <a:gd name="connsiteY178" fmla="*/ 1002108 h 1027260"/>
              <a:gd name="connsiteX179" fmla="*/ 475319 w 10753706"/>
              <a:gd name="connsiteY179" fmla="*/ 1009922 h 1027260"/>
              <a:gd name="connsiteX180" fmla="*/ 431104 w 10753706"/>
              <a:gd name="connsiteY180" fmla="*/ 1009317 h 1027260"/>
              <a:gd name="connsiteX181" fmla="*/ 363782 w 10753706"/>
              <a:gd name="connsiteY181" fmla="*/ 1007585 h 1027260"/>
              <a:gd name="connsiteX182" fmla="*/ 325533 w 10753706"/>
              <a:gd name="connsiteY182" fmla="*/ 1008502 h 1027260"/>
              <a:gd name="connsiteX183" fmla="*/ 220429 w 10753706"/>
              <a:gd name="connsiteY183" fmla="*/ 1008927 h 1027260"/>
              <a:gd name="connsiteX184" fmla="*/ 114676 w 10753706"/>
              <a:gd name="connsiteY184" fmla="*/ 1007765 h 1027260"/>
              <a:gd name="connsiteX185" fmla="*/ 13470 w 10753706"/>
              <a:gd name="connsiteY185" fmla="*/ 998544 h 1027260"/>
              <a:gd name="connsiteX186" fmla="*/ 0 w 10753706"/>
              <a:gd name="connsiteY186" fmla="*/ 997355 h 10272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</a:cxnLst>
            <a:rect l="l" t="t" r="r" b="b"/>
            <a:pathLst>
              <a:path w="10753706" h="1027260">
                <a:moveTo>
                  <a:pt x="0" y="0"/>
                </a:moveTo>
                <a:lnTo>
                  <a:pt x="10753706" y="0"/>
                </a:lnTo>
                <a:lnTo>
                  <a:pt x="10748809" y="2522"/>
                </a:lnTo>
                <a:cubicBezTo>
                  <a:pt x="10744031" y="4644"/>
                  <a:pt x="10737551" y="7204"/>
                  <a:pt x="10725330" y="11977"/>
                </a:cubicBezTo>
                <a:cubicBezTo>
                  <a:pt x="10700888" y="21523"/>
                  <a:pt x="10652058" y="39304"/>
                  <a:pt x="10615423" y="52967"/>
                </a:cubicBezTo>
                <a:cubicBezTo>
                  <a:pt x="10598524" y="49017"/>
                  <a:pt x="10550674" y="61360"/>
                  <a:pt x="10533936" y="53095"/>
                </a:cubicBezTo>
                <a:cubicBezTo>
                  <a:pt x="10519435" y="55674"/>
                  <a:pt x="10480156" y="49393"/>
                  <a:pt x="10466876" y="45180"/>
                </a:cubicBezTo>
                <a:cubicBezTo>
                  <a:pt x="10443145" y="68059"/>
                  <a:pt x="10382269" y="71294"/>
                  <a:pt x="10355090" y="89741"/>
                </a:cubicBezTo>
                <a:cubicBezTo>
                  <a:pt x="10286222" y="95376"/>
                  <a:pt x="10146285" y="63529"/>
                  <a:pt x="10087145" y="66115"/>
                </a:cubicBezTo>
                <a:cubicBezTo>
                  <a:pt x="10067575" y="79584"/>
                  <a:pt x="10043111" y="68921"/>
                  <a:pt x="10015902" y="76178"/>
                </a:cubicBezTo>
                <a:cubicBezTo>
                  <a:pt x="9952302" y="84628"/>
                  <a:pt x="9893286" y="103337"/>
                  <a:pt x="9806005" y="102435"/>
                </a:cubicBezTo>
                <a:cubicBezTo>
                  <a:pt x="9782247" y="141133"/>
                  <a:pt x="9674787" y="151643"/>
                  <a:pt x="9602583" y="179170"/>
                </a:cubicBezTo>
                <a:cubicBezTo>
                  <a:pt x="9557658" y="187584"/>
                  <a:pt x="9478290" y="154235"/>
                  <a:pt x="9469719" y="174721"/>
                </a:cubicBezTo>
                <a:cubicBezTo>
                  <a:pt x="9443779" y="165070"/>
                  <a:pt x="9431317" y="185692"/>
                  <a:pt x="9408692" y="189513"/>
                </a:cubicBezTo>
                <a:cubicBezTo>
                  <a:pt x="9387154" y="183843"/>
                  <a:pt x="9380475" y="191089"/>
                  <a:pt x="9364151" y="194072"/>
                </a:cubicBezTo>
                <a:cubicBezTo>
                  <a:pt x="9354686" y="190222"/>
                  <a:pt x="9340485" y="191782"/>
                  <a:pt x="9337751" y="197579"/>
                </a:cubicBezTo>
                <a:cubicBezTo>
                  <a:pt x="9349566" y="209270"/>
                  <a:pt x="9297468" y="207714"/>
                  <a:pt x="9297166" y="216558"/>
                </a:cubicBezTo>
                <a:cubicBezTo>
                  <a:pt x="9269057" y="220999"/>
                  <a:pt x="9139630" y="221783"/>
                  <a:pt x="9123859" y="237356"/>
                </a:cubicBezTo>
                <a:cubicBezTo>
                  <a:pt x="9068176" y="249209"/>
                  <a:pt x="8975349" y="235349"/>
                  <a:pt x="8950741" y="238020"/>
                </a:cubicBezTo>
                <a:cubicBezTo>
                  <a:pt x="8916265" y="215428"/>
                  <a:pt x="8822808" y="292026"/>
                  <a:pt x="8718236" y="303148"/>
                </a:cubicBezTo>
                <a:cubicBezTo>
                  <a:pt x="8703111" y="302060"/>
                  <a:pt x="8695551" y="302792"/>
                  <a:pt x="8694011" y="308812"/>
                </a:cubicBezTo>
                <a:cubicBezTo>
                  <a:pt x="8661810" y="312764"/>
                  <a:pt x="8637956" y="329628"/>
                  <a:pt x="8611976" y="324819"/>
                </a:cubicBezTo>
                <a:cubicBezTo>
                  <a:pt x="8621849" y="336388"/>
                  <a:pt x="8562809" y="325917"/>
                  <a:pt x="8562074" y="337971"/>
                </a:cubicBezTo>
                <a:cubicBezTo>
                  <a:pt x="8543699" y="343978"/>
                  <a:pt x="8511321" y="356396"/>
                  <a:pt x="8501724" y="360865"/>
                </a:cubicBezTo>
                <a:lnTo>
                  <a:pt x="8504489" y="364790"/>
                </a:lnTo>
                <a:lnTo>
                  <a:pt x="8492774" y="366181"/>
                </a:lnTo>
                <a:lnTo>
                  <a:pt x="8466405" y="368724"/>
                </a:lnTo>
                <a:cubicBezTo>
                  <a:pt x="8455454" y="372229"/>
                  <a:pt x="8440175" y="385805"/>
                  <a:pt x="8427069" y="387211"/>
                </a:cubicBezTo>
                <a:cubicBezTo>
                  <a:pt x="8400442" y="392215"/>
                  <a:pt x="8397079" y="382989"/>
                  <a:pt x="8387766" y="377161"/>
                </a:cubicBezTo>
                <a:cubicBezTo>
                  <a:pt x="8369233" y="378548"/>
                  <a:pt x="8334756" y="390869"/>
                  <a:pt x="8315874" y="395527"/>
                </a:cubicBezTo>
                <a:cubicBezTo>
                  <a:pt x="8306664" y="400500"/>
                  <a:pt x="8272845" y="393679"/>
                  <a:pt x="8274474" y="405112"/>
                </a:cubicBezTo>
                <a:cubicBezTo>
                  <a:pt x="8255483" y="406194"/>
                  <a:pt x="8244963" y="408376"/>
                  <a:pt x="8234664" y="410219"/>
                </a:cubicBezTo>
                <a:lnTo>
                  <a:pt x="8211268" y="416791"/>
                </a:lnTo>
                <a:cubicBezTo>
                  <a:pt x="8204720" y="419941"/>
                  <a:pt x="8197411" y="422004"/>
                  <a:pt x="8188615" y="421755"/>
                </a:cubicBezTo>
                <a:lnTo>
                  <a:pt x="8179981" y="420402"/>
                </a:lnTo>
                <a:lnTo>
                  <a:pt x="8179307" y="422516"/>
                </a:lnTo>
                <a:cubicBezTo>
                  <a:pt x="8179027" y="425797"/>
                  <a:pt x="8175790" y="448341"/>
                  <a:pt x="8147929" y="450302"/>
                </a:cubicBezTo>
                <a:cubicBezTo>
                  <a:pt x="8130300" y="457967"/>
                  <a:pt x="8114933" y="461015"/>
                  <a:pt x="8089136" y="465283"/>
                </a:cubicBezTo>
                <a:cubicBezTo>
                  <a:pt x="8072810" y="465920"/>
                  <a:pt x="8069376" y="451569"/>
                  <a:pt x="8049973" y="454121"/>
                </a:cubicBezTo>
                <a:cubicBezTo>
                  <a:pt x="7974508" y="471465"/>
                  <a:pt x="8006050" y="447139"/>
                  <a:pt x="7965913" y="464415"/>
                </a:cubicBezTo>
                <a:cubicBezTo>
                  <a:pt x="7958234" y="466025"/>
                  <a:pt x="7951405" y="465800"/>
                  <a:pt x="7945093" y="464798"/>
                </a:cubicBezTo>
                <a:lnTo>
                  <a:pt x="7935335" y="462442"/>
                </a:lnTo>
                <a:lnTo>
                  <a:pt x="7904779" y="471429"/>
                </a:lnTo>
                <a:cubicBezTo>
                  <a:pt x="7889387" y="474999"/>
                  <a:pt x="7872867" y="477951"/>
                  <a:pt x="7855604" y="480199"/>
                </a:cubicBezTo>
                <a:cubicBezTo>
                  <a:pt x="7850005" y="476378"/>
                  <a:pt x="7838628" y="483595"/>
                  <a:pt x="7832630" y="485371"/>
                </a:cubicBezTo>
                <a:cubicBezTo>
                  <a:pt x="7831473" y="482645"/>
                  <a:pt x="7816623" y="482661"/>
                  <a:pt x="7812438" y="485391"/>
                </a:cubicBezTo>
                <a:cubicBezTo>
                  <a:pt x="7709470" y="505049"/>
                  <a:pt x="7759426" y="473956"/>
                  <a:pt x="7701399" y="495197"/>
                </a:cubicBezTo>
                <a:cubicBezTo>
                  <a:pt x="7690986" y="496989"/>
                  <a:pt x="7682397" y="496365"/>
                  <a:pt x="7674778" y="494723"/>
                </a:cubicBezTo>
                <a:lnTo>
                  <a:pt x="7660445" y="490194"/>
                </a:lnTo>
                <a:lnTo>
                  <a:pt x="7651781" y="493084"/>
                </a:lnTo>
                <a:cubicBezTo>
                  <a:pt x="7616113" y="496548"/>
                  <a:pt x="7603273" y="491735"/>
                  <a:pt x="7584807" y="499490"/>
                </a:cubicBezTo>
                <a:cubicBezTo>
                  <a:pt x="7549256" y="490212"/>
                  <a:pt x="7563949" y="500167"/>
                  <a:pt x="7541324" y="504184"/>
                </a:cubicBezTo>
                <a:cubicBezTo>
                  <a:pt x="7523851" y="508307"/>
                  <a:pt x="7559546" y="509825"/>
                  <a:pt x="7541756" y="512184"/>
                </a:cubicBezTo>
                <a:cubicBezTo>
                  <a:pt x="7520963" y="510864"/>
                  <a:pt x="7525755" y="520497"/>
                  <a:pt x="7503906" y="518551"/>
                </a:cubicBezTo>
                <a:cubicBezTo>
                  <a:pt x="7505924" y="510774"/>
                  <a:pt x="7464361" y="523683"/>
                  <a:pt x="7460411" y="517415"/>
                </a:cubicBezTo>
                <a:lnTo>
                  <a:pt x="7460116" y="517548"/>
                </a:lnTo>
                <a:cubicBezTo>
                  <a:pt x="7447785" y="530928"/>
                  <a:pt x="7310141" y="550568"/>
                  <a:pt x="7297810" y="563947"/>
                </a:cubicBezTo>
                <a:cubicBezTo>
                  <a:pt x="7221791" y="605698"/>
                  <a:pt x="7039072" y="646008"/>
                  <a:pt x="6946388" y="665244"/>
                </a:cubicBezTo>
                <a:cubicBezTo>
                  <a:pt x="6853704" y="684480"/>
                  <a:pt x="6804875" y="677485"/>
                  <a:pt x="6741704" y="679365"/>
                </a:cubicBezTo>
                <a:lnTo>
                  <a:pt x="6624680" y="677674"/>
                </a:lnTo>
                <a:lnTo>
                  <a:pt x="6605700" y="683566"/>
                </a:lnTo>
                <a:cubicBezTo>
                  <a:pt x="6603309" y="685184"/>
                  <a:pt x="6599550" y="685647"/>
                  <a:pt x="6576922" y="683030"/>
                </a:cubicBezTo>
                <a:cubicBezTo>
                  <a:pt x="6527275" y="698355"/>
                  <a:pt x="6440981" y="702347"/>
                  <a:pt x="6405123" y="721946"/>
                </a:cubicBezTo>
                <a:cubicBezTo>
                  <a:pt x="6407963" y="715467"/>
                  <a:pt x="6383450" y="712913"/>
                  <a:pt x="6368938" y="717341"/>
                </a:cubicBezTo>
                <a:cubicBezTo>
                  <a:pt x="6377914" y="692119"/>
                  <a:pt x="6315316" y="744281"/>
                  <a:pt x="6295102" y="729508"/>
                </a:cubicBezTo>
                <a:cubicBezTo>
                  <a:pt x="6300358" y="744473"/>
                  <a:pt x="6240070" y="776254"/>
                  <a:pt x="6202084" y="767091"/>
                </a:cubicBezTo>
                <a:cubicBezTo>
                  <a:pt x="6152826" y="774744"/>
                  <a:pt x="6122010" y="790367"/>
                  <a:pt x="6067157" y="790339"/>
                </a:cubicBezTo>
                <a:cubicBezTo>
                  <a:pt x="6066310" y="792484"/>
                  <a:pt x="6064283" y="794403"/>
                  <a:pt x="6061443" y="796151"/>
                </a:cubicBezTo>
                <a:lnTo>
                  <a:pt x="6051406" y="800684"/>
                </a:lnTo>
                <a:lnTo>
                  <a:pt x="6049097" y="800636"/>
                </a:lnTo>
                <a:cubicBezTo>
                  <a:pt x="6040408" y="801393"/>
                  <a:pt x="6036299" y="802645"/>
                  <a:pt x="6034222" y="804110"/>
                </a:cubicBezTo>
                <a:lnTo>
                  <a:pt x="6033121" y="806078"/>
                </a:lnTo>
                <a:lnTo>
                  <a:pt x="6023593" y="808842"/>
                </a:lnTo>
                <a:lnTo>
                  <a:pt x="6006639" y="815304"/>
                </a:lnTo>
                <a:lnTo>
                  <a:pt x="6001762" y="815557"/>
                </a:lnTo>
                <a:lnTo>
                  <a:pt x="5973534" y="823815"/>
                </a:lnTo>
                <a:lnTo>
                  <a:pt x="5972336" y="823476"/>
                </a:lnTo>
                <a:cubicBezTo>
                  <a:pt x="5969004" y="822901"/>
                  <a:pt x="5965329" y="822833"/>
                  <a:pt x="5960841" y="823819"/>
                </a:cubicBezTo>
                <a:cubicBezTo>
                  <a:pt x="5955860" y="815655"/>
                  <a:pt x="5953515" y="821882"/>
                  <a:pt x="5940719" y="825514"/>
                </a:cubicBezTo>
                <a:cubicBezTo>
                  <a:pt x="5930130" y="813644"/>
                  <a:pt x="5900943" y="827979"/>
                  <a:pt x="5884298" y="823806"/>
                </a:cubicBezTo>
                <a:cubicBezTo>
                  <a:pt x="5875133" y="826741"/>
                  <a:pt x="5865250" y="829630"/>
                  <a:pt x="5854779" y="832365"/>
                </a:cubicBezTo>
                <a:lnTo>
                  <a:pt x="5848382" y="833844"/>
                </a:lnTo>
                <a:lnTo>
                  <a:pt x="5848066" y="833772"/>
                </a:lnTo>
                <a:cubicBezTo>
                  <a:pt x="5846273" y="833879"/>
                  <a:pt x="5844018" y="834284"/>
                  <a:pt x="5840944" y="835132"/>
                </a:cubicBezTo>
                <a:lnTo>
                  <a:pt x="5836719" y="836539"/>
                </a:lnTo>
                <a:lnTo>
                  <a:pt x="5824311" y="839408"/>
                </a:lnTo>
                <a:lnTo>
                  <a:pt x="5818788" y="839727"/>
                </a:lnTo>
                <a:cubicBezTo>
                  <a:pt x="5797008" y="838594"/>
                  <a:pt x="5786883" y="822081"/>
                  <a:pt x="5763953" y="834282"/>
                </a:cubicBezTo>
                <a:cubicBezTo>
                  <a:pt x="5726813" y="837521"/>
                  <a:pt x="5699446" y="830949"/>
                  <a:pt x="5667748" y="840211"/>
                </a:cubicBezTo>
                <a:cubicBezTo>
                  <a:pt x="5632959" y="843205"/>
                  <a:pt x="5601436" y="842280"/>
                  <a:pt x="5573108" y="847611"/>
                </a:cubicBezTo>
                <a:cubicBezTo>
                  <a:pt x="5560030" y="845832"/>
                  <a:pt x="5549547" y="851598"/>
                  <a:pt x="5539137" y="851033"/>
                </a:cubicBezTo>
                <a:cubicBezTo>
                  <a:pt x="5528728" y="850467"/>
                  <a:pt x="5529256" y="837509"/>
                  <a:pt x="5510651" y="844215"/>
                </a:cubicBezTo>
                <a:cubicBezTo>
                  <a:pt x="5494241" y="833607"/>
                  <a:pt x="5466101" y="839171"/>
                  <a:pt x="5457331" y="839159"/>
                </a:cubicBezTo>
                <a:lnTo>
                  <a:pt x="5410613" y="834358"/>
                </a:lnTo>
                <a:lnTo>
                  <a:pt x="5370040" y="862127"/>
                </a:lnTo>
                <a:cubicBezTo>
                  <a:pt x="5357863" y="856469"/>
                  <a:pt x="5319115" y="868069"/>
                  <a:pt x="5318778" y="855310"/>
                </a:cubicBezTo>
                <a:cubicBezTo>
                  <a:pt x="5303920" y="857760"/>
                  <a:pt x="5296727" y="863736"/>
                  <a:pt x="5298645" y="855171"/>
                </a:cubicBezTo>
                <a:cubicBezTo>
                  <a:pt x="5287819" y="855897"/>
                  <a:pt x="5267444" y="857825"/>
                  <a:pt x="5253828" y="859670"/>
                </a:cubicBezTo>
                <a:lnTo>
                  <a:pt x="5216955" y="866245"/>
                </a:lnTo>
                <a:lnTo>
                  <a:pt x="5214344" y="868102"/>
                </a:lnTo>
                <a:cubicBezTo>
                  <a:pt x="5210778" y="868719"/>
                  <a:pt x="5200859" y="869042"/>
                  <a:pt x="5195561" y="869949"/>
                </a:cubicBezTo>
                <a:lnTo>
                  <a:pt x="5182555" y="873542"/>
                </a:lnTo>
                <a:cubicBezTo>
                  <a:pt x="5178496" y="875023"/>
                  <a:pt x="5175066" y="876746"/>
                  <a:pt x="5172552" y="878801"/>
                </a:cubicBezTo>
                <a:cubicBezTo>
                  <a:pt x="5121406" y="873797"/>
                  <a:pt x="5080096" y="886529"/>
                  <a:pt x="5027993" y="889666"/>
                </a:cubicBezTo>
                <a:cubicBezTo>
                  <a:pt x="4999924" y="877115"/>
                  <a:pt x="4946973" y="919452"/>
                  <a:pt x="4939844" y="934802"/>
                </a:cubicBezTo>
                <a:cubicBezTo>
                  <a:pt x="4895154" y="940701"/>
                  <a:pt x="4844006" y="928240"/>
                  <a:pt x="4792576" y="934820"/>
                </a:cubicBezTo>
                <a:lnTo>
                  <a:pt x="4602423" y="958063"/>
                </a:lnTo>
                <a:cubicBezTo>
                  <a:pt x="4488530" y="967131"/>
                  <a:pt x="4399004" y="969822"/>
                  <a:pt x="4290656" y="969152"/>
                </a:cubicBezTo>
                <a:cubicBezTo>
                  <a:pt x="4182308" y="968482"/>
                  <a:pt x="4046938" y="971167"/>
                  <a:pt x="3952334" y="954043"/>
                </a:cubicBezTo>
                <a:lnTo>
                  <a:pt x="3858560" y="948781"/>
                </a:lnTo>
                <a:lnTo>
                  <a:pt x="3846597" y="948382"/>
                </a:lnTo>
                <a:cubicBezTo>
                  <a:pt x="3807516" y="956616"/>
                  <a:pt x="3767475" y="941640"/>
                  <a:pt x="3736044" y="947759"/>
                </a:cubicBezTo>
                <a:cubicBezTo>
                  <a:pt x="3727323" y="948128"/>
                  <a:pt x="3719828" y="947771"/>
                  <a:pt x="3713136" y="946963"/>
                </a:cubicBezTo>
                <a:lnTo>
                  <a:pt x="3695939" y="943639"/>
                </a:lnTo>
                <a:lnTo>
                  <a:pt x="3694125" y="940567"/>
                </a:lnTo>
                <a:lnTo>
                  <a:pt x="3681925" y="939706"/>
                </a:lnTo>
                <a:lnTo>
                  <a:pt x="3679204" y="938926"/>
                </a:lnTo>
                <a:cubicBezTo>
                  <a:pt x="3668160" y="939028"/>
                  <a:pt x="3634193" y="940875"/>
                  <a:pt x="3615656" y="940320"/>
                </a:cubicBezTo>
                <a:cubicBezTo>
                  <a:pt x="3582626" y="936974"/>
                  <a:pt x="3593904" y="949140"/>
                  <a:pt x="3567983" y="935596"/>
                </a:cubicBezTo>
                <a:cubicBezTo>
                  <a:pt x="3504185" y="939048"/>
                  <a:pt x="3482818" y="922224"/>
                  <a:pt x="3422423" y="932129"/>
                </a:cubicBezTo>
                <a:cubicBezTo>
                  <a:pt x="3369166" y="933413"/>
                  <a:pt x="3329486" y="910108"/>
                  <a:pt x="3310925" y="911072"/>
                </a:cubicBezTo>
                <a:cubicBezTo>
                  <a:pt x="3261363" y="909787"/>
                  <a:pt x="3198415" y="933574"/>
                  <a:pt x="3139421" y="934151"/>
                </a:cubicBezTo>
                <a:cubicBezTo>
                  <a:pt x="3088799" y="931012"/>
                  <a:pt x="3038941" y="938464"/>
                  <a:pt x="2996922" y="927537"/>
                </a:cubicBezTo>
                <a:cubicBezTo>
                  <a:pt x="2992673" y="929234"/>
                  <a:pt x="2987900" y="930498"/>
                  <a:pt x="2982785" y="931453"/>
                </a:cubicBezTo>
                <a:lnTo>
                  <a:pt x="2967478" y="933397"/>
                </a:lnTo>
                <a:lnTo>
                  <a:pt x="2948552" y="932961"/>
                </a:lnTo>
                <a:lnTo>
                  <a:pt x="2944404" y="934452"/>
                </a:lnTo>
                <a:lnTo>
                  <a:pt x="2908608" y="937205"/>
                </a:lnTo>
                <a:lnTo>
                  <a:pt x="2904443" y="936455"/>
                </a:lnTo>
                <a:lnTo>
                  <a:pt x="2868935" y="938022"/>
                </a:lnTo>
                <a:lnTo>
                  <a:pt x="2868586" y="937487"/>
                </a:lnTo>
                <a:cubicBezTo>
                  <a:pt x="2866994" y="936327"/>
                  <a:pt x="2864292" y="935538"/>
                  <a:pt x="2859191" y="935503"/>
                </a:cubicBezTo>
                <a:cubicBezTo>
                  <a:pt x="2869075" y="927418"/>
                  <a:pt x="2856828" y="932364"/>
                  <a:pt x="2840915" y="932977"/>
                </a:cubicBezTo>
                <a:lnTo>
                  <a:pt x="2763509" y="921850"/>
                </a:lnTo>
                <a:lnTo>
                  <a:pt x="2756121" y="921864"/>
                </a:lnTo>
                <a:cubicBezTo>
                  <a:pt x="2756081" y="921822"/>
                  <a:pt x="2756039" y="921781"/>
                  <a:pt x="2755998" y="921739"/>
                </a:cubicBezTo>
                <a:cubicBezTo>
                  <a:pt x="2754445" y="921476"/>
                  <a:pt x="2752036" y="921380"/>
                  <a:pt x="2748255" y="921505"/>
                </a:cubicBezTo>
                <a:lnTo>
                  <a:pt x="2694601" y="915575"/>
                </a:lnTo>
                <a:cubicBezTo>
                  <a:pt x="2671223" y="919874"/>
                  <a:pt x="2666972" y="913376"/>
                  <a:pt x="2635357" y="910976"/>
                </a:cubicBezTo>
                <a:cubicBezTo>
                  <a:pt x="2621906" y="915051"/>
                  <a:pt x="2611315" y="913542"/>
                  <a:pt x="2601047" y="910263"/>
                </a:cubicBezTo>
                <a:cubicBezTo>
                  <a:pt x="2570084" y="912074"/>
                  <a:pt x="2542135" y="907435"/>
                  <a:pt x="2507482" y="906211"/>
                </a:cubicBezTo>
                <a:cubicBezTo>
                  <a:pt x="2469706" y="911437"/>
                  <a:pt x="2450920" y="901812"/>
                  <a:pt x="2413884" y="900545"/>
                </a:cubicBezTo>
                <a:cubicBezTo>
                  <a:pt x="2381338" y="909664"/>
                  <a:pt x="2387753" y="892438"/>
                  <a:pt x="2368912" y="888755"/>
                </a:cubicBezTo>
                <a:lnTo>
                  <a:pt x="2349490" y="889719"/>
                </a:lnTo>
                <a:lnTo>
                  <a:pt x="2344290" y="890584"/>
                </a:lnTo>
                <a:cubicBezTo>
                  <a:pt x="2340673" y="891041"/>
                  <a:pt x="2338228" y="891167"/>
                  <a:pt x="2336488" y="891058"/>
                </a:cubicBezTo>
                <a:lnTo>
                  <a:pt x="2329015" y="891627"/>
                </a:lnTo>
                <a:cubicBezTo>
                  <a:pt x="2316843" y="893039"/>
                  <a:pt x="2305064" y="894669"/>
                  <a:pt x="2293898" y="896431"/>
                </a:cubicBezTo>
                <a:cubicBezTo>
                  <a:pt x="2282637" y="890404"/>
                  <a:pt x="2242346" y="900851"/>
                  <a:pt x="2243927" y="888076"/>
                </a:cubicBezTo>
                <a:cubicBezTo>
                  <a:pt x="2228778" y="890081"/>
                  <a:pt x="2220725" y="895845"/>
                  <a:pt x="2223920" y="887331"/>
                </a:cubicBezTo>
                <a:cubicBezTo>
                  <a:pt x="2218877" y="887756"/>
                  <a:pt x="2215583" y="887254"/>
                  <a:pt x="2213081" y="886302"/>
                </a:cubicBezTo>
                <a:lnTo>
                  <a:pt x="2212307" y="885829"/>
                </a:lnTo>
                <a:lnTo>
                  <a:pt x="2152321" y="894418"/>
                </a:lnTo>
                <a:lnTo>
                  <a:pt x="2140985" y="895968"/>
                </a:lnTo>
                <a:lnTo>
                  <a:pt x="2121210" y="899354"/>
                </a:lnTo>
                <a:lnTo>
                  <a:pt x="2119146" y="899033"/>
                </a:lnTo>
                <a:lnTo>
                  <a:pt x="2105666" y="902240"/>
                </a:lnTo>
                <a:cubicBezTo>
                  <a:pt x="2101407" y="903601"/>
                  <a:pt x="2097735" y="905221"/>
                  <a:pt x="2094924" y="907203"/>
                </a:cubicBezTo>
                <a:cubicBezTo>
                  <a:pt x="2044793" y="900664"/>
                  <a:pt x="2001785" y="912168"/>
                  <a:pt x="1949478" y="913748"/>
                </a:cubicBezTo>
                <a:cubicBezTo>
                  <a:pt x="1891937" y="919585"/>
                  <a:pt x="1810334" y="935486"/>
                  <a:pt x="1749684" y="942223"/>
                </a:cubicBezTo>
                <a:lnTo>
                  <a:pt x="1585576" y="954170"/>
                </a:lnTo>
                <a:cubicBezTo>
                  <a:pt x="1549165" y="943719"/>
                  <a:pt x="1511425" y="950847"/>
                  <a:pt x="1476250" y="950653"/>
                </a:cubicBezTo>
                <a:cubicBezTo>
                  <a:pt x="1488515" y="961596"/>
                  <a:pt x="1432660" y="946795"/>
                  <a:pt x="1433927" y="959926"/>
                </a:cubicBezTo>
                <a:cubicBezTo>
                  <a:pt x="1427485" y="959475"/>
                  <a:pt x="1421205" y="958623"/>
                  <a:pt x="1414893" y="957671"/>
                </a:cubicBezTo>
                <a:lnTo>
                  <a:pt x="1411585" y="957179"/>
                </a:lnTo>
                <a:lnTo>
                  <a:pt x="1398896" y="957460"/>
                </a:lnTo>
                <a:lnTo>
                  <a:pt x="1394632" y="954725"/>
                </a:lnTo>
                <a:lnTo>
                  <a:pt x="1375043" y="953132"/>
                </a:lnTo>
                <a:cubicBezTo>
                  <a:pt x="1367813" y="952970"/>
                  <a:pt x="1360155" y="953305"/>
                  <a:pt x="1351876" y="954436"/>
                </a:cubicBezTo>
                <a:cubicBezTo>
                  <a:pt x="1325912" y="963028"/>
                  <a:pt x="1274459" y="952492"/>
                  <a:pt x="1242676" y="963767"/>
                </a:cubicBezTo>
                <a:cubicBezTo>
                  <a:pt x="1230276" y="966918"/>
                  <a:pt x="1216715" y="977098"/>
                  <a:pt x="1205993" y="974080"/>
                </a:cubicBezTo>
                <a:cubicBezTo>
                  <a:pt x="1174251" y="974112"/>
                  <a:pt x="1086982" y="964420"/>
                  <a:pt x="1052221" y="963954"/>
                </a:cubicBezTo>
                <a:cubicBezTo>
                  <a:pt x="1038515" y="970622"/>
                  <a:pt x="1009522" y="962342"/>
                  <a:pt x="968270" y="964761"/>
                </a:cubicBezTo>
                <a:cubicBezTo>
                  <a:pt x="943437" y="973698"/>
                  <a:pt x="900136" y="991017"/>
                  <a:pt x="874493" y="998122"/>
                </a:cubicBezTo>
                <a:cubicBezTo>
                  <a:pt x="848849" y="1005226"/>
                  <a:pt x="853424" y="1009427"/>
                  <a:pt x="814411" y="1007391"/>
                </a:cubicBezTo>
                <a:cubicBezTo>
                  <a:pt x="765926" y="1022821"/>
                  <a:pt x="732885" y="1009859"/>
                  <a:pt x="688604" y="1015631"/>
                </a:cubicBezTo>
                <a:cubicBezTo>
                  <a:pt x="638045" y="1020877"/>
                  <a:pt x="677999" y="1011556"/>
                  <a:pt x="618171" y="1027260"/>
                </a:cubicBezTo>
                <a:cubicBezTo>
                  <a:pt x="609680" y="1023165"/>
                  <a:pt x="583253" y="1020277"/>
                  <a:pt x="570379" y="1023487"/>
                </a:cubicBezTo>
                <a:cubicBezTo>
                  <a:pt x="543992" y="1022523"/>
                  <a:pt x="505183" y="1001686"/>
                  <a:pt x="482519" y="1002108"/>
                </a:cubicBezTo>
                <a:cubicBezTo>
                  <a:pt x="464011" y="1002285"/>
                  <a:pt x="495211" y="1007995"/>
                  <a:pt x="475319" y="1009922"/>
                </a:cubicBezTo>
                <a:cubicBezTo>
                  <a:pt x="450818" y="1011135"/>
                  <a:pt x="454804" y="1022539"/>
                  <a:pt x="431104" y="1009317"/>
                </a:cubicBezTo>
                <a:cubicBezTo>
                  <a:pt x="406857" y="1014651"/>
                  <a:pt x="399686" y="1008456"/>
                  <a:pt x="363782" y="1007585"/>
                </a:cubicBezTo>
                <a:cubicBezTo>
                  <a:pt x="350440" y="1012231"/>
                  <a:pt x="338145" y="1011245"/>
                  <a:pt x="325533" y="1008502"/>
                </a:cubicBezTo>
                <a:cubicBezTo>
                  <a:pt x="291944" y="1011745"/>
                  <a:pt x="259251" y="1008497"/>
                  <a:pt x="220429" y="1008927"/>
                </a:cubicBezTo>
                <a:cubicBezTo>
                  <a:pt x="180594" y="1015852"/>
                  <a:pt x="156150" y="1007265"/>
                  <a:pt x="114676" y="1007765"/>
                </a:cubicBezTo>
                <a:cubicBezTo>
                  <a:pt x="85718" y="1006195"/>
                  <a:pt x="43316" y="1001491"/>
                  <a:pt x="13470" y="998544"/>
                </a:cubicBezTo>
                <a:lnTo>
                  <a:pt x="0" y="997355"/>
                </a:lnTo>
                <a:close/>
              </a:path>
            </a:pathLst>
          </a:custGeom>
          <a:solidFill>
            <a:srgbClr val="82766A">
              <a:alpha val="15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056610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1" name="Rectangle 9">
            <a:extLst>
              <a:ext uri="{FF2B5EF4-FFF2-40B4-BE49-F238E27FC236}">
                <a16:creationId xmlns:a16="http://schemas.microsoft.com/office/drawing/2014/main" id="{058A14AF-9FB5-4CC7-BA35-E8E85D3EDF0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u 1">
            <a:extLst>
              <a:ext uri="{FF2B5EF4-FFF2-40B4-BE49-F238E27FC236}">
                <a16:creationId xmlns:a16="http://schemas.microsoft.com/office/drawing/2014/main" id="{04B2CBFC-F353-84C5-C654-9108E7A68A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93662" y="386930"/>
            <a:ext cx="10066122" cy="1298448"/>
          </a:xfrm>
        </p:spPr>
        <p:txBody>
          <a:bodyPr anchor="b">
            <a:normAutofit/>
          </a:bodyPr>
          <a:lstStyle/>
          <a:p>
            <a:r>
              <a:rPr lang="ro-GB" sz="5000" b="0" i="0" u="none" strike="noStrike" dirty="0">
                <a:effectLst/>
                <a:latin typeface="Baskerville" panose="02020502070401020303" pitchFamily="18" charset="0"/>
                <a:ea typeface="Baskerville" panose="02020502070401020303" pitchFamily="18" charset="0"/>
              </a:rPr>
              <a:t>Divisional Structure</a:t>
            </a:r>
            <a:endParaRPr lang="ro-GB" sz="5000" dirty="0">
              <a:latin typeface="Baskerville" panose="02020502070401020303" pitchFamily="18" charset="0"/>
              <a:ea typeface="Baskerville" panose="02020502070401020303" pitchFamily="18" charset="0"/>
            </a:endParaRPr>
          </a:p>
        </p:txBody>
      </p:sp>
      <p:sp>
        <p:nvSpPr>
          <p:cNvPr id="22" name="Rectangle 11">
            <a:extLst>
              <a:ext uri="{FF2B5EF4-FFF2-40B4-BE49-F238E27FC236}">
                <a16:creationId xmlns:a16="http://schemas.microsoft.com/office/drawing/2014/main" id="{3A9A4357-BD1D-4622-A4FE-766E6AB8DE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 flipV="1">
            <a:off x="-2" y="1998845"/>
            <a:ext cx="11454595" cy="781699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 13">
            <a:extLst>
              <a:ext uri="{FF2B5EF4-FFF2-40B4-BE49-F238E27FC236}">
                <a16:creationId xmlns:a16="http://schemas.microsoft.com/office/drawing/2014/main" id="{E659831F-0D9A-4C63-9EBB-8435B85A440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203079"/>
            <a:ext cx="11383362" cy="4267991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stituent conținut 2">
            <a:extLst>
              <a:ext uri="{FF2B5EF4-FFF2-40B4-BE49-F238E27FC236}">
                <a16:creationId xmlns:a16="http://schemas.microsoft.com/office/drawing/2014/main" id="{13C8B2CE-8320-C231-9623-8FD3061E34E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93661" y="2599509"/>
            <a:ext cx="4530898" cy="3639450"/>
          </a:xfrm>
        </p:spPr>
        <p:txBody>
          <a:bodyPr anchor="ctr">
            <a:noAutofit/>
          </a:bodyPr>
          <a:lstStyle/>
          <a:p>
            <a:pPr marL="0" indent="0">
              <a:buNone/>
            </a:pPr>
            <a:r>
              <a:rPr lang="ro-GB" sz="1000" b="0" i="0" dirty="0">
                <a:effectLst/>
                <a:latin typeface="Baskerville" panose="02020502070401020303" pitchFamily="18" charset="0"/>
                <a:ea typeface="Baskerville" panose="02020502070401020303" pitchFamily="18" charset="0"/>
              </a:rPr>
              <a:t>A divisional structure organises a business into separate divisions.</a:t>
            </a:r>
          </a:p>
          <a:p>
            <a:pPr marL="0" indent="0">
              <a:buNone/>
            </a:pPr>
            <a:r>
              <a:rPr lang="ro-GB" sz="1000" b="0" i="0" dirty="0">
                <a:effectLst/>
                <a:latin typeface="Baskerville" panose="02020502070401020303" pitchFamily="18" charset="0"/>
                <a:ea typeface="Baskerville" panose="02020502070401020303" pitchFamily="18" charset="0"/>
              </a:rPr>
              <a:t>For Morrisons these divisions could include:</a:t>
            </a:r>
          </a:p>
          <a:p>
            <a:pPr lvl="0"/>
            <a:r>
              <a:rPr lang="ro-GB" sz="1000" b="0" i="0" dirty="0">
                <a:effectLst/>
                <a:latin typeface="Baskerville" panose="02020502070401020303" pitchFamily="18" charset="0"/>
                <a:ea typeface="Baskerville" panose="02020502070401020303" pitchFamily="18" charset="0"/>
              </a:rPr>
              <a:t>Retail Stores</a:t>
            </a:r>
          </a:p>
          <a:p>
            <a:pPr lvl="0"/>
            <a:r>
              <a:rPr lang="ro-GB" sz="1000" b="0" i="0" dirty="0">
                <a:effectLst/>
                <a:latin typeface="Baskerville" panose="02020502070401020303" pitchFamily="18" charset="0"/>
                <a:ea typeface="Baskerville" panose="02020502070401020303" pitchFamily="18" charset="0"/>
              </a:rPr>
              <a:t>Manufacturing</a:t>
            </a:r>
          </a:p>
          <a:p>
            <a:pPr lvl="0"/>
            <a:r>
              <a:rPr lang="ro-GB" sz="1000" b="0" i="0" dirty="0">
                <a:effectLst/>
                <a:latin typeface="Baskerville" panose="02020502070401020303" pitchFamily="18" charset="0"/>
                <a:ea typeface="Baskerville" panose="02020502070401020303" pitchFamily="18" charset="0"/>
              </a:rPr>
              <a:t>Distribution</a:t>
            </a:r>
          </a:p>
          <a:p>
            <a:pPr lvl="0"/>
            <a:r>
              <a:rPr lang="ro-GB" sz="1000" b="0" i="0" dirty="0">
                <a:effectLst/>
                <a:latin typeface="Baskerville" panose="02020502070401020303" pitchFamily="18" charset="0"/>
                <a:ea typeface="Baskerville" panose="02020502070401020303" pitchFamily="18" charset="0"/>
              </a:rPr>
              <a:t>Online Business</a:t>
            </a:r>
          </a:p>
          <a:p>
            <a:pPr marL="0" indent="0">
              <a:buNone/>
            </a:pPr>
            <a:r>
              <a:rPr lang="ro-GB" sz="1000" b="1" i="0" dirty="0">
                <a:effectLst/>
                <a:latin typeface="Baskerville" panose="02020502070401020303" pitchFamily="18" charset="0"/>
                <a:ea typeface="Baskerville" panose="02020502070401020303" pitchFamily="18" charset="0"/>
              </a:rPr>
              <a:t>Advantages</a:t>
            </a:r>
          </a:p>
          <a:p>
            <a:pPr marL="0" indent="0">
              <a:buNone/>
            </a:pPr>
            <a:r>
              <a:rPr lang="ro-GB" sz="1000" b="0" i="0" dirty="0">
                <a:effectLst/>
                <a:latin typeface="Baskerville" panose="02020502070401020303" pitchFamily="18" charset="0"/>
                <a:ea typeface="Baskerville" panose="02020502070401020303" pitchFamily="18" charset="0"/>
              </a:rPr>
              <a:t>✔ Faster decision-making.</a:t>
            </a:r>
          </a:p>
          <a:p>
            <a:pPr marL="0" indent="0">
              <a:buNone/>
            </a:pPr>
            <a:r>
              <a:rPr lang="ro-GB" sz="1000" b="0" i="0" dirty="0">
                <a:effectLst/>
                <a:latin typeface="Baskerville" panose="02020502070401020303" pitchFamily="18" charset="0"/>
                <a:ea typeface="Baskerville" panose="02020502070401020303" pitchFamily="18" charset="0"/>
              </a:rPr>
              <a:t>✔ Better focus on customers.</a:t>
            </a:r>
          </a:p>
          <a:p>
            <a:pPr marL="0" indent="0">
              <a:buNone/>
            </a:pPr>
            <a:r>
              <a:rPr lang="ro-GB" sz="1000" b="0" i="0" dirty="0">
                <a:effectLst/>
                <a:latin typeface="Baskerville" panose="02020502070401020303" pitchFamily="18" charset="0"/>
                <a:ea typeface="Baskerville" panose="02020502070401020303" pitchFamily="18" charset="0"/>
              </a:rPr>
              <a:t>✔ More flexibility.</a:t>
            </a:r>
          </a:p>
          <a:p>
            <a:pPr marL="0" indent="0">
              <a:buNone/>
            </a:pPr>
            <a:r>
              <a:rPr lang="ro-GB" sz="1000" b="1" i="0" dirty="0">
                <a:effectLst/>
                <a:latin typeface="Baskerville" panose="02020502070401020303" pitchFamily="18" charset="0"/>
                <a:ea typeface="Baskerville" panose="02020502070401020303" pitchFamily="18" charset="0"/>
              </a:rPr>
              <a:t>Disadvantages</a:t>
            </a:r>
          </a:p>
          <a:p>
            <a:pPr marL="0" indent="0">
              <a:buNone/>
            </a:pPr>
            <a:r>
              <a:rPr lang="ro-GB" sz="1000" b="0" i="0" dirty="0">
                <a:effectLst/>
                <a:latin typeface="Baskerville" panose="02020502070401020303" pitchFamily="18" charset="0"/>
                <a:ea typeface="Baskerville" panose="02020502070401020303" pitchFamily="18" charset="0"/>
              </a:rPr>
              <a:t>✖ Higher operating costs.</a:t>
            </a:r>
          </a:p>
          <a:p>
            <a:pPr marL="0" indent="0">
              <a:buNone/>
            </a:pPr>
            <a:r>
              <a:rPr lang="ro-GB" sz="1000" b="0" i="0" dirty="0">
                <a:effectLst/>
                <a:latin typeface="Baskerville" panose="02020502070401020303" pitchFamily="18" charset="0"/>
                <a:ea typeface="Baskerville" panose="02020502070401020303" pitchFamily="18" charset="0"/>
              </a:rPr>
              <a:t>✖ Some activities may be duplicated.</a:t>
            </a:r>
          </a:p>
          <a:p>
            <a:pPr marL="0" indent="0">
              <a:buNone/>
            </a:pPr>
            <a:r>
              <a:rPr lang="ro-GB" sz="1000" b="1" i="0" dirty="0">
                <a:effectLst/>
                <a:latin typeface="Baskerville" panose="02020502070401020303" pitchFamily="18" charset="0"/>
                <a:ea typeface="Baskerville" panose="02020502070401020303" pitchFamily="18" charset="0"/>
              </a:rPr>
              <a:t>This structure helps Morrisons manage different parts of the business more efficiently.</a:t>
            </a:r>
            <a:endParaRPr lang="ro-GB" sz="1000" b="0" i="0" dirty="0">
              <a:effectLst/>
              <a:latin typeface="Baskerville" panose="02020502070401020303" pitchFamily="18" charset="0"/>
              <a:ea typeface="Baskerville" panose="02020502070401020303" pitchFamily="18" charset="0"/>
            </a:endParaRPr>
          </a:p>
          <a:p>
            <a:endParaRPr lang="ro-GB" sz="1000" dirty="0">
              <a:latin typeface="Baskerville" panose="02020502070401020303" pitchFamily="18" charset="0"/>
              <a:ea typeface="Baskerville" panose="02020502070401020303" pitchFamily="18" charset="0"/>
            </a:endParaRPr>
          </a:p>
        </p:txBody>
      </p:sp>
      <p:pic>
        <p:nvPicPr>
          <p:cNvPr id="5" name="Imagine 4">
            <a:extLst>
              <a:ext uri="{FF2B5EF4-FFF2-40B4-BE49-F238E27FC236}">
                <a16:creationId xmlns:a16="http://schemas.microsoft.com/office/drawing/2014/main" id="{FD82981C-90FB-DDD2-F7AD-21FB0E3D770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11532" y="2622472"/>
            <a:ext cx="5150277" cy="3437810"/>
          </a:xfrm>
          <a:prstGeom prst="rect">
            <a:avLst/>
          </a:prstGeom>
        </p:spPr>
      </p:pic>
      <p:sp>
        <p:nvSpPr>
          <p:cNvPr id="24" name="Rectangle 15">
            <a:extLst>
              <a:ext uri="{FF2B5EF4-FFF2-40B4-BE49-F238E27FC236}">
                <a16:creationId xmlns:a16="http://schemas.microsoft.com/office/drawing/2014/main" id="{E6995CE5-F890-4ABA-82A2-26507CE8D2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11228040" y="2313027"/>
            <a:ext cx="781700" cy="15238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614232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0" name="Rectangle 39">
            <a:extLst>
              <a:ext uri="{FF2B5EF4-FFF2-40B4-BE49-F238E27FC236}">
                <a16:creationId xmlns:a16="http://schemas.microsoft.com/office/drawing/2014/main" id="{A9E881A4-A468-403A-9941-F8FFD5C681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Imagine 3">
            <a:extLst>
              <a:ext uri="{FF2B5EF4-FFF2-40B4-BE49-F238E27FC236}">
                <a16:creationId xmlns:a16="http://schemas.microsoft.com/office/drawing/2014/main" id="{F5B21330-6B35-C7CD-4246-13E43E388D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1443" y="886476"/>
            <a:ext cx="3019248" cy="5085049"/>
          </a:xfrm>
          <a:prstGeom prst="rect">
            <a:avLst/>
          </a:prstGeom>
        </p:spPr>
      </p:pic>
      <p:sp>
        <p:nvSpPr>
          <p:cNvPr id="42" name="Rectangle 41">
            <a:extLst>
              <a:ext uri="{FF2B5EF4-FFF2-40B4-BE49-F238E27FC236}">
                <a16:creationId xmlns:a16="http://schemas.microsoft.com/office/drawing/2014/main" id="{6F168544-607B-491A-8601-3087D0FCE1D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68703" y="1"/>
            <a:ext cx="7423298" cy="685800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2" name="Titlu 1">
            <a:extLst>
              <a:ext uri="{FF2B5EF4-FFF2-40B4-BE49-F238E27FC236}">
                <a16:creationId xmlns:a16="http://schemas.microsoft.com/office/drawing/2014/main" id="{8B355147-44D2-FE38-2B64-773163845A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53287" y="871442"/>
            <a:ext cx="5667269" cy="1289024"/>
          </a:xfrm>
        </p:spPr>
        <p:txBody>
          <a:bodyPr anchor="b">
            <a:normAutofit/>
          </a:bodyPr>
          <a:lstStyle/>
          <a:p>
            <a:pPr algn="ctr"/>
            <a:r>
              <a:rPr lang="ro-GB" sz="3200" b="0" i="0" u="none" strike="noStrike">
                <a:solidFill>
                  <a:srgbClr val="595959"/>
                </a:solidFill>
                <a:effectLst/>
                <a:latin typeface="Baskerville" panose="02020502070401020303" pitchFamily="18" charset="0"/>
                <a:ea typeface="Baskerville" panose="02020502070401020303" pitchFamily="18" charset="0"/>
              </a:rPr>
              <a:t>Matrix Structure</a:t>
            </a:r>
            <a:endParaRPr lang="ro-GB" sz="3200">
              <a:solidFill>
                <a:srgbClr val="595959"/>
              </a:solidFill>
              <a:latin typeface="Baskerville" panose="02020502070401020303" pitchFamily="18" charset="0"/>
              <a:ea typeface="Baskerville" panose="02020502070401020303" pitchFamily="18" charset="0"/>
            </a:endParaRPr>
          </a:p>
        </p:txBody>
      </p:sp>
      <p:sp>
        <p:nvSpPr>
          <p:cNvPr id="3" name="Substituent conținut 2">
            <a:extLst>
              <a:ext uri="{FF2B5EF4-FFF2-40B4-BE49-F238E27FC236}">
                <a16:creationId xmlns:a16="http://schemas.microsoft.com/office/drawing/2014/main" id="{A6E5D413-7D9C-CDAA-33DD-799BB5F9887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53287" y="2447337"/>
            <a:ext cx="5667269" cy="3539220"/>
          </a:xfrm>
        </p:spPr>
        <p:txBody>
          <a:bodyPr anchor="t">
            <a:normAutofit/>
          </a:bodyPr>
          <a:lstStyle/>
          <a:p>
            <a:pPr marL="0" indent="0">
              <a:buNone/>
            </a:pPr>
            <a:r>
              <a:rPr lang="ro-GB" sz="1100" b="0" i="0">
                <a:solidFill>
                  <a:srgbClr val="595959"/>
                </a:solidFill>
                <a:effectLst/>
                <a:latin typeface="Baskerville" panose="02020502070401020303" pitchFamily="18" charset="0"/>
                <a:ea typeface="Baskerville" panose="02020502070401020303" pitchFamily="18" charset="0"/>
              </a:rPr>
              <a:t>A matrix structure allows employees to work in teams across different departments.</a:t>
            </a:r>
          </a:p>
          <a:p>
            <a:pPr marL="0" indent="0">
              <a:buNone/>
            </a:pPr>
            <a:r>
              <a:rPr lang="ro-GB" sz="1100" b="0" i="0">
                <a:solidFill>
                  <a:srgbClr val="595959"/>
                </a:solidFill>
                <a:effectLst/>
                <a:latin typeface="Baskerville" panose="02020502070401020303" pitchFamily="18" charset="0"/>
                <a:ea typeface="Baskerville" panose="02020502070401020303" pitchFamily="18" charset="0"/>
              </a:rPr>
              <a:t>Employees may report to both:</a:t>
            </a:r>
          </a:p>
          <a:p>
            <a:pPr lvl="0"/>
            <a:r>
              <a:rPr lang="ro-GB" sz="1100" b="0" i="0">
                <a:solidFill>
                  <a:srgbClr val="595959"/>
                </a:solidFill>
                <a:effectLst/>
                <a:latin typeface="Baskerville" panose="02020502070401020303" pitchFamily="18" charset="0"/>
                <a:ea typeface="Baskerville" panose="02020502070401020303" pitchFamily="18" charset="0"/>
              </a:rPr>
              <a:t>their department manager</a:t>
            </a:r>
          </a:p>
          <a:p>
            <a:pPr lvl="0"/>
            <a:r>
              <a:rPr lang="ro-GB" sz="1100" b="0" i="0">
                <a:solidFill>
                  <a:srgbClr val="595959"/>
                </a:solidFill>
                <a:effectLst/>
                <a:latin typeface="Baskerville" panose="02020502070401020303" pitchFamily="18" charset="0"/>
                <a:ea typeface="Baskerville" panose="02020502070401020303" pitchFamily="18" charset="0"/>
              </a:rPr>
              <a:t>a project manager</a:t>
            </a:r>
          </a:p>
          <a:p>
            <a:pPr marL="0" indent="0">
              <a:buNone/>
            </a:pPr>
            <a:r>
              <a:rPr lang="ro-GB" sz="1100" b="1" i="0">
                <a:solidFill>
                  <a:srgbClr val="595959"/>
                </a:solidFill>
                <a:effectLst/>
                <a:latin typeface="Baskerville" panose="02020502070401020303" pitchFamily="18" charset="0"/>
                <a:ea typeface="Baskerville" panose="02020502070401020303" pitchFamily="18" charset="0"/>
              </a:rPr>
              <a:t>Advantages</a:t>
            </a:r>
          </a:p>
          <a:p>
            <a:pPr marL="0" indent="0">
              <a:buNone/>
            </a:pPr>
            <a:r>
              <a:rPr lang="ro-GB" sz="1100" b="0" i="0">
                <a:solidFill>
                  <a:srgbClr val="595959"/>
                </a:solidFill>
                <a:effectLst/>
                <a:latin typeface="Baskerville" panose="02020502070401020303" pitchFamily="18" charset="0"/>
                <a:ea typeface="Baskerville" panose="02020502070401020303" pitchFamily="18" charset="0"/>
              </a:rPr>
              <a:t>✔ Better teamwork.</a:t>
            </a:r>
          </a:p>
          <a:p>
            <a:pPr marL="0" indent="0">
              <a:buNone/>
            </a:pPr>
            <a:r>
              <a:rPr lang="ro-GB" sz="1100" b="0" i="0">
                <a:solidFill>
                  <a:srgbClr val="595959"/>
                </a:solidFill>
                <a:effectLst/>
                <a:latin typeface="Baskerville" panose="02020502070401020303" pitchFamily="18" charset="0"/>
                <a:ea typeface="Baskerville" panose="02020502070401020303" pitchFamily="18" charset="0"/>
              </a:rPr>
              <a:t>✔ Different departments share ideas.</a:t>
            </a:r>
          </a:p>
          <a:p>
            <a:pPr marL="0" indent="0">
              <a:buNone/>
            </a:pPr>
            <a:r>
              <a:rPr lang="ro-GB" sz="1100" b="0" i="0">
                <a:solidFill>
                  <a:srgbClr val="595959"/>
                </a:solidFill>
                <a:effectLst/>
                <a:latin typeface="Baskerville" panose="02020502070401020303" pitchFamily="18" charset="0"/>
                <a:ea typeface="Baskerville" panose="02020502070401020303" pitchFamily="18" charset="0"/>
              </a:rPr>
              <a:t>✔ Useful for special projects.</a:t>
            </a:r>
          </a:p>
          <a:p>
            <a:pPr marL="0" indent="0">
              <a:buNone/>
            </a:pPr>
            <a:r>
              <a:rPr lang="ro-GB" sz="1100" b="1" i="0">
                <a:solidFill>
                  <a:srgbClr val="595959"/>
                </a:solidFill>
                <a:effectLst/>
                <a:latin typeface="Baskerville" panose="02020502070401020303" pitchFamily="18" charset="0"/>
                <a:ea typeface="Baskerville" panose="02020502070401020303" pitchFamily="18" charset="0"/>
              </a:rPr>
              <a:t>Disadvantages</a:t>
            </a:r>
          </a:p>
          <a:p>
            <a:pPr marL="0" indent="0">
              <a:buNone/>
            </a:pPr>
            <a:r>
              <a:rPr lang="ro-GB" sz="1100" b="0" i="0">
                <a:solidFill>
                  <a:srgbClr val="595959"/>
                </a:solidFill>
                <a:effectLst/>
                <a:latin typeface="Baskerville" panose="02020502070401020303" pitchFamily="18" charset="0"/>
                <a:ea typeface="Baskerville" panose="02020502070401020303" pitchFamily="18" charset="0"/>
              </a:rPr>
              <a:t>✖ Employees may receive instructions from two managers.</a:t>
            </a:r>
          </a:p>
          <a:p>
            <a:pPr marL="0" indent="0">
              <a:buNone/>
            </a:pPr>
            <a:r>
              <a:rPr lang="ro-GB" sz="1100" b="0" i="0">
                <a:solidFill>
                  <a:srgbClr val="595959"/>
                </a:solidFill>
                <a:effectLst/>
                <a:latin typeface="Baskerville" panose="02020502070401020303" pitchFamily="18" charset="0"/>
                <a:ea typeface="Baskerville" panose="02020502070401020303" pitchFamily="18" charset="0"/>
              </a:rPr>
              <a:t>✖ This can sometimes create confusion.</a:t>
            </a:r>
          </a:p>
          <a:p>
            <a:pPr marL="0" indent="0">
              <a:buNone/>
            </a:pPr>
            <a:r>
              <a:rPr lang="ro-GB" sz="1100" b="1" i="0">
                <a:solidFill>
                  <a:srgbClr val="595959"/>
                </a:solidFill>
                <a:effectLst/>
                <a:latin typeface="Baskerville" panose="02020502070401020303" pitchFamily="18" charset="0"/>
                <a:ea typeface="Baskerville" panose="02020502070401020303" pitchFamily="18" charset="0"/>
              </a:rPr>
              <a:t>Morrisons could use this structure when developing a new online service or introducing new technology in its stores.</a:t>
            </a:r>
            <a:endParaRPr lang="ro-GB" sz="1100" b="0" i="0">
              <a:solidFill>
                <a:srgbClr val="595959"/>
              </a:solidFill>
              <a:effectLst/>
              <a:latin typeface="Baskerville" panose="02020502070401020303" pitchFamily="18" charset="0"/>
              <a:ea typeface="Baskerville" panose="02020502070401020303" pitchFamily="18" charset="0"/>
            </a:endParaRPr>
          </a:p>
          <a:p>
            <a:endParaRPr lang="ro-GB" sz="1100">
              <a:solidFill>
                <a:srgbClr val="595959"/>
              </a:solidFill>
              <a:latin typeface="Baskerville" panose="02020502070401020303" pitchFamily="18" charset="0"/>
              <a:ea typeface="Baskerville" panose="02020502070401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182740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9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Imagine 4">
            <a:extLst>
              <a:ext uri="{FF2B5EF4-FFF2-40B4-BE49-F238E27FC236}">
                <a16:creationId xmlns:a16="http://schemas.microsoft.com/office/drawing/2014/main" id="{3D800457-CA5B-F3C4-4563-4F5A4FF14F3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92" r="2691" b="-1"/>
          <a:stretch>
            <a:fillRect/>
          </a:stretch>
        </p:blipFill>
        <p:spPr>
          <a:xfrm>
            <a:off x="2522356" y="10"/>
            <a:ext cx="9669642" cy="685799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D1EA859B-E555-4109-94F3-6700E046E0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7390263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u 1">
            <a:extLst>
              <a:ext uri="{FF2B5EF4-FFF2-40B4-BE49-F238E27FC236}">
                <a16:creationId xmlns:a16="http://schemas.microsoft.com/office/drawing/2014/main" id="{6C858885-6C35-88EB-2D24-E1583615C0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3822189" cy="1899912"/>
          </a:xfrm>
        </p:spPr>
        <p:txBody>
          <a:bodyPr>
            <a:normAutofit/>
          </a:bodyPr>
          <a:lstStyle/>
          <a:p>
            <a:r>
              <a:rPr lang="ro-GB" sz="4500" b="0" i="0" u="none" strike="noStrike" dirty="0">
                <a:effectLst/>
                <a:latin typeface="Baskerville" panose="02020502070401020303" pitchFamily="18" charset="0"/>
                <a:ea typeface="Baskerville" panose="02020502070401020303" pitchFamily="18" charset="0"/>
              </a:rPr>
              <a:t>Conclusion</a:t>
            </a:r>
            <a:endParaRPr lang="ro-GB" sz="4500" dirty="0">
              <a:latin typeface="Baskerville" panose="02020502070401020303" pitchFamily="18" charset="0"/>
              <a:ea typeface="Baskerville" panose="02020502070401020303" pitchFamily="18" charset="0"/>
            </a:endParaRPr>
          </a:p>
        </p:txBody>
      </p:sp>
      <p:sp>
        <p:nvSpPr>
          <p:cNvPr id="3" name="Substituent conținut 2">
            <a:extLst>
              <a:ext uri="{FF2B5EF4-FFF2-40B4-BE49-F238E27FC236}">
                <a16:creationId xmlns:a16="http://schemas.microsoft.com/office/drawing/2014/main" id="{5D33C1AC-F3B9-EC02-693A-0D613D872F7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434201"/>
            <a:ext cx="3822189" cy="374276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o-GB" sz="1500" b="0" i="0" dirty="0">
                <a:effectLst/>
                <a:latin typeface="Baskerville" panose="02020502070401020303" pitchFamily="18" charset="0"/>
                <a:ea typeface="Baskerville" panose="02020502070401020303" pitchFamily="18" charset="0"/>
              </a:rPr>
              <a:t>To conclude, organisational structure is very important because it helps businesses work efficiently.</a:t>
            </a:r>
          </a:p>
          <a:p>
            <a:pPr marL="0" indent="0">
              <a:buNone/>
            </a:pPr>
            <a:r>
              <a:rPr lang="ro-GB" sz="1500" b="0" i="0" dirty="0">
                <a:effectLst/>
                <a:latin typeface="Baskerville" panose="02020502070401020303" pitchFamily="18" charset="0"/>
                <a:ea typeface="Baskerville" panose="02020502070401020303" pitchFamily="18" charset="0"/>
              </a:rPr>
              <a:t>The </a:t>
            </a:r>
            <a:r>
              <a:rPr lang="ro-GB" sz="1500" b="1" i="0" dirty="0">
                <a:effectLst/>
                <a:latin typeface="Baskerville" panose="02020502070401020303" pitchFamily="18" charset="0"/>
                <a:ea typeface="Baskerville" panose="02020502070401020303" pitchFamily="18" charset="0"/>
              </a:rPr>
              <a:t>functional structure</a:t>
            </a:r>
            <a:r>
              <a:rPr lang="ro-GB" sz="1500" b="0" i="0" dirty="0">
                <a:effectLst/>
                <a:latin typeface="Baskerville" panose="02020502070401020303" pitchFamily="18" charset="0"/>
                <a:ea typeface="Baskerville" panose="02020502070401020303" pitchFamily="18" charset="0"/>
              </a:rPr>
              <a:t> is the main structure used by Morrisons because it provides clear responsibilities and supports day-to-day operations.</a:t>
            </a:r>
          </a:p>
          <a:p>
            <a:pPr marL="0" indent="0">
              <a:buNone/>
            </a:pPr>
            <a:r>
              <a:rPr lang="ro-GB" sz="1500" b="0" i="0" dirty="0">
                <a:effectLst/>
                <a:latin typeface="Baskerville" panose="02020502070401020303" pitchFamily="18" charset="0"/>
                <a:ea typeface="Baskerville" panose="02020502070401020303" pitchFamily="18" charset="0"/>
              </a:rPr>
              <a:t>The </a:t>
            </a:r>
            <a:r>
              <a:rPr lang="ro-GB" sz="1500" b="1" i="0" dirty="0">
                <a:effectLst/>
                <a:latin typeface="Baskerville" panose="02020502070401020303" pitchFamily="18" charset="0"/>
                <a:ea typeface="Baskerville" panose="02020502070401020303" pitchFamily="18" charset="0"/>
              </a:rPr>
              <a:t>divisional structure</a:t>
            </a:r>
            <a:r>
              <a:rPr lang="ro-GB" sz="1500" b="0" i="0" dirty="0">
                <a:effectLst/>
                <a:latin typeface="Baskerville" panose="02020502070401020303" pitchFamily="18" charset="0"/>
                <a:ea typeface="Baskerville" panose="02020502070401020303" pitchFamily="18" charset="0"/>
              </a:rPr>
              <a:t> helps manage different areas of the business, while the </a:t>
            </a:r>
            <a:r>
              <a:rPr lang="ro-GB" sz="1500" b="1" i="0" dirty="0">
                <a:effectLst/>
                <a:latin typeface="Baskerville" panose="02020502070401020303" pitchFamily="18" charset="0"/>
                <a:ea typeface="Baskerville" panose="02020502070401020303" pitchFamily="18" charset="0"/>
              </a:rPr>
              <a:t>matrix structure</a:t>
            </a:r>
            <a:r>
              <a:rPr lang="ro-GB" sz="1500" b="0" i="0" dirty="0">
                <a:effectLst/>
                <a:latin typeface="Baskerville" panose="02020502070401020303" pitchFamily="18" charset="0"/>
                <a:ea typeface="Baskerville" panose="02020502070401020303" pitchFamily="18" charset="0"/>
              </a:rPr>
              <a:t> is useful for projects that require collaboration between departments.</a:t>
            </a:r>
          </a:p>
          <a:p>
            <a:pPr marL="0" indent="0">
              <a:buNone/>
            </a:pPr>
            <a:r>
              <a:rPr lang="ro-GB" sz="1500" b="0" i="0" dirty="0">
                <a:effectLst/>
                <a:latin typeface="Baskerville" panose="02020502070401020303" pitchFamily="18" charset="0"/>
                <a:ea typeface="Baskerville" panose="02020502070401020303" pitchFamily="18" charset="0"/>
              </a:rPr>
              <a:t>Choosing the right organisational structure can improve communication, productivity and overall business performance.</a:t>
            </a:r>
          </a:p>
        </p:txBody>
      </p:sp>
    </p:spTree>
    <p:extLst>
      <p:ext uri="{BB962C8B-B14F-4D97-AF65-F5344CB8AC3E}">
        <p14:creationId xmlns:p14="http://schemas.microsoft.com/office/powerpoint/2010/main" val="252046890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Imagine 3">
            <a:extLst>
              <a:ext uri="{FF2B5EF4-FFF2-40B4-BE49-F238E27FC236}">
                <a16:creationId xmlns:a16="http://schemas.microsoft.com/office/drawing/2014/main" id="{0D50EFC9-245C-393E-A918-4420ADE5A26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441" r="8248"/>
          <a:stretch>
            <a:fillRect/>
          </a:stretch>
        </p:blipFill>
        <p:spPr>
          <a:xfrm>
            <a:off x="1" y="10"/>
            <a:ext cx="9669642" cy="685799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D1EA859B-E555-4109-94F3-6700E046E0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5125019" y="0"/>
            <a:ext cx="7066978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u 1">
            <a:extLst>
              <a:ext uri="{FF2B5EF4-FFF2-40B4-BE49-F238E27FC236}">
                <a16:creationId xmlns:a16="http://schemas.microsoft.com/office/drawing/2014/main" id="{08D1920F-575D-F9B9-C4A1-52C7655A25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31610" y="365125"/>
            <a:ext cx="3822189" cy="1899912"/>
          </a:xfrm>
        </p:spPr>
        <p:txBody>
          <a:bodyPr>
            <a:normAutofit/>
          </a:bodyPr>
          <a:lstStyle/>
          <a:p>
            <a:r>
              <a:rPr lang="ro-GB" sz="4500" b="0" i="1" u="sng" strike="noStrike" dirty="0">
                <a:effectLst/>
                <a:latin typeface="Baskerville" panose="02020502070401020303" pitchFamily="18" charset="0"/>
                <a:ea typeface="Baskerville" panose="02020502070401020303" pitchFamily="18" charset="0"/>
              </a:rPr>
              <a:t>References</a:t>
            </a:r>
            <a:endParaRPr lang="ro-GB" sz="4500" i="1" u="sng" dirty="0">
              <a:latin typeface="Baskerville" panose="02020502070401020303" pitchFamily="18" charset="0"/>
              <a:ea typeface="Baskerville" panose="02020502070401020303" pitchFamily="18" charset="0"/>
            </a:endParaRPr>
          </a:p>
        </p:txBody>
      </p:sp>
      <p:sp>
        <p:nvSpPr>
          <p:cNvPr id="3" name="Substituent conținut 2">
            <a:extLst>
              <a:ext uri="{FF2B5EF4-FFF2-40B4-BE49-F238E27FC236}">
                <a16:creationId xmlns:a16="http://schemas.microsoft.com/office/drawing/2014/main" id="{E92BA79F-92A5-31E8-8C99-558A2A00495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31610" y="2434201"/>
            <a:ext cx="3822189" cy="3742762"/>
          </a:xfrm>
        </p:spPr>
        <p:txBody>
          <a:bodyPr>
            <a:noAutofit/>
          </a:bodyPr>
          <a:lstStyle/>
          <a:p>
            <a:r>
              <a:rPr lang="ro-GB" sz="1500" b="0" i="1" u="sng" dirty="0">
                <a:effectLst/>
                <a:latin typeface="Baskerville" panose="02020502070401020303" pitchFamily="18" charset="0"/>
                <a:ea typeface="Baskerville" panose="02020502070401020303" pitchFamily="18" charset="0"/>
              </a:rPr>
              <a:t>Daft, R. L. (2022). Organization Theory and Design. Cengage.</a:t>
            </a:r>
            <a:endParaRPr lang="ro-RO" sz="1500" b="0" i="1" u="sng" dirty="0">
              <a:effectLst/>
              <a:latin typeface="Baskerville" panose="02020502070401020303" pitchFamily="18" charset="0"/>
              <a:ea typeface="Baskerville" panose="02020502070401020303" pitchFamily="18" charset="0"/>
            </a:endParaRPr>
          </a:p>
          <a:p>
            <a:endParaRPr lang="ro-GB" sz="1500" b="0" i="1" u="sng" dirty="0">
              <a:effectLst/>
              <a:latin typeface="Baskerville" panose="02020502070401020303" pitchFamily="18" charset="0"/>
              <a:ea typeface="Baskerville" panose="02020502070401020303" pitchFamily="18" charset="0"/>
            </a:endParaRPr>
          </a:p>
          <a:p>
            <a:r>
              <a:rPr lang="ro-GB" sz="1500" b="0" i="1" u="sng" dirty="0">
                <a:effectLst/>
                <a:latin typeface="Baskerville" panose="02020502070401020303" pitchFamily="18" charset="0"/>
                <a:ea typeface="Baskerville" panose="02020502070401020303" pitchFamily="18" charset="0"/>
              </a:rPr>
              <a:t>Johnson, G., Whittington, R., Scholes, K., Angwin, D. and Regnér, P. (2023). Exploring Strategy. Pearson.</a:t>
            </a:r>
            <a:endParaRPr lang="ro-RO" sz="1500" b="0" i="1" u="sng" dirty="0">
              <a:effectLst/>
              <a:latin typeface="Baskerville" panose="02020502070401020303" pitchFamily="18" charset="0"/>
              <a:ea typeface="Baskerville" panose="02020502070401020303" pitchFamily="18" charset="0"/>
            </a:endParaRPr>
          </a:p>
          <a:p>
            <a:endParaRPr lang="ro-GB" sz="1500" b="0" i="1" u="sng" dirty="0">
              <a:effectLst/>
              <a:latin typeface="Baskerville" panose="02020502070401020303" pitchFamily="18" charset="0"/>
              <a:ea typeface="Baskerville" panose="02020502070401020303" pitchFamily="18" charset="0"/>
            </a:endParaRPr>
          </a:p>
          <a:p>
            <a:r>
              <a:rPr lang="ro-GB" sz="1500" b="0" i="1" u="sng" dirty="0">
                <a:effectLst/>
                <a:latin typeface="Baskerville" panose="02020502070401020303" pitchFamily="18" charset="0"/>
                <a:ea typeface="Baskerville" panose="02020502070401020303" pitchFamily="18" charset="0"/>
              </a:rPr>
              <a:t>Robbins, S. P. and Coulter, M. (2022). Management. Pearson.</a:t>
            </a:r>
            <a:endParaRPr lang="ro-RO" sz="1500" b="0" i="1" u="sng" dirty="0">
              <a:effectLst/>
              <a:latin typeface="Baskerville" panose="02020502070401020303" pitchFamily="18" charset="0"/>
              <a:ea typeface="Baskerville" panose="02020502070401020303" pitchFamily="18" charset="0"/>
            </a:endParaRPr>
          </a:p>
          <a:p>
            <a:endParaRPr lang="ro-GB" sz="1500" b="0" i="1" u="sng" dirty="0">
              <a:effectLst/>
              <a:latin typeface="Baskerville" panose="02020502070401020303" pitchFamily="18" charset="0"/>
              <a:ea typeface="Baskerville" panose="02020502070401020303" pitchFamily="18" charset="0"/>
            </a:endParaRPr>
          </a:p>
          <a:p>
            <a:r>
              <a:rPr lang="ro-GB" sz="1500" b="0" i="1" u="sng" dirty="0">
                <a:effectLst/>
                <a:latin typeface="Baskerville" panose="02020502070401020303" pitchFamily="18" charset="0"/>
                <a:ea typeface="Baskerville" panose="02020502070401020303" pitchFamily="18" charset="0"/>
              </a:rPr>
              <a:t>Morrisons. (2024). Annual Report and Financial Statements.</a:t>
            </a:r>
            <a:endParaRPr lang="ro-RO" sz="1500" b="0" i="1" u="sng" dirty="0">
              <a:effectLst/>
              <a:latin typeface="Baskerville" panose="02020502070401020303" pitchFamily="18" charset="0"/>
              <a:ea typeface="Baskerville" panose="02020502070401020303" pitchFamily="18" charset="0"/>
            </a:endParaRPr>
          </a:p>
          <a:p>
            <a:endParaRPr lang="ro-GB" sz="1500" b="0" i="1" u="sng" dirty="0">
              <a:effectLst/>
              <a:latin typeface="Baskerville" panose="02020502070401020303" pitchFamily="18" charset="0"/>
              <a:ea typeface="Baskerville" panose="02020502070401020303" pitchFamily="18" charset="0"/>
            </a:endParaRPr>
          </a:p>
          <a:p>
            <a:r>
              <a:rPr lang="ro-GB" sz="1500" b="0" i="1" u="sng" dirty="0">
                <a:effectLst/>
                <a:latin typeface="Baskerville" panose="02020502070401020303" pitchFamily="18" charset="0"/>
                <a:ea typeface="Baskerville" panose="02020502070401020303" pitchFamily="18" charset="0"/>
              </a:rPr>
              <a:t>Morrisons. (2024). Corporate Website.</a:t>
            </a:r>
          </a:p>
        </p:txBody>
      </p:sp>
    </p:spTree>
    <p:extLst>
      <p:ext uri="{BB962C8B-B14F-4D97-AF65-F5344CB8AC3E}">
        <p14:creationId xmlns:p14="http://schemas.microsoft.com/office/powerpoint/2010/main" val="3762970420"/>
      </p:ext>
    </p:extLst>
  </p:cSld>
  <p:clrMapOvr>
    <a:masterClrMapping/>
  </p:clrMapOvr>
</p:sld>
</file>

<file path=ppt/theme/theme1.xml><?xml version="1.0" encoding="utf-8"?>
<a:theme xmlns:a="http://schemas.openxmlformats.org/drawingml/2006/main" name="Temă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Ecran lat</PresentationFormat>
  <Slides>8</Slides>
  <Notes>0</Notes>
  <HiddenSlides>0</HiddenSlides>
  <ScaleCrop>false</ScaleCrop>
  <HeadingPairs>
    <vt:vector size="4" baseType="variant">
      <vt:variant>
        <vt:lpstr>Temă</vt:lpstr>
      </vt:variant>
      <vt:variant>
        <vt:i4>1</vt:i4>
      </vt:variant>
      <vt:variant>
        <vt:lpstr>Titluri diapozitive</vt:lpstr>
      </vt:variant>
      <vt:variant>
        <vt:i4>8</vt:i4>
      </vt:variant>
    </vt:vector>
  </HeadingPairs>
  <TitlesOfParts>
    <vt:vector size="9" baseType="lpstr">
      <vt:lpstr>Temă Office</vt:lpstr>
      <vt:lpstr>Understanding Organisational Structure and Culture Three Ways of Designing an Organisational Structure   Morrisons </vt:lpstr>
      <vt:lpstr>Introduction </vt:lpstr>
      <vt:lpstr>What is an Organisational Structure?</vt:lpstr>
      <vt:lpstr>Functional Structure</vt:lpstr>
      <vt:lpstr>Divisional Structure</vt:lpstr>
      <vt:lpstr>Matrix Structure</vt:lpstr>
      <vt:lpstr>Conclusion</vt:lpstr>
      <vt:lpstr>References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Understanding Organisational Structure and Culture Three Ways of Designing an Organisational Structure   Morrisons </dc:title>
  <dc:creator>Mihai Florescu</dc:creator>
  <cp:lastModifiedBy>Cristian Mihai Florescu</cp:lastModifiedBy>
  <cp:revision>4</cp:revision>
  <dcterms:created xsi:type="dcterms:W3CDTF">2026-07-16T20:31:08Z</dcterms:created>
  <dcterms:modified xsi:type="dcterms:W3CDTF">2026-07-23T18:17:01Z</dcterms:modified>
</cp:coreProperties>
</file>