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 phillips" initials="jp" lastIdx="1" clrIdx="0">
    <p:extLst>
      <p:ext uri="{19B8F6BF-5375-455C-9EA6-DF929625EA0E}">
        <p15:presenceInfo xmlns:p15="http://schemas.microsoft.com/office/powerpoint/2012/main" userId="f6a2c5e8ce19d5d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66" d="100"/>
          <a:sy n="66" d="100"/>
        </p:scale>
        <p:origin x="6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C38C30-3DB0-4F0C-8050-75F6463722C5}"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8DB0C3C5-EC22-46E9-B16A-96E3C67D69DD}">
      <dgm:prSet phldrT="[Text]"/>
      <dgm:spPr>
        <a:solidFill>
          <a:schemeClr val="accent2">
            <a:lumMod val="20000"/>
            <a:lumOff val="80000"/>
          </a:schemeClr>
        </a:solidFill>
        <a:ln>
          <a:solidFill>
            <a:schemeClr val="tx1"/>
          </a:solidFill>
        </a:ln>
      </dgm:spPr>
      <dgm:t>
        <a:bodyPr/>
        <a:lstStyle/>
        <a:p>
          <a:r>
            <a:rPr lang="en-GB" dirty="0">
              <a:solidFill>
                <a:schemeClr val="tx1"/>
              </a:solidFill>
            </a:rPr>
            <a:t>1</a:t>
          </a:r>
        </a:p>
      </dgm:t>
    </dgm:pt>
    <dgm:pt modelId="{B0E85EB8-C685-4E16-A0D2-925EADDFE1DC}" type="parTrans" cxnId="{579C2AF4-5E08-4D1D-809B-6F9EBB99B996}">
      <dgm:prSet/>
      <dgm:spPr/>
      <dgm:t>
        <a:bodyPr/>
        <a:lstStyle/>
        <a:p>
          <a:endParaRPr lang="en-GB"/>
        </a:p>
      </dgm:t>
    </dgm:pt>
    <dgm:pt modelId="{A474C4F6-4685-4D36-A713-1FB637BAFDD1}" type="sibTrans" cxnId="{579C2AF4-5E08-4D1D-809B-6F9EBB99B996}">
      <dgm:prSet/>
      <dgm:spPr/>
      <dgm:t>
        <a:bodyPr/>
        <a:lstStyle/>
        <a:p>
          <a:endParaRPr lang="en-GB"/>
        </a:p>
      </dgm:t>
    </dgm:pt>
    <dgm:pt modelId="{EF152F2C-7F82-4842-AA42-C2EE36980428}">
      <dgm:prSet phldrT="[Text]"/>
      <dgm:spPr>
        <a:ln>
          <a:solidFill>
            <a:schemeClr val="tx1"/>
          </a:solidFill>
        </a:ln>
      </dgm:spPr>
      <dgm:t>
        <a:bodyPr/>
        <a:lstStyle/>
        <a:p>
          <a:r>
            <a:rPr lang="en-GB" dirty="0"/>
            <a:t>Use your own words</a:t>
          </a:r>
        </a:p>
      </dgm:t>
    </dgm:pt>
    <dgm:pt modelId="{78F364A2-5202-4424-919E-D20A92220D3E}" type="parTrans" cxnId="{B5A32B50-A413-4ECD-9DDD-825F9A81763A}">
      <dgm:prSet/>
      <dgm:spPr/>
      <dgm:t>
        <a:bodyPr/>
        <a:lstStyle/>
        <a:p>
          <a:endParaRPr lang="en-GB"/>
        </a:p>
      </dgm:t>
    </dgm:pt>
    <dgm:pt modelId="{D68D25EF-5607-41E0-BE60-1FD144FF52BB}" type="sibTrans" cxnId="{B5A32B50-A413-4ECD-9DDD-825F9A81763A}">
      <dgm:prSet/>
      <dgm:spPr/>
      <dgm:t>
        <a:bodyPr/>
        <a:lstStyle/>
        <a:p>
          <a:endParaRPr lang="en-GB"/>
        </a:p>
      </dgm:t>
    </dgm:pt>
    <dgm:pt modelId="{82F24F2C-C2DA-40FC-A5EC-92B83A6F1660}">
      <dgm:prSet phldrT="[Text]"/>
      <dgm:spPr>
        <a:solidFill>
          <a:schemeClr val="accent2">
            <a:lumMod val="20000"/>
            <a:lumOff val="80000"/>
          </a:schemeClr>
        </a:solidFill>
        <a:ln>
          <a:solidFill>
            <a:schemeClr val="tx1"/>
          </a:solidFill>
        </a:ln>
      </dgm:spPr>
      <dgm:t>
        <a:bodyPr/>
        <a:lstStyle/>
        <a:p>
          <a:r>
            <a:rPr lang="en-GB" dirty="0">
              <a:solidFill>
                <a:schemeClr val="tx1"/>
              </a:solidFill>
            </a:rPr>
            <a:t>2</a:t>
          </a:r>
        </a:p>
      </dgm:t>
    </dgm:pt>
    <dgm:pt modelId="{08EE166E-4516-46B1-B0B0-1F251A0D2E51}" type="parTrans" cxnId="{6578F46D-F2BB-4C09-A91D-CAD92D0D878B}">
      <dgm:prSet/>
      <dgm:spPr/>
      <dgm:t>
        <a:bodyPr/>
        <a:lstStyle/>
        <a:p>
          <a:endParaRPr lang="en-GB"/>
        </a:p>
      </dgm:t>
    </dgm:pt>
    <dgm:pt modelId="{015FEEA0-6152-4C33-9D91-16770BDE9D21}" type="sibTrans" cxnId="{6578F46D-F2BB-4C09-A91D-CAD92D0D878B}">
      <dgm:prSet/>
      <dgm:spPr/>
      <dgm:t>
        <a:bodyPr/>
        <a:lstStyle/>
        <a:p>
          <a:endParaRPr lang="en-GB"/>
        </a:p>
      </dgm:t>
    </dgm:pt>
    <dgm:pt modelId="{81B929EC-329F-44F0-9FCA-975FB6B43545}">
      <dgm:prSet phldrT="[Text]"/>
      <dgm:spPr>
        <a:ln>
          <a:solidFill>
            <a:schemeClr val="tx1"/>
          </a:solidFill>
        </a:ln>
      </dgm:spPr>
      <dgm:t>
        <a:bodyPr/>
        <a:lstStyle/>
        <a:p>
          <a:r>
            <a:rPr lang="en-GB" dirty="0"/>
            <a:t>APA style 6</a:t>
          </a:r>
          <a:r>
            <a:rPr lang="en-GB" baseline="30000" dirty="0"/>
            <a:t>th</a:t>
          </a:r>
          <a:r>
            <a:rPr lang="en-GB" dirty="0"/>
            <a:t> ed all pieces of information used </a:t>
          </a:r>
        </a:p>
      </dgm:t>
    </dgm:pt>
    <dgm:pt modelId="{492D5800-9FE2-4826-AEEE-ACD177A279DF}" type="parTrans" cxnId="{A1B6A37F-AEE6-4FA0-A725-52DF6C087B4D}">
      <dgm:prSet/>
      <dgm:spPr/>
      <dgm:t>
        <a:bodyPr/>
        <a:lstStyle/>
        <a:p>
          <a:endParaRPr lang="en-GB"/>
        </a:p>
      </dgm:t>
    </dgm:pt>
    <dgm:pt modelId="{AA6609F4-5036-4EA5-8BDC-B5BE13FC0469}" type="sibTrans" cxnId="{A1B6A37F-AEE6-4FA0-A725-52DF6C087B4D}">
      <dgm:prSet/>
      <dgm:spPr/>
      <dgm:t>
        <a:bodyPr/>
        <a:lstStyle/>
        <a:p>
          <a:endParaRPr lang="en-GB"/>
        </a:p>
      </dgm:t>
    </dgm:pt>
    <dgm:pt modelId="{1B57E69E-2319-454A-BB65-CB61ECD20C1A}">
      <dgm:prSet phldrT="[Text]"/>
      <dgm:spPr>
        <a:solidFill>
          <a:schemeClr val="accent2">
            <a:lumMod val="20000"/>
            <a:lumOff val="80000"/>
          </a:schemeClr>
        </a:solidFill>
        <a:ln>
          <a:solidFill>
            <a:schemeClr val="tx1"/>
          </a:solidFill>
        </a:ln>
      </dgm:spPr>
      <dgm:t>
        <a:bodyPr/>
        <a:lstStyle/>
        <a:p>
          <a:r>
            <a:rPr lang="en-GB" dirty="0">
              <a:solidFill>
                <a:schemeClr val="tx1"/>
              </a:solidFill>
            </a:rPr>
            <a:t>3</a:t>
          </a:r>
        </a:p>
      </dgm:t>
    </dgm:pt>
    <dgm:pt modelId="{AB7AFF81-8D0F-44C7-86F3-46D80FE3F193}" type="parTrans" cxnId="{3DD8F49B-1DF8-4DE9-841D-4ADE71817803}">
      <dgm:prSet/>
      <dgm:spPr/>
      <dgm:t>
        <a:bodyPr/>
        <a:lstStyle/>
        <a:p>
          <a:endParaRPr lang="en-GB"/>
        </a:p>
      </dgm:t>
    </dgm:pt>
    <dgm:pt modelId="{81364943-EF7E-4286-92D6-6C35DF80147D}" type="sibTrans" cxnId="{3DD8F49B-1DF8-4DE9-841D-4ADE71817803}">
      <dgm:prSet/>
      <dgm:spPr/>
      <dgm:t>
        <a:bodyPr/>
        <a:lstStyle/>
        <a:p>
          <a:endParaRPr lang="en-GB"/>
        </a:p>
      </dgm:t>
    </dgm:pt>
    <dgm:pt modelId="{873B5FBE-0BF0-41E0-8203-07969C9C2A01}">
      <dgm:prSet phldrT="[Text]"/>
      <dgm:spPr>
        <a:ln>
          <a:solidFill>
            <a:schemeClr val="tx1"/>
          </a:solidFill>
        </a:ln>
      </dgm:spPr>
      <dgm:t>
        <a:bodyPr/>
        <a:lstStyle/>
        <a:p>
          <a:r>
            <a:rPr lang="en-GB" dirty="0"/>
            <a:t>Use Cites </a:t>
          </a:r>
        </a:p>
      </dgm:t>
    </dgm:pt>
    <dgm:pt modelId="{965B5528-ADD8-49F9-931D-66793AA79A75}" type="parTrans" cxnId="{F17C0E05-1494-438A-A623-C1B75220E1ED}">
      <dgm:prSet/>
      <dgm:spPr/>
      <dgm:t>
        <a:bodyPr/>
        <a:lstStyle/>
        <a:p>
          <a:endParaRPr lang="en-GB"/>
        </a:p>
      </dgm:t>
    </dgm:pt>
    <dgm:pt modelId="{D05283E1-213A-4497-8D08-3F75EE5CB985}" type="sibTrans" cxnId="{F17C0E05-1494-438A-A623-C1B75220E1ED}">
      <dgm:prSet/>
      <dgm:spPr/>
      <dgm:t>
        <a:bodyPr/>
        <a:lstStyle/>
        <a:p>
          <a:endParaRPr lang="en-GB"/>
        </a:p>
      </dgm:t>
    </dgm:pt>
    <dgm:pt modelId="{210738EE-498D-4E2E-8952-550DDB8B7940}">
      <dgm:prSet phldrT="[Text]"/>
      <dgm:spPr>
        <a:ln>
          <a:solidFill>
            <a:schemeClr val="tx1"/>
          </a:solidFill>
        </a:ln>
      </dgm:spPr>
      <dgm:t>
        <a:bodyPr/>
        <a:lstStyle/>
        <a:p>
          <a:r>
            <a:rPr lang="en-GB" dirty="0"/>
            <a:t>Use Quotation marks</a:t>
          </a:r>
        </a:p>
      </dgm:t>
    </dgm:pt>
    <dgm:pt modelId="{5BAAD9FF-0965-4CC6-B9B3-668866CDD22E}" type="parTrans" cxnId="{17F61357-ED04-4885-AF23-BD4DC4560D07}">
      <dgm:prSet/>
      <dgm:spPr/>
      <dgm:t>
        <a:bodyPr/>
        <a:lstStyle/>
        <a:p>
          <a:endParaRPr lang="en-GB"/>
        </a:p>
      </dgm:t>
    </dgm:pt>
    <dgm:pt modelId="{46E4B820-29A1-48D4-9619-41B894CB0413}" type="sibTrans" cxnId="{17F61357-ED04-4885-AF23-BD4DC4560D07}">
      <dgm:prSet/>
      <dgm:spPr/>
      <dgm:t>
        <a:bodyPr/>
        <a:lstStyle/>
        <a:p>
          <a:endParaRPr lang="en-GB"/>
        </a:p>
      </dgm:t>
    </dgm:pt>
    <dgm:pt modelId="{6D2FC8A8-993F-406C-9C3F-F22E368753C3}" type="pres">
      <dgm:prSet presAssocID="{37C38C30-3DB0-4F0C-8050-75F6463722C5}" presName="linearFlow" presStyleCnt="0">
        <dgm:presLayoutVars>
          <dgm:dir/>
          <dgm:animLvl val="lvl"/>
          <dgm:resizeHandles val="exact"/>
        </dgm:presLayoutVars>
      </dgm:prSet>
      <dgm:spPr/>
    </dgm:pt>
    <dgm:pt modelId="{CFD8FD57-11B7-4BB2-B16F-E19F16205275}" type="pres">
      <dgm:prSet presAssocID="{8DB0C3C5-EC22-46E9-B16A-96E3C67D69DD}" presName="composite" presStyleCnt="0"/>
      <dgm:spPr/>
    </dgm:pt>
    <dgm:pt modelId="{6D5422A8-EB13-4C8D-A1F2-56449CEBE9CF}" type="pres">
      <dgm:prSet presAssocID="{8DB0C3C5-EC22-46E9-B16A-96E3C67D69DD}" presName="parentText" presStyleLbl="alignNode1" presStyleIdx="0" presStyleCnt="3">
        <dgm:presLayoutVars>
          <dgm:chMax val="1"/>
          <dgm:bulletEnabled val="1"/>
        </dgm:presLayoutVars>
      </dgm:prSet>
      <dgm:spPr/>
    </dgm:pt>
    <dgm:pt modelId="{CEC7B3DE-74EC-4A8F-BCD4-F8CF4DA22091}" type="pres">
      <dgm:prSet presAssocID="{8DB0C3C5-EC22-46E9-B16A-96E3C67D69DD}" presName="descendantText" presStyleLbl="alignAcc1" presStyleIdx="0" presStyleCnt="3" custLinFactNeighborX="3571" custLinFactNeighborY="-63717">
        <dgm:presLayoutVars>
          <dgm:bulletEnabled val="1"/>
        </dgm:presLayoutVars>
      </dgm:prSet>
      <dgm:spPr/>
    </dgm:pt>
    <dgm:pt modelId="{1D4EADF6-1D7B-463B-A554-7897E7B6F25C}" type="pres">
      <dgm:prSet presAssocID="{A474C4F6-4685-4D36-A713-1FB637BAFDD1}" presName="sp" presStyleCnt="0"/>
      <dgm:spPr/>
    </dgm:pt>
    <dgm:pt modelId="{BEF21559-2E36-48B2-A187-E8C1A1C389FC}" type="pres">
      <dgm:prSet presAssocID="{82F24F2C-C2DA-40FC-A5EC-92B83A6F1660}" presName="composite" presStyleCnt="0"/>
      <dgm:spPr/>
    </dgm:pt>
    <dgm:pt modelId="{323F23E9-6469-4324-9783-ED847D759FBA}" type="pres">
      <dgm:prSet presAssocID="{82F24F2C-C2DA-40FC-A5EC-92B83A6F1660}" presName="parentText" presStyleLbl="alignNode1" presStyleIdx="1" presStyleCnt="3">
        <dgm:presLayoutVars>
          <dgm:chMax val="1"/>
          <dgm:bulletEnabled val="1"/>
        </dgm:presLayoutVars>
      </dgm:prSet>
      <dgm:spPr/>
    </dgm:pt>
    <dgm:pt modelId="{E5B80270-E2AD-4FBD-B0F0-3FBCE6696682}" type="pres">
      <dgm:prSet presAssocID="{82F24F2C-C2DA-40FC-A5EC-92B83A6F1660}" presName="descendantText" presStyleLbl="alignAcc1" presStyleIdx="1" presStyleCnt="3">
        <dgm:presLayoutVars>
          <dgm:bulletEnabled val="1"/>
        </dgm:presLayoutVars>
      </dgm:prSet>
      <dgm:spPr/>
    </dgm:pt>
    <dgm:pt modelId="{624852AE-EB1D-431B-88E4-A5FD44FD2B81}" type="pres">
      <dgm:prSet presAssocID="{015FEEA0-6152-4C33-9D91-16770BDE9D21}" presName="sp" presStyleCnt="0"/>
      <dgm:spPr/>
    </dgm:pt>
    <dgm:pt modelId="{7667EABA-D72F-4891-A245-D18EB7E95E5E}" type="pres">
      <dgm:prSet presAssocID="{1B57E69E-2319-454A-BB65-CB61ECD20C1A}" presName="composite" presStyleCnt="0"/>
      <dgm:spPr/>
    </dgm:pt>
    <dgm:pt modelId="{A25B8874-1134-431E-A462-7906544DD144}" type="pres">
      <dgm:prSet presAssocID="{1B57E69E-2319-454A-BB65-CB61ECD20C1A}" presName="parentText" presStyleLbl="alignNode1" presStyleIdx="2" presStyleCnt="3" custLinFactNeighborX="751" custLinFactNeighborY="-2461">
        <dgm:presLayoutVars>
          <dgm:chMax val="1"/>
          <dgm:bulletEnabled val="1"/>
        </dgm:presLayoutVars>
      </dgm:prSet>
      <dgm:spPr/>
    </dgm:pt>
    <dgm:pt modelId="{D2B255B0-7D17-42FD-9809-4083EEAC97F4}" type="pres">
      <dgm:prSet presAssocID="{1B57E69E-2319-454A-BB65-CB61ECD20C1A}" presName="descendantText" presStyleLbl="alignAcc1" presStyleIdx="2" presStyleCnt="3">
        <dgm:presLayoutVars>
          <dgm:bulletEnabled val="1"/>
        </dgm:presLayoutVars>
      </dgm:prSet>
      <dgm:spPr/>
    </dgm:pt>
  </dgm:ptLst>
  <dgm:cxnLst>
    <dgm:cxn modelId="{F17C0E05-1494-438A-A623-C1B75220E1ED}" srcId="{1B57E69E-2319-454A-BB65-CB61ECD20C1A}" destId="{873B5FBE-0BF0-41E0-8203-07969C9C2A01}" srcOrd="0" destOrd="0" parTransId="{965B5528-ADD8-49F9-931D-66793AA79A75}" sibTransId="{D05283E1-213A-4497-8D08-3F75EE5CB985}"/>
    <dgm:cxn modelId="{63106E06-A457-486A-B594-11789F345052}" type="presOf" srcId="{82F24F2C-C2DA-40FC-A5EC-92B83A6F1660}" destId="{323F23E9-6469-4324-9783-ED847D759FBA}" srcOrd="0" destOrd="0" presId="urn:microsoft.com/office/officeart/2005/8/layout/chevron2"/>
    <dgm:cxn modelId="{3E127160-9BC6-418B-8597-9A11F7ECB127}" type="presOf" srcId="{37C38C30-3DB0-4F0C-8050-75F6463722C5}" destId="{6D2FC8A8-993F-406C-9C3F-F22E368753C3}" srcOrd="0" destOrd="0" presId="urn:microsoft.com/office/officeart/2005/8/layout/chevron2"/>
    <dgm:cxn modelId="{6578F46D-F2BB-4C09-A91D-CAD92D0D878B}" srcId="{37C38C30-3DB0-4F0C-8050-75F6463722C5}" destId="{82F24F2C-C2DA-40FC-A5EC-92B83A6F1660}" srcOrd="1" destOrd="0" parTransId="{08EE166E-4516-46B1-B0B0-1F251A0D2E51}" sibTransId="{015FEEA0-6152-4C33-9D91-16770BDE9D21}"/>
    <dgm:cxn modelId="{B5A32B50-A413-4ECD-9DDD-825F9A81763A}" srcId="{8DB0C3C5-EC22-46E9-B16A-96E3C67D69DD}" destId="{EF152F2C-7F82-4842-AA42-C2EE36980428}" srcOrd="0" destOrd="0" parTransId="{78F364A2-5202-4424-919E-D20A92220D3E}" sibTransId="{D68D25EF-5607-41E0-BE60-1FD144FF52BB}"/>
    <dgm:cxn modelId="{94AE3353-3F48-4817-A9E6-C6BE23422B55}" type="presOf" srcId="{8DB0C3C5-EC22-46E9-B16A-96E3C67D69DD}" destId="{6D5422A8-EB13-4C8D-A1F2-56449CEBE9CF}" srcOrd="0" destOrd="0" presId="urn:microsoft.com/office/officeart/2005/8/layout/chevron2"/>
    <dgm:cxn modelId="{17F61357-ED04-4885-AF23-BD4DC4560D07}" srcId="{1B57E69E-2319-454A-BB65-CB61ECD20C1A}" destId="{210738EE-498D-4E2E-8952-550DDB8B7940}" srcOrd="1" destOrd="0" parTransId="{5BAAD9FF-0965-4CC6-B9B3-668866CDD22E}" sibTransId="{46E4B820-29A1-48D4-9619-41B894CB0413}"/>
    <dgm:cxn modelId="{A1B6A37F-AEE6-4FA0-A725-52DF6C087B4D}" srcId="{82F24F2C-C2DA-40FC-A5EC-92B83A6F1660}" destId="{81B929EC-329F-44F0-9FCA-975FB6B43545}" srcOrd="0" destOrd="0" parTransId="{492D5800-9FE2-4826-AEEE-ACD177A279DF}" sibTransId="{AA6609F4-5036-4EA5-8BDC-B5BE13FC0469}"/>
    <dgm:cxn modelId="{3DD8F49B-1DF8-4DE9-841D-4ADE71817803}" srcId="{37C38C30-3DB0-4F0C-8050-75F6463722C5}" destId="{1B57E69E-2319-454A-BB65-CB61ECD20C1A}" srcOrd="2" destOrd="0" parTransId="{AB7AFF81-8D0F-44C7-86F3-46D80FE3F193}" sibTransId="{81364943-EF7E-4286-92D6-6C35DF80147D}"/>
    <dgm:cxn modelId="{4781D7C5-96BB-4601-88AC-50200BE9A2DA}" type="presOf" srcId="{EF152F2C-7F82-4842-AA42-C2EE36980428}" destId="{CEC7B3DE-74EC-4A8F-BCD4-F8CF4DA22091}" srcOrd="0" destOrd="0" presId="urn:microsoft.com/office/officeart/2005/8/layout/chevron2"/>
    <dgm:cxn modelId="{A9C552D9-102B-4EB4-9064-DBA218831274}" type="presOf" srcId="{210738EE-498D-4E2E-8952-550DDB8B7940}" destId="{D2B255B0-7D17-42FD-9809-4083EEAC97F4}" srcOrd="0" destOrd="1" presId="urn:microsoft.com/office/officeart/2005/8/layout/chevron2"/>
    <dgm:cxn modelId="{872732EE-4F14-41C6-BD84-344B2892E6B6}" type="presOf" srcId="{81B929EC-329F-44F0-9FCA-975FB6B43545}" destId="{E5B80270-E2AD-4FBD-B0F0-3FBCE6696682}" srcOrd="0" destOrd="0" presId="urn:microsoft.com/office/officeart/2005/8/layout/chevron2"/>
    <dgm:cxn modelId="{579C2AF4-5E08-4D1D-809B-6F9EBB99B996}" srcId="{37C38C30-3DB0-4F0C-8050-75F6463722C5}" destId="{8DB0C3C5-EC22-46E9-B16A-96E3C67D69DD}" srcOrd="0" destOrd="0" parTransId="{B0E85EB8-C685-4E16-A0D2-925EADDFE1DC}" sibTransId="{A474C4F6-4685-4D36-A713-1FB637BAFDD1}"/>
    <dgm:cxn modelId="{2EFED7F9-F046-4FD0-A0AB-68ABD0C4318D}" type="presOf" srcId="{1B57E69E-2319-454A-BB65-CB61ECD20C1A}" destId="{A25B8874-1134-431E-A462-7906544DD144}" srcOrd="0" destOrd="0" presId="urn:microsoft.com/office/officeart/2005/8/layout/chevron2"/>
    <dgm:cxn modelId="{B2DEE7F9-3ECA-4122-BBBE-7B4684098EF0}" type="presOf" srcId="{873B5FBE-0BF0-41E0-8203-07969C9C2A01}" destId="{D2B255B0-7D17-42FD-9809-4083EEAC97F4}" srcOrd="0" destOrd="0" presId="urn:microsoft.com/office/officeart/2005/8/layout/chevron2"/>
    <dgm:cxn modelId="{A4E4044B-4E35-4D9A-AF48-467FACBAF450}" type="presParOf" srcId="{6D2FC8A8-993F-406C-9C3F-F22E368753C3}" destId="{CFD8FD57-11B7-4BB2-B16F-E19F16205275}" srcOrd="0" destOrd="0" presId="urn:microsoft.com/office/officeart/2005/8/layout/chevron2"/>
    <dgm:cxn modelId="{4AD6FA96-AA36-4648-963D-C50A6383A3C7}" type="presParOf" srcId="{CFD8FD57-11B7-4BB2-B16F-E19F16205275}" destId="{6D5422A8-EB13-4C8D-A1F2-56449CEBE9CF}" srcOrd="0" destOrd="0" presId="urn:microsoft.com/office/officeart/2005/8/layout/chevron2"/>
    <dgm:cxn modelId="{FF2F8F86-3D9C-482A-9952-8FF12847F7C8}" type="presParOf" srcId="{CFD8FD57-11B7-4BB2-B16F-E19F16205275}" destId="{CEC7B3DE-74EC-4A8F-BCD4-F8CF4DA22091}" srcOrd="1" destOrd="0" presId="urn:microsoft.com/office/officeart/2005/8/layout/chevron2"/>
    <dgm:cxn modelId="{D8421197-4E0E-4F67-A887-2DD2C82787DE}" type="presParOf" srcId="{6D2FC8A8-993F-406C-9C3F-F22E368753C3}" destId="{1D4EADF6-1D7B-463B-A554-7897E7B6F25C}" srcOrd="1" destOrd="0" presId="urn:microsoft.com/office/officeart/2005/8/layout/chevron2"/>
    <dgm:cxn modelId="{A218A068-B7AC-48D3-9637-51B9D111DBA5}" type="presParOf" srcId="{6D2FC8A8-993F-406C-9C3F-F22E368753C3}" destId="{BEF21559-2E36-48B2-A187-E8C1A1C389FC}" srcOrd="2" destOrd="0" presId="urn:microsoft.com/office/officeart/2005/8/layout/chevron2"/>
    <dgm:cxn modelId="{183DECCE-9C4D-4198-8575-D0CC7B8E5F63}" type="presParOf" srcId="{BEF21559-2E36-48B2-A187-E8C1A1C389FC}" destId="{323F23E9-6469-4324-9783-ED847D759FBA}" srcOrd="0" destOrd="0" presId="urn:microsoft.com/office/officeart/2005/8/layout/chevron2"/>
    <dgm:cxn modelId="{7A403CFC-4963-4BE8-B178-1E703760FB66}" type="presParOf" srcId="{BEF21559-2E36-48B2-A187-E8C1A1C389FC}" destId="{E5B80270-E2AD-4FBD-B0F0-3FBCE6696682}" srcOrd="1" destOrd="0" presId="urn:microsoft.com/office/officeart/2005/8/layout/chevron2"/>
    <dgm:cxn modelId="{58E5AB23-67A3-4745-A98D-9EF6B2451D4B}" type="presParOf" srcId="{6D2FC8A8-993F-406C-9C3F-F22E368753C3}" destId="{624852AE-EB1D-431B-88E4-A5FD44FD2B81}" srcOrd="3" destOrd="0" presId="urn:microsoft.com/office/officeart/2005/8/layout/chevron2"/>
    <dgm:cxn modelId="{E3A70376-45C6-40A0-B8D1-301ACB550AD3}" type="presParOf" srcId="{6D2FC8A8-993F-406C-9C3F-F22E368753C3}" destId="{7667EABA-D72F-4891-A245-D18EB7E95E5E}" srcOrd="4" destOrd="0" presId="urn:microsoft.com/office/officeart/2005/8/layout/chevron2"/>
    <dgm:cxn modelId="{53E35DBC-72B5-4818-B499-E58172AD34B1}" type="presParOf" srcId="{7667EABA-D72F-4891-A245-D18EB7E95E5E}" destId="{A25B8874-1134-431E-A462-7906544DD144}" srcOrd="0" destOrd="0" presId="urn:microsoft.com/office/officeart/2005/8/layout/chevron2"/>
    <dgm:cxn modelId="{AE190070-E4EB-44DF-90A6-4E76CC347D17}" type="presParOf" srcId="{7667EABA-D72F-4891-A245-D18EB7E95E5E}" destId="{D2B255B0-7D17-42FD-9809-4083EEAC97F4}" srcOrd="1" destOrd="0" presId="urn:microsoft.com/office/officeart/2005/8/layout/chevron2"/>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5422A8-EB13-4C8D-A1F2-56449CEBE9CF}">
      <dsp:nvSpPr>
        <dsp:cNvPr id="0" name=""/>
        <dsp:cNvSpPr/>
      </dsp:nvSpPr>
      <dsp:spPr>
        <a:xfrm rot="5400000">
          <a:off x="-114072" y="115059"/>
          <a:ext cx="760480" cy="532336"/>
        </a:xfrm>
        <a:prstGeom prst="chevron">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1</a:t>
          </a:r>
        </a:p>
      </dsp:txBody>
      <dsp:txXfrm rot="-5400000">
        <a:off x="0" y="267155"/>
        <a:ext cx="532336" cy="228144"/>
      </dsp:txXfrm>
    </dsp:sp>
    <dsp:sp modelId="{CEC7B3DE-74EC-4A8F-BCD4-F8CF4DA22091}">
      <dsp:nvSpPr>
        <dsp:cNvPr id="0" name=""/>
        <dsp:cNvSpPr/>
      </dsp:nvSpPr>
      <dsp:spPr>
        <a:xfrm rot="5400000">
          <a:off x="1992147" y="-1459811"/>
          <a:ext cx="494312" cy="3413934"/>
        </a:xfrm>
        <a:prstGeom prst="round2SameRect">
          <a:avLst/>
        </a:prstGeom>
        <a:solidFill>
          <a:schemeClr val="lt1">
            <a:alpha val="90000"/>
            <a:hueOff val="0"/>
            <a:satOff val="0"/>
            <a:lumOff val="0"/>
            <a:alphaOff val="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Use your own words</a:t>
          </a:r>
        </a:p>
      </dsp:txBody>
      <dsp:txXfrm rot="-5400000">
        <a:off x="532336" y="24130"/>
        <a:ext cx="3389804" cy="446052"/>
      </dsp:txXfrm>
    </dsp:sp>
    <dsp:sp modelId="{323F23E9-6469-4324-9783-ED847D759FBA}">
      <dsp:nvSpPr>
        <dsp:cNvPr id="0" name=""/>
        <dsp:cNvSpPr/>
      </dsp:nvSpPr>
      <dsp:spPr>
        <a:xfrm rot="5400000">
          <a:off x="-114072" y="715839"/>
          <a:ext cx="760480" cy="532336"/>
        </a:xfrm>
        <a:prstGeom prst="chevron">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2</a:t>
          </a:r>
        </a:p>
      </dsp:txBody>
      <dsp:txXfrm rot="-5400000">
        <a:off x="0" y="867935"/>
        <a:ext cx="532336" cy="228144"/>
      </dsp:txXfrm>
    </dsp:sp>
    <dsp:sp modelId="{E5B80270-E2AD-4FBD-B0F0-3FBCE6696682}">
      <dsp:nvSpPr>
        <dsp:cNvPr id="0" name=""/>
        <dsp:cNvSpPr/>
      </dsp:nvSpPr>
      <dsp:spPr>
        <a:xfrm rot="5400000">
          <a:off x="1992147" y="-858043"/>
          <a:ext cx="494312" cy="3413934"/>
        </a:xfrm>
        <a:prstGeom prst="round2SameRect">
          <a:avLst/>
        </a:prstGeom>
        <a:solidFill>
          <a:schemeClr val="lt1">
            <a:alpha val="90000"/>
            <a:hueOff val="0"/>
            <a:satOff val="0"/>
            <a:lumOff val="0"/>
            <a:alphaOff val="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APA style 6</a:t>
          </a:r>
          <a:r>
            <a:rPr lang="en-GB" sz="1400" kern="1200" baseline="30000" dirty="0"/>
            <a:t>th</a:t>
          </a:r>
          <a:r>
            <a:rPr lang="en-GB" sz="1400" kern="1200" dirty="0"/>
            <a:t> ed all pieces of information used </a:t>
          </a:r>
        </a:p>
      </dsp:txBody>
      <dsp:txXfrm rot="-5400000">
        <a:off x="532336" y="625898"/>
        <a:ext cx="3389804" cy="446052"/>
      </dsp:txXfrm>
    </dsp:sp>
    <dsp:sp modelId="{A25B8874-1134-431E-A462-7906544DD144}">
      <dsp:nvSpPr>
        <dsp:cNvPr id="0" name=""/>
        <dsp:cNvSpPr/>
      </dsp:nvSpPr>
      <dsp:spPr>
        <a:xfrm rot="5400000">
          <a:off x="-110074" y="1297903"/>
          <a:ext cx="760480" cy="532336"/>
        </a:xfrm>
        <a:prstGeom prst="chevron">
          <a:avLst/>
        </a:prstGeom>
        <a:solidFill>
          <a:schemeClr val="accent2">
            <a:lumMod val="20000"/>
            <a:lumOff val="8000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3</a:t>
          </a:r>
        </a:p>
      </dsp:txBody>
      <dsp:txXfrm rot="-5400000">
        <a:off x="3998" y="1449999"/>
        <a:ext cx="532336" cy="228144"/>
      </dsp:txXfrm>
    </dsp:sp>
    <dsp:sp modelId="{D2B255B0-7D17-42FD-9809-4083EEAC97F4}">
      <dsp:nvSpPr>
        <dsp:cNvPr id="0" name=""/>
        <dsp:cNvSpPr/>
      </dsp:nvSpPr>
      <dsp:spPr>
        <a:xfrm rot="5400000">
          <a:off x="1992147" y="-257264"/>
          <a:ext cx="494312" cy="3413934"/>
        </a:xfrm>
        <a:prstGeom prst="round2SameRect">
          <a:avLst/>
        </a:prstGeom>
        <a:solidFill>
          <a:schemeClr val="lt1">
            <a:alpha val="90000"/>
            <a:hueOff val="0"/>
            <a:satOff val="0"/>
            <a:lumOff val="0"/>
            <a:alphaOff val="0"/>
          </a:schemeClr>
        </a:solidFill>
        <a:ln w="15875"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Use Cites </a:t>
          </a:r>
        </a:p>
        <a:p>
          <a:pPr marL="114300" lvl="1" indent="-114300" algn="l" defTabSz="622300">
            <a:lnSpc>
              <a:spcPct val="90000"/>
            </a:lnSpc>
            <a:spcBef>
              <a:spcPct val="0"/>
            </a:spcBef>
            <a:spcAft>
              <a:spcPct val="15000"/>
            </a:spcAft>
            <a:buChar char="•"/>
          </a:pPr>
          <a:r>
            <a:rPr lang="en-GB" sz="1400" kern="1200" dirty="0"/>
            <a:t>Use Quotation marks</a:t>
          </a:r>
        </a:p>
      </dsp:txBody>
      <dsp:txXfrm rot="-5400000">
        <a:off x="532336" y="1226677"/>
        <a:ext cx="3389804" cy="44605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73FC4B-274A-4949-B284-C479EBE3CC06}" type="datetimeFigureOut">
              <a:rPr lang="en-GB" smtClean="0"/>
              <a:t>12/01/2020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6504CE6-5A0C-4DAD-9C54-4039910FB5D5}"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54790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73FC4B-274A-4949-B284-C479EBE3CC06}"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504CE6-5A0C-4DAD-9C54-4039910FB5D5}"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7276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73FC4B-274A-4949-B284-C479EBE3CC06}"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504CE6-5A0C-4DAD-9C54-4039910FB5D5}"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297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73FC4B-274A-4949-B284-C479EBE3CC06}"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504CE6-5A0C-4DAD-9C54-4039910FB5D5}"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4568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73FC4B-274A-4949-B284-C479EBE3CC06}" type="datetimeFigureOut">
              <a:rPr lang="en-GB" smtClean="0"/>
              <a:t>12/01/2020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504CE6-5A0C-4DAD-9C54-4039910FB5D5}"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228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73FC4B-274A-4949-B284-C479EBE3CC06}" type="datetimeFigureOut">
              <a:rPr lang="en-GB" smtClean="0"/>
              <a:t>12/01/2020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504CE6-5A0C-4DAD-9C54-4039910FB5D5}"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9847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73FC4B-274A-4949-B284-C479EBE3CC06}" type="datetimeFigureOut">
              <a:rPr lang="en-GB" smtClean="0"/>
              <a:t>12/01/2020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504CE6-5A0C-4DAD-9C54-4039910FB5D5}" type="slidenum">
              <a:rPr lang="en-GB" smtClean="0"/>
              <a:t>‹#›</a:t>
            </a:fld>
            <a:endParaRPr lang="en-GB"/>
          </a:p>
        </p:txBody>
      </p:sp>
    </p:spTree>
    <p:extLst>
      <p:ext uri="{BB962C8B-B14F-4D97-AF65-F5344CB8AC3E}">
        <p14:creationId xmlns:p14="http://schemas.microsoft.com/office/powerpoint/2010/main" val="1869748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73FC4B-274A-4949-B284-C479EBE3CC06}"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504CE6-5A0C-4DAD-9C54-4039910FB5D5}"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952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273FC4B-274A-4949-B284-C479EBE3CC06}" type="datetimeFigureOut">
              <a:rPr lang="en-GB" smtClean="0"/>
              <a:t>12/01/2020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6504CE6-5A0C-4DAD-9C54-4039910FB5D5}"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7453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73FC4B-274A-4949-B284-C479EBE3CC06}"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504CE6-5A0C-4DAD-9C54-4039910FB5D5}"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5424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73FC4B-274A-4949-B284-C479EBE3CC06}"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504CE6-5A0C-4DAD-9C54-4039910FB5D5}"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44868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273FC4B-274A-4949-B284-C479EBE3CC06}" type="datetimeFigureOut">
              <a:rPr lang="en-GB" smtClean="0"/>
              <a:t>12/01/2020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6504CE6-5A0C-4DAD-9C54-4039910FB5D5}"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860676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s://www.independent.co.uk/student/news/uk-universities-in-plagiarism-epidemic-as-almost-50000-students-caught-cheating-over-last-3-years-a6796021.html" TargetMode="External"/><Relationship Id="rId2" Type="http://schemas.openxmlformats.org/officeDocument/2006/relationships/hyperlink" Target="https://www.turnitin.com/regions/uk/university" TargetMode="External"/><Relationship Id="rId1" Type="http://schemas.openxmlformats.org/officeDocument/2006/relationships/slideLayout" Target="../slideLayouts/slideLayout1.xml"/><Relationship Id="rId4" Type="http://schemas.openxmlformats.org/officeDocument/2006/relationships/hyperlink" Target="file:///C:\Users\jessp\AppData\Local\Packages\Microsoft.MicrosoftEdge_8wekyb3d8bbwe\TempState\Downloads\epq-avoiding-plagiarism%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0188C4C-FBA2-4CC7-92E9-E523007474AA}"/>
              </a:ext>
            </a:extLst>
          </p:cNvPr>
          <p:cNvSpPr/>
          <p:nvPr/>
        </p:nvSpPr>
        <p:spPr>
          <a:xfrm rot="10800000" flipV="1">
            <a:off x="829873" y="91020"/>
            <a:ext cx="10056210" cy="461665"/>
          </a:xfrm>
          <a:prstGeom prst="rect">
            <a:avLst/>
          </a:prstGeom>
          <a:noFill/>
        </p:spPr>
        <p:txBody>
          <a:bodyPr wrap="square" lIns="91440" tIns="45720" rIns="91440" bIns="45720">
            <a:spAutoFit/>
          </a:bodyPr>
          <a:lstStyle/>
          <a:p>
            <a:pPr algn="ctr"/>
            <a:r>
              <a:rPr lang="en-GB" sz="2400" b="1"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Epidemic of Plagiarism at British Universities</a:t>
            </a:r>
          </a:p>
        </p:txBody>
      </p:sp>
      <p:graphicFrame>
        <p:nvGraphicFramePr>
          <p:cNvPr id="2" name="Diagram 1">
            <a:extLst>
              <a:ext uri="{FF2B5EF4-FFF2-40B4-BE49-F238E27FC236}">
                <a16:creationId xmlns:a16="http://schemas.microsoft.com/office/drawing/2014/main" id="{D4ED30F0-E0D0-4696-8272-936B8D440902}"/>
              </a:ext>
            </a:extLst>
          </p:cNvPr>
          <p:cNvGraphicFramePr/>
          <p:nvPr>
            <p:extLst>
              <p:ext uri="{D42A27DB-BD31-4B8C-83A1-F6EECF244321}">
                <p14:modId xmlns:p14="http://schemas.microsoft.com/office/powerpoint/2010/main" val="184144462"/>
              </p:ext>
            </p:extLst>
          </p:nvPr>
        </p:nvGraphicFramePr>
        <p:xfrm>
          <a:off x="320928" y="4169468"/>
          <a:ext cx="3946271" cy="19640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C92FA99-0073-45A2-B133-6970CB5C3B95}"/>
              </a:ext>
            </a:extLst>
          </p:cNvPr>
          <p:cNvSpPr txBox="1"/>
          <p:nvPr/>
        </p:nvSpPr>
        <p:spPr>
          <a:xfrm>
            <a:off x="478141" y="3739365"/>
            <a:ext cx="3946271" cy="369332"/>
          </a:xfrm>
          <a:prstGeom prst="rect">
            <a:avLst/>
          </a:prstGeom>
          <a:noFill/>
        </p:spPr>
        <p:txBody>
          <a:bodyPr wrap="square" rtlCol="0">
            <a:spAutoFit/>
          </a:bodyPr>
          <a:lstStyle/>
          <a:p>
            <a:pPr algn="ctr"/>
            <a:r>
              <a:rPr lang="en-GB" b="1" dirty="0">
                <a:latin typeface="Times New Roman" panose="02020603050405020304" pitchFamily="18" charset="0"/>
                <a:cs typeface="Times New Roman" panose="02020603050405020304" pitchFamily="18" charset="0"/>
              </a:rPr>
              <a:t>Things to remember! </a:t>
            </a:r>
          </a:p>
        </p:txBody>
      </p:sp>
      <p:sp>
        <p:nvSpPr>
          <p:cNvPr id="12" name="Rectangle: Rounded Corners 11">
            <a:extLst>
              <a:ext uri="{FF2B5EF4-FFF2-40B4-BE49-F238E27FC236}">
                <a16:creationId xmlns:a16="http://schemas.microsoft.com/office/drawing/2014/main" id="{96607687-287E-4942-ACA5-542132F3EADF}"/>
              </a:ext>
            </a:extLst>
          </p:cNvPr>
          <p:cNvSpPr/>
          <p:nvPr/>
        </p:nvSpPr>
        <p:spPr>
          <a:xfrm>
            <a:off x="64252" y="712188"/>
            <a:ext cx="5874619" cy="2966407"/>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latin typeface="Times New Roman" panose="02020603050405020304" pitchFamily="18" charset="0"/>
                <a:cs typeface="Times New Roman" panose="02020603050405020304" pitchFamily="18" charset="0"/>
              </a:rPr>
              <a:t>The definition of plagiarism is using someone else’s work or ideas and claiming that it is yours by not acknowledging the true author. </a:t>
            </a:r>
          </a:p>
          <a:p>
            <a:r>
              <a:rPr lang="en-GB" sz="1200" dirty="0">
                <a:solidFill>
                  <a:schemeClr val="tx1"/>
                </a:solidFill>
                <a:latin typeface="Times New Roman" panose="02020603050405020304" pitchFamily="18" charset="0"/>
                <a:cs typeface="Times New Roman" panose="02020603050405020304" pitchFamily="18" charset="0"/>
              </a:rPr>
              <a:t>Changing one word in a sentence still counts as plagiarism, if you find something you like in a book, article, picked up in a lecture or anywhere else you must paraphrase in your own words if you want to use it in your assignment.</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 Referencing sources of information is important, doing this is giving credit to the author who spend their time on that piece of work, if you do not reference correctly it will be classed as plagiarism which will result in loss of marks or a complete fail. Those authors have worked hard. Do not steal it! </a:t>
            </a:r>
          </a:p>
          <a:p>
            <a:r>
              <a:rPr lang="en-GB" sz="1200" dirty="0">
                <a:solidFill>
                  <a:schemeClr val="tx1"/>
                </a:solidFill>
                <a:latin typeface="Times New Roman" panose="02020603050405020304" pitchFamily="18" charset="0"/>
                <a:cs typeface="Times New Roman" panose="02020603050405020304" pitchFamily="18" charset="0"/>
              </a:rPr>
              <a:t>Plagiarism is a serious offence in British universities, you must reference every source of information that you use in your assignment. </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Psychology university level students currently use the APA style 6</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ed to reference their sources correctly (University of Essex, 2014). At the end of 2019, a new edition of APA referencing was released, students from September 2020 must use the 7</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edition.</a:t>
            </a:r>
          </a:p>
        </p:txBody>
      </p:sp>
      <p:sp>
        <p:nvSpPr>
          <p:cNvPr id="13" name="Rectangle: Rounded Corners 12">
            <a:extLst>
              <a:ext uri="{FF2B5EF4-FFF2-40B4-BE49-F238E27FC236}">
                <a16:creationId xmlns:a16="http://schemas.microsoft.com/office/drawing/2014/main" id="{AFD7EE4A-E0B1-49DB-BE26-A7CDBB471E21}"/>
              </a:ext>
            </a:extLst>
          </p:cNvPr>
          <p:cNvSpPr/>
          <p:nvPr/>
        </p:nvSpPr>
        <p:spPr>
          <a:xfrm>
            <a:off x="6025415" y="705719"/>
            <a:ext cx="6102333" cy="2359004"/>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latin typeface="Times New Roman" panose="02020603050405020304" pitchFamily="18" charset="0"/>
                <a:cs typeface="Times New Roman" panose="02020603050405020304" pitchFamily="18" charset="0"/>
              </a:rPr>
              <a:t>UK universities have an online electronic system which was invented to pick up plagiarism in student’s work and help prevent plagiarism from happening.  The electronic system compares students work to a range of online sources, including previously submitted material, websites, cheat sites, databases and journals (University of Essex, 2014).</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This electronic system is called Turnitin and it is used by 98% of UK universities for the past 15 years. Turnitin’s job is to detect plagiarism on student’s work that is submitted. Turnitin has a draft portal where students can submit their work to check their plagiarism percentage, this allows students to avoid plagiarism before turning in their assignment to their lecturer (Turnitin, 2019).  </a:t>
            </a:r>
          </a:p>
        </p:txBody>
      </p:sp>
      <p:pic>
        <p:nvPicPr>
          <p:cNvPr id="8" name="Picture 7">
            <a:extLst>
              <a:ext uri="{FF2B5EF4-FFF2-40B4-BE49-F238E27FC236}">
                <a16:creationId xmlns:a16="http://schemas.microsoft.com/office/drawing/2014/main" id="{7A40410B-C754-417D-B850-A6173879A51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34296" y="3217756"/>
            <a:ext cx="2736775" cy="3543223"/>
          </a:xfrm>
          <a:prstGeom prst="rect">
            <a:avLst/>
          </a:prstGeom>
          <a:ln>
            <a:solidFill>
              <a:schemeClr val="tx1"/>
            </a:solidFill>
          </a:ln>
        </p:spPr>
      </p:pic>
      <p:sp>
        <p:nvSpPr>
          <p:cNvPr id="14" name="Rectangle: Rounded Corners 13">
            <a:extLst>
              <a:ext uri="{FF2B5EF4-FFF2-40B4-BE49-F238E27FC236}">
                <a16:creationId xmlns:a16="http://schemas.microsoft.com/office/drawing/2014/main" id="{E2B323C1-23E8-43AC-98A1-9EEEC6A2D245}"/>
              </a:ext>
            </a:extLst>
          </p:cNvPr>
          <p:cNvSpPr/>
          <p:nvPr/>
        </p:nvSpPr>
        <p:spPr>
          <a:xfrm>
            <a:off x="4393384" y="3894129"/>
            <a:ext cx="4408671" cy="2756928"/>
          </a:xfrm>
          <a:prstGeom prst="round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latin typeface="Times New Roman" panose="02020603050405020304" pitchFamily="18" charset="0"/>
                <a:cs typeface="Times New Roman" panose="02020603050405020304" pitchFamily="18" charset="0"/>
              </a:rPr>
              <a:t>In 2016 an investigation by The Times newspaper revealed how almost 50,000 students were caught cheating in the last three years. The investigation found that international students from outside the European Union to be the worst offenders, they are four times more likely to cheat. Out of  129 UK universities featured in the investigation, the University of Kent placed top with the highest number of plagiarism reports with 1,947 cases.</a:t>
            </a: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Typically copying and pasting type of plagiarism is decreasing because how it easy it is to detect. However there has been an increase in students using a bespoke essay writing services because of how easy and cheap they are to get hold of (The Independent 2016).</a:t>
            </a:r>
          </a:p>
        </p:txBody>
      </p:sp>
      <p:sp>
        <p:nvSpPr>
          <p:cNvPr id="17" name="TextBox 16">
            <a:extLst>
              <a:ext uri="{FF2B5EF4-FFF2-40B4-BE49-F238E27FC236}">
                <a16:creationId xmlns:a16="http://schemas.microsoft.com/office/drawing/2014/main" id="{5C04F24F-4B94-4FAE-8965-51E795EF05CC}"/>
              </a:ext>
            </a:extLst>
          </p:cNvPr>
          <p:cNvSpPr txBox="1"/>
          <p:nvPr/>
        </p:nvSpPr>
        <p:spPr>
          <a:xfrm>
            <a:off x="5857978" y="3187028"/>
            <a:ext cx="2990398" cy="646331"/>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Check out this flowchart to help you avoid plagiarism!</a:t>
            </a:r>
          </a:p>
        </p:txBody>
      </p:sp>
      <p:cxnSp>
        <p:nvCxnSpPr>
          <p:cNvPr id="19" name="Straight Arrow Connector 18">
            <a:extLst>
              <a:ext uri="{FF2B5EF4-FFF2-40B4-BE49-F238E27FC236}">
                <a16:creationId xmlns:a16="http://schemas.microsoft.com/office/drawing/2014/main" id="{559F7057-5F7B-4D9A-810F-CAAD6714805B}"/>
              </a:ext>
            </a:extLst>
          </p:cNvPr>
          <p:cNvCxnSpPr>
            <a:cxnSpLocks/>
          </p:cNvCxnSpPr>
          <p:nvPr/>
        </p:nvCxnSpPr>
        <p:spPr>
          <a:xfrm>
            <a:off x="8614611" y="3510193"/>
            <a:ext cx="924025" cy="413838"/>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3567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08FEF-B338-4012-9C21-03D951A3442F}"/>
              </a:ext>
            </a:extLst>
          </p:cNvPr>
          <p:cNvSpPr>
            <a:spLocks noGrp="1"/>
          </p:cNvSpPr>
          <p:nvPr>
            <p:ph type="ctrTitle"/>
          </p:nvPr>
        </p:nvSpPr>
        <p:spPr>
          <a:xfrm>
            <a:off x="1382826" y="394635"/>
            <a:ext cx="8637073" cy="600529"/>
          </a:xfrm>
        </p:spPr>
        <p:txBody>
          <a:bodyPr>
            <a:normAutofit fontScale="90000"/>
          </a:bodyPr>
          <a:lstStyle/>
          <a:p>
            <a:pPr algn="ctr"/>
            <a:r>
              <a:rPr lang="en-GB" sz="1400" b="1" dirty="0">
                <a:latin typeface="Times New Roman" panose="02020603050405020304" pitchFamily="18" charset="0"/>
                <a:cs typeface="Times New Roman" panose="02020603050405020304" pitchFamily="18" charset="0"/>
              </a:rPr>
              <a:t> </a:t>
            </a:r>
            <a:r>
              <a:rPr lang="en-GB" sz="4000" b="1" dirty="0">
                <a:latin typeface="Times New Roman" panose="02020603050405020304" pitchFamily="18" charset="0"/>
                <a:cs typeface="Times New Roman" panose="02020603050405020304" pitchFamily="18" charset="0"/>
              </a:rPr>
              <a:t>References </a:t>
            </a:r>
            <a:br>
              <a:rPr lang="en-GB" sz="1400" dirty="0">
                <a:latin typeface="Times New Roman" panose="02020603050405020304" pitchFamily="18" charset="0"/>
                <a:cs typeface="Times New Roman" panose="02020603050405020304" pitchFamily="18" charset="0"/>
              </a:rPr>
            </a:br>
            <a:br>
              <a:rPr lang="en-GB" sz="1400" dirty="0">
                <a:latin typeface="Times New Roman" panose="02020603050405020304" pitchFamily="18" charset="0"/>
                <a:cs typeface="Times New Roman" panose="02020603050405020304" pitchFamily="18" charset="0"/>
              </a:rPr>
            </a:br>
            <a:endParaRPr lang="en-GB" sz="14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0A92212-6112-4734-A9C5-BA8915924529}"/>
              </a:ext>
            </a:extLst>
          </p:cNvPr>
          <p:cNvSpPr txBox="1"/>
          <p:nvPr/>
        </p:nvSpPr>
        <p:spPr>
          <a:xfrm>
            <a:off x="506929" y="625641"/>
            <a:ext cx="10215613" cy="2862322"/>
          </a:xfrm>
          <a:prstGeom prst="rect">
            <a:avLst/>
          </a:prstGeom>
          <a:noFill/>
        </p:spPr>
        <p:txBody>
          <a:bodyPr wrap="square" rtlCol="0">
            <a:spAutoFit/>
          </a:bodyPr>
          <a:lstStyle/>
          <a:p>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Turnitin (2019), </a:t>
            </a:r>
            <a:r>
              <a:rPr lang="en-GB" i="1" dirty="0">
                <a:latin typeface="Times New Roman" panose="02020603050405020304" pitchFamily="18" charset="0"/>
                <a:cs typeface="Times New Roman" panose="02020603050405020304" pitchFamily="18" charset="0"/>
              </a:rPr>
              <a:t>Turnitin for Universities</a:t>
            </a:r>
            <a:r>
              <a:rPr lang="en-GB" dirty="0">
                <a:latin typeface="Times New Roman" panose="02020603050405020304" pitchFamily="18" charset="0"/>
                <a:cs typeface="Times New Roman" panose="02020603050405020304" pitchFamily="18" charset="0"/>
              </a:rPr>
              <a:t>, </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a:t>
            </a:r>
            <a:r>
              <a:rPr lang="en-GB" dirty="0">
                <a:solidFill>
                  <a:schemeClr val="accent5">
                    <a:lumMod val="7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https://www.turnitin.com/regions/uk/university</a:t>
            </a:r>
            <a:endParaRPr lang="en-GB" dirty="0">
              <a:solidFill>
                <a:schemeClr val="accent5">
                  <a:lumMod val="75000"/>
                </a:schemeClr>
              </a:solidFill>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Independent (2016),	</a:t>
            </a:r>
            <a:r>
              <a:rPr lang="en-GB" i="1" dirty="0">
                <a:latin typeface="Times New Roman" panose="02020603050405020304" pitchFamily="18" charset="0"/>
                <a:cs typeface="Times New Roman" panose="02020603050405020304" pitchFamily="18" charset="0"/>
              </a:rPr>
              <a:t>UK universities in ‘plagiarism epidemic’ as almost 50,000 students caught cheating	over last 3 years, </a:t>
            </a:r>
            <a:r>
              <a:rPr lang="en-GB" dirty="0">
                <a:solidFill>
                  <a:schemeClr val="accent5">
                    <a:lumMod val="75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https://www.independent.co.uk/student/news/uk-universities-in-plagiarism-epidemic-as-almost-50000-students-caught-cheating-over-last-3-years-a6796021.html</a:t>
            </a:r>
            <a:endParaRPr lang="en-GB" dirty="0">
              <a:solidFill>
                <a:schemeClr val="accent5">
                  <a:lumMod val="75000"/>
                </a:schemeClr>
              </a:solidFill>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University of Essex (2014), </a:t>
            </a:r>
            <a:r>
              <a:rPr lang="en-GB" i="1" dirty="0">
                <a:latin typeface="Times New Roman" panose="02020603050405020304" pitchFamily="18" charset="0"/>
                <a:cs typeface="Times New Roman" panose="02020603050405020304" pitchFamily="18" charset="0"/>
              </a:rPr>
              <a:t>Plagiarism and how to avoid it,	</a:t>
            </a:r>
            <a:r>
              <a:rPr lang="en-GB" i="1" dirty="0">
                <a:solidFill>
                  <a:schemeClr val="accent5">
                    <a:lumMod val="75000"/>
                  </a:schemeClr>
                </a:solidFill>
                <a:latin typeface="Times New Roman" panose="02020603050405020304" pitchFamily="18" charset="0"/>
                <a:cs typeface="Times New Roman" panose="02020603050405020304" pitchFamily="18" charset="0"/>
                <a:hlinkClick r:id="rId4" action="ppaction://hlinkfile">
                  <a:extLst>
                    <a:ext uri="{A12FA001-AC4F-418D-AE19-62706E023703}">
                      <ahyp:hlinkClr xmlns:ahyp="http://schemas.microsoft.com/office/drawing/2018/hyperlinkcolor" val="tx"/>
                    </a:ext>
                  </a:extLst>
                </a:hlinkClick>
              </a:rPr>
              <a:t>file:///C:/Users/jessp/AppData/Local/Packages/Microsoft.MicrosoftEdge_8wekyb3d8bbwe/TempState/Downloads/epq-avoiding-plagiarism%20(1).pdf</a:t>
            </a:r>
            <a:endParaRPr lang="en-GB" i="1" dirty="0">
              <a:solidFill>
                <a:schemeClr val="accent5">
                  <a:lumMod val="75000"/>
                </a:schemeClr>
              </a:solidFill>
              <a:latin typeface="Times New Roman" panose="02020603050405020304" pitchFamily="18" charset="0"/>
              <a:cs typeface="Times New Roman" panose="02020603050405020304" pitchFamily="18" charset="0"/>
            </a:endParaRPr>
          </a:p>
          <a:p>
            <a:endParaRPr lang="en-GB" i="1" dirty="0"/>
          </a:p>
        </p:txBody>
      </p:sp>
    </p:spTree>
    <p:extLst>
      <p:ext uri="{BB962C8B-B14F-4D97-AF65-F5344CB8AC3E}">
        <p14:creationId xmlns:p14="http://schemas.microsoft.com/office/powerpoint/2010/main" val="377741520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344</TotalTime>
  <Words>611</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Gill Sans MT</vt:lpstr>
      <vt:lpstr>Times New Roman</vt:lpstr>
      <vt:lpstr>Gallery</vt:lpstr>
      <vt:lpstr>PowerPoint Presentation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Avoiding Plagiarism</dc:title>
  <dc:creator>jess phillips</dc:creator>
  <cp:lastModifiedBy>jess phillips</cp:lastModifiedBy>
  <cp:revision>23</cp:revision>
  <dcterms:created xsi:type="dcterms:W3CDTF">2019-12-09T09:37:45Z</dcterms:created>
  <dcterms:modified xsi:type="dcterms:W3CDTF">2020-01-12T12:39:14Z</dcterms:modified>
</cp:coreProperties>
</file>