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handoutMasterIdLst>
    <p:handoutMasterId r:id="rId11"/>
  </p:handout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8AB784-E5EB-8543-A6E6-24BE8A265E7B}" v="108" dt="2023-02-19T23:44:05.874"/>
    <p1510:client id="{41948BF0-5A1B-1F5C-EE59-996EADCF34F5}" v="1119" dt="2023-02-19T23:58:39.391"/>
    <p1510:client id="{9F8A2469-1A76-8A06-AC23-5FBABB8FFFE8}" v="126" dt="2023-02-19T17:38:05.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0"/>
  </p:normalViewPr>
  <p:slideViewPr>
    <p:cSldViewPr snapToGrid="0">
      <p:cViewPr varScale="1">
        <p:scale>
          <a:sx n="120" d="100"/>
          <a:sy n="120" d="100"/>
        </p:scale>
        <p:origin x="256" y="184"/>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20/03/2023</a:t>
            </a:fld>
            <a:endParaRPr lang="en-GB"/>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20/03/2023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a:p>
        </p:txBody>
      </p:sp>
    </p:spTree>
    <p:extLst>
      <p:ext uri="{BB962C8B-B14F-4D97-AF65-F5344CB8AC3E}">
        <p14:creationId xmlns:p14="http://schemas.microsoft.com/office/powerpoint/2010/main" val="7825881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rtlCol="0" anchor="b"/>
          <a:lstStyle>
            <a:lvl1pPr>
              <a:defRPr sz="5400"/>
            </a:lvl1pPr>
          </a:lstStyle>
          <a:p>
            <a:pPr rtl="0"/>
            <a:r>
              <a:rPr lang="en-GB" noProof="0"/>
              <a:t>Click to edit Master title style</a:t>
            </a:r>
          </a:p>
        </p:txBody>
      </p:sp>
      <p:sp>
        <p:nvSpPr>
          <p:cNvPr id="3" name="Subtitle 2"/>
          <p:cNvSpPr>
            <a:spLocks noGrp="1"/>
          </p:cNvSpPr>
          <p:nvPr>
            <p:ph type="subTitle" idx="1"/>
          </p:nvPr>
        </p:nvSpPr>
        <p:spPr bwMode="gray">
          <a:xfrm>
            <a:off x="1154955" y="4777380"/>
            <a:ext cx="8825658" cy="861420"/>
          </a:xfrm>
        </p:spPr>
        <p:txBody>
          <a:bodyPr rtlCol="0"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rtlCol="0" anchor="t"/>
          <a:lstStyle>
            <a:lvl1pPr algn="l">
              <a:defRPr b="0" i="0">
                <a:solidFill>
                  <a:schemeClr val="bg1">
                    <a:alpha val="60000"/>
                  </a:schemeClr>
                </a:solidFill>
              </a:defRPr>
            </a:lvl1pPr>
          </a:lstStyle>
          <a:p>
            <a:pPr rtl="0"/>
            <a:fld id="{7A92D7B5-060E-4D44-811A-B518BD881B18}" type="datetime1">
              <a:rPr lang="en-GB" noProof="0" smtClean="0"/>
              <a:t>20/03/2023</a:t>
            </a:fld>
            <a:endParaRPr lang="en-GB" noProof="0"/>
          </a:p>
        </p:txBody>
      </p:sp>
      <p:sp>
        <p:nvSpPr>
          <p:cNvPr id="5" name="Footer Placeholder 4"/>
          <p:cNvSpPr>
            <a:spLocks noGrp="1"/>
          </p:cNvSpPr>
          <p:nvPr>
            <p:ph type="ftr" sz="quarter" idx="11"/>
          </p:nvPr>
        </p:nvSpPr>
        <p:spPr bwMode="gray">
          <a:xfrm rot="5400000">
            <a:off x="8951976" y="3227832"/>
            <a:ext cx="3859795" cy="304801"/>
          </a:xfrm>
        </p:spPr>
        <p:txBody>
          <a:bodyPr rtlCol="0"/>
          <a:lstStyle>
            <a:lvl1pPr>
              <a:defRPr b="0" i="0">
                <a:solidFill>
                  <a:schemeClr val="bg1">
                    <a:alpha val="60000"/>
                  </a:schemeClr>
                </a:solidFill>
              </a:defRPr>
            </a:lvl1pPr>
          </a:lstStyle>
          <a:p>
            <a:pPr rtl="0"/>
            <a:endParaRPr lang="en-GB" noProof="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a:xfrm>
            <a:off x="1154954" y="2603500"/>
            <a:ext cx="8825659" cy="34163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581D501-BD47-47FC-8F1B-30736704360D}"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rtlCol="0" anchor="ctr"/>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6895559" y="2677644"/>
            <a:ext cx="3757545" cy="2283824"/>
          </a:xfrm>
        </p:spPr>
        <p:txBody>
          <a:bodyPr rtlCol="0"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575BF883-6AD6-4A4E-BFA7-F1B4A3964359}"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1154954" y="2603500"/>
            <a:ext cx="4825158" cy="3416301"/>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208712" y="2603500"/>
            <a:ext cx="4825159" cy="3416300"/>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0DB93A3-8EAD-4647-AD6C-B45EAA43133B}" type="datetime1">
              <a:rPr lang="en-GB" noProof="0" smtClean="0"/>
              <a:t>20/03/2023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0"/>
            <a:ext cx="4825157"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154954" y="3179762"/>
            <a:ext cx="4825158" cy="2840039"/>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208712" y="2603500"/>
            <a:ext cx="4825159"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08712" y="3179762"/>
            <a:ext cx="4825159" cy="2840039"/>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657A1CA-2D22-4F7B-AB9E-CAC4F2E16CF8}" type="datetime1">
              <a:rPr lang="en-GB" noProof="0" smtClean="0"/>
              <a:t>20/03/2023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rtlCol="0"/>
          <a:lstStyle>
            <a:lvl1pPr>
              <a:defRPr/>
            </a:lvl1pPr>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037B500A-BD17-4B81-A178-237AB3D17220}" type="datetime1">
              <a:rPr lang="en-GB" noProof="0" smtClean="0"/>
              <a:t>20/03/2023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F62C6426-9A57-4D6B-98BF-C5C52C38A9F7}" type="datetime1">
              <a:rPr lang="en-GB" noProof="0" smtClean="0"/>
              <a:t>20/03/2023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rtlCol="0" anchor="b"/>
          <a:lstStyle>
            <a:lvl1pPr algn="l">
              <a:defRPr sz="2400" b="0"/>
            </a:lvl1pPr>
          </a:lstStyle>
          <a:p>
            <a:pPr rtl="0"/>
            <a:r>
              <a:rPr lang="en-GB" noProof="0"/>
              <a:t>Click to edit Master title style</a:t>
            </a:r>
          </a:p>
        </p:txBody>
      </p:sp>
      <p:sp>
        <p:nvSpPr>
          <p:cNvPr id="3" name="Content Placeholder 2"/>
          <p:cNvSpPr>
            <a:spLocks noGrp="1"/>
          </p:cNvSpPr>
          <p:nvPr>
            <p:ph idx="1" hasCustomPrompt="1"/>
          </p:nvPr>
        </p:nvSpPr>
        <p:spPr>
          <a:xfrm>
            <a:off x="5781146" y="1447800"/>
            <a:ext cx="5190066" cy="4572000"/>
          </a:xfrm>
        </p:spPr>
        <p:txBody>
          <a:bodyPr rtlCol="0" anchor="ctr">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bwMode="gray">
          <a:xfrm>
            <a:off x="1154954" y="3129280"/>
            <a:ext cx="2793158" cy="2895599"/>
          </a:xfrm>
        </p:spPr>
        <p:txBody>
          <a:bodyPr rtlCol="0"/>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6EECA4D-BC6E-4DB3-8906-078886374D65}" type="datetime1">
              <a:rPr lang="en-GB" noProof="0" smtClean="0"/>
              <a:t>20/03/2023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rtlCol="0" anchor="b">
            <a:normAutofit/>
          </a:bodyPr>
          <a:lstStyle>
            <a:lvl1pPr algn="l">
              <a:defRPr sz="3600" b="0"/>
            </a:lvl1pPr>
          </a:lstStyle>
          <a:p>
            <a:pPr rtl="0"/>
            <a:r>
              <a:rPr lang="en-GB" noProof="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rtl="0">
              <a:buNone/>
            </a:pPr>
            <a:r>
              <a:rPr lang="en-GB" noProof="0"/>
              <a:t>Click icon to add picture</a:t>
            </a:r>
          </a:p>
        </p:txBody>
      </p:sp>
      <p:sp>
        <p:nvSpPr>
          <p:cNvPr id="4" name="Text Placeholder 3"/>
          <p:cNvSpPr>
            <a:spLocks noGrp="1"/>
          </p:cNvSpPr>
          <p:nvPr>
            <p:ph type="body" sz="half" idx="2" hasCustomPrompt="1"/>
          </p:nvPr>
        </p:nvSpPr>
        <p:spPr bwMode="gray">
          <a:xfrm>
            <a:off x="1154954" y="3657600"/>
            <a:ext cx="3859212" cy="1371600"/>
          </a:xfrm>
        </p:spPr>
        <p:txBody>
          <a:bodyPr rtlCol="0">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B8174BEE-114B-4E2C-8645-91D5D000FC10}" type="datetime1">
              <a:rPr lang="en-GB" noProof="0" smtClean="0"/>
              <a:t>20/03/2023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hasCustomPrompt="1"/>
          </p:nvPr>
        </p:nvSpPr>
        <p:spPr>
          <a:xfrm>
            <a:off x="1154954" y="5536665"/>
            <a:ext cx="8825658" cy="493712"/>
          </a:xfrm>
        </p:spPr>
        <p:txBody>
          <a:bodyPr rtlCol="0">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E02F0F7-D86C-4FC9-AC82-0DCCF787CE69}" type="datetime1">
              <a:rPr lang="en-GB" noProof="0" smtClean="0"/>
              <a:t>20/03/2023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rtlCol="0"/>
          <a:lstStyle>
            <a:lvl1pPr>
              <a:defRPr sz="4000"/>
            </a:lvl1pPr>
          </a:lstStyle>
          <a:p>
            <a:pPr rtl="0"/>
            <a:r>
              <a:rPr lang="en-GB" noProof="0"/>
              <a:t>Click to edit Master title style</a:t>
            </a:r>
          </a:p>
        </p:txBody>
      </p:sp>
      <p:sp>
        <p:nvSpPr>
          <p:cNvPr id="8" name="Text Placeholder 3"/>
          <p:cNvSpPr>
            <a:spLocks noGrp="1"/>
          </p:cNvSpPr>
          <p:nvPr>
            <p:ph type="body" sz="half" idx="2" hasCustomPrompt="1"/>
          </p:nvPr>
        </p:nvSpPr>
        <p:spPr>
          <a:xfrm>
            <a:off x="1154954" y="3543300"/>
            <a:ext cx="8825659" cy="24765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D8DC5E46-5961-4EA7-98EF-1A55899C3BBE}"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rtlCol="0"/>
          <a:lstStyle>
            <a:lvl1pPr>
              <a:defRPr sz="4000"/>
            </a:lvl1pPr>
          </a:lstStyle>
          <a:p>
            <a:pPr rtl="0"/>
            <a:r>
              <a:rPr lang="en-GB" noProof="0"/>
              <a:t>Click to edit Master title style</a:t>
            </a:r>
          </a:p>
        </p:txBody>
      </p:sp>
      <p:sp>
        <p:nvSpPr>
          <p:cNvPr id="14" name="Text Placeholder 3"/>
          <p:cNvSpPr>
            <a:spLocks noGrp="1"/>
          </p:cNvSpPr>
          <p:nvPr>
            <p:ph type="body" sz="half" idx="13" hasCustomPrompt="1"/>
          </p:nvPr>
        </p:nvSpPr>
        <p:spPr bwMode="gray">
          <a:xfrm>
            <a:off x="1945945" y="3678766"/>
            <a:ext cx="7731219" cy="342174"/>
          </a:xfrm>
        </p:spPr>
        <p:txBody>
          <a:bodyPr rtlCol="0"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0" name="Text Placeholder 3"/>
          <p:cNvSpPr>
            <a:spLocks noGrp="1"/>
          </p:cNvSpPr>
          <p:nvPr>
            <p:ph type="body" sz="half" idx="2" hasCustomPrompt="1"/>
          </p:nvPr>
        </p:nvSpPr>
        <p:spPr>
          <a:xfrm>
            <a:off x="1154954" y="5029199"/>
            <a:ext cx="9244897" cy="997857"/>
          </a:xfrm>
        </p:spPr>
        <p:txBody>
          <a:bodyPr rtlCol="0"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2EF471A9-B3A6-4735-9C47-AB4C5F7C0FD5}"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1154954" y="5024967"/>
            <a:ext cx="8825659" cy="860400"/>
          </a:xfrm>
        </p:spPr>
        <p:txBody>
          <a:bodyPr rtlCol="0"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01AEDE4B-68AA-4ABB-9AD1-7586C442BFB3}"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2"/>
            <a:ext cx="314187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6" name="Text Placeholder 3"/>
          <p:cNvSpPr>
            <a:spLocks noGrp="1"/>
          </p:cNvSpPr>
          <p:nvPr>
            <p:ph type="body" sz="half" idx="15" hasCustomPrompt="1"/>
          </p:nvPr>
        </p:nvSpPr>
        <p:spPr>
          <a:xfrm>
            <a:off x="1154953" y="3179764"/>
            <a:ext cx="314187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12721" y="2603500"/>
            <a:ext cx="3147009"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Text Placeholder 3"/>
          <p:cNvSpPr>
            <a:spLocks noGrp="1"/>
          </p:cNvSpPr>
          <p:nvPr>
            <p:ph type="body" sz="half" idx="16" hasCustomPrompt="1"/>
          </p:nvPr>
        </p:nvSpPr>
        <p:spPr>
          <a:xfrm>
            <a:off x="4512721" y="3179763"/>
            <a:ext cx="314700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888135" y="2603501"/>
            <a:ext cx="3145730"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Text Placeholder 3"/>
          <p:cNvSpPr>
            <a:spLocks noGrp="1"/>
          </p:cNvSpPr>
          <p:nvPr>
            <p:ph type="body" sz="half" idx="17" hasCustomPrompt="1"/>
          </p:nvPr>
        </p:nvSpPr>
        <p:spPr>
          <a:xfrm>
            <a:off x="7888329" y="3179762"/>
            <a:ext cx="3145536"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83E5E5E3-BB3C-4FC6-B3BB-6BBF7E5E9C26}" type="datetime1">
              <a:rPr lang="en-GB" noProof="0" smtClean="0"/>
              <a:t>20/03/2023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4532844"/>
            <a:ext cx="305043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2" name="Text Placeholder 3"/>
          <p:cNvSpPr>
            <a:spLocks noGrp="1"/>
          </p:cNvSpPr>
          <p:nvPr>
            <p:ph type="body" sz="half" idx="18" hasCustomPrompt="1"/>
          </p:nvPr>
        </p:nvSpPr>
        <p:spPr>
          <a:xfrm>
            <a:off x="1154954" y="5109106"/>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68865" y="4532844"/>
            <a:ext cx="3050438" cy="576263"/>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3" name="Text Placeholder 3"/>
          <p:cNvSpPr>
            <a:spLocks noGrp="1"/>
          </p:cNvSpPr>
          <p:nvPr>
            <p:ph type="body" sz="half" idx="19" hasCustomPrompt="1"/>
          </p:nvPr>
        </p:nvSpPr>
        <p:spPr>
          <a:xfrm>
            <a:off x="4570172" y="5109105"/>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982775" y="4532845"/>
            <a:ext cx="3051095"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20" hasCustomPrompt="1"/>
          </p:nvPr>
        </p:nvSpPr>
        <p:spPr>
          <a:xfrm>
            <a:off x="7982775" y="5109104"/>
            <a:ext cx="3051096"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9C0F1556-A8AE-4DA0-8175-4FCE8DE49E24}" type="datetime1">
              <a:rPr lang="en-GB" noProof="0" smtClean="0"/>
              <a:t>20/03/2023</a:t>
            </a:fld>
            <a:endParaRPr lang="en-GB" noProof="0"/>
          </a:p>
        </p:txBody>
      </p:sp>
      <p:sp>
        <p:nvSpPr>
          <p:cNvPr id="8" name="Footer Placeholder 7"/>
          <p:cNvSpPr>
            <a:spLocks noGrp="1"/>
          </p:cNvSpPr>
          <p:nvPr>
            <p:ph type="ftr" sz="quarter" idx="11"/>
          </p:nvPr>
        </p:nvSpPr>
        <p:spPr>
          <a:xfrm>
            <a:off x="561111" y="6391838"/>
            <a:ext cx="3644282" cy="304801"/>
          </a:xfrm>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2603500"/>
            <a:ext cx="8825659" cy="3416300"/>
          </a:xfrm>
        </p:spPr>
        <p:txBody>
          <a:bodyPr vert="eaVert" rtlCol="0" anchor="t" anchorCtr="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95439" y="6391838"/>
            <a:ext cx="990599" cy="304799"/>
          </a:xfrm>
        </p:spPr>
        <p:txBody>
          <a:bodyPr rtlCol="0"/>
          <a:lstStyle/>
          <a:p>
            <a:pPr rtl="0"/>
            <a:fld id="{324601DC-A9AE-4833-9CC5-036749A2D10B}"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rtlCol="0" anchor="b" anchorCtr="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1278467"/>
            <a:ext cx="6256025" cy="4748590"/>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53104" y="6391838"/>
            <a:ext cx="992135" cy="304799"/>
          </a:xfrm>
        </p:spPr>
        <p:txBody>
          <a:bodyPr rtlCol="0"/>
          <a:lstStyle/>
          <a:p>
            <a:pPr rtl="0"/>
            <a:fld id="{1EBB9208-58AD-4095-AAD8-A3150B629594}" type="datetime1">
              <a:rPr lang="en-GB" noProof="0" smtClean="0"/>
              <a:t>20/03/2023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rtl="0"/>
            <a:fld id="{66226CF3-8F39-4466-AAB4-C44B91920D46}" type="datetime1">
              <a:rPr lang="en-GB" noProof="0" smtClean="0"/>
              <a:t>20/03/2023</a:t>
            </a:fld>
            <a:endParaRPr lang="en-GB" noProof="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pPr rtl="0"/>
            <a:endParaRPr lang="en-GB" noProof="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rtl="0"/>
            <a:fld id="{D57F1E4F-1CFF-5643-939E-217C01CDF565}" type="slidenum">
              <a:rPr lang="en-GB" noProof="0" smtClean="0"/>
              <a:pPr rtl="0"/>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0304" y="1338151"/>
            <a:ext cx="6575290" cy="3812835"/>
          </a:xfrm>
        </p:spPr>
        <p:txBody>
          <a:bodyPr rtlCol="0"/>
          <a:lstStyle/>
          <a:p>
            <a:r>
              <a:rPr lang="en-GB" b="1" i="1"/>
              <a:t>Module title- digital skills and research methods</a:t>
            </a:r>
            <a:br>
              <a:rPr lang="en-GB"/>
            </a:br>
            <a:r>
              <a:rPr lang="en-GB" sz="2800" b="1">
                <a:solidFill>
                  <a:srgbClr val="00B0F0"/>
                </a:solidFill>
              </a:rPr>
              <a:t>Assignment title- Digital skills in the working environment </a:t>
            </a:r>
            <a:br>
              <a:rPr lang="en-GB" sz="1800"/>
            </a:br>
            <a:r>
              <a:rPr lang="en-GB" sz="2800" b="1">
                <a:solidFill>
                  <a:schemeClr val="tx1"/>
                </a:solidFill>
              </a:rPr>
              <a:t>Module code- LCHS4002</a:t>
            </a:r>
          </a:p>
        </p:txBody>
      </p:sp>
      <p:sp>
        <p:nvSpPr>
          <p:cNvPr id="3" name="Subtitle 2"/>
          <p:cNvSpPr>
            <a:spLocks noGrp="1"/>
          </p:cNvSpPr>
          <p:nvPr>
            <p:ph type="subTitle" idx="1"/>
          </p:nvPr>
        </p:nvSpPr>
        <p:spPr>
          <a:xfrm>
            <a:off x="7811673" y="4906777"/>
            <a:ext cx="3347884" cy="861420"/>
          </a:xfrm>
        </p:spPr>
        <p:txBody>
          <a:bodyPr vert="horz" lIns="91440" tIns="45720" rIns="91440" bIns="45720" rtlCol="0" anchor="t">
            <a:noAutofit/>
          </a:bodyPr>
          <a:lstStyle/>
          <a:p>
            <a:r>
              <a:rPr lang="en-GB" sz="2100" b="1"/>
              <a:t>Veronique-2225288</a:t>
            </a:r>
            <a:endParaRPr lang="en-US" sz="2100" b="1"/>
          </a:p>
          <a:p>
            <a:r>
              <a:rPr lang="en-GB" sz="2100" b="1"/>
              <a:t>Kiran-2209805</a:t>
            </a:r>
          </a:p>
          <a:p>
            <a:r>
              <a:rPr lang="en-GB" sz="2100" b="1"/>
              <a:t>Lecture- </a:t>
            </a:r>
            <a:r>
              <a:rPr lang="en-GB" sz="2100" b="1" err="1"/>
              <a:t>dami</a:t>
            </a:r>
            <a:r>
              <a:rPr lang="en-GB" sz="2100" b="1"/>
              <a:t> </a:t>
            </a:r>
            <a:r>
              <a:rPr lang="en-GB" sz="2100" b="1" err="1"/>
              <a:t>pokubo</a:t>
            </a:r>
            <a:endParaRPr lang="en-GB" sz="2100" b="1"/>
          </a:p>
        </p:txBody>
      </p:sp>
      <p:pic>
        <p:nvPicPr>
          <p:cNvPr id="5" name="Picture 5">
            <a:extLst>
              <a:ext uri="{FF2B5EF4-FFF2-40B4-BE49-F238E27FC236}">
                <a16:creationId xmlns:a16="http://schemas.microsoft.com/office/drawing/2014/main" id="{79F22018-74CF-E2C2-F49B-4E277DA50BF9}"/>
              </a:ext>
            </a:extLst>
          </p:cNvPr>
          <p:cNvPicPr>
            <a:picLocks noChangeAspect="1"/>
          </p:cNvPicPr>
          <p:nvPr/>
        </p:nvPicPr>
        <p:blipFill>
          <a:blip r:embed="rId3"/>
          <a:stretch>
            <a:fillRect/>
          </a:stretch>
        </p:blipFill>
        <p:spPr>
          <a:xfrm>
            <a:off x="7811673" y="1089803"/>
            <a:ext cx="3347884" cy="3019786"/>
          </a:xfrm>
          <a:prstGeom prst="rect">
            <a:avLst/>
          </a:prstGeom>
        </p:spPr>
      </p:pic>
    </p:spTree>
    <p:extLst>
      <p:ext uri="{BB962C8B-B14F-4D97-AF65-F5344CB8AC3E}">
        <p14:creationId xmlns:p14="http://schemas.microsoft.com/office/powerpoint/2010/main" val="35632683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37"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900" decel="100000" fill="hold"/>
                                        <p:tgtEl>
                                          <p:spTgt spid="5"/>
                                        </p:tgtEl>
                                        <p:attrNameLst>
                                          <p:attrName>ppt_y</p:attrName>
                                        </p:attrNameLst>
                                      </p:cBhvr>
                                      <p:tavLst>
                                        <p:tav tm="0">
                                          <p:val>
                                            <p:strVal val="#ppt_y+1"/>
                                          </p:val>
                                        </p:tav>
                                        <p:tav tm="100000">
                                          <p:val>
                                            <p:strVal val="#ppt_y-.03"/>
                                          </p:val>
                                        </p:tav>
                                      </p:tavLst>
                                    </p:anim>
                                    <p:anim calcmode="lin" valueType="num">
                                      <p:cBhvr>
                                        <p:cTn id="19"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12FF4-834A-DA4E-8C8E-FBC022E3EF9F}"/>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9B2D81B5-9B5C-3781-8E44-3E5649B0453F}"/>
              </a:ext>
            </a:extLst>
          </p:cNvPr>
          <p:cNvSpPr>
            <a:spLocks noGrp="1"/>
          </p:cNvSpPr>
          <p:nvPr>
            <p:ph idx="1"/>
          </p:nvPr>
        </p:nvSpPr>
        <p:spPr>
          <a:xfrm>
            <a:off x="1154954" y="2603500"/>
            <a:ext cx="6381509" cy="1921055"/>
          </a:xfrm>
        </p:spPr>
        <p:txBody>
          <a:bodyPr vert="horz" lIns="91440" tIns="45720" rIns="91440" bIns="45720" rtlCol="0" anchor="t">
            <a:normAutofit/>
          </a:bodyPr>
          <a:lstStyle/>
          <a:p>
            <a:r>
              <a:rPr lang="en-GB"/>
              <a:t>Digital skills are the core digital skills, are the knowledge and abilities required to carry out regular digital task related to your employment role.</a:t>
            </a:r>
          </a:p>
          <a:p>
            <a:r>
              <a:rPr lang="en-GB"/>
              <a:t>This can involve using learning, digital technology locating and managing digital materials and exchanging personal data online</a:t>
            </a:r>
          </a:p>
        </p:txBody>
      </p:sp>
      <p:sp>
        <p:nvSpPr>
          <p:cNvPr id="4" name="TextBox 3">
            <a:extLst>
              <a:ext uri="{FF2B5EF4-FFF2-40B4-BE49-F238E27FC236}">
                <a16:creationId xmlns:a16="http://schemas.microsoft.com/office/drawing/2014/main" id="{8CE99433-7151-A118-62C5-47E13F3721B8}"/>
              </a:ext>
            </a:extLst>
          </p:cNvPr>
          <p:cNvSpPr txBox="1"/>
          <p:nvPr/>
        </p:nvSpPr>
        <p:spPr>
          <a:xfrm>
            <a:off x="7948706" y="2838823"/>
            <a:ext cx="4049058"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Types of digital tools</a:t>
            </a:r>
          </a:p>
          <a:p>
            <a:endParaRPr lang="en-GB" sz="2400" b="1"/>
          </a:p>
          <a:p>
            <a:r>
              <a:rPr lang="en-GB"/>
              <a:t>-MS word</a:t>
            </a:r>
          </a:p>
          <a:p>
            <a:r>
              <a:rPr lang="en-GB"/>
              <a:t>-MS </a:t>
            </a:r>
            <a:r>
              <a:rPr lang="en-GB" err="1"/>
              <a:t>powerpoint</a:t>
            </a:r>
            <a:endParaRPr lang="en-GB"/>
          </a:p>
          <a:p>
            <a:r>
              <a:rPr lang="en-GB"/>
              <a:t>-Excel</a:t>
            </a:r>
          </a:p>
          <a:p>
            <a:r>
              <a:rPr lang="en-GB"/>
              <a:t>-Teams</a:t>
            </a:r>
          </a:p>
          <a:p>
            <a:r>
              <a:rPr lang="en-GB"/>
              <a:t>-Outlook</a:t>
            </a:r>
          </a:p>
          <a:p>
            <a:r>
              <a:rPr lang="en-GB"/>
              <a:t>-</a:t>
            </a:r>
            <a:r>
              <a:rPr lang="en-GB" err="1"/>
              <a:t>Whatsapp</a:t>
            </a:r>
            <a:endParaRPr lang="en-GB"/>
          </a:p>
          <a:p>
            <a:r>
              <a:rPr lang="en-GB"/>
              <a:t>-Google drive</a:t>
            </a:r>
          </a:p>
        </p:txBody>
      </p:sp>
      <p:pic>
        <p:nvPicPr>
          <p:cNvPr id="5" name="Picture 5">
            <a:extLst>
              <a:ext uri="{FF2B5EF4-FFF2-40B4-BE49-F238E27FC236}">
                <a16:creationId xmlns:a16="http://schemas.microsoft.com/office/drawing/2014/main" id="{224DCFAA-074F-53E2-B597-0C9702025337}"/>
              </a:ext>
            </a:extLst>
          </p:cNvPr>
          <p:cNvPicPr>
            <a:picLocks noChangeAspect="1"/>
          </p:cNvPicPr>
          <p:nvPr/>
        </p:nvPicPr>
        <p:blipFill>
          <a:blip r:embed="rId2"/>
          <a:stretch>
            <a:fillRect/>
          </a:stretch>
        </p:blipFill>
        <p:spPr>
          <a:xfrm>
            <a:off x="548398" y="4602885"/>
            <a:ext cx="1913220" cy="1923382"/>
          </a:xfrm>
          <a:prstGeom prst="rect">
            <a:avLst/>
          </a:prstGeom>
        </p:spPr>
      </p:pic>
    </p:spTree>
    <p:extLst>
      <p:ext uri="{BB962C8B-B14F-4D97-AF65-F5344CB8AC3E}">
        <p14:creationId xmlns:p14="http://schemas.microsoft.com/office/powerpoint/2010/main" val="3560385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900" decel="100000" fill="hold"/>
                                        <p:tgtEl>
                                          <p:spTgt spid="3"/>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p:tgtEl>
                                          <p:spTgt spid="4"/>
                                        </p:tgtEl>
                                        <p:attrNameLst>
                                          <p:attrName>ppt_y</p:attrName>
                                        </p:attrNameLst>
                                      </p:cBhvr>
                                      <p:tavLst>
                                        <p:tav tm="0">
                                          <p:val>
                                            <p:strVal val="#ppt_y+#ppt_h*1.125000"/>
                                          </p:val>
                                        </p:tav>
                                        <p:tav tm="100000">
                                          <p:val>
                                            <p:strVal val="#ppt_y"/>
                                          </p:val>
                                        </p:tav>
                                      </p:tavLst>
                                    </p:anim>
                                    <p:animEffect transition="in" filter="wipe(up)">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2DF15-6F77-E8B5-FC61-62F2ACAC148A}"/>
              </a:ext>
            </a:extLst>
          </p:cNvPr>
          <p:cNvSpPr>
            <a:spLocks noGrp="1"/>
          </p:cNvSpPr>
          <p:nvPr>
            <p:ph type="title"/>
          </p:nvPr>
        </p:nvSpPr>
        <p:spPr/>
        <p:txBody>
          <a:bodyPr/>
          <a:lstStyle/>
          <a:p>
            <a:r>
              <a:rPr lang="en-GB"/>
              <a:t>Research question</a:t>
            </a:r>
          </a:p>
        </p:txBody>
      </p:sp>
      <p:sp>
        <p:nvSpPr>
          <p:cNvPr id="3" name="Content Placeholder 2">
            <a:extLst>
              <a:ext uri="{FF2B5EF4-FFF2-40B4-BE49-F238E27FC236}">
                <a16:creationId xmlns:a16="http://schemas.microsoft.com/office/drawing/2014/main" id="{CE557DA6-7D7D-9572-2C86-8C2EAE11240C}"/>
              </a:ext>
            </a:extLst>
          </p:cNvPr>
          <p:cNvSpPr>
            <a:spLocks noGrp="1"/>
          </p:cNvSpPr>
          <p:nvPr>
            <p:ph idx="1"/>
          </p:nvPr>
        </p:nvSpPr>
        <p:spPr>
          <a:xfrm>
            <a:off x="1154954" y="2603500"/>
            <a:ext cx="7085999" cy="1115923"/>
          </a:xfrm>
        </p:spPr>
        <p:txBody>
          <a:bodyPr vert="horz" lIns="91440" tIns="45720" rIns="91440" bIns="45720" rtlCol="0" anchor="t">
            <a:normAutofit/>
          </a:bodyPr>
          <a:lstStyle/>
          <a:p>
            <a:pPr marL="0" indent="0">
              <a:buNone/>
            </a:pPr>
            <a:r>
              <a:rPr lang="en-GB" sz="2400" b="1">
                <a:latin typeface="Sitka Text"/>
              </a:rPr>
              <a:t>Which digital tools is most used by students at UWTSD ?</a:t>
            </a:r>
          </a:p>
        </p:txBody>
      </p:sp>
      <p:pic>
        <p:nvPicPr>
          <p:cNvPr id="4" name="Picture 4">
            <a:extLst>
              <a:ext uri="{FF2B5EF4-FFF2-40B4-BE49-F238E27FC236}">
                <a16:creationId xmlns:a16="http://schemas.microsoft.com/office/drawing/2014/main" id="{18C9F75C-A1CF-8C1E-2C46-E9D230A3D3B8}"/>
              </a:ext>
            </a:extLst>
          </p:cNvPr>
          <p:cNvPicPr>
            <a:picLocks noChangeAspect="1"/>
          </p:cNvPicPr>
          <p:nvPr/>
        </p:nvPicPr>
        <p:blipFill>
          <a:blip r:embed="rId2"/>
          <a:stretch>
            <a:fillRect/>
          </a:stretch>
        </p:blipFill>
        <p:spPr>
          <a:xfrm>
            <a:off x="7336634" y="3934100"/>
            <a:ext cx="4604456" cy="2663704"/>
          </a:xfrm>
          <a:prstGeom prst="rect">
            <a:avLst/>
          </a:prstGeom>
        </p:spPr>
      </p:pic>
      <p:sp>
        <p:nvSpPr>
          <p:cNvPr id="5" name="TextBox 4">
            <a:extLst>
              <a:ext uri="{FF2B5EF4-FFF2-40B4-BE49-F238E27FC236}">
                <a16:creationId xmlns:a16="http://schemas.microsoft.com/office/drawing/2014/main" id="{F9359FA1-4028-48E6-4ABA-53778DF7976B}"/>
              </a:ext>
            </a:extLst>
          </p:cNvPr>
          <p:cNvSpPr txBox="1"/>
          <p:nvPr/>
        </p:nvSpPr>
        <p:spPr>
          <a:xfrm>
            <a:off x="1105647" y="4482352"/>
            <a:ext cx="449729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Bahnschrift"/>
              </a:rPr>
              <a:t>This is an open question</a:t>
            </a:r>
          </a:p>
        </p:txBody>
      </p:sp>
    </p:spTree>
    <p:extLst>
      <p:ext uri="{BB962C8B-B14F-4D97-AF65-F5344CB8AC3E}">
        <p14:creationId xmlns:p14="http://schemas.microsoft.com/office/powerpoint/2010/main" val="197089605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8" presetClass="entr" presetSubtype="12"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strips(downLeft)">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7" presetClass="entr" presetSubtype="1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 calcmode="lin" valueType="num">
                                      <p:cBhvr>
                                        <p:cTn id="16" dur="500" fill="hold"/>
                                        <p:tgtEl>
                                          <p:spTgt spid="4"/>
                                        </p:tgtEl>
                                        <p:attrNameLst>
                                          <p:attrName>ppt_w</p:attrName>
                                        </p:attrNameLst>
                                      </p:cBhvr>
                                      <p:tavLst>
                                        <p:tav tm="0">
                                          <p:val>
                                            <p:fltVal val="0"/>
                                          </p:val>
                                        </p:tav>
                                        <p:tav tm="100000">
                                          <p:val>
                                            <p:strVal val="#ppt_w"/>
                                          </p:val>
                                        </p:tav>
                                      </p:tavLst>
                                    </p:anim>
                                    <p:anim calcmode="lin" valueType="num">
                                      <p:cBhvr>
                                        <p:cTn id="17" dur="5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ppt_x"/>
                                          </p:val>
                                        </p:tav>
                                        <p:tav tm="100000">
                                          <p:val>
                                            <p:strVal val="#ppt_x"/>
                                          </p:val>
                                        </p:tav>
                                      </p:tavLst>
                                    </p:anim>
                                    <p:anim calcmode="lin" valueType="num">
                                      <p:cBhvr additive="base">
                                        <p:cTn id="2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4683D-8EDA-89F5-034B-9DD14CFA793B}"/>
              </a:ext>
            </a:extLst>
          </p:cNvPr>
          <p:cNvSpPr>
            <a:spLocks noGrp="1"/>
          </p:cNvSpPr>
          <p:nvPr>
            <p:ph type="title"/>
          </p:nvPr>
        </p:nvSpPr>
        <p:spPr/>
        <p:txBody>
          <a:bodyPr/>
          <a:lstStyle/>
          <a:p>
            <a:r>
              <a:rPr lang="en-GB"/>
              <a:t>Literature Review </a:t>
            </a:r>
          </a:p>
        </p:txBody>
      </p:sp>
      <p:sp>
        <p:nvSpPr>
          <p:cNvPr id="3" name="Content Placeholder 2">
            <a:extLst>
              <a:ext uri="{FF2B5EF4-FFF2-40B4-BE49-F238E27FC236}">
                <a16:creationId xmlns:a16="http://schemas.microsoft.com/office/drawing/2014/main" id="{F350E1BC-FCD1-19C5-F9D9-15005AF821F6}"/>
              </a:ext>
            </a:extLst>
          </p:cNvPr>
          <p:cNvSpPr>
            <a:spLocks noGrp="1"/>
          </p:cNvSpPr>
          <p:nvPr>
            <p:ph idx="1"/>
          </p:nvPr>
        </p:nvSpPr>
        <p:spPr>
          <a:xfrm>
            <a:off x="492345" y="1775238"/>
            <a:ext cx="10084616" cy="765866"/>
          </a:xfrm>
        </p:spPr>
        <p:txBody>
          <a:bodyPr vert="horz" lIns="91440" tIns="45720" rIns="91440" bIns="45720" rtlCol="0" anchor="t">
            <a:noAutofit/>
          </a:bodyPr>
          <a:lstStyle/>
          <a:p>
            <a:endParaRPr lang="en-GB" sz="2000"/>
          </a:p>
          <a:p>
            <a:pPr marL="0" indent="0">
              <a:buNone/>
            </a:pPr>
            <a:r>
              <a:rPr lang="en-GB" sz="2000" b="1"/>
              <a:t>The use of different digital tools?</a:t>
            </a:r>
          </a:p>
          <a:p>
            <a:pPr>
              <a:buFont typeface="Calibri" charset="2"/>
              <a:buChar char="-"/>
            </a:pPr>
            <a:r>
              <a:rPr lang="en-GB" sz="1600"/>
              <a:t>How to measure digital marketing metrics for assessing impact and designing success.</a:t>
            </a:r>
          </a:p>
          <a:p>
            <a:pPr>
              <a:buFont typeface="Calibri" charset="2"/>
              <a:buChar char="-"/>
            </a:pPr>
            <a:r>
              <a:rPr lang="en-GB" sz="1600"/>
              <a:t>These resources will help you assess and reflect on your own digital skills, identify areas for development, plan your personal digital skills development path and ensure your digital skills are fully recognised by earning digital badges that can be included on your cv and </a:t>
            </a:r>
            <a:r>
              <a:rPr lang="en-GB" sz="1600" err="1"/>
              <a:t>linkedln</a:t>
            </a:r>
            <a:r>
              <a:rPr lang="en-GB" sz="1600"/>
              <a:t> profile.</a:t>
            </a:r>
          </a:p>
          <a:p>
            <a:pPr marL="0" indent="0">
              <a:buNone/>
            </a:pPr>
            <a:r>
              <a:rPr lang="en-GB" b="1"/>
              <a:t>What is MS word used for?</a:t>
            </a:r>
            <a:endParaRPr lang="en-GB"/>
          </a:p>
          <a:p>
            <a:pPr marL="285750" indent="-285750">
              <a:buFont typeface="Calibri" charset="2"/>
              <a:buChar char="-"/>
            </a:pPr>
            <a:r>
              <a:rPr lang="en-GB" sz="1600"/>
              <a:t>It's used for word processing tools called microsoft word enables the generation of both straightforward and intricate papers. </a:t>
            </a:r>
          </a:p>
          <a:p>
            <a:pPr marL="285750" indent="-285750">
              <a:buFont typeface="Calibri" charset="2"/>
              <a:buChar char="-"/>
            </a:pPr>
            <a:r>
              <a:rPr lang="en-GB" sz="1600"/>
              <a:t>You will have access to both the online and download version of the application when you subscribe to office 365. </a:t>
            </a:r>
          </a:p>
          <a:p>
            <a:pPr marL="0" indent="0">
              <a:buNone/>
            </a:pPr>
            <a:r>
              <a:rPr lang="en-GB" sz="2000" b="1"/>
              <a:t>Is MS word used in uni's and work?</a:t>
            </a:r>
            <a:endParaRPr lang="en-GB" sz="2000"/>
          </a:p>
          <a:p>
            <a:pPr marL="285750" indent="-285750">
              <a:buFont typeface="Calibri" charset="2"/>
              <a:buChar char="-"/>
            </a:pPr>
            <a:r>
              <a:rPr lang="en-GB" sz="1400"/>
              <a:t>MS word can be used in work and universities to gather important information  </a:t>
            </a:r>
          </a:p>
          <a:p>
            <a:pPr marL="0" indent="0">
              <a:buNone/>
            </a:pPr>
            <a:endParaRPr lang="en-GB" b="1"/>
          </a:p>
          <a:p>
            <a:pPr marL="0" indent="0">
              <a:buNone/>
            </a:pPr>
            <a:endParaRPr lang="en-GB" b="1"/>
          </a:p>
          <a:p>
            <a:pPr marL="0" indent="0">
              <a:buNone/>
            </a:pPr>
            <a:endParaRPr lang="en-GB" b="1"/>
          </a:p>
          <a:p>
            <a:pPr marL="0" indent="0">
              <a:buNone/>
            </a:pPr>
            <a:endParaRPr lang="en-GB" b="1"/>
          </a:p>
        </p:txBody>
      </p:sp>
      <p:pic>
        <p:nvPicPr>
          <p:cNvPr id="5" name="Picture 5">
            <a:extLst>
              <a:ext uri="{FF2B5EF4-FFF2-40B4-BE49-F238E27FC236}">
                <a16:creationId xmlns:a16="http://schemas.microsoft.com/office/drawing/2014/main" id="{5FFF82F5-9B69-8A8B-C765-4825E47DABC8}"/>
              </a:ext>
            </a:extLst>
          </p:cNvPr>
          <p:cNvPicPr>
            <a:picLocks noChangeAspect="1"/>
          </p:cNvPicPr>
          <p:nvPr/>
        </p:nvPicPr>
        <p:blipFill>
          <a:blip r:embed="rId2"/>
          <a:stretch>
            <a:fillRect/>
          </a:stretch>
        </p:blipFill>
        <p:spPr>
          <a:xfrm>
            <a:off x="9916367" y="4890122"/>
            <a:ext cx="1947292" cy="1946116"/>
          </a:xfrm>
          <a:prstGeom prst="rect">
            <a:avLst/>
          </a:prstGeom>
        </p:spPr>
      </p:pic>
      <p:sp>
        <p:nvSpPr>
          <p:cNvPr id="6" name="TextBox 5">
            <a:extLst>
              <a:ext uri="{FF2B5EF4-FFF2-40B4-BE49-F238E27FC236}">
                <a16:creationId xmlns:a16="http://schemas.microsoft.com/office/drawing/2014/main" id="{7813FFB8-D155-2392-8BED-99B5768C1D73}"/>
              </a:ext>
            </a:extLst>
          </p:cNvPr>
          <p:cNvSpPr txBox="1"/>
          <p:nvPr/>
        </p:nvSpPr>
        <p:spPr>
          <a:xfrm>
            <a:off x="5187795" y="2508404"/>
            <a:ext cx="1828800" cy="1828800"/>
          </a:xfrm>
          <a:prstGeom prst="rect">
            <a:avLst/>
          </a:prstGeom>
          <a:noFill/>
        </p:spPr>
        <p:txBody>
          <a:bodyPr wrap="square" rtlCol="0">
            <a:spAutoFit/>
          </a:bodyPr>
          <a:lstStyle/>
          <a:p>
            <a:pPr algn="l"/>
            <a:endParaRPr lang="en-US"/>
          </a:p>
        </p:txBody>
      </p:sp>
      <p:pic>
        <p:nvPicPr>
          <p:cNvPr id="7" name="Picture 7">
            <a:extLst>
              <a:ext uri="{FF2B5EF4-FFF2-40B4-BE49-F238E27FC236}">
                <a16:creationId xmlns:a16="http://schemas.microsoft.com/office/drawing/2014/main" id="{39EA9CA2-4701-F058-3706-D484085EB38A}"/>
              </a:ext>
            </a:extLst>
          </p:cNvPr>
          <p:cNvPicPr>
            <a:picLocks noChangeAspect="1"/>
          </p:cNvPicPr>
          <p:nvPr/>
        </p:nvPicPr>
        <p:blipFill>
          <a:blip r:embed="rId3"/>
          <a:stretch>
            <a:fillRect/>
          </a:stretch>
        </p:blipFill>
        <p:spPr>
          <a:xfrm>
            <a:off x="7016595" y="579775"/>
            <a:ext cx="2311827" cy="1828800"/>
          </a:xfrm>
          <a:prstGeom prst="rect">
            <a:avLst/>
          </a:prstGeom>
        </p:spPr>
      </p:pic>
    </p:spTree>
    <p:extLst>
      <p:ext uri="{BB962C8B-B14F-4D97-AF65-F5344CB8AC3E}">
        <p14:creationId xmlns:p14="http://schemas.microsoft.com/office/powerpoint/2010/main" val="148311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ox(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E390D-3A8C-8947-A27E-5870D1B38A0B}"/>
              </a:ext>
            </a:extLst>
          </p:cNvPr>
          <p:cNvSpPr>
            <a:spLocks noGrp="1"/>
          </p:cNvSpPr>
          <p:nvPr>
            <p:ph type="title"/>
          </p:nvPr>
        </p:nvSpPr>
        <p:spPr/>
        <p:txBody>
          <a:bodyPr/>
          <a:lstStyle/>
          <a:p>
            <a:r>
              <a:rPr lang="en-GB"/>
              <a:t>Methodology</a:t>
            </a:r>
          </a:p>
        </p:txBody>
      </p:sp>
      <p:sp>
        <p:nvSpPr>
          <p:cNvPr id="3" name="Content Placeholder 2">
            <a:extLst>
              <a:ext uri="{FF2B5EF4-FFF2-40B4-BE49-F238E27FC236}">
                <a16:creationId xmlns:a16="http://schemas.microsoft.com/office/drawing/2014/main" id="{491FA4CB-DBD7-C922-90AF-6D0F4A0B94EF}"/>
              </a:ext>
            </a:extLst>
          </p:cNvPr>
          <p:cNvSpPr>
            <a:spLocks noGrp="1"/>
          </p:cNvSpPr>
          <p:nvPr>
            <p:ph idx="1"/>
          </p:nvPr>
        </p:nvSpPr>
        <p:spPr>
          <a:xfrm>
            <a:off x="119784" y="2172179"/>
            <a:ext cx="6424640" cy="3703847"/>
          </a:xfrm>
        </p:spPr>
        <p:txBody>
          <a:bodyPr vert="horz" lIns="91440" tIns="45720" rIns="91440" bIns="45720" rtlCol="0" anchor="t">
            <a:normAutofit fontScale="77500" lnSpcReduction="20000"/>
          </a:bodyPr>
          <a:lstStyle/>
          <a:p>
            <a:pPr marL="0" indent="0">
              <a:buNone/>
            </a:pPr>
            <a:r>
              <a:rPr lang="en-GB" sz="2400" b="1"/>
              <a:t>Primary research</a:t>
            </a:r>
          </a:p>
          <a:p>
            <a:endParaRPr lang="en-GB"/>
          </a:p>
          <a:p>
            <a:endParaRPr lang="en-GB"/>
          </a:p>
          <a:p>
            <a:pPr marL="0" indent="0">
              <a:buNone/>
            </a:pPr>
            <a:r>
              <a:rPr lang="en-GB" sz="2400" b="1"/>
              <a:t>What is primary research?</a:t>
            </a:r>
          </a:p>
          <a:p>
            <a:r>
              <a:rPr lang="en-GB"/>
              <a:t>Primary research entails collecting previously uncollected data. It can be gathered through a variety of techniques such as interviews, surveys, observation or independent field research.</a:t>
            </a:r>
          </a:p>
          <a:p>
            <a:pPr marL="0" indent="0">
              <a:buNone/>
            </a:pPr>
            <a:endParaRPr lang="en-GB" sz="2600" b="1"/>
          </a:p>
          <a:p>
            <a:pPr marL="0" indent="0">
              <a:buNone/>
            </a:pPr>
            <a:r>
              <a:rPr lang="en-GB" sz="2600" b="1"/>
              <a:t>How is primary research different from secondary?</a:t>
            </a:r>
          </a:p>
          <a:p>
            <a:r>
              <a:rPr lang="en-GB"/>
              <a:t>Secondary data research can offer benefits, particularly when limited resources are available for conducting research using primary methods. </a:t>
            </a:r>
          </a:p>
          <a:p>
            <a:pPr marL="0" indent="0">
              <a:buNone/>
            </a:pPr>
            <a:endParaRPr lang="en-GB"/>
          </a:p>
        </p:txBody>
      </p:sp>
      <p:sp>
        <p:nvSpPr>
          <p:cNvPr id="4" name="TextBox 3">
            <a:extLst>
              <a:ext uri="{FF2B5EF4-FFF2-40B4-BE49-F238E27FC236}">
                <a16:creationId xmlns:a16="http://schemas.microsoft.com/office/drawing/2014/main" id="{C47708DF-EEBA-526E-25A0-783A2720DE3A}"/>
              </a:ext>
            </a:extLst>
          </p:cNvPr>
          <p:cNvSpPr txBox="1"/>
          <p:nvPr/>
        </p:nvSpPr>
        <p:spPr>
          <a:xfrm>
            <a:off x="6552031" y="2151714"/>
            <a:ext cx="5063109"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Quantitative research</a:t>
            </a:r>
          </a:p>
          <a:p>
            <a:r>
              <a:rPr lang="en-GB" sz="1400"/>
              <a:t>-</a:t>
            </a:r>
            <a:r>
              <a:rPr lang="en-GB" sz="1600"/>
              <a:t>Quantitative research is the survey conducted to understand how long a doctor takes to tend to a patient when the patient walks into the hospital. </a:t>
            </a:r>
            <a:endParaRPr lang="en-GB" sz="1400"/>
          </a:p>
          <a:p>
            <a:r>
              <a:rPr lang="en-GB" sz="2000" b="1"/>
              <a:t>who did you share your questionnaire?</a:t>
            </a:r>
          </a:p>
          <a:p>
            <a:r>
              <a:rPr lang="en-GB"/>
              <a:t>-We share the questionnaire to workers and students </a:t>
            </a:r>
          </a:p>
          <a:p>
            <a:r>
              <a:rPr lang="en-GB" sz="2000" b="1"/>
              <a:t>How did you share your questionnaire- google form ?</a:t>
            </a:r>
          </a:p>
          <a:p>
            <a:pPr marL="285750" indent="-285750">
              <a:buFont typeface="Calibri"/>
              <a:buChar char="-"/>
            </a:pPr>
            <a:r>
              <a:rPr lang="en-GB" sz="1600"/>
              <a:t>We share our questionnaire to the website search library by asking google and that’s how we got our information</a:t>
            </a:r>
          </a:p>
          <a:p>
            <a:r>
              <a:rPr lang="en-GB" sz="2000" b="1"/>
              <a:t>How did you collect data- questionnaire?</a:t>
            </a:r>
          </a:p>
          <a:p>
            <a:r>
              <a:rPr lang="en-GB" sz="1600"/>
              <a:t>-By collecting it on paper or to go on the website or library search and print paper out and give it out to people so that they know the information</a:t>
            </a:r>
          </a:p>
        </p:txBody>
      </p:sp>
      <p:pic>
        <p:nvPicPr>
          <p:cNvPr id="5" name="Picture 5">
            <a:extLst>
              <a:ext uri="{FF2B5EF4-FFF2-40B4-BE49-F238E27FC236}">
                <a16:creationId xmlns:a16="http://schemas.microsoft.com/office/drawing/2014/main" id="{C57B0312-2ACB-EDAB-63AF-5AA93DA48396}"/>
              </a:ext>
            </a:extLst>
          </p:cNvPr>
          <p:cNvPicPr>
            <a:picLocks noChangeAspect="1"/>
          </p:cNvPicPr>
          <p:nvPr/>
        </p:nvPicPr>
        <p:blipFill>
          <a:blip r:embed="rId2"/>
          <a:stretch>
            <a:fillRect/>
          </a:stretch>
        </p:blipFill>
        <p:spPr>
          <a:xfrm>
            <a:off x="3332105" y="5393319"/>
            <a:ext cx="2307865" cy="1298468"/>
          </a:xfrm>
          <a:prstGeom prst="rect">
            <a:avLst/>
          </a:prstGeom>
        </p:spPr>
      </p:pic>
      <p:pic>
        <p:nvPicPr>
          <p:cNvPr id="6" name="Picture 6">
            <a:extLst>
              <a:ext uri="{FF2B5EF4-FFF2-40B4-BE49-F238E27FC236}">
                <a16:creationId xmlns:a16="http://schemas.microsoft.com/office/drawing/2014/main" id="{D4F658A5-5F92-2BA7-330E-A9F236738005}"/>
              </a:ext>
            </a:extLst>
          </p:cNvPr>
          <p:cNvPicPr>
            <a:picLocks noChangeAspect="1"/>
          </p:cNvPicPr>
          <p:nvPr/>
        </p:nvPicPr>
        <p:blipFill>
          <a:blip r:embed="rId3"/>
          <a:stretch>
            <a:fillRect/>
          </a:stretch>
        </p:blipFill>
        <p:spPr>
          <a:xfrm>
            <a:off x="3385939" y="1757936"/>
            <a:ext cx="2012503" cy="1571672"/>
          </a:xfrm>
          <a:prstGeom prst="rect">
            <a:avLst/>
          </a:prstGeom>
        </p:spPr>
      </p:pic>
    </p:spTree>
    <p:extLst>
      <p:ext uri="{BB962C8B-B14F-4D97-AF65-F5344CB8AC3E}">
        <p14:creationId xmlns:p14="http://schemas.microsoft.com/office/powerpoint/2010/main" val="3294208514"/>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 presetClass="entr" presetSubtype="1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checkerboard(across)">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93FA8-8508-6326-FE80-5F54C77DF76F}"/>
              </a:ext>
            </a:extLst>
          </p:cNvPr>
          <p:cNvSpPr>
            <a:spLocks noGrp="1"/>
          </p:cNvSpPr>
          <p:nvPr>
            <p:ph type="title"/>
          </p:nvPr>
        </p:nvSpPr>
        <p:spPr/>
        <p:txBody>
          <a:bodyPr/>
          <a:lstStyle/>
          <a:p>
            <a:r>
              <a:rPr lang="en-GB"/>
              <a:t>Ethical consideration</a:t>
            </a:r>
          </a:p>
        </p:txBody>
      </p:sp>
      <p:sp>
        <p:nvSpPr>
          <p:cNvPr id="3" name="Content Placeholder 2">
            <a:extLst>
              <a:ext uri="{FF2B5EF4-FFF2-40B4-BE49-F238E27FC236}">
                <a16:creationId xmlns:a16="http://schemas.microsoft.com/office/drawing/2014/main" id="{F680A988-A97B-6515-680F-B701D9FEBA0B}"/>
              </a:ext>
            </a:extLst>
          </p:cNvPr>
          <p:cNvSpPr>
            <a:spLocks noGrp="1"/>
          </p:cNvSpPr>
          <p:nvPr>
            <p:ph idx="1"/>
          </p:nvPr>
        </p:nvSpPr>
        <p:spPr>
          <a:xfrm>
            <a:off x="436086" y="2157801"/>
            <a:ext cx="10608451" cy="4422714"/>
          </a:xfrm>
        </p:spPr>
        <p:txBody>
          <a:bodyPr vert="horz" lIns="91440" tIns="45720" rIns="91440" bIns="45720" rtlCol="0" anchor="t">
            <a:normAutofit fontScale="92500" lnSpcReduction="20000"/>
          </a:bodyPr>
          <a:lstStyle/>
          <a:p>
            <a:pPr marL="0" indent="0">
              <a:buNone/>
            </a:pPr>
            <a:r>
              <a:rPr lang="en-GB" sz="2600" b="1"/>
              <a:t>Ethical consideration</a:t>
            </a:r>
          </a:p>
          <a:p>
            <a:pPr marL="0" indent="0">
              <a:buNone/>
            </a:pPr>
            <a:r>
              <a:rPr lang="en-GB" sz="2400" b="1"/>
              <a:t>What are the ethical issues that can happen during data collection?</a:t>
            </a:r>
            <a:endParaRPr lang="en-GB"/>
          </a:p>
          <a:p>
            <a:pPr>
              <a:buFont typeface="Calibri" charset="2"/>
              <a:buChar char="-"/>
            </a:pPr>
            <a:r>
              <a:rPr lang="en-GB"/>
              <a:t>Anything that can hurt participants physically or emotionally should be avoided or minimised. Inform participants of any possible risks before someone participate. Try to maintain your impartially avoid interfering with the data collection process with your personal beliefs or biases.</a:t>
            </a:r>
          </a:p>
          <a:p>
            <a:pPr>
              <a:buFont typeface="Calibri" charset="2"/>
              <a:buChar char="-"/>
            </a:pPr>
            <a:endParaRPr lang="en-GB"/>
          </a:p>
          <a:p>
            <a:pPr marL="0" indent="0">
              <a:buNone/>
            </a:pPr>
            <a:r>
              <a:rPr lang="en-GB" sz="2400" b="1"/>
              <a:t>How to solve those ethical issues.</a:t>
            </a:r>
          </a:p>
          <a:p>
            <a:pPr>
              <a:buFont typeface="Calibri" charset="2"/>
              <a:buChar char="-"/>
            </a:pPr>
            <a:r>
              <a:rPr lang="en-GB"/>
              <a:t>Asking for permission to collect and store data about user.</a:t>
            </a:r>
          </a:p>
          <a:p>
            <a:pPr>
              <a:buFont typeface="Calibri"/>
              <a:buChar char="-"/>
            </a:pPr>
            <a:r>
              <a:rPr lang="en-GB"/>
              <a:t>Asking permission to sell any personal data that has been stored.</a:t>
            </a:r>
          </a:p>
          <a:p>
            <a:pPr>
              <a:buFont typeface="Calibri"/>
              <a:buChar char="-"/>
            </a:pPr>
            <a:r>
              <a:rPr lang="en-GB"/>
              <a:t>Giving users the right to request that data about them is deleted</a:t>
            </a:r>
          </a:p>
          <a:p>
            <a:pPr>
              <a:buFont typeface="Calibri"/>
              <a:buChar char="-"/>
            </a:pPr>
            <a:r>
              <a:rPr lang="en-GB"/>
              <a:t>Giving user access to personal data that has been collected and stored this will come under ethical consideration.</a:t>
            </a:r>
          </a:p>
          <a:p>
            <a:pPr marL="0" indent="0">
              <a:buNone/>
            </a:pPr>
            <a:r>
              <a:rPr lang="en-GB" sz="1500" b="1"/>
              <a:t>YIP, c Han N.I.R and SNG B.L 2016 and ethical issues in research. Indian journal of </a:t>
            </a:r>
            <a:r>
              <a:rPr lang="en-GB" sz="1500" b="1" err="1"/>
              <a:t>anaeshresia</a:t>
            </a:r>
            <a:r>
              <a:rPr lang="en-GB" sz="1500" b="1"/>
              <a:t> 60(9) p.684</a:t>
            </a:r>
          </a:p>
        </p:txBody>
      </p:sp>
      <p:pic>
        <p:nvPicPr>
          <p:cNvPr id="4" name="Picture 4">
            <a:extLst>
              <a:ext uri="{FF2B5EF4-FFF2-40B4-BE49-F238E27FC236}">
                <a16:creationId xmlns:a16="http://schemas.microsoft.com/office/drawing/2014/main" id="{12CF9DFF-A8C4-D2BC-F189-E073B5F86327}"/>
              </a:ext>
            </a:extLst>
          </p:cNvPr>
          <p:cNvPicPr>
            <a:picLocks noChangeAspect="1"/>
          </p:cNvPicPr>
          <p:nvPr/>
        </p:nvPicPr>
        <p:blipFill>
          <a:blip r:embed="rId2"/>
          <a:stretch>
            <a:fillRect/>
          </a:stretch>
        </p:blipFill>
        <p:spPr>
          <a:xfrm>
            <a:off x="9757364" y="4004320"/>
            <a:ext cx="2213783" cy="14147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5">
            <a:extLst>
              <a:ext uri="{FF2B5EF4-FFF2-40B4-BE49-F238E27FC236}">
                <a16:creationId xmlns:a16="http://schemas.microsoft.com/office/drawing/2014/main" id="{24C92EE4-52F0-B29C-52C0-4623E097DC87}"/>
              </a:ext>
            </a:extLst>
          </p:cNvPr>
          <p:cNvPicPr>
            <a:picLocks noChangeAspect="1"/>
          </p:cNvPicPr>
          <p:nvPr/>
        </p:nvPicPr>
        <p:blipFill>
          <a:blip r:embed="rId3"/>
          <a:stretch>
            <a:fillRect/>
          </a:stretch>
        </p:blipFill>
        <p:spPr>
          <a:xfrm>
            <a:off x="7632929" y="3574381"/>
            <a:ext cx="1364458" cy="1796144"/>
          </a:xfrm>
          <a:prstGeom prst="rect">
            <a:avLst/>
          </a:prstGeom>
        </p:spPr>
      </p:pic>
    </p:spTree>
    <p:extLst>
      <p:ext uri="{BB962C8B-B14F-4D97-AF65-F5344CB8AC3E}">
        <p14:creationId xmlns:p14="http://schemas.microsoft.com/office/powerpoint/2010/main" val="36831284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additive="base">
                                        <p:cTn id="20" dur="500"/>
                                        <p:tgtEl>
                                          <p:spTgt spid="5"/>
                                        </p:tgtEl>
                                        <p:attrNameLst>
                                          <p:attrName>ppt_y</p:attrName>
                                        </p:attrNameLst>
                                      </p:cBhvr>
                                      <p:tavLst>
                                        <p:tav tm="0">
                                          <p:val>
                                            <p:strVal val="#ppt_y+#ppt_h*1.125000"/>
                                          </p:val>
                                        </p:tav>
                                        <p:tav tm="100000">
                                          <p:val>
                                            <p:strVal val="#ppt_y"/>
                                          </p:val>
                                        </p:tav>
                                      </p:tavLst>
                                    </p:anim>
                                    <p:animEffect transition="in" filter="wipe(up)">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randombar(horizontal)">
                                      <p:cBhvr>
                                        <p:cTn id="2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C96E0-503F-A291-BA3A-B354FA4AAC6C}"/>
              </a:ext>
            </a:extLst>
          </p:cNvPr>
          <p:cNvSpPr>
            <a:spLocks noGrp="1"/>
          </p:cNvSpPr>
          <p:nvPr>
            <p:ph type="title"/>
          </p:nvPr>
        </p:nvSpPr>
        <p:spPr/>
        <p:txBody>
          <a:bodyPr/>
          <a:lstStyle/>
          <a:p>
            <a:r>
              <a:rPr lang="en-GB"/>
              <a:t>Conclusion</a:t>
            </a:r>
          </a:p>
        </p:txBody>
      </p:sp>
      <p:pic>
        <p:nvPicPr>
          <p:cNvPr id="4" name="Picture 4">
            <a:extLst>
              <a:ext uri="{FF2B5EF4-FFF2-40B4-BE49-F238E27FC236}">
                <a16:creationId xmlns:a16="http://schemas.microsoft.com/office/drawing/2014/main" id="{129EEA59-018F-7CBF-C8E4-5AC8940081FB}"/>
              </a:ext>
            </a:extLst>
          </p:cNvPr>
          <p:cNvPicPr>
            <a:picLocks noGrp="1" noChangeAspect="1"/>
          </p:cNvPicPr>
          <p:nvPr>
            <p:ph idx="1"/>
          </p:nvPr>
        </p:nvPicPr>
        <p:blipFill>
          <a:blip r:embed="rId2"/>
          <a:stretch>
            <a:fillRect/>
          </a:stretch>
        </p:blipFill>
        <p:spPr>
          <a:xfrm>
            <a:off x="300540" y="3667424"/>
            <a:ext cx="2800215" cy="2984980"/>
          </a:xfrm>
        </p:spPr>
      </p:pic>
      <p:pic>
        <p:nvPicPr>
          <p:cNvPr id="5" name="Picture 5">
            <a:extLst>
              <a:ext uri="{FF2B5EF4-FFF2-40B4-BE49-F238E27FC236}">
                <a16:creationId xmlns:a16="http://schemas.microsoft.com/office/drawing/2014/main" id="{29C0B975-C7C4-53DE-6498-F09F305C4BA1}"/>
              </a:ext>
            </a:extLst>
          </p:cNvPr>
          <p:cNvPicPr>
            <a:picLocks noChangeAspect="1"/>
          </p:cNvPicPr>
          <p:nvPr/>
        </p:nvPicPr>
        <p:blipFill>
          <a:blip r:embed="rId3"/>
          <a:stretch>
            <a:fillRect/>
          </a:stretch>
        </p:blipFill>
        <p:spPr>
          <a:xfrm>
            <a:off x="8942626" y="3736734"/>
            <a:ext cx="3202781" cy="2044156"/>
          </a:xfrm>
          <a:prstGeom prst="rect">
            <a:avLst/>
          </a:prstGeom>
        </p:spPr>
      </p:pic>
    </p:spTree>
    <p:extLst>
      <p:ext uri="{BB962C8B-B14F-4D97-AF65-F5344CB8AC3E}">
        <p14:creationId xmlns:p14="http://schemas.microsoft.com/office/powerpoint/2010/main" val="4046984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ppt_w</p:attrName>
                                        </p:attrNameLst>
                                      </p:cBhvr>
                                      <p:tavLst>
                                        <p:tav tm="0">
                                          <p:val>
                                            <p:fltVal val="0"/>
                                          </p:val>
                                        </p:tav>
                                        <p:tav tm="100000">
                                          <p:val>
                                            <p:strVal val="#ppt_w"/>
                                          </p:val>
                                        </p:tav>
                                      </p:tavLst>
                                    </p:anim>
                                    <p:anim calcmode="lin" valueType="num">
                                      <p:cBhvr>
                                        <p:cTn id="13" dur="500" fill="hold"/>
                                        <p:tgtEl>
                                          <p:spTgt spid="4"/>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p:cTn id="18" dur="500" fill="hold"/>
                                        <p:tgtEl>
                                          <p:spTgt spid="5"/>
                                        </p:tgtEl>
                                        <p:attrNameLst>
                                          <p:attrName>ppt_w</p:attrName>
                                        </p:attrNameLst>
                                      </p:cBhvr>
                                      <p:tavLst>
                                        <p:tav tm="0">
                                          <p:val>
                                            <p:fltVal val="0"/>
                                          </p:val>
                                        </p:tav>
                                        <p:tav tm="100000">
                                          <p:val>
                                            <p:strVal val="#ppt_w"/>
                                          </p:val>
                                        </p:tav>
                                      </p:tavLst>
                                    </p:anim>
                                    <p:anim calcmode="lin" valueType="num">
                                      <p:cBhvr>
                                        <p:cTn id="19" dur="500" fill="hold"/>
                                        <p:tgtEl>
                                          <p:spTgt spid="5"/>
                                        </p:tgtEl>
                                        <p:attrNameLst>
                                          <p:attrName>ppt_h</p:attrName>
                                        </p:attrNameLst>
                                      </p:cBhvr>
                                      <p:tavLst>
                                        <p:tav tm="0">
                                          <p:val>
                                            <p:fltVal val="0"/>
                                          </p:val>
                                        </p:tav>
                                        <p:tav tm="100000">
                                          <p:val>
                                            <p:strVal val="#ppt_h"/>
                                          </p:val>
                                        </p:tav>
                                      </p:tavLst>
                                    </p:anim>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20926931-C843-137C-C0D3-9AA66513CE49}"/>
              </a:ext>
            </a:extLst>
          </p:cNvPr>
          <p:cNvSpPr>
            <a:spLocks noGrp="1"/>
          </p:cNvSpPr>
          <p:nvPr>
            <p:ph type="title"/>
          </p:nvPr>
        </p:nvSpPr>
        <p:spPr>
          <a:xfrm>
            <a:off x="639098" y="629265"/>
            <a:ext cx="6072776" cy="1622322"/>
          </a:xfrm>
        </p:spPr>
        <p:txBody>
          <a:bodyPr>
            <a:normAutofit/>
          </a:bodyPr>
          <a:lstStyle/>
          <a:p>
            <a:r>
              <a:rPr lang="en-GB">
                <a:solidFill>
                  <a:srgbClr val="FFFFFF"/>
                </a:solidFill>
              </a:rPr>
              <a:t>Reference list </a:t>
            </a:r>
          </a:p>
        </p:txBody>
      </p:sp>
      <p:pic>
        <p:nvPicPr>
          <p:cNvPr id="4" name="Picture 4">
            <a:extLst>
              <a:ext uri="{FF2B5EF4-FFF2-40B4-BE49-F238E27FC236}">
                <a16:creationId xmlns:a16="http://schemas.microsoft.com/office/drawing/2014/main" id="{9DFA2A74-5058-2BF4-3BB0-1D8C581AFC15}"/>
              </a:ext>
            </a:extLst>
          </p:cNvPr>
          <p:cNvPicPr>
            <a:picLocks noChangeAspect="1"/>
          </p:cNvPicPr>
          <p:nvPr/>
        </p:nvPicPr>
        <p:blipFill rotWithShape="1">
          <a:blip r:embed="rId2"/>
          <a:srcRect l="7105" r="9311"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5" name="Rectangle 1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860DB1C-4944-D643-A063-A27ECE3A834F}"/>
              </a:ext>
            </a:extLst>
          </p:cNvPr>
          <p:cNvSpPr>
            <a:spLocks noGrp="1"/>
          </p:cNvSpPr>
          <p:nvPr>
            <p:ph idx="1"/>
          </p:nvPr>
        </p:nvSpPr>
        <p:spPr>
          <a:xfrm>
            <a:off x="639098" y="2418735"/>
            <a:ext cx="6072776" cy="3811740"/>
          </a:xfrm>
        </p:spPr>
        <p:txBody>
          <a:bodyPr vert="horz" lIns="91440" tIns="45720" rIns="91440" bIns="45720" rtlCol="0" anchor="ctr">
            <a:normAutofit/>
          </a:bodyPr>
          <a:lstStyle/>
          <a:p>
            <a:r>
              <a:rPr lang="en-GB" b="1">
                <a:solidFill>
                  <a:srgbClr val="FFFFFF"/>
                </a:solidFill>
                <a:ea typeface="+mn-lt"/>
                <a:cs typeface="+mn-lt"/>
              </a:rPr>
              <a:t>YIP, c Han N.I.R and SNG B.L 2016 and ethical issues in research. Indian journal of anaeshresia 60(9) p.684</a:t>
            </a:r>
          </a:p>
          <a:p>
            <a:r>
              <a:rPr lang="en-GB" b="1">
                <a:solidFill>
                  <a:srgbClr val="FFFFFF"/>
                </a:solidFill>
              </a:rPr>
              <a:t>Flores  (2014) how to measure digital marketing metrics for assessing impact and designing success (1st ed.2014) Palgrave Macmillian UK.</a:t>
            </a:r>
          </a:p>
          <a:p>
            <a:endParaRPr lang="en-GB" b="1">
              <a:solidFill>
                <a:srgbClr val="FFFFFF"/>
              </a:solidFill>
            </a:endParaRPr>
          </a:p>
        </p:txBody>
      </p:sp>
      <p:pic>
        <p:nvPicPr>
          <p:cNvPr id="5" name="Picture 5">
            <a:extLst>
              <a:ext uri="{FF2B5EF4-FFF2-40B4-BE49-F238E27FC236}">
                <a16:creationId xmlns:a16="http://schemas.microsoft.com/office/drawing/2014/main" id="{4C204138-6CD9-A8F3-0CC9-8CCEC6EDFDA4}"/>
              </a:ext>
            </a:extLst>
          </p:cNvPr>
          <p:cNvPicPr>
            <a:picLocks noChangeAspect="1"/>
          </p:cNvPicPr>
          <p:nvPr/>
        </p:nvPicPr>
        <p:blipFill>
          <a:blip r:embed="rId3"/>
          <a:stretch>
            <a:fillRect/>
          </a:stretch>
        </p:blipFill>
        <p:spPr>
          <a:xfrm>
            <a:off x="4275002" y="934522"/>
            <a:ext cx="1592176" cy="1681331"/>
          </a:xfrm>
          <a:prstGeom prst="rect">
            <a:avLst/>
          </a:prstGeom>
        </p:spPr>
      </p:pic>
    </p:spTree>
    <p:extLst>
      <p:ext uri="{BB962C8B-B14F-4D97-AF65-F5344CB8AC3E}">
        <p14:creationId xmlns:p14="http://schemas.microsoft.com/office/powerpoint/2010/main" val="11654447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900" decel="100000" fill="hold"/>
                                        <p:tgtEl>
                                          <p:spTgt spid="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0</TotalTime>
  <Words>635</Words>
  <Application>Microsoft Macintosh PowerPoint</Application>
  <PresentationFormat>Widescreen</PresentationFormat>
  <Paragraphs>64</Paragraphs>
  <Slides>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Bahnschrift</vt:lpstr>
      <vt:lpstr>Calibri</vt:lpstr>
      <vt:lpstr>Century Gothic</vt:lpstr>
      <vt:lpstr>Sitka Text</vt:lpstr>
      <vt:lpstr>Wingdings 3</vt:lpstr>
      <vt:lpstr>Ion Boardroom</vt:lpstr>
      <vt:lpstr>Module title- digital skills and research methods Assignment title- Digital skills in the working environment  Module code- LCHS4002</vt:lpstr>
      <vt:lpstr>Introduction </vt:lpstr>
      <vt:lpstr>Research question</vt:lpstr>
      <vt:lpstr>Literature Review </vt:lpstr>
      <vt:lpstr>Methodology</vt:lpstr>
      <vt:lpstr>Ethical consideration</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Daminabo Pokubo</cp:lastModifiedBy>
  <cp:revision>2</cp:revision>
  <dcterms:created xsi:type="dcterms:W3CDTF">2023-02-18T15:14:14Z</dcterms:created>
  <dcterms:modified xsi:type="dcterms:W3CDTF">2023-03-20T01:01:57Z</dcterms:modified>
</cp:coreProperties>
</file>