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58" r:id="rId4"/>
    <p:sldId id="259" r:id="rId5"/>
    <p:sldId id="261" r:id="rId6"/>
    <p:sldId id="262" r:id="rId7"/>
    <p:sldId id="263" r:id="rId8"/>
    <p:sldId id="264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615" y="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957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9406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5714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801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4137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189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121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425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166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5494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3665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03A74-F6A3-49EB-A74C-F93B4A1C85E5}" type="datetimeFigureOut">
              <a:rPr lang="en-GB" smtClean="0"/>
              <a:t>03/10/2019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D145-0792-49E6-97E2-9E9A4FA20A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1490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Ergogenic Aid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1800200"/>
          </a:xfrm>
        </p:spPr>
        <p:txBody>
          <a:bodyPr/>
          <a:lstStyle/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any substance or technique </a:t>
            </a:r>
            <a:r>
              <a:rPr lang="en-GB" dirty="0"/>
              <a:t>that </a:t>
            </a:r>
            <a:r>
              <a:rPr lang="en-GB" dirty="0" smtClean="0"/>
              <a:t>is used to enhance </a:t>
            </a:r>
            <a:r>
              <a:rPr lang="en-GB" dirty="0"/>
              <a:t>physical performance </a:t>
            </a:r>
            <a:r>
              <a:rPr lang="en-GB" dirty="0" smtClean="0"/>
              <a:t>.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217" y="3237830"/>
            <a:ext cx="2125733" cy="13432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74" y="232371"/>
            <a:ext cx="2379075" cy="1218976"/>
          </a:xfrm>
          <a:prstGeom prst="rect">
            <a:avLst/>
          </a:prstGeom>
        </p:spPr>
      </p:pic>
      <p:pic>
        <p:nvPicPr>
          <p:cNvPr id="1030" name="Picture 6" descr="Image result for racing bike desig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4966021"/>
            <a:ext cx="2314600" cy="131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007" y="3119602"/>
            <a:ext cx="1368152" cy="15797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7924" y="4844584"/>
            <a:ext cx="1368152" cy="15604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92279" y="151878"/>
            <a:ext cx="1683847" cy="13329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16216" y="3119602"/>
            <a:ext cx="1900251" cy="12430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84168" y="5156336"/>
            <a:ext cx="2908963" cy="124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46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Classification of Ergogenic Aids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</a:rPr>
              <a:t>C</a:t>
            </a:r>
            <a:r>
              <a:rPr lang="en-GB" sz="2800" dirty="0" smtClean="0">
                <a:solidFill>
                  <a:srgbClr val="FF0000"/>
                </a:solidFill>
              </a:rPr>
              <a:t>lassified </a:t>
            </a:r>
            <a:r>
              <a:rPr lang="en-GB" sz="2800" dirty="0">
                <a:solidFill>
                  <a:srgbClr val="FF0000"/>
                </a:solidFill>
              </a:rPr>
              <a:t>the prohibited ergogenic aids in to five types</a:t>
            </a:r>
            <a:r>
              <a:rPr lang="en-GB" sz="2800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 </a:t>
            </a:r>
            <a:endParaRPr lang="en-GB" sz="2800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Nutritional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Physiological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Psychological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Mechanical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Pharmacological</a:t>
            </a:r>
          </a:p>
        </p:txBody>
      </p:sp>
      <p:sp>
        <p:nvSpPr>
          <p:cNvPr id="4" name="Rectangle 3"/>
          <p:cNvSpPr/>
          <p:nvPr/>
        </p:nvSpPr>
        <p:spPr>
          <a:xfrm>
            <a:off x="4114800" y="2924944"/>
            <a:ext cx="47056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-apple-system"/>
              </a:rPr>
              <a:t>A physical, mechanical, nutritional, psychological, or pharmacological substance or treatment that either directly improves physiological variables associated with exercise performance or removes subjective restraints which may limit physiological capacity.</a:t>
            </a:r>
            <a:endParaRPr lang="en-GB" b="0" i="0" dirty="0">
              <a:solidFill>
                <a:srgbClr val="FF0000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4127322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Nature of Ergogenic Aid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001419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GB" sz="2800" dirty="0" smtClean="0"/>
              <a:t>Direct action </a:t>
            </a:r>
            <a:r>
              <a:rPr lang="en-GB" sz="2800" dirty="0"/>
              <a:t>on </a:t>
            </a:r>
            <a:r>
              <a:rPr lang="en-GB" sz="2800" dirty="0" smtClean="0"/>
              <a:t>the development and or functioning of the muscle fibre.</a:t>
            </a:r>
            <a:endParaRPr lang="en-GB" sz="2800" dirty="0"/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GB" sz="2800" dirty="0" smtClean="0"/>
              <a:t>Delays the onset of fatigue. </a:t>
            </a:r>
            <a:endParaRPr lang="en-GB" sz="2800" dirty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GB" sz="2800" dirty="0" smtClean="0"/>
              <a:t>Improves the delivery and or use of nutrients.</a:t>
            </a:r>
            <a:endParaRPr lang="en-GB" sz="2800" dirty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GB" sz="2800" dirty="0" smtClean="0"/>
              <a:t>Improves the capacity and or efficiency </a:t>
            </a:r>
            <a:r>
              <a:rPr lang="en-GB" sz="2800" dirty="0"/>
              <a:t>the </a:t>
            </a:r>
            <a:r>
              <a:rPr lang="en-GB" sz="2800" dirty="0" smtClean="0"/>
              <a:t>systems of the body.</a:t>
            </a:r>
            <a:endParaRPr lang="en-GB" sz="2800" dirty="0"/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GB" sz="2800" dirty="0" smtClean="0"/>
              <a:t>Improve the control by C.N.S and limits its fatigue.</a:t>
            </a:r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GB" sz="2800" dirty="0" smtClean="0"/>
              <a:t>Improves the efficiency of performance.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8154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Nutritional Ergogenic Aid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The use of those substances found naturally in foods.</a:t>
            </a:r>
          </a:p>
          <a:p>
            <a:endParaRPr lang="en-GB" dirty="0"/>
          </a:p>
          <a:p>
            <a:r>
              <a:rPr lang="en-GB" dirty="0" smtClean="0"/>
              <a:t>Carbohydrates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smtClean="0"/>
              <a:t>protein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smtClean="0"/>
              <a:t>Fats</a:t>
            </a:r>
            <a:endParaRPr lang="en-GB" dirty="0"/>
          </a:p>
          <a:p>
            <a:r>
              <a:rPr lang="en-GB" dirty="0" smtClean="0"/>
              <a:t>vitamins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smtClean="0"/>
              <a:t>minerals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smtClean="0"/>
              <a:t>water </a:t>
            </a:r>
            <a:endParaRPr lang="en-GB" dirty="0"/>
          </a:p>
          <a:p>
            <a:r>
              <a:rPr lang="en-GB" dirty="0" smtClean="0"/>
              <a:t>Electrolytes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rgbClr val="0070C0"/>
                </a:solidFill>
              </a:rPr>
              <a:t>Mostly lega</a:t>
            </a:r>
            <a:r>
              <a:rPr lang="en-GB" dirty="0">
                <a:solidFill>
                  <a:srgbClr val="0070C0"/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432299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Physiological Ergogenic Aid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Something that alters the physiological functioning of body organs or systems. </a:t>
            </a: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Acupuncture			Physiotherapy</a:t>
            </a:r>
            <a:r>
              <a:rPr lang="en-GB" dirty="0"/>
              <a:t>,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Blood Doping 		EPO, </a:t>
            </a:r>
          </a:p>
          <a:p>
            <a:pPr marL="0" indent="0">
              <a:buNone/>
            </a:pPr>
            <a:r>
              <a:rPr lang="en-GB" dirty="0" smtClean="0"/>
              <a:t>Herbal Medicines		Homeopathy, </a:t>
            </a:r>
          </a:p>
          <a:p>
            <a:pPr marL="0" indent="0">
              <a:buNone/>
            </a:pPr>
            <a:r>
              <a:rPr lang="en-GB" dirty="0" smtClean="0"/>
              <a:t>Human growth H,		Sports Massage, </a:t>
            </a:r>
          </a:p>
          <a:p>
            <a:pPr marL="0" indent="0">
              <a:buNone/>
            </a:pPr>
            <a:r>
              <a:rPr lang="en-GB" dirty="0" smtClean="0"/>
              <a:t>Sauna, 			Ultra-violet rays, </a:t>
            </a:r>
          </a:p>
          <a:p>
            <a:pPr marL="0" indent="0">
              <a:buNone/>
            </a:pPr>
            <a:r>
              <a:rPr lang="en-GB" dirty="0" smtClean="0"/>
              <a:t>Oxygen			etc.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Mixed legal and illegal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709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Psychological Ergogenic Aid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Psychology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smtClean="0"/>
              <a:t>Cheering 			Relaxation</a:t>
            </a:r>
          </a:p>
          <a:p>
            <a:r>
              <a:rPr lang="en-GB" dirty="0" smtClean="0"/>
              <a:t>Hypnosis</a:t>
            </a:r>
            <a:r>
              <a:rPr lang="en-GB" dirty="0"/>
              <a:t>	</a:t>
            </a:r>
            <a:r>
              <a:rPr lang="en-GB" dirty="0" smtClean="0"/>
              <a:t>		Suggestion</a:t>
            </a:r>
          </a:p>
          <a:p>
            <a:r>
              <a:rPr lang="en-GB" dirty="0" smtClean="0"/>
              <a:t>Imagery 			Rehearsal</a:t>
            </a:r>
          </a:p>
          <a:p>
            <a:r>
              <a:rPr lang="en-GB" dirty="0" smtClean="0"/>
              <a:t>Meditation</a:t>
            </a:r>
            <a:r>
              <a:rPr lang="en-GB" dirty="0"/>
              <a:t>, </a:t>
            </a:r>
            <a:r>
              <a:rPr lang="en-GB" dirty="0" smtClean="0"/>
              <a:t>		Music</a:t>
            </a:r>
          </a:p>
          <a:p>
            <a:r>
              <a:rPr lang="en-GB" dirty="0" smtClean="0"/>
              <a:t>Autogenic training    	Placebo</a:t>
            </a:r>
          </a:p>
          <a:p>
            <a:endParaRPr lang="en-GB" dirty="0" smtClean="0"/>
          </a:p>
          <a:p>
            <a:pPr marL="0" indent="0" algn="ctr">
              <a:buNone/>
            </a:pPr>
            <a:r>
              <a:rPr lang="en-GB" dirty="0" smtClean="0">
                <a:solidFill>
                  <a:srgbClr val="0070C0"/>
                </a:solidFill>
              </a:rPr>
              <a:t>Almost all Legal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571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Mechanical Ergogenic Aid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Improved </a:t>
            </a:r>
            <a:r>
              <a:rPr lang="en-GB" dirty="0"/>
              <a:t>body mechanics,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Clothing </a:t>
            </a:r>
          </a:p>
          <a:p>
            <a:pPr marL="0" indent="0">
              <a:buNone/>
            </a:pPr>
            <a:r>
              <a:rPr lang="en-GB" dirty="0"/>
              <a:t>E</a:t>
            </a:r>
            <a:r>
              <a:rPr lang="en-GB" dirty="0" smtClean="0"/>
              <a:t>quipment </a:t>
            </a:r>
          </a:p>
          <a:p>
            <a:pPr marL="0" indent="0">
              <a:buNone/>
            </a:pPr>
            <a:r>
              <a:rPr lang="en-GB" dirty="0"/>
              <a:t>S</a:t>
            </a:r>
            <a:r>
              <a:rPr lang="en-GB" dirty="0" smtClean="0"/>
              <a:t>kill training</a:t>
            </a:r>
          </a:p>
          <a:p>
            <a:pPr marL="0" indent="0">
              <a:buNone/>
            </a:pPr>
            <a:r>
              <a:rPr lang="en-GB" dirty="0" smtClean="0"/>
              <a:t>Biofeedback / technology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Some legal some illegal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668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Pharmacological Ergogenic Aid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4600" dirty="0" smtClean="0"/>
              <a:t>Stimulants</a:t>
            </a:r>
          </a:p>
          <a:p>
            <a:pPr marL="0" indent="0">
              <a:buNone/>
            </a:pPr>
            <a:r>
              <a:rPr lang="en-GB" sz="4600" dirty="0" smtClean="0"/>
              <a:t>Narcotics</a:t>
            </a:r>
            <a:endParaRPr lang="en-GB" sz="4600" dirty="0"/>
          </a:p>
          <a:p>
            <a:pPr marL="0" indent="0">
              <a:buNone/>
            </a:pPr>
            <a:r>
              <a:rPr lang="en-GB" sz="4600" dirty="0" smtClean="0"/>
              <a:t>Anabolic Steroids</a:t>
            </a:r>
          </a:p>
          <a:p>
            <a:pPr marL="0" indent="0">
              <a:buNone/>
            </a:pPr>
            <a:r>
              <a:rPr lang="en-GB" sz="4600" dirty="0" smtClean="0"/>
              <a:t>Beta </a:t>
            </a:r>
            <a:r>
              <a:rPr lang="en-GB" sz="4600" dirty="0"/>
              <a:t>Blockers </a:t>
            </a:r>
          </a:p>
          <a:p>
            <a:pPr marL="0" indent="0">
              <a:buNone/>
            </a:pPr>
            <a:r>
              <a:rPr lang="en-GB" sz="4600" dirty="0" smtClean="0"/>
              <a:t>Diuretic</a:t>
            </a:r>
          </a:p>
          <a:p>
            <a:pPr marL="0" indent="0">
              <a:buNone/>
            </a:pPr>
            <a:r>
              <a:rPr lang="en-GB" sz="4600" dirty="0" smtClean="0"/>
              <a:t>EPO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Almost all Illegal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Unless for medical reasons! 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164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Ethics and Issues in Ergogenic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dirty="0" smtClean="0"/>
              <a:t>Discuss</a:t>
            </a:r>
            <a:endParaRPr lang="en-GB" sz="2800" dirty="0"/>
          </a:p>
          <a:p>
            <a:pPr marL="0" indent="0" algn="ctr">
              <a:buNone/>
            </a:pPr>
            <a:r>
              <a:rPr lang="en-GB" sz="2800" dirty="0">
                <a:solidFill>
                  <a:srgbClr val="FF0000"/>
                </a:solidFill>
              </a:rPr>
              <a:t>Professional sport is about winning no matter the </a:t>
            </a:r>
            <a:r>
              <a:rPr lang="en-GB" sz="2800" dirty="0" smtClean="0">
                <a:solidFill>
                  <a:srgbClr val="FF0000"/>
                </a:solidFill>
              </a:rPr>
              <a:t>cost?</a:t>
            </a:r>
          </a:p>
          <a:p>
            <a:pPr marL="0" indent="0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</a:rPr>
              <a:t>Use of drugs v nutritional supplements?</a:t>
            </a:r>
          </a:p>
          <a:p>
            <a:pPr marL="0" indent="0" algn="ctr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800" dirty="0" smtClean="0">
                <a:solidFill>
                  <a:schemeClr val="tx2">
                    <a:lumMod val="75000"/>
                  </a:schemeClr>
                </a:solidFill>
              </a:rPr>
              <a:t>Is competitive sport unethical?</a:t>
            </a:r>
          </a:p>
          <a:p>
            <a:pPr marL="0" indent="0">
              <a:buNone/>
            </a:pPr>
            <a:endParaRPr lang="en-GB" sz="2800" u="sng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GB" sz="2800" u="sng" dirty="0" smtClean="0">
                <a:solidFill>
                  <a:srgbClr val="7030A0"/>
                </a:solidFill>
              </a:rPr>
              <a:t>Debate </a:t>
            </a:r>
            <a:r>
              <a:rPr lang="en-GB" sz="2800" u="sng" dirty="0">
                <a:solidFill>
                  <a:srgbClr val="7030A0"/>
                </a:solidFill>
              </a:rPr>
              <a:t>the following topics</a:t>
            </a:r>
          </a:p>
          <a:p>
            <a:pPr marL="0" indent="0">
              <a:buNone/>
            </a:pPr>
            <a:endParaRPr lang="en-GB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Banning of innovative equipment?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Use of video referees and playback?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Banning of coaching support during performance?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Use of technical equipment during performance?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254170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272</Words>
  <Application>Microsoft Office PowerPoint</Application>
  <PresentationFormat>On-screen Show (4:3)</PresentationFormat>
  <Paragraphs>83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-apple-system</vt:lpstr>
      <vt:lpstr>Arial</vt:lpstr>
      <vt:lpstr>Calibri</vt:lpstr>
      <vt:lpstr>Office Theme</vt:lpstr>
      <vt:lpstr>Ergogenic Aid  </vt:lpstr>
      <vt:lpstr>Classification of Ergogenic Aids</vt:lpstr>
      <vt:lpstr>Nature of Ergogenic Aid  </vt:lpstr>
      <vt:lpstr>Nutritional Ergogenic Aid </vt:lpstr>
      <vt:lpstr>Physiological Ergogenic Aid  </vt:lpstr>
      <vt:lpstr>Psychological Ergogenic Aid </vt:lpstr>
      <vt:lpstr>Mechanical Ergogenic Aid  </vt:lpstr>
      <vt:lpstr>Pharmacological Ergogenic Aid  </vt:lpstr>
      <vt:lpstr>Ethics and Issues in Ergogenic Performance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 AntiDoping</dc:title>
  <dc:creator>Administrator</dc:creator>
  <cp:lastModifiedBy>David Gardner</cp:lastModifiedBy>
  <cp:revision>18</cp:revision>
  <dcterms:created xsi:type="dcterms:W3CDTF">2017-10-11T13:24:41Z</dcterms:created>
  <dcterms:modified xsi:type="dcterms:W3CDTF">2019-10-03T19:51:27Z</dcterms:modified>
</cp:coreProperties>
</file>