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80" r:id="rId2"/>
  </p:sldMasterIdLst>
  <p:notesMasterIdLst>
    <p:notesMasterId r:id="rId15"/>
  </p:notesMasterIdLst>
  <p:handoutMasterIdLst>
    <p:handoutMasterId r:id="rId16"/>
  </p:handoutMasterIdLst>
  <p:sldIdLst>
    <p:sldId id="267" r:id="rId3"/>
    <p:sldId id="278" r:id="rId4"/>
    <p:sldId id="279" r:id="rId5"/>
    <p:sldId id="280" r:id="rId6"/>
    <p:sldId id="282" r:id="rId7"/>
    <p:sldId id="281" r:id="rId8"/>
    <p:sldId id="285" r:id="rId9"/>
    <p:sldId id="284" r:id="rId10"/>
    <p:sldId id="286" r:id="rId11"/>
    <p:sldId id="287" r:id="rId12"/>
    <p:sldId id="288" r:id="rId13"/>
    <p:sldId id="289" r:id="rId14"/>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15">
          <p15:clr>
            <a:srgbClr val="A4A3A4"/>
          </p15:clr>
        </p15:guide>
        <p15:guide id="3" orient="horz" pos="274">
          <p15:clr>
            <a:srgbClr val="A4A3A4"/>
          </p15:clr>
        </p15:guide>
        <p15:guide id="4" orient="horz" pos="3840">
          <p15:clr>
            <a:srgbClr val="A4A3A4"/>
          </p15:clr>
        </p15:guide>
        <p15:guide id="5" pos="3839">
          <p15:clr>
            <a:srgbClr val="A4A3A4"/>
          </p15:clr>
        </p15:guide>
        <p15:guide id="6" pos="6911">
          <p15:clr>
            <a:srgbClr val="A4A3A4"/>
          </p15:clr>
        </p15:guide>
        <p15:guide id="7" pos="767">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711" autoAdjust="0"/>
  </p:normalViewPr>
  <p:slideViewPr>
    <p:cSldViewPr>
      <p:cViewPr varScale="1">
        <p:scale>
          <a:sx n="116" d="100"/>
          <a:sy n="116" d="100"/>
        </p:scale>
        <p:origin x="336" y="108"/>
      </p:cViewPr>
      <p:guideLst>
        <p:guide orient="horz" pos="2160"/>
        <p:guide orient="horz" pos="1015"/>
        <p:guide orient="horz" pos="274"/>
        <p:guide orient="horz" pos="3840"/>
        <p:guide pos="3839"/>
        <p:guide pos="6911"/>
        <p:guide pos="767"/>
      </p:guideLst>
    </p:cSldViewPr>
  </p:slideViewPr>
  <p:notesTextViewPr>
    <p:cViewPr>
      <p:scale>
        <a:sx n="100" d="100"/>
        <a:sy n="100" d="100"/>
      </p:scale>
      <p:origin x="0" y="0"/>
    </p:cViewPr>
  </p:notesTextViewPr>
  <p:notesViewPr>
    <p:cSldViewPr showGuides="1">
      <p:cViewPr varScale="1">
        <p:scale>
          <a:sx n="76" d="100"/>
          <a:sy n="76" d="100"/>
        </p:scale>
        <p:origin x="1770"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0E6E22E-288A-414B-A8DE-E4DBD03D5FC0}" type="datetimeFigureOut">
              <a:rPr lang="en-US"/>
              <a:t>2/5/2020</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1114579-D02A-4B51-B5DF-8EC449F77AC7}" type="slidenum">
              <a:rPr/>
              <a:t>‹#›</a:t>
            </a:fld>
            <a:endParaRPr/>
          </a:p>
        </p:txBody>
      </p:sp>
    </p:spTree>
    <p:extLst>
      <p:ext uri="{BB962C8B-B14F-4D97-AF65-F5344CB8AC3E}">
        <p14:creationId xmlns:p14="http://schemas.microsoft.com/office/powerpoint/2010/main" val="27681263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A9AE7E-E0F9-4C51-AD9A-F4C3A6E23BBF}" type="datetimeFigureOut">
              <a:rPr lang="en-US"/>
              <a:t>2/5/2020</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074690-7256-4BB9-AC0F-97AEAE8CDEC2}" type="slidenum">
              <a:rPr/>
              <a:t>‹#›</a:t>
            </a:fld>
            <a:endParaRPr/>
          </a:p>
        </p:txBody>
      </p:sp>
    </p:spTree>
    <p:extLst>
      <p:ext uri="{BB962C8B-B14F-4D97-AF65-F5344CB8AC3E}">
        <p14:creationId xmlns:p14="http://schemas.microsoft.com/office/powerpoint/2010/main" val="4274261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144" name="Subtitle 2"/>
          <p:cNvSpPr>
            <a:spLocks noGrp="1"/>
          </p:cNvSpPr>
          <p:nvPr>
            <p:ph type="subTitle" idx="1"/>
          </p:nvPr>
        </p:nvSpPr>
        <p:spPr>
          <a:xfrm>
            <a:off x="1382103" y="3657123"/>
            <a:ext cx="9429931" cy="991077"/>
          </a:xfrm>
        </p:spPr>
        <p:txBody>
          <a:bodyPr>
            <a:normAutofit/>
          </a:bodyPr>
          <a:lstStyle>
            <a:lvl1pPr marL="0" indent="0" algn="ctr">
              <a:spcBef>
                <a:spcPts val="0"/>
              </a:spcBef>
              <a:buNone/>
              <a:defRPr sz="2000" cap="all" baseline="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143" name="Title 1"/>
          <p:cNvSpPr>
            <a:spLocks noGrp="1"/>
          </p:cNvSpPr>
          <p:nvPr>
            <p:ph type="ctrTitle"/>
          </p:nvPr>
        </p:nvSpPr>
        <p:spPr>
          <a:xfrm>
            <a:off x="1376792" y="1905003"/>
            <a:ext cx="9435241" cy="1625599"/>
          </a:xfrm>
        </p:spPr>
        <p:txBody>
          <a:bodyPr>
            <a:normAutofit/>
          </a:bodyPr>
          <a:lstStyle>
            <a:lvl1pPr algn="ctr">
              <a:lnSpc>
                <a:spcPct val="90000"/>
              </a:lnSpc>
              <a:defRPr sz="4800">
                <a:solidFill>
                  <a:schemeClr val="tx1"/>
                </a:solidFill>
              </a:defRPr>
            </a:lvl1pPr>
          </a:lstStyle>
          <a:p>
            <a:r>
              <a:rPr lang="en-US"/>
              <a:t>Click to edit Master title style</a:t>
            </a:r>
            <a:endParaRPr/>
          </a:p>
        </p:txBody>
      </p:sp>
    </p:spTree>
    <p:extLst>
      <p:ext uri="{BB962C8B-B14F-4D97-AF65-F5344CB8AC3E}">
        <p14:creationId xmlns:p14="http://schemas.microsoft.com/office/powerpoint/2010/main" val="3158001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Title 6"/>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656682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E36636D-D922-432D-A958-524484B5923D}" type="datetimeFigureOut">
              <a:rPr lang="en-US" smtClean="0"/>
              <a:pPr/>
              <a:t>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a:p>
        </p:txBody>
      </p:sp>
      <p:sp>
        <p:nvSpPr>
          <p:cNvPr id="3" name="Text Placeholder 2"/>
          <p:cNvSpPr>
            <a:spLocks noGrp="1"/>
          </p:cNvSpPr>
          <p:nvPr>
            <p:ph type="body" idx="1"/>
          </p:nvPr>
        </p:nvSpPr>
        <p:spPr>
          <a:xfrm>
            <a:off x="1422030" y="3733800"/>
            <a:ext cx="9344765" cy="12192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2" name="Title 1"/>
          <p:cNvSpPr>
            <a:spLocks noGrp="1"/>
          </p:cNvSpPr>
          <p:nvPr>
            <p:ph type="title"/>
          </p:nvPr>
        </p:nvSpPr>
        <p:spPr>
          <a:xfrm>
            <a:off x="1422030" y="990599"/>
            <a:ext cx="9344765" cy="2235203"/>
          </a:xfrm>
        </p:spPr>
        <p:txBody>
          <a:bodyPr anchor="b">
            <a:normAutofit/>
          </a:bodyPr>
          <a:lstStyle>
            <a:lvl1pPr algn="ctr">
              <a:lnSpc>
                <a:spcPct val="90000"/>
              </a:lnSpc>
              <a:defRPr sz="4800" b="0" cap="none" baseline="0"/>
            </a:lvl1pPr>
          </a:lstStyle>
          <a:p>
            <a:r>
              <a:rPr lang="en-US"/>
              <a:t>Click to edit Master title style</a:t>
            </a:r>
            <a:endParaRPr/>
          </a:p>
        </p:txBody>
      </p:sp>
    </p:spTree>
    <p:extLst>
      <p:ext uri="{BB962C8B-B14F-4D97-AF65-F5344CB8AC3E}">
        <p14:creationId xmlns:p14="http://schemas.microsoft.com/office/powerpoint/2010/main" val="2871907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E36636D-D922-432D-A958-524484B5923D}" type="datetimeFigureOut">
              <a:rPr lang="en-US" smtClean="0"/>
              <a:pPr/>
              <a:t>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a:p>
        </p:txBody>
      </p:sp>
      <p:sp>
        <p:nvSpPr>
          <p:cNvPr id="4" name="Content Placeholder 3"/>
          <p:cNvSpPr>
            <a:spLocks noGrp="1"/>
          </p:cNvSpPr>
          <p:nvPr>
            <p:ph sz="half" idx="2"/>
          </p:nvPr>
        </p:nvSpPr>
        <p:spPr>
          <a:xfrm>
            <a:off x="6195986" y="1803400"/>
            <a:ext cx="4773956" cy="4267200"/>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baseline="0"/>
            </a:lvl8pPr>
            <a:lvl9pPr>
              <a:defRPr sz="18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3" name="Content Placeholder 2"/>
          <p:cNvSpPr>
            <a:spLocks noGrp="1"/>
          </p:cNvSpPr>
          <p:nvPr>
            <p:ph sz="half" idx="1"/>
          </p:nvPr>
        </p:nvSpPr>
        <p:spPr>
          <a:xfrm>
            <a:off x="1218883" y="1803400"/>
            <a:ext cx="4773956" cy="4267200"/>
          </a:xfrm>
        </p:spPr>
        <p:txBody>
          <a:bodyPr>
            <a:normAutofit/>
          </a:bodyPr>
          <a:lstStyle>
            <a:lvl1pPr>
              <a:defRPr sz="2400"/>
            </a:lvl1pPr>
            <a:lvl2pPr>
              <a:defRPr sz="2000"/>
            </a:lvl2pPr>
            <a:lvl3pPr>
              <a:defRPr sz="1800"/>
            </a:lvl3pPr>
            <a:lvl4pPr>
              <a:defRPr sz="1600"/>
            </a:lvl4pPr>
            <a:lvl5pPr>
              <a:defRPr sz="16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 name="Title 1"/>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1261291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fld id="{8E36636D-D922-432D-A958-524484B5923D}" type="datetimeFigureOut">
              <a:rPr lang="en-US" smtClean="0"/>
              <a:pPr/>
              <a:t>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F28FB93-0A08-4E7D-8E63-9EFA29F1E093}" type="slidenum">
              <a:rPr lang="en-US" smtClean="0"/>
              <a:pPr/>
              <a:t>‹#›</a:t>
            </a:fld>
            <a:endParaRPr lang="en-US"/>
          </a:p>
        </p:txBody>
      </p:sp>
      <p:sp>
        <p:nvSpPr>
          <p:cNvPr id="6" name="Content Placeholder 5"/>
          <p:cNvSpPr>
            <a:spLocks noGrp="1"/>
          </p:cNvSpPr>
          <p:nvPr>
            <p:ph sz="quarter" idx="4"/>
          </p:nvPr>
        </p:nvSpPr>
        <p:spPr>
          <a:xfrm>
            <a:off x="6195986" y="2514600"/>
            <a:ext cx="4773956" cy="3556000"/>
          </a:xfrm>
        </p:spPr>
        <p:txBody>
          <a:bodyPr>
            <a:normAutofit/>
          </a:bodyPr>
          <a:lstStyle>
            <a:lvl1pPr>
              <a:spcBef>
                <a:spcPts val="1600"/>
              </a:spcBef>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00049" y="1803400"/>
            <a:ext cx="4769806" cy="711200"/>
          </a:xfrm>
        </p:spPr>
        <p:txBody>
          <a:bodyPr anchor="ctr">
            <a:normAutofit/>
          </a:bodyPr>
          <a:lstStyle>
            <a:lvl1pPr marL="0" indent="0">
              <a:lnSpc>
                <a:spcPct val="90000"/>
              </a:lnSpc>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18883" y="2514600"/>
            <a:ext cx="4773956" cy="3556000"/>
          </a:xfrm>
        </p:spPr>
        <p:txBody>
          <a:bodyPr>
            <a:normAutofit/>
          </a:bodyPr>
          <a:lstStyle>
            <a:lvl1pPr>
              <a:spcBef>
                <a:spcPts val="1600"/>
              </a:spcBef>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3" name="Text Placeholder 2"/>
          <p:cNvSpPr>
            <a:spLocks noGrp="1"/>
          </p:cNvSpPr>
          <p:nvPr>
            <p:ph type="body" idx="1"/>
          </p:nvPr>
        </p:nvSpPr>
        <p:spPr>
          <a:xfrm>
            <a:off x="1222945" y="1803400"/>
            <a:ext cx="4769806" cy="711200"/>
          </a:xfrm>
        </p:spPr>
        <p:txBody>
          <a:bodyPr anchor="ctr">
            <a:normAutofit/>
          </a:bodyPr>
          <a:lstStyle>
            <a:lvl1pPr marL="0" indent="0">
              <a:lnSpc>
                <a:spcPct val="90000"/>
              </a:lnSpc>
              <a:spcBef>
                <a:spcPts val="0"/>
              </a:spcBef>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 name="Title 1"/>
          <p:cNvSpPr>
            <a:spLocks noGrp="1"/>
          </p:cNvSpPr>
          <p:nvPr>
            <p:ph type="title"/>
          </p:nvPr>
        </p:nvSpPr>
        <p:spPr/>
        <p:txBody>
          <a:bodyPr/>
          <a:lstStyle>
            <a:lvl1pPr>
              <a:defRPr/>
            </a:lvl1pPr>
          </a:lstStyle>
          <a:p>
            <a:r>
              <a:rPr lang="en-US"/>
              <a:t>Click to edit Master title style</a:t>
            </a:r>
            <a:endParaRPr/>
          </a:p>
        </p:txBody>
      </p:sp>
    </p:spTree>
    <p:extLst>
      <p:ext uri="{BB962C8B-B14F-4D97-AF65-F5344CB8AC3E}">
        <p14:creationId xmlns:p14="http://schemas.microsoft.com/office/powerpoint/2010/main" val="24291464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8E36636D-D922-432D-A958-524484B5923D}" type="datetimeFigureOut">
              <a:rPr lang="en-US" smtClean="0"/>
              <a:pPr/>
              <a:t>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F28FB93-0A08-4E7D-8E63-9EFA29F1E093}" type="slidenum">
              <a:rPr lang="en-US" smtClean="0"/>
              <a:pPr/>
              <a:t>‹#›</a:t>
            </a:fld>
            <a:endParaRPr lang="en-US"/>
          </a:p>
        </p:txBody>
      </p:sp>
      <p:sp>
        <p:nvSpPr>
          <p:cNvPr id="2" name="Title 1"/>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3506678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36636D-D922-432D-A958-524484B5923D}" type="datetimeFigureOut">
              <a:rPr lang="en-US" smtClean="0"/>
              <a:pPr/>
              <a:t>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F28FB93-0A08-4E7D-8E63-9EFA29F1E093}" type="slidenum">
              <a:rPr lang="en-US" smtClean="0"/>
              <a:pPr/>
              <a:t>‹#›</a:t>
            </a:fld>
            <a:endParaRPr lang="en-US"/>
          </a:p>
        </p:txBody>
      </p:sp>
    </p:spTree>
    <p:extLst>
      <p:ext uri="{BB962C8B-B14F-4D97-AF65-F5344CB8AC3E}">
        <p14:creationId xmlns:p14="http://schemas.microsoft.com/office/powerpoint/2010/main" val="2245930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E36636D-D922-432D-A958-524484B5923D}" type="datetimeFigureOut">
              <a:rPr lang="en-US" smtClean="0"/>
              <a:pPr/>
              <a:t>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a:p>
        </p:txBody>
      </p:sp>
      <p:sp>
        <p:nvSpPr>
          <p:cNvPr id="3" name="Content Placeholder 2"/>
          <p:cNvSpPr>
            <a:spLocks noGrp="1"/>
          </p:cNvSpPr>
          <p:nvPr>
            <p:ph idx="1"/>
          </p:nvPr>
        </p:nvSpPr>
        <p:spPr>
          <a:xfrm>
            <a:off x="1218883" y="1803400"/>
            <a:ext cx="6602281" cy="4267201"/>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baseline="0"/>
            </a:lvl8pPr>
            <a:lvl9pPr>
              <a:defRPr sz="1600"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8125883" y="1803400"/>
            <a:ext cx="2844060" cy="4267201"/>
          </a:xfrm>
        </p:spPr>
        <p:txBody>
          <a:bodyPr>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1218883" y="431800"/>
            <a:ext cx="9751060" cy="1168400"/>
          </a:xfrm>
        </p:spPr>
        <p:txBody>
          <a:bodyPr anchor="b">
            <a:normAutofit/>
          </a:bodyPr>
          <a:lstStyle>
            <a:lvl1pPr algn="l">
              <a:defRPr sz="3200" b="0"/>
            </a:lvl1pPr>
          </a:lstStyle>
          <a:p>
            <a:r>
              <a:rPr lang="en-US"/>
              <a:t>Click to edit Master title style</a:t>
            </a:r>
            <a:endParaRPr/>
          </a:p>
        </p:txBody>
      </p:sp>
    </p:spTree>
    <p:extLst>
      <p:ext uri="{BB962C8B-B14F-4D97-AF65-F5344CB8AC3E}">
        <p14:creationId xmlns:p14="http://schemas.microsoft.com/office/powerpoint/2010/main" val="3259018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1218883" y="1803400"/>
            <a:ext cx="6602280" cy="4267200"/>
          </a:xfrm>
          <a:prstGeom prst="rect">
            <a:avLst/>
          </a:prstGeom>
          <a:noFill/>
          <a:ln w="12700">
            <a:solidFill>
              <a:schemeClr val="tx1"/>
            </a:solidFill>
            <a:miter lim="800000"/>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5" name="Date Placeholder 4"/>
          <p:cNvSpPr>
            <a:spLocks noGrp="1"/>
          </p:cNvSpPr>
          <p:nvPr>
            <p:ph type="dt" sz="half" idx="10"/>
          </p:nvPr>
        </p:nvSpPr>
        <p:spPr/>
        <p:txBody>
          <a:bodyPr/>
          <a:lstStyle/>
          <a:p>
            <a:fld id="{8E36636D-D922-432D-A958-524484B5923D}" type="datetimeFigureOut">
              <a:rPr lang="en-US" smtClean="0"/>
              <a:pPr/>
              <a:t>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F28FB93-0A08-4E7D-8E63-9EFA29F1E093}" type="slidenum">
              <a:rPr lang="en-US" smtClean="0"/>
              <a:pPr/>
              <a:t>‹#›</a:t>
            </a:fld>
            <a:endParaRPr lang="en-US"/>
          </a:p>
        </p:txBody>
      </p:sp>
      <p:sp>
        <p:nvSpPr>
          <p:cNvPr id="4" name="Text Placeholder 3"/>
          <p:cNvSpPr>
            <a:spLocks noGrp="1"/>
          </p:cNvSpPr>
          <p:nvPr>
            <p:ph type="body" sz="half" idx="2"/>
          </p:nvPr>
        </p:nvSpPr>
        <p:spPr>
          <a:xfrm>
            <a:off x="8125883" y="1803401"/>
            <a:ext cx="2844060" cy="4165600"/>
          </a:xfrm>
        </p:spPr>
        <p:txBody>
          <a:bodyPr>
            <a:normAutofit/>
          </a:bodyPr>
          <a:lstStyle>
            <a:lvl1pPr marL="0" indent="0">
              <a:spcBef>
                <a:spcPts val="1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Picture Placeholder 2"/>
          <p:cNvSpPr>
            <a:spLocks noGrp="1"/>
          </p:cNvSpPr>
          <p:nvPr>
            <p:ph type="pic" idx="1"/>
          </p:nvPr>
        </p:nvSpPr>
        <p:spPr>
          <a:xfrm>
            <a:off x="1338739" y="1925320"/>
            <a:ext cx="6362567" cy="4023360"/>
          </a:xfrm>
          <a:solidFill>
            <a:schemeClr val="accent4"/>
          </a:solidFill>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2" name="Title 1"/>
          <p:cNvSpPr>
            <a:spLocks noGrp="1"/>
          </p:cNvSpPr>
          <p:nvPr>
            <p:ph type="title"/>
          </p:nvPr>
        </p:nvSpPr>
        <p:spPr>
          <a:xfrm>
            <a:off x="1218883" y="431800"/>
            <a:ext cx="9751060" cy="1168400"/>
          </a:xfrm>
        </p:spPr>
        <p:txBody>
          <a:bodyPr anchor="b">
            <a:normAutofit/>
          </a:bodyPr>
          <a:lstStyle>
            <a:lvl1pPr algn="l">
              <a:defRPr sz="3200" b="0"/>
            </a:lvl1pPr>
          </a:lstStyle>
          <a:p>
            <a:r>
              <a:rPr lang="en-US"/>
              <a:t>Click to edit Master title style</a:t>
            </a:r>
            <a:endParaRPr/>
          </a:p>
        </p:txBody>
      </p:sp>
    </p:spTree>
    <p:extLst>
      <p:ext uri="{BB962C8B-B14F-4D97-AF65-F5344CB8AC3E}">
        <p14:creationId xmlns:p14="http://schemas.microsoft.com/office/powerpoint/2010/main" val="17869177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E36636D-D922-432D-A958-524484B5923D}" type="datetimeFigureOut">
              <a:rPr lang="en-US" smtClean="0"/>
              <a:pPr/>
              <a:t>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a:p>
        </p:txBody>
      </p:sp>
      <p:sp>
        <p:nvSpPr>
          <p:cNvPr id="3" name="Vertical Text Placeholder 2"/>
          <p:cNvSpPr>
            <a:spLocks noGrp="1"/>
          </p:cNvSpPr>
          <p:nvPr>
            <p:ph type="body" orient="vert" idx="1"/>
          </p:nvPr>
        </p:nvSpPr>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 name="Title 1"/>
          <p:cNvSpPr>
            <a:spLocks noGrp="1"/>
          </p:cNvSpPr>
          <p:nvPr>
            <p:ph type="title"/>
          </p:nvPr>
        </p:nvSpPr>
        <p:spPr/>
        <p:txBody>
          <a:bodyPr/>
          <a:lstStyle/>
          <a:p>
            <a:r>
              <a:rPr lang="en-US"/>
              <a:t>Click to edit Master title style</a:t>
            </a:r>
            <a:endParaRPr/>
          </a:p>
        </p:txBody>
      </p:sp>
    </p:spTree>
    <p:extLst>
      <p:ext uri="{BB962C8B-B14F-4D97-AF65-F5344CB8AC3E}">
        <p14:creationId xmlns:p14="http://schemas.microsoft.com/office/powerpoint/2010/main" val="1000473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E36636D-D922-432D-A958-524484B5923D}" type="datetimeFigureOut">
              <a:rPr lang="en-US" smtClean="0"/>
              <a:pPr/>
              <a:t>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F28FB93-0A08-4E7D-8E63-9EFA29F1E093}" type="slidenum">
              <a:rPr lang="en-US" smtClean="0"/>
              <a:pPr/>
              <a:t>‹#›</a:t>
            </a:fld>
            <a:endParaRPr lang="en-US"/>
          </a:p>
        </p:txBody>
      </p:sp>
      <p:sp>
        <p:nvSpPr>
          <p:cNvPr id="3" name="Vertical Text Placeholder 2"/>
          <p:cNvSpPr>
            <a:spLocks noGrp="1"/>
          </p:cNvSpPr>
          <p:nvPr>
            <p:ph type="body" orient="vert" idx="1"/>
          </p:nvPr>
        </p:nvSpPr>
        <p:spPr>
          <a:xfrm>
            <a:off x="1217613" y="434975"/>
            <a:ext cx="8413750" cy="5661025"/>
          </a:xfrm>
        </p:spPr>
        <p:txBody>
          <a:bodyPr vert="eaVert"/>
          <a:lstStyle>
            <a:lvl5pPr>
              <a:defRPr/>
            </a:lvl5pPr>
            <a:lvl6pPr>
              <a:defRPr/>
            </a:lvl6pPr>
            <a:lvl7pPr>
              <a:defRPr/>
            </a:lvl7pPr>
            <a:lvl8pPr>
              <a:defRPr baseline="0"/>
            </a:lvl8pPr>
            <a:lvl9pPr>
              <a:defRPr baseline="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2" name="Vertical Title 1"/>
          <p:cNvSpPr>
            <a:spLocks noGrp="1"/>
          </p:cNvSpPr>
          <p:nvPr>
            <p:ph type="title" orient="vert"/>
          </p:nvPr>
        </p:nvSpPr>
        <p:spPr>
          <a:xfrm>
            <a:off x="9834563" y="434975"/>
            <a:ext cx="1168400" cy="5661025"/>
          </a:xfrm>
        </p:spPr>
        <p:txBody>
          <a:bodyPr vert="eaVert"/>
          <a:lstStyle/>
          <a:p>
            <a:r>
              <a:rPr lang="en-US"/>
              <a:t>Click to edit Master title style</a:t>
            </a:r>
            <a:endParaRPr/>
          </a:p>
        </p:txBody>
      </p:sp>
    </p:spTree>
    <p:extLst>
      <p:ext uri="{BB962C8B-B14F-4D97-AF65-F5344CB8AC3E}">
        <p14:creationId xmlns:p14="http://schemas.microsoft.com/office/powerpoint/2010/main" val="1966232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Title 6"/>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701855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gray">
      <p:bgRef idx="1001">
        <a:schemeClr val="bg1"/>
      </p:bgRef>
    </p:bg>
    <p:spTree>
      <p:nvGrpSpPr>
        <p:cNvPr id="1" name=""/>
        <p:cNvGrpSpPr/>
        <p:nvPr/>
      </p:nvGrpSpPr>
      <p:grpSpPr>
        <a:xfrm>
          <a:off x="0" y="0"/>
          <a:ext cx="0" cy="0"/>
          <a:chOff x="0" y="0"/>
          <a:chExt cx="0" cy="0"/>
        </a:xfrm>
      </p:grpSpPr>
      <p:grpSp>
        <p:nvGrpSpPr>
          <p:cNvPr id="11" name="Group 3"/>
          <p:cNvGrpSpPr>
            <a:grpSpLocks/>
          </p:cNvGrpSpPr>
          <p:nvPr/>
        </p:nvGrpSpPr>
        <p:grpSpPr bwMode="ltGray">
          <a:xfrm>
            <a:off x="0" y="0"/>
            <a:ext cx="11110912" cy="6856413"/>
            <a:chOff x="0" y="0"/>
            <a:chExt cx="5759" cy="4319"/>
          </a:xfrm>
        </p:grpSpPr>
        <p:sp>
          <p:nvSpPr>
            <p:cNvPr id="13" name="Line 4"/>
            <p:cNvSpPr>
              <a:spLocks noChangeShapeType="1"/>
            </p:cNvSpPr>
            <p:nvPr/>
          </p:nvSpPr>
          <p:spPr bwMode="ltGray">
            <a:xfrm>
              <a:off x="0" y="144"/>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4" name="Line 5"/>
            <p:cNvSpPr>
              <a:spLocks noChangeShapeType="1"/>
            </p:cNvSpPr>
            <p:nvPr/>
          </p:nvSpPr>
          <p:spPr bwMode="ltGray">
            <a:xfrm>
              <a:off x="0" y="336"/>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5" name="Line 6"/>
            <p:cNvSpPr>
              <a:spLocks noChangeShapeType="1"/>
            </p:cNvSpPr>
            <p:nvPr/>
          </p:nvSpPr>
          <p:spPr bwMode="ltGray">
            <a:xfrm>
              <a:off x="0" y="528"/>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6" name="Line 7"/>
            <p:cNvSpPr>
              <a:spLocks noChangeShapeType="1"/>
            </p:cNvSpPr>
            <p:nvPr/>
          </p:nvSpPr>
          <p:spPr bwMode="ltGray">
            <a:xfrm>
              <a:off x="0" y="720"/>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7" name="Line 8"/>
            <p:cNvSpPr>
              <a:spLocks noChangeShapeType="1"/>
            </p:cNvSpPr>
            <p:nvPr/>
          </p:nvSpPr>
          <p:spPr bwMode="ltGray">
            <a:xfrm>
              <a:off x="0" y="912"/>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8" name="Line 9"/>
            <p:cNvSpPr>
              <a:spLocks noChangeShapeType="1"/>
            </p:cNvSpPr>
            <p:nvPr/>
          </p:nvSpPr>
          <p:spPr bwMode="ltGray">
            <a:xfrm>
              <a:off x="0" y="1104"/>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19" name="Line 10"/>
            <p:cNvSpPr>
              <a:spLocks noChangeShapeType="1"/>
            </p:cNvSpPr>
            <p:nvPr/>
          </p:nvSpPr>
          <p:spPr bwMode="ltGray">
            <a:xfrm>
              <a:off x="0" y="1296"/>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20" name="Line 11"/>
            <p:cNvSpPr>
              <a:spLocks noChangeShapeType="1"/>
            </p:cNvSpPr>
            <p:nvPr/>
          </p:nvSpPr>
          <p:spPr bwMode="ltGray">
            <a:xfrm>
              <a:off x="0" y="1488"/>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21" name="Line 12"/>
            <p:cNvSpPr>
              <a:spLocks noChangeShapeType="1"/>
            </p:cNvSpPr>
            <p:nvPr/>
          </p:nvSpPr>
          <p:spPr bwMode="ltGray">
            <a:xfrm>
              <a:off x="0" y="1680"/>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22" name="Line 13"/>
            <p:cNvSpPr>
              <a:spLocks noChangeShapeType="1"/>
            </p:cNvSpPr>
            <p:nvPr/>
          </p:nvSpPr>
          <p:spPr bwMode="ltGray">
            <a:xfrm>
              <a:off x="0" y="1872"/>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23" name="Line 14"/>
            <p:cNvSpPr>
              <a:spLocks noChangeShapeType="1"/>
            </p:cNvSpPr>
            <p:nvPr/>
          </p:nvSpPr>
          <p:spPr bwMode="ltGray">
            <a:xfrm>
              <a:off x="0" y="2064"/>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24" name="Line 15"/>
            <p:cNvSpPr>
              <a:spLocks noChangeShapeType="1"/>
            </p:cNvSpPr>
            <p:nvPr/>
          </p:nvSpPr>
          <p:spPr bwMode="ltGray">
            <a:xfrm>
              <a:off x="0" y="2256"/>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25" name="Line 16"/>
            <p:cNvSpPr>
              <a:spLocks noChangeShapeType="1"/>
            </p:cNvSpPr>
            <p:nvPr/>
          </p:nvSpPr>
          <p:spPr bwMode="ltGray">
            <a:xfrm>
              <a:off x="0" y="2448"/>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26" name="Line 17"/>
            <p:cNvSpPr>
              <a:spLocks noChangeShapeType="1"/>
            </p:cNvSpPr>
            <p:nvPr/>
          </p:nvSpPr>
          <p:spPr bwMode="ltGray">
            <a:xfrm>
              <a:off x="0" y="2640"/>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27" name="Line 18"/>
            <p:cNvSpPr>
              <a:spLocks noChangeShapeType="1"/>
            </p:cNvSpPr>
            <p:nvPr/>
          </p:nvSpPr>
          <p:spPr bwMode="ltGray">
            <a:xfrm>
              <a:off x="0" y="2832"/>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28" name="Line 19"/>
            <p:cNvSpPr>
              <a:spLocks noChangeShapeType="1"/>
            </p:cNvSpPr>
            <p:nvPr/>
          </p:nvSpPr>
          <p:spPr bwMode="ltGray">
            <a:xfrm>
              <a:off x="0" y="3024"/>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29" name="Line 20"/>
            <p:cNvSpPr>
              <a:spLocks noChangeShapeType="1"/>
            </p:cNvSpPr>
            <p:nvPr/>
          </p:nvSpPr>
          <p:spPr bwMode="ltGray">
            <a:xfrm>
              <a:off x="0" y="3216"/>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0" name="Line 21"/>
            <p:cNvSpPr>
              <a:spLocks noChangeShapeType="1"/>
            </p:cNvSpPr>
            <p:nvPr/>
          </p:nvSpPr>
          <p:spPr bwMode="ltGray">
            <a:xfrm>
              <a:off x="0" y="3408"/>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1" name="Line 22"/>
            <p:cNvSpPr>
              <a:spLocks noChangeShapeType="1"/>
            </p:cNvSpPr>
            <p:nvPr/>
          </p:nvSpPr>
          <p:spPr bwMode="ltGray">
            <a:xfrm>
              <a:off x="0" y="3600"/>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2" name="Line 23"/>
            <p:cNvSpPr>
              <a:spLocks noChangeShapeType="1"/>
            </p:cNvSpPr>
            <p:nvPr/>
          </p:nvSpPr>
          <p:spPr bwMode="ltGray">
            <a:xfrm>
              <a:off x="0" y="3792"/>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3" name="Line 24"/>
            <p:cNvSpPr>
              <a:spLocks noChangeShapeType="1"/>
            </p:cNvSpPr>
            <p:nvPr/>
          </p:nvSpPr>
          <p:spPr bwMode="ltGray">
            <a:xfrm>
              <a:off x="0" y="3984"/>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4" name="Line 25"/>
            <p:cNvSpPr>
              <a:spLocks noChangeShapeType="1"/>
            </p:cNvSpPr>
            <p:nvPr/>
          </p:nvSpPr>
          <p:spPr bwMode="ltGray">
            <a:xfrm>
              <a:off x="0" y="4176"/>
              <a:ext cx="5759" cy="0"/>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5" name="Line 26"/>
            <p:cNvSpPr>
              <a:spLocks noChangeShapeType="1"/>
            </p:cNvSpPr>
            <p:nvPr/>
          </p:nvSpPr>
          <p:spPr bwMode="ltGray">
            <a:xfrm>
              <a:off x="144"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6" name="Line 27"/>
            <p:cNvSpPr>
              <a:spLocks noChangeShapeType="1"/>
            </p:cNvSpPr>
            <p:nvPr/>
          </p:nvSpPr>
          <p:spPr bwMode="ltGray">
            <a:xfrm>
              <a:off x="336"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7" name="Line 28"/>
            <p:cNvSpPr>
              <a:spLocks noChangeShapeType="1"/>
            </p:cNvSpPr>
            <p:nvPr/>
          </p:nvSpPr>
          <p:spPr bwMode="ltGray">
            <a:xfrm>
              <a:off x="528"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8" name="Line 29"/>
            <p:cNvSpPr>
              <a:spLocks noChangeShapeType="1"/>
            </p:cNvSpPr>
            <p:nvPr/>
          </p:nvSpPr>
          <p:spPr bwMode="ltGray">
            <a:xfrm>
              <a:off x="720"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39" name="Line 30"/>
            <p:cNvSpPr>
              <a:spLocks noChangeShapeType="1"/>
            </p:cNvSpPr>
            <p:nvPr/>
          </p:nvSpPr>
          <p:spPr bwMode="ltGray">
            <a:xfrm>
              <a:off x="912"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40" name="Line 31"/>
            <p:cNvSpPr>
              <a:spLocks noChangeShapeType="1"/>
            </p:cNvSpPr>
            <p:nvPr/>
          </p:nvSpPr>
          <p:spPr bwMode="ltGray">
            <a:xfrm>
              <a:off x="1104"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41" name="Line 32"/>
            <p:cNvSpPr>
              <a:spLocks noChangeShapeType="1"/>
            </p:cNvSpPr>
            <p:nvPr/>
          </p:nvSpPr>
          <p:spPr bwMode="ltGray">
            <a:xfrm>
              <a:off x="1296"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42" name="Line 33"/>
            <p:cNvSpPr>
              <a:spLocks noChangeShapeType="1"/>
            </p:cNvSpPr>
            <p:nvPr/>
          </p:nvSpPr>
          <p:spPr bwMode="ltGray">
            <a:xfrm>
              <a:off x="1488"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43" name="Line 34"/>
            <p:cNvSpPr>
              <a:spLocks noChangeShapeType="1"/>
            </p:cNvSpPr>
            <p:nvPr/>
          </p:nvSpPr>
          <p:spPr bwMode="ltGray">
            <a:xfrm>
              <a:off x="1680"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44" name="Line 35"/>
            <p:cNvSpPr>
              <a:spLocks noChangeShapeType="1"/>
            </p:cNvSpPr>
            <p:nvPr/>
          </p:nvSpPr>
          <p:spPr bwMode="ltGray">
            <a:xfrm>
              <a:off x="1872"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45" name="Line 36"/>
            <p:cNvSpPr>
              <a:spLocks noChangeShapeType="1"/>
            </p:cNvSpPr>
            <p:nvPr/>
          </p:nvSpPr>
          <p:spPr bwMode="ltGray">
            <a:xfrm>
              <a:off x="2064"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46" name="Line 37"/>
            <p:cNvSpPr>
              <a:spLocks noChangeShapeType="1"/>
            </p:cNvSpPr>
            <p:nvPr/>
          </p:nvSpPr>
          <p:spPr bwMode="ltGray">
            <a:xfrm>
              <a:off x="2256"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47" name="Line 38"/>
            <p:cNvSpPr>
              <a:spLocks noChangeShapeType="1"/>
            </p:cNvSpPr>
            <p:nvPr/>
          </p:nvSpPr>
          <p:spPr bwMode="ltGray">
            <a:xfrm>
              <a:off x="2448"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48" name="Line 39"/>
            <p:cNvSpPr>
              <a:spLocks noChangeShapeType="1"/>
            </p:cNvSpPr>
            <p:nvPr/>
          </p:nvSpPr>
          <p:spPr bwMode="ltGray">
            <a:xfrm>
              <a:off x="2640"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49" name="Line 40"/>
            <p:cNvSpPr>
              <a:spLocks noChangeShapeType="1"/>
            </p:cNvSpPr>
            <p:nvPr/>
          </p:nvSpPr>
          <p:spPr bwMode="ltGray">
            <a:xfrm>
              <a:off x="2832"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50" name="Line 41"/>
            <p:cNvSpPr>
              <a:spLocks noChangeShapeType="1"/>
            </p:cNvSpPr>
            <p:nvPr/>
          </p:nvSpPr>
          <p:spPr bwMode="ltGray">
            <a:xfrm>
              <a:off x="3024"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51" name="Line 42"/>
            <p:cNvSpPr>
              <a:spLocks noChangeShapeType="1"/>
            </p:cNvSpPr>
            <p:nvPr/>
          </p:nvSpPr>
          <p:spPr bwMode="ltGray">
            <a:xfrm>
              <a:off x="3216"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52" name="Line 43"/>
            <p:cNvSpPr>
              <a:spLocks noChangeShapeType="1"/>
            </p:cNvSpPr>
            <p:nvPr/>
          </p:nvSpPr>
          <p:spPr bwMode="ltGray">
            <a:xfrm>
              <a:off x="3408"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53" name="Line 44"/>
            <p:cNvSpPr>
              <a:spLocks noChangeShapeType="1"/>
            </p:cNvSpPr>
            <p:nvPr/>
          </p:nvSpPr>
          <p:spPr bwMode="ltGray">
            <a:xfrm>
              <a:off x="3600"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54" name="Line 45"/>
            <p:cNvSpPr>
              <a:spLocks noChangeShapeType="1"/>
            </p:cNvSpPr>
            <p:nvPr/>
          </p:nvSpPr>
          <p:spPr bwMode="ltGray">
            <a:xfrm>
              <a:off x="3792"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55" name="Line 46"/>
            <p:cNvSpPr>
              <a:spLocks noChangeShapeType="1"/>
            </p:cNvSpPr>
            <p:nvPr/>
          </p:nvSpPr>
          <p:spPr bwMode="ltGray">
            <a:xfrm>
              <a:off x="3984"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56" name="Line 47"/>
            <p:cNvSpPr>
              <a:spLocks noChangeShapeType="1"/>
            </p:cNvSpPr>
            <p:nvPr/>
          </p:nvSpPr>
          <p:spPr bwMode="ltGray">
            <a:xfrm>
              <a:off x="4176"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57" name="Line 48"/>
            <p:cNvSpPr>
              <a:spLocks noChangeShapeType="1"/>
            </p:cNvSpPr>
            <p:nvPr/>
          </p:nvSpPr>
          <p:spPr bwMode="ltGray">
            <a:xfrm>
              <a:off x="4368"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58" name="Line 49"/>
            <p:cNvSpPr>
              <a:spLocks noChangeShapeType="1"/>
            </p:cNvSpPr>
            <p:nvPr/>
          </p:nvSpPr>
          <p:spPr bwMode="ltGray">
            <a:xfrm>
              <a:off x="4560"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59" name="Line 50"/>
            <p:cNvSpPr>
              <a:spLocks noChangeShapeType="1"/>
            </p:cNvSpPr>
            <p:nvPr/>
          </p:nvSpPr>
          <p:spPr bwMode="ltGray">
            <a:xfrm>
              <a:off x="4752"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60" name="Line 51"/>
            <p:cNvSpPr>
              <a:spLocks noChangeShapeType="1"/>
            </p:cNvSpPr>
            <p:nvPr/>
          </p:nvSpPr>
          <p:spPr bwMode="ltGray">
            <a:xfrm>
              <a:off x="4944"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61" name="Line 52"/>
            <p:cNvSpPr>
              <a:spLocks noChangeShapeType="1"/>
            </p:cNvSpPr>
            <p:nvPr/>
          </p:nvSpPr>
          <p:spPr bwMode="ltGray">
            <a:xfrm>
              <a:off x="5136"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62" name="Line 53"/>
            <p:cNvSpPr>
              <a:spLocks noChangeShapeType="1"/>
            </p:cNvSpPr>
            <p:nvPr/>
          </p:nvSpPr>
          <p:spPr bwMode="ltGray">
            <a:xfrm>
              <a:off x="5328"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63" name="Line 54"/>
            <p:cNvSpPr>
              <a:spLocks noChangeShapeType="1"/>
            </p:cNvSpPr>
            <p:nvPr/>
          </p:nvSpPr>
          <p:spPr bwMode="ltGray">
            <a:xfrm>
              <a:off x="5520"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sp>
          <p:nvSpPr>
            <p:cNvPr id="64" name="Line 55"/>
            <p:cNvSpPr>
              <a:spLocks noChangeShapeType="1"/>
            </p:cNvSpPr>
            <p:nvPr/>
          </p:nvSpPr>
          <p:spPr bwMode="ltGray">
            <a:xfrm>
              <a:off x="5712" y="0"/>
              <a:ext cx="0" cy="4319"/>
            </a:xfrm>
            <a:prstGeom prst="line">
              <a:avLst/>
            </a:prstGeom>
            <a:noFill/>
            <a:ln w="12700" cap="sq">
              <a:solidFill>
                <a:schemeClr val="accent6">
                  <a:lumMod val="20000"/>
                  <a:lumOff val="80000"/>
                </a:schemeClr>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a:lstStyle/>
            <a:p>
              <a:endParaRPr lang="en-US"/>
            </a:p>
          </p:txBody>
        </p:sp>
      </p:grpSp>
      <p:pic>
        <p:nvPicPr>
          <p:cNvPr id="12" name="Picture 56"/>
          <p:cNvPicPr>
            <a:picLocks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1110912" y="0"/>
            <a:ext cx="1079500" cy="6858000"/>
          </a:xfrm>
          <a:prstGeom prst="rect">
            <a:avLst/>
          </a:prstGeom>
          <a:noFill/>
          <a:ln w="9525">
            <a:solidFill>
              <a:schemeClr val="bg2">
                <a:lumMod val="20000"/>
                <a:lumOff val="80000"/>
              </a:schemeClr>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4" name="Date Placeholder 3"/>
          <p:cNvSpPr>
            <a:spLocks noGrp="1"/>
          </p:cNvSpPr>
          <p:nvPr>
            <p:ph type="dt" sz="half" idx="2"/>
          </p:nvPr>
        </p:nvSpPr>
        <p:spPr>
          <a:xfrm>
            <a:off x="8836898" y="6172200"/>
            <a:ext cx="1218883" cy="304800"/>
          </a:xfrm>
          <a:prstGeom prst="rect">
            <a:avLst/>
          </a:prstGeom>
        </p:spPr>
        <p:txBody>
          <a:bodyPr vert="horz" lIns="91440" tIns="45720" rIns="91440" bIns="45720" rtlCol="0" anchor="ctr"/>
          <a:lstStyle>
            <a:lvl1pPr algn="r">
              <a:defRPr sz="1100">
                <a:solidFill>
                  <a:schemeClr val="tx1"/>
                </a:solidFill>
              </a:defRPr>
            </a:lvl1pPr>
          </a:lstStyle>
          <a:p>
            <a:fld id="{8E36636D-D922-432D-A958-524484B5923D}" type="datetimeFigureOut">
              <a:rPr lang="en-US" smtClean="0"/>
              <a:pPr/>
              <a:t>2/5/2020</a:t>
            </a:fld>
            <a:endParaRPr lang="en-US"/>
          </a:p>
        </p:txBody>
      </p:sp>
      <p:sp>
        <p:nvSpPr>
          <p:cNvPr id="5" name="Footer Placeholder 4"/>
          <p:cNvSpPr>
            <a:spLocks noGrp="1"/>
          </p:cNvSpPr>
          <p:nvPr>
            <p:ph type="ftr" sz="quarter" idx="3"/>
          </p:nvPr>
        </p:nvSpPr>
        <p:spPr>
          <a:xfrm>
            <a:off x="1218882" y="6172200"/>
            <a:ext cx="7414870" cy="304800"/>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6" name="Slide Number Placeholder 5"/>
          <p:cNvSpPr>
            <a:spLocks noGrp="1"/>
          </p:cNvSpPr>
          <p:nvPr>
            <p:ph type="sldNum" sz="quarter" idx="4"/>
          </p:nvPr>
        </p:nvSpPr>
        <p:spPr>
          <a:xfrm>
            <a:off x="10258928" y="6172200"/>
            <a:ext cx="711015" cy="304800"/>
          </a:xfrm>
          <a:prstGeom prst="rect">
            <a:avLst/>
          </a:prstGeom>
        </p:spPr>
        <p:txBody>
          <a:bodyPr vert="horz" lIns="91440" tIns="45720" rIns="91440" bIns="45720" rtlCol="0" anchor="ctr"/>
          <a:lstStyle>
            <a:lvl1pPr algn="r">
              <a:defRPr sz="1100">
                <a:solidFill>
                  <a:schemeClr val="tx1"/>
                </a:solidFill>
              </a:defRPr>
            </a:lvl1pPr>
          </a:lstStyle>
          <a:p>
            <a:fld id="{DF28FB93-0A08-4E7D-8E63-9EFA29F1E093}" type="slidenum">
              <a:rPr lang="en-US" smtClean="0"/>
              <a:pPr/>
              <a:t>‹#›</a:t>
            </a:fld>
            <a:endParaRPr lang="en-US"/>
          </a:p>
        </p:txBody>
      </p:sp>
      <p:sp>
        <p:nvSpPr>
          <p:cNvPr id="3" name="Text Placeholder 2"/>
          <p:cNvSpPr>
            <a:spLocks noGrp="1"/>
          </p:cNvSpPr>
          <p:nvPr>
            <p:ph type="body" idx="1"/>
          </p:nvPr>
        </p:nvSpPr>
        <p:spPr>
          <a:xfrm>
            <a:off x="1218883" y="1803400"/>
            <a:ext cx="9751060" cy="4267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Placeholder 1"/>
          <p:cNvSpPr>
            <a:spLocks noGrp="1"/>
          </p:cNvSpPr>
          <p:nvPr>
            <p:ph type="title"/>
          </p:nvPr>
        </p:nvSpPr>
        <p:spPr>
          <a:xfrm>
            <a:off x="1218883" y="431800"/>
            <a:ext cx="9751060" cy="1168400"/>
          </a:xfrm>
          <a:prstGeom prst="rect">
            <a:avLst/>
          </a:prstGeom>
        </p:spPr>
        <p:txBody>
          <a:bodyPr vert="horz" lIns="91440" tIns="45720" rIns="91440" bIns="45720" rtlCol="0" anchor="b">
            <a:normAutofit/>
          </a:bodyPr>
          <a:lstStyle/>
          <a:p>
            <a:r>
              <a:rPr lang="en-US"/>
              <a:t>Click to edit Master title style</a:t>
            </a:r>
            <a:endParaRPr dirty="0"/>
          </a:p>
        </p:txBody>
      </p:sp>
    </p:spTree>
    <p:extLst>
      <p:ext uri="{BB962C8B-B14F-4D97-AF65-F5344CB8AC3E}">
        <p14:creationId xmlns:p14="http://schemas.microsoft.com/office/powerpoint/2010/main" val="3549803394"/>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 id="2147483770"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spcBef>
          <a:spcPct val="0"/>
        </a:spcBef>
        <a:buNone/>
        <a:defRPr sz="3200" kern="1200">
          <a:solidFill>
            <a:schemeClr val="tx1"/>
          </a:solidFill>
          <a:latin typeface="+mj-lt"/>
          <a:ea typeface="+mj-ea"/>
          <a:cs typeface="+mj-cs"/>
        </a:defRPr>
      </a:lvl1pPr>
    </p:titleStyle>
    <p:bodyStyle>
      <a:lvl1pPr marL="246888" indent="-246888" algn="l" defTabSz="914400" rtl="0" eaLnBrk="1" latinLnBrk="0" hangingPunct="1">
        <a:lnSpc>
          <a:spcPct val="90000"/>
        </a:lnSpc>
        <a:spcBef>
          <a:spcPts val="1800"/>
        </a:spcBef>
        <a:buClr>
          <a:schemeClr val="accent5"/>
        </a:buClr>
        <a:buFont typeface="Wingdings" panose="05000000000000000000" pitchFamily="2" charset="2"/>
        <a:buChar char="§"/>
        <a:defRPr sz="2400" kern="1200">
          <a:solidFill>
            <a:schemeClr val="tx1"/>
          </a:solidFill>
          <a:latin typeface="+mn-lt"/>
          <a:ea typeface="+mn-ea"/>
          <a:cs typeface="+mn-cs"/>
        </a:defRPr>
      </a:lvl1pPr>
      <a:lvl2pPr marL="548640" indent="-246888" algn="l" defTabSz="914400" rtl="0" eaLnBrk="1" latinLnBrk="0" hangingPunct="1">
        <a:lnSpc>
          <a:spcPct val="90000"/>
        </a:lnSpc>
        <a:spcBef>
          <a:spcPts val="800"/>
        </a:spcBef>
        <a:buClr>
          <a:schemeClr val="accent5"/>
        </a:buClr>
        <a:buFont typeface="Wingdings" panose="05000000000000000000" pitchFamily="2" charset="2"/>
        <a:buChar char="§"/>
        <a:defRPr sz="2000" kern="1200">
          <a:solidFill>
            <a:schemeClr val="tx1"/>
          </a:solidFill>
          <a:latin typeface="+mn-lt"/>
          <a:ea typeface="+mn-ea"/>
          <a:cs typeface="+mn-cs"/>
        </a:defRPr>
      </a:lvl2pPr>
      <a:lvl3pPr marL="850392" indent="-246888" algn="l" defTabSz="914400" rtl="0" eaLnBrk="1" latinLnBrk="0" hangingPunct="1">
        <a:lnSpc>
          <a:spcPct val="90000"/>
        </a:lnSpc>
        <a:spcBef>
          <a:spcPts val="800"/>
        </a:spcBef>
        <a:buClr>
          <a:schemeClr val="accent5"/>
        </a:buClr>
        <a:buFont typeface="Wingdings" panose="05000000000000000000" pitchFamily="2" charset="2"/>
        <a:buChar char="§"/>
        <a:defRPr sz="1800" kern="1200">
          <a:solidFill>
            <a:schemeClr val="tx1"/>
          </a:solidFill>
          <a:latin typeface="+mn-lt"/>
          <a:ea typeface="+mn-ea"/>
          <a:cs typeface="+mn-cs"/>
        </a:defRPr>
      </a:lvl3pPr>
      <a:lvl4pPr marL="1152144" indent="-246888" algn="l" defTabSz="914400" rtl="0" eaLnBrk="1" latinLnBrk="0" hangingPunct="1">
        <a:lnSpc>
          <a:spcPct val="90000"/>
        </a:lnSpc>
        <a:spcBef>
          <a:spcPts val="800"/>
        </a:spcBef>
        <a:buClr>
          <a:schemeClr val="accent5"/>
        </a:buClr>
        <a:buFont typeface="Wingdings" panose="05000000000000000000" pitchFamily="2" charset="2"/>
        <a:buChar char="§"/>
        <a:defRPr sz="1600" kern="1200">
          <a:solidFill>
            <a:schemeClr val="tx1"/>
          </a:solidFill>
          <a:latin typeface="+mn-lt"/>
          <a:ea typeface="+mn-ea"/>
          <a:cs typeface="+mn-cs"/>
        </a:defRPr>
      </a:lvl4pPr>
      <a:lvl5pPr marL="1453896" indent="-246888" algn="l" defTabSz="914400" rtl="0" eaLnBrk="1" latinLnBrk="0" hangingPunct="1">
        <a:lnSpc>
          <a:spcPct val="90000"/>
        </a:lnSpc>
        <a:spcBef>
          <a:spcPts val="800"/>
        </a:spcBef>
        <a:buClr>
          <a:schemeClr val="accent5"/>
        </a:buClr>
        <a:buFont typeface="Wingdings" panose="05000000000000000000" pitchFamily="2" charset="2"/>
        <a:buChar char="§"/>
        <a:defRPr sz="1600" kern="1200">
          <a:solidFill>
            <a:schemeClr val="tx1"/>
          </a:solidFill>
          <a:latin typeface="+mn-lt"/>
          <a:ea typeface="+mn-ea"/>
          <a:cs typeface="+mn-cs"/>
        </a:defRPr>
      </a:lvl5pPr>
      <a:lvl6pPr marL="1755648" indent="-246888" algn="l" defTabSz="914400" rtl="0" eaLnBrk="1" latinLnBrk="0" hangingPunct="1">
        <a:lnSpc>
          <a:spcPct val="90000"/>
        </a:lnSpc>
        <a:spcBef>
          <a:spcPts val="800"/>
        </a:spcBef>
        <a:buClr>
          <a:schemeClr val="accent5"/>
        </a:buClr>
        <a:buFont typeface="Wingdings" panose="05000000000000000000" pitchFamily="2" charset="2"/>
        <a:buChar char="§"/>
        <a:defRPr sz="1600" kern="1200" baseline="0">
          <a:solidFill>
            <a:schemeClr val="tx1"/>
          </a:solidFill>
          <a:latin typeface="+mn-lt"/>
          <a:ea typeface="+mn-ea"/>
          <a:cs typeface="+mn-cs"/>
        </a:defRPr>
      </a:lvl6pPr>
      <a:lvl7pPr marL="2057400" indent="-246888" algn="l" defTabSz="914400" rtl="0" eaLnBrk="1" latinLnBrk="0" hangingPunct="1">
        <a:lnSpc>
          <a:spcPct val="90000"/>
        </a:lnSpc>
        <a:spcBef>
          <a:spcPts val="800"/>
        </a:spcBef>
        <a:buClr>
          <a:schemeClr val="accent5"/>
        </a:buClr>
        <a:buFont typeface="Wingdings" panose="05000000000000000000" pitchFamily="2" charset="2"/>
        <a:buChar char="§"/>
        <a:defRPr sz="1600" kern="1200" baseline="0">
          <a:solidFill>
            <a:schemeClr val="tx1"/>
          </a:solidFill>
          <a:latin typeface="+mn-lt"/>
          <a:ea typeface="+mn-ea"/>
          <a:cs typeface="+mn-cs"/>
        </a:defRPr>
      </a:lvl7pPr>
      <a:lvl8pPr marL="2359152" indent="-246888" algn="l" defTabSz="914400" rtl="0" eaLnBrk="1" latinLnBrk="0" hangingPunct="1">
        <a:lnSpc>
          <a:spcPct val="90000"/>
        </a:lnSpc>
        <a:spcBef>
          <a:spcPts val="800"/>
        </a:spcBef>
        <a:buClr>
          <a:schemeClr val="accent5"/>
        </a:buClr>
        <a:buFont typeface="Wingdings" panose="05000000000000000000" pitchFamily="2" charset="2"/>
        <a:buChar char="§"/>
        <a:defRPr sz="1600" kern="1200" baseline="0">
          <a:solidFill>
            <a:schemeClr val="tx1"/>
          </a:solidFill>
          <a:latin typeface="+mn-lt"/>
          <a:ea typeface="+mn-ea"/>
          <a:cs typeface="+mn-cs"/>
        </a:defRPr>
      </a:lvl8pPr>
      <a:lvl9pPr marL="2660904" indent="-246888" algn="l" defTabSz="914400" rtl="0" eaLnBrk="1" latinLnBrk="0" hangingPunct="1">
        <a:lnSpc>
          <a:spcPct val="90000"/>
        </a:lnSpc>
        <a:spcBef>
          <a:spcPts val="800"/>
        </a:spcBef>
        <a:buClr>
          <a:schemeClr val="accent5"/>
        </a:buClr>
        <a:buFont typeface="Wingdings" panose="05000000000000000000" pitchFamily="2" charset="2"/>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sthda.com/english/wiki/t-test-formula"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libguides.library.kent.edu/SPSS/IndependentTTest"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statistics.laerd.com/spss-tutorials/independent-t-test-using-spss-statistics.php"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statistics.laerd.com/spss-tutorials/independent-t-test-using-spss-statistics.php"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eb.pdx.edu/~newsomj/uvclass/ho_ANOVA.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tatistics-help-for-students.com/How_do_I_report_a_1_way_between_subjects_ANOVA_in_APA_style.htm#.XjssyWj7SUk"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US" dirty="0" err="1"/>
              <a:t>Dr</a:t>
            </a:r>
            <a:r>
              <a:rPr lang="en-US" dirty="0"/>
              <a:t> Antje Cockrill</a:t>
            </a:r>
          </a:p>
        </p:txBody>
      </p:sp>
      <p:sp>
        <p:nvSpPr>
          <p:cNvPr id="2" name="Title 1"/>
          <p:cNvSpPr>
            <a:spLocks noGrp="1"/>
          </p:cNvSpPr>
          <p:nvPr>
            <p:ph type="ctrTitle"/>
          </p:nvPr>
        </p:nvSpPr>
        <p:spPr/>
        <p:txBody>
          <a:bodyPr/>
          <a:lstStyle/>
          <a:p>
            <a:r>
              <a:rPr lang="en-US" dirty="0" smtClean="0"/>
              <a:t>T Test, </a:t>
            </a:r>
            <a:r>
              <a:rPr lang="en-US" dirty="0" err="1" smtClean="0"/>
              <a:t>ANOVA,Regression</a:t>
            </a:r>
            <a:endParaRPr lang="en-US" dirty="0"/>
          </a:p>
        </p:txBody>
      </p:sp>
    </p:spTree>
    <p:extLst>
      <p:ext uri="{BB962C8B-B14F-4D97-AF65-F5344CB8AC3E}">
        <p14:creationId xmlns:p14="http://schemas.microsoft.com/office/powerpoint/2010/main" val="2707543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p:txBody>
          <a:bodyPr/>
          <a:lstStyle/>
          <a:p>
            <a:r>
              <a:rPr lang="en-US" dirty="0" smtClean="0"/>
              <a:t>T tests</a:t>
            </a:r>
          </a:p>
          <a:p>
            <a:r>
              <a:rPr lang="en-US" dirty="0" smtClean="0"/>
              <a:t>ANOVA</a:t>
            </a:r>
          </a:p>
          <a:p>
            <a:r>
              <a:rPr lang="en-US" dirty="0" smtClean="0"/>
              <a:t>Regression</a:t>
            </a:r>
          </a:p>
          <a:p>
            <a:r>
              <a:rPr lang="en-US"/>
              <a:t>(</a:t>
            </a:r>
            <a:r>
              <a:rPr lang="en-US" smtClean="0"/>
              <a:t>Factor analysis)</a:t>
            </a:r>
            <a:endParaRPr lang="en-US" dirty="0"/>
          </a:p>
          <a:p>
            <a:endParaRPr lang="en-US" dirty="0"/>
          </a:p>
        </p:txBody>
      </p:sp>
      <p:sp>
        <p:nvSpPr>
          <p:cNvPr id="13" name="Title 12"/>
          <p:cNvSpPr>
            <a:spLocks noGrp="1"/>
          </p:cNvSpPr>
          <p:nvPr>
            <p:ph type="title"/>
          </p:nvPr>
        </p:nvSpPr>
        <p:spPr/>
        <p:txBody>
          <a:bodyPr/>
          <a:lstStyle/>
          <a:p>
            <a:r>
              <a:rPr lang="en-US" dirty="0" smtClean="0"/>
              <a:t>This session we will explore methods of further data analysis</a:t>
            </a:r>
            <a:endParaRPr lang="en-US" dirty="0"/>
          </a:p>
        </p:txBody>
      </p:sp>
    </p:spTree>
    <p:extLst>
      <p:ext uri="{BB962C8B-B14F-4D97-AF65-F5344CB8AC3E}">
        <p14:creationId xmlns:p14="http://schemas.microsoft.com/office/powerpoint/2010/main" val="10164648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Independent Samples </a:t>
            </a:r>
            <a:r>
              <a:rPr lang="en-GB" i="1" dirty="0"/>
              <a:t>t</a:t>
            </a:r>
            <a:r>
              <a:rPr lang="en-GB" dirty="0"/>
              <a:t> Test compares the means of two </a:t>
            </a:r>
            <a:r>
              <a:rPr lang="en-GB" dirty="0" smtClean="0"/>
              <a:t>independent (separate) </a:t>
            </a:r>
            <a:r>
              <a:rPr lang="en-GB" dirty="0"/>
              <a:t>groups </a:t>
            </a:r>
            <a:r>
              <a:rPr lang="en-GB" dirty="0" smtClean="0"/>
              <a:t>to find out if the associated population means are statistically significantly </a:t>
            </a:r>
            <a:r>
              <a:rPr lang="en-GB" dirty="0"/>
              <a:t>different. </a:t>
            </a:r>
            <a:endParaRPr lang="en-GB" dirty="0" smtClean="0"/>
          </a:p>
          <a:p>
            <a:r>
              <a:rPr lang="en-GB" dirty="0" smtClean="0"/>
              <a:t>This involves two variables. The variable being tested (test variable or dependant variable) and the grouping variable (independent variable</a:t>
            </a:r>
            <a:r>
              <a:rPr lang="en-GB" dirty="0" smtClean="0"/>
              <a:t>)</a:t>
            </a:r>
          </a:p>
          <a:p>
            <a:r>
              <a:rPr lang="en-GB" dirty="0" smtClean="0"/>
              <a:t>If you want to know how the maths works, have a look here:</a:t>
            </a:r>
          </a:p>
          <a:p>
            <a:pPr marL="0" indent="0">
              <a:buNone/>
            </a:pPr>
            <a:r>
              <a:rPr lang="en-GB" dirty="0" smtClean="0">
                <a:hlinkClick r:id="rId2"/>
              </a:rPr>
              <a:t>T-test formula</a:t>
            </a:r>
            <a:r>
              <a:rPr lang="en-GB" dirty="0" smtClean="0"/>
              <a:t> – look at the independent samples test.</a:t>
            </a:r>
            <a:endParaRPr lang="en-GB" dirty="0"/>
          </a:p>
        </p:txBody>
      </p:sp>
      <p:sp>
        <p:nvSpPr>
          <p:cNvPr id="3" name="Title 2"/>
          <p:cNvSpPr>
            <a:spLocks noGrp="1"/>
          </p:cNvSpPr>
          <p:nvPr>
            <p:ph type="title"/>
          </p:nvPr>
        </p:nvSpPr>
        <p:spPr/>
        <p:txBody>
          <a:bodyPr/>
          <a:lstStyle/>
          <a:p>
            <a:r>
              <a:rPr lang="en-GB" dirty="0" smtClean="0"/>
              <a:t>T-test</a:t>
            </a:r>
            <a:endParaRPr lang="en-GB" dirty="0"/>
          </a:p>
        </p:txBody>
      </p:sp>
    </p:spTree>
    <p:extLst>
      <p:ext uri="{BB962C8B-B14F-4D97-AF65-F5344CB8AC3E}">
        <p14:creationId xmlns:p14="http://schemas.microsoft.com/office/powerpoint/2010/main" val="19999203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dirty="0" smtClean="0"/>
              <a:t>Dependent (test) variable </a:t>
            </a:r>
            <a:r>
              <a:rPr lang="en-GB" dirty="0"/>
              <a:t>that is continuous (i.e., interval or ratio level)</a:t>
            </a:r>
          </a:p>
          <a:p>
            <a:r>
              <a:rPr lang="en-GB" dirty="0"/>
              <a:t>Independent variable that is categorical (i.e., two or more groups)</a:t>
            </a:r>
          </a:p>
          <a:p>
            <a:r>
              <a:rPr lang="en-GB" dirty="0" smtClean="0"/>
              <a:t>Independent samples/groups – no relationship between the subjects in both Random </a:t>
            </a:r>
            <a:r>
              <a:rPr lang="en-GB" dirty="0"/>
              <a:t>sample of data from the population</a:t>
            </a:r>
          </a:p>
          <a:p>
            <a:r>
              <a:rPr lang="en-GB" dirty="0"/>
              <a:t>Normal distribution (approximately) of the dependent variable for each </a:t>
            </a:r>
            <a:r>
              <a:rPr lang="en-GB" dirty="0" smtClean="0"/>
              <a:t>group, although this is less important with larger samples</a:t>
            </a:r>
            <a:endParaRPr lang="en-GB" dirty="0"/>
          </a:p>
          <a:p>
            <a:r>
              <a:rPr lang="en-GB" dirty="0" smtClean="0"/>
              <a:t>Homogeneity </a:t>
            </a:r>
            <a:r>
              <a:rPr lang="en-GB" dirty="0"/>
              <a:t>of variances (i.e., variances approximately equal across groups)</a:t>
            </a:r>
          </a:p>
          <a:p>
            <a:r>
              <a:rPr lang="en-GB" dirty="0" smtClean="0"/>
              <a:t>No </a:t>
            </a:r>
            <a:r>
              <a:rPr lang="en-GB" dirty="0"/>
              <a:t>outliers</a:t>
            </a:r>
          </a:p>
          <a:p>
            <a:r>
              <a:rPr lang="en-GB" dirty="0" smtClean="0"/>
              <a:t>When </a:t>
            </a:r>
            <a:r>
              <a:rPr lang="en-GB" dirty="0"/>
              <a:t>one or more of the assumptions for the Independent Samples </a:t>
            </a:r>
            <a:r>
              <a:rPr lang="en-GB" i="1" dirty="0"/>
              <a:t>t </a:t>
            </a:r>
            <a:r>
              <a:rPr lang="en-GB" dirty="0"/>
              <a:t>Test are not met, you may want to run the nonparametric Mann-Whitney </a:t>
            </a:r>
            <a:r>
              <a:rPr lang="en-GB" i="1" dirty="0"/>
              <a:t>U</a:t>
            </a:r>
            <a:r>
              <a:rPr lang="en-GB" dirty="0"/>
              <a:t> Test instead</a:t>
            </a:r>
          </a:p>
          <a:p>
            <a:endParaRPr lang="en-GB" dirty="0"/>
          </a:p>
        </p:txBody>
      </p:sp>
      <p:sp>
        <p:nvSpPr>
          <p:cNvPr id="3" name="Title 2"/>
          <p:cNvSpPr>
            <a:spLocks noGrp="1"/>
          </p:cNvSpPr>
          <p:nvPr>
            <p:ph type="title"/>
          </p:nvPr>
        </p:nvSpPr>
        <p:spPr/>
        <p:txBody>
          <a:bodyPr/>
          <a:lstStyle/>
          <a:p>
            <a:r>
              <a:rPr lang="en-GB" dirty="0" smtClean="0"/>
              <a:t>Data must meet these assumptions</a:t>
            </a:r>
            <a:endParaRPr lang="en-GB" dirty="0"/>
          </a:p>
        </p:txBody>
      </p:sp>
      <p:sp>
        <p:nvSpPr>
          <p:cNvPr id="4" name="TextBox 3"/>
          <p:cNvSpPr txBox="1"/>
          <p:nvPr/>
        </p:nvSpPr>
        <p:spPr>
          <a:xfrm>
            <a:off x="1269876" y="5950634"/>
            <a:ext cx="2160240" cy="646331"/>
          </a:xfrm>
          <a:prstGeom prst="rect">
            <a:avLst/>
          </a:prstGeom>
          <a:noFill/>
          <a:ln>
            <a:solidFill>
              <a:schemeClr val="bg2"/>
            </a:solidFill>
          </a:ln>
        </p:spPr>
        <p:txBody>
          <a:bodyPr wrap="square" rtlCol="0" anchor="ctr" anchorCtr="1">
            <a:spAutoFit/>
          </a:bodyPr>
          <a:lstStyle/>
          <a:p>
            <a:r>
              <a:rPr lang="en-GB" sz="1200" dirty="0" smtClean="0"/>
              <a:t>From: </a:t>
            </a:r>
            <a:r>
              <a:rPr lang="en-GB" sz="1200" dirty="0">
                <a:hlinkClick r:id="rId2"/>
              </a:rPr>
              <a:t>https://libguides.library.kent.edu/SPSS/IndependentTTest</a:t>
            </a:r>
            <a:endParaRPr lang="en-GB" sz="1200" dirty="0" smtClean="0"/>
          </a:p>
        </p:txBody>
      </p:sp>
    </p:spTree>
    <p:extLst>
      <p:ext uri="{BB962C8B-B14F-4D97-AF65-F5344CB8AC3E}">
        <p14:creationId xmlns:p14="http://schemas.microsoft.com/office/powerpoint/2010/main" val="8171208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7828" y="692696"/>
            <a:ext cx="8784976" cy="6093976"/>
          </a:xfrm>
          <a:prstGeom prst="rect">
            <a:avLst/>
          </a:prstGeom>
        </p:spPr>
        <p:txBody>
          <a:bodyPr wrap="square">
            <a:spAutoFit/>
          </a:bodyPr>
          <a:lstStyle/>
          <a:p>
            <a:r>
              <a:rPr lang="en-GB" dirty="0">
                <a:solidFill>
                  <a:srgbClr val="000000"/>
                </a:solidFill>
                <a:latin typeface="proxima-nova"/>
              </a:rPr>
              <a:t>The concentration of cholesterol (a type of fat) in the blood is associated with the risk of developing heart disease, such that higher concentrations of cholesterol indicate a higher level of risk, and lower concentrations indicate a lower level of risk. If you lower the concentration of cholesterol in the blood, your risk of developing heart disease can be reduced. </a:t>
            </a:r>
            <a:endParaRPr lang="en-GB" dirty="0" smtClean="0">
              <a:solidFill>
                <a:srgbClr val="000000"/>
              </a:solidFill>
              <a:latin typeface="proxima-nova"/>
            </a:endParaRPr>
          </a:p>
          <a:p>
            <a:endParaRPr lang="en-GB" dirty="0">
              <a:solidFill>
                <a:srgbClr val="000000"/>
              </a:solidFill>
              <a:latin typeface="proxima-nova"/>
            </a:endParaRPr>
          </a:p>
          <a:p>
            <a:r>
              <a:rPr lang="en-GB" dirty="0" smtClean="0">
                <a:solidFill>
                  <a:srgbClr val="000000"/>
                </a:solidFill>
                <a:latin typeface="proxima-nova"/>
              </a:rPr>
              <a:t>Being </a:t>
            </a:r>
            <a:r>
              <a:rPr lang="en-GB" dirty="0">
                <a:solidFill>
                  <a:srgbClr val="000000"/>
                </a:solidFill>
                <a:latin typeface="proxima-nova"/>
              </a:rPr>
              <a:t>overweight and/or physically inactive increases the concentration of cholesterol in your blood. Both exercise and weight loss can reduce cholesterol concentration. </a:t>
            </a:r>
            <a:endParaRPr lang="en-GB" dirty="0" smtClean="0">
              <a:solidFill>
                <a:srgbClr val="000000"/>
              </a:solidFill>
              <a:latin typeface="proxima-nova"/>
            </a:endParaRPr>
          </a:p>
          <a:p>
            <a:endParaRPr lang="en-GB" dirty="0">
              <a:solidFill>
                <a:srgbClr val="000000"/>
              </a:solidFill>
              <a:latin typeface="proxima-nova"/>
            </a:endParaRPr>
          </a:p>
          <a:p>
            <a:r>
              <a:rPr lang="en-GB" dirty="0" smtClean="0">
                <a:solidFill>
                  <a:srgbClr val="000000"/>
                </a:solidFill>
                <a:latin typeface="proxima-nova"/>
              </a:rPr>
              <a:t>However</a:t>
            </a:r>
            <a:r>
              <a:rPr lang="en-GB" dirty="0">
                <a:solidFill>
                  <a:srgbClr val="000000"/>
                </a:solidFill>
                <a:latin typeface="proxima-nova"/>
              </a:rPr>
              <a:t>, it is not known whether exercise or weight loss is best for lowering cholesterol concentration. Therefore, a researcher decided to investigate whether an exercise or weight loss intervention is more effective in lowering cholesterol levels. </a:t>
            </a:r>
            <a:endParaRPr lang="en-GB" dirty="0" smtClean="0">
              <a:solidFill>
                <a:srgbClr val="000000"/>
              </a:solidFill>
              <a:latin typeface="proxima-nova"/>
            </a:endParaRPr>
          </a:p>
          <a:p>
            <a:endParaRPr lang="en-GB" dirty="0">
              <a:solidFill>
                <a:srgbClr val="000000"/>
              </a:solidFill>
              <a:latin typeface="proxima-nova"/>
            </a:endParaRPr>
          </a:p>
          <a:p>
            <a:r>
              <a:rPr lang="en-GB" dirty="0" smtClean="0">
                <a:solidFill>
                  <a:srgbClr val="000000"/>
                </a:solidFill>
                <a:latin typeface="proxima-nova"/>
              </a:rPr>
              <a:t>To </a:t>
            </a:r>
            <a:r>
              <a:rPr lang="en-GB" dirty="0">
                <a:solidFill>
                  <a:srgbClr val="000000"/>
                </a:solidFill>
                <a:latin typeface="proxima-nova"/>
              </a:rPr>
              <a:t>this end, the researcher recruited a random sample of inactive males that were classified as overweight. This sample was then randomly split into two groups: Group 1 underwent a calorie-controlled diet and Group 2 undertook the exercise-training programme. In order to determine which treatment programme was more effective, the mean cholesterol concentrations were compared between the two groups at the end of the treatment programmes</a:t>
            </a:r>
            <a:r>
              <a:rPr lang="en-GB" dirty="0" smtClean="0">
                <a:solidFill>
                  <a:srgbClr val="000000"/>
                </a:solidFill>
                <a:latin typeface="proxima-nova"/>
              </a:rPr>
              <a:t>.</a:t>
            </a:r>
          </a:p>
          <a:p>
            <a:endParaRPr lang="en-GB" dirty="0">
              <a:solidFill>
                <a:srgbClr val="000000"/>
              </a:solidFill>
              <a:latin typeface="proxima-nova"/>
            </a:endParaRPr>
          </a:p>
          <a:p>
            <a:r>
              <a:rPr lang="en-GB" sz="1200" dirty="0" smtClean="0">
                <a:solidFill>
                  <a:srgbClr val="000000"/>
                </a:solidFill>
                <a:latin typeface="proxima-nova"/>
              </a:rPr>
              <a:t>From: </a:t>
            </a:r>
            <a:r>
              <a:rPr lang="en-GB" sz="1200" dirty="0">
                <a:hlinkClick r:id="rId2"/>
              </a:rPr>
              <a:t>https://statistics.laerd.com/spss-tutorials/independent-t-test-using-spss-statistics.php</a:t>
            </a:r>
            <a:endParaRPr lang="en-GB" sz="1200" dirty="0"/>
          </a:p>
        </p:txBody>
      </p:sp>
    </p:spTree>
    <p:extLst>
      <p:ext uri="{BB962C8B-B14F-4D97-AF65-F5344CB8AC3E}">
        <p14:creationId xmlns:p14="http://schemas.microsoft.com/office/powerpoint/2010/main" val="33030196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able showing the results for the independent-samples t-tes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26260" y="1196752"/>
            <a:ext cx="5457825" cy="345757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549796" y="1498080"/>
            <a:ext cx="3672407" cy="3139321"/>
          </a:xfrm>
          <a:prstGeom prst="rect">
            <a:avLst/>
          </a:prstGeom>
        </p:spPr>
        <p:txBody>
          <a:bodyPr wrap="square">
            <a:spAutoFit/>
          </a:bodyPr>
          <a:lstStyle/>
          <a:p>
            <a:r>
              <a:rPr lang="en-GB" dirty="0">
                <a:solidFill>
                  <a:srgbClr val="333333"/>
                </a:solidFill>
                <a:latin typeface="Georgia" panose="02040502050405020303" pitchFamily="18" charset="0"/>
              </a:rPr>
              <a:t>This study found that overweight, physically inactive male participants had statistically significantly lower cholesterol concentrations (5.80 ± 0.38 </a:t>
            </a:r>
            <a:r>
              <a:rPr lang="en-GB" dirty="0" err="1">
                <a:solidFill>
                  <a:srgbClr val="333333"/>
                </a:solidFill>
                <a:latin typeface="Georgia" panose="02040502050405020303" pitchFamily="18" charset="0"/>
              </a:rPr>
              <a:t>mmol</a:t>
            </a:r>
            <a:r>
              <a:rPr lang="en-GB" dirty="0">
                <a:solidFill>
                  <a:srgbClr val="333333"/>
                </a:solidFill>
                <a:latin typeface="Georgia" panose="02040502050405020303" pitchFamily="18" charset="0"/>
              </a:rPr>
              <a:t>/L) at the end of an exercise-training programme compared to after a calorie-controlled diet (6.15 ± 0.52 </a:t>
            </a:r>
            <a:r>
              <a:rPr lang="en-GB" dirty="0" err="1">
                <a:solidFill>
                  <a:srgbClr val="333333"/>
                </a:solidFill>
                <a:latin typeface="Georgia" panose="02040502050405020303" pitchFamily="18" charset="0"/>
              </a:rPr>
              <a:t>mmol</a:t>
            </a:r>
            <a:r>
              <a:rPr lang="en-GB" dirty="0">
                <a:solidFill>
                  <a:srgbClr val="333333"/>
                </a:solidFill>
                <a:latin typeface="Georgia" panose="02040502050405020303" pitchFamily="18" charset="0"/>
              </a:rPr>
              <a:t>/L</a:t>
            </a:r>
            <a:r>
              <a:rPr lang="en-GB" dirty="0" smtClean="0">
                <a:solidFill>
                  <a:srgbClr val="333333"/>
                </a:solidFill>
                <a:latin typeface="Georgia" panose="02040502050405020303" pitchFamily="18" charset="0"/>
              </a:rPr>
              <a:t>), </a:t>
            </a:r>
            <a:r>
              <a:rPr lang="en-GB" i="1" dirty="0" err="1" smtClean="0">
                <a:solidFill>
                  <a:srgbClr val="333333"/>
                </a:solidFill>
                <a:latin typeface="Georgia" panose="02040502050405020303" pitchFamily="18" charset="0"/>
              </a:rPr>
              <a:t>df</a:t>
            </a:r>
            <a:r>
              <a:rPr lang="en-GB" dirty="0" smtClean="0">
                <a:solidFill>
                  <a:srgbClr val="333333"/>
                </a:solidFill>
                <a:latin typeface="Georgia" panose="02040502050405020303" pitchFamily="18" charset="0"/>
              </a:rPr>
              <a:t>=38,</a:t>
            </a:r>
            <a:r>
              <a:rPr lang="en-GB" dirty="0">
                <a:solidFill>
                  <a:srgbClr val="333333"/>
                </a:solidFill>
                <a:latin typeface="Georgia" panose="02040502050405020303" pitchFamily="18" charset="0"/>
              </a:rPr>
              <a:t> </a:t>
            </a:r>
            <a:r>
              <a:rPr lang="en-GB" i="1" dirty="0" smtClean="0">
                <a:solidFill>
                  <a:srgbClr val="333333"/>
                </a:solidFill>
                <a:latin typeface="Georgia" panose="02040502050405020303" pitchFamily="18" charset="0"/>
              </a:rPr>
              <a:t>t</a:t>
            </a:r>
            <a:r>
              <a:rPr lang="en-GB" dirty="0" smtClean="0">
                <a:solidFill>
                  <a:srgbClr val="333333"/>
                </a:solidFill>
                <a:latin typeface="Georgia" panose="02040502050405020303" pitchFamily="18" charset="0"/>
              </a:rPr>
              <a:t>=2.428</a:t>
            </a:r>
            <a:r>
              <a:rPr lang="en-GB" dirty="0">
                <a:solidFill>
                  <a:srgbClr val="333333"/>
                </a:solidFill>
                <a:latin typeface="Georgia" panose="02040502050405020303" pitchFamily="18" charset="0"/>
              </a:rPr>
              <a:t>, </a:t>
            </a:r>
            <a:r>
              <a:rPr lang="en-GB" i="1" dirty="0">
                <a:solidFill>
                  <a:srgbClr val="333333"/>
                </a:solidFill>
                <a:latin typeface="Georgia" panose="02040502050405020303" pitchFamily="18" charset="0"/>
              </a:rPr>
              <a:t>p</a:t>
            </a:r>
            <a:r>
              <a:rPr lang="en-GB" dirty="0">
                <a:solidFill>
                  <a:srgbClr val="333333"/>
                </a:solidFill>
                <a:latin typeface="Georgia" panose="02040502050405020303" pitchFamily="18" charset="0"/>
              </a:rPr>
              <a:t>=0.020.</a:t>
            </a:r>
            <a:endParaRPr lang="en-GB" dirty="0"/>
          </a:p>
        </p:txBody>
      </p:sp>
      <p:sp>
        <p:nvSpPr>
          <p:cNvPr id="2" name="Rectangle 1"/>
          <p:cNvSpPr/>
          <p:nvPr/>
        </p:nvSpPr>
        <p:spPr>
          <a:xfrm>
            <a:off x="765820" y="5157192"/>
            <a:ext cx="6092825" cy="646331"/>
          </a:xfrm>
          <a:prstGeom prst="rect">
            <a:avLst/>
          </a:prstGeom>
        </p:spPr>
        <p:txBody>
          <a:bodyPr>
            <a:spAutoFit/>
          </a:bodyPr>
          <a:lstStyle/>
          <a:p>
            <a:r>
              <a:rPr lang="en-GB" dirty="0" smtClean="0">
                <a:hlinkClick r:id="rId3"/>
              </a:rPr>
              <a:t>From: https</a:t>
            </a:r>
            <a:r>
              <a:rPr lang="en-GB" dirty="0">
                <a:hlinkClick r:id="rId3"/>
              </a:rPr>
              <a:t>://statistics.laerd.com/spss-tutorials/independent-t-test-using-spss-statistics.php</a:t>
            </a:r>
            <a:endParaRPr lang="en-GB" dirty="0"/>
          </a:p>
        </p:txBody>
      </p:sp>
    </p:spTree>
    <p:extLst>
      <p:ext uri="{BB962C8B-B14F-4D97-AF65-F5344CB8AC3E}">
        <p14:creationId xmlns:p14="http://schemas.microsoft.com/office/powerpoint/2010/main" val="17437882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Font typeface="Wingdings" panose="05000000000000000000" pitchFamily="2" charset="2"/>
              <a:buChar char="à"/>
            </a:pPr>
            <a:r>
              <a:rPr lang="en-GB" dirty="0" smtClean="0">
                <a:sym typeface="Wingdings" panose="05000000000000000000" pitchFamily="2" charset="2"/>
              </a:rPr>
              <a:t>One way ANOVA  (For the maths, please see here: </a:t>
            </a:r>
            <a:r>
              <a:rPr lang="en-GB" dirty="0">
                <a:hlinkClick r:id="rId2"/>
              </a:rPr>
              <a:t>http://web.pdx.edu/~</a:t>
            </a:r>
            <a:r>
              <a:rPr lang="en-GB" dirty="0" smtClean="0">
                <a:hlinkClick r:id="rId2"/>
              </a:rPr>
              <a:t>newsomj/uvclass/ho_ANOVA.pdf</a:t>
            </a:r>
            <a:r>
              <a:rPr lang="en-GB" dirty="0" smtClean="0"/>
              <a:t>)</a:t>
            </a:r>
            <a:endParaRPr lang="en-GB" dirty="0" smtClean="0">
              <a:sym typeface="Wingdings" panose="05000000000000000000" pitchFamily="2" charset="2"/>
            </a:endParaRPr>
          </a:p>
          <a:p>
            <a:pPr marL="0" indent="0">
              <a:buNone/>
            </a:pPr>
            <a:r>
              <a:rPr lang="en-GB" dirty="0" smtClean="0">
                <a:sym typeface="Wingdings" panose="05000000000000000000" pitchFamily="2" charset="2"/>
              </a:rPr>
              <a:t>It compares</a:t>
            </a:r>
            <a:r>
              <a:rPr lang="en-GB" dirty="0" smtClean="0"/>
              <a:t> </a:t>
            </a:r>
            <a:r>
              <a:rPr lang="en-GB" dirty="0"/>
              <a:t>differences of means among more than 2 groups. It does this by looking at variation in the data and where that variation is found (hence its name). Specifically, </a:t>
            </a:r>
            <a:r>
              <a:rPr lang="en-GB" b="1" dirty="0"/>
              <a:t>ANOVA</a:t>
            </a:r>
            <a:r>
              <a:rPr lang="en-GB" dirty="0"/>
              <a:t> compares the amount of variation between groups with the amount of variation within </a:t>
            </a:r>
            <a:r>
              <a:rPr lang="en-GB" dirty="0" smtClean="0"/>
              <a:t>groups.</a:t>
            </a:r>
          </a:p>
          <a:p>
            <a:pPr marL="0" indent="0">
              <a:buNone/>
            </a:pPr>
            <a:r>
              <a:rPr lang="en-GB" dirty="0" smtClean="0"/>
              <a:t>BUT: It does not tell us which groups are different, only that there are differences between the variations for the variables for the groups.</a:t>
            </a:r>
          </a:p>
          <a:p>
            <a:pPr marL="0" indent="0">
              <a:buNone/>
            </a:pPr>
            <a:r>
              <a:rPr lang="en-GB" dirty="0" smtClean="0"/>
              <a:t>Therefore, post hoc tests need to be run to determine which groups are different.</a:t>
            </a:r>
            <a:endParaRPr lang="en-GB" dirty="0"/>
          </a:p>
        </p:txBody>
      </p:sp>
      <p:sp>
        <p:nvSpPr>
          <p:cNvPr id="3" name="Title 2"/>
          <p:cNvSpPr>
            <a:spLocks noGrp="1"/>
          </p:cNvSpPr>
          <p:nvPr>
            <p:ph type="title"/>
          </p:nvPr>
        </p:nvSpPr>
        <p:spPr/>
        <p:txBody>
          <a:bodyPr/>
          <a:lstStyle/>
          <a:p>
            <a:r>
              <a:rPr lang="en-GB" dirty="0" smtClean="0"/>
              <a:t>If you need to compare differences between several groups on the same variables</a:t>
            </a:r>
            <a:endParaRPr lang="en-GB" dirty="0"/>
          </a:p>
        </p:txBody>
      </p:sp>
    </p:spTree>
    <p:extLst>
      <p:ext uri="{BB962C8B-B14F-4D97-AF65-F5344CB8AC3E}">
        <p14:creationId xmlns:p14="http://schemas.microsoft.com/office/powerpoint/2010/main" val="36872618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25860" y="692696"/>
            <a:ext cx="9751060" cy="4267200"/>
          </a:xfrm>
        </p:spPr>
        <p:txBody>
          <a:bodyPr>
            <a:normAutofit fontScale="92500" lnSpcReduction="20000"/>
          </a:bodyPr>
          <a:lstStyle/>
          <a:p>
            <a:pPr marL="0" indent="0">
              <a:buNone/>
            </a:pPr>
            <a:r>
              <a:rPr lang="en-GB" dirty="0" smtClean="0"/>
              <a:t>Post hoc tests: </a:t>
            </a:r>
          </a:p>
          <a:p>
            <a:pPr marL="0" indent="0">
              <a:buNone/>
            </a:pPr>
            <a:r>
              <a:rPr lang="en-GB" dirty="0" smtClean="0"/>
              <a:t>If your data </a:t>
            </a:r>
            <a:r>
              <a:rPr lang="en-GB" dirty="0" smtClean="0"/>
              <a:t>meets the homogeneity of variances assumption, use </a:t>
            </a:r>
            <a:r>
              <a:rPr lang="en-GB" dirty="0" err="1" smtClean="0"/>
              <a:t>Tukey's</a:t>
            </a:r>
            <a:r>
              <a:rPr lang="en-GB" dirty="0" smtClean="0"/>
              <a:t> post </a:t>
            </a:r>
            <a:r>
              <a:rPr lang="en-GB" dirty="0"/>
              <a:t>hoc test. </a:t>
            </a:r>
            <a:endParaRPr lang="en-GB" dirty="0" smtClean="0"/>
          </a:p>
          <a:p>
            <a:pPr marL="0" indent="0">
              <a:buNone/>
            </a:pPr>
            <a:r>
              <a:rPr lang="en-GB" dirty="0" smtClean="0"/>
              <a:t>If </a:t>
            </a:r>
            <a:r>
              <a:rPr lang="en-GB" dirty="0"/>
              <a:t>your data did not meet the homogeneity of variances assumption, you should consider running the Games Howell post hoc test</a:t>
            </a:r>
            <a:r>
              <a:rPr lang="en-GB" dirty="0" smtClean="0"/>
              <a:t>.</a:t>
            </a:r>
          </a:p>
          <a:p>
            <a:pPr marL="0" indent="0">
              <a:buNone/>
            </a:pPr>
            <a:r>
              <a:rPr lang="en-GB" dirty="0" smtClean="0"/>
              <a:t>If you don’t know, run both and check, then use the appropriate test.</a:t>
            </a:r>
          </a:p>
          <a:p>
            <a:pPr marL="0" indent="0">
              <a:buNone/>
            </a:pPr>
            <a:r>
              <a:rPr lang="en-GB" dirty="0" smtClean="0"/>
              <a:t>ANOVA results</a:t>
            </a:r>
            <a:endParaRPr lang="en-GB" dirty="0"/>
          </a:p>
          <a:p>
            <a:r>
              <a:rPr lang="en-GB" dirty="0"/>
              <a:t>The </a:t>
            </a:r>
            <a:r>
              <a:rPr lang="en-GB" b="1" dirty="0"/>
              <a:t>F</a:t>
            </a:r>
            <a:r>
              <a:rPr lang="en-GB" dirty="0"/>
              <a:t> ratio is the ratio of two mean square </a:t>
            </a:r>
            <a:r>
              <a:rPr lang="en-GB" b="1" dirty="0"/>
              <a:t>values</a:t>
            </a:r>
            <a:r>
              <a:rPr lang="en-GB" dirty="0"/>
              <a:t>. If the null hypothesis is true, </a:t>
            </a:r>
            <a:r>
              <a:rPr lang="en-GB" dirty="0" smtClean="0"/>
              <a:t>the</a:t>
            </a:r>
            <a:r>
              <a:rPr lang="en-GB" dirty="0"/>
              <a:t> </a:t>
            </a:r>
            <a:r>
              <a:rPr lang="en-GB" b="1" dirty="0"/>
              <a:t>F</a:t>
            </a:r>
            <a:r>
              <a:rPr lang="en-GB" dirty="0"/>
              <a:t> </a:t>
            </a:r>
            <a:r>
              <a:rPr lang="en-GB" dirty="0" smtClean="0"/>
              <a:t>should  be close to 1. </a:t>
            </a:r>
            <a:r>
              <a:rPr lang="en-GB" dirty="0"/>
              <a:t>A large </a:t>
            </a:r>
            <a:r>
              <a:rPr lang="en-GB" b="1" dirty="0"/>
              <a:t>F</a:t>
            </a:r>
            <a:r>
              <a:rPr lang="en-GB" dirty="0"/>
              <a:t> ratio means that the variation among group means is more than </a:t>
            </a:r>
            <a:r>
              <a:rPr lang="en-GB" dirty="0" smtClean="0"/>
              <a:t>would be expected by chance</a:t>
            </a:r>
          </a:p>
          <a:p>
            <a:r>
              <a:rPr lang="en-GB" dirty="0" smtClean="0">
                <a:hlinkClick r:id="rId2"/>
              </a:rPr>
              <a:t>How to report ANOVA results</a:t>
            </a:r>
            <a:endParaRPr lang="en-GB" dirty="0" smtClean="0"/>
          </a:p>
        </p:txBody>
      </p:sp>
    </p:spTree>
    <p:extLst>
      <p:ext uri="{BB962C8B-B14F-4D97-AF65-F5344CB8AC3E}">
        <p14:creationId xmlns:p14="http://schemas.microsoft.com/office/powerpoint/2010/main" val="4288272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838392" y="458779"/>
            <a:ext cx="7122136" cy="5328592"/>
          </a:xfrm>
        </p:spPr>
        <p:txBody>
          <a:bodyPr>
            <a:normAutofit fontScale="85000" lnSpcReduction="10000"/>
          </a:bodyPr>
          <a:lstStyle/>
          <a:p>
            <a:pPr marL="0" indent="0">
              <a:buNone/>
            </a:pPr>
            <a:r>
              <a:rPr lang="en-GB" sz="2000" dirty="0" smtClean="0"/>
              <a:t>The purpose of a regression analysis is to find out if one or more independent variables influence one dependant variable</a:t>
            </a:r>
          </a:p>
          <a:p>
            <a:pPr marL="0" indent="0">
              <a:buNone/>
            </a:pPr>
            <a:r>
              <a:rPr lang="en-GB" sz="2000" dirty="0" smtClean="0"/>
              <a:t>The basis of a regression analysis is to plot data on a chart and to draw a line of best fit through the middle of this data points. </a:t>
            </a:r>
          </a:p>
          <a:p>
            <a:pPr marL="0" indent="0">
              <a:buNone/>
            </a:pPr>
            <a:r>
              <a:rPr lang="en-GB" sz="2000" dirty="0" smtClean="0"/>
              <a:t>This </a:t>
            </a:r>
            <a:r>
              <a:rPr lang="en-GB" sz="2000" dirty="0"/>
              <a:t>allows the researcher to estimate the </a:t>
            </a:r>
            <a:r>
              <a:rPr lang="en-GB" sz="2000" dirty="0" smtClean="0"/>
              <a:t>expected values  </a:t>
            </a:r>
            <a:r>
              <a:rPr lang="en-GB" sz="2000" dirty="0"/>
              <a:t>of the dependent variable when the independent variables take on a given set of values</a:t>
            </a:r>
            <a:r>
              <a:rPr lang="en-GB" sz="2000" dirty="0" smtClean="0"/>
              <a:t>.</a:t>
            </a:r>
          </a:p>
          <a:p>
            <a:pPr marL="0" indent="0">
              <a:buNone/>
            </a:pPr>
            <a:r>
              <a:rPr lang="en-GB" sz="2000" dirty="0"/>
              <a:t>“Best fit” here means that the </a:t>
            </a:r>
            <a:r>
              <a:rPr lang="en-GB" sz="2000" b="1" dirty="0"/>
              <a:t>error term, the distance from each point to the line,</a:t>
            </a:r>
            <a:r>
              <a:rPr lang="en-GB" sz="2000" dirty="0"/>
              <a:t> is minimized. Since the relationship between variables is probably not completely linear and because there are other factors outside the scope of </a:t>
            </a:r>
            <a:r>
              <a:rPr lang="en-GB" sz="2000" dirty="0" smtClean="0"/>
              <a:t>the </a:t>
            </a:r>
            <a:r>
              <a:rPr lang="en-GB" sz="2000" dirty="0"/>
              <a:t>study </a:t>
            </a:r>
            <a:r>
              <a:rPr lang="en-GB" sz="2000" dirty="0" smtClean="0"/>
              <a:t>the line does not </a:t>
            </a:r>
            <a:r>
              <a:rPr lang="en-GB" sz="2000" dirty="0"/>
              <a:t>go through all </a:t>
            </a:r>
            <a:r>
              <a:rPr lang="en-GB" sz="2000" dirty="0" smtClean="0"/>
              <a:t>the </a:t>
            </a:r>
            <a:r>
              <a:rPr lang="en-GB" sz="2000" dirty="0"/>
              <a:t>data points. The distance between each point and the linear graph (shown as </a:t>
            </a:r>
            <a:r>
              <a:rPr lang="en-GB" sz="2000" dirty="0" smtClean="0"/>
              <a:t>arrows </a:t>
            </a:r>
            <a:r>
              <a:rPr lang="en-GB" sz="2000" dirty="0"/>
              <a:t>on the </a:t>
            </a:r>
            <a:r>
              <a:rPr lang="en-GB" sz="2000" dirty="0" smtClean="0"/>
              <a:t>graph</a:t>
            </a:r>
            <a:r>
              <a:rPr lang="en-GB" sz="2000" dirty="0"/>
              <a:t>) is </a:t>
            </a:r>
            <a:r>
              <a:rPr lang="en-GB" sz="2000" dirty="0" smtClean="0"/>
              <a:t>the</a:t>
            </a:r>
            <a:r>
              <a:rPr lang="en-GB" sz="2000" dirty="0"/>
              <a:t> error </a:t>
            </a:r>
            <a:r>
              <a:rPr lang="en-GB" sz="2000" dirty="0" smtClean="0"/>
              <a:t>term. Errors are also called residuals.</a:t>
            </a:r>
          </a:p>
          <a:p>
            <a:pPr marL="0" indent="0">
              <a:buNone/>
            </a:pPr>
            <a:r>
              <a:rPr lang="en-GB" sz="2000" dirty="0" smtClean="0"/>
              <a:t>Regression analysis tests a model, such as:</a:t>
            </a:r>
          </a:p>
          <a:p>
            <a:pPr marL="0" indent="0">
              <a:buNone/>
            </a:pPr>
            <a:r>
              <a:rPr lang="en-GB" sz="2000" dirty="0" smtClean="0"/>
              <a:t>H</a:t>
            </a:r>
            <a:r>
              <a:rPr lang="en-GB" sz="2000" baseline="-25000" dirty="0" smtClean="0"/>
              <a:t>0</a:t>
            </a:r>
            <a:r>
              <a:rPr lang="en-GB" sz="2000" dirty="0" smtClean="0"/>
              <a:t>= Weather does not influence Sales</a:t>
            </a:r>
          </a:p>
          <a:p>
            <a:pPr marL="0" indent="0">
              <a:buNone/>
            </a:pPr>
            <a:r>
              <a:rPr lang="en-GB" sz="2000" dirty="0" smtClean="0"/>
              <a:t>H</a:t>
            </a:r>
            <a:r>
              <a:rPr lang="en-GB" sz="2000" baseline="-25000" dirty="0"/>
              <a:t>1</a:t>
            </a:r>
            <a:r>
              <a:rPr lang="en-GB" sz="2000" dirty="0" smtClean="0"/>
              <a:t>= Sales are influenced by Sales</a:t>
            </a:r>
          </a:p>
          <a:p>
            <a:pPr marL="0" indent="0">
              <a:buNone/>
            </a:pPr>
            <a:r>
              <a:rPr lang="en-GB" sz="2000" dirty="0"/>
              <a:t>o</a:t>
            </a:r>
            <a:r>
              <a:rPr lang="en-GB" sz="2000" dirty="0" smtClean="0"/>
              <a:t>r H</a:t>
            </a:r>
            <a:r>
              <a:rPr lang="en-GB" sz="2000" baseline="-25000" dirty="0" smtClean="0"/>
              <a:t>1 </a:t>
            </a:r>
            <a:r>
              <a:rPr lang="en-GB" sz="2000" dirty="0" smtClean="0"/>
              <a:t>= Sales increase with poor weather</a:t>
            </a:r>
            <a:endParaRPr lang="en-GB" sz="2000" baseline="-25000" dirty="0" smtClean="0"/>
          </a:p>
          <a:p>
            <a:pPr marL="0" indent="0">
              <a:buNone/>
            </a:pPr>
            <a:endParaRPr lang="en-GB" dirty="0"/>
          </a:p>
        </p:txBody>
      </p:sp>
      <p:sp>
        <p:nvSpPr>
          <p:cNvPr id="3" name="Title 2"/>
          <p:cNvSpPr>
            <a:spLocks noGrp="1"/>
          </p:cNvSpPr>
          <p:nvPr>
            <p:ph type="title"/>
          </p:nvPr>
        </p:nvSpPr>
        <p:spPr>
          <a:xfrm>
            <a:off x="1218883" y="431800"/>
            <a:ext cx="4155449" cy="764952"/>
          </a:xfrm>
        </p:spPr>
        <p:txBody>
          <a:bodyPr/>
          <a:lstStyle/>
          <a:p>
            <a:r>
              <a:rPr lang="en-GB" dirty="0" smtClean="0"/>
              <a:t>Regression</a:t>
            </a:r>
            <a:endParaRPr lang="en-GB" dirty="0"/>
          </a:p>
        </p:txBody>
      </p:sp>
      <p:pic>
        <p:nvPicPr>
          <p:cNvPr id="1026" name="Picture 2" descr="The regression line summarizes the relationship between X and Y."/>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8488" y="2002712"/>
            <a:ext cx="3469782" cy="181282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21804" y="3873728"/>
            <a:ext cx="2304256" cy="830997"/>
          </a:xfrm>
          <a:prstGeom prst="rect">
            <a:avLst/>
          </a:prstGeom>
          <a:noFill/>
          <a:ln>
            <a:solidFill>
              <a:schemeClr val="bg2"/>
            </a:solidFill>
          </a:ln>
        </p:spPr>
        <p:txBody>
          <a:bodyPr wrap="square" rtlCol="0" anchor="ctr" anchorCtr="1">
            <a:spAutoFit/>
          </a:bodyPr>
          <a:lstStyle/>
          <a:p>
            <a:r>
              <a:rPr lang="en-GB" sz="1600" dirty="0" smtClean="0"/>
              <a:t>The dependant variable is always plotted on the Y axis</a:t>
            </a:r>
            <a:endParaRPr lang="en-GB" sz="1600" dirty="0" smtClean="0"/>
          </a:p>
        </p:txBody>
      </p:sp>
      <p:sp>
        <p:nvSpPr>
          <p:cNvPr id="5" name="TextBox 4"/>
          <p:cNvSpPr txBox="1"/>
          <p:nvPr/>
        </p:nvSpPr>
        <p:spPr>
          <a:xfrm>
            <a:off x="189756" y="2492896"/>
            <a:ext cx="589463" cy="276999"/>
          </a:xfrm>
          <a:prstGeom prst="rect">
            <a:avLst/>
          </a:prstGeom>
          <a:noFill/>
          <a:ln>
            <a:noFill/>
          </a:ln>
        </p:spPr>
        <p:txBody>
          <a:bodyPr wrap="square" rtlCol="0" anchor="ctr" anchorCtr="1">
            <a:spAutoFit/>
          </a:bodyPr>
          <a:lstStyle/>
          <a:p>
            <a:r>
              <a:rPr lang="en-GB" sz="1200" dirty="0"/>
              <a:t>S</a:t>
            </a:r>
            <a:r>
              <a:rPr lang="en-GB" sz="1200" dirty="0" smtClean="0"/>
              <a:t>ales</a:t>
            </a:r>
            <a:endParaRPr lang="en-GB" sz="1200" dirty="0" smtClean="0"/>
          </a:p>
        </p:txBody>
      </p:sp>
      <p:sp>
        <p:nvSpPr>
          <p:cNvPr id="6" name="TextBox 5"/>
          <p:cNvSpPr txBox="1"/>
          <p:nvPr/>
        </p:nvSpPr>
        <p:spPr>
          <a:xfrm>
            <a:off x="1989956" y="3450390"/>
            <a:ext cx="792088" cy="276999"/>
          </a:xfrm>
          <a:prstGeom prst="rect">
            <a:avLst/>
          </a:prstGeom>
          <a:noFill/>
          <a:ln>
            <a:solidFill>
              <a:schemeClr val="bg1"/>
            </a:solidFill>
          </a:ln>
        </p:spPr>
        <p:txBody>
          <a:bodyPr wrap="square" rtlCol="0" anchor="ctr" anchorCtr="1">
            <a:spAutoFit/>
          </a:bodyPr>
          <a:lstStyle/>
          <a:p>
            <a:r>
              <a:rPr lang="en-GB" sz="1200" dirty="0" smtClean="0"/>
              <a:t>Weather</a:t>
            </a:r>
            <a:endParaRPr lang="en-GB" sz="1200" dirty="0" smtClean="0"/>
          </a:p>
        </p:txBody>
      </p:sp>
      <p:sp>
        <p:nvSpPr>
          <p:cNvPr id="7" name="Rectangle 6"/>
          <p:cNvSpPr/>
          <p:nvPr/>
        </p:nvSpPr>
        <p:spPr>
          <a:xfrm>
            <a:off x="245454" y="5020192"/>
            <a:ext cx="1312454" cy="569048"/>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smtClean="0"/>
              <a:t>Weather</a:t>
            </a:r>
            <a:endParaRPr lang="en-GB" dirty="0"/>
          </a:p>
        </p:txBody>
      </p:sp>
      <p:cxnSp>
        <p:nvCxnSpPr>
          <p:cNvPr id="9" name="Straight Arrow Connector 8"/>
          <p:cNvCxnSpPr/>
          <p:nvPr/>
        </p:nvCxnSpPr>
        <p:spPr>
          <a:xfrm>
            <a:off x="1593912" y="5301208"/>
            <a:ext cx="792088"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2614256" y="5020192"/>
            <a:ext cx="1103892" cy="569048"/>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r>
              <a:rPr lang="en-GB" dirty="0" smtClean="0"/>
              <a:t>Sales</a:t>
            </a:r>
            <a:endParaRPr lang="en-GB" dirty="0"/>
          </a:p>
        </p:txBody>
      </p:sp>
      <p:cxnSp>
        <p:nvCxnSpPr>
          <p:cNvPr id="12" name="Straight Arrow Connector 11"/>
          <p:cNvCxnSpPr/>
          <p:nvPr/>
        </p:nvCxnSpPr>
        <p:spPr>
          <a:xfrm flipH="1" flipV="1">
            <a:off x="2133972" y="2492896"/>
            <a:ext cx="72008" cy="1384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flipV="1">
            <a:off x="2324712" y="2348880"/>
            <a:ext cx="86920" cy="14401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2614256" y="2300585"/>
            <a:ext cx="95780" cy="11481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flipV="1">
            <a:off x="2471754" y="2154245"/>
            <a:ext cx="142502" cy="2666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a:off x="2223400" y="2714742"/>
            <a:ext cx="144772" cy="1993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1989956" y="2853907"/>
            <a:ext cx="144016" cy="14164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2456630" y="2589669"/>
            <a:ext cx="205516" cy="31115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025740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20000"/>
          </a:bodyPr>
          <a:lstStyle/>
          <a:p>
            <a:r>
              <a:rPr lang="en-GB" dirty="0"/>
              <a:t>There must be a </a:t>
            </a:r>
            <a:r>
              <a:rPr lang="en-GB" u="sng" dirty="0"/>
              <a:t>linear relationship</a:t>
            </a:r>
            <a:r>
              <a:rPr lang="en-GB" dirty="0"/>
              <a:t> between the outcome variable and the independent variables.  Scatterplots can show whether there is a linear or curvilinear relationship</a:t>
            </a:r>
            <a:r>
              <a:rPr lang="en-GB" dirty="0" smtClean="0"/>
              <a:t>. Use the chart builder</a:t>
            </a:r>
            <a:endParaRPr lang="en-GB" dirty="0"/>
          </a:p>
          <a:p>
            <a:pPr fontAlgn="base"/>
            <a:r>
              <a:rPr lang="en-GB" u="sng" dirty="0"/>
              <a:t>Multivariate Normality</a:t>
            </a:r>
            <a:r>
              <a:rPr lang="en-GB" dirty="0"/>
              <a:t>–Multiple regression assumes that the residuals are normally distributed</a:t>
            </a:r>
            <a:r>
              <a:rPr lang="en-GB" dirty="0" smtClean="0"/>
              <a:t>. (Check in </a:t>
            </a:r>
            <a:r>
              <a:rPr lang="en-GB" dirty="0" err="1" smtClean="0"/>
              <a:t>Descriptives</a:t>
            </a:r>
            <a:r>
              <a:rPr lang="en-GB" dirty="0" smtClean="0"/>
              <a:t>, Explore or look at QQ plots or run 1 Sample Kolmogorov-</a:t>
            </a:r>
            <a:r>
              <a:rPr lang="en-GB" dirty="0" err="1" smtClean="0"/>
              <a:t>Smirnow</a:t>
            </a:r>
            <a:r>
              <a:rPr lang="en-GB" dirty="0" smtClean="0"/>
              <a:t> test, must be not significant)</a:t>
            </a:r>
            <a:endParaRPr lang="en-GB" dirty="0"/>
          </a:p>
          <a:p>
            <a:pPr fontAlgn="base"/>
            <a:r>
              <a:rPr lang="en-GB" u="sng" dirty="0"/>
              <a:t>No </a:t>
            </a:r>
            <a:r>
              <a:rPr lang="en-GB" u="sng" dirty="0" err="1"/>
              <a:t>Multicollinearity</a:t>
            </a:r>
            <a:r>
              <a:rPr lang="en-GB" dirty="0"/>
              <a:t>—Multiple regression assumes that the independent variables are not highly correlated with each other.  This assumption is tested using Variance Inflation Factor (VIF) values</a:t>
            </a:r>
            <a:r>
              <a:rPr lang="en-GB" dirty="0" smtClean="0"/>
              <a:t>. VIF values must be under 10.</a:t>
            </a:r>
            <a:endParaRPr lang="en-GB" dirty="0"/>
          </a:p>
          <a:p>
            <a:pPr fontAlgn="base"/>
            <a:r>
              <a:rPr lang="en-GB" u="sng" dirty="0"/>
              <a:t>Homoscedasticity</a:t>
            </a:r>
            <a:r>
              <a:rPr lang="en-GB" dirty="0"/>
              <a:t>–This assumption states that the variance of error terms are similar across the values of the independent variables.  A plot of standardized residuals versus predicted values can show whether points are equally distributed across all values of the independent </a:t>
            </a:r>
            <a:r>
              <a:rPr lang="en-GB" dirty="0" smtClean="0"/>
              <a:t>variables. (Linear Regression </a:t>
            </a:r>
            <a:r>
              <a:rPr lang="en-GB" dirty="0" smtClean="0">
                <a:sym typeface="Wingdings" panose="05000000000000000000" pitchFamily="2" charset="2"/>
              </a:rPr>
              <a:t> Plots, enter </a:t>
            </a:r>
            <a:r>
              <a:rPr lang="en-GB" dirty="0" smtClean="0"/>
              <a:t> the </a:t>
            </a:r>
            <a:r>
              <a:rPr lang="en-GB" dirty="0"/>
              <a:t>standardized residual plot (ZPRED on x-axis and ZRESID on y-axis), which allows us to </a:t>
            </a:r>
            <a:r>
              <a:rPr lang="en-GB" dirty="0" smtClean="0"/>
              <a:t>see </a:t>
            </a:r>
            <a:r>
              <a:rPr lang="en-GB" dirty="0"/>
              <a:t>homoscedasticity and normality of residuals.</a:t>
            </a:r>
            <a:endParaRPr lang="en-GB" dirty="0"/>
          </a:p>
          <a:p>
            <a:pPr marL="0" indent="0">
              <a:buNone/>
            </a:pPr>
            <a:endParaRPr lang="en-GB" dirty="0"/>
          </a:p>
          <a:p>
            <a:endParaRPr lang="en-GB" dirty="0"/>
          </a:p>
        </p:txBody>
      </p:sp>
      <p:sp>
        <p:nvSpPr>
          <p:cNvPr id="3" name="Title 2"/>
          <p:cNvSpPr>
            <a:spLocks noGrp="1"/>
          </p:cNvSpPr>
          <p:nvPr>
            <p:ph type="title"/>
          </p:nvPr>
        </p:nvSpPr>
        <p:spPr/>
        <p:txBody>
          <a:bodyPr/>
          <a:lstStyle/>
          <a:p>
            <a:r>
              <a:rPr lang="en-GB" dirty="0" smtClean="0"/>
              <a:t>Assumptions of regression</a:t>
            </a:r>
            <a:endParaRPr lang="en-GB" dirty="0"/>
          </a:p>
        </p:txBody>
      </p:sp>
    </p:spTree>
    <p:extLst>
      <p:ext uri="{BB962C8B-B14F-4D97-AF65-F5344CB8AC3E}">
        <p14:creationId xmlns:p14="http://schemas.microsoft.com/office/powerpoint/2010/main" val="16848443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26617" y="836712"/>
            <a:ext cx="4104456" cy="627405"/>
          </a:xfrm>
        </p:spPr>
        <p:txBody>
          <a:bodyPr/>
          <a:lstStyle/>
          <a:p>
            <a:r>
              <a:rPr lang="en-GB" dirty="0" smtClean="0"/>
              <a:t>Interpreting results</a:t>
            </a:r>
            <a:endParaRPr lang="en-GB" dirty="0"/>
          </a:p>
        </p:txBody>
      </p:sp>
      <p:sp>
        <p:nvSpPr>
          <p:cNvPr id="8" name="TextBox 7"/>
          <p:cNvSpPr txBox="1"/>
          <p:nvPr/>
        </p:nvSpPr>
        <p:spPr>
          <a:xfrm>
            <a:off x="621804" y="1983905"/>
            <a:ext cx="8568952" cy="3970318"/>
          </a:xfrm>
          <a:prstGeom prst="rect">
            <a:avLst/>
          </a:prstGeom>
          <a:noFill/>
          <a:ln>
            <a:solidFill>
              <a:schemeClr val="bg2"/>
            </a:solidFill>
          </a:ln>
        </p:spPr>
        <p:txBody>
          <a:bodyPr wrap="square" rtlCol="0" anchor="ctr" anchorCtr="1">
            <a:spAutoFit/>
          </a:bodyPr>
          <a:lstStyle/>
          <a:p>
            <a:r>
              <a:rPr lang="en-GB" dirty="0" err="1" smtClean="0"/>
              <a:t>Unstandardised</a:t>
            </a:r>
            <a:r>
              <a:rPr lang="en-GB" dirty="0" smtClean="0"/>
              <a:t> Beta coefficients – the amount of units the dependant variable changes in relation to one unit change in the predictor variable. If multiple variables are used, this is calculated with other variables held constant. </a:t>
            </a:r>
            <a:r>
              <a:rPr lang="en-GB" dirty="0" err="1" smtClean="0"/>
              <a:t>Unstandardised</a:t>
            </a:r>
            <a:r>
              <a:rPr lang="en-GB" dirty="0" smtClean="0"/>
              <a:t> Beta coefficients have associated p values that indicate significance.</a:t>
            </a:r>
          </a:p>
          <a:p>
            <a:endParaRPr lang="en-GB" dirty="0"/>
          </a:p>
          <a:p>
            <a:r>
              <a:rPr lang="en-GB" dirty="0" smtClean="0"/>
              <a:t>Standardised Beta coefficients –</a:t>
            </a:r>
            <a:r>
              <a:rPr lang="en-GB" dirty="0"/>
              <a:t> compares the strength of the effect of each individual independent variable to the dependent variable. The higher the absolute value of the </a:t>
            </a:r>
            <a:r>
              <a:rPr lang="en-GB" b="1" dirty="0"/>
              <a:t>beta coefficient</a:t>
            </a:r>
            <a:r>
              <a:rPr lang="en-GB" dirty="0"/>
              <a:t>, the stronger the effect</a:t>
            </a:r>
            <a:r>
              <a:rPr lang="en-GB" dirty="0" smtClean="0"/>
              <a:t>. </a:t>
            </a:r>
            <a:r>
              <a:rPr lang="en-GB" dirty="0"/>
              <a:t>S</a:t>
            </a:r>
            <a:r>
              <a:rPr lang="en-GB" dirty="0" smtClean="0"/>
              <a:t>tandardised </a:t>
            </a:r>
            <a:r>
              <a:rPr lang="en-GB" dirty="0"/>
              <a:t>Beta coefficients have associated p values that indicate significance.</a:t>
            </a:r>
          </a:p>
          <a:p>
            <a:endParaRPr lang="en-GB" dirty="0" smtClean="0"/>
          </a:p>
          <a:p>
            <a:r>
              <a:rPr lang="en-GB" dirty="0" smtClean="0"/>
              <a:t>The t-statistic </a:t>
            </a:r>
            <a:r>
              <a:rPr lang="en-GB" dirty="0"/>
              <a:t>measures how many standard errors the coefficient is away from zero. Generally, any </a:t>
            </a:r>
            <a:r>
              <a:rPr lang="en-GB" b="1" dirty="0"/>
              <a:t>t</a:t>
            </a:r>
            <a:r>
              <a:rPr lang="en-GB" dirty="0"/>
              <a:t>-</a:t>
            </a:r>
            <a:r>
              <a:rPr lang="en-GB" b="1" dirty="0"/>
              <a:t>value</a:t>
            </a:r>
            <a:r>
              <a:rPr lang="en-GB" dirty="0"/>
              <a:t> greater than +2 or less than – 2 is acceptable. The higher the </a:t>
            </a:r>
            <a:r>
              <a:rPr lang="en-GB" b="1" dirty="0"/>
              <a:t>t</a:t>
            </a:r>
            <a:r>
              <a:rPr lang="en-GB" dirty="0"/>
              <a:t>-</a:t>
            </a:r>
            <a:r>
              <a:rPr lang="en-GB" b="1" dirty="0"/>
              <a:t>value</a:t>
            </a:r>
            <a:r>
              <a:rPr lang="en-GB" dirty="0"/>
              <a:t>, the greater the confidence </a:t>
            </a:r>
            <a:r>
              <a:rPr lang="en-GB" dirty="0" smtClean="0"/>
              <a:t>that </a:t>
            </a:r>
            <a:r>
              <a:rPr lang="en-GB" dirty="0"/>
              <a:t>the coefficient as a predictor.</a:t>
            </a:r>
            <a:endParaRPr lang="en-GB" dirty="0" smtClean="0"/>
          </a:p>
        </p:txBody>
      </p:sp>
    </p:spTree>
    <p:extLst>
      <p:ext uri="{BB962C8B-B14F-4D97-AF65-F5344CB8AC3E}">
        <p14:creationId xmlns:p14="http://schemas.microsoft.com/office/powerpoint/2010/main" val="247794751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 – correlation coefficient. Shows the strength of the relationship in a model</a:t>
            </a:r>
          </a:p>
          <a:p>
            <a:r>
              <a:rPr lang="en-GB" dirty="0" smtClean="0"/>
              <a:t>R –squared – shows the proportion of variance explained by the predictor variables</a:t>
            </a:r>
          </a:p>
          <a:p>
            <a:r>
              <a:rPr lang="en-GB" dirty="0" smtClean="0"/>
              <a:t>Adjusted R square – adjusts the model for the number of terms(variables) and avoids ‘</a:t>
            </a:r>
            <a:r>
              <a:rPr lang="en-GB" dirty="0" err="1" smtClean="0"/>
              <a:t>overfitting</a:t>
            </a:r>
            <a:r>
              <a:rPr lang="en-GB" dirty="0" smtClean="0"/>
              <a:t>’ adding more and more predictor variables because the R square increases with more variables – but this does not mean that the model fit is really better!</a:t>
            </a:r>
            <a:endParaRPr lang="en-GB" dirty="0"/>
          </a:p>
        </p:txBody>
      </p:sp>
      <p:sp>
        <p:nvSpPr>
          <p:cNvPr id="3" name="Title 2"/>
          <p:cNvSpPr>
            <a:spLocks noGrp="1"/>
          </p:cNvSpPr>
          <p:nvPr>
            <p:ph type="title"/>
          </p:nvPr>
        </p:nvSpPr>
        <p:spPr/>
        <p:txBody>
          <a:bodyPr/>
          <a:lstStyle/>
          <a:p>
            <a:r>
              <a:rPr lang="en-GB" dirty="0" smtClean="0"/>
              <a:t>Model fit</a:t>
            </a:r>
            <a:endParaRPr lang="en-GB" dirty="0"/>
          </a:p>
        </p:txBody>
      </p:sp>
    </p:spTree>
    <p:extLst>
      <p:ext uri="{BB962C8B-B14F-4D97-AF65-F5344CB8AC3E}">
        <p14:creationId xmlns:p14="http://schemas.microsoft.com/office/powerpoint/2010/main" val="34534237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Rules design template">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hade val="90000"/>
                <a:satMod val="150000"/>
              </a:schemeClr>
            </a:gs>
            <a:gs pos="60000">
              <a:schemeClr val="phClr">
                <a:shade val="20000"/>
                <a:satMod val="255000"/>
              </a:schemeClr>
            </a:gs>
          </a:gsLst>
          <a:lin ang="5400000" scaled="0"/>
        </a:gradFill>
        <a:blipFill rotWithShape="1">
          <a:blip xmlns:r="http://schemas.openxmlformats.org/officeDocument/2006/relationships" r:embed="rId1">
            <a:duotone>
              <a:schemeClr val="phClr">
                <a:shade val="12000"/>
                <a:satMod val="240000"/>
              </a:schemeClr>
              <a:schemeClr val="phClr"/>
            </a:duotone>
          </a:blip>
          <a:stretch/>
        </a:blipFill>
      </a:bgFillStyleLst>
    </a:fmtScheme>
  </a:themeElements>
  <a:objectDefaults>
    <a:spDef>
      <a:spPr/>
      <a:bodyPr rtlCol="0" anchor="ctr"/>
      <a:lstStyle>
        <a:defPPr algn="ctr">
          <a:defRPr dirty="0"/>
        </a:defPPr>
      </a:lstStyle>
      <a:style>
        <a:lnRef idx="3">
          <a:schemeClr val="lt1"/>
        </a:lnRef>
        <a:fillRef idx="1">
          <a:schemeClr val="accent2"/>
        </a:fillRef>
        <a:effectRef idx="1">
          <a:schemeClr val="accent2"/>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Rules design template" id="{FF6A9B0F-C8B8-4CC7-884F-ED15A6D8506E}" vid="{22252C17-64FB-4EF8-9329-A5DD51CEEA56}"/>
    </a:ext>
  </a:extLst>
</a:theme>
</file>

<file path=ppt/theme/theme2.xml><?xml version="1.0" encoding="utf-8"?>
<a:theme xmlns:a="http://schemas.openxmlformats.org/drawingml/2006/main" name="Office Theme">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Century Gothic-Palatino Linotyp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panose="0204050205050503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80BA44C2-DD02-4728-BB84-A46183D4F98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Rules design slides</Template>
  <TotalTime>0</TotalTime>
  <Words>723</Words>
  <Application>Microsoft Office PowerPoint</Application>
  <PresentationFormat>Custom</PresentationFormat>
  <Paragraphs>73</Paragraphs>
  <Slides>12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Century Gothic</vt:lpstr>
      <vt:lpstr>Georgia</vt:lpstr>
      <vt:lpstr>Palatino Linotype</vt:lpstr>
      <vt:lpstr>proxima-nova</vt:lpstr>
      <vt:lpstr>Wingdings</vt:lpstr>
      <vt:lpstr>Rules design template</vt:lpstr>
      <vt:lpstr>T Test, ANOVA,Regression</vt:lpstr>
      <vt:lpstr>This session we will explore methods of further data analysis</vt:lpstr>
      <vt:lpstr>T-test</vt:lpstr>
      <vt:lpstr>Data must meet these assumptions</vt:lpstr>
      <vt:lpstr>PowerPoint Presentation</vt:lpstr>
      <vt:lpstr>PowerPoint Presentation</vt:lpstr>
      <vt:lpstr>If you need to compare differences between several groups on the same variables</vt:lpstr>
      <vt:lpstr>PowerPoint Presentation</vt:lpstr>
      <vt:lpstr>Regression</vt:lpstr>
      <vt:lpstr>Assumptions of regression</vt:lpstr>
      <vt:lpstr>Interpreting results</vt:lpstr>
      <vt:lpstr>Model fit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2020-02-03T20:00:26Z</dcterms:created>
  <dcterms:modified xsi:type="dcterms:W3CDTF">2020-02-06T00:12:01Z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TC034605549991</vt:lpwstr>
  </property>
</Properties>
</file>