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0" r:id="rId5"/>
    <p:sldId id="271" r:id="rId6"/>
    <p:sldId id="272" r:id="rId7"/>
    <p:sldId id="274" r:id="rId8"/>
    <p:sldId id="273" r:id="rId9"/>
    <p:sldId id="261" r:id="rId10"/>
    <p:sldId id="337" r:id="rId11"/>
    <p:sldId id="363" r:id="rId12"/>
    <p:sldId id="265" r:id="rId13"/>
    <p:sldId id="263" r:id="rId14"/>
    <p:sldId id="266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9" d="100"/>
          <a:sy n="59" d="100"/>
        </p:scale>
        <p:origin x="56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2CD33-534C-B817-D6C5-0035DDDB3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81D51A-4E90-9539-7287-792F65D1C5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A172D7-415E-C638-1838-F2A1AC04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0DE3B-D840-F080-F672-744EA3F57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FEC32-32CD-96CD-93CA-273D656FB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891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52202-8840-F6D6-2785-3F30D78F2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48098-0A2D-72B6-ADE8-C0FCF7027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93227-FA89-B654-E5FC-8E175E40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D39A5-53D4-5681-33D1-78B1644D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E27D9-8FEF-BC06-E435-9DEEF9E6B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22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28449-99AD-2300-6505-783E03633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E51451-1DEE-DF1C-8932-8F2BA1F91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8B37D-6C44-EF54-B306-C18DE0870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2D176-2F12-D02D-F7A0-1A8626BB5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E1CDD-F42B-8422-443E-F7C800585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3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AFBA7-AF06-E5B3-BF76-2760DE224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0EEF7-9A11-3976-9B44-CA52AF6B90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ABD27F-ACA4-4D1D-C776-035CAA02E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AF4B07-9540-C834-B538-8A628C798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EE38A2-08DF-B536-6ACE-177E004C6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D9E6CA-C68B-C2A5-C2EF-2F834F7A6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55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C0245-8529-3A07-E236-4301D70D3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8F0759-B2B2-A189-56B5-4E86F42C6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546AA-1BA5-345F-CBDC-1F2CDCDA9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5D8868-B877-BD03-9E47-AEC5875CD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E001C7-8CC9-A9BA-9BAD-E0F2E2057B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D2FCF4-1870-31F3-A7CB-BABCD35EA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68DFE7-BE7E-128F-BC4A-652B0F840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BDA6D2-5734-0117-144F-764528604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7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606A7-DE5D-7F8B-3A5A-B7390AC79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9C8AA5-3CB3-CE98-87BB-3D47A7F75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6C4BDF-07E7-7A36-027B-B338D6450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A62B33-DF0E-C306-7E2A-2555BF44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51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264652-B357-F5F7-E3C5-55028B1F9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261BA1-DD65-BB7B-0C88-A02448566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11B36F-6601-9FA9-CF36-AB29D94D2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900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CEAE-C2F8-6AA4-42E6-F08C4639A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0F1B6-05B1-4A88-54DF-E080D1DE2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4AD992-EB52-40BF-2FD4-B04362B5F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926B5C-4B32-D0B8-503E-5A194EAA6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924C2-3B1D-698E-7038-BAA78B4E3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DFF7B8-4D26-7920-9807-DEC9F6338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29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124D-2201-1EE1-0586-A5939171E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EF2C4-CD67-37F6-645F-1961879F5E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7EF4F-EA08-0BE8-1EDA-624FAF843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65BBF-790E-D721-D0E2-B3834AFB5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79ED5-67A9-A334-3E72-4C0985DA9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EF749F-BFAD-83F7-CBB2-E912B4BB9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4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C0747-B7B5-0657-E01F-28B12EA3D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C3D568-DAAB-2826-154D-2A1A0479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086BE-AF14-1D75-A87D-166FB43C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ADDDB-E825-8775-5BD0-BC7BF4951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825C0-F4DD-19AD-22B0-6395439AD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5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B8BC6-0D8B-6111-5DBB-CD7D258B32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5B0DC8-9869-45C2-DD0C-190A22D88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4EAE24-E95A-5C8F-C2E7-DFE924CE6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C1E0F-D7D9-43FC-EE38-33FD5FE47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415D0-1A8E-3919-AE24-D9251016D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44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30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CA8AA1-F3E8-1AA4-E86C-5A43C95AD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9691C-5AEE-0645-EE96-9745546BC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5B7BB-AC3F-94F6-9255-7853032C0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17672-A8DE-B52E-4E84-BDD229D5EB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90AA7-A2CB-E7F6-4E14-7133357783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6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956433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75301B-F9FE-639C-99FA-5A78A9B0F8AC}"/>
              </a:ext>
            </a:extLst>
          </p:cNvPr>
          <p:cNvSpPr txBox="1"/>
          <p:nvPr/>
        </p:nvSpPr>
        <p:spPr>
          <a:xfrm>
            <a:off x="708804" y="862642"/>
            <a:ext cx="1077439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 Name:     Mario Cotiga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 ID:		2527265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Lecturer’s Name:	</a:t>
            </a:r>
            <a:r>
              <a:rPr lang="en-GB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Chijoke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Uba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LCLM 4004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Name: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Problem Solving and Decision-Making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Component 1: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Basil’s Bakery</a:t>
            </a:r>
          </a:p>
        </p:txBody>
      </p:sp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0"/>
            <a:ext cx="4654285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34F5AD2-EDBD-4BBD-A55C-EAFFD0C70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2535" y="0"/>
            <a:ext cx="7539455" cy="6858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8EAE243-3A9F-4A46-B0D9-04C723A8A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9977" y="643465"/>
            <a:ext cx="457200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9976" y="850052"/>
            <a:ext cx="5605373" cy="532691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Good afternoon. My name is Mario Cotiga</a:t>
            </a:r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In my presentation I will: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Provide an overview of Basil’s Bakery and the nature and scope of the problems they are encountering.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PESTEL framework.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Cause-and-Effect model.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And, finally, provide a summary of the key findings.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/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BC63C1-0A9C-DE02-6856-899E8465D4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5436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 dirty="0"/>
              <a:t>What is basils bakery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13E-450D-CB08-601E-E45AB9950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 fontScale="92500" lnSpcReduction="10000"/>
          </a:bodyPr>
          <a:lstStyle/>
          <a:p>
            <a:r>
              <a:rPr lang="en-GB" sz="1700" dirty="0"/>
              <a:t>Basil’s Bakery is an independent, family‑run artisan business based in Coventry, England. </a:t>
            </a:r>
            <a:r>
              <a:rPr lang="en-GB" sz="1200" i="1" dirty="0"/>
              <a:t>Bakery &amp; UK Food Context Food Standards Agency (2024). </a:t>
            </a:r>
          </a:p>
          <a:p>
            <a:r>
              <a:rPr lang="en-GB" sz="1700" dirty="0"/>
              <a:t> It focuses on making fresh breads, pastries, cakes and savoury items, always choosing premium‑grade ingredients.</a:t>
            </a:r>
          </a:p>
          <a:p>
            <a:r>
              <a:rPr lang="en-GB" sz="1700" dirty="0"/>
              <a:t> Blending time‑honoured baking methods with strong attention to quality and care for customers, it has earned a trusted name locally. </a:t>
            </a:r>
          </a:p>
          <a:p>
            <a:r>
              <a:rPr lang="en-GB" sz="1700" dirty="0"/>
              <a:t>As a small operator in a crowded market, the bakery works to win and keep customers through fresh produce, distinctive ranges, and a warm, tailored service.</a:t>
            </a: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1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Root Problem: Sales expansion at Basil’s Bakery has slowed down, caused by a mix of internal and outside influences.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5F6A679-EF28-1015-4875-2F01531087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4308523"/>
              </p:ext>
            </p:extLst>
          </p:nvPr>
        </p:nvGraphicFramePr>
        <p:xfrm>
          <a:off x="4038600" y="1391309"/>
          <a:ext cx="7188200" cy="4071996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3786389">
                  <a:extLst>
                    <a:ext uri="{9D8B030D-6E8A-4147-A177-3AD203B41FA5}">
                      <a16:colId xmlns:a16="http://schemas.microsoft.com/office/drawing/2014/main" val="1352123842"/>
                    </a:ext>
                  </a:extLst>
                </a:gridCol>
                <a:gridCol w="1382781">
                  <a:extLst>
                    <a:ext uri="{9D8B030D-6E8A-4147-A177-3AD203B41FA5}">
                      <a16:colId xmlns:a16="http://schemas.microsoft.com/office/drawing/2014/main" val="839860318"/>
                    </a:ext>
                  </a:extLst>
                </a:gridCol>
                <a:gridCol w="2019030">
                  <a:extLst>
                    <a:ext uri="{9D8B030D-6E8A-4147-A177-3AD203B41FA5}">
                      <a16:colId xmlns:a16="http://schemas.microsoft.com/office/drawing/2014/main" val="908108596"/>
                    </a:ext>
                  </a:extLst>
                </a:gridCol>
              </a:tblGrid>
              <a:tr h="447920">
                <a:tc>
                  <a:txBody>
                    <a:bodyPr/>
                    <a:lstStyle/>
                    <a:p>
                      <a:r>
                        <a:rPr lang="en-GB" sz="2000"/>
                        <a:t>Factor</a:t>
                      </a:r>
                    </a:p>
                  </a:txBody>
                  <a:tcPr marL="101800" marR="101800" marT="50900" marB="50900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Category</a:t>
                      </a:r>
                    </a:p>
                  </a:txBody>
                  <a:tcPr marL="101800" marR="101800" marT="50900" marB="50900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Degree control</a:t>
                      </a:r>
                    </a:p>
                  </a:txBody>
                  <a:tcPr marL="101800" marR="101800" marT="50900" marB="50900"/>
                </a:tc>
                <a:extLst>
                  <a:ext uri="{0D108BD9-81ED-4DB2-BD59-A6C34878D82A}">
                    <a16:rowId xmlns:a16="http://schemas.microsoft.com/office/drawing/2014/main" val="4207696198"/>
                  </a:ext>
                </a:extLst>
              </a:tr>
              <a:tr h="753319">
                <a:tc>
                  <a:txBody>
                    <a:bodyPr/>
                    <a:lstStyle/>
                    <a:p>
                      <a:r>
                        <a:rPr lang="en-GB" sz="2000" b="0" kern="1200">
                          <a:solidFill>
                            <a:schemeClr val="dk1"/>
                          </a:solidFill>
                          <a:effectLst/>
                        </a:rPr>
                        <a:t>Insufficient advertising and promotional activity </a:t>
                      </a:r>
                      <a:endParaRPr lang="en-GB" sz="2000"/>
                    </a:p>
                  </a:txBody>
                  <a:tcPr marL="101800" marR="101800" marT="50900" marB="50900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Internal</a:t>
                      </a:r>
                    </a:p>
                  </a:txBody>
                  <a:tcPr marL="101800" marR="101800" marT="50900" marB="50900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High</a:t>
                      </a:r>
                    </a:p>
                  </a:txBody>
                  <a:tcPr marL="101800" marR="101800" marT="50900" marB="50900"/>
                </a:tc>
                <a:extLst>
                  <a:ext uri="{0D108BD9-81ED-4DB2-BD59-A6C34878D82A}">
                    <a16:rowId xmlns:a16="http://schemas.microsoft.com/office/drawing/2014/main" val="1901927072"/>
                  </a:ext>
                </a:extLst>
              </a:tr>
              <a:tr h="1058719">
                <a:tc>
                  <a:txBody>
                    <a:bodyPr/>
                    <a:lstStyle/>
                    <a:p>
                      <a:r>
                        <a:rPr lang="en-GB" sz="2000" b="0" kern="1200">
                          <a:solidFill>
                            <a:schemeClr val="dk1"/>
                          </a:solidFill>
                          <a:effectLst/>
                        </a:rPr>
                        <a:t>Current offerings do not fully align with shifting customer preferences</a:t>
                      </a:r>
                      <a:endParaRPr lang="en-GB" sz="2000"/>
                    </a:p>
                  </a:txBody>
                  <a:tcPr marL="101800" marR="101800" marT="50900" marB="50900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Internal</a:t>
                      </a:r>
                    </a:p>
                  </a:txBody>
                  <a:tcPr marL="101800" marR="101800" marT="50900" marB="50900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High</a:t>
                      </a:r>
                    </a:p>
                  </a:txBody>
                  <a:tcPr marL="101800" marR="101800" marT="50900" marB="50900"/>
                </a:tc>
                <a:extLst>
                  <a:ext uri="{0D108BD9-81ED-4DB2-BD59-A6C34878D82A}">
                    <a16:rowId xmlns:a16="http://schemas.microsoft.com/office/drawing/2014/main" val="3380904441"/>
                  </a:ext>
                </a:extLst>
              </a:tr>
              <a:tr h="1058719">
                <a:tc>
                  <a:txBody>
                    <a:bodyPr/>
                    <a:lstStyle/>
                    <a:p>
                      <a:r>
                        <a:rPr lang="en-GB" sz="2000" b="0" kern="1200">
                          <a:solidFill>
                            <a:schemeClr val="dk1"/>
                          </a:solidFill>
                          <a:effectLst/>
                        </a:rPr>
                        <a:t>Intense rivalry from large supermarkets and nearby bakeries</a:t>
                      </a:r>
                      <a:endParaRPr lang="en-GB" sz="2000"/>
                    </a:p>
                  </a:txBody>
                  <a:tcPr marL="101800" marR="101800" marT="50900" marB="50900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External</a:t>
                      </a:r>
                    </a:p>
                  </a:txBody>
                  <a:tcPr marL="101800" marR="101800" marT="50900" marB="50900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Low</a:t>
                      </a:r>
                    </a:p>
                  </a:txBody>
                  <a:tcPr marL="101800" marR="101800" marT="50900" marB="50900"/>
                </a:tc>
                <a:extLst>
                  <a:ext uri="{0D108BD9-81ED-4DB2-BD59-A6C34878D82A}">
                    <a16:rowId xmlns:a16="http://schemas.microsoft.com/office/drawing/2014/main" val="1947095669"/>
                  </a:ext>
                </a:extLst>
              </a:tr>
              <a:tr h="753319">
                <a:tc>
                  <a:txBody>
                    <a:bodyPr/>
                    <a:lstStyle/>
                    <a:p>
                      <a:r>
                        <a:rPr lang="en-GB" sz="2000" b="0" kern="1200">
                          <a:solidFill>
                            <a:schemeClr val="dk1"/>
                          </a:solidFill>
                          <a:effectLst/>
                        </a:rPr>
                        <a:t>Higher costs for raw materials, power and staff wages</a:t>
                      </a:r>
                      <a:endParaRPr lang="en-GB" sz="2000"/>
                    </a:p>
                  </a:txBody>
                  <a:tcPr marL="101800" marR="101800" marT="50900" marB="50900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External</a:t>
                      </a:r>
                    </a:p>
                  </a:txBody>
                  <a:tcPr marL="101800" marR="101800" marT="50900" marB="50900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Very Low</a:t>
                      </a:r>
                    </a:p>
                  </a:txBody>
                  <a:tcPr marL="101800" marR="101800" marT="50900" marB="50900"/>
                </a:tc>
                <a:extLst>
                  <a:ext uri="{0D108BD9-81ED-4DB2-BD59-A6C34878D82A}">
                    <a16:rowId xmlns:a16="http://schemas.microsoft.com/office/drawing/2014/main" val="21438095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0"/>
            <a:ext cx="4654285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2898276" cy="5576770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Critique of the PESTEL Framework</a:t>
            </a:r>
            <a:endParaRPr lang="en-GB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34F5AD2-EDBD-4BBD-A55C-EAFFD0C70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2535" y="0"/>
            <a:ext cx="7539455" cy="6858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8EAE243-3A9F-4A46-B0D9-04C723A8A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9977" y="643465"/>
            <a:ext cx="457200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1B820E-B9B3-5CF2-E1AE-F54AA3FA0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9976" y="850052"/>
            <a:ext cx="5605373" cy="5326911"/>
          </a:xfrm>
        </p:spPr>
        <p:txBody>
          <a:bodyPr>
            <a:normAutofit/>
          </a:bodyPr>
          <a:lstStyle/>
          <a:p>
            <a:r>
              <a:rPr lang="en-GB" sz="1500" b="1" dirty="0"/>
              <a:t>What is it? </a:t>
            </a:r>
          </a:p>
          <a:p>
            <a:r>
              <a:rPr lang="en-GB" sz="1500" dirty="0"/>
              <a:t>It examines outside influences across six areas: political, economic, social, technological, environmental, and legal</a:t>
            </a:r>
            <a:r>
              <a:rPr lang="en-GB" sz="1100" i="1" dirty="0"/>
              <a:t>. Johnson, G., Whittington, R., Scholes, K., Angwin, D. &amp; </a:t>
            </a:r>
            <a:r>
              <a:rPr lang="en-GB" sz="1100" i="1" dirty="0" err="1"/>
              <a:t>Regnér</a:t>
            </a:r>
            <a:r>
              <a:rPr lang="en-GB" sz="1100" i="1" dirty="0"/>
              <a:t>, P. (2023). </a:t>
            </a:r>
          </a:p>
          <a:p>
            <a:r>
              <a:rPr lang="en-GB" sz="1500" b="1" dirty="0"/>
              <a:t>Why apply it? </a:t>
            </a:r>
          </a:p>
          <a:p>
            <a:r>
              <a:rPr lang="en-GB" sz="1500" dirty="0"/>
              <a:t>To spot potential opportunities and risks within the wider business setting.</a:t>
            </a:r>
          </a:p>
          <a:p>
            <a:pPr marL="0" indent="0">
              <a:buNone/>
            </a:pPr>
            <a:r>
              <a:rPr lang="en-GB" sz="1500" dirty="0"/>
              <a:t>    </a:t>
            </a:r>
            <a:r>
              <a:rPr lang="en-GB" sz="1500" b="1" dirty="0"/>
              <a:t>Key strengths:</a:t>
            </a:r>
          </a:p>
          <a:p>
            <a:pPr marL="0" indent="0">
              <a:buNone/>
            </a:pPr>
            <a:r>
              <a:rPr lang="en-GB" sz="1500" dirty="0"/>
              <a:t>• Straightforward and easy to use</a:t>
            </a:r>
          </a:p>
          <a:p>
            <a:pPr marL="0" indent="0">
              <a:buNone/>
            </a:pPr>
            <a:r>
              <a:rPr lang="en-GB" sz="1500" dirty="0"/>
              <a:t> • Provides a broad, high‑level view </a:t>
            </a:r>
          </a:p>
          <a:p>
            <a:r>
              <a:rPr lang="en-GB" sz="1500" dirty="0"/>
              <a:t>Helps guide planning and decisions </a:t>
            </a:r>
          </a:p>
          <a:p>
            <a:pPr marL="0" indent="0">
              <a:buNone/>
            </a:pPr>
            <a:r>
              <a:rPr lang="en-GB" sz="1500" b="1" dirty="0"/>
              <a:t>    Common limitations: </a:t>
            </a:r>
          </a:p>
          <a:p>
            <a:pPr marL="0" indent="0">
              <a:buNone/>
            </a:pPr>
            <a:r>
              <a:rPr lang="en-GB" sz="1500" dirty="0"/>
              <a:t>• Often too broad or generalised</a:t>
            </a:r>
          </a:p>
          <a:p>
            <a:pPr marL="0" indent="0">
              <a:buNone/>
            </a:pPr>
            <a:r>
              <a:rPr lang="en-GB" sz="1500" dirty="0"/>
              <a:t> • Information can become outdated quickly </a:t>
            </a:r>
          </a:p>
          <a:p>
            <a:pPr marL="0" indent="0">
              <a:buNone/>
            </a:pPr>
            <a:r>
              <a:rPr lang="en-GB" sz="1500" dirty="0"/>
              <a:t>• Does not rank factors by importance</a:t>
            </a:r>
          </a:p>
          <a:p>
            <a:pPr marL="0" indent="0">
              <a:buNone/>
            </a:pPr>
            <a:r>
              <a:rPr lang="en-GB" sz="1500" dirty="0"/>
              <a:t> • Does not take internal strengths or weaknesses into account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br>
              <a:rPr lang="en-US" sz="13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13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18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PASTEL Framework</a:t>
            </a:r>
            <a:br>
              <a:rPr lang="en-US" sz="18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13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1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13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08D2D3F-BBD3-F859-AF29-5BEF174F1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4597651"/>
              </p:ext>
            </p:extLst>
          </p:nvPr>
        </p:nvGraphicFramePr>
        <p:xfrm>
          <a:off x="432225" y="2499243"/>
          <a:ext cx="11327553" cy="3386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6850">
                  <a:extLst>
                    <a:ext uri="{9D8B030D-6E8A-4147-A177-3AD203B41FA5}">
                      <a16:colId xmlns:a16="http://schemas.microsoft.com/office/drawing/2014/main" val="1284065850"/>
                    </a:ext>
                  </a:extLst>
                </a:gridCol>
                <a:gridCol w="1909276">
                  <a:extLst>
                    <a:ext uri="{9D8B030D-6E8A-4147-A177-3AD203B41FA5}">
                      <a16:colId xmlns:a16="http://schemas.microsoft.com/office/drawing/2014/main" val="1858564028"/>
                    </a:ext>
                  </a:extLst>
                </a:gridCol>
                <a:gridCol w="1913297">
                  <a:extLst>
                    <a:ext uri="{9D8B030D-6E8A-4147-A177-3AD203B41FA5}">
                      <a16:colId xmlns:a16="http://schemas.microsoft.com/office/drawing/2014/main" val="1949424782"/>
                    </a:ext>
                  </a:extLst>
                </a:gridCol>
                <a:gridCol w="2070106">
                  <a:extLst>
                    <a:ext uri="{9D8B030D-6E8A-4147-A177-3AD203B41FA5}">
                      <a16:colId xmlns:a16="http://schemas.microsoft.com/office/drawing/2014/main" val="446382655"/>
                    </a:ext>
                  </a:extLst>
                </a:gridCol>
                <a:gridCol w="1781174">
                  <a:extLst>
                    <a:ext uri="{9D8B030D-6E8A-4147-A177-3AD203B41FA5}">
                      <a16:colId xmlns:a16="http://schemas.microsoft.com/office/drawing/2014/main" val="3644160467"/>
                    </a:ext>
                  </a:extLst>
                </a:gridCol>
                <a:gridCol w="1826850">
                  <a:extLst>
                    <a:ext uri="{9D8B030D-6E8A-4147-A177-3AD203B41FA5}">
                      <a16:colId xmlns:a16="http://schemas.microsoft.com/office/drawing/2014/main" val="66830876"/>
                    </a:ext>
                  </a:extLst>
                </a:gridCol>
              </a:tblGrid>
              <a:tr h="843946">
                <a:tc>
                  <a:txBody>
                    <a:bodyPr/>
                    <a:lstStyle/>
                    <a:p>
                      <a:endParaRPr lang="en-GB" sz="1300"/>
                    </a:p>
                    <a:p>
                      <a:pPr algn="ctr"/>
                      <a:r>
                        <a:rPr lang="en-GB" sz="1900">
                          <a:solidFill>
                            <a:schemeClr val="tx1"/>
                          </a:solidFill>
                        </a:rPr>
                        <a:t>Political  Factors</a:t>
                      </a:r>
                    </a:p>
                  </a:txBody>
                  <a:tcPr marL="25642" marR="25642" marT="12821" marB="12821"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  <a:p>
                      <a:pPr algn="ctr"/>
                      <a:r>
                        <a:rPr lang="en-GB" sz="1900">
                          <a:solidFill>
                            <a:schemeClr val="tx1"/>
                          </a:solidFill>
                        </a:rPr>
                        <a:t>Economic Factors</a:t>
                      </a:r>
                    </a:p>
                  </a:txBody>
                  <a:tcPr marL="25642" marR="25642" marT="12821" marB="12821"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  <a:p>
                      <a:pPr algn="ctr"/>
                      <a:r>
                        <a:rPr lang="en-GB" sz="1900">
                          <a:solidFill>
                            <a:schemeClr val="tx1"/>
                          </a:solidFill>
                        </a:rPr>
                        <a:t>Social Factors</a:t>
                      </a:r>
                    </a:p>
                  </a:txBody>
                  <a:tcPr marL="25642" marR="25642" marT="12821" marB="12821"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  <a:p>
                      <a:pPr algn="ctr"/>
                      <a:r>
                        <a:rPr lang="en-GB" sz="1900">
                          <a:solidFill>
                            <a:schemeClr val="tx1"/>
                          </a:solidFill>
                        </a:rPr>
                        <a:t>Technological </a:t>
                      </a:r>
                    </a:p>
                    <a:p>
                      <a:pPr algn="ctr"/>
                      <a:r>
                        <a:rPr lang="en-GB" sz="1900">
                          <a:solidFill>
                            <a:schemeClr val="tx1"/>
                          </a:solidFill>
                        </a:rPr>
                        <a:t>Factors</a:t>
                      </a:r>
                    </a:p>
                  </a:txBody>
                  <a:tcPr marL="25642" marR="25642" marT="12821" marB="12821"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  <a:p>
                      <a:pPr algn="ctr"/>
                      <a:r>
                        <a:rPr lang="en-GB" sz="1900">
                          <a:solidFill>
                            <a:schemeClr val="tx1"/>
                          </a:solidFill>
                        </a:rPr>
                        <a:t>Legal Factors</a:t>
                      </a:r>
                    </a:p>
                  </a:txBody>
                  <a:tcPr marL="25642" marR="25642" marT="12821" marB="12821"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  <a:p>
                      <a:pPr algn="ctr"/>
                      <a:r>
                        <a:rPr lang="en-GB" sz="1500">
                          <a:solidFill>
                            <a:schemeClr val="tx1"/>
                          </a:solidFill>
                        </a:rPr>
                        <a:t>Environmental Factors</a:t>
                      </a:r>
                    </a:p>
                  </a:txBody>
                  <a:tcPr marL="25642" marR="25642" marT="12821" marB="12821">
                    <a:pattFill prst="pct4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2083540418"/>
                  </a:ext>
                </a:extLst>
              </a:tr>
              <a:tr h="2542314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Government food standards influence ingredient selection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Tax adjustments lead to higher selling prices </a:t>
                      </a:r>
                      <a:br>
                        <a:rPr lang="en-GB" sz="1300"/>
                      </a:br>
                      <a:endParaRPr lang="en-GB" sz="1300" b="1"/>
                    </a:p>
                  </a:txBody>
                  <a:tcPr marL="25642" marR="25642" marT="12821" marB="12821"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Rising inflation increases flour, energy and running costs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Reduced household earnings limit customer spending power. </a:t>
                      </a:r>
                      <a:r>
                        <a:rPr lang="en-GB" sz="1100" i="1" dirty="0"/>
                        <a:t>Kotler, &amp; Armstrong. (2021). </a:t>
                      </a:r>
                      <a:br>
                        <a:rPr lang="en-GB" sz="1100" dirty="0"/>
                      </a:br>
                      <a:endParaRPr lang="en-GB" sz="1100" b="1" dirty="0"/>
                    </a:p>
                  </a:txBody>
                  <a:tcPr marL="25642" marR="25642" marT="12821" marB="12821"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Shift toward supporting fresh, local food businesses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More customers looking for plant‑based and vegan products </a:t>
                      </a:r>
                      <a:br>
                        <a:rPr lang="en-GB" sz="1500"/>
                      </a:br>
                      <a:endParaRPr lang="en-GB" sz="15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300" b="1"/>
                    </a:p>
                  </a:txBody>
                  <a:tcPr marL="25642" marR="25642" marT="12821" marB="12821"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Digital sales channels and home delivery services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Modern, high‑performance baking equipment available</a:t>
                      </a:r>
                      <a:br>
                        <a:rPr lang="en-GB" sz="1300"/>
                      </a:br>
                      <a:endParaRPr lang="en-GB" sz="1300" b="1"/>
                    </a:p>
                    <a:p>
                      <a:endParaRPr lang="en-GB" sz="1300" b="1"/>
                    </a:p>
                  </a:txBody>
                  <a:tcPr marL="25642" marR="25642" marT="12821" marB="12821"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Compliance requirements for food safety and hygiene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Regulations regarding staff pay and employment terms</a:t>
                      </a:r>
                      <a:endParaRPr lang="en-GB" sz="1300" b="1" dirty="0"/>
                    </a:p>
                    <a:p>
                      <a:endParaRPr lang="en-GB" sz="1300" b="1" dirty="0"/>
                    </a:p>
                  </a:txBody>
                  <a:tcPr marL="25642" marR="25642" marT="12821" marB="12821"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Demand for less packaging and less waste</a:t>
                      </a:r>
                      <a:endParaRPr lang="en-GB" sz="1300" b="1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5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Need for ethical, eco‑friendly ingredient sourcing</a:t>
                      </a:r>
                      <a:endParaRPr lang="en-GB" sz="1300" b="1" dirty="0"/>
                    </a:p>
                    <a:p>
                      <a:endParaRPr lang="en-GB" sz="1300" b="1" dirty="0"/>
                    </a:p>
                  </a:txBody>
                  <a:tcPr marL="25642" marR="25642" marT="12821" marB="12821">
                    <a:pattFill prst="pct40">
                      <a:fgClr>
                        <a:srgbClr val="0070C0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6548912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Cause and effect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D8426-20C5-630E-80E5-EAB06B11C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GB" sz="1700" dirty="0"/>
              <a:t>What is it?</a:t>
            </a:r>
          </a:p>
          <a:p>
            <a:pPr marL="0" indent="0">
              <a:buNone/>
            </a:pPr>
            <a:r>
              <a:rPr lang="en-GB" sz="1700" dirty="0"/>
              <a:t> Also known as the Ishikawa or fishbone diagram, it creates a visual map of potential causes behind an issue, based on clear cause‑and‑effect links. </a:t>
            </a:r>
            <a:r>
              <a:rPr lang="en-GB" sz="1100" i="1" dirty="0"/>
              <a:t>Fishbone Diagram Ishikawa, K. (1990).</a:t>
            </a:r>
          </a:p>
          <a:p>
            <a:r>
              <a:rPr lang="en-GB" sz="1700" dirty="0"/>
              <a:t> What is it used for?</a:t>
            </a:r>
          </a:p>
          <a:p>
            <a:pPr marL="0" indent="0">
              <a:buNone/>
            </a:pPr>
            <a:r>
              <a:rPr lang="en-GB" sz="1700" dirty="0"/>
              <a:t>   Identifying underlying root causes in quality control, business management, healthcare settings and group problem‑solving work.</a:t>
            </a:r>
          </a:p>
          <a:p>
            <a:pPr marL="0" indent="0">
              <a:buNone/>
            </a:pPr>
            <a:r>
              <a:rPr lang="en-GB" sz="1700" dirty="0"/>
              <a:t> Key advantages :</a:t>
            </a:r>
          </a:p>
          <a:p>
            <a:pPr marL="0" indent="0">
              <a:buNone/>
            </a:pPr>
            <a:r>
              <a:rPr lang="en-GB" sz="1700" dirty="0"/>
              <a:t>  Easy to understand, supports teamwork, and directs attention to deeper problems rather than just visible symptoms. </a:t>
            </a:r>
          </a:p>
          <a:p>
            <a:pPr marL="0" indent="0">
              <a:buNone/>
            </a:pPr>
            <a:r>
              <a:rPr lang="en-GB" sz="1700" dirty="0"/>
              <a:t>Main limitations :</a:t>
            </a:r>
          </a:p>
          <a:p>
            <a:r>
              <a:rPr lang="en-GB" sz="1700" dirty="0"/>
              <a:t>Reduces complex, connected systems to something simpler </a:t>
            </a:r>
          </a:p>
          <a:p>
            <a:r>
              <a:rPr lang="en-GB" sz="1700" dirty="0"/>
              <a:t> Does not account for feedback loops or overlapping influences </a:t>
            </a:r>
          </a:p>
          <a:p>
            <a:r>
              <a:rPr lang="en-GB" sz="1700" dirty="0"/>
              <a:t> Relies on opinion rather than proven cause‑effect proof </a:t>
            </a:r>
          </a:p>
          <a:p>
            <a:r>
              <a:rPr lang="en-GB" sz="1700" dirty="0"/>
              <a:t>Often misses the bigger picture or wider background factors</a:t>
            </a: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999EB-1E12-5C58-5C22-A29517B98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123C5DD-9135-EA5A-0C12-57ABF0012A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1"/>
          </p:nvPr>
        </p:nvSpPr>
        <p:spPr>
          <a:xfrm>
            <a:off x="388466" y="1028763"/>
            <a:ext cx="11585447" cy="4496781"/>
          </a:xfrm>
          <a:ln w="38100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35EC745-8DDF-8193-3996-4E29B255A570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01977" y="3417569"/>
            <a:ext cx="8615759" cy="22861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EBF51E1-6883-0050-E453-1275DE8C76E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1744458" y="1936353"/>
            <a:ext cx="1466092" cy="145389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02D90E-0568-B698-BA32-5F1274C8837F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1736841" y="3456320"/>
            <a:ext cx="1481326" cy="146075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FBF2EE-573C-DA56-3517-AE139519B34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4610100" y="1967102"/>
            <a:ext cx="1485900" cy="14424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96966A-8DDB-1540-1AA9-A6B1EC86C10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4578912" y="3445002"/>
            <a:ext cx="1485900" cy="144018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629CFFD-B4EB-9320-8F6D-4F5EB8E5314C}"/>
              </a:ext>
            </a:extLst>
          </p:cNvPr>
          <p:cNvCxnSpPr>
            <a:cxnSpLocks noGrp="1" noRot="1" noMove="1" noResize="1" noEditPoints="1" noAdjustHandles="1" noChangeArrowheads="1" noChangeShapeType="1"/>
            <a:endCxn id="33" idx="2"/>
          </p:cNvCxnSpPr>
          <p:nvPr/>
        </p:nvCxnSpPr>
        <p:spPr>
          <a:xfrm flipH="1" flipV="1">
            <a:off x="7481250" y="1976409"/>
            <a:ext cx="1524174" cy="1441161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D541A4B-1442-05EB-EE74-A156786522D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7481251" y="3458662"/>
            <a:ext cx="1501135" cy="144018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3B994F6-BB20-88F1-925A-272C4C1BB0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8512" y="1484101"/>
            <a:ext cx="2129680" cy="461665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DB6A20C-CFF4-B26B-E98B-7BE2AD6107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1505437"/>
            <a:ext cx="2129680" cy="4616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Machines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1489ABC-2CE6-75F6-77BF-F7A56B625F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1514744"/>
            <a:ext cx="2151782" cy="46166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8A0BA3C-0398-33B0-8A61-9B6B82677B4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87172" y="4912234"/>
            <a:ext cx="2151020" cy="46166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280725-B1FF-C78B-7A5D-9000F381FF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3402" y="4921646"/>
            <a:ext cx="2151020" cy="46166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Measurement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2A6F30-A98D-AA4B-6D38-F12F523056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85494" y="4917074"/>
            <a:ext cx="2191513" cy="46166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1BD776-63C4-D3EE-069C-C9BBE2DC4B4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424002" y="3186737"/>
            <a:ext cx="2167128" cy="46166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Root problem : Low Quality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80A6708-DF3B-47D7-80AD-BED7584E48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69413" y="4416742"/>
            <a:ext cx="2207594" cy="43088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Unsuitable storage conditions for supplies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167E83-1CE4-F3CA-7557-1CDDF3628DB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77453" y="3799203"/>
            <a:ext cx="2207594" cy="43088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Unstable kitchen temperature levels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F0A62B-BCD1-8AD8-F315-6F09A31F7F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241614"/>
            <a:ext cx="2207594" cy="26161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Insufficient training for baking staff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30538D-67ED-A3A1-CFA1-39377D70B9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814221"/>
            <a:ext cx="2207594" cy="44627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Unclear job boundaries and duties </a:t>
            </a:r>
            <a:br>
              <a:rPr lang="en-GB" sz="1200" dirty="0"/>
            </a:b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9E1DBE5-167E-78C1-BCD0-8D2DCE9A4F6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6303" y="4416742"/>
            <a:ext cx="2207594" cy="43088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Missing quality checks before baking starts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DD08689-6B7D-0F8F-480D-F4AAD7FE2D5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3791588"/>
            <a:ext cx="2207594" cy="43088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No precise weighing of raw materials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B04F4-8499-0CBD-C2DD-C750D2568FD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4389626"/>
            <a:ext cx="2207594" cy="43088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Improper ingredient storage practices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27A92EC-E2CD-E0BC-131F-C601B5DE7C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3799203"/>
            <a:ext cx="2207594" cy="43088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1100" dirty="0"/>
              <a:t>xpired or low‑activity yeast </a:t>
            </a:r>
            <a:br>
              <a:rPr lang="en-GB" sz="1100" dirty="0"/>
            </a:b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894965-CBAF-C3E0-3A1E-98F25A8DA3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2003" y="2178258"/>
            <a:ext cx="2207594" cy="26161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Uneven heat spread inside ovens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1E4133F-2751-3952-C07B-9EBB9CE035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19909" y="2814220"/>
            <a:ext cx="2207594" cy="43088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Unreliable or inaccurate temperature regulation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9B946EB-160F-14E8-6E65-A3ACFE53BA8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69555" y="2177470"/>
            <a:ext cx="2207594" cy="43088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No consistent recipe measurements or standards 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A129B97-8AB0-A07D-27D5-16E805A4DFB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6084" y="2797352"/>
            <a:ext cx="2207594" cy="43088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Unregulated rising and fermentation periods 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8FE09C-7A3C-6103-EBCA-0D183A73AB13}"/>
              </a:ext>
            </a:extLst>
          </p:cNvPr>
          <p:cNvSpPr txBox="1"/>
          <p:nvPr/>
        </p:nvSpPr>
        <p:spPr>
          <a:xfrm>
            <a:off x="3519909" y="241570"/>
            <a:ext cx="728069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b="1" dirty="0"/>
              <a:t>Bakery – inconsistent / poor product quality</a:t>
            </a:r>
          </a:p>
        </p:txBody>
      </p:sp>
    </p:spTree>
    <p:extLst>
      <p:ext uri="{BB962C8B-B14F-4D97-AF65-F5344CB8AC3E}">
        <p14:creationId xmlns:p14="http://schemas.microsoft.com/office/powerpoint/2010/main" val="642852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anchor="t">
            <a:normAutofit/>
          </a:bodyPr>
          <a:lstStyle/>
          <a:p>
            <a:r>
              <a:rPr lang="en-GB" sz="2800">
                <a:solidFill>
                  <a:schemeClr val="bg1"/>
                </a:solidFill>
              </a:rPr>
              <a:t>Key Findings</a:t>
            </a:r>
            <a:br>
              <a:rPr lang="en-GB" sz="2800">
                <a:solidFill>
                  <a:schemeClr val="bg1"/>
                </a:solidFill>
              </a:rPr>
            </a:br>
            <a:endParaRPr lang="en-GB" sz="28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548" y="2217343"/>
            <a:ext cx="9880893" cy="3959619"/>
          </a:xfrm>
        </p:spPr>
        <p:txBody>
          <a:bodyPr>
            <a:normAutofit/>
          </a:bodyPr>
          <a:lstStyle/>
          <a:p>
            <a:pPr marL="3657600" lvl="8" indent="0">
              <a:buNone/>
            </a:pPr>
            <a:r>
              <a:rPr lang="en-GB" sz="1700" dirty="0"/>
              <a:t>• Basil’s Bakery’s slow sales come from internal gaps (weak marketing, outdated range, inconsistent quality) plus external pressures (inflation, competition, rising costs). </a:t>
            </a:r>
          </a:p>
          <a:p>
            <a:pPr marL="3657600" lvl="8" indent="0">
              <a:buNone/>
            </a:pPr>
            <a:r>
              <a:rPr lang="en-GB" sz="1700" dirty="0"/>
              <a:t>• Quality problems stem from failures across methods, equipment, staffing, materials, checks, and environment all can be improved internally. </a:t>
            </a:r>
          </a:p>
          <a:p>
            <a:pPr marL="3657600" lvl="8" indent="0">
              <a:buNone/>
            </a:pPr>
            <a:r>
              <a:rPr lang="en-GB" sz="1700" dirty="0"/>
              <a:t>• PESTEL shows major outside shifts: stricter food laws, higher costs, demand for local/vegan options, digital ordering, sustainability rules.</a:t>
            </a:r>
          </a:p>
          <a:p>
            <a:pPr marL="3657600" lvl="8" indent="0">
              <a:buNone/>
            </a:pPr>
            <a:r>
              <a:rPr lang="en-GB" sz="1700" dirty="0"/>
              <a:t> • Cause‑and‑Effect is clear and team‑friendly but simplifies complex links. PESTEL gives a full outside view but does not rank issues or cover internal strengths. </a:t>
            </a:r>
          </a:p>
          <a:p>
            <a:pPr marL="3657600" lvl="8" indent="0">
              <a:buNone/>
            </a:pPr>
            <a:r>
              <a:rPr lang="en-GB" sz="1700" dirty="0"/>
              <a:t>• Growth needs balancing internal fixes with fast responses to market trends and cost pressures. </a:t>
            </a:r>
            <a:r>
              <a:rPr lang="en-GB" sz="1100" i="1" dirty="0"/>
              <a:t>Federation of Small Businesses (2025). </a:t>
            </a:r>
            <a:endParaRPr lang="en-GB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  <a:endParaRPr lang="en-GB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400" dirty="0"/>
              <a:t>Cause‑and‑Effect / Fishbone Diagram Ishikawa, K. (1990). Introduction to Quality Control. 3rd ed. Tokyo: Asian Productivity Organization.</a:t>
            </a:r>
          </a:p>
          <a:p>
            <a:pPr marL="0" indent="0">
              <a:buNone/>
            </a:pPr>
            <a:r>
              <a:rPr lang="en-GB" sz="1400" dirty="0"/>
              <a:t> ASQ (2025). Cause‑and‑Effect Diagram (Fishbone). Milwaukee: American Society for Quality.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dirty="0"/>
              <a:t>PESTEL Framework </a:t>
            </a:r>
          </a:p>
          <a:p>
            <a:pPr marL="0" indent="0">
              <a:buNone/>
            </a:pPr>
            <a:r>
              <a:rPr lang="en-GB" sz="1400" dirty="0"/>
              <a:t>Johnson, G., Whittington, R., Scholes, K., Angwin, D. &amp; </a:t>
            </a:r>
            <a:r>
              <a:rPr lang="en-GB" sz="1400" dirty="0" err="1"/>
              <a:t>Regnér</a:t>
            </a:r>
            <a:r>
              <a:rPr lang="en-GB" sz="1400" dirty="0"/>
              <a:t>, P. (2023). Exploring Strategy. 13th ed. Harlow: Pearson. </a:t>
            </a:r>
          </a:p>
          <a:p>
            <a:pPr marL="0" indent="0">
              <a:buNone/>
            </a:pPr>
            <a:r>
              <a:rPr lang="en-GB" sz="1400" dirty="0"/>
              <a:t>Kotler, P. &amp; Armstrong, G. (2021). Principles of Marketing. 18th ed. New York: Pearson. </a:t>
            </a:r>
          </a:p>
          <a:p>
            <a:pPr marL="0" indent="0">
              <a:buNone/>
            </a:pPr>
            <a:r>
              <a:rPr lang="en-GB" sz="1400" dirty="0"/>
              <a:t>Bakery &amp; UK Food Context Food Standards Agency (2024). Food Business Compliance Guidance.</a:t>
            </a:r>
          </a:p>
          <a:p>
            <a:pPr marL="0" indent="0">
              <a:buNone/>
            </a:pPr>
            <a:r>
              <a:rPr lang="en-GB" sz="1400" dirty="0"/>
              <a:t> London: FSA. Office for National Statistics (2025). Inflation &amp; Household Spending Trends. London: The Stationery Office. </a:t>
            </a:r>
          </a:p>
          <a:p>
            <a:pPr marL="0" indent="0">
              <a:buNone/>
            </a:pPr>
            <a:r>
              <a:rPr lang="en-GB" sz="1400" dirty="0"/>
              <a:t>Federation of Small Businesses (2025). Independent Food &amp; Drink Sector Report. London: FSB.</a:t>
            </a:r>
            <a:endParaRPr lang="en-GB" sz="1400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24023"/>
            <a:ext cx="10515600" cy="157000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Thank you for listening</a:t>
            </a:r>
          </a:p>
        </p:txBody>
      </p:sp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21" y="1495426"/>
            <a:ext cx="10584679" cy="468153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Questions &amp; Answers on Collaboration ...">
            <a:extLst>
              <a:ext uri="{FF2B5EF4-FFF2-40B4-BE49-F238E27FC236}">
                <a16:creationId xmlns:a16="http://schemas.microsoft.com/office/drawing/2014/main" id="{BC1C6B8B-3E57-B212-0064-3A197FA35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871" y="2087592"/>
            <a:ext cx="6551427" cy="2737628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01b7179-a49d-4669-ab88-101a0e80079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991669DF84244A81B93216713AC0FD" ma:contentTypeVersion="5" ma:contentTypeDescription="Create a new document." ma:contentTypeScope="" ma:versionID="3375e17860a86a2474ba064158355beb">
  <xsd:schema xmlns:xsd="http://www.w3.org/2001/XMLSchema" xmlns:xs="http://www.w3.org/2001/XMLSchema" xmlns:p="http://schemas.microsoft.com/office/2006/metadata/properties" xmlns:ns3="901b7179-a49d-4669-ab88-101a0e80079b" targetNamespace="http://schemas.microsoft.com/office/2006/metadata/properties" ma:root="true" ma:fieldsID="1b54892829a3844aeeae4490777c255c" ns3:_="">
    <xsd:import namespace="901b7179-a49d-4669-ab88-101a0e80079b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1b7179-a49d-4669-ab88-101a0e80079b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CCAF22-9EA3-4C2F-9092-C861B73393C1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901b7179-a49d-4669-ab88-101a0e80079b"/>
    <ds:schemaRef ds:uri="http://purl.org/dc/dcmitype/"/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B3FBEB2-BBB3-4262-A9A6-78E5577FEC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01b7179-a49d-4669-ab88-101a0e8007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2003</TotalTime>
  <Words>1076</Words>
  <Application>Microsoft Office PowerPoint</Application>
  <PresentationFormat>Widescreen</PresentationFormat>
  <Paragraphs>133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What is basils bakery </vt:lpstr>
      <vt:lpstr>Root Problem: Sales expansion at Basil’s Bakery has slowed down, caused by a mix of internal and outside influences.</vt:lpstr>
      <vt:lpstr>Critique of the PESTEL Framework</vt:lpstr>
      <vt:lpstr>  PASTEL Framework   </vt:lpstr>
      <vt:lpstr>The Cause and effect model</vt:lpstr>
      <vt:lpstr>PowerPoint Presentation</vt:lpstr>
      <vt:lpstr>Key Findings </vt:lpstr>
      <vt:lpstr>Reference List: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lastModifiedBy>Mario Cotiga (2527265)</cp:lastModifiedBy>
  <cp:revision>99</cp:revision>
  <dcterms:created xsi:type="dcterms:W3CDTF">2024-01-29T11:42:05Z</dcterms:created>
  <dcterms:modified xsi:type="dcterms:W3CDTF">2026-06-13T14:35:01Z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0x01010028991669DF84244A81B93216713AC0FD</vt:lpwstr>
  </property>
</Properties>
</file>