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4" r:id="rId3"/>
    <p:sldId id="275" r:id="rId4"/>
    <p:sldId id="276" r:id="rId5"/>
    <p:sldId id="277" r:id="rId6"/>
    <p:sldId id="278" r:id="rId7"/>
    <p:sldId id="279" r:id="rId8"/>
    <p:sldId id="280" r:id="rId9"/>
    <p:sldId id="281" r:id="rId10"/>
    <p:sldId id="282" r:id="rId11"/>
    <p:sldId id="283" r:id="rId12"/>
    <p:sldId id="302" r:id="rId13"/>
    <p:sldId id="285" r:id="rId14"/>
    <p:sldId id="286" r:id="rId15"/>
    <p:sldId id="287" r:id="rId16"/>
    <p:sldId id="288" r:id="rId17"/>
    <p:sldId id="289" r:id="rId18"/>
    <p:sldId id="290" r:id="rId19"/>
    <p:sldId id="291" r:id="rId20"/>
    <p:sldId id="292" r:id="rId21"/>
    <p:sldId id="293" r:id="rId22"/>
    <p:sldId id="294" r:id="rId23"/>
    <p:sldId id="295" r:id="rId24"/>
    <p:sldId id="296" r:id="rId25"/>
    <p:sldId id="297" r:id="rId26"/>
    <p:sldId id="298" r:id="rId27"/>
    <p:sldId id="299" r:id="rId28"/>
    <p:sldId id="300" r:id="rId29"/>
    <p:sldId id="301" r:id="rId30"/>
    <p:sldId id="257" r:id="rId31"/>
    <p:sldId id="258" r:id="rId32"/>
    <p:sldId id="259" r:id="rId33"/>
    <p:sldId id="260" r:id="rId34"/>
    <p:sldId id="261" r:id="rId35"/>
    <p:sldId id="303" r:id="rId36"/>
    <p:sldId id="262" r:id="rId37"/>
    <p:sldId id="263" r:id="rId38"/>
    <p:sldId id="264" r:id="rId39"/>
    <p:sldId id="265" r:id="rId40"/>
    <p:sldId id="266" r:id="rId41"/>
    <p:sldId id="267" r:id="rId42"/>
    <p:sldId id="268" r:id="rId43"/>
    <p:sldId id="269" r:id="rId44"/>
    <p:sldId id="270" r:id="rId45"/>
    <p:sldId id="271" r:id="rId46"/>
    <p:sldId id="272" r:id="rId47"/>
    <p:sldId id="273"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105" y="45"/>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21992F-7585-48FD-ACE3-126E73F261A9}" type="doc">
      <dgm:prSet loTypeId="urn:microsoft.com/office/officeart/2005/8/layout/cycle2" loCatId="cycle" qsTypeId="urn:microsoft.com/office/officeart/2005/8/quickstyle/simple1" qsCatId="simple" csTypeId="urn:microsoft.com/office/officeart/2005/8/colors/accent1_4" csCatId="accent1" phldr="1"/>
      <dgm:spPr/>
      <dgm:t>
        <a:bodyPr/>
        <a:lstStyle/>
        <a:p>
          <a:endParaRPr lang="en-GB"/>
        </a:p>
      </dgm:t>
    </dgm:pt>
    <dgm:pt modelId="{58E840B8-3A07-4031-9BE3-5C5631F5E680}">
      <dgm:prSet phldrT="[Text]" custT="1"/>
      <dgm:spPr/>
      <dgm:t>
        <a:bodyPr/>
        <a:lstStyle/>
        <a:p>
          <a:r>
            <a:rPr lang="en-GB" sz="1800" dirty="0" smtClean="0"/>
            <a:t>17,00 deaths annually</a:t>
          </a:r>
          <a:endParaRPr lang="en-GB" sz="1800" dirty="0"/>
        </a:p>
      </dgm:t>
    </dgm:pt>
    <dgm:pt modelId="{AD4883CC-ABF8-456F-8AB9-B01957E87CCB}" type="parTrans" cxnId="{B1304C44-B6EA-424A-A898-E12B9D8022B5}">
      <dgm:prSet/>
      <dgm:spPr/>
      <dgm:t>
        <a:bodyPr/>
        <a:lstStyle/>
        <a:p>
          <a:endParaRPr lang="en-GB"/>
        </a:p>
      </dgm:t>
    </dgm:pt>
    <dgm:pt modelId="{1950568A-6461-47C2-8AEE-3A9CF04A7B1A}" type="sibTrans" cxnId="{B1304C44-B6EA-424A-A898-E12B9D8022B5}">
      <dgm:prSet/>
      <dgm:spPr/>
      <dgm:t>
        <a:bodyPr/>
        <a:lstStyle/>
        <a:p>
          <a:endParaRPr lang="en-GB"/>
        </a:p>
      </dgm:t>
    </dgm:pt>
    <dgm:pt modelId="{E8FD6688-FB27-472E-B610-497909DFF432}">
      <dgm:prSet phldrT="[Text]" custT="1"/>
      <dgm:spPr/>
      <dgm:t>
        <a:bodyPr/>
        <a:lstStyle/>
        <a:p>
          <a:r>
            <a:rPr lang="en-GB" sz="1800" dirty="0" smtClean="0"/>
            <a:t>Reduction in internal prohibition</a:t>
          </a:r>
          <a:endParaRPr lang="en-GB" sz="1800" dirty="0"/>
        </a:p>
      </dgm:t>
    </dgm:pt>
    <dgm:pt modelId="{AE765411-6B0B-4D49-AE21-2C9995454C3B}" type="parTrans" cxnId="{F1AAF9D3-002A-4B88-BE03-BD0336DF5B17}">
      <dgm:prSet/>
      <dgm:spPr/>
      <dgm:t>
        <a:bodyPr/>
        <a:lstStyle/>
        <a:p>
          <a:endParaRPr lang="en-GB"/>
        </a:p>
      </dgm:t>
    </dgm:pt>
    <dgm:pt modelId="{5CBAE089-F6D5-4FD7-A05F-F5988DEDECBC}" type="sibTrans" cxnId="{F1AAF9D3-002A-4B88-BE03-BD0336DF5B17}">
      <dgm:prSet/>
      <dgm:spPr/>
      <dgm:t>
        <a:bodyPr/>
        <a:lstStyle/>
        <a:p>
          <a:endParaRPr lang="en-GB"/>
        </a:p>
      </dgm:t>
    </dgm:pt>
    <dgm:pt modelId="{E1419B83-5BE3-4728-A264-7402F20D5BE6}">
      <dgm:prSet phldrT="[Text]" custT="1"/>
      <dgm:spPr/>
      <dgm:t>
        <a:bodyPr/>
        <a:lstStyle/>
        <a:p>
          <a:r>
            <a:rPr lang="en-GB" sz="1800" dirty="0" smtClean="0"/>
            <a:t>Aggression, deviance</a:t>
          </a:r>
          <a:endParaRPr lang="en-GB" sz="1800" dirty="0"/>
        </a:p>
      </dgm:t>
    </dgm:pt>
    <dgm:pt modelId="{260C17B5-1709-42D1-A3D6-5296416CDD4E}" type="parTrans" cxnId="{2C536D20-F257-478D-B936-2562B756BD03}">
      <dgm:prSet/>
      <dgm:spPr/>
      <dgm:t>
        <a:bodyPr/>
        <a:lstStyle/>
        <a:p>
          <a:endParaRPr lang="en-GB"/>
        </a:p>
      </dgm:t>
    </dgm:pt>
    <dgm:pt modelId="{E316AD86-752A-49AD-A436-5A9B59EC277B}" type="sibTrans" cxnId="{2C536D20-F257-478D-B936-2562B756BD03}">
      <dgm:prSet/>
      <dgm:spPr/>
      <dgm:t>
        <a:bodyPr/>
        <a:lstStyle/>
        <a:p>
          <a:endParaRPr lang="en-GB"/>
        </a:p>
      </dgm:t>
    </dgm:pt>
    <dgm:pt modelId="{9825F244-9ABD-416B-ADD2-54B61728C0F5}">
      <dgm:prSet phldrT="[Text]" custT="1"/>
      <dgm:spPr/>
      <dgm:t>
        <a:bodyPr/>
        <a:lstStyle/>
        <a:p>
          <a:r>
            <a:rPr lang="en-GB" sz="1800" dirty="0" smtClean="0"/>
            <a:t>Respiratory, cancer, liver, kidney, bone marrow </a:t>
          </a:r>
          <a:endParaRPr lang="en-GB" sz="1800" dirty="0"/>
        </a:p>
      </dgm:t>
    </dgm:pt>
    <dgm:pt modelId="{3F71B5CA-5773-478B-A453-142D2A9F2A7C}" type="parTrans" cxnId="{A8AAA670-3B09-448E-ADC1-25F4E7F628F8}">
      <dgm:prSet/>
      <dgm:spPr/>
      <dgm:t>
        <a:bodyPr/>
        <a:lstStyle/>
        <a:p>
          <a:endParaRPr lang="en-GB"/>
        </a:p>
      </dgm:t>
    </dgm:pt>
    <dgm:pt modelId="{FB2155C7-95F0-4EEE-A206-344004682BB7}" type="sibTrans" cxnId="{A8AAA670-3B09-448E-ADC1-25F4E7F628F8}">
      <dgm:prSet/>
      <dgm:spPr/>
      <dgm:t>
        <a:bodyPr/>
        <a:lstStyle/>
        <a:p>
          <a:endParaRPr lang="en-GB"/>
        </a:p>
      </dgm:t>
    </dgm:pt>
    <dgm:pt modelId="{D6D0F1EC-5E43-4BDC-874B-13907D89947D}">
      <dgm:prSet phldrT="[Text]" custT="1"/>
      <dgm:spPr/>
      <dgm:t>
        <a:bodyPr/>
        <a:lstStyle/>
        <a:p>
          <a:r>
            <a:rPr lang="en-GB" sz="1800" dirty="0" smtClean="0"/>
            <a:t>Brain damage, seizure, stroke</a:t>
          </a:r>
          <a:endParaRPr lang="en-GB" sz="1800" dirty="0"/>
        </a:p>
      </dgm:t>
    </dgm:pt>
    <dgm:pt modelId="{3CD82B3B-A695-4DD7-BFAE-48646F2A776F}" type="parTrans" cxnId="{D1F0C2D9-F48D-43B4-8D45-DDB9E04461A2}">
      <dgm:prSet/>
      <dgm:spPr/>
      <dgm:t>
        <a:bodyPr/>
        <a:lstStyle/>
        <a:p>
          <a:endParaRPr lang="en-GB"/>
        </a:p>
      </dgm:t>
    </dgm:pt>
    <dgm:pt modelId="{88EADF9D-C304-4EC0-BC88-9FBDB2FF8DA2}" type="sibTrans" cxnId="{D1F0C2D9-F48D-43B4-8D45-DDB9E04461A2}">
      <dgm:prSet/>
      <dgm:spPr/>
      <dgm:t>
        <a:bodyPr/>
        <a:lstStyle/>
        <a:p>
          <a:endParaRPr lang="en-GB"/>
        </a:p>
      </dgm:t>
    </dgm:pt>
    <dgm:pt modelId="{4F30B22D-B51A-42D1-BC15-A52AB8F4964C}" type="pres">
      <dgm:prSet presAssocID="{F821992F-7585-48FD-ACE3-126E73F261A9}" presName="cycle" presStyleCnt="0">
        <dgm:presLayoutVars>
          <dgm:dir/>
          <dgm:resizeHandles val="exact"/>
        </dgm:presLayoutVars>
      </dgm:prSet>
      <dgm:spPr/>
      <dgm:t>
        <a:bodyPr/>
        <a:lstStyle/>
        <a:p>
          <a:endParaRPr lang="en-GB"/>
        </a:p>
      </dgm:t>
    </dgm:pt>
    <dgm:pt modelId="{A41C2418-0DFD-4597-B513-2BBBA0F2EFDF}" type="pres">
      <dgm:prSet presAssocID="{58E840B8-3A07-4031-9BE3-5C5631F5E680}" presName="node" presStyleLbl="node1" presStyleIdx="0" presStyleCnt="5" custScaleY="94556">
        <dgm:presLayoutVars>
          <dgm:bulletEnabled val="1"/>
        </dgm:presLayoutVars>
      </dgm:prSet>
      <dgm:spPr/>
      <dgm:t>
        <a:bodyPr/>
        <a:lstStyle/>
        <a:p>
          <a:endParaRPr lang="en-GB"/>
        </a:p>
      </dgm:t>
    </dgm:pt>
    <dgm:pt modelId="{3304B87D-F3EF-449D-8F77-1B9E439E0F93}" type="pres">
      <dgm:prSet presAssocID="{1950568A-6461-47C2-8AEE-3A9CF04A7B1A}" presName="sibTrans" presStyleLbl="sibTrans2D1" presStyleIdx="0" presStyleCnt="5"/>
      <dgm:spPr/>
      <dgm:t>
        <a:bodyPr/>
        <a:lstStyle/>
        <a:p>
          <a:endParaRPr lang="en-GB"/>
        </a:p>
      </dgm:t>
    </dgm:pt>
    <dgm:pt modelId="{88A0F555-D761-49DC-AD23-BED5079CD69E}" type="pres">
      <dgm:prSet presAssocID="{1950568A-6461-47C2-8AEE-3A9CF04A7B1A}" presName="connectorText" presStyleLbl="sibTrans2D1" presStyleIdx="0" presStyleCnt="5"/>
      <dgm:spPr/>
      <dgm:t>
        <a:bodyPr/>
        <a:lstStyle/>
        <a:p>
          <a:endParaRPr lang="en-GB"/>
        </a:p>
      </dgm:t>
    </dgm:pt>
    <dgm:pt modelId="{19553C03-FCA0-4514-BFCC-C263C99D9A11}" type="pres">
      <dgm:prSet presAssocID="{E8FD6688-FB27-472E-B610-497909DFF432}" presName="node" presStyleLbl="node1" presStyleIdx="1" presStyleCnt="5">
        <dgm:presLayoutVars>
          <dgm:bulletEnabled val="1"/>
        </dgm:presLayoutVars>
      </dgm:prSet>
      <dgm:spPr/>
      <dgm:t>
        <a:bodyPr/>
        <a:lstStyle/>
        <a:p>
          <a:endParaRPr lang="en-GB"/>
        </a:p>
      </dgm:t>
    </dgm:pt>
    <dgm:pt modelId="{A2172094-2C24-4D7F-93AE-1DF0120CEF84}" type="pres">
      <dgm:prSet presAssocID="{5CBAE089-F6D5-4FD7-A05F-F5988DEDECBC}" presName="sibTrans" presStyleLbl="sibTrans2D1" presStyleIdx="1" presStyleCnt="5"/>
      <dgm:spPr/>
      <dgm:t>
        <a:bodyPr/>
        <a:lstStyle/>
        <a:p>
          <a:endParaRPr lang="en-GB"/>
        </a:p>
      </dgm:t>
    </dgm:pt>
    <dgm:pt modelId="{613C1C1B-513F-4EB8-BFC0-47C006DA8778}" type="pres">
      <dgm:prSet presAssocID="{5CBAE089-F6D5-4FD7-A05F-F5988DEDECBC}" presName="connectorText" presStyleLbl="sibTrans2D1" presStyleIdx="1" presStyleCnt="5"/>
      <dgm:spPr/>
      <dgm:t>
        <a:bodyPr/>
        <a:lstStyle/>
        <a:p>
          <a:endParaRPr lang="en-GB"/>
        </a:p>
      </dgm:t>
    </dgm:pt>
    <dgm:pt modelId="{2BBF466E-7558-48F1-8D25-833AB7282C5D}" type="pres">
      <dgm:prSet presAssocID="{E1419B83-5BE3-4728-A264-7402F20D5BE6}" presName="node" presStyleLbl="node1" presStyleIdx="2" presStyleCnt="5">
        <dgm:presLayoutVars>
          <dgm:bulletEnabled val="1"/>
        </dgm:presLayoutVars>
      </dgm:prSet>
      <dgm:spPr/>
      <dgm:t>
        <a:bodyPr/>
        <a:lstStyle/>
        <a:p>
          <a:endParaRPr lang="en-GB"/>
        </a:p>
      </dgm:t>
    </dgm:pt>
    <dgm:pt modelId="{CD9D3FC7-61D4-4252-BA74-97B91A705E26}" type="pres">
      <dgm:prSet presAssocID="{E316AD86-752A-49AD-A436-5A9B59EC277B}" presName="sibTrans" presStyleLbl="sibTrans2D1" presStyleIdx="2" presStyleCnt="5"/>
      <dgm:spPr/>
      <dgm:t>
        <a:bodyPr/>
        <a:lstStyle/>
        <a:p>
          <a:endParaRPr lang="en-GB"/>
        </a:p>
      </dgm:t>
    </dgm:pt>
    <dgm:pt modelId="{78E02AB6-235A-427C-BBD5-03BDE04288EE}" type="pres">
      <dgm:prSet presAssocID="{E316AD86-752A-49AD-A436-5A9B59EC277B}" presName="connectorText" presStyleLbl="sibTrans2D1" presStyleIdx="2" presStyleCnt="5"/>
      <dgm:spPr/>
      <dgm:t>
        <a:bodyPr/>
        <a:lstStyle/>
        <a:p>
          <a:endParaRPr lang="en-GB"/>
        </a:p>
      </dgm:t>
    </dgm:pt>
    <dgm:pt modelId="{967CE230-1724-4632-8A70-7973D825B89D}" type="pres">
      <dgm:prSet presAssocID="{9825F244-9ABD-416B-ADD2-54B61728C0F5}" presName="node" presStyleLbl="node1" presStyleIdx="3" presStyleCnt="5">
        <dgm:presLayoutVars>
          <dgm:bulletEnabled val="1"/>
        </dgm:presLayoutVars>
      </dgm:prSet>
      <dgm:spPr/>
      <dgm:t>
        <a:bodyPr/>
        <a:lstStyle/>
        <a:p>
          <a:endParaRPr lang="en-GB"/>
        </a:p>
      </dgm:t>
    </dgm:pt>
    <dgm:pt modelId="{F6C75224-E98E-4148-9DE9-709CB0CD90E2}" type="pres">
      <dgm:prSet presAssocID="{FB2155C7-95F0-4EEE-A206-344004682BB7}" presName="sibTrans" presStyleLbl="sibTrans2D1" presStyleIdx="3" presStyleCnt="5"/>
      <dgm:spPr/>
      <dgm:t>
        <a:bodyPr/>
        <a:lstStyle/>
        <a:p>
          <a:endParaRPr lang="en-GB"/>
        </a:p>
      </dgm:t>
    </dgm:pt>
    <dgm:pt modelId="{3B910CA5-7FA7-458D-895F-3A15E3652690}" type="pres">
      <dgm:prSet presAssocID="{FB2155C7-95F0-4EEE-A206-344004682BB7}" presName="connectorText" presStyleLbl="sibTrans2D1" presStyleIdx="3" presStyleCnt="5"/>
      <dgm:spPr/>
      <dgm:t>
        <a:bodyPr/>
        <a:lstStyle/>
        <a:p>
          <a:endParaRPr lang="en-GB"/>
        </a:p>
      </dgm:t>
    </dgm:pt>
    <dgm:pt modelId="{185CC23B-D718-4E91-8F10-00306AEA46D9}" type="pres">
      <dgm:prSet presAssocID="{D6D0F1EC-5E43-4BDC-874B-13907D89947D}" presName="node" presStyleLbl="node1" presStyleIdx="4" presStyleCnt="5">
        <dgm:presLayoutVars>
          <dgm:bulletEnabled val="1"/>
        </dgm:presLayoutVars>
      </dgm:prSet>
      <dgm:spPr/>
      <dgm:t>
        <a:bodyPr/>
        <a:lstStyle/>
        <a:p>
          <a:endParaRPr lang="en-GB"/>
        </a:p>
      </dgm:t>
    </dgm:pt>
    <dgm:pt modelId="{578060B0-7907-488D-9B44-AA3DF83E145C}" type="pres">
      <dgm:prSet presAssocID="{88EADF9D-C304-4EC0-BC88-9FBDB2FF8DA2}" presName="sibTrans" presStyleLbl="sibTrans2D1" presStyleIdx="4" presStyleCnt="5"/>
      <dgm:spPr/>
      <dgm:t>
        <a:bodyPr/>
        <a:lstStyle/>
        <a:p>
          <a:endParaRPr lang="en-GB"/>
        </a:p>
      </dgm:t>
    </dgm:pt>
    <dgm:pt modelId="{CF26DB5F-438A-47F9-BFAA-38E0F73BB0EC}" type="pres">
      <dgm:prSet presAssocID="{88EADF9D-C304-4EC0-BC88-9FBDB2FF8DA2}" presName="connectorText" presStyleLbl="sibTrans2D1" presStyleIdx="4" presStyleCnt="5"/>
      <dgm:spPr/>
      <dgm:t>
        <a:bodyPr/>
        <a:lstStyle/>
        <a:p>
          <a:endParaRPr lang="en-GB"/>
        </a:p>
      </dgm:t>
    </dgm:pt>
  </dgm:ptLst>
  <dgm:cxnLst>
    <dgm:cxn modelId="{60A8E78B-ACBE-420C-8F46-A5F8AB33E412}" type="presOf" srcId="{E316AD86-752A-49AD-A436-5A9B59EC277B}" destId="{CD9D3FC7-61D4-4252-BA74-97B91A705E26}" srcOrd="0" destOrd="0" presId="urn:microsoft.com/office/officeart/2005/8/layout/cycle2"/>
    <dgm:cxn modelId="{C882203A-F688-46B3-94EC-80E8F23ECDC0}" type="presOf" srcId="{9825F244-9ABD-416B-ADD2-54B61728C0F5}" destId="{967CE230-1724-4632-8A70-7973D825B89D}" srcOrd="0" destOrd="0" presId="urn:microsoft.com/office/officeart/2005/8/layout/cycle2"/>
    <dgm:cxn modelId="{D1F0C2D9-F48D-43B4-8D45-DDB9E04461A2}" srcId="{F821992F-7585-48FD-ACE3-126E73F261A9}" destId="{D6D0F1EC-5E43-4BDC-874B-13907D89947D}" srcOrd="4" destOrd="0" parTransId="{3CD82B3B-A695-4DD7-BFAE-48646F2A776F}" sibTransId="{88EADF9D-C304-4EC0-BC88-9FBDB2FF8DA2}"/>
    <dgm:cxn modelId="{2C536D20-F257-478D-B936-2562B756BD03}" srcId="{F821992F-7585-48FD-ACE3-126E73F261A9}" destId="{E1419B83-5BE3-4728-A264-7402F20D5BE6}" srcOrd="2" destOrd="0" parTransId="{260C17B5-1709-42D1-A3D6-5296416CDD4E}" sibTransId="{E316AD86-752A-49AD-A436-5A9B59EC277B}"/>
    <dgm:cxn modelId="{B1304C44-B6EA-424A-A898-E12B9D8022B5}" srcId="{F821992F-7585-48FD-ACE3-126E73F261A9}" destId="{58E840B8-3A07-4031-9BE3-5C5631F5E680}" srcOrd="0" destOrd="0" parTransId="{AD4883CC-ABF8-456F-8AB9-B01957E87CCB}" sibTransId="{1950568A-6461-47C2-8AEE-3A9CF04A7B1A}"/>
    <dgm:cxn modelId="{BB35A8D6-A84E-479C-B674-436DD7C44CC4}" type="presOf" srcId="{88EADF9D-C304-4EC0-BC88-9FBDB2FF8DA2}" destId="{578060B0-7907-488D-9B44-AA3DF83E145C}" srcOrd="0" destOrd="0" presId="urn:microsoft.com/office/officeart/2005/8/layout/cycle2"/>
    <dgm:cxn modelId="{1CB3D148-09AE-4FE7-B585-FE112913A394}" type="presOf" srcId="{5CBAE089-F6D5-4FD7-A05F-F5988DEDECBC}" destId="{A2172094-2C24-4D7F-93AE-1DF0120CEF84}" srcOrd="0" destOrd="0" presId="urn:microsoft.com/office/officeart/2005/8/layout/cycle2"/>
    <dgm:cxn modelId="{21E79D91-ECE3-4307-A132-8BAA22D2AD20}" type="presOf" srcId="{E316AD86-752A-49AD-A436-5A9B59EC277B}" destId="{78E02AB6-235A-427C-BBD5-03BDE04288EE}" srcOrd="1" destOrd="0" presId="urn:microsoft.com/office/officeart/2005/8/layout/cycle2"/>
    <dgm:cxn modelId="{D9AC83B6-43D4-4307-8406-48D5768441BC}" type="presOf" srcId="{1950568A-6461-47C2-8AEE-3A9CF04A7B1A}" destId="{3304B87D-F3EF-449D-8F77-1B9E439E0F93}" srcOrd="0" destOrd="0" presId="urn:microsoft.com/office/officeart/2005/8/layout/cycle2"/>
    <dgm:cxn modelId="{413ACD2B-B264-416A-BEB9-17993E8277D0}" type="presOf" srcId="{FB2155C7-95F0-4EEE-A206-344004682BB7}" destId="{3B910CA5-7FA7-458D-895F-3A15E3652690}" srcOrd="1" destOrd="0" presId="urn:microsoft.com/office/officeart/2005/8/layout/cycle2"/>
    <dgm:cxn modelId="{C97F6394-0088-48CA-83F9-F52F58D603FF}" type="presOf" srcId="{FB2155C7-95F0-4EEE-A206-344004682BB7}" destId="{F6C75224-E98E-4148-9DE9-709CB0CD90E2}" srcOrd="0" destOrd="0" presId="urn:microsoft.com/office/officeart/2005/8/layout/cycle2"/>
    <dgm:cxn modelId="{A8AAA670-3B09-448E-ADC1-25F4E7F628F8}" srcId="{F821992F-7585-48FD-ACE3-126E73F261A9}" destId="{9825F244-9ABD-416B-ADD2-54B61728C0F5}" srcOrd="3" destOrd="0" parTransId="{3F71B5CA-5773-478B-A453-142D2A9F2A7C}" sibTransId="{FB2155C7-95F0-4EEE-A206-344004682BB7}"/>
    <dgm:cxn modelId="{8A8DC7D7-3BAE-4B7F-ABB2-F2D505FEC8CA}" type="presOf" srcId="{5CBAE089-F6D5-4FD7-A05F-F5988DEDECBC}" destId="{613C1C1B-513F-4EB8-BFC0-47C006DA8778}" srcOrd="1" destOrd="0" presId="urn:microsoft.com/office/officeart/2005/8/layout/cycle2"/>
    <dgm:cxn modelId="{4CD1FC6C-C635-4CCF-9907-7227408F7C9E}" type="presOf" srcId="{E8FD6688-FB27-472E-B610-497909DFF432}" destId="{19553C03-FCA0-4514-BFCC-C263C99D9A11}" srcOrd="0" destOrd="0" presId="urn:microsoft.com/office/officeart/2005/8/layout/cycle2"/>
    <dgm:cxn modelId="{554FB1A5-8C41-4242-9282-EAEC8E803930}" type="presOf" srcId="{E1419B83-5BE3-4728-A264-7402F20D5BE6}" destId="{2BBF466E-7558-48F1-8D25-833AB7282C5D}" srcOrd="0" destOrd="0" presId="urn:microsoft.com/office/officeart/2005/8/layout/cycle2"/>
    <dgm:cxn modelId="{40EBB2B5-F7BA-46BF-A467-B4FD9FE4D047}" type="presOf" srcId="{58E840B8-3A07-4031-9BE3-5C5631F5E680}" destId="{A41C2418-0DFD-4597-B513-2BBBA0F2EFDF}" srcOrd="0" destOrd="0" presId="urn:microsoft.com/office/officeart/2005/8/layout/cycle2"/>
    <dgm:cxn modelId="{ED166A32-8145-45A1-8BFC-7033B937ADC1}" type="presOf" srcId="{1950568A-6461-47C2-8AEE-3A9CF04A7B1A}" destId="{88A0F555-D761-49DC-AD23-BED5079CD69E}" srcOrd="1" destOrd="0" presId="urn:microsoft.com/office/officeart/2005/8/layout/cycle2"/>
    <dgm:cxn modelId="{F1AAF9D3-002A-4B88-BE03-BD0336DF5B17}" srcId="{F821992F-7585-48FD-ACE3-126E73F261A9}" destId="{E8FD6688-FB27-472E-B610-497909DFF432}" srcOrd="1" destOrd="0" parTransId="{AE765411-6B0B-4D49-AE21-2C9995454C3B}" sibTransId="{5CBAE089-F6D5-4FD7-A05F-F5988DEDECBC}"/>
    <dgm:cxn modelId="{C8270CF2-477A-4D8C-8F5D-E469DC953BBD}" type="presOf" srcId="{D6D0F1EC-5E43-4BDC-874B-13907D89947D}" destId="{185CC23B-D718-4E91-8F10-00306AEA46D9}" srcOrd="0" destOrd="0" presId="urn:microsoft.com/office/officeart/2005/8/layout/cycle2"/>
    <dgm:cxn modelId="{8DA74420-EE92-49A8-83DB-EEC81263A504}" type="presOf" srcId="{88EADF9D-C304-4EC0-BC88-9FBDB2FF8DA2}" destId="{CF26DB5F-438A-47F9-BFAA-38E0F73BB0EC}" srcOrd="1" destOrd="0" presId="urn:microsoft.com/office/officeart/2005/8/layout/cycle2"/>
    <dgm:cxn modelId="{0C51E80A-CE8C-41BF-8CDC-AE099C31DACC}" type="presOf" srcId="{F821992F-7585-48FD-ACE3-126E73F261A9}" destId="{4F30B22D-B51A-42D1-BC15-A52AB8F4964C}" srcOrd="0" destOrd="0" presId="urn:microsoft.com/office/officeart/2005/8/layout/cycle2"/>
    <dgm:cxn modelId="{3AD1080B-80A0-417D-A203-327B8C776A46}" type="presParOf" srcId="{4F30B22D-B51A-42D1-BC15-A52AB8F4964C}" destId="{A41C2418-0DFD-4597-B513-2BBBA0F2EFDF}" srcOrd="0" destOrd="0" presId="urn:microsoft.com/office/officeart/2005/8/layout/cycle2"/>
    <dgm:cxn modelId="{9B04C58F-ABA3-4CF5-8F45-F7B38D85AA23}" type="presParOf" srcId="{4F30B22D-B51A-42D1-BC15-A52AB8F4964C}" destId="{3304B87D-F3EF-449D-8F77-1B9E439E0F93}" srcOrd="1" destOrd="0" presId="urn:microsoft.com/office/officeart/2005/8/layout/cycle2"/>
    <dgm:cxn modelId="{59823239-744E-432F-9606-B078E6B3E557}" type="presParOf" srcId="{3304B87D-F3EF-449D-8F77-1B9E439E0F93}" destId="{88A0F555-D761-49DC-AD23-BED5079CD69E}" srcOrd="0" destOrd="0" presId="urn:microsoft.com/office/officeart/2005/8/layout/cycle2"/>
    <dgm:cxn modelId="{87054F67-ECF0-4EF9-A232-D218E75497BE}" type="presParOf" srcId="{4F30B22D-B51A-42D1-BC15-A52AB8F4964C}" destId="{19553C03-FCA0-4514-BFCC-C263C99D9A11}" srcOrd="2" destOrd="0" presId="urn:microsoft.com/office/officeart/2005/8/layout/cycle2"/>
    <dgm:cxn modelId="{07B671AE-DEEB-487B-8BC8-9F6DB3D9BB53}" type="presParOf" srcId="{4F30B22D-B51A-42D1-BC15-A52AB8F4964C}" destId="{A2172094-2C24-4D7F-93AE-1DF0120CEF84}" srcOrd="3" destOrd="0" presId="urn:microsoft.com/office/officeart/2005/8/layout/cycle2"/>
    <dgm:cxn modelId="{C1C87B46-F036-4834-BCCA-6714EBAFE872}" type="presParOf" srcId="{A2172094-2C24-4D7F-93AE-1DF0120CEF84}" destId="{613C1C1B-513F-4EB8-BFC0-47C006DA8778}" srcOrd="0" destOrd="0" presId="urn:microsoft.com/office/officeart/2005/8/layout/cycle2"/>
    <dgm:cxn modelId="{B000D9E4-1E1D-4E65-8759-088DB13598B3}" type="presParOf" srcId="{4F30B22D-B51A-42D1-BC15-A52AB8F4964C}" destId="{2BBF466E-7558-48F1-8D25-833AB7282C5D}" srcOrd="4" destOrd="0" presId="urn:microsoft.com/office/officeart/2005/8/layout/cycle2"/>
    <dgm:cxn modelId="{CAC417AF-D49A-48AD-A917-33EFD2C22086}" type="presParOf" srcId="{4F30B22D-B51A-42D1-BC15-A52AB8F4964C}" destId="{CD9D3FC7-61D4-4252-BA74-97B91A705E26}" srcOrd="5" destOrd="0" presId="urn:microsoft.com/office/officeart/2005/8/layout/cycle2"/>
    <dgm:cxn modelId="{3811ADE1-5FFD-45C7-9143-63EB980EC851}" type="presParOf" srcId="{CD9D3FC7-61D4-4252-BA74-97B91A705E26}" destId="{78E02AB6-235A-427C-BBD5-03BDE04288EE}" srcOrd="0" destOrd="0" presId="urn:microsoft.com/office/officeart/2005/8/layout/cycle2"/>
    <dgm:cxn modelId="{79704E43-EE1A-4F9F-AC59-546A4A75F6E6}" type="presParOf" srcId="{4F30B22D-B51A-42D1-BC15-A52AB8F4964C}" destId="{967CE230-1724-4632-8A70-7973D825B89D}" srcOrd="6" destOrd="0" presId="urn:microsoft.com/office/officeart/2005/8/layout/cycle2"/>
    <dgm:cxn modelId="{AB5BB327-439C-4B24-9524-B01348400F44}" type="presParOf" srcId="{4F30B22D-B51A-42D1-BC15-A52AB8F4964C}" destId="{F6C75224-E98E-4148-9DE9-709CB0CD90E2}" srcOrd="7" destOrd="0" presId="urn:microsoft.com/office/officeart/2005/8/layout/cycle2"/>
    <dgm:cxn modelId="{4F7B9EC0-4C56-4F9D-AF06-FF233B8130FE}" type="presParOf" srcId="{F6C75224-E98E-4148-9DE9-709CB0CD90E2}" destId="{3B910CA5-7FA7-458D-895F-3A15E3652690}" srcOrd="0" destOrd="0" presId="urn:microsoft.com/office/officeart/2005/8/layout/cycle2"/>
    <dgm:cxn modelId="{9B7EF3D3-527A-46BE-A5C7-8DFB7AF0585D}" type="presParOf" srcId="{4F30B22D-B51A-42D1-BC15-A52AB8F4964C}" destId="{185CC23B-D718-4E91-8F10-00306AEA46D9}" srcOrd="8" destOrd="0" presId="urn:microsoft.com/office/officeart/2005/8/layout/cycle2"/>
    <dgm:cxn modelId="{7CF820A1-3C15-4DFB-A0EB-0D1440F9A995}" type="presParOf" srcId="{4F30B22D-B51A-42D1-BC15-A52AB8F4964C}" destId="{578060B0-7907-488D-9B44-AA3DF83E145C}" srcOrd="9" destOrd="0" presId="urn:microsoft.com/office/officeart/2005/8/layout/cycle2"/>
    <dgm:cxn modelId="{42CC9C79-C299-4765-918E-B74F074357AF}" type="presParOf" srcId="{578060B0-7907-488D-9B44-AA3DF83E145C}" destId="{CF26DB5F-438A-47F9-BFAA-38E0F73BB0EC}"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E69105-B2A5-4C50-969B-3D60AF778C45}" type="doc">
      <dgm:prSet loTypeId="urn:microsoft.com/office/officeart/2005/8/layout/hProcess9" loCatId="process" qsTypeId="urn:microsoft.com/office/officeart/2005/8/quickstyle/simple1" qsCatId="simple" csTypeId="urn:microsoft.com/office/officeart/2005/8/colors/accent1_3" csCatId="accent1" phldr="1"/>
      <dgm:spPr/>
    </dgm:pt>
    <dgm:pt modelId="{3A97DD29-E463-4E74-88B0-21561FCC4C19}">
      <dgm:prSet phldrT="[Text]"/>
      <dgm:spPr/>
      <dgm:t>
        <a:bodyPr/>
        <a:lstStyle/>
        <a:p>
          <a:r>
            <a:rPr lang="en-GB" dirty="0" smtClean="0"/>
            <a:t>Smoking and alcohol abuse</a:t>
          </a:r>
          <a:endParaRPr lang="en-GB" dirty="0"/>
        </a:p>
      </dgm:t>
    </dgm:pt>
    <dgm:pt modelId="{444B54F1-F092-4E42-8C9A-25ECE20A2110}" type="parTrans" cxnId="{EBC0D042-3B85-4B30-A7A4-3B6A5F1F2C1D}">
      <dgm:prSet/>
      <dgm:spPr/>
      <dgm:t>
        <a:bodyPr/>
        <a:lstStyle/>
        <a:p>
          <a:endParaRPr lang="en-GB"/>
        </a:p>
      </dgm:t>
    </dgm:pt>
    <dgm:pt modelId="{A87F347E-E9E8-466A-8633-E0ABE9799C80}" type="sibTrans" cxnId="{EBC0D042-3B85-4B30-A7A4-3B6A5F1F2C1D}">
      <dgm:prSet/>
      <dgm:spPr/>
      <dgm:t>
        <a:bodyPr/>
        <a:lstStyle/>
        <a:p>
          <a:endParaRPr lang="en-GB"/>
        </a:p>
      </dgm:t>
    </dgm:pt>
    <dgm:pt modelId="{EC8FC809-1783-4F49-833A-C71CE0D33F9C}">
      <dgm:prSet phldrT="[Text]"/>
      <dgm:spPr/>
      <dgm:t>
        <a:bodyPr/>
        <a:lstStyle/>
        <a:p>
          <a:r>
            <a:rPr lang="en-GB" dirty="0" smtClean="0"/>
            <a:t>Drug use such as marijuana</a:t>
          </a:r>
          <a:endParaRPr lang="en-GB" dirty="0"/>
        </a:p>
      </dgm:t>
    </dgm:pt>
    <dgm:pt modelId="{EDE6F88C-4A3E-4897-AA20-E4C5F7B0E723}" type="parTrans" cxnId="{5044EC1F-9607-4F85-BCC7-B312F223259D}">
      <dgm:prSet/>
      <dgm:spPr/>
      <dgm:t>
        <a:bodyPr/>
        <a:lstStyle/>
        <a:p>
          <a:endParaRPr lang="en-GB"/>
        </a:p>
      </dgm:t>
    </dgm:pt>
    <dgm:pt modelId="{08C967C5-E7D0-42C8-9C36-CAB58237A3EF}" type="sibTrans" cxnId="{5044EC1F-9607-4F85-BCC7-B312F223259D}">
      <dgm:prSet/>
      <dgm:spPr/>
      <dgm:t>
        <a:bodyPr/>
        <a:lstStyle/>
        <a:p>
          <a:endParaRPr lang="en-GB"/>
        </a:p>
      </dgm:t>
    </dgm:pt>
    <dgm:pt modelId="{DBB22257-7FAF-47D5-ABC8-6759C0D1FA2A}">
      <dgm:prSet phldrT="[Text]"/>
      <dgm:spPr/>
      <dgm:t>
        <a:bodyPr/>
        <a:lstStyle/>
        <a:p>
          <a:r>
            <a:rPr lang="en-GB" dirty="0" smtClean="0"/>
            <a:t>Heroin and cocaine</a:t>
          </a:r>
          <a:endParaRPr lang="en-GB" dirty="0"/>
        </a:p>
      </dgm:t>
    </dgm:pt>
    <dgm:pt modelId="{50592772-A8E4-40E0-A54F-0C3D985D2806}" type="parTrans" cxnId="{1B4D9758-0B19-45D8-804F-1A8463B078A5}">
      <dgm:prSet/>
      <dgm:spPr/>
      <dgm:t>
        <a:bodyPr/>
        <a:lstStyle/>
        <a:p>
          <a:endParaRPr lang="en-GB"/>
        </a:p>
      </dgm:t>
    </dgm:pt>
    <dgm:pt modelId="{D9D1D4EF-9374-410F-8570-D44EFC28FE2E}" type="sibTrans" cxnId="{1B4D9758-0B19-45D8-804F-1A8463B078A5}">
      <dgm:prSet/>
      <dgm:spPr/>
      <dgm:t>
        <a:bodyPr/>
        <a:lstStyle/>
        <a:p>
          <a:endParaRPr lang="en-GB"/>
        </a:p>
      </dgm:t>
    </dgm:pt>
    <dgm:pt modelId="{8A20C09F-3821-43EC-9B2B-58A4958D24F8}" type="pres">
      <dgm:prSet presAssocID="{31E69105-B2A5-4C50-969B-3D60AF778C45}" presName="CompostProcess" presStyleCnt="0">
        <dgm:presLayoutVars>
          <dgm:dir/>
          <dgm:resizeHandles val="exact"/>
        </dgm:presLayoutVars>
      </dgm:prSet>
      <dgm:spPr/>
    </dgm:pt>
    <dgm:pt modelId="{671B63AC-0A87-4613-8A5F-2DE80FEC46DC}" type="pres">
      <dgm:prSet presAssocID="{31E69105-B2A5-4C50-969B-3D60AF778C45}" presName="arrow" presStyleLbl="bgShp" presStyleIdx="0" presStyleCnt="1"/>
      <dgm:spPr/>
    </dgm:pt>
    <dgm:pt modelId="{F85FDDE0-105C-4FB7-86EA-7A48F114A224}" type="pres">
      <dgm:prSet presAssocID="{31E69105-B2A5-4C50-969B-3D60AF778C45}" presName="linearProcess" presStyleCnt="0"/>
      <dgm:spPr/>
    </dgm:pt>
    <dgm:pt modelId="{36F2D23C-156F-4EE8-8389-58D32AFDFE91}" type="pres">
      <dgm:prSet presAssocID="{3A97DD29-E463-4E74-88B0-21561FCC4C19}" presName="textNode" presStyleLbl="node1" presStyleIdx="0" presStyleCnt="3">
        <dgm:presLayoutVars>
          <dgm:bulletEnabled val="1"/>
        </dgm:presLayoutVars>
      </dgm:prSet>
      <dgm:spPr/>
      <dgm:t>
        <a:bodyPr/>
        <a:lstStyle/>
        <a:p>
          <a:endParaRPr lang="en-GB"/>
        </a:p>
      </dgm:t>
    </dgm:pt>
    <dgm:pt modelId="{42ADE429-184E-4C17-BFA3-48B811636C7D}" type="pres">
      <dgm:prSet presAssocID="{A87F347E-E9E8-466A-8633-E0ABE9799C80}" presName="sibTrans" presStyleCnt="0"/>
      <dgm:spPr/>
    </dgm:pt>
    <dgm:pt modelId="{9890CB5A-9EBC-47E6-BEEA-984D221DF729}" type="pres">
      <dgm:prSet presAssocID="{EC8FC809-1783-4F49-833A-C71CE0D33F9C}" presName="textNode" presStyleLbl="node1" presStyleIdx="1" presStyleCnt="3">
        <dgm:presLayoutVars>
          <dgm:bulletEnabled val="1"/>
        </dgm:presLayoutVars>
      </dgm:prSet>
      <dgm:spPr/>
      <dgm:t>
        <a:bodyPr/>
        <a:lstStyle/>
        <a:p>
          <a:endParaRPr lang="en-GB"/>
        </a:p>
      </dgm:t>
    </dgm:pt>
    <dgm:pt modelId="{B5B5B740-3F3B-475D-AC83-8E8A5CEF5CAF}" type="pres">
      <dgm:prSet presAssocID="{08C967C5-E7D0-42C8-9C36-CAB58237A3EF}" presName="sibTrans" presStyleCnt="0"/>
      <dgm:spPr/>
    </dgm:pt>
    <dgm:pt modelId="{840DB967-F3CD-4C40-869A-B23E46670025}" type="pres">
      <dgm:prSet presAssocID="{DBB22257-7FAF-47D5-ABC8-6759C0D1FA2A}" presName="textNode" presStyleLbl="node1" presStyleIdx="2" presStyleCnt="3">
        <dgm:presLayoutVars>
          <dgm:bulletEnabled val="1"/>
        </dgm:presLayoutVars>
      </dgm:prSet>
      <dgm:spPr/>
      <dgm:t>
        <a:bodyPr/>
        <a:lstStyle/>
        <a:p>
          <a:endParaRPr lang="en-GB"/>
        </a:p>
      </dgm:t>
    </dgm:pt>
  </dgm:ptLst>
  <dgm:cxnLst>
    <dgm:cxn modelId="{EBC0D042-3B85-4B30-A7A4-3B6A5F1F2C1D}" srcId="{31E69105-B2A5-4C50-969B-3D60AF778C45}" destId="{3A97DD29-E463-4E74-88B0-21561FCC4C19}" srcOrd="0" destOrd="0" parTransId="{444B54F1-F092-4E42-8C9A-25ECE20A2110}" sibTransId="{A87F347E-E9E8-466A-8633-E0ABE9799C80}"/>
    <dgm:cxn modelId="{1B4D9758-0B19-45D8-804F-1A8463B078A5}" srcId="{31E69105-B2A5-4C50-969B-3D60AF778C45}" destId="{DBB22257-7FAF-47D5-ABC8-6759C0D1FA2A}" srcOrd="2" destOrd="0" parTransId="{50592772-A8E4-40E0-A54F-0C3D985D2806}" sibTransId="{D9D1D4EF-9374-410F-8570-D44EFC28FE2E}"/>
    <dgm:cxn modelId="{5044EC1F-9607-4F85-BCC7-B312F223259D}" srcId="{31E69105-B2A5-4C50-969B-3D60AF778C45}" destId="{EC8FC809-1783-4F49-833A-C71CE0D33F9C}" srcOrd="1" destOrd="0" parTransId="{EDE6F88C-4A3E-4897-AA20-E4C5F7B0E723}" sibTransId="{08C967C5-E7D0-42C8-9C36-CAB58237A3EF}"/>
    <dgm:cxn modelId="{E14AC784-A1EC-445D-A477-B84F82B63678}" type="presOf" srcId="{EC8FC809-1783-4F49-833A-C71CE0D33F9C}" destId="{9890CB5A-9EBC-47E6-BEEA-984D221DF729}" srcOrd="0" destOrd="0" presId="urn:microsoft.com/office/officeart/2005/8/layout/hProcess9"/>
    <dgm:cxn modelId="{E853D107-6738-4F61-8151-269AD6AFD5B0}" type="presOf" srcId="{3A97DD29-E463-4E74-88B0-21561FCC4C19}" destId="{36F2D23C-156F-4EE8-8389-58D32AFDFE91}" srcOrd="0" destOrd="0" presId="urn:microsoft.com/office/officeart/2005/8/layout/hProcess9"/>
    <dgm:cxn modelId="{813887E8-6330-4E24-8451-5E87E87997DA}" type="presOf" srcId="{31E69105-B2A5-4C50-969B-3D60AF778C45}" destId="{8A20C09F-3821-43EC-9B2B-58A4958D24F8}" srcOrd="0" destOrd="0" presId="urn:microsoft.com/office/officeart/2005/8/layout/hProcess9"/>
    <dgm:cxn modelId="{4AE0FCD3-070A-4F85-999D-10CBCE8078C1}" type="presOf" srcId="{DBB22257-7FAF-47D5-ABC8-6759C0D1FA2A}" destId="{840DB967-F3CD-4C40-869A-B23E46670025}" srcOrd="0" destOrd="0" presId="urn:microsoft.com/office/officeart/2005/8/layout/hProcess9"/>
    <dgm:cxn modelId="{73382D77-A1FB-4497-B69F-BFCD88AEA928}" type="presParOf" srcId="{8A20C09F-3821-43EC-9B2B-58A4958D24F8}" destId="{671B63AC-0A87-4613-8A5F-2DE80FEC46DC}" srcOrd="0" destOrd="0" presId="urn:microsoft.com/office/officeart/2005/8/layout/hProcess9"/>
    <dgm:cxn modelId="{176E6A3F-46AE-4416-800D-344BF0F000F3}" type="presParOf" srcId="{8A20C09F-3821-43EC-9B2B-58A4958D24F8}" destId="{F85FDDE0-105C-4FB7-86EA-7A48F114A224}" srcOrd="1" destOrd="0" presId="urn:microsoft.com/office/officeart/2005/8/layout/hProcess9"/>
    <dgm:cxn modelId="{153EFF7B-78F3-4F4F-BFA1-A9D0B8A116CD}" type="presParOf" srcId="{F85FDDE0-105C-4FB7-86EA-7A48F114A224}" destId="{36F2D23C-156F-4EE8-8389-58D32AFDFE91}" srcOrd="0" destOrd="0" presId="urn:microsoft.com/office/officeart/2005/8/layout/hProcess9"/>
    <dgm:cxn modelId="{2ACA7047-7744-4EF7-8961-5B336ADD7160}" type="presParOf" srcId="{F85FDDE0-105C-4FB7-86EA-7A48F114A224}" destId="{42ADE429-184E-4C17-BFA3-48B811636C7D}" srcOrd="1" destOrd="0" presId="urn:microsoft.com/office/officeart/2005/8/layout/hProcess9"/>
    <dgm:cxn modelId="{7E3290BB-0FA6-4B61-9FD6-4DC27284F9AC}" type="presParOf" srcId="{F85FDDE0-105C-4FB7-86EA-7A48F114A224}" destId="{9890CB5A-9EBC-47E6-BEEA-984D221DF729}" srcOrd="2" destOrd="0" presId="urn:microsoft.com/office/officeart/2005/8/layout/hProcess9"/>
    <dgm:cxn modelId="{E80B1548-DD69-4DC9-8996-5191828C34A8}" type="presParOf" srcId="{F85FDDE0-105C-4FB7-86EA-7A48F114A224}" destId="{B5B5B740-3F3B-475D-AC83-8E8A5CEF5CAF}" srcOrd="3" destOrd="0" presId="urn:microsoft.com/office/officeart/2005/8/layout/hProcess9"/>
    <dgm:cxn modelId="{28B36DA5-A7D4-4D12-A29A-39CD7B453ACD}" type="presParOf" srcId="{F85FDDE0-105C-4FB7-86EA-7A48F114A224}" destId="{840DB967-F3CD-4C40-869A-B23E46670025}"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3B9404-D2AB-4E26-B33C-E6B3CDB081EE}" type="doc">
      <dgm:prSet loTypeId="urn:microsoft.com/office/officeart/2005/8/layout/default" loCatId="list" qsTypeId="urn:microsoft.com/office/officeart/2005/8/quickstyle/simple1" qsCatId="simple" csTypeId="urn:microsoft.com/office/officeart/2005/8/colors/accent1_5" csCatId="accent1" phldr="1"/>
      <dgm:spPr/>
      <dgm:t>
        <a:bodyPr/>
        <a:lstStyle/>
        <a:p>
          <a:endParaRPr lang="en-GB"/>
        </a:p>
      </dgm:t>
    </dgm:pt>
    <dgm:pt modelId="{57B4FFB6-91A9-418B-84A3-4D811138040A}">
      <dgm:prSet phldrT="[Text]"/>
      <dgm:spPr/>
      <dgm:t>
        <a:bodyPr/>
        <a:lstStyle/>
        <a:p>
          <a:r>
            <a:rPr lang="en-GB" dirty="0" smtClean="0"/>
            <a:t>Pro-cigarette adverts:</a:t>
          </a:r>
        </a:p>
        <a:p>
          <a:r>
            <a:rPr lang="en-GB" dirty="0" smtClean="0"/>
            <a:t>Krugman et al., (2006)10 most popular brands, despite reduction in ads</a:t>
          </a:r>
          <a:endParaRPr lang="en-GB" dirty="0"/>
        </a:p>
      </dgm:t>
    </dgm:pt>
    <dgm:pt modelId="{04E3762B-4812-4F6B-8391-BD8FA7F34C12}" type="parTrans" cxnId="{FCAB546F-6702-45C8-9C5B-9B13E54A91ED}">
      <dgm:prSet/>
      <dgm:spPr/>
      <dgm:t>
        <a:bodyPr/>
        <a:lstStyle/>
        <a:p>
          <a:endParaRPr lang="en-GB"/>
        </a:p>
      </dgm:t>
    </dgm:pt>
    <dgm:pt modelId="{F9DCD0BC-D47D-4A7D-8205-A082E320D87F}" type="sibTrans" cxnId="{FCAB546F-6702-45C8-9C5B-9B13E54A91ED}">
      <dgm:prSet/>
      <dgm:spPr/>
      <dgm:t>
        <a:bodyPr/>
        <a:lstStyle/>
        <a:p>
          <a:endParaRPr lang="en-GB"/>
        </a:p>
      </dgm:t>
    </dgm:pt>
    <dgm:pt modelId="{E7E0A7E6-21D6-497A-A356-0B5B3B6F67F2}">
      <dgm:prSet phldrT="[Text]"/>
      <dgm:spPr/>
      <dgm:t>
        <a:bodyPr/>
        <a:lstStyle/>
        <a:p>
          <a:r>
            <a:rPr lang="en-GB" dirty="0" smtClean="0"/>
            <a:t>Ads target new audiences due to the obvious depletion of current users, even though now illegal to advertise to the young</a:t>
          </a:r>
          <a:endParaRPr lang="en-GB" dirty="0"/>
        </a:p>
      </dgm:t>
    </dgm:pt>
    <dgm:pt modelId="{9150AC3F-A875-42D2-BE3B-D46488C8B685}" type="parTrans" cxnId="{496122E4-204F-432D-B271-4D6A14254164}">
      <dgm:prSet/>
      <dgm:spPr/>
      <dgm:t>
        <a:bodyPr/>
        <a:lstStyle/>
        <a:p>
          <a:endParaRPr lang="en-GB"/>
        </a:p>
      </dgm:t>
    </dgm:pt>
    <dgm:pt modelId="{6A28CF17-59BB-4198-B883-ADC8F9858BD2}" type="sibTrans" cxnId="{496122E4-204F-432D-B271-4D6A14254164}">
      <dgm:prSet/>
      <dgm:spPr/>
      <dgm:t>
        <a:bodyPr/>
        <a:lstStyle/>
        <a:p>
          <a:endParaRPr lang="en-GB"/>
        </a:p>
      </dgm:t>
    </dgm:pt>
    <dgm:pt modelId="{ACB8B62C-FAD4-4454-B73C-B74F5B9EA9DA}">
      <dgm:prSet phldrT="[Text]"/>
      <dgm:spPr/>
      <dgm:t>
        <a:bodyPr/>
        <a:lstStyle/>
        <a:p>
          <a:r>
            <a:rPr lang="en-GB" dirty="0" smtClean="0"/>
            <a:t>The young read adult magazines such as TIME, MAXIM etc.</a:t>
          </a:r>
          <a:endParaRPr lang="en-GB" dirty="0"/>
        </a:p>
      </dgm:t>
    </dgm:pt>
    <dgm:pt modelId="{D9E130D6-010E-43A1-8AD3-6A68028801F5}" type="parTrans" cxnId="{D99C3C5C-41D3-40D3-8B9B-6E250327BAD0}">
      <dgm:prSet/>
      <dgm:spPr/>
      <dgm:t>
        <a:bodyPr/>
        <a:lstStyle/>
        <a:p>
          <a:endParaRPr lang="en-GB"/>
        </a:p>
      </dgm:t>
    </dgm:pt>
    <dgm:pt modelId="{2D6DA925-05CC-4B6D-9964-015BB6929FD7}" type="sibTrans" cxnId="{D99C3C5C-41D3-40D3-8B9B-6E250327BAD0}">
      <dgm:prSet/>
      <dgm:spPr/>
      <dgm:t>
        <a:bodyPr/>
        <a:lstStyle/>
        <a:p>
          <a:endParaRPr lang="en-GB"/>
        </a:p>
      </dgm:t>
    </dgm:pt>
    <dgm:pt modelId="{4F0BAE6B-DAAE-4825-8152-9333685819AA}">
      <dgm:prSet phldrT="[Text]"/>
      <dgm:spPr/>
      <dgm:t>
        <a:bodyPr/>
        <a:lstStyle/>
        <a:p>
          <a:r>
            <a:rPr lang="en-GB" dirty="0" smtClean="0"/>
            <a:t>The alcohol industry spends 330 billion at least each year depicting fun. Different age boundaries to tobacco</a:t>
          </a:r>
          <a:endParaRPr lang="en-GB" dirty="0"/>
        </a:p>
      </dgm:t>
    </dgm:pt>
    <dgm:pt modelId="{CC61332E-C37E-4DB1-840F-9F0F1CAD4DC3}" type="parTrans" cxnId="{07945B84-C41C-4AE9-B62F-CFC537120C89}">
      <dgm:prSet/>
      <dgm:spPr/>
      <dgm:t>
        <a:bodyPr/>
        <a:lstStyle/>
        <a:p>
          <a:endParaRPr lang="en-GB"/>
        </a:p>
      </dgm:t>
    </dgm:pt>
    <dgm:pt modelId="{F89C4A96-2CEC-4DF3-BFD6-129CB40A4317}" type="sibTrans" cxnId="{07945B84-C41C-4AE9-B62F-CFC537120C89}">
      <dgm:prSet/>
      <dgm:spPr/>
      <dgm:t>
        <a:bodyPr/>
        <a:lstStyle/>
        <a:p>
          <a:endParaRPr lang="en-GB"/>
        </a:p>
      </dgm:t>
    </dgm:pt>
    <dgm:pt modelId="{8822CAFA-B92D-4D71-A5AA-99C871AFF25E}">
      <dgm:prSet phldrT="[Text]"/>
      <dgm:spPr/>
      <dgm:t>
        <a:bodyPr/>
        <a:lstStyle/>
        <a:p>
          <a:r>
            <a:rPr lang="en-GB" dirty="0" smtClean="0"/>
            <a:t>Voluntary age limits are placed on TV and radio but, in 2006 14 of 15 prime time TV programmes contained alcohol</a:t>
          </a:r>
          <a:endParaRPr lang="en-GB" dirty="0"/>
        </a:p>
      </dgm:t>
    </dgm:pt>
    <dgm:pt modelId="{C19077FF-F628-4F12-99B0-E241EBCF4191}" type="parTrans" cxnId="{2F6EEC6B-0602-4C49-A5DA-F3BF55F674D8}">
      <dgm:prSet/>
      <dgm:spPr/>
      <dgm:t>
        <a:bodyPr/>
        <a:lstStyle/>
        <a:p>
          <a:endParaRPr lang="en-GB"/>
        </a:p>
      </dgm:t>
    </dgm:pt>
    <dgm:pt modelId="{73C8E284-0AED-4C20-8409-068E99CFE86A}" type="sibTrans" cxnId="{2F6EEC6B-0602-4C49-A5DA-F3BF55F674D8}">
      <dgm:prSet/>
      <dgm:spPr/>
      <dgm:t>
        <a:bodyPr/>
        <a:lstStyle/>
        <a:p>
          <a:endParaRPr lang="en-GB"/>
        </a:p>
      </dgm:t>
    </dgm:pt>
    <dgm:pt modelId="{64A183BB-5704-4563-8B3B-52774953BC90}" type="pres">
      <dgm:prSet presAssocID="{043B9404-D2AB-4E26-B33C-E6B3CDB081EE}" presName="diagram" presStyleCnt="0">
        <dgm:presLayoutVars>
          <dgm:dir/>
          <dgm:resizeHandles val="exact"/>
        </dgm:presLayoutVars>
      </dgm:prSet>
      <dgm:spPr/>
      <dgm:t>
        <a:bodyPr/>
        <a:lstStyle/>
        <a:p>
          <a:endParaRPr lang="en-GB"/>
        </a:p>
      </dgm:t>
    </dgm:pt>
    <dgm:pt modelId="{DC09F9D9-7384-44AC-B5DF-0AA82616FF26}" type="pres">
      <dgm:prSet presAssocID="{57B4FFB6-91A9-418B-84A3-4D811138040A}" presName="node" presStyleLbl="node1" presStyleIdx="0" presStyleCnt="5">
        <dgm:presLayoutVars>
          <dgm:bulletEnabled val="1"/>
        </dgm:presLayoutVars>
      </dgm:prSet>
      <dgm:spPr/>
      <dgm:t>
        <a:bodyPr/>
        <a:lstStyle/>
        <a:p>
          <a:endParaRPr lang="en-GB"/>
        </a:p>
      </dgm:t>
    </dgm:pt>
    <dgm:pt modelId="{C5BA6AE4-41E0-438F-BE45-1626D4CD0D94}" type="pres">
      <dgm:prSet presAssocID="{F9DCD0BC-D47D-4A7D-8205-A082E320D87F}" presName="sibTrans" presStyleCnt="0"/>
      <dgm:spPr/>
    </dgm:pt>
    <dgm:pt modelId="{7357A04A-245F-4FA3-8640-4A3A5EEA2F95}" type="pres">
      <dgm:prSet presAssocID="{E7E0A7E6-21D6-497A-A356-0B5B3B6F67F2}" presName="node" presStyleLbl="node1" presStyleIdx="1" presStyleCnt="5">
        <dgm:presLayoutVars>
          <dgm:bulletEnabled val="1"/>
        </dgm:presLayoutVars>
      </dgm:prSet>
      <dgm:spPr/>
      <dgm:t>
        <a:bodyPr/>
        <a:lstStyle/>
        <a:p>
          <a:endParaRPr lang="en-GB"/>
        </a:p>
      </dgm:t>
    </dgm:pt>
    <dgm:pt modelId="{FE6C1EF2-B216-436D-9BA7-108A5D7B3355}" type="pres">
      <dgm:prSet presAssocID="{6A28CF17-59BB-4198-B883-ADC8F9858BD2}" presName="sibTrans" presStyleCnt="0"/>
      <dgm:spPr/>
    </dgm:pt>
    <dgm:pt modelId="{848EBA6F-B0E7-4F1F-9561-5C48A2A7029E}" type="pres">
      <dgm:prSet presAssocID="{ACB8B62C-FAD4-4454-B73C-B74F5B9EA9DA}" presName="node" presStyleLbl="node1" presStyleIdx="2" presStyleCnt="5">
        <dgm:presLayoutVars>
          <dgm:bulletEnabled val="1"/>
        </dgm:presLayoutVars>
      </dgm:prSet>
      <dgm:spPr/>
      <dgm:t>
        <a:bodyPr/>
        <a:lstStyle/>
        <a:p>
          <a:endParaRPr lang="en-GB"/>
        </a:p>
      </dgm:t>
    </dgm:pt>
    <dgm:pt modelId="{51C9E4B1-53C7-4840-8B56-782A9B57F46B}" type="pres">
      <dgm:prSet presAssocID="{2D6DA925-05CC-4B6D-9964-015BB6929FD7}" presName="sibTrans" presStyleCnt="0"/>
      <dgm:spPr/>
    </dgm:pt>
    <dgm:pt modelId="{D93F0ACE-C17C-4984-96FD-1341215B20EF}" type="pres">
      <dgm:prSet presAssocID="{4F0BAE6B-DAAE-4825-8152-9333685819AA}" presName="node" presStyleLbl="node1" presStyleIdx="3" presStyleCnt="5">
        <dgm:presLayoutVars>
          <dgm:bulletEnabled val="1"/>
        </dgm:presLayoutVars>
      </dgm:prSet>
      <dgm:spPr/>
      <dgm:t>
        <a:bodyPr/>
        <a:lstStyle/>
        <a:p>
          <a:endParaRPr lang="en-GB"/>
        </a:p>
      </dgm:t>
    </dgm:pt>
    <dgm:pt modelId="{668F9D33-428C-40F2-9D12-C5AF1054AA84}" type="pres">
      <dgm:prSet presAssocID="{F89C4A96-2CEC-4DF3-BFD6-129CB40A4317}" presName="sibTrans" presStyleCnt="0"/>
      <dgm:spPr/>
    </dgm:pt>
    <dgm:pt modelId="{67DF2C2A-64BE-4BD5-8B80-5E3903E2EAF3}" type="pres">
      <dgm:prSet presAssocID="{8822CAFA-B92D-4D71-A5AA-99C871AFF25E}" presName="node" presStyleLbl="node1" presStyleIdx="4" presStyleCnt="5">
        <dgm:presLayoutVars>
          <dgm:bulletEnabled val="1"/>
        </dgm:presLayoutVars>
      </dgm:prSet>
      <dgm:spPr/>
      <dgm:t>
        <a:bodyPr/>
        <a:lstStyle/>
        <a:p>
          <a:endParaRPr lang="en-GB"/>
        </a:p>
      </dgm:t>
    </dgm:pt>
  </dgm:ptLst>
  <dgm:cxnLst>
    <dgm:cxn modelId="{2F6EEC6B-0602-4C49-A5DA-F3BF55F674D8}" srcId="{043B9404-D2AB-4E26-B33C-E6B3CDB081EE}" destId="{8822CAFA-B92D-4D71-A5AA-99C871AFF25E}" srcOrd="4" destOrd="0" parTransId="{C19077FF-F628-4F12-99B0-E241EBCF4191}" sibTransId="{73C8E284-0AED-4C20-8409-068E99CFE86A}"/>
    <dgm:cxn modelId="{496122E4-204F-432D-B271-4D6A14254164}" srcId="{043B9404-D2AB-4E26-B33C-E6B3CDB081EE}" destId="{E7E0A7E6-21D6-497A-A356-0B5B3B6F67F2}" srcOrd="1" destOrd="0" parTransId="{9150AC3F-A875-42D2-BE3B-D46488C8B685}" sibTransId="{6A28CF17-59BB-4198-B883-ADC8F9858BD2}"/>
    <dgm:cxn modelId="{20F74364-C121-4D95-AFDD-6A2A78CE369C}" type="presOf" srcId="{E7E0A7E6-21D6-497A-A356-0B5B3B6F67F2}" destId="{7357A04A-245F-4FA3-8640-4A3A5EEA2F95}" srcOrd="0" destOrd="0" presId="urn:microsoft.com/office/officeart/2005/8/layout/default"/>
    <dgm:cxn modelId="{77B5D137-9E75-4CB5-B63F-3E6937890C49}" type="presOf" srcId="{57B4FFB6-91A9-418B-84A3-4D811138040A}" destId="{DC09F9D9-7384-44AC-B5DF-0AA82616FF26}" srcOrd="0" destOrd="0" presId="urn:microsoft.com/office/officeart/2005/8/layout/default"/>
    <dgm:cxn modelId="{07945B84-C41C-4AE9-B62F-CFC537120C89}" srcId="{043B9404-D2AB-4E26-B33C-E6B3CDB081EE}" destId="{4F0BAE6B-DAAE-4825-8152-9333685819AA}" srcOrd="3" destOrd="0" parTransId="{CC61332E-C37E-4DB1-840F-9F0F1CAD4DC3}" sibTransId="{F89C4A96-2CEC-4DF3-BFD6-129CB40A4317}"/>
    <dgm:cxn modelId="{D99C3C5C-41D3-40D3-8B9B-6E250327BAD0}" srcId="{043B9404-D2AB-4E26-B33C-E6B3CDB081EE}" destId="{ACB8B62C-FAD4-4454-B73C-B74F5B9EA9DA}" srcOrd="2" destOrd="0" parTransId="{D9E130D6-010E-43A1-8AD3-6A68028801F5}" sibTransId="{2D6DA925-05CC-4B6D-9964-015BB6929FD7}"/>
    <dgm:cxn modelId="{4F802B3A-6F7B-4A07-A982-262013FC6A0C}" type="presOf" srcId="{8822CAFA-B92D-4D71-A5AA-99C871AFF25E}" destId="{67DF2C2A-64BE-4BD5-8B80-5E3903E2EAF3}" srcOrd="0" destOrd="0" presId="urn:microsoft.com/office/officeart/2005/8/layout/default"/>
    <dgm:cxn modelId="{FCAB546F-6702-45C8-9C5B-9B13E54A91ED}" srcId="{043B9404-D2AB-4E26-B33C-E6B3CDB081EE}" destId="{57B4FFB6-91A9-418B-84A3-4D811138040A}" srcOrd="0" destOrd="0" parTransId="{04E3762B-4812-4F6B-8391-BD8FA7F34C12}" sibTransId="{F9DCD0BC-D47D-4A7D-8205-A082E320D87F}"/>
    <dgm:cxn modelId="{03B0AC56-5947-4701-956B-A47EC09CDD1D}" type="presOf" srcId="{043B9404-D2AB-4E26-B33C-E6B3CDB081EE}" destId="{64A183BB-5704-4563-8B3B-52774953BC90}" srcOrd="0" destOrd="0" presId="urn:microsoft.com/office/officeart/2005/8/layout/default"/>
    <dgm:cxn modelId="{FA118F67-6C45-4A55-BE0C-1310245A73A2}" type="presOf" srcId="{ACB8B62C-FAD4-4454-B73C-B74F5B9EA9DA}" destId="{848EBA6F-B0E7-4F1F-9561-5C48A2A7029E}" srcOrd="0" destOrd="0" presId="urn:microsoft.com/office/officeart/2005/8/layout/default"/>
    <dgm:cxn modelId="{4CE67607-05E3-47E9-9AFD-89A148F8CED7}" type="presOf" srcId="{4F0BAE6B-DAAE-4825-8152-9333685819AA}" destId="{D93F0ACE-C17C-4984-96FD-1341215B20EF}" srcOrd="0" destOrd="0" presId="urn:microsoft.com/office/officeart/2005/8/layout/default"/>
    <dgm:cxn modelId="{3B6939BA-C9AC-4277-BEC3-D05B145520E8}" type="presParOf" srcId="{64A183BB-5704-4563-8B3B-52774953BC90}" destId="{DC09F9D9-7384-44AC-B5DF-0AA82616FF26}" srcOrd="0" destOrd="0" presId="urn:microsoft.com/office/officeart/2005/8/layout/default"/>
    <dgm:cxn modelId="{0D22A2F1-3265-4982-BCC9-83284D43D732}" type="presParOf" srcId="{64A183BB-5704-4563-8B3B-52774953BC90}" destId="{C5BA6AE4-41E0-438F-BE45-1626D4CD0D94}" srcOrd="1" destOrd="0" presId="urn:microsoft.com/office/officeart/2005/8/layout/default"/>
    <dgm:cxn modelId="{E20756F5-F459-4E45-AB58-302C3E10F3F0}" type="presParOf" srcId="{64A183BB-5704-4563-8B3B-52774953BC90}" destId="{7357A04A-245F-4FA3-8640-4A3A5EEA2F95}" srcOrd="2" destOrd="0" presId="urn:microsoft.com/office/officeart/2005/8/layout/default"/>
    <dgm:cxn modelId="{5DE60777-F8F5-4DC0-B8DB-70865B552B56}" type="presParOf" srcId="{64A183BB-5704-4563-8B3B-52774953BC90}" destId="{FE6C1EF2-B216-436D-9BA7-108A5D7B3355}" srcOrd="3" destOrd="0" presId="urn:microsoft.com/office/officeart/2005/8/layout/default"/>
    <dgm:cxn modelId="{8FE55439-D7C4-4BEF-8537-2EC8BD02CD08}" type="presParOf" srcId="{64A183BB-5704-4563-8B3B-52774953BC90}" destId="{848EBA6F-B0E7-4F1F-9561-5C48A2A7029E}" srcOrd="4" destOrd="0" presId="urn:microsoft.com/office/officeart/2005/8/layout/default"/>
    <dgm:cxn modelId="{9E4DB6ED-E816-4235-ADB2-87F4099795A1}" type="presParOf" srcId="{64A183BB-5704-4563-8B3B-52774953BC90}" destId="{51C9E4B1-53C7-4840-8B56-782A9B57F46B}" srcOrd="5" destOrd="0" presId="urn:microsoft.com/office/officeart/2005/8/layout/default"/>
    <dgm:cxn modelId="{8D5E73EB-9105-4F86-83B8-33C96501EDCB}" type="presParOf" srcId="{64A183BB-5704-4563-8B3B-52774953BC90}" destId="{D93F0ACE-C17C-4984-96FD-1341215B20EF}" srcOrd="6" destOrd="0" presId="urn:microsoft.com/office/officeart/2005/8/layout/default"/>
    <dgm:cxn modelId="{B8F5D73B-0561-4CC4-B599-701BA873FECD}" type="presParOf" srcId="{64A183BB-5704-4563-8B3B-52774953BC90}" destId="{668F9D33-428C-40F2-9D12-C5AF1054AA84}" srcOrd="7" destOrd="0" presId="urn:microsoft.com/office/officeart/2005/8/layout/default"/>
    <dgm:cxn modelId="{40A34D65-1C77-4F67-8179-E8E3F7BD900C}" type="presParOf" srcId="{64A183BB-5704-4563-8B3B-52774953BC90}" destId="{67DF2C2A-64BE-4BD5-8B80-5E3903E2EAF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3D545C-28CF-46C7-BFD0-28915C49D429}"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F8F91EB5-BD0E-47D2-85B9-A2956D5A3D7C}">
      <dgm:prSet phldrT="[Text]"/>
      <dgm:spPr/>
      <dgm:t>
        <a:bodyPr/>
        <a:lstStyle/>
        <a:p>
          <a:r>
            <a:rPr lang="en-GB" dirty="0" smtClean="0"/>
            <a:t>TV and movie</a:t>
          </a:r>
          <a:endParaRPr lang="en-GB" dirty="0"/>
        </a:p>
      </dgm:t>
    </dgm:pt>
    <dgm:pt modelId="{C2AC44B7-CFDB-4B59-8E71-0B2086516FC2}" type="parTrans" cxnId="{7AEE0AC8-C8F3-4682-A4F6-6EF0F9CE99FA}">
      <dgm:prSet/>
      <dgm:spPr/>
      <dgm:t>
        <a:bodyPr/>
        <a:lstStyle/>
        <a:p>
          <a:endParaRPr lang="en-GB"/>
        </a:p>
      </dgm:t>
    </dgm:pt>
    <dgm:pt modelId="{6B051C7E-645E-4B8B-81C7-2217410B1755}" type="sibTrans" cxnId="{7AEE0AC8-C8F3-4682-A4F6-6EF0F9CE99FA}">
      <dgm:prSet/>
      <dgm:spPr/>
      <dgm:t>
        <a:bodyPr/>
        <a:lstStyle/>
        <a:p>
          <a:endParaRPr lang="en-GB"/>
        </a:p>
      </dgm:t>
    </dgm:pt>
    <dgm:pt modelId="{AEFD8867-698E-4C5C-B9DB-1A5F4EBBFBC1}">
      <dgm:prSet phldrT="[Text]" custT="1"/>
      <dgm:spPr/>
      <dgm:t>
        <a:bodyPr/>
        <a:lstStyle/>
        <a:p>
          <a:r>
            <a:rPr lang="en-GB" sz="1800" b="1" dirty="0" smtClean="0"/>
            <a:t>CAD advertised by embedding in movies, e.g. Superman 2, American Pie: Product placement</a:t>
          </a:r>
          <a:endParaRPr lang="en-GB" sz="1800" b="1" dirty="0"/>
        </a:p>
      </dgm:t>
    </dgm:pt>
    <dgm:pt modelId="{99A4005E-303C-472E-9685-4B1C51DE6C33}" type="parTrans" cxnId="{D7976E32-A0D4-4715-AC82-C7C2943A7D37}">
      <dgm:prSet/>
      <dgm:spPr/>
      <dgm:t>
        <a:bodyPr/>
        <a:lstStyle/>
        <a:p>
          <a:endParaRPr lang="en-GB"/>
        </a:p>
      </dgm:t>
    </dgm:pt>
    <dgm:pt modelId="{D957E5B5-9297-47A0-AE3F-4CE898FEFA70}" type="sibTrans" cxnId="{D7976E32-A0D4-4715-AC82-C7C2943A7D37}">
      <dgm:prSet/>
      <dgm:spPr/>
      <dgm:t>
        <a:bodyPr/>
        <a:lstStyle/>
        <a:p>
          <a:endParaRPr lang="en-GB"/>
        </a:p>
      </dgm:t>
    </dgm:pt>
    <dgm:pt modelId="{3DFEC977-029C-450F-8A08-576FF7DD820F}">
      <dgm:prSet phldrT="[Text]"/>
      <dgm:spPr/>
      <dgm:t>
        <a:bodyPr/>
        <a:lstStyle/>
        <a:p>
          <a:r>
            <a:rPr lang="en-GB" dirty="0" smtClean="0"/>
            <a:t>Ryan &amp; </a:t>
          </a:r>
          <a:r>
            <a:rPr lang="en-GB" dirty="0" err="1" smtClean="0"/>
            <a:t>Hoerrner</a:t>
          </a:r>
          <a:r>
            <a:rPr lang="en-GB" dirty="0" smtClean="0"/>
            <a:t>, (2004)</a:t>
          </a:r>
          <a:endParaRPr lang="en-GB" dirty="0"/>
        </a:p>
      </dgm:t>
    </dgm:pt>
    <dgm:pt modelId="{AEF8E613-9BB1-4AAA-BB6F-E3CA6B9FEFDC}" type="parTrans" cxnId="{FD53E331-B0E2-40A1-969A-409BDD3E5CA4}">
      <dgm:prSet/>
      <dgm:spPr/>
      <dgm:t>
        <a:bodyPr/>
        <a:lstStyle/>
        <a:p>
          <a:endParaRPr lang="en-GB"/>
        </a:p>
      </dgm:t>
    </dgm:pt>
    <dgm:pt modelId="{FD7FABA1-6A8A-4D5B-B7D9-9B3D929CA107}" type="sibTrans" cxnId="{FD53E331-B0E2-40A1-969A-409BDD3E5CA4}">
      <dgm:prSet/>
      <dgm:spPr/>
      <dgm:t>
        <a:bodyPr/>
        <a:lstStyle/>
        <a:p>
          <a:endParaRPr lang="en-GB"/>
        </a:p>
      </dgm:t>
    </dgm:pt>
    <dgm:pt modelId="{C98C2F09-3AB8-4399-A6FD-71F9AD5620E0}">
      <dgm:prSet phldrT="[Text]" custT="1"/>
      <dgm:spPr/>
      <dgm:t>
        <a:bodyPr/>
        <a:lstStyle/>
        <a:p>
          <a:r>
            <a:rPr lang="en-GB" sz="1800" b="1" dirty="0" smtClean="0"/>
            <a:t>534 box office hits had 3,830 depictions of smoking and DISNEY films all bar 3 contained alcohol or cigarettes! </a:t>
          </a:r>
          <a:endParaRPr lang="en-GB" sz="1800" b="1" dirty="0"/>
        </a:p>
      </dgm:t>
    </dgm:pt>
    <dgm:pt modelId="{626AAFC2-F3FB-405E-A4CB-62A8F1FEFC1E}" type="parTrans" cxnId="{63A05C28-7983-4163-A5DC-39EB501888E3}">
      <dgm:prSet/>
      <dgm:spPr/>
      <dgm:t>
        <a:bodyPr/>
        <a:lstStyle/>
        <a:p>
          <a:endParaRPr lang="en-GB"/>
        </a:p>
      </dgm:t>
    </dgm:pt>
    <dgm:pt modelId="{876FB9DC-FFB3-4934-8ED3-358C096BC3F3}" type="sibTrans" cxnId="{63A05C28-7983-4163-A5DC-39EB501888E3}">
      <dgm:prSet/>
      <dgm:spPr/>
      <dgm:t>
        <a:bodyPr/>
        <a:lstStyle/>
        <a:p>
          <a:endParaRPr lang="en-GB"/>
        </a:p>
      </dgm:t>
    </dgm:pt>
    <dgm:pt modelId="{5AF6FE84-1018-4DDA-B597-1E403BEF295E}">
      <dgm:prSet phldrT="[Text]"/>
      <dgm:spPr/>
      <dgm:t>
        <a:bodyPr/>
        <a:lstStyle/>
        <a:p>
          <a:r>
            <a:rPr lang="en-GB" dirty="0" smtClean="0"/>
            <a:t>Stern, (2005)</a:t>
          </a:r>
          <a:endParaRPr lang="en-GB" dirty="0"/>
        </a:p>
      </dgm:t>
    </dgm:pt>
    <dgm:pt modelId="{8F5F892B-1CF7-45F2-BC58-16F5A82B744F}" type="parTrans" cxnId="{BB92B795-81FC-46E8-B59B-DEA4ECCB0084}">
      <dgm:prSet/>
      <dgm:spPr/>
      <dgm:t>
        <a:bodyPr/>
        <a:lstStyle/>
        <a:p>
          <a:endParaRPr lang="en-GB"/>
        </a:p>
      </dgm:t>
    </dgm:pt>
    <dgm:pt modelId="{4780FB3E-0C5B-4AC4-805C-7615651C7718}" type="sibTrans" cxnId="{BB92B795-81FC-46E8-B59B-DEA4ECCB0084}">
      <dgm:prSet/>
      <dgm:spPr/>
      <dgm:t>
        <a:bodyPr/>
        <a:lstStyle/>
        <a:p>
          <a:endParaRPr lang="en-GB"/>
        </a:p>
      </dgm:t>
    </dgm:pt>
    <dgm:pt modelId="{BDC44C1B-5E80-422C-BFE8-F04476DD76E5}">
      <dgm:prSet phldrT="[Text]"/>
      <dgm:spPr/>
      <dgm:t>
        <a:bodyPr/>
        <a:lstStyle/>
        <a:p>
          <a:r>
            <a:rPr lang="en-GB" b="1" dirty="0" smtClean="0"/>
            <a:t>35% of major teen characters (PG) drank, 17% smoked, 30% used drugs</a:t>
          </a:r>
          <a:endParaRPr lang="en-GB" b="1" dirty="0"/>
        </a:p>
      </dgm:t>
    </dgm:pt>
    <dgm:pt modelId="{AAA93604-3455-45EC-B64E-68D199AFED3C}" type="parTrans" cxnId="{E74CE534-E477-4CB7-9D45-376659AE1EBD}">
      <dgm:prSet/>
      <dgm:spPr/>
      <dgm:t>
        <a:bodyPr/>
        <a:lstStyle/>
        <a:p>
          <a:endParaRPr lang="en-GB"/>
        </a:p>
      </dgm:t>
    </dgm:pt>
    <dgm:pt modelId="{6A468B6B-D028-48C3-8B9A-C54721B9A2EF}" type="sibTrans" cxnId="{E74CE534-E477-4CB7-9D45-376659AE1EBD}">
      <dgm:prSet/>
      <dgm:spPr/>
      <dgm:t>
        <a:bodyPr/>
        <a:lstStyle/>
        <a:p>
          <a:endParaRPr lang="en-GB"/>
        </a:p>
      </dgm:t>
    </dgm:pt>
    <dgm:pt modelId="{1466F163-C2F1-4745-A1C8-8AD20DC064F7}" type="pres">
      <dgm:prSet presAssocID="{9C3D545C-28CF-46C7-BFD0-28915C49D429}" presName="rootnode" presStyleCnt="0">
        <dgm:presLayoutVars>
          <dgm:chMax/>
          <dgm:chPref/>
          <dgm:dir/>
          <dgm:animLvl val="lvl"/>
        </dgm:presLayoutVars>
      </dgm:prSet>
      <dgm:spPr/>
      <dgm:t>
        <a:bodyPr/>
        <a:lstStyle/>
        <a:p>
          <a:endParaRPr lang="en-GB"/>
        </a:p>
      </dgm:t>
    </dgm:pt>
    <dgm:pt modelId="{BC68C999-5279-474C-A6D3-0102005309F2}" type="pres">
      <dgm:prSet presAssocID="{F8F91EB5-BD0E-47D2-85B9-A2956D5A3D7C}" presName="composite" presStyleCnt="0"/>
      <dgm:spPr/>
    </dgm:pt>
    <dgm:pt modelId="{F465981B-87D5-4684-9606-03E0172AE5F6}" type="pres">
      <dgm:prSet presAssocID="{F8F91EB5-BD0E-47D2-85B9-A2956D5A3D7C}" presName="bentUpArrow1" presStyleLbl="alignImgPlace1" presStyleIdx="0" presStyleCnt="2"/>
      <dgm:spPr/>
    </dgm:pt>
    <dgm:pt modelId="{57991D2E-E00B-4165-99CE-C012C3F5D0E5}" type="pres">
      <dgm:prSet presAssocID="{F8F91EB5-BD0E-47D2-85B9-A2956D5A3D7C}" presName="ParentText" presStyleLbl="node1" presStyleIdx="0" presStyleCnt="3" custLinFactNeighborX="-2421" custLinFactNeighborY="-3480">
        <dgm:presLayoutVars>
          <dgm:chMax val="1"/>
          <dgm:chPref val="1"/>
          <dgm:bulletEnabled val="1"/>
        </dgm:presLayoutVars>
      </dgm:prSet>
      <dgm:spPr/>
      <dgm:t>
        <a:bodyPr/>
        <a:lstStyle/>
        <a:p>
          <a:endParaRPr lang="en-GB"/>
        </a:p>
      </dgm:t>
    </dgm:pt>
    <dgm:pt modelId="{9BEC6E4A-CFBD-4EAB-B5A2-A1B9F16573DD}" type="pres">
      <dgm:prSet presAssocID="{F8F91EB5-BD0E-47D2-85B9-A2956D5A3D7C}" presName="ChildText" presStyleLbl="revTx" presStyleIdx="0" presStyleCnt="3" custScaleX="548506" custScaleY="102734" custLinFactX="100000" custLinFactNeighborX="126669" custLinFactNeighborY="-182">
        <dgm:presLayoutVars>
          <dgm:chMax val="0"/>
          <dgm:chPref val="0"/>
          <dgm:bulletEnabled val="1"/>
        </dgm:presLayoutVars>
      </dgm:prSet>
      <dgm:spPr/>
      <dgm:t>
        <a:bodyPr/>
        <a:lstStyle/>
        <a:p>
          <a:endParaRPr lang="en-GB"/>
        </a:p>
      </dgm:t>
    </dgm:pt>
    <dgm:pt modelId="{FCF27ED4-CEE3-4FB6-A619-CA94270FA2E9}" type="pres">
      <dgm:prSet presAssocID="{6B051C7E-645E-4B8B-81C7-2217410B1755}" presName="sibTrans" presStyleCnt="0"/>
      <dgm:spPr/>
    </dgm:pt>
    <dgm:pt modelId="{28A3C270-D29B-4A94-9DCE-FB1B5B784A2D}" type="pres">
      <dgm:prSet presAssocID="{3DFEC977-029C-450F-8A08-576FF7DD820F}" presName="composite" presStyleCnt="0"/>
      <dgm:spPr/>
    </dgm:pt>
    <dgm:pt modelId="{F645FB79-1A3C-4D26-AE9D-02CE91C70383}" type="pres">
      <dgm:prSet presAssocID="{3DFEC977-029C-450F-8A08-576FF7DD820F}" presName="bentUpArrow1" presStyleLbl="alignImgPlace1" presStyleIdx="1" presStyleCnt="2"/>
      <dgm:spPr/>
    </dgm:pt>
    <dgm:pt modelId="{61A54072-DD48-4D1D-892D-975E4506C4FE}" type="pres">
      <dgm:prSet presAssocID="{3DFEC977-029C-450F-8A08-576FF7DD820F}" presName="ParentText" presStyleLbl="node1" presStyleIdx="1" presStyleCnt="3" custLinFactNeighborX="-24657" custLinFactNeighborY="-4223">
        <dgm:presLayoutVars>
          <dgm:chMax val="1"/>
          <dgm:chPref val="1"/>
          <dgm:bulletEnabled val="1"/>
        </dgm:presLayoutVars>
      </dgm:prSet>
      <dgm:spPr/>
      <dgm:t>
        <a:bodyPr/>
        <a:lstStyle/>
        <a:p>
          <a:endParaRPr lang="en-GB"/>
        </a:p>
      </dgm:t>
    </dgm:pt>
    <dgm:pt modelId="{69CD132A-2281-4B13-A702-B60B7EC3B488}" type="pres">
      <dgm:prSet presAssocID="{3DFEC977-029C-450F-8A08-576FF7DD820F}" presName="ChildText" presStyleLbl="revTx" presStyleIdx="1" presStyleCnt="3" custScaleX="376051" custLinFactX="18458" custLinFactNeighborX="100000" custLinFactNeighborY="1635">
        <dgm:presLayoutVars>
          <dgm:chMax val="0"/>
          <dgm:chPref val="0"/>
          <dgm:bulletEnabled val="1"/>
        </dgm:presLayoutVars>
      </dgm:prSet>
      <dgm:spPr/>
      <dgm:t>
        <a:bodyPr/>
        <a:lstStyle/>
        <a:p>
          <a:endParaRPr lang="en-GB"/>
        </a:p>
      </dgm:t>
    </dgm:pt>
    <dgm:pt modelId="{1DFAD53D-AB76-49C5-A7DA-2D6C946D0228}" type="pres">
      <dgm:prSet presAssocID="{FD7FABA1-6A8A-4D5B-B7D9-9B3D929CA107}" presName="sibTrans" presStyleCnt="0"/>
      <dgm:spPr/>
    </dgm:pt>
    <dgm:pt modelId="{073D9501-7988-4915-80E8-A25CFA1ED279}" type="pres">
      <dgm:prSet presAssocID="{5AF6FE84-1018-4DDA-B597-1E403BEF295E}" presName="composite" presStyleCnt="0"/>
      <dgm:spPr/>
    </dgm:pt>
    <dgm:pt modelId="{5C895DAA-3C91-4D15-BA18-7D11154C98ED}" type="pres">
      <dgm:prSet presAssocID="{5AF6FE84-1018-4DDA-B597-1E403BEF295E}" presName="ParentText" presStyleLbl="node1" presStyleIdx="2" presStyleCnt="3" custLinFactNeighborX="-87806" custLinFactNeighborY="-515">
        <dgm:presLayoutVars>
          <dgm:chMax val="1"/>
          <dgm:chPref val="1"/>
          <dgm:bulletEnabled val="1"/>
        </dgm:presLayoutVars>
      </dgm:prSet>
      <dgm:spPr/>
      <dgm:t>
        <a:bodyPr/>
        <a:lstStyle/>
        <a:p>
          <a:endParaRPr lang="en-GB"/>
        </a:p>
      </dgm:t>
    </dgm:pt>
    <dgm:pt modelId="{BF7FB027-39A6-4965-9E75-94AFB88F309F}" type="pres">
      <dgm:prSet presAssocID="{5AF6FE84-1018-4DDA-B597-1E403BEF295E}" presName="FinalChildText" presStyleLbl="revTx" presStyleIdx="2" presStyleCnt="3" custScaleX="287239" custLinFactNeighborX="42738" custLinFactNeighborY="1236">
        <dgm:presLayoutVars>
          <dgm:chMax val="0"/>
          <dgm:chPref val="0"/>
          <dgm:bulletEnabled val="1"/>
        </dgm:presLayoutVars>
      </dgm:prSet>
      <dgm:spPr/>
      <dgm:t>
        <a:bodyPr/>
        <a:lstStyle/>
        <a:p>
          <a:endParaRPr lang="en-GB"/>
        </a:p>
      </dgm:t>
    </dgm:pt>
  </dgm:ptLst>
  <dgm:cxnLst>
    <dgm:cxn modelId="{D7976E32-A0D4-4715-AC82-C7C2943A7D37}" srcId="{F8F91EB5-BD0E-47D2-85B9-A2956D5A3D7C}" destId="{AEFD8867-698E-4C5C-B9DB-1A5F4EBBFBC1}" srcOrd="0" destOrd="0" parTransId="{99A4005E-303C-472E-9685-4B1C51DE6C33}" sibTransId="{D957E5B5-9297-47A0-AE3F-4CE898FEFA70}"/>
    <dgm:cxn modelId="{63A05C28-7983-4163-A5DC-39EB501888E3}" srcId="{3DFEC977-029C-450F-8A08-576FF7DD820F}" destId="{C98C2F09-3AB8-4399-A6FD-71F9AD5620E0}" srcOrd="0" destOrd="0" parTransId="{626AAFC2-F3FB-405E-A4CB-62A8F1FEFC1E}" sibTransId="{876FB9DC-FFB3-4934-8ED3-358C096BC3F3}"/>
    <dgm:cxn modelId="{9619E594-D5A5-458F-A3FF-6FED462D134B}" type="presOf" srcId="{BDC44C1B-5E80-422C-BFE8-F04476DD76E5}" destId="{BF7FB027-39A6-4965-9E75-94AFB88F309F}" srcOrd="0" destOrd="0" presId="urn:microsoft.com/office/officeart/2005/8/layout/StepDownProcess"/>
    <dgm:cxn modelId="{FD53E331-B0E2-40A1-969A-409BDD3E5CA4}" srcId="{9C3D545C-28CF-46C7-BFD0-28915C49D429}" destId="{3DFEC977-029C-450F-8A08-576FF7DD820F}" srcOrd="1" destOrd="0" parTransId="{AEF8E613-9BB1-4AAA-BB6F-E3CA6B9FEFDC}" sibTransId="{FD7FABA1-6A8A-4D5B-B7D9-9B3D929CA107}"/>
    <dgm:cxn modelId="{D787D724-93F1-4B2C-A2F6-71B5D613F0FF}" type="presOf" srcId="{5AF6FE84-1018-4DDA-B597-1E403BEF295E}" destId="{5C895DAA-3C91-4D15-BA18-7D11154C98ED}" srcOrd="0" destOrd="0" presId="urn:microsoft.com/office/officeart/2005/8/layout/StepDownProcess"/>
    <dgm:cxn modelId="{CD92B15E-32D3-40E4-90D1-2F339EAD8534}" type="presOf" srcId="{AEFD8867-698E-4C5C-B9DB-1A5F4EBBFBC1}" destId="{9BEC6E4A-CFBD-4EAB-B5A2-A1B9F16573DD}" srcOrd="0" destOrd="0" presId="urn:microsoft.com/office/officeart/2005/8/layout/StepDownProcess"/>
    <dgm:cxn modelId="{7AEE0AC8-C8F3-4682-A4F6-6EF0F9CE99FA}" srcId="{9C3D545C-28CF-46C7-BFD0-28915C49D429}" destId="{F8F91EB5-BD0E-47D2-85B9-A2956D5A3D7C}" srcOrd="0" destOrd="0" parTransId="{C2AC44B7-CFDB-4B59-8E71-0B2086516FC2}" sibTransId="{6B051C7E-645E-4B8B-81C7-2217410B1755}"/>
    <dgm:cxn modelId="{E74CE534-E477-4CB7-9D45-376659AE1EBD}" srcId="{5AF6FE84-1018-4DDA-B597-1E403BEF295E}" destId="{BDC44C1B-5E80-422C-BFE8-F04476DD76E5}" srcOrd="0" destOrd="0" parTransId="{AAA93604-3455-45EC-B64E-68D199AFED3C}" sibTransId="{6A468B6B-D028-48C3-8B9A-C54721B9A2EF}"/>
    <dgm:cxn modelId="{BB92B795-81FC-46E8-B59B-DEA4ECCB0084}" srcId="{9C3D545C-28CF-46C7-BFD0-28915C49D429}" destId="{5AF6FE84-1018-4DDA-B597-1E403BEF295E}" srcOrd="2" destOrd="0" parTransId="{8F5F892B-1CF7-45F2-BC58-16F5A82B744F}" sibTransId="{4780FB3E-0C5B-4AC4-805C-7615651C7718}"/>
    <dgm:cxn modelId="{3D926D6F-CD5A-4875-A07E-612ECD69128F}" type="presOf" srcId="{F8F91EB5-BD0E-47D2-85B9-A2956D5A3D7C}" destId="{57991D2E-E00B-4165-99CE-C012C3F5D0E5}" srcOrd="0" destOrd="0" presId="urn:microsoft.com/office/officeart/2005/8/layout/StepDownProcess"/>
    <dgm:cxn modelId="{A494E3AF-590E-4F50-8C88-311A9ECA4001}" type="presOf" srcId="{9C3D545C-28CF-46C7-BFD0-28915C49D429}" destId="{1466F163-C2F1-4745-A1C8-8AD20DC064F7}" srcOrd="0" destOrd="0" presId="urn:microsoft.com/office/officeart/2005/8/layout/StepDownProcess"/>
    <dgm:cxn modelId="{E8715CA1-1967-4896-A2F8-4446613799D6}" type="presOf" srcId="{C98C2F09-3AB8-4399-A6FD-71F9AD5620E0}" destId="{69CD132A-2281-4B13-A702-B60B7EC3B488}" srcOrd="0" destOrd="0" presId="urn:microsoft.com/office/officeart/2005/8/layout/StepDownProcess"/>
    <dgm:cxn modelId="{54850E25-3D9B-4E0D-8AF5-C4BE38DAEBAD}" type="presOf" srcId="{3DFEC977-029C-450F-8A08-576FF7DD820F}" destId="{61A54072-DD48-4D1D-892D-975E4506C4FE}" srcOrd="0" destOrd="0" presId="urn:microsoft.com/office/officeart/2005/8/layout/StepDownProcess"/>
    <dgm:cxn modelId="{2B473E59-7A66-4052-A5C5-BA4356C1F71D}" type="presParOf" srcId="{1466F163-C2F1-4745-A1C8-8AD20DC064F7}" destId="{BC68C999-5279-474C-A6D3-0102005309F2}" srcOrd="0" destOrd="0" presId="urn:microsoft.com/office/officeart/2005/8/layout/StepDownProcess"/>
    <dgm:cxn modelId="{415022D4-5A10-4CB6-B963-AF93FA963D10}" type="presParOf" srcId="{BC68C999-5279-474C-A6D3-0102005309F2}" destId="{F465981B-87D5-4684-9606-03E0172AE5F6}" srcOrd="0" destOrd="0" presId="urn:microsoft.com/office/officeart/2005/8/layout/StepDownProcess"/>
    <dgm:cxn modelId="{4CFEA5EE-6522-4067-BD64-DC875D0B80E0}" type="presParOf" srcId="{BC68C999-5279-474C-A6D3-0102005309F2}" destId="{57991D2E-E00B-4165-99CE-C012C3F5D0E5}" srcOrd="1" destOrd="0" presId="urn:microsoft.com/office/officeart/2005/8/layout/StepDownProcess"/>
    <dgm:cxn modelId="{9E9C2295-7B11-4556-9C08-35D7FB41360F}" type="presParOf" srcId="{BC68C999-5279-474C-A6D3-0102005309F2}" destId="{9BEC6E4A-CFBD-4EAB-B5A2-A1B9F16573DD}" srcOrd="2" destOrd="0" presId="urn:microsoft.com/office/officeart/2005/8/layout/StepDownProcess"/>
    <dgm:cxn modelId="{386E67A2-BFB8-453C-9901-410EB118817D}" type="presParOf" srcId="{1466F163-C2F1-4745-A1C8-8AD20DC064F7}" destId="{FCF27ED4-CEE3-4FB6-A619-CA94270FA2E9}" srcOrd="1" destOrd="0" presId="urn:microsoft.com/office/officeart/2005/8/layout/StepDownProcess"/>
    <dgm:cxn modelId="{FE55B29E-9CF7-4E5F-BC07-8ACE17FD8227}" type="presParOf" srcId="{1466F163-C2F1-4745-A1C8-8AD20DC064F7}" destId="{28A3C270-D29B-4A94-9DCE-FB1B5B784A2D}" srcOrd="2" destOrd="0" presId="urn:microsoft.com/office/officeart/2005/8/layout/StepDownProcess"/>
    <dgm:cxn modelId="{C81FC22F-59EE-4EC7-9999-2256CAEC965C}" type="presParOf" srcId="{28A3C270-D29B-4A94-9DCE-FB1B5B784A2D}" destId="{F645FB79-1A3C-4D26-AE9D-02CE91C70383}" srcOrd="0" destOrd="0" presId="urn:microsoft.com/office/officeart/2005/8/layout/StepDownProcess"/>
    <dgm:cxn modelId="{FA2A1D84-5EA3-4E27-9F10-81E80456F993}" type="presParOf" srcId="{28A3C270-D29B-4A94-9DCE-FB1B5B784A2D}" destId="{61A54072-DD48-4D1D-892D-975E4506C4FE}" srcOrd="1" destOrd="0" presId="urn:microsoft.com/office/officeart/2005/8/layout/StepDownProcess"/>
    <dgm:cxn modelId="{68BCBB61-8C14-4C0E-BCD8-ED355D484DD8}" type="presParOf" srcId="{28A3C270-D29B-4A94-9DCE-FB1B5B784A2D}" destId="{69CD132A-2281-4B13-A702-B60B7EC3B488}" srcOrd="2" destOrd="0" presId="urn:microsoft.com/office/officeart/2005/8/layout/StepDownProcess"/>
    <dgm:cxn modelId="{148FCDBE-625E-4387-B3BF-D0049D3883A2}" type="presParOf" srcId="{1466F163-C2F1-4745-A1C8-8AD20DC064F7}" destId="{1DFAD53D-AB76-49C5-A7DA-2D6C946D0228}" srcOrd="3" destOrd="0" presId="urn:microsoft.com/office/officeart/2005/8/layout/StepDownProcess"/>
    <dgm:cxn modelId="{08F9D8FB-6370-4E2B-9ABA-6BA06FB19B61}" type="presParOf" srcId="{1466F163-C2F1-4745-A1C8-8AD20DC064F7}" destId="{073D9501-7988-4915-80E8-A25CFA1ED279}" srcOrd="4" destOrd="0" presId="urn:microsoft.com/office/officeart/2005/8/layout/StepDownProcess"/>
    <dgm:cxn modelId="{FFF93E1C-42B3-41E3-9BBB-6A8553996810}" type="presParOf" srcId="{073D9501-7988-4915-80E8-A25CFA1ED279}" destId="{5C895DAA-3C91-4D15-BA18-7D11154C98ED}" srcOrd="0" destOrd="0" presId="urn:microsoft.com/office/officeart/2005/8/layout/StepDownProcess"/>
    <dgm:cxn modelId="{A89CA296-92D0-4372-8F03-726BC5B10638}" type="presParOf" srcId="{073D9501-7988-4915-80E8-A25CFA1ED279}" destId="{BF7FB027-39A6-4965-9E75-94AFB88F309F}" srcOrd="1"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1C2418-0DFD-4597-B513-2BBBA0F2EFDF}">
      <dsp:nvSpPr>
        <dsp:cNvPr id="0" name=""/>
        <dsp:cNvSpPr/>
      </dsp:nvSpPr>
      <dsp:spPr>
        <a:xfrm>
          <a:off x="3593938" y="46762"/>
          <a:ext cx="1680057" cy="1588595"/>
        </a:xfrm>
        <a:prstGeom prst="ellipse">
          <a:avLst/>
        </a:prstGeom>
        <a:solidFill>
          <a:schemeClr val="accent1">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17,00 deaths annually</a:t>
          </a:r>
          <a:endParaRPr lang="en-GB" sz="1800" kern="1200" dirty="0"/>
        </a:p>
      </dsp:txBody>
      <dsp:txXfrm>
        <a:off x="3839977" y="279406"/>
        <a:ext cx="1187979" cy="1123307"/>
      </dsp:txXfrm>
    </dsp:sp>
    <dsp:sp modelId="{3304B87D-F3EF-449D-8F77-1B9E439E0F93}">
      <dsp:nvSpPr>
        <dsp:cNvPr id="0" name=""/>
        <dsp:cNvSpPr/>
      </dsp:nvSpPr>
      <dsp:spPr>
        <a:xfrm rot="2160000">
          <a:off x="5209396" y="1286186"/>
          <a:ext cx="454904" cy="56701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en-GB" sz="2700" kern="1200"/>
        </a:p>
      </dsp:txBody>
      <dsp:txXfrm>
        <a:off x="5222428" y="1359482"/>
        <a:ext cx="318433" cy="340211"/>
      </dsp:txXfrm>
    </dsp:sp>
    <dsp:sp modelId="{19553C03-FCA0-4514-BFCC-C263C99D9A11}">
      <dsp:nvSpPr>
        <dsp:cNvPr id="0" name=""/>
        <dsp:cNvSpPr/>
      </dsp:nvSpPr>
      <dsp:spPr>
        <a:xfrm>
          <a:off x="5634027" y="1483242"/>
          <a:ext cx="1680057" cy="1680057"/>
        </a:xfrm>
        <a:prstGeom prst="ellipse">
          <a:avLst/>
        </a:prstGeom>
        <a:solidFill>
          <a:schemeClr val="accent1">
            <a:shade val="50000"/>
            <a:hueOff val="215766"/>
            <a:satOff val="3401"/>
            <a:lumOff val="1733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Reduction in internal prohibition</a:t>
          </a:r>
          <a:endParaRPr lang="en-GB" sz="1800" kern="1200" dirty="0"/>
        </a:p>
      </dsp:txBody>
      <dsp:txXfrm>
        <a:off x="5880066" y="1729281"/>
        <a:ext cx="1187979" cy="1187979"/>
      </dsp:txXfrm>
    </dsp:sp>
    <dsp:sp modelId="{A2172094-2C24-4D7F-93AE-1DF0120CEF84}">
      <dsp:nvSpPr>
        <dsp:cNvPr id="0" name=""/>
        <dsp:cNvSpPr/>
      </dsp:nvSpPr>
      <dsp:spPr>
        <a:xfrm rot="6480000">
          <a:off x="5865303" y="3226889"/>
          <a:ext cx="446064" cy="567019"/>
        </a:xfrm>
        <a:prstGeom prst="rightArrow">
          <a:avLst>
            <a:gd name="adj1" fmla="val 60000"/>
            <a:gd name="adj2" fmla="val 50000"/>
          </a:avLst>
        </a:prstGeom>
        <a:solidFill>
          <a:schemeClr val="accent1">
            <a:shade val="90000"/>
            <a:hueOff val="225153"/>
            <a:satOff val="286"/>
            <a:lumOff val="1294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en-GB" sz="2700" kern="1200"/>
        </a:p>
      </dsp:txBody>
      <dsp:txXfrm rot="10800000">
        <a:off x="5952889" y="3276658"/>
        <a:ext cx="312245" cy="340211"/>
      </dsp:txXfrm>
    </dsp:sp>
    <dsp:sp modelId="{2BBF466E-7558-48F1-8D25-833AB7282C5D}">
      <dsp:nvSpPr>
        <dsp:cNvPr id="0" name=""/>
        <dsp:cNvSpPr/>
      </dsp:nvSpPr>
      <dsp:spPr>
        <a:xfrm>
          <a:off x="4854782" y="3881510"/>
          <a:ext cx="1680057" cy="1680057"/>
        </a:xfrm>
        <a:prstGeom prst="ellipse">
          <a:avLst/>
        </a:prstGeom>
        <a:solidFill>
          <a:schemeClr val="accent1">
            <a:shade val="50000"/>
            <a:hueOff val="431533"/>
            <a:satOff val="6802"/>
            <a:lumOff val="3466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Aggression, deviance</a:t>
          </a:r>
          <a:endParaRPr lang="en-GB" sz="1800" kern="1200" dirty="0"/>
        </a:p>
      </dsp:txBody>
      <dsp:txXfrm>
        <a:off x="5100821" y="4127549"/>
        <a:ext cx="1187979" cy="1187979"/>
      </dsp:txXfrm>
    </dsp:sp>
    <dsp:sp modelId="{CD9D3FC7-61D4-4252-BA74-97B91A705E26}">
      <dsp:nvSpPr>
        <dsp:cNvPr id="0" name=""/>
        <dsp:cNvSpPr/>
      </dsp:nvSpPr>
      <dsp:spPr>
        <a:xfrm rot="10800000">
          <a:off x="4223559" y="4438030"/>
          <a:ext cx="446064" cy="567019"/>
        </a:xfrm>
        <a:prstGeom prst="rightArrow">
          <a:avLst>
            <a:gd name="adj1" fmla="val 60000"/>
            <a:gd name="adj2" fmla="val 50000"/>
          </a:avLst>
        </a:prstGeom>
        <a:solidFill>
          <a:schemeClr val="accent1">
            <a:shade val="90000"/>
            <a:hueOff val="450306"/>
            <a:satOff val="572"/>
            <a:lumOff val="2588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en-GB" sz="2700" kern="1200"/>
        </a:p>
      </dsp:txBody>
      <dsp:txXfrm rot="10800000">
        <a:off x="4357378" y="4551434"/>
        <a:ext cx="312245" cy="340211"/>
      </dsp:txXfrm>
    </dsp:sp>
    <dsp:sp modelId="{967CE230-1724-4632-8A70-7973D825B89D}">
      <dsp:nvSpPr>
        <dsp:cNvPr id="0" name=""/>
        <dsp:cNvSpPr/>
      </dsp:nvSpPr>
      <dsp:spPr>
        <a:xfrm>
          <a:off x="2333094" y="3881510"/>
          <a:ext cx="1680057" cy="1680057"/>
        </a:xfrm>
        <a:prstGeom prst="ellipse">
          <a:avLst/>
        </a:prstGeom>
        <a:solidFill>
          <a:schemeClr val="accent1">
            <a:shade val="50000"/>
            <a:hueOff val="431533"/>
            <a:satOff val="6802"/>
            <a:lumOff val="3466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Respiratory, cancer, liver, kidney, bone marrow </a:t>
          </a:r>
          <a:endParaRPr lang="en-GB" sz="1800" kern="1200" dirty="0"/>
        </a:p>
      </dsp:txBody>
      <dsp:txXfrm>
        <a:off x="2579133" y="4127549"/>
        <a:ext cx="1187979" cy="1187979"/>
      </dsp:txXfrm>
    </dsp:sp>
    <dsp:sp modelId="{F6C75224-E98E-4148-9DE9-709CB0CD90E2}">
      <dsp:nvSpPr>
        <dsp:cNvPr id="0" name=""/>
        <dsp:cNvSpPr/>
      </dsp:nvSpPr>
      <dsp:spPr>
        <a:xfrm rot="15120000">
          <a:off x="2564369" y="3250902"/>
          <a:ext cx="446064" cy="567019"/>
        </a:xfrm>
        <a:prstGeom prst="rightArrow">
          <a:avLst>
            <a:gd name="adj1" fmla="val 60000"/>
            <a:gd name="adj2" fmla="val 50000"/>
          </a:avLst>
        </a:prstGeom>
        <a:solidFill>
          <a:schemeClr val="accent1">
            <a:shade val="90000"/>
            <a:hueOff val="450306"/>
            <a:satOff val="572"/>
            <a:lumOff val="2588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en-GB" sz="2700" kern="1200"/>
        </a:p>
      </dsp:txBody>
      <dsp:txXfrm rot="10800000">
        <a:off x="2651955" y="3427941"/>
        <a:ext cx="312245" cy="340211"/>
      </dsp:txXfrm>
    </dsp:sp>
    <dsp:sp modelId="{185CC23B-D718-4E91-8F10-00306AEA46D9}">
      <dsp:nvSpPr>
        <dsp:cNvPr id="0" name=""/>
        <dsp:cNvSpPr/>
      </dsp:nvSpPr>
      <dsp:spPr>
        <a:xfrm>
          <a:off x="1553849" y="1483242"/>
          <a:ext cx="1680057" cy="1680057"/>
        </a:xfrm>
        <a:prstGeom prst="ellipse">
          <a:avLst/>
        </a:prstGeom>
        <a:solidFill>
          <a:schemeClr val="accent1">
            <a:shade val="50000"/>
            <a:hueOff val="215766"/>
            <a:satOff val="3401"/>
            <a:lumOff val="1733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Brain damage, seizure, stroke</a:t>
          </a:r>
          <a:endParaRPr lang="en-GB" sz="1800" kern="1200" dirty="0"/>
        </a:p>
      </dsp:txBody>
      <dsp:txXfrm>
        <a:off x="1799888" y="1729281"/>
        <a:ext cx="1187979" cy="1187979"/>
      </dsp:txXfrm>
    </dsp:sp>
    <dsp:sp modelId="{578060B0-7907-488D-9B44-AA3DF83E145C}">
      <dsp:nvSpPr>
        <dsp:cNvPr id="0" name=""/>
        <dsp:cNvSpPr/>
      </dsp:nvSpPr>
      <dsp:spPr>
        <a:xfrm rot="19440000">
          <a:off x="3182802" y="1301321"/>
          <a:ext cx="454904" cy="567019"/>
        </a:xfrm>
        <a:prstGeom prst="rightArrow">
          <a:avLst>
            <a:gd name="adj1" fmla="val 60000"/>
            <a:gd name="adj2" fmla="val 50000"/>
          </a:avLst>
        </a:prstGeom>
        <a:solidFill>
          <a:schemeClr val="accent1">
            <a:shade val="90000"/>
            <a:hueOff val="225153"/>
            <a:satOff val="286"/>
            <a:lumOff val="1294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en-GB" sz="2700" kern="1200"/>
        </a:p>
      </dsp:txBody>
      <dsp:txXfrm>
        <a:off x="3195834" y="1454833"/>
        <a:ext cx="318433" cy="3402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1B63AC-0A87-4613-8A5F-2DE80FEC46DC}">
      <dsp:nvSpPr>
        <dsp:cNvPr id="0" name=""/>
        <dsp:cNvSpPr/>
      </dsp:nvSpPr>
      <dsp:spPr>
        <a:xfrm>
          <a:off x="788669" y="0"/>
          <a:ext cx="8938260" cy="455771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2D23C-156F-4EE8-8389-58D32AFDFE91}">
      <dsp:nvSpPr>
        <dsp:cNvPr id="0" name=""/>
        <dsp:cNvSpPr/>
      </dsp:nvSpPr>
      <dsp:spPr>
        <a:xfrm>
          <a:off x="3329" y="1367313"/>
          <a:ext cx="3382317" cy="1823085"/>
        </a:xfrm>
        <a:prstGeom prst="roundRect">
          <a:avLst/>
        </a:prstGeom>
        <a:solidFill>
          <a:schemeClr val="accent1">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smtClean="0"/>
            <a:t>Smoking and alcohol abuse</a:t>
          </a:r>
          <a:endParaRPr lang="en-GB" sz="4100" kern="1200" dirty="0"/>
        </a:p>
      </dsp:txBody>
      <dsp:txXfrm>
        <a:off x="92325" y="1456309"/>
        <a:ext cx="3204325" cy="1645093"/>
      </dsp:txXfrm>
    </dsp:sp>
    <dsp:sp modelId="{9890CB5A-9EBC-47E6-BEEA-984D221DF729}">
      <dsp:nvSpPr>
        <dsp:cNvPr id="0" name=""/>
        <dsp:cNvSpPr/>
      </dsp:nvSpPr>
      <dsp:spPr>
        <a:xfrm>
          <a:off x="3566641" y="1367313"/>
          <a:ext cx="3382317" cy="1823085"/>
        </a:xfrm>
        <a:prstGeom prst="roundRect">
          <a:avLst/>
        </a:prstGeom>
        <a:solidFill>
          <a:schemeClr val="accent1">
            <a:shade val="80000"/>
            <a:hueOff val="224993"/>
            <a:satOff val="5232"/>
            <a:lumOff val="1366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smtClean="0"/>
            <a:t>Drug use such as marijuana</a:t>
          </a:r>
          <a:endParaRPr lang="en-GB" sz="4100" kern="1200" dirty="0"/>
        </a:p>
      </dsp:txBody>
      <dsp:txXfrm>
        <a:off x="3655637" y="1456309"/>
        <a:ext cx="3204325" cy="1645093"/>
      </dsp:txXfrm>
    </dsp:sp>
    <dsp:sp modelId="{840DB967-F3CD-4C40-869A-B23E46670025}">
      <dsp:nvSpPr>
        <dsp:cNvPr id="0" name=""/>
        <dsp:cNvSpPr/>
      </dsp:nvSpPr>
      <dsp:spPr>
        <a:xfrm>
          <a:off x="7129952" y="1367313"/>
          <a:ext cx="3382317" cy="1823085"/>
        </a:xfrm>
        <a:prstGeom prst="roundRect">
          <a:avLst/>
        </a:prstGeom>
        <a:solidFill>
          <a:schemeClr val="accent1">
            <a:shade val="80000"/>
            <a:hueOff val="449985"/>
            <a:satOff val="10464"/>
            <a:lumOff val="2732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smtClean="0"/>
            <a:t>Heroin and cocaine</a:t>
          </a:r>
          <a:endParaRPr lang="en-GB" sz="4100" kern="1200" dirty="0"/>
        </a:p>
      </dsp:txBody>
      <dsp:txXfrm>
        <a:off x="7218948" y="1456309"/>
        <a:ext cx="3204325" cy="16450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9F9D9-7384-44AC-B5DF-0AA82616FF26}">
      <dsp:nvSpPr>
        <dsp:cNvPr id="0" name=""/>
        <dsp:cNvSpPr/>
      </dsp:nvSpPr>
      <dsp:spPr>
        <a:xfrm>
          <a:off x="0" y="142875"/>
          <a:ext cx="3286125" cy="1971675"/>
        </a:xfrm>
        <a:prstGeom prst="rect">
          <a:avLst/>
        </a:prstGeom>
        <a:solidFill>
          <a:schemeClr val="accent1">
            <a:alpha val="9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Pro-cigarette adverts:</a:t>
          </a:r>
        </a:p>
        <a:p>
          <a:pPr lvl="0" algn="ctr" defTabSz="1022350">
            <a:lnSpc>
              <a:spcPct val="90000"/>
            </a:lnSpc>
            <a:spcBef>
              <a:spcPct val="0"/>
            </a:spcBef>
            <a:spcAft>
              <a:spcPct val="35000"/>
            </a:spcAft>
          </a:pPr>
          <a:r>
            <a:rPr lang="en-GB" sz="2300" kern="1200" dirty="0" smtClean="0"/>
            <a:t>Krugman et al., (2006)10 most popular brands, despite reduction in ads</a:t>
          </a:r>
          <a:endParaRPr lang="en-GB" sz="2300" kern="1200" dirty="0"/>
        </a:p>
      </dsp:txBody>
      <dsp:txXfrm>
        <a:off x="0" y="142875"/>
        <a:ext cx="3286125" cy="1971675"/>
      </dsp:txXfrm>
    </dsp:sp>
    <dsp:sp modelId="{7357A04A-245F-4FA3-8640-4A3A5EEA2F95}">
      <dsp:nvSpPr>
        <dsp:cNvPr id="0" name=""/>
        <dsp:cNvSpPr/>
      </dsp:nvSpPr>
      <dsp:spPr>
        <a:xfrm>
          <a:off x="3614737" y="142875"/>
          <a:ext cx="3286125" cy="1971675"/>
        </a:xfrm>
        <a:prstGeom prst="rect">
          <a:avLst/>
        </a:prstGeom>
        <a:solidFill>
          <a:schemeClr val="accent1">
            <a:alpha val="90000"/>
            <a:hueOff val="0"/>
            <a:satOff val="0"/>
            <a:lumOff val="0"/>
            <a:alphaOff val="-1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Ads target new audiences due to the obvious depletion of current users, even though now illegal to advertise to the young</a:t>
          </a:r>
          <a:endParaRPr lang="en-GB" sz="2300" kern="1200" dirty="0"/>
        </a:p>
      </dsp:txBody>
      <dsp:txXfrm>
        <a:off x="3614737" y="142875"/>
        <a:ext cx="3286125" cy="1971675"/>
      </dsp:txXfrm>
    </dsp:sp>
    <dsp:sp modelId="{848EBA6F-B0E7-4F1F-9561-5C48A2A7029E}">
      <dsp:nvSpPr>
        <dsp:cNvPr id="0" name=""/>
        <dsp:cNvSpPr/>
      </dsp:nvSpPr>
      <dsp:spPr>
        <a:xfrm>
          <a:off x="7229475" y="142875"/>
          <a:ext cx="3286125" cy="1971675"/>
        </a:xfrm>
        <a:prstGeom prst="rect">
          <a:avLst/>
        </a:prstGeom>
        <a:solidFill>
          <a:schemeClr val="accent1">
            <a:alpha val="90000"/>
            <a:hueOff val="0"/>
            <a:satOff val="0"/>
            <a:lumOff val="0"/>
            <a:alphaOff val="-2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The young read adult magazines such as TIME, MAXIM etc.</a:t>
          </a:r>
          <a:endParaRPr lang="en-GB" sz="2300" kern="1200" dirty="0"/>
        </a:p>
      </dsp:txBody>
      <dsp:txXfrm>
        <a:off x="7229475" y="142875"/>
        <a:ext cx="3286125" cy="1971675"/>
      </dsp:txXfrm>
    </dsp:sp>
    <dsp:sp modelId="{D93F0ACE-C17C-4984-96FD-1341215B20EF}">
      <dsp:nvSpPr>
        <dsp:cNvPr id="0" name=""/>
        <dsp:cNvSpPr/>
      </dsp:nvSpPr>
      <dsp:spPr>
        <a:xfrm>
          <a:off x="1807368" y="2443162"/>
          <a:ext cx="3286125" cy="1971675"/>
        </a:xfrm>
        <a:prstGeom prst="rect">
          <a:avLst/>
        </a:prstGeom>
        <a:solidFill>
          <a:schemeClr val="accent1">
            <a:alpha val="90000"/>
            <a:hueOff val="0"/>
            <a:satOff val="0"/>
            <a:lumOff val="0"/>
            <a:alphaOff val="-3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The alcohol industry spends 330 billion at least each year depicting fun. Different age boundaries to tobacco</a:t>
          </a:r>
          <a:endParaRPr lang="en-GB" sz="2300" kern="1200" dirty="0"/>
        </a:p>
      </dsp:txBody>
      <dsp:txXfrm>
        <a:off x="1807368" y="2443162"/>
        <a:ext cx="3286125" cy="1971675"/>
      </dsp:txXfrm>
    </dsp:sp>
    <dsp:sp modelId="{67DF2C2A-64BE-4BD5-8B80-5E3903E2EAF3}">
      <dsp:nvSpPr>
        <dsp:cNvPr id="0" name=""/>
        <dsp:cNvSpPr/>
      </dsp:nvSpPr>
      <dsp:spPr>
        <a:xfrm>
          <a:off x="5422106" y="2443162"/>
          <a:ext cx="3286125" cy="1971675"/>
        </a:xfrm>
        <a:prstGeom prst="rect">
          <a:avLst/>
        </a:prstGeom>
        <a:solidFill>
          <a:schemeClr val="accent1">
            <a:alpha val="90000"/>
            <a:hueOff val="0"/>
            <a:satOff val="0"/>
            <a:lumOff val="0"/>
            <a:alpha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Voluntary age limits are placed on TV and radio but, in 2006 14 of 15 prime time TV programmes contained alcohol</a:t>
          </a:r>
          <a:endParaRPr lang="en-GB" sz="2300" kern="1200" dirty="0"/>
        </a:p>
      </dsp:txBody>
      <dsp:txXfrm>
        <a:off x="5422106" y="2443162"/>
        <a:ext cx="3286125" cy="1971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65981B-87D5-4684-9606-03E0172AE5F6}">
      <dsp:nvSpPr>
        <dsp:cNvPr id="0" name=""/>
        <dsp:cNvSpPr/>
      </dsp:nvSpPr>
      <dsp:spPr>
        <a:xfrm rot="5400000">
          <a:off x="1357359" y="1325250"/>
          <a:ext cx="1021385" cy="1162811"/>
        </a:xfrm>
        <a:prstGeom prst="bentUpArrow">
          <a:avLst>
            <a:gd name="adj1" fmla="val 32840"/>
            <a:gd name="adj2" fmla="val 25000"/>
            <a:gd name="adj3" fmla="val 35780"/>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7991D2E-E00B-4165-99CE-C012C3F5D0E5}">
      <dsp:nvSpPr>
        <dsp:cNvPr id="0" name=""/>
        <dsp:cNvSpPr/>
      </dsp:nvSpPr>
      <dsp:spPr>
        <a:xfrm>
          <a:off x="1045126" y="151140"/>
          <a:ext cx="1719411" cy="1203532"/>
        </a:xfrm>
        <a:prstGeom prst="roundRect">
          <a:avLst>
            <a:gd name="adj" fmla="val 166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TV and movie</a:t>
          </a:r>
          <a:endParaRPr lang="en-GB" sz="2400" kern="1200" dirty="0"/>
        </a:p>
      </dsp:txBody>
      <dsp:txXfrm>
        <a:off x="1103888" y="209902"/>
        <a:ext cx="1601887" cy="1086008"/>
      </dsp:txXfrm>
    </dsp:sp>
    <dsp:sp modelId="{9BEC6E4A-CFBD-4EAB-B5A2-A1B9F16573DD}">
      <dsp:nvSpPr>
        <dsp:cNvPr id="0" name=""/>
        <dsp:cNvSpPr/>
      </dsp:nvSpPr>
      <dsp:spPr>
        <a:xfrm>
          <a:off x="2836378" y="292740"/>
          <a:ext cx="6859267" cy="999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smtClean="0"/>
            <a:t>CAD advertised by embedding in movies, e.g. Superman 2, American Pie: Product placement</a:t>
          </a:r>
          <a:endParaRPr lang="en-GB" sz="1800" b="1" kern="1200" dirty="0"/>
        </a:p>
      </dsp:txBody>
      <dsp:txXfrm>
        <a:off x="2836378" y="292740"/>
        <a:ext cx="6859267" cy="999343"/>
      </dsp:txXfrm>
    </dsp:sp>
    <dsp:sp modelId="{F645FB79-1A3C-4D26-AE9D-02CE91C70383}">
      <dsp:nvSpPr>
        <dsp:cNvPr id="0" name=""/>
        <dsp:cNvSpPr/>
      </dsp:nvSpPr>
      <dsp:spPr>
        <a:xfrm rot="5400000">
          <a:off x="3571501" y="2677214"/>
          <a:ext cx="1021385" cy="1162811"/>
        </a:xfrm>
        <a:prstGeom prst="bentUpArrow">
          <a:avLst>
            <a:gd name="adj1" fmla="val 32840"/>
            <a:gd name="adj2" fmla="val 25000"/>
            <a:gd name="adj3" fmla="val 35780"/>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1A54072-DD48-4D1D-892D-975E4506C4FE}">
      <dsp:nvSpPr>
        <dsp:cNvPr id="0" name=""/>
        <dsp:cNvSpPr/>
      </dsp:nvSpPr>
      <dsp:spPr>
        <a:xfrm>
          <a:off x="2876940" y="1494163"/>
          <a:ext cx="1719411" cy="1203532"/>
        </a:xfrm>
        <a:prstGeom prst="roundRect">
          <a:avLst>
            <a:gd name="adj" fmla="val 166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Ryan &amp; </a:t>
          </a:r>
          <a:r>
            <a:rPr lang="en-GB" sz="2400" kern="1200" dirty="0" err="1" smtClean="0"/>
            <a:t>Hoerrner</a:t>
          </a:r>
          <a:r>
            <a:rPr lang="en-GB" sz="2400" kern="1200" dirty="0" smtClean="0"/>
            <a:t>, (2004)</a:t>
          </a:r>
          <a:endParaRPr lang="en-GB" sz="2400" kern="1200" dirty="0"/>
        </a:p>
      </dsp:txBody>
      <dsp:txXfrm>
        <a:off x="2935702" y="1552925"/>
        <a:ext cx="1601887" cy="1086008"/>
      </dsp:txXfrm>
    </dsp:sp>
    <dsp:sp modelId="{69CD132A-2281-4B13-A702-B60B7EC3B488}">
      <dsp:nvSpPr>
        <dsp:cNvPr id="0" name=""/>
        <dsp:cNvSpPr/>
      </dsp:nvSpPr>
      <dsp:spPr>
        <a:xfrm>
          <a:off x="4775609" y="1675676"/>
          <a:ext cx="4702654" cy="972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smtClean="0"/>
            <a:t>534 box office hits had 3,830 depictions of smoking and DISNEY films all bar 3 contained alcohol or cigarettes! </a:t>
          </a:r>
          <a:endParaRPr lang="en-GB" sz="1800" b="1" kern="1200" dirty="0"/>
        </a:p>
      </dsp:txBody>
      <dsp:txXfrm>
        <a:off x="4775609" y="1675676"/>
        <a:ext cx="4702654" cy="972748"/>
      </dsp:txXfrm>
    </dsp:sp>
    <dsp:sp modelId="{5C895DAA-3C91-4D15-BA18-7D11154C98ED}">
      <dsp:nvSpPr>
        <dsp:cNvPr id="0" name=""/>
        <dsp:cNvSpPr/>
      </dsp:nvSpPr>
      <dsp:spPr>
        <a:xfrm>
          <a:off x="5076950" y="2890754"/>
          <a:ext cx="1719411" cy="1203532"/>
        </a:xfrm>
        <a:prstGeom prst="roundRect">
          <a:avLst>
            <a:gd name="adj" fmla="val 166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Stern, (2005)</a:t>
          </a:r>
          <a:endParaRPr lang="en-GB" sz="2400" kern="1200" dirty="0"/>
        </a:p>
      </dsp:txBody>
      <dsp:txXfrm>
        <a:off x="5135712" y="2949516"/>
        <a:ext cx="1601887" cy="1086008"/>
      </dsp:txXfrm>
    </dsp:sp>
    <dsp:sp modelId="{BF7FB027-39A6-4965-9E75-94AFB88F309F}">
      <dsp:nvSpPr>
        <dsp:cNvPr id="0" name=""/>
        <dsp:cNvSpPr/>
      </dsp:nvSpPr>
      <dsp:spPr>
        <a:xfrm>
          <a:off x="7137163" y="3023759"/>
          <a:ext cx="3592028" cy="972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ctr" anchorCtr="0">
          <a:noAutofit/>
        </a:bodyPr>
        <a:lstStyle/>
        <a:p>
          <a:pPr marL="228600" lvl="1" indent="-228600" algn="l" defTabSz="889000">
            <a:lnSpc>
              <a:spcPct val="90000"/>
            </a:lnSpc>
            <a:spcBef>
              <a:spcPct val="0"/>
            </a:spcBef>
            <a:spcAft>
              <a:spcPct val="15000"/>
            </a:spcAft>
            <a:buChar char="••"/>
          </a:pPr>
          <a:r>
            <a:rPr lang="en-GB" sz="2000" b="1" kern="1200" dirty="0" smtClean="0"/>
            <a:t>35% of major teen characters (PG) drank, 17% smoked, 30% used drugs</a:t>
          </a:r>
          <a:endParaRPr lang="en-GB" sz="2000" b="1" kern="1200" dirty="0"/>
        </a:p>
      </dsp:txBody>
      <dsp:txXfrm>
        <a:off x="7137163" y="3023759"/>
        <a:ext cx="3592028" cy="972748"/>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4/2/2019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4/2/2019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hyperlink" Target="http://www.dtelepathy.com/blog/inspiration/27-beverages-spirits-websites-that-know-how-to-have-a-good-tim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erowid.org/" TargetMode="External"/><Relationship Id="rId2" Type="http://schemas.openxmlformats.org/officeDocument/2006/relationships/hyperlink" Target="http://www.forestonline.org/" TargetMode="Externa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www.ravesafe.org.za/about.htm"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ted.com/talks/gary_wolf_the_quantified_self"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85517-6F2D-5948-AC5B-D6CE645EF8BF}"/>
              </a:ext>
            </a:extLst>
          </p:cNvPr>
          <p:cNvSpPr>
            <a:spLocks noGrp="1"/>
          </p:cNvSpPr>
          <p:nvPr>
            <p:ph type="ctrTitle"/>
          </p:nvPr>
        </p:nvSpPr>
        <p:spPr>
          <a:xfrm>
            <a:off x="1752600" y="1219200"/>
            <a:ext cx="8689976" cy="2509213"/>
          </a:xfrm>
          <a:solidFill>
            <a:schemeClr val="tx2">
              <a:lumMod val="20000"/>
              <a:lumOff val="80000"/>
            </a:schemeClr>
          </a:solidFill>
          <a:ln>
            <a:solidFill>
              <a:schemeClr val="accent2">
                <a:lumMod val="50000"/>
              </a:schemeClr>
            </a:solidFill>
          </a:ln>
        </p:spPr>
        <p:txBody>
          <a:bodyPr/>
          <a:lstStyle/>
          <a:p>
            <a:r>
              <a:rPr lang="en-GB" dirty="0"/>
              <a:t>Lecture </a:t>
            </a:r>
            <a:r>
              <a:rPr lang="en-GB" dirty="0" smtClean="0"/>
              <a:t>10</a:t>
            </a:r>
            <a:endParaRPr lang="en-US" dirty="0"/>
          </a:p>
        </p:txBody>
      </p:sp>
      <p:sp>
        <p:nvSpPr>
          <p:cNvPr id="3" name="Subtitle 2">
            <a:extLst>
              <a:ext uri="{FF2B5EF4-FFF2-40B4-BE49-F238E27FC236}">
                <a16:creationId xmlns:a16="http://schemas.microsoft.com/office/drawing/2014/main" id="{A941FA8A-4B39-994B-A36F-7F654800CED1}"/>
              </a:ext>
            </a:extLst>
          </p:cNvPr>
          <p:cNvSpPr>
            <a:spLocks noGrp="1"/>
          </p:cNvSpPr>
          <p:nvPr>
            <p:ph type="subTitle" idx="1"/>
          </p:nvPr>
        </p:nvSpPr>
        <p:spPr>
          <a:solidFill>
            <a:schemeClr val="bg2">
              <a:lumMod val="20000"/>
              <a:lumOff val="80000"/>
            </a:schemeClr>
          </a:solidFill>
          <a:ln>
            <a:solidFill>
              <a:schemeClr val="accent2">
                <a:lumMod val="50000"/>
              </a:schemeClr>
            </a:solidFill>
          </a:ln>
        </p:spPr>
        <p:txBody>
          <a:bodyPr/>
          <a:lstStyle/>
          <a:p>
            <a:r>
              <a:rPr lang="en-GB" dirty="0" smtClean="0"/>
              <a:t>other </a:t>
            </a:r>
            <a:r>
              <a:rPr lang="en-GB" dirty="0"/>
              <a:t>trends in </a:t>
            </a:r>
            <a:r>
              <a:rPr lang="en-GB" dirty="0" smtClean="0"/>
              <a:t>Consumer &amp; media </a:t>
            </a:r>
            <a:r>
              <a:rPr lang="en-GB" dirty="0"/>
              <a:t>Psychology</a:t>
            </a:r>
            <a:endParaRPr lang="en-US" dirty="0"/>
          </a:p>
        </p:txBody>
      </p:sp>
    </p:spTree>
    <p:extLst>
      <p:ext uri="{BB962C8B-B14F-4D97-AF65-F5344CB8AC3E}">
        <p14:creationId xmlns:p14="http://schemas.microsoft.com/office/powerpoint/2010/main" val="1253268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619125"/>
            <a:ext cx="10363200" cy="1595438"/>
          </a:xfrm>
        </p:spPr>
        <p:txBody>
          <a:bodyPr/>
          <a:lstStyle/>
          <a:p>
            <a:r>
              <a:rPr lang="en-GB" dirty="0" smtClean="0"/>
              <a:t>The aims of this final lecture are:</a:t>
            </a:r>
            <a:endParaRPr lang="en-GB" dirty="0"/>
          </a:p>
        </p:txBody>
      </p:sp>
      <p:sp>
        <p:nvSpPr>
          <p:cNvPr id="5" name="Content Placeholder 2"/>
          <p:cNvSpPr txBox="1">
            <a:spLocks/>
          </p:cNvSpPr>
          <p:nvPr/>
        </p:nvSpPr>
        <p:spPr>
          <a:xfrm>
            <a:off x="913774" y="2367092"/>
            <a:ext cx="10363826" cy="3195508"/>
          </a:xfrm>
          <a:prstGeom prst="rect">
            <a:avLst/>
          </a:prstGeom>
          <a:solidFill>
            <a:schemeClr val="tx2">
              <a:lumMod val="20000"/>
              <a:lumOff val="80000"/>
            </a:schemeClr>
          </a:solidFill>
          <a:ln>
            <a:solidFill>
              <a:schemeClr val="accent1">
                <a:lumMod val="60000"/>
                <a:lumOff val="40000"/>
              </a:schemeClr>
            </a:solidFill>
          </a:ln>
        </p:spPr>
        <p:txBody>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endParaRPr lang="en-GB" dirty="0" smtClean="0"/>
          </a:p>
          <a:p>
            <a:r>
              <a:rPr lang="en-GB" dirty="0" smtClean="0"/>
              <a:t>In terms of media psychology, explore the darker side of media involvement, such as addiction and drug abuse</a:t>
            </a:r>
          </a:p>
          <a:p>
            <a:r>
              <a:rPr lang="en-GB" dirty="0" smtClean="0"/>
              <a:t>Explore future trends in marketing psychology and sustainable consumption </a:t>
            </a:r>
          </a:p>
          <a:p>
            <a:r>
              <a:rPr lang="en-GB" dirty="0" smtClean="0"/>
              <a:t>Deviant consumption</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1500087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2204863"/>
            <a:ext cx="10515600" cy="3962575"/>
          </a:xfrm>
          <a:prstGeom prst="rect">
            <a:avLst/>
          </a:prstGeom>
          <a:solidFill>
            <a:schemeClr val="accent2">
              <a:lumMod val="60000"/>
              <a:lumOff val="40000"/>
            </a:schemeClr>
          </a:solidFill>
          <a:ln>
            <a:solidFill>
              <a:schemeClr val="accent1"/>
            </a:solidFill>
          </a:ln>
        </p:spPr>
        <p:txBody>
          <a:bodyPr/>
          <a:lstStyle/>
          <a:p>
            <a:r>
              <a:rPr lang="en-GB" dirty="0" smtClean="0"/>
              <a:t>61% of smokers have begun before they are 18</a:t>
            </a:r>
          </a:p>
          <a:p>
            <a:r>
              <a:rPr lang="en-GB" dirty="0" smtClean="0"/>
              <a:t>89% of recent alcohol initiates are under the legal age</a:t>
            </a:r>
          </a:p>
          <a:p>
            <a:r>
              <a:rPr lang="en-GB" dirty="0" smtClean="0"/>
              <a:t>58% of illicit drug users are not old enough to vote!</a:t>
            </a:r>
          </a:p>
          <a:p>
            <a:r>
              <a:rPr lang="en-GB" dirty="0" smtClean="0"/>
              <a:t>Each day over 4,000 adolescents smoke their first joint</a:t>
            </a:r>
          </a:p>
          <a:p>
            <a:r>
              <a:rPr lang="en-GB" dirty="0" smtClean="0"/>
              <a:t>Each day over 11,000 take their first drink</a:t>
            </a:r>
          </a:p>
          <a:p>
            <a:r>
              <a:rPr lang="en-GB" dirty="0" smtClean="0"/>
              <a:t>Each day 1,300 12-17 year olds start smoking</a:t>
            </a:r>
          </a:p>
          <a:p>
            <a:endParaRPr lang="en-GB" dirty="0"/>
          </a:p>
          <a:p>
            <a:r>
              <a:rPr lang="en-GB" dirty="0" smtClean="0"/>
              <a:t>Mental Health Services, (2006)</a:t>
            </a:r>
            <a:endParaRPr lang="en-GB" dirty="0"/>
          </a:p>
        </p:txBody>
      </p:sp>
      <p:sp>
        <p:nvSpPr>
          <p:cNvPr id="3" name="Title 2"/>
          <p:cNvSpPr>
            <a:spLocks noGrp="1"/>
          </p:cNvSpPr>
          <p:nvPr>
            <p:ph type="title"/>
          </p:nvPr>
        </p:nvSpPr>
        <p:spPr>
          <a:xfrm>
            <a:off x="838200" y="320040"/>
            <a:ext cx="10515599" cy="1740808"/>
          </a:xfrm>
        </p:spPr>
        <p:txBody>
          <a:bodyPr>
            <a:normAutofit/>
          </a:bodyPr>
          <a:lstStyle/>
          <a:p>
            <a:pPr algn="ctr"/>
            <a:r>
              <a:rPr lang="en-GB" dirty="0" smtClean="0"/>
              <a:t>Prevalence of cigarette, alcohol and drug (cad) use across children`s development</a:t>
            </a:r>
            <a:endParaRPr lang="en-GB" dirty="0"/>
          </a:p>
        </p:txBody>
      </p:sp>
    </p:spTree>
    <p:extLst>
      <p:ext uri="{BB962C8B-B14F-4D97-AF65-F5344CB8AC3E}">
        <p14:creationId xmlns:p14="http://schemas.microsoft.com/office/powerpoint/2010/main" val="221582751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692697"/>
            <a:ext cx="10515600" cy="5112568"/>
          </a:xfrm>
          <a:prstGeom prst="rect">
            <a:avLst/>
          </a:prstGeom>
          <a:solidFill>
            <a:schemeClr val="accent2">
              <a:lumMod val="60000"/>
              <a:lumOff val="40000"/>
            </a:schemeClr>
          </a:solidFill>
          <a:ln>
            <a:solidFill>
              <a:schemeClr val="accent1"/>
            </a:solidFill>
          </a:ln>
        </p:spPr>
        <p:txBody>
          <a:bodyPr>
            <a:normAutofit/>
          </a:bodyPr>
          <a:lstStyle/>
          <a:p>
            <a:r>
              <a:rPr lang="en-GB" dirty="0" smtClean="0"/>
              <a:t>Whilst there is much experience of CAD use, there is less so for the harder drugs</a:t>
            </a:r>
          </a:p>
          <a:p>
            <a:r>
              <a:rPr lang="en-GB" dirty="0" smtClean="0"/>
              <a:t>However, there are still a significant group of individuals who will abuse substances before they hit puberty</a:t>
            </a:r>
          </a:p>
          <a:p>
            <a:r>
              <a:rPr lang="en-GB" dirty="0" smtClean="0"/>
              <a:t>Why?</a:t>
            </a:r>
          </a:p>
          <a:p>
            <a:r>
              <a:rPr lang="en-GB" dirty="0" smtClean="0"/>
              <a:t>Because adolescence is the time for `discovery`</a:t>
            </a:r>
          </a:p>
          <a:p>
            <a:pPr lvl="1"/>
            <a:r>
              <a:rPr lang="en-GB" dirty="0" smtClean="0"/>
              <a:t>By age 8, 10% have had their first `puff` or `sip`</a:t>
            </a:r>
          </a:p>
          <a:p>
            <a:pPr lvl="1"/>
            <a:r>
              <a:rPr lang="en-GB" dirty="0" smtClean="0"/>
              <a:t>By age 15, 72% have experienced an alcohol event, 42% have experienced cannabis and 26% the harder drugs</a:t>
            </a:r>
          </a:p>
          <a:p>
            <a:pPr lvl="1"/>
            <a:r>
              <a:rPr lang="en-GB" dirty="0" smtClean="0"/>
              <a:t>By 16, 1 in 10 is an illicit user, 3 in 5 are current drinkers and 10% of 14 year olds, 22% of 16 year olds and 26% of 17 year olds are binge drinking</a:t>
            </a:r>
          </a:p>
          <a:p>
            <a:pPr marL="0" indent="0">
              <a:buNone/>
            </a:pPr>
            <a:endParaRPr lang="en-GB" dirty="0"/>
          </a:p>
        </p:txBody>
      </p:sp>
      <p:sp>
        <p:nvSpPr>
          <p:cNvPr id="3" name="Title 2"/>
          <p:cNvSpPr>
            <a:spLocks noGrp="1"/>
          </p:cNvSpPr>
          <p:nvPr>
            <p:ph type="title"/>
          </p:nvPr>
        </p:nvSpPr>
        <p:spPr>
          <a:xfrm>
            <a:off x="838200" y="320040"/>
            <a:ext cx="10515599" cy="228640"/>
          </a:xfrm>
        </p:spPr>
        <p:txBody>
          <a:bodyPr>
            <a:normAutofit fontScale="90000"/>
          </a:bodyPr>
          <a:lstStyle/>
          <a:p>
            <a:endParaRPr lang="en-GB" dirty="0"/>
          </a:p>
        </p:txBody>
      </p:sp>
      <p:sp>
        <p:nvSpPr>
          <p:cNvPr id="4" name="TextBox 3"/>
          <p:cNvSpPr txBox="1"/>
          <p:nvPr/>
        </p:nvSpPr>
        <p:spPr>
          <a:xfrm>
            <a:off x="5303912" y="5373216"/>
            <a:ext cx="5544616" cy="1323439"/>
          </a:xfrm>
          <a:prstGeom prst="rect">
            <a:avLst/>
          </a:prstGeom>
          <a:solidFill>
            <a:schemeClr val="bg1"/>
          </a:solidFill>
          <a:ln>
            <a:solidFill>
              <a:schemeClr val="accent1"/>
            </a:solidFill>
          </a:ln>
        </p:spPr>
        <p:txBody>
          <a:bodyPr wrap="square" rtlCol="0" anchor="ctr" anchorCtr="1">
            <a:spAutoFit/>
          </a:bodyPr>
          <a:lstStyle/>
          <a:p>
            <a:r>
              <a:rPr lang="en-GB" sz="2000" dirty="0"/>
              <a:t>BUT… studies are self report, under/over estimations?</a:t>
            </a:r>
          </a:p>
          <a:p>
            <a:r>
              <a:rPr lang="en-GB" sz="2000" dirty="0"/>
              <a:t>Studies are based on students- what about the drop outs? </a:t>
            </a:r>
          </a:p>
        </p:txBody>
      </p:sp>
    </p:spTree>
    <p:extLst>
      <p:ext uri="{BB962C8B-B14F-4D97-AF65-F5344CB8AC3E}">
        <p14:creationId xmlns:p14="http://schemas.microsoft.com/office/powerpoint/2010/main" val="6250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1000"/>
                                        <p:tgtEl>
                                          <p:spTgt spid="2">
                                            <p:bg/>
                                          </p:spTgt>
                                        </p:tgtEl>
                                      </p:cBhvr>
                                    </p:animEffect>
                                    <p:anim calcmode="lin" valueType="num">
                                      <p:cBhvr>
                                        <p:cTn id="8" dur="1000" fill="hold"/>
                                        <p:tgtEl>
                                          <p:spTgt spid="2">
                                            <p:bg/>
                                          </p:spTgt>
                                        </p:tgtEl>
                                        <p:attrNameLst>
                                          <p:attrName>ppt_x</p:attrName>
                                        </p:attrNameLst>
                                      </p:cBhvr>
                                      <p:tavLst>
                                        <p:tav tm="0">
                                          <p:val>
                                            <p:strVal val="#ppt_x"/>
                                          </p:val>
                                        </p:tav>
                                        <p:tav tm="100000">
                                          <p:val>
                                            <p:strVal val="#ppt_x"/>
                                          </p:val>
                                        </p:tav>
                                      </p:tavLst>
                                    </p:anim>
                                    <p:anim calcmode="lin" valueType="num">
                                      <p:cBhvr>
                                        <p:cTn id="9" dur="1000" fill="hold"/>
                                        <p:tgtEl>
                                          <p:spTgt spid="2">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Effect transition="in" filter="fade">
                                      <p:cBhvr>
                                        <p:cTn id="14" dur="1000"/>
                                        <p:tgtEl>
                                          <p:spTgt spid="2">
                                            <p:txEl>
                                              <p:pRg st="0" end="0"/>
                                            </p:txEl>
                                          </p:spTgt>
                                        </p:tgtEl>
                                      </p:cBhvr>
                                    </p:animEffect>
                                    <p:anim calcmode="lin" valueType="num">
                                      <p:cBhvr>
                                        <p:cTn id="15"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1" end="1"/>
                                            </p:txEl>
                                          </p:spTgt>
                                        </p:tgtEl>
                                        <p:attrNameLst>
                                          <p:attrName>style.visibility</p:attrName>
                                        </p:attrNameLst>
                                      </p:cBhvr>
                                      <p:to>
                                        <p:strVal val="visible"/>
                                      </p:to>
                                    </p:set>
                                    <p:animEffect transition="in" filter="fade">
                                      <p:cBhvr>
                                        <p:cTn id="21" dur="1000"/>
                                        <p:tgtEl>
                                          <p:spTgt spid="2">
                                            <p:txEl>
                                              <p:pRg st="1" end="1"/>
                                            </p:txEl>
                                          </p:spTgt>
                                        </p:tgtEl>
                                      </p:cBhvr>
                                    </p:animEffect>
                                    <p:anim calcmode="lin" valueType="num">
                                      <p:cBhvr>
                                        <p:cTn id="22"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2" end="2"/>
                                            </p:txEl>
                                          </p:spTgt>
                                        </p:tgtEl>
                                        <p:attrNameLst>
                                          <p:attrName>style.visibility</p:attrName>
                                        </p:attrNameLst>
                                      </p:cBhvr>
                                      <p:to>
                                        <p:strVal val="visible"/>
                                      </p:to>
                                    </p:set>
                                    <p:animEffect transition="in" filter="fade">
                                      <p:cBhvr>
                                        <p:cTn id="28" dur="1000"/>
                                        <p:tgtEl>
                                          <p:spTgt spid="2">
                                            <p:txEl>
                                              <p:pRg st="2" end="2"/>
                                            </p:txEl>
                                          </p:spTgt>
                                        </p:tgtEl>
                                      </p:cBhvr>
                                    </p:animEffect>
                                    <p:anim calcmode="lin" valueType="num">
                                      <p:cBhvr>
                                        <p:cTn id="29"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3" end="3"/>
                                            </p:txEl>
                                          </p:spTgt>
                                        </p:tgtEl>
                                        <p:attrNameLst>
                                          <p:attrName>style.visibility</p:attrName>
                                        </p:attrNameLst>
                                      </p:cBhvr>
                                      <p:to>
                                        <p:strVal val="visible"/>
                                      </p:to>
                                    </p:set>
                                    <p:animEffect transition="in" filter="fade">
                                      <p:cBhvr>
                                        <p:cTn id="35" dur="1000"/>
                                        <p:tgtEl>
                                          <p:spTgt spid="2">
                                            <p:txEl>
                                              <p:pRg st="3" end="3"/>
                                            </p:txEl>
                                          </p:spTgt>
                                        </p:tgtEl>
                                      </p:cBhvr>
                                    </p:animEffect>
                                    <p:anim calcmode="lin" valueType="num">
                                      <p:cBhvr>
                                        <p:cTn id="3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3" end="3"/>
                                            </p:txEl>
                                          </p:spTgt>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0"/>
                                  </p:stCondLst>
                                  <p:childTnLst>
                                    <p:set>
                                      <p:cBhvr>
                                        <p:cTn id="39" dur="1" fill="hold">
                                          <p:stCondLst>
                                            <p:cond delay="0"/>
                                          </p:stCondLst>
                                        </p:cTn>
                                        <p:tgtEl>
                                          <p:spTgt spid="2">
                                            <p:txEl>
                                              <p:pRg st="4" end="4"/>
                                            </p:txEl>
                                          </p:spTgt>
                                        </p:tgtEl>
                                        <p:attrNameLst>
                                          <p:attrName>style.visibility</p:attrName>
                                        </p:attrNameLst>
                                      </p:cBhvr>
                                      <p:to>
                                        <p:strVal val="visible"/>
                                      </p:to>
                                    </p:set>
                                    <p:animEffect transition="in" filter="fade">
                                      <p:cBhvr>
                                        <p:cTn id="40" dur="1000"/>
                                        <p:tgtEl>
                                          <p:spTgt spid="2">
                                            <p:txEl>
                                              <p:pRg st="4" end="4"/>
                                            </p:txEl>
                                          </p:spTgt>
                                        </p:tgtEl>
                                      </p:cBhvr>
                                    </p:animEffect>
                                    <p:anim calcmode="lin" valueType="num">
                                      <p:cBhvr>
                                        <p:cTn id="41"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2">
                                            <p:txEl>
                                              <p:pRg st="4" end="4"/>
                                            </p:txEl>
                                          </p:spTgt>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0"/>
                                  </p:stCondLst>
                                  <p:childTnLst>
                                    <p:set>
                                      <p:cBhvr>
                                        <p:cTn id="44" dur="1" fill="hold">
                                          <p:stCondLst>
                                            <p:cond delay="0"/>
                                          </p:stCondLst>
                                        </p:cTn>
                                        <p:tgtEl>
                                          <p:spTgt spid="2">
                                            <p:txEl>
                                              <p:pRg st="5" end="5"/>
                                            </p:txEl>
                                          </p:spTgt>
                                        </p:tgtEl>
                                        <p:attrNameLst>
                                          <p:attrName>style.visibility</p:attrName>
                                        </p:attrNameLst>
                                      </p:cBhvr>
                                      <p:to>
                                        <p:strVal val="visible"/>
                                      </p:to>
                                    </p:set>
                                    <p:animEffect transition="in" filter="fade">
                                      <p:cBhvr>
                                        <p:cTn id="45" dur="1000"/>
                                        <p:tgtEl>
                                          <p:spTgt spid="2">
                                            <p:txEl>
                                              <p:pRg st="5" end="5"/>
                                            </p:txEl>
                                          </p:spTgt>
                                        </p:tgtEl>
                                      </p:cBhvr>
                                    </p:animEffect>
                                    <p:anim calcmode="lin" valueType="num">
                                      <p:cBhvr>
                                        <p:cTn id="46"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47" dur="1000" fill="hold"/>
                                        <p:tgtEl>
                                          <p:spTgt spid="2">
                                            <p:txEl>
                                              <p:pRg st="5" end="5"/>
                                            </p:txEl>
                                          </p:spTgt>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2">
                                            <p:txEl>
                                              <p:pRg st="6" end="6"/>
                                            </p:txEl>
                                          </p:spTgt>
                                        </p:tgtEl>
                                        <p:attrNameLst>
                                          <p:attrName>style.visibility</p:attrName>
                                        </p:attrNameLst>
                                      </p:cBhvr>
                                      <p:to>
                                        <p:strVal val="visible"/>
                                      </p:to>
                                    </p:set>
                                    <p:animEffect transition="in" filter="fade">
                                      <p:cBhvr>
                                        <p:cTn id="50" dur="1000"/>
                                        <p:tgtEl>
                                          <p:spTgt spid="2">
                                            <p:txEl>
                                              <p:pRg st="6" end="6"/>
                                            </p:txEl>
                                          </p:spTgt>
                                        </p:tgtEl>
                                      </p:cBhvr>
                                    </p:animEffect>
                                    <p:anim calcmode="lin" valueType="num">
                                      <p:cBhvr>
                                        <p:cTn id="51"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52"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Determinants of CAD abuse in children</a:t>
            </a:r>
            <a:endParaRPr lang="en-GB" dirty="0"/>
          </a:p>
        </p:txBody>
      </p:sp>
      <p:sp>
        <p:nvSpPr>
          <p:cNvPr id="4" name="TextBox 3"/>
          <p:cNvSpPr txBox="1"/>
          <p:nvPr/>
        </p:nvSpPr>
        <p:spPr>
          <a:xfrm>
            <a:off x="479376" y="1690355"/>
            <a:ext cx="5184576" cy="1631216"/>
          </a:xfrm>
          <a:prstGeom prst="rect">
            <a:avLst/>
          </a:prstGeom>
          <a:solidFill>
            <a:schemeClr val="bg1"/>
          </a:solidFill>
          <a:ln>
            <a:solidFill>
              <a:schemeClr val="accent1"/>
            </a:solidFill>
          </a:ln>
        </p:spPr>
        <p:txBody>
          <a:bodyPr wrap="square" rtlCol="0" anchor="ctr" anchorCtr="1">
            <a:spAutoFit/>
          </a:bodyPr>
          <a:lstStyle/>
          <a:p>
            <a:r>
              <a:rPr lang="en-GB" sz="2000" dirty="0" smtClean="0"/>
              <a:t>Substance abuse is associated with poor self image, low religiosity, alienation from parents, physical and emotional abuse, family dysfunction and even self medication (Fisher et al., 2007)</a:t>
            </a:r>
          </a:p>
        </p:txBody>
      </p:sp>
      <p:sp>
        <p:nvSpPr>
          <p:cNvPr id="5" name="TextBox 4"/>
          <p:cNvSpPr txBox="1"/>
          <p:nvPr/>
        </p:nvSpPr>
        <p:spPr>
          <a:xfrm>
            <a:off x="6600056" y="1674966"/>
            <a:ext cx="4696343" cy="830997"/>
          </a:xfrm>
          <a:prstGeom prst="rect">
            <a:avLst/>
          </a:prstGeom>
          <a:noFill/>
          <a:ln>
            <a:solidFill>
              <a:schemeClr val="bg2"/>
            </a:solidFill>
          </a:ln>
        </p:spPr>
        <p:txBody>
          <a:bodyPr wrap="square" rtlCol="0" anchor="ctr" anchorCtr="1">
            <a:spAutoFit/>
          </a:bodyPr>
          <a:lstStyle/>
          <a:p>
            <a:r>
              <a:rPr lang="en-GB" sz="2400" dirty="0" smtClean="0"/>
              <a:t>Key factors in CAD in children fall under many titles: </a:t>
            </a:r>
            <a:r>
              <a:rPr lang="en-GB" sz="2400" b="1" dirty="0" smtClean="0"/>
              <a:t>PEERS</a:t>
            </a:r>
          </a:p>
        </p:txBody>
      </p:sp>
      <p:sp>
        <p:nvSpPr>
          <p:cNvPr id="6" name="TextBox 5"/>
          <p:cNvSpPr txBox="1"/>
          <p:nvPr/>
        </p:nvSpPr>
        <p:spPr>
          <a:xfrm>
            <a:off x="987847" y="3476607"/>
            <a:ext cx="10724777" cy="1631216"/>
          </a:xfrm>
          <a:prstGeom prst="rect">
            <a:avLst/>
          </a:prstGeom>
          <a:solidFill>
            <a:schemeClr val="accent2">
              <a:lumMod val="20000"/>
              <a:lumOff val="80000"/>
            </a:schemeClr>
          </a:solidFill>
          <a:ln>
            <a:solidFill>
              <a:schemeClr val="accent1"/>
            </a:solidFill>
          </a:ln>
        </p:spPr>
        <p:txBody>
          <a:bodyPr wrap="square" rtlCol="0" anchor="ctr" anchorCtr="1">
            <a:spAutoFit/>
          </a:bodyPr>
          <a:lstStyle/>
          <a:p>
            <a:r>
              <a:rPr lang="en-GB" sz="2000" dirty="0" smtClean="0"/>
              <a:t>Peers- these play a key role in teenage years, both as risk and protective factors (Bahr et al., 2005). </a:t>
            </a:r>
          </a:p>
          <a:p>
            <a:r>
              <a:rPr lang="en-GB" sz="2000" dirty="0" smtClean="0"/>
              <a:t>Do adolescents seek out like minded individuals?</a:t>
            </a:r>
          </a:p>
          <a:p>
            <a:r>
              <a:rPr lang="en-GB" sz="2000" dirty="0" err="1" smtClean="0"/>
              <a:t>Mednick</a:t>
            </a:r>
            <a:r>
              <a:rPr lang="en-GB" sz="2000" dirty="0" smtClean="0"/>
              <a:t> et al., (2010) - on social media?</a:t>
            </a:r>
          </a:p>
          <a:p>
            <a:endParaRPr lang="en-GB" sz="2000" dirty="0" smtClean="0"/>
          </a:p>
        </p:txBody>
      </p:sp>
      <p:sp>
        <p:nvSpPr>
          <p:cNvPr id="7" name="TextBox 6"/>
          <p:cNvSpPr txBox="1"/>
          <p:nvPr/>
        </p:nvSpPr>
        <p:spPr>
          <a:xfrm>
            <a:off x="4871864" y="4876420"/>
            <a:ext cx="5904656" cy="1569660"/>
          </a:xfrm>
          <a:prstGeom prst="rect">
            <a:avLst/>
          </a:prstGeom>
          <a:solidFill>
            <a:schemeClr val="accent1">
              <a:lumMod val="40000"/>
              <a:lumOff val="60000"/>
            </a:schemeClr>
          </a:solidFill>
          <a:ln>
            <a:solidFill>
              <a:schemeClr val="accent1"/>
            </a:solidFill>
          </a:ln>
        </p:spPr>
        <p:txBody>
          <a:bodyPr wrap="square" rtlCol="0" anchor="ctr" anchorCtr="1">
            <a:spAutoFit/>
          </a:bodyPr>
          <a:lstStyle/>
          <a:p>
            <a:r>
              <a:rPr lang="en-GB" sz="2400" dirty="0" smtClean="0"/>
              <a:t>Does media function as a super peer?</a:t>
            </a:r>
          </a:p>
          <a:p>
            <a:r>
              <a:rPr lang="en-GB" sz="2400" dirty="0" smtClean="0"/>
              <a:t>Everyone is using…</a:t>
            </a:r>
          </a:p>
          <a:p>
            <a:r>
              <a:rPr lang="en-GB" sz="2400" dirty="0" smtClean="0"/>
              <a:t>Sets the `norm`…</a:t>
            </a:r>
          </a:p>
          <a:p>
            <a:r>
              <a:rPr lang="en-GB" sz="2400" dirty="0" smtClean="0"/>
              <a:t>Source of health information…</a:t>
            </a:r>
          </a:p>
        </p:txBody>
      </p:sp>
    </p:spTree>
    <p:extLst>
      <p:ext uri="{BB962C8B-B14F-4D97-AF65-F5344CB8AC3E}">
        <p14:creationId xmlns:p14="http://schemas.microsoft.com/office/powerpoint/2010/main" val="28757783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FAMILY AS A KEY DETERMINANT</a:t>
            </a:r>
            <a:endParaRPr lang="en-GB" dirty="0"/>
          </a:p>
        </p:txBody>
      </p:sp>
      <p:sp>
        <p:nvSpPr>
          <p:cNvPr id="3" name="TextBox 2"/>
          <p:cNvSpPr txBox="1"/>
          <p:nvPr/>
        </p:nvSpPr>
        <p:spPr>
          <a:xfrm>
            <a:off x="1127448" y="1628800"/>
            <a:ext cx="7992888" cy="1938992"/>
          </a:xfrm>
          <a:prstGeom prst="rect">
            <a:avLst/>
          </a:prstGeom>
          <a:solidFill>
            <a:schemeClr val="tx2">
              <a:lumMod val="40000"/>
              <a:lumOff val="60000"/>
            </a:schemeClr>
          </a:solidFill>
          <a:ln>
            <a:solidFill>
              <a:schemeClr val="accent1"/>
            </a:solidFill>
          </a:ln>
        </p:spPr>
        <p:txBody>
          <a:bodyPr wrap="square" rtlCol="0" anchor="ctr" anchorCtr="1">
            <a:spAutoFit/>
          </a:bodyPr>
          <a:lstStyle/>
          <a:p>
            <a:r>
              <a:rPr lang="en-GB" sz="2000" dirty="0" smtClean="0"/>
              <a:t>Parents too are key risk or protective factors (Briones et al., 2006).</a:t>
            </a:r>
          </a:p>
          <a:p>
            <a:r>
              <a:rPr lang="en-GB" sz="2000" dirty="0" smtClean="0"/>
              <a:t>Abused children at greater risk</a:t>
            </a:r>
          </a:p>
          <a:p>
            <a:r>
              <a:rPr lang="en-GB" sz="2000" dirty="0" smtClean="0"/>
              <a:t>And alcoholic parents 2-9 times more likely to produce alcoholic offspring, which further extends to other substances (Comings, 1997)</a:t>
            </a:r>
          </a:p>
        </p:txBody>
      </p:sp>
      <p:sp>
        <p:nvSpPr>
          <p:cNvPr id="4" name="TextBox 3"/>
          <p:cNvSpPr txBox="1"/>
          <p:nvPr/>
        </p:nvSpPr>
        <p:spPr>
          <a:xfrm>
            <a:off x="2279576" y="3741057"/>
            <a:ext cx="6840760" cy="707886"/>
          </a:xfrm>
          <a:prstGeom prst="rect">
            <a:avLst/>
          </a:prstGeom>
          <a:solidFill>
            <a:schemeClr val="tx2">
              <a:lumMod val="20000"/>
              <a:lumOff val="80000"/>
            </a:schemeClr>
          </a:solidFill>
          <a:ln>
            <a:solidFill>
              <a:schemeClr val="accent1"/>
            </a:solidFill>
          </a:ln>
        </p:spPr>
        <p:txBody>
          <a:bodyPr wrap="square" rtlCol="0" anchor="ctr" anchorCtr="1">
            <a:spAutoFit/>
          </a:bodyPr>
          <a:lstStyle/>
          <a:p>
            <a:r>
              <a:rPr lang="en-GB" sz="2000" dirty="0" smtClean="0"/>
              <a:t>Compare this to nurturing and communicative parents, where the protective factor is much greater</a:t>
            </a:r>
          </a:p>
        </p:txBody>
      </p:sp>
      <p:sp>
        <p:nvSpPr>
          <p:cNvPr id="5" name="TextBox 4"/>
          <p:cNvSpPr txBox="1"/>
          <p:nvPr/>
        </p:nvSpPr>
        <p:spPr>
          <a:xfrm>
            <a:off x="3124200" y="4558099"/>
            <a:ext cx="5993365" cy="707886"/>
          </a:xfrm>
          <a:prstGeom prst="rect">
            <a:avLst/>
          </a:prstGeom>
          <a:solidFill>
            <a:schemeClr val="accent1">
              <a:lumMod val="60000"/>
              <a:lumOff val="40000"/>
            </a:schemeClr>
          </a:solidFill>
          <a:ln>
            <a:solidFill>
              <a:schemeClr val="accent1"/>
            </a:solidFill>
          </a:ln>
        </p:spPr>
        <p:txBody>
          <a:bodyPr wrap="square" rtlCol="0" anchor="ctr" anchorCtr="1">
            <a:spAutoFit/>
          </a:bodyPr>
          <a:lstStyle/>
          <a:p>
            <a:r>
              <a:rPr lang="en-GB" sz="2000" dirty="0" smtClean="0"/>
              <a:t>Keeping, (2011) parents underestimate their children's </a:t>
            </a:r>
            <a:endParaRPr lang="en-GB" sz="2000" dirty="0" smtClean="0"/>
          </a:p>
          <a:p>
            <a:r>
              <a:rPr lang="en-GB" sz="2000" dirty="0" smtClean="0"/>
              <a:t>substance </a:t>
            </a:r>
            <a:r>
              <a:rPr lang="en-GB" sz="2000" dirty="0" smtClean="0"/>
              <a:t>abuse</a:t>
            </a:r>
          </a:p>
        </p:txBody>
      </p:sp>
      <p:sp>
        <p:nvSpPr>
          <p:cNvPr id="6" name="TextBox 5"/>
          <p:cNvSpPr txBox="1"/>
          <p:nvPr/>
        </p:nvSpPr>
        <p:spPr>
          <a:xfrm>
            <a:off x="1859997" y="5375141"/>
            <a:ext cx="7272808" cy="1200329"/>
          </a:xfrm>
          <a:prstGeom prst="rect">
            <a:avLst/>
          </a:prstGeom>
          <a:solidFill>
            <a:schemeClr val="tx2">
              <a:lumMod val="40000"/>
              <a:lumOff val="60000"/>
            </a:schemeClr>
          </a:solidFill>
          <a:ln>
            <a:solidFill>
              <a:schemeClr val="accent1"/>
            </a:solidFill>
          </a:ln>
        </p:spPr>
        <p:txBody>
          <a:bodyPr wrap="square" rtlCol="0" anchor="ctr" anchorCtr="1">
            <a:spAutoFit/>
          </a:bodyPr>
          <a:lstStyle/>
          <a:p>
            <a:r>
              <a:rPr lang="en-GB" sz="2400" dirty="0" smtClean="0"/>
              <a:t>Are media the `electronic parents?</a:t>
            </a:r>
          </a:p>
          <a:p>
            <a:r>
              <a:rPr lang="en-GB" sz="2400" dirty="0" smtClean="0"/>
              <a:t>For example in the case of latchkey kids? (Gruber et al., 2005)</a:t>
            </a:r>
          </a:p>
        </p:txBody>
      </p:sp>
    </p:spTree>
    <p:extLst>
      <p:ext uri="{BB962C8B-B14F-4D97-AF65-F5344CB8AC3E}">
        <p14:creationId xmlns:p14="http://schemas.microsoft.com/office/powerpoint/2010/main" val="5818510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Personality and biology as determinants</a:t>
            </a:r>
            <a:endParaRPr lang="en-GB" dirty="0"/>
          </a:p>
        </p:txBody>
      </p:sp>
      <p:sp>
        <p:nvSpPr>
          <p:cNvPr id="3" name="TextBox 2"/>
          <p:cNvSpPr txBox="1"/>
          <p:nvPr/>
        </p:nvSpPr>
        <p:spPr>
          <a:xfrm>
            <a:off x="1487488" y="1700808"/>
            <a:ext cx="8872807" cy="1631216"/>
          </a:xfrm>
          <a:prstGeom prst="rect">
            <a:avLst/>
          </a:prstGeom>
          <a:solidFill>
            <a:schemeClr val="accent2">
              <a:lumMod val="40000"/>
              <a:lumOff val="60000"/>
            </a:schemeClr>
          </a:solidFill>
          <a:ln>
            <a:solidFill>
              <a:schemeClr val="accent1"/>
            </a:solidFill>
          </a:ln>
        </p:spPr>
        <p:txBody>
          <a:bodyPr wrap="square" rtlCol="0" anchor="ctr" anchorCtr="1">
            <a:spAutoFit/>
          </a:bodyPr>
          <a:lstStyle/>
          <a:p>
            <a:r>
              <a:rPr lang="en-GB" sz="2000" dirty="0" smtClean="0"/>
              <a:t>Adolescence is the time of discovery and risk taking. The PFC is not fully mature until the 20`s (</a:t>
            </a:r>
            <a:r>
              <a:rPr lang="en-GB" sz="2000" dirty="0" err="1" smtClean="0"/>
              <a:t>Gledd</a:t>
            </a:r>
            <a:r>
              <a:rPr lang="en-GB" sz="2000" dirty="0" smtClean="0"/>
              <a:t>, 2008)</a:t>
            </a:r>
          </a:p>
          <a:p>
            <a:r>
              <a:rPr lang="en-GB" sz="2000" dirty="0" smtClean="0"/>
              <a:t>MRI`s of alcoholic teenagers show far more activity in the limbic system compared to controls when shown pictures of alcoholic products (</a:t>
            </a:r>
            <a:r>
              <a:rPr lang="en-GB" sz="2000" dirty="0" err="1" smtClean="0"/>
              <a:t>Tapert</a:t>
            </a:r>
            <a:r>
              <a:rPr lang="en-GB" sz="2000" dirty="0" smtClean="0"/>
              <a:t> et al., 2003)</a:t>
            </a:r>
          </a:p>
        </p:txBody>
      </p:sp>
      <p:sp>
        <p:nvSpPr>
          <p:cNvPr id="4" name="TextBox 3"/>
          <p:cNvSpPr txBox="1"/>
          <p:nvPr/>
        </p:nvSpPr>
        <p:spPr>
          <a:xfrm>
            <a:off x="1487487" y="3569792"/>
            <a:ext cx="8872807" cy="1631216"/>
          </a:xfrm>
          <a:prstGeom prst="rect">
            <a:avLst/>
          </a:prstGeom>
          <a:solidFill>
            <a:schemeClr val="accent2">
              <a:lumMod val="20000"/>
              <a:lumOff val="80000"/>
            </a:schemeClr>
          </a:solidFill>
          <a:ln>
            <a:solidFill>
              <a:schemeClr val="accent1"/>
            </a:solidFill>
          </a:ln>
        </p:spPr>
        <p:txBody>
          <a:bodyPr wrap="square" rtlCol="0" anchor="ctr" anchorCtr="1">
            <a:spAutoFit/>
          </a:bodyPr>
          <a:lstStyle/>
          <a:p>
            <a:r>
              <a:rPr lang="en-GB" sz="2000" dirty="0" smtClean="0"/>
              <a:t>The developing brain is far more susceptible to addictive substances than the mature brain</a:t>
            </a:r>
          </a:p>
          <a:p>
            <a:r>
              <a:rPr lang="en-GB" sz="2000" dirty="0" smtClean="0"/>
              <a:t>Teenagers require less cigarettes to become addicted to nicotine than adults  </a:t>
            </a:r>
          </a:p>
          <a:p>
            <a:r>
              <a:rPr lang="en-GB" sz="2000" dirty="0" smtClean="0"/>
              <a:t>Couple this will self-regulation of moods…</a:t>
            </a:r>
          </a:p>
        </p:txBody>
      </p:sp>
    </p:spTree>
    <p:extLst>
      <p:ext uri="{BB962C8B-B14F-4D97-AF65-F5344CB8AC3E}">
        <p14:creationId xmlns:p14="http://schemas.microsoft.com/office/powerpoint/2010/main" val="597888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sz="half" idx="3"/>
          </p:nvPr>
        </p:nvSpPr>
        <p:spPr/>
        <p:txBody>
          <a:bodyPr/>
          <a:lstStyle/>
          <a:p>
            <a:r>
              <a:rPr lang="en-GB" dirty="0" smtClean="0"/>
              <a:t>Health risks with tobacco</a:t>
            </a:r>
            <a:endParaRPr lang="en-GB" dirty="0"/>
          </a:p>
        </p:txBody>
      </p:sp>
      <p:sp>
        <p:nvSpPr>
          <p:cNvPr id="7" name="Content Placeholder 6"/>
          <p:cNvSpPr>
            <a:spLocks noGrp="1"/>
          </p:cNvSpPr>
          <p:nvPr>
            <p:ph sz="quarter" idx="4294967295"/>
          </p:nvPr>
        </p:nvSpPr>
        <p:spPr>
          <a:xfrm>
            <a:off x="6196584" y="1603375"/>
            <a:ext cx="5157216" cy="4035425"/>
          </a:xfrm>
          <a:prstGeom prst="rect">
            <a:avLst/>
          </a:prstGeom>
          <a:solidFill>
            <a:schemeClr val="accent1">
              <a:lumMod val="40000"/>
              <a:lumOff val="60000"/>
            </a:schemeClr>
          </a:solidFill>
          <a:ln>
            <a:solidFill>
              <a:schemeClr val="accent1"/>
            </a:solidFill>
          </a:ln>
        </p:spPr>
        <p:txBody>
          <a:bodyPr/>
          <a:lstStyle/>
          <a:p>
            <a:r>
              <a:rPr lang="en-GB" dirty="0" smtClean="0"/>
              <a:t>Increased risk of death due to PD, CAD, cancer- 1 in 6 deaths is due to smoking</a:t>
            </a:r>
          </a:p>
          <a:p>
            <a:r>
              <a:rPr lang="en-GB" dirty="0" smtClean="0"/>
              <a:t>This is more than can be attributed to alcohol, illicit drugs, homicide, suicide, car accidents and AIDS combined (</a:t>
            </a:r>
            <a:r>
              <a:rPr lang="en-GB" dirty="0" err="1" smtClean="0"/>
              <a:t>Glantz</a:t>
            </a:r>
            <a:r>
              <a:rPr lang="en-GB" dirty="0" smtClean="0"/>
              <a:t>, 2003)</a:t>
            </a:r>
            <a:endParaRPr lang="en-GB" dirty="0"/>
          </a:p>
        </p:txBody>
      </p:sp>
      <p:sp>
        <p:nvSpPr>
          <p:cNvPr id="4" name="Text Placeholder 3"/>
          <p:cNvSpPr>
            <a:spLocks noGrp="1"/>
          </p:cNvSpPr>
          <p:nvPr>
            <p:ph type="body" idx="1"/>
          </p:nvPr>
        </p:nvSpPr>
        <p:spPr/>
        <p:txBody>
          <a:bodyPr/>
          <a:lstStyle/>
          <a:p>
            <a:r>
              <a:rPr lang="en-GB" dirty="0" smtClean="0"/>
              <a:t>Health risks with alcohol </a:t>
            </a:r>
            <a:endParaRPr lang="en-GB" dirty="0"/>
          </a:p>
        </p:txBody>
      </p:sp>
      <p:sp>
        <p:nvSpPr>
          <p:cNvPr id="5" name="Content Placeholder 4"/>
          <p:cNvSpPr>
            <a:spLocks noGrp="1"/>
          </p:cNvSpPr>
          <p:nvPr>
            <p:ph sz="quarter" idx="4294967295"/>
          </p:nvPr>
        </p:nvSpPr>
        <p:spPr>
          <a:xfrm>
            <a:off x="841422" y="1603375"/>
            <a:ext cx="5157216" cy="4035425"/>
          </a:xfrm>
          <a:prstGeom prst="rect">
            <a:avLst/>
          </a:prstGeom>
          <a:solidFill>
            <a:schemeClr val="accent1">
              <a:lumMod val="40000"/>
              <a:lumOff val="60000"/>
            </a:schemeClr>
          </a:solidFill>
          <a:ln>
            <a:solidFill>
              <a:schemeClr val="accent1"/>
            </a:solidFill>
          </a:ln>
        </p:spPr>
        <p:txBody>
          <a:bodyPr/>
          <a:lstStyle/>
          <a:p>
            <a:r>
              <a:rPr lang="en-GB" dirty="0" smtClean="0"/>
              <a:t>From benign hangovers to death from poisoning</a:t>
            </a:r>
          </a:p>
          <a:p>
            <a:r>
              <a:rPr lang="en-GB" dirty="0" smtClean="0"/>
              <a:t>Regardless of age, alcohol related deaths are around 85,000 annually</a:t>
            </a:r>
          </a:p>
          <a:p>
            <a:r>
              <a:rPr lang="en-GB" dirty="0" smtClean="0"/>
              <a:t>Long term risks to both developing and mature brain</a:t>
            </a:r>
          </a:p>
          <a:p>
            <a:r>
              <a:rPr lang="en-GB" dirty="0" smtClean="0"/>
              <a:t>Accidents, risky and unprotected sex</a:t>
            </a:r>
          </a:p>
          <a:p>
            <a:endParaRPr lang="en-GB" dirty="0"/>
          </a:p>
        </p:txBody>
      </p:sp>
      <p:sp>
        <p:nvSpPr>
          <p:cNvPr id="3" name="Title 2"/>
          <p:cNvSpPr>
            <a:spLocks noGrp="1"/>
          </p:cNvSpPr>
          <p:nvPr>
            <p:ph type="title"/>
          </p:nvPr>
        </p:nvSpPr>
        <p:spPr>
          <a:xfrm>
            <a:off x="941659" y="304800"/>
            <a:ext cx="10364451" cy="1596177"/>
          </a:xfrm>
        </p:spPr>
        <p:txBody>
          <a:bodyPr/>
          <a:lstStyle/>
          <a:p>
            <a:pPr algn="ctr"/>
            <a:r>
              <a:rPr lang="en-GB" dirty="0" smtClean="0"/>
              <a:t>Outcomes associated with CAD use</a:t>
            </a:r>
            <a:endParaRPr lang="en-GB" dirty="0"/>
          </a:p>
        </p:txBody>
      </p:sp>
      <p:sp>
        <p:nvSpPr>
          <p:cNvPr id="8" name="TextBox 7"/>
          <p:cNvSpPr txBox="1"/>
          <p:nvPr/>
        </p:nvSpPr>
        <p:spPr>
          <a:xfrm>
            <a:off x="2927648" y="6221814"/>
            <a:ext cx="184731" cy="369332"/>
          </a:xfrm>
          <a:prstGeom prst="rect">
            <a:avLst/>
          </a:prstGeom>
          <a:noFill/>
          <a:ln>
            <a:solidFill>
              <a:schemeClr val="bg2"/>
            </a:solidFill>
          </a:ln>
        </p:spPr>
        <p:txBody>
          <a:bodyPr wrap="none" rtlCol="0" anchor="ctr" anchorCtr="1">
            <a:spAutoFit/>
          </a:bodyPr>
          <a:lstStyle/>
          <a:p>
            <a:endParaRPr lang="en-GB" dirty="0" smtClean="0"/>
          </a:p>
        </p:txBody>
      </p:sp>
    </p:spTree>
    <p:extLst>
      <p:ext uri="{BB962C8B-B14F-4D97-AF65-F5344CB8AC3E}">
        <p14:creationId xmlns:p14="http://schemas.microsoft.com/office/powerpoint/2010/main" val="23840465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877770" y="76200"/>
            <a:ext cx="10364451" cy="1596177"/>
          </a:xfrm>
        </p:spPr>
        <p:txBody>
          <a:bodyPr/>
          <a:lstStyle/>
          <a:p>
            <a:pPr algn="ctr"/>
            <a:r>
              <a:rPr lang="en-GB" dirty="0" smtClean="0"/>
              <a:t>Outcomes with illicit drugs</a:t>
            </a:r>
            <a:endParaRPr lang="en-GB" dirty="0"/>
          </a:p>
        </p:txBody>
      </p:sp>
      <p:graphicFrame>
        <p:nvGraphicFramePr>
          <p:cNvPr id="8" name="Diagram 7"/>
          <p:cNvGraphicFramePr/>
          <p:nvPr>
            <p:extLst>
              <p:ext uri="{D42A27DB-BD31-4B8C-83A1-F6EECF244321}">
                <p14:modId xmlns:p14="http://schemas.microsoft.com/office/powerpoint/2010/main" val="797973591"/>
              </p:ext>
            </p:extLst>
          </p:nvPr>
        </p:nvGraphicFramePr>
        <p:xfrm>
          <a:off x="1524000" y="1219200"/>
          <a:ext cx="8867935" cy="5562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83854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nvPr>
        </p:nvGraphicFramePr>
        <p:xfrm>
          <a:off x="838200" y="1609725"/>
          <a:ext cx="10515600" cy="4557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p:txBody>
          <a:bodyPr/>
          <a:lstStyle/>
          <a:p>
            <a:pPr algn="ctr"/>
            <a:r>
              <a:rPr lang="en-GB" dirty="0" smtClean="0"/>
              <a:t>Gateway hypothesis of drug use</a:t>
            </a:r>
            <a:endParaRPr lang="en-GB" dirty="0"/>
          </a:p>
        </p:txBody>
      </p:sp>
      <p:sp>
        <p:nvSpPr>
          <p:cNvPr id="5" name="TextBox 4"/>
          <p:cNvSpPr txBox="1"/>
          <p:nvPr/>
        </p:nvSpPr>
        <p:spPr>
          <a:xfrm>
            <a:off x="3431704" y="1942674"/>
            <a:ext cx="5112568" cy="461665"/>
          </a:xfrm>
          <a:prstGeom prst="rect">
            <a:avLst/>
          </a:prstGeom>
          <a:solidFill>
            <a:schemeClr val="accent1">
              <a:lumMod val="40000"/>
              <a:lumOff val="60000"/>
            </a:schemeClr>
          </a:solidFill>
          <a:ln>
            <a:solidFill>
              <a:schemeClr val="accent1"/>
            </a:solidFill>
          </a:ln>
        </p:spPr>
        <p:txBody>
          <a:bodyPr wrap="square" rtlCol="0" anchor="ctr" anchorCtr="1">
            <a:spAutoFit/>
          </a:bodyPr>
          <a:lstStyle/>
          <a:p>
            <a:r>
              <a:rPr lang="en-GB" sz="2400" dirty="0" smtClean="0"/>
              <a:t>Supported by correlation studies</a:t>
            </a:r>
          </a:p>
        </p:txBody>
      </p:sp>
      <p:sp>
        <p:nvSpPr>
          <p:cNvPr id="6" name="TextBox 5"/>
          <p:cNvSpPr txBox="1"/>
          <p:nvPr/>
        </p:nvSpPr>
        <p:spPr>
          <a:xfrm>
            <a:off x="623392" y="5013176"/>
            <a:ext cx="11161240" cy="1631216"/>
          </a:xfrm>
          <a:prstGeom prst="rect">
            <a:avLst/>
          </a:prstGeom>
          <a:solidFill>
            <a:schemeClr val="tx2">
              <a:lumMod val="40000"/>
              <a:lumOff val="60000"/>
            </a:schemeClr>
          </a:solidFill>
          <a:ln>
            <a:solidFill>
              <a:schemeClr val="accent1"/>
            </a:solidFill>
          </a:ln>
        </p:spPr>
        <p:txBody>
          <a:bodyPr wrap="square" rtlCol="0" anchor="ctr" anchorCtr="1">
            <a:spAutoFit/>
          </a:bodyPr>
          <a:lstStyle/>
          <a:p>
            <a:r>
              <a:rPr lang="en-GB" sz="2000" dirty="0" smtClean="0"/>
              <a:t>BUT…</a:t>
            </a:r>
          </a:p>
          <a:p>
            <a:r>
              <a:rPr lang="en-GB" sz="2000" dirty="0" smtClean="0"/>
              <a:t>Do users share the same psychopathology?</a:t>
            </a:r>
          </a:p>
          <a:p>
            <a:r>
              <a:rPr lang="en-GB" sz="2000" dirty="0" smtClean="0"/>
              <a:t>AND…</a:t>
            </a:r>
          </a:p>
          <a:p>
            <a:r>
              <a:rPr lang="en-GB" sz="2000" dirty="0" smtClean="0"/>
              <a:t>Do they start mixing in circles with like minded individuals leading to more opportunities for abuse? (Hall and </a:t>
            </a:r>
            <a:r>
              <a:rPr lang="en-GB" sz="2000" dirty="0" err="1" smtClean="0"/>
              <a:t>Lynskey</a:t>
            </a:r>
            <a:r>
              <a:rPr lang="en-GB" sz="2000" dirty="0" smtClean="0"/>
              <a:t>, 2005)</a:t>
            </a:r>
          </a:p>
        </p:txBody>
      </p:sp>
    </p:spTree>
    <p:extLst>
      <p:ext uri="{BB962C8B-B14F-4D97-AF65-F5344CB8AC3E}">
        <p14:creationId xmlns:p14="http://schemas.microsoft.com/office/powerpoint/2010/main" val="30448633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13775" y="618518"/>
            <a:ext cx="10364451" cy="934616"/>
          </a:xfrm>
        </p:spPr>
        <p:txBody>
          <a:bodyPr/>
          <a:lstStyle/>
          <a:p>
            <a:pPr algn="ctr"/>
            <a:r>
              <a:rPr lang="en-GB" dirty="0" smtClean="0"/>
              <a:t>addiction</a:t>
            </a:r>
            <a:endParaRPr lang="en-GB" dirty="0"/>
          </a:p>
        </p:txBody>
      </p:sp>
      <p:sp>
        <p:nvSpPr>
          <p:cNvPr id="4" name="TextBox 3"/>
          <p:cNvSpPr txBox="1"/>
          <p:nvPr/>
        </p:nvSpPr>
        <p:spPr>
          <a:xfrm>
            <a:off x="1127448" y="1579151"/>
            <a:ext cx="10081120" cy="1323439"/>
          </a:xfrm>
          <a:prstGeom prst="rect">
            <a:avLst/>
          </a:prstGeom>
          <a:solidFill>
            <a:schemeClr val="accent2">
              <a:lumMod val="40000"/>
              <a:lumOff val="60000"/>
            </a:schemeClr>
          </a:solidFill>
          <a:ln>
            <a:solidFill>
              <a:schemeClr val="accent1"/>
            </a:solidFill>
          </a:ln>
        </p:spPr>
        <p:txBody>
          <a:bodyPr wrap="square" rtlCol="0" anchor="ctr" anchorCtr="1">
            <a:spAutoFit/>
          </a:bodyPr>
          <a:lstStyle/>
          <a:p>
            <a:r>
              <a:rPr lang="en-GB" sz="2000" dirty="0" smtClean="0"/>
              <a:t>Compulsive and uncontrollable substance abuse leading to negative health and social  consequences, poor academic achievement…</a:t>
            </a:r>
          </a:p>
          <a:p>
            <a:r>
              <a:rPr lang="en-GB" sz="2000" dirty="0" smtClean="0"/>
              <a:t>BUT…</a:t>
            </a:r>
          </a:p>
          <a:p>
            <a:r>
              <a:rPr lang="en-GB" sz="2000" dirty="0" smtClean="0"/>
              <a:t>There are two components here:</a:t>
            </a:r>
          </a:p>
        </p:txBody>
      </p:sp>
      <p:sp>
        <p:nvSpPr>
          <p:cNvPr id="5" name="TextBox 4"/>
          <p:cNvSpPr txBox="1"/>
          <p:nvPr/>
        </p:nvSpPr>
        <p:spPr>
          <a:xfrm>
            <a:off x="1127448" y="3111352"/>
            <a:ext cx="4536504" cy="923330"/>
          </a:xfrm>
          <a:prstGeom prst="rect">
            <a:avLst/>
          </a:prstGeom>
          <a:solidFill>
            <a:schemeClr val="bg2"/>
          </a:solidFill>
          <a:ln>
            <a:solidFill>
              <a:schemeClr val="accent1"/>
            </a:solidFill>
          </a:ln>
        </p:spPr>
        <p:txBody>
          <a:bodyPr wrap="square" rtlCol="0" anchor="ctr" anchorCtr="1">
            <a:spAutoFit/>
          </a:bodyPr>
          <a:lstStyle/>
          <a:p>
            <a:r>
              <a:rPr lang="en-GB" dirty="0" smtClean="0"/>
              <a:t>DEPENDENCE</a:t>
            </a:r>
          </a:p>
          <a:p>
            <a:r>
              <a:rPr lang="en-GB" dirty="0" smtClean="0"/>
              <a:t>The biological element associated with tolerance and withdrawal</a:t>
            </a:r>
          </a:p>
        </p:txBody>
      </p:sp>
      <p:sp>
        <p:nvSpPr>
          <p:cNvPr id="6" name="TextBox 5"/>
          <p:cNvSpPr txBox="1"/>
          <p:nvPr/>
        </p:nvSpPr>
        <p:spPr>
          <a:xfrm>
            <a:off x="6240016" y="3111352"/>
            <a:ext cx="4942656" cy="923330"/>
          </a:xfrm>
          <a:prstGeom prst="rect">
            <a:avLst/>
          </a:prstGeom>
          <a:solidFill>
            <a:schemeClr val="bg2"/>
          </a:solidFill>
          <a:ln>
            <a:solidFill>
              <a:schemeClr val="accent1"/>
            </a:solidFill>
          </a:ln>
        </p:spPr>
        <p:txBody>
          <a:bodyPr wrap="square" rtlCol="0" anchor="ctr" anchorCtr="1">
            <a:spAutoFit/>
          </a:bodyPr>
          <a:lstStyle/>
          <a:p>
            <a:r>
              <a:rPr lang="en-GB" dirty="0" smtClean="0"/>
              <a:t>SUBSTANCE ABUSE</a:t>
            </a:r>
          </a:p>
          <a:p>
            <a:r>
              <a:rPr lang="en-GB" dirty="0" smtClean="0"/>
              <a:t>The behavioural and social </a:t>
            </a:r>
          </a:p>
          <a:p>
            <a:r>
              <a:rPr lang="en-GB" dirty="0" smtClean="0"/>
              <a:t>consequences</a:t>
            </a:r>
          </a:p>
        </p:txBody>
      </p:sp>
      <p:sp>
        <p:nvSpPr>
          <p:cNvPr id="7" name="TextBox 6"/>
          <p:cNvSpPr txBox="1"/>
          <p:nvPr/>
        </p:nvSpPr>
        <p:spPr>
          <a:xfrm>
            <a:off x="4439816" y="4213627"/>
            <a:ext cx="3168352" cy="1200329"/>
          </a:xfrm>
          <a:prstGeom prst="rect">
            <a:avLst/>
          </a:prstGeom>
          <a:solidFill>
            <a:schemeClr val="tx2">
              <a:lumMod val="20000"/>
              <a:lumOff val="80000"/>
            </a:schemeClr>
          </a:solidFill>
          <a:ln>
            <a:solidFill>
              <a:schemeClr val="accent1"/>
            </a:solidFill>
          </a:ln>
        </p:spPr>
        <p:txBody>
          <a:bodyPr wrap="square" rtlCol="0" anchor="ctr" anchorCtr="1">
            <a:spAutoFit/>
          </a:bodyPr>
          <a:lstStyle/>
          <a:p>
            <a:r>
              <a:rPr lang="en-GB" dirty="0" smtClean="0"/>
              <a:t>AND</a:t>
            </a:r>
          </a:p>
          <a:p>
            <a:r>
              <a:rPr lang="en-GB" dirty="0" smtClean="0"/>
              <a:t>The biological and psychological elements </a:t>
            </a:r>
          </a:p>
          <a:p>
            <a:r>
              <a:rPr lang="en-GB" dirty="0" smtClean="0"/>
              <a:t>to addiction…</a:t>
            </a:r>
          </a:p>
        </p:txBody>
      </p:sp>
      <p:sp>
        <p:nvSpPr>
          <p:cNvPr id="8" name="TextBox 7"/>
          <p:cNvSpPr txBox="1"/>
          <p:nvPr/>
        </p:nvSpPr>
        <p:spPr>
          <a:xfrm>
            <a:off x="1631504" y="5592901"/>
            <a:ext cx="9073008" cy="707886"/>
          </a:xfrm>
          <a:prstGeom prst="rect">
            <a:avLst/>
          </a:prstGeom>
          <a:noFill/>
          <a:ln>
            <a:solidFill>
              <a:schemeClr val="bg2"/>
            </a:solidFill>
          </a:ln>
        </p:spPr>
        <p:txBody>
          <a:bodyPr wrap="square" rtlCol="0" anchor="ctr" anchorCtr="1">
            <a:spAutoFit/>
          </a:bodyPr>
          <a:lstStyle/>
          <a:p>
            <a:r>
              <a:rPr lang="en-GB" sz="2000" dirty="0" smtClean="0"/>
              <a:t>Given what we know about the vulnerability of adolescence and the developing brain… animal models have corroborated these findings</a:t>
            </a:r>
          </a:p>
        </p:txBody>
      </p:sp>
    </p:spTree>
    <p:extLst>
      <p:ext uri="{BB962C8B-B14F-4D97-AF65-F5344CB8AC3E}">
        <p14:creationId xmlns:p14="http://schemas.microsoft.com/office/powerpoint/2010/main" val="136348645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13775" y="152401"/>
            <a:ext cx="10364451" cy="2062294"/>
          </a:xfrm>
        </p:spPr>
        <p:txBody>
          <a:bodyPr/>
          <a:lstStyle/>
          <a:p>
            <a:pPr algn="ctr"/>
            <a:r>
              <a:rPr lang="en-GB" dirty="0" smtClean="0"/>
              <a:t>Perceptions of cad use</a:t>
            </a:r>
            <a:endParaRPr lang="en-GB" dirty="0"/>
          </a:p>
        </p:txBody>
      </p:sp>
      <p:sp>
        <p:nvSpPr>
          <p:cNvPr id="4" name="TextBox 3"/>
          <p:cNvSpPr txBox="1"/>
          <p:nvPr/>
        </p:nvSpPr>
        <p:spPr>
          <a:xfrm>
            <a:off x="1271464" y="1700808"/>
            <a:ext cx="9721080" cy="4524315"/>
          </a:xfrm>
          <a:prstGeom prst="rect">
            <a:avLst/>
          </a:prstGeom>
          <a:solidFill>
            <a:schemeClr val="tx2">
              <a:lumMod val="20000"/>
              <a:lumOff val="80000"/>
            </a:schemeClr>
          </a:solidFill>
          <a:ln>
            <a:solidFill>
              <a:schemeClr val="accent1"/>
            </a:solidFill>
          </a:ln>
        </p:spPr>
        <p:txBody>
          <a:bodyPr wrap="square" rtlCol="0" anchor="ctr" anchorCtr="1">
            <a:spAutoFit/>
          </a:bodyPr>
          <a:lstStyle/>
          <a:p>
            <a:pPr marL="342900" indent="-342900">
              <a:buFont typeface="Arial" panose="020B0604020202020204" pitchFamily="34" charset="0"/>
              <a:buChar char="•"/>
            </a:pPr>
            <a:r>
              <a:rPr lang="en-GB" sz="2400" dirty="0" smtClean="0"/>
              <a:t>Adolescents fail to see the risks associated with CAD</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r>
              <a:rPr lang="en-GB" sz="2400" dirty="0" smtClean="0"/>
              <a:t>They do not recognise the problems associated with daily abuse</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r>
              <a:rPr lang="en-GB" sz="2400" dirty="0" smtClean="0"/>
              <a:t>HOWEVER they do recognise the harmful effects of smoking as they become young adults</a:t>
            </a:r>
          </a:p>
          <a:p>
            <a:endParaRPr lang="en-GB" sz="2400" dirty="0" smtClean="0"/>
          </a:p>
          <a:p>
            <a:pPr marL="342900" indent="-342900">
              <a:buFont typeface="Arial" panose="020B0604020202020204" pitchFamily="34" charset="0"/>
              <a:buChar char="•"/>
            </a:pPr>
            <a:r>
              <a:rPr lang="en-GB" sz="2400" dirty="0" smtClean="0"/>
              <a:t>BUT they do not view cannabis a risk!</a:t>
            </a:r>
          </a:p>
          <a:p>
            <a:endParaRPr lang="en-GB" sz="2400" dirty="0" smtClean="0"/>
          </a:p>
          <a:p>
            <a:pPr marL="342900" indent="-342900">
              <a:buFont typeface="Arial" panose="020B0604020202020204" pitchFamily="34" charset="0"/>
              <a:buChar char="•"/>
            </a:pPr>
            <a:r>
              <a:rPr lang="en-GB" sz="2400" dirty="0" smtClean="0"/>
              <a:t>The most widely used substance remains to be alcohol and they have a very cavalier attitude!</a:t>
            </a:r>
          </a:p>
        </p:txBody>
      </p:sp>
    </p:spTree>
    <p:extLst>
      <p:ext uri="{BB962C8B-B14F-4D97-AF65-F5344CB8AC3E}">
        <p14:creationId xmlns:p14="http://schemas.microsoft.com/office/powerpoint/2010/main" val="380708057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accent2">
              <a:lumMod val="40000"/>
              <a:lumOff val="60000"/>
            </a:schemeClr>
          </a:solidFill>
          <a:ln>
            <a:solidFill>
              <a:schemeClr val="accent1"/>
            </a:solidFill>
          </a:ln>
        </p:spPr>
        <p:txBody>
          <a:bodyPr/>
          <a:lstStyle/>
          <a:p>
            <a:pPr marL="0" indent="0">
              <a:buNone/>
            </a:pPr>
            <a:r>
              <a:rPr lang="en-GB" dirty="0" smtClean="0"/>
              <a:t>                                            </a:t>
            </a:r>
            <a:r>
              <a:rPr lang="en-GB" b="1" dirty="0" smtClean="0">
                <a:solidFill>
                  <a:schemeClr val="accent1">
                    <a:lumMod val="75000"/>
                  </a:schemeClr>
                </a:solidFill>
              </a:rPr>
              <a:t>Advertisements </a:t>
            </a:r>
          </a:p>
          <a:p>
            <a:r>
              <a:rPr lang="en-GB" dirty="0" smtClean="0"/>
              <a:t>Each year billions are spent on advertising (even to those who are not legally able to use the products)</a:t>
            </a:r>
          </a:p>
          <a:p>
            <a:r>
              <a:rPr lang="en-GB" dirty="0"/>
              <a:t>M</a:t>
            </a:r>
            <a:r>
              <a:rPr lang="en-GB" dirty="0" smtClean="0"/>
              <a:t>ostly for alcohol as the advertising of tobacco is now banned in many places </a:t>
            </a:r>
          </a:p>
          <a:p>
            <a:r>
              <a:rPr lang="en-GB" dirty="0" smtClean="0"/>
              <a:t>No data available for illicit drug products</a:t>
            </a:r>
          </a:p>
          <a:p>
            <a:r>
              <a:rPr lang="en-GB" dirty="0" smtClean="0"/>
              <a:t>But rich data for alcohol!</a:t>
            </a:r>
            <a:endParaRPr lang="en-GB" dirty="0"/>
          </a:p>
        </p:txBody>
      </p:sp>
      <p:sp>
        <p:nvSpPr>
          <p:cNvPr id="3" name="Title 2"/>
          <p:cNvSpPr>
            <a:spLocks noGrp="1"/>
          </p:cNvSpPr>
          <p:nvPr>
            <p:ph type="title"/>
          </p:nvPr>
        </p:nvSpPr>
        <p:spPr>
          <a:xfrm>
            <a:off x="913774" y="312011"/>
            <a:ext cx="10364451" cy="1596177"/>
          </a:xfrm>
        </p:spPr>
        <p:txBody>
          <a:bodyPr/>
          <a:lstStyle/>
          <a:p>
            <a:pPr algn="ctr"/>
            <a:r>
              <a:rPr lang="en-GB" dirty="0" smtClean="0"/>
              <a:t>Prevalence of Su/a in the media</a:t>
            </a:r>
            <a:endParaRPr lang="en-GB" dirty="0"/>
          </a:p>
        </p:txBody>
      </p:sp>
      <p:pic>
        <p:nvPicPr>
          <p:cNvPr id="5" name="Picture 4"/>
          <p:cNvPicPr>
            <a:picLocks noChangeAspect="1"/>
          </p:cNvPicPr>
          <p:nvPr/>
        </p:nvPicPr>
        <p:blipFill>
          <a:blip r:embed="rId2"/>
          <a:stretch>
            <a:fillRect/>
          </a:stretch>
        </p:blipFill>
        <p:spPr>
          <a:xfrm>
            <a:off x="9696400" y="3501008"/>
            <a:ext cx="2327756" cy="3165748"/>
          </a:xfrm>
          <a:prstGeom prst="rect">
            <a:avLst/>
          </a:prstGeom>
        </p:spPr>
      </p:pic>
      <p:pic>
        <p:nvPicPr>
          <p:cNvPr id="6" name="Picture 5"/>
          <p:cNvPicPr>
            <a:picLocks noChangeAspect="1"/>
          </p:cNvPicPr>
          <p:nvPr/>
        </p:nvPicPr>
        <p:blipFill>
          <a:blip r:embed="rId3"/>
          <a:stretch>
            <a:fillRect/>
          </a:stretch>
        </p:blipFill>
        <p:spPr>
          <a:xfrm>
            <a:off x="7752184" y="4221088"/>
            <a:ext cx="1828800" cy="2505075"/>
          </a:xfrm>
          <a:prstGeom prst="rect">
            <a:avLst/>
          </a:prstGeom>
        </p:spPr>
      </p:pic>
    </p:spTree>
    <p:extLst>
      <p:ext uri="{BB962C8B-B14F-4D97-AF65-F5344CB8AC3E}">
        <p14:creationId xmlns:p14="http://schemas.microsoft.com/office/powerpoint/2010/main" val="19082880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nvPr>
        </p:nvGraphicFramePr>
        <p:xfrm>
          <a:off x="838200" y="1609725"/>
          <a:ext cx="10515600" cy="4557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a:xfrm>
            <a:off x="913774" y="304800"/>
            <a:ext cx="10364451" cy="1596177"/>
          </a:xfrm>
        </p:spPr>
        <p:txBody>
          <a:bodyPr/>
          <a:lstStyle/>
          <a:p>
            <a:pPr algn="ctr"/>
            <a:r>
              <a:rPr lang="en-GB" dirty="0" smtClean="0"/>
              <a:t>findings</a:t>
            </a:r>
            <a:endParaRPr lang="en-GB" dirty="0"/>
          </a:p>
        </p:txBody>
      </p:sp>
    </p:spTree>
    <p:extLst>
      <p:ext uri="{BB962C8B-B14F-4D97-AF65-F5344CB8AC3E}">
        <p14:creationId xmlns:p14="http://schemas.microsoft.com/office/powerpoint/2010/main" val="319192456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Su/a story lines in </a:t>
            </a:r>
            <a:r>
              <a:rPr lang="en-GB" dirty="0" err="1" smtClean="0"/>
              <a:t>tv</a:t>
            </a:r>
            <a:r>
              <a:rPr lang="en-GB" dirty="0" smtClean="0"/>
              <a:t> &amp; movies</a:t>
            </a:r>
            <a:endParaRPr lang="en-GB" dirty="0"/>
          </a:p>
        </p:txBody>
      </p:sp>
      <p:graphicFrame>
        <p:nvGraphicFramePr>
          <p:cNvPr id="4" name="Diagram 3"/>
          <p:cNvGraphicFramePr/>
          <p:nvPr>
            <p:extLst/>
          </p:nvPr>
        </p:nvGraphicFramePr>
        <p:xfrm>
          <a:off x="695400" y="1844824"/>
          <a:ext cx="10729192" cy="42935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368646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p:spPr>
        <p:txBody>
          <a:bodyPr/>
          <a:lstStyle/>
          <a:p>
            <a:r>
              <a:rPr lang="en-GB" dirty="0" smtClean="0"/>
              <a:t>From 1969-1998 800 tracks contained reference to illicit drug use (Market, 2001)</a:t>
            </a:r>
          </a:p>
          <a:p>
            <a:r>
              <a:rPr lang="en-GB" dirty="0" err="1" smtClean="0"/>
              <a:t>Primack</a:t>
            </a:r>
            <a:r>
              <a:rPr lang="en-GB" dirty="0" smtClean="0"/>
              <a:t> et al., (2008) 42% of pop songs in 2005 referred to CAD use</a:t>
            </a:r>
          </a:p>
          <a:p>
            <a:r>
              <a:rPr lang="en-GB" dirty="0" smtClean="0"/>
              <a:t>Frequency does vary by genre: </a:t>
            </a:r>
            <a:endParaRPr lang="en-GB" dirty="0"/>
          </a:p>
        </p:txBody>
      </p:sp>
      <p:sp>
        <p:nvSpPr>
          <p:cNvPr id="3" name="Title 2"/>
          <p:cNvSpPr>
            <a:spLocks noGrp="1"/>
          </p:cNvSpPr>
          <p:nvPr>
            <p:ph type="title"/>
          </p:nvPr>
        </p:nvSpPr>
        <p:spPr/>
        <p:txBody>
          <a:bodyPr/>
          <a:lstStyle/>
          <a:p>
            <a:pPr algn="ctr"/>
            <a:r>
              <a:rPr lang="en-GB" dirty="0" smtClean="0"/>
              <a:t>Su/a in music</a:t>
            </a:r>
            <a:endParaRPr lang="en-GB" dirty="0"/>
          </a:p>
        </p:txBody>
      </p:sp>
      <p:graphicFrame>
        <p:nvGraphicFramePr>
          <p:cNvPr id="4" name="Table 3"/>
          <p:cNvGraphicFramePr>
            <a:graphicFrameLocks noGrp="1"/>
          </p:cNvGraphicFramePr>
          <p:nvPr>
            <p:extLst/>
          </p:nvPr>
        </p:nvGraphicFramePr>
        <p:xfrm>
          <a:off x="5159896" y="3888428"/>
          <a:ext cx="6111776" cy="2225040"/>
        </p:xfrm>
        <a:graphic>
          <a:graphicData uri="http://schemas.openxmlformats.org/drawingml/2006/table">
            <a:tbl>
              <a:tblPr firstRow="1" bandRow="1">
                <a:tableStyleId>{5C22544A-7EE6-4342-B048-85BDC9FD1C3A}</a:tableStyleId>
              </a:tblPr>
              <a:tblGrid>
                <a:gridCol w="3055888">
                  <a:extLst>
                    <a:ext uri="{9D8B030D-6E8A-4147-A177-3AD203B41FA5}">
                      <a16:colId xmlns:a16="http://schemas.microsoft.com/office/drawing/2014/main" val="20000"/>
                    </a:ext>
                  </a:extLst>
                </a:gridCol>
                <a:gridCol w="3055888">
                  <a:extLst>
                    <a:ext uri="{9D8B030D-6E8A-4147-A177-3AD203B41FA5}">
                      <a16:colId xmlns:a16="http://schemas.microsoft.com/office/drawing/2014/main" val="20001"/>
                    </a:ext>
                  </a:extLst>
                </a:gridCol>
              </a:tblGrid>
              <a:tr h="370840">
                <a:tc>
                  <a:txBody>
                    <a:bodyPr/>
                    <a:lstStyle/>
                    <a:p>
                      <a:r>
                        <a:rPr lang="en-GB" dirty="0" smtClean="0"/>
                        <a:t>Genre </a:t>
                      </a:r>
                      <a:endParaRPr lang="en-GB" dirty="0"/>
                    </a:p>
                  </a:txBody>
                  <a:tcPr/>
                </a:tc>
                <a:tc>
                  <a:txBody>
                    <a:bodyPr/>
                    <a:lstStyle/>
                    <a:p>
                      <a:r>
                        <a:rPr lang="en-GB" dirty="0" smtClean="0"/>
                        <a:t>Percentage </a:t>
                      </a:r>
                      <a:endParaRPr lang="en-GB" dirty="0"/>
                    </a:p>
                  </a:txBody>
                  <a:tcPr/>
                </a:tc>
                <a:extLst>
                  <a:ext uri="{0D108BD9-81ED-4DB2-BD59-A6C34878D82A}">
                    <a16:rowId xmlns:a16="http://schemas.microsoft.com/office/drawing/2014/main" val="10000"/>
                  </a:ext>
                </a:extLst>
              </a:tr>
              <a:tr h="370840">
                <a:tc>
                  <a:txBody>
                    <a:bodyPr/>
                    <a:lstStyle/>
                    <a:p>
                      <a:r>
                        <a:rPr lang="en-GB" dirty="0" smtClean="0"/>
                        <a:t>Rap </a:t>
                      </a:r>
                      <a:endParaRPr lang="en-GB" dirty="0"/>
                    </a:p>
                  </a:txBody>
                  <a:tcPr/>
                </a:tc>
                <a:tc>
                  <a:txBody>
                    <a:bodyPr/>
                    <a:lstStyle/>
                    <a:p>
                      <a:r>
                        <a:rPr lang="en-GB" dirty="0" smtClean="0"/>
                        <a:t>90%</a:t>
                      </a:r>
                      <a:endParaRPr lang="en-GB" dirty="0"/>
                    </a:p>
                  </a:txBody>
                  <a:tcPr/>
                </a:tc>
                <a:extLst>
                  <a:ext uri="{0D108BD9-81ED-4DB2-BD59-A6C34878D82A}">
                    <a16:rowId xmlns:a16="http://schemas.microsoft.com/office/drawing/2014/main" val="10001"/>
                  </a:ext>
                </a:extLst>
              </a:tr>
              <a:tr h="370840">
                <a:tc>
                  <a:txBody>
                    <a:bodyPr/>
                    <a:lstStyle/>
                    <a:p>
                      <a:r>
                        <a:rPr lang="en-GB" dirty="0" smtClean="0"/>
                        <a:t>Country </a:t>
                      </a:r>
                      <a:endParaRPr lang="en-GB" dirty="0"/>
                    </a:p>
                  </a:txBody>
                  <a:tcPr/>
                </a:tc>
                <a:tc>
                  <a:txBody>
                    <a:bodyPr/>
                    <a:lstStyle/>
                    <a:p>
                      <a:r>
                        <a:rPr lang="en-GB" dirty="0" smtClean="0"/>
                        <a:t>41%</a:t>
                      </a:r>
                      <a:endParaRPr lang="en-GB" dirty="0"/>
                    </a:p>
                  </a:txBody>
                  <a:tcPr/>
                </a:tc>
                <a:extLst>
                  <a:ext uri="{0D108BD9-81ED-4DB2-BD59-A6C34878D82A}">
                    <a16:rowId xmlns:a16="http://schemas.microsoft.com/office/drawing/2014/main" val="10002"/>
                  </a:ext>
                </a:extLst>
              </a:tr>
              <a:tr h="370840">
                <a:tc>
                  <a:txBody>
                    <a:bodyPr/>
                    <a:lstStyle/>
                    <a:p>
                      <a:r>
                        <a:rPr lang="en-GB" dirty="0" smtClean="0"/>
                        <a:t>R&amp;B</a:t>
                      </a:r>
                      <a:endParaRPr lang="en-GB" dirty="0"/>
                    </a:p>
                  </a:txBody>
                  <a:tcPr/>
                </a:tc>
                <a:tc>
                  <a:txBody>
                    <a:bodyPr/>
                    <a:lstStyle/>
                    <a:p>
                      <a:r>
                        <a:rPr lang="en-GB" dirty="0" smtClean="0"/>
                        <a:t>27%</a:t>
                      </a:r>
                      <a:endParaRPr lang="en-GB" dirty="0"/>
                    </a:p>
                  </a:txBody>
                  <a:tcPr/>
                </a:tc>
                <a:extLst>
                  <a:ext uri="{0D108BD9-81ED-4DB2-BD59-A6C34878D82A}">
                    <a16:rowId xmlns:a16="http://schemas.microsoft.com/office/drawing/2014/main" val="10003"/>
                  </a:ext>
                </a:extLst>
              </a:tr>
              <a:tr h="370840">
                <a:tc>
                  <a:txBody>
                    <a:bodyPr/>
                    <a:lstStyle/>
                    <a:p>
                      <a:r>
                        <a:rPr lang="en-GB" dirty="0" smtClean="0"/>
                        <a:t>Rock</a:t>
                      </a:r>
                      <a:endParaRPr lang="en-GB" dirty="0"/>
                    </a:p>
                  </a:txBody>
                  <a:tcPr/>
                </a:tc>
                <a:tc>
                  <a:txBody>
                    <a:bodyPr/>
                    <a:lstStyle/>
                    <a:p>
                      <a:r>
                        <a:rPr lang="en-GB" dirty="0" smtClean="0"/>
                        <a:t>23%</a:t>
                      </a:r>
                      <a:endParaRPr lang="en-GB" dirty="0"/>
                    </a:p>
                  </a:txBody>
                  <a:tcPr/>
                </a:tc>
                <a:extLst>
                  <a:ext uri="{0D108BD9-81ED-4DB2-BD59-A6C34878D82A}">
                    <a16:rowId xmlns:a16="http://schemas.microsoft.com/office/drawing/2014/main" val="10004"/>
                  </a:ext>
                </a:extLst>
              </a:tr>
              <a:tr h="370840">
                <a:tc>
                  <a:txBody>
                    <a:bodyPr/>
                    <a:lstStyle/>
                    <a:p>
                      <a:r>
                        <a:rPr lang="en-GB" dirty="0" smtClean="0"/>
                        <a:t>Pop </a:t>
                      </a:r>
                      <a:endParaRPr lang="en-GB" dirty="0"/>
                    </a:p>
                  </a:txBody>
                  <a:tcPr/>
                </a:tc>
                <a:tc>
                  <a:txBody>
                    <a:bodyPr/>
                    <a:lstStyle/>
                    <a:p>
                      <a:r>
                        <a:rPr lang="en-GB" dirty="0" smtClean="0"/>
                        <a:t>14%</a:t>
                      </a:r>
                      <a:endParaRPr lang="en-GB" dirty="0"/>
                    </a:p>
                  </a:txBody>
                  <a:tcPr/>
                </a:tc>
                <a:extLst>
                  <a:ext uri="{0D108BD9-81ED-4DB2-BD59-A6C34878D82A}">
                    <a16:rowId xmlns:a16="http://schemas.microsoft.com/office/drawing/2014/main" val="10005"/>
                  </a:ext>
                </a:extLst>
              </a:tr>
            </a:tbl>
          </a:graphicData>
        </a:graphic>
      </p:graphicFrame>
      <p:sp>
        <p:nvSpPr>
          <p:cNvPr id="5" name="TextBox 4"/>
          <p:cNvSpPr txBox="1"/>
          <p:nvPr/>
        </p:nvSpPr>
        <p:spPr>
          <a:xfrm>
            <a:off x="551384" y="3944050"/>
            <a:ext cx="3240360" cy="923330"/>
          </a:xfrm>
          <a:prstGeom prst="rect">
            <a:avLst/>
          </a:prstGeom>
          <a:solidFill>
            <a:schemeClr val="accent2">
              <a:lumMod val="40000"/>
              <a:lumOff val="60000"/>
            </a:schemeClr>
          </a:solidFill>
          <a:ln>
            <a:solidFill>
              <a:schemeClr val="accent1"/>
            </a:solidFill>
          </a:ln>
        </p:spPr>
        <p:txBody>
          <a:bodyPr wrap="square" rtlCol="0" anchor="ctr" anchorCtr="1">
            <a:spAutoFit/>
          </a:bodyPr>
          <a:lstStyle/>
          <a:p>
            <a:r>
              <a:rPr lang="en-GB" dirty="0" smtClean="0"/>
              <a:t>Across all genres- alcohol mentioned 24%, drugs 12% and smoking 3%</a:t>
            </a:r>
          </a:p>
        </p:txBody>
      </p:sp>
      <p:sp>
        <p:nvSpPr>
          <p:cNvPr id="6" name="TextBox 5"/>
          <p:cNvSpPr txBox="1"/>
          <p:nvPr/>
        </p:nvSpPr>
        <p:spPr>
          <a:xfrm>
            <a:off x="1235460" y="5000948"/>
            <a:ext cx="3240360" cy="1631216"/>
          </a:xfrm>
          <a:prstGeom prst="rect">
            <a:avLst/>
          </a:prstGeom>
          <a:solidFill>
            <a:schemeClr val="tx2">
              <a:lumMod val="20000"/>
              <a:lumOff val="80000"/>
            </a:schemeClr>
          </a:solidFill>
          <a:ln>
            <a:solidFill>
              <a:schemeClr val="accent1"/>
            </a:solidFill>
          </a:ln>
        </p:spPr>
        <p:txBody>
          <a:bodyPr wrap="square" rtlCol="0" anchor="ctr" anchorCtr="1">
            <a:spAutoFit/>
          </a:bodyPr>
          <a:lstStyle/>
          <a:p>
            <a:r>
              <a:rPr lang="en-GB" sz="2000" dirty="0" smtClean="0"/>
              <a:t>68% of songs referred to positive consequences… mainly in context of partying or sexual activity!</a:t>
            </a:r>
          </a:p>
        </p:txBody>
      </p:sp>
    </p:spTree>
    <p:extLst>
      <p:ext uri="{BB962C8B-B14F-4D97-AF65-F5344CB8AC3E}">
        <p14:creationId xmlns:p14="http://schemas.microsoft.com/office/powerpoint/2010/main" val="28084631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Video games</a:t>
            </a:r>
            <a:endParaRPr lang="en-GB" dirty="0"/>
          </a:p>
        </p:txBody>
      </p:sp>
      <p:sp>
        <p:nvSpPr>
          <p:cNvPr id="4" name="TextBox 3"/>
          <p:cNvSpPr txBox="1"/>
          <p:nvPr/>
        </p:nvSpPr>
        <p:spPr>
          <a:xfrm>
            <a:off x="1271464" y="1841051"/>
            <a:ext cx="9505056" cy="1015663"/>
          </a:xfrm>
          <a:prstGeom prst="rect">
            <a:avLst/>
          </a:prstGeom>
          <a:solidFill>
            <a:schemeClr val="accent1">
              <a:lumMod val="60000"/>
              <a:lumOff val="40000"/>
            </a:schemeClr>
          </a:solidFill>
          <a:ln>
            <a:solidFill>
              <a:schemeClr val="accent1"/>
            </a:solidFill>
          </a:ln>
        </p:spPr>
        <p:txBody>
          <a:bodyPr wrap="square" rtlCol="0" anchor="ctr" anchorCtr="1">
            <a:spAutoFit/>
          </a:bodyPr>
          <a:lstStyle/>
          <a:p>
            <a:r>
              <a:rPr lang="en-GB" sz="2000" dirty="0" smtClean="0"/>
              <a:t>Warning information is on the box, for example GTA. However game play itself will let you drive under the influence, complete with blurred vision…</a:t>
            </a:r>
          </a:p>
          <a:p>
            <a:r>
              <a:rPr lang="en-GB" sz="2000" dirty="0" smtClean="0"/>
              <a:t>What`s more you can have passengers who smoke marijuana…</a:t>
            </a:r>
          </a:p>
        </p:txBody>
      </p:sp>
      <p:sp>
        <p:nvSpPr>
          <p:cNvPr id="5" name="TextBox 4"/>
          <p:cNvSpPr txBox="1"/>
          <p:nvPr/>
        </p:nvSpPr>
        <p:spPr>
          <a:xfrm>
            <a:off x="695400" y="3234725"/>
            <a:ext cx="10864377" cy="1200329"/>
          </a:xfrm>
          <a:prstGeom prst="rect">
            <a:avLst/>
          </a:prstGeom>
          <a:solidFill>
            <a:schemeClr val="accent1">
              <a:lumMod val="20000"/>
              <a:lumOff val="80000"/>
            </a:schemeClr>
          </a:solidFill>
          <a:ln>
            <a:solidFill>
              <a:schemeClr val="accent1"/>
            </a:solidFill>
          </a:ln>
        </p:spPr>
        <p:txBody>
          <a:bodyPr wrap="square" rtlCol="0" anchor="ctr" anchorCtr="1">
            <a:spAutoFit/>
          </a:bodyPr>
          <a:lstStyle/>
          <a:p>
            <a:r>
              <a:rPr lang="en-GB" sz="2400" dirty="0" smtClean="0"/>
              <a:t>CAD has not yet found its way wholly into the story lines of video games in general-</a:t>
            </a:r>
          </a:p>
          <a:p>
            <a:r>
              <a:rPr lang="en-GB" sz="2400" dirty="0" smtClean="0"/>
              <a:t>It appears in only 2% (ESRB, 2004) </a:t>
            </a:r>
            <a:r>
              <a:rPr lang="en-GB" sz="2400" b="1" dirty="0" smtClean="0"/>
              <a:t>is this true? </a:t>
            </a:r>
          </a:p>
        </p:txBody>
      </p:sp>
      <p:sp>
        <p:nvSpPr>
          <p:cNvPr id="6" name="TextBox 5"/>
          <p:cNvSpPr txBox="1"/>
          <p:nvPr/>
        </p:nvSpPr>
        <p:spPr>
          <a:xfrm>
            <a:off x="1487488" y="4829382"/>
            <a:ext cx="9145016" cy="1015663"/>
          </a:xfrm>
          <a:prstGeom prst="rect">
            <a:avLst/>
          </a:prstGeom>
          <a:solidFill>
            <a:schemeClr val="accent2">
              <a:lumMod val="60000"/>
              <a:lumOff val="40000"/>
            </a:schemeClr>
          </a:solidFill>
          <a:ln>
            <a:solidFill>
              <a:schemeClr val="accent1"/>
            </a:solidFill>
          </a:ln>
        </p:spPr>
        <p:txBody>
          <a:bodyPr wrap="square" rtlCol="0" anchor="ctr" anchorCtr="1">
            <a:spAutoFit/>
          </a:bodyPr>
          <a:lstStyle/>
          <a:p>
            <a:r>
              <a:rPr lang="en-GB" sz="2000" dirty="0" smtClean="0"/>
              <a:t>The ESRB descriptors of CAD fail to include the correct content… </a:t>
            </a:r>
            <a:r>
              <a:rPr lang="en-GB" sz="2000" dirty="0" err="1" smtClean="0"/>
              <a:t>Haninger</a:t>
            </a:r>
            <a:r>
              <a:rPr lang="en-GB" sz="2000" dirty="0" smtClean="0"/>
              <a:t> &amp; Thomson (2004) found evidence of up to 58%...</a:t>
            </a:r>
          </a:p>
          <a:p>
            <a:r>
              <a:rPr lang="en-GB" sz="2000" dirty="0" smtClean="0"/>
              <a:t>Videotaped versus actually played</a:t>
            </a:r>
          </a:p>
        </p:txBody>
      </p:sp>
    </p:spTree>
    <p:extLst>
      <p:ext uri="{BB962C8B-B14F-4D97-AF65-F5344CB8AC3E}">
        <p14:creationId xmlns:p14="http://schemas.microsoft.com/office/powerpoint/2010/main" val="186456173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accent2">
              <a:lumMod val="40000"/>
              <a:lumOff val="60000"/>
            </a:schemeClr>
          </a:solidFill>
          <a:ln>
            <a:solidFill>
              <a:schemeClr val="accent1"/>
            </a:solidFill>
          </a:ln>
        </p:spPr>
        <p:txBody>
          <a:bodyPr>
            <a:normAutofit fontScale="92500" lnSpcReduction="10000"/>
          </a:bodyPr>
          <a:lstStyle/>
          <a:p>
            <a:r>
              <a:rPr lang="en-GB" dirty="0" smtClean="0"/>
              <a:t>The websites for beer and liquor are hi-tech and interactive. You can download recipes, screensavers, wallpapers, widgets, IM accessories and music</a:t>
            </a:r>
          </a:p>
          <a:p>
            <a:r>
              <a:rPr lang="en-GB" dirty="0" smtClean="0"/>
              <a:t>You were able to view the ad`s, listen to the music, use blogs, chat rooms and play games</a:t>
            </a:r>
          </a:p>
          <a:p>
            <a:r>
              <a:rPr lang="en-GB" dirty="0" smtClean="0"/>
              <a:t>The downloads are often sexually provocative</a:t>
            </a:r>
          </a:p>
          <a:p>
            <a:endParaRPr lang="en-GB" dirty="0"/>
          </a:p>
          <a:p>
            <a:r>
              <a:rPr lang="en-GB" dirty="0" smtClean="0"/>
              <a:t>However, arcade like games are now prohibited on alcohol related websites</a:t>
            </a:r>
          </a:p>
          <a:p>
            <a:r>
              <a:rPr lang="en-GB" dirty="0" smtClean="0"/>
              <a:t>And… whilst they check for age, it does not require verification</a:t>
            </a:r>
          </a:p>
          <a:p>
            <a:r>
              <a:rPr lang="en-GB" dirty="0" smtClean="0"/>
              <a:t>CAMY (2004) study showed that 700,000 visits to alcohol websites were be children or adolescents</a:t>
            </a:r>
          </a:p>
          <a:p>
            <a:r>
              <a:rPr lang="en-GB" dirty="0" smtClean="0">
                <a:hlinkClick r:id="rId2"/>
              </a:rPr>
              <a:t>Alcohol websites</a:t>
            </a:r>
            <a:endParaRPr lang="en-GB" dirty="0" smtClean="0"/>
          </a:p>
          <a:p>
            <a:endParaRPr lang="en-GB" dirty="0"/>
          </a:p>
        </p:txBody>
      </p:sp>
      <p:sp>
        <p:nvSpPr>
          <p:cNvPr id="3" name="Title 2"/>
          <p:cNvSpPr>
            <a:spLocks noGrp="1"/>
          </p:cNvSpPr>
          <p:nvPr>
            <p:ph type="title"/>
          </p:nvPr>
        </p:nvSpPr>
        <p:spPr>
          <a:xfrm>
            <a:off x="533400" y="152400"/>
            <a:ext cx="10364451" cy="1596177"/>
          </a:xfrm>
        </p:spPr>
        <p:txBody>
          <a:bodyPr/>
          <a:lstStyle/>
          <a:p>
            <a:pPr algn="ctr"/>
            <a:r>
              <a:rPr lang="en-GB" dirty="0" smtClean="0"/>
              <a:t>Web sites</a:t>
            </a:r>
            <a:endParaRPr lang="en-GB" dirty="0"/>
          </a:p>
        </p:txBody>
      </p:sp>
    </p:spTree>
    <p:extLst>
      <p:ext uri="{BB962C8B-B14F-4D97-AF65-F5344CB8AC3E}">
        <p14:creationId xmlns:p14="http://schemas.microsoft.com/office/powerpoint/2010/main" val="126043529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accent3">
              <a:lumMod val="40000"/>
              <a:lumOff val="60000"/>
            </a:schemeClr>
          </a:solidFill>
          <a:ln>
            <a:solidFill>
              <a:schemeClr val="accent1"/>
            </a:solidFill>
          </a:ln>
        </p:spPr>
        <p:txBody>
          <a:bodyPr>
            <a:normAutofit fontScale="92500" lnSpcReduction="10000"/>
          </a:bodyPr>
          <a:lstStyle/>
          <a:p>
            <a:r>
              <a:rPr lang="en-GB" dirty="0" smtClean="0"/>
              <a:t>Official tobacco websites require verification compared to the pro-tobacco sites where there are often no age restrictions. E.g. </a:t>
            </a:r>
            <a:r>
              <a:rPr lang="en-GB" dirty="0"/>
              <a:t>Forestonline.org </a:t>
            </a:r>
            <a:r>
              <a:rPr lang="en-GB" dirty="0" smtClean="0">
                <a:hlinkClick r:id="rId2"/>
              </a:rPr>
              <a:t>The friend of smokers</a:t>
            </a:r>
            <a:endParaRPr lang="en-GB" dirty="0" smtClean="0"/>
          </a:p>
          <a:p>
            <a:endParaRPr lang="en-GB" dirty="0" smtClean="0"/>
          </a:p>
          <a:p>
            <a:r>
              <a:rPr lang="en-GB" dirty="0" smtClean="0"/>
              <a:t>Additionally the internet has websites for </a:t>
            </a:r>
          </a:p>
          <a:p>
            <a:pPr lvl="1"/>
            <a:r>
              <a:rPr lang="en-GB" dirty="0" smtClean="0"/>
              <a:t>`First ecstasy experience`</a:t>
            </a:r>
          </a:p>
          <a:p>
            <a:pPr lvl="1"/>
            <a:r>
              <a:rPr lang="en-GB" dirty="0" smtClean="0"/>
              <a:t>`Which drugs mix best` </a:t>
            </a:r>
          </a:p>
          <a:p>
            <a:pPr lvl="1"/>
            <a:r>
              <a:rPr lang="en-GB" dirty="0" smtClean="0"/>
              <a:t>`Psychedelic experience of ketamine` </a:t>
            </a:r>
          </a:p>
          <a:p>
            <a:r>
              <a:rPr lang="en-GB" dirty="0" smtClean="0"/>
              <a:t>Almost `how to` guides, for example </a:t>
            </a:r>
          </a:p>
          <a:p>
            <a:pPr lvl="1"/>
            <a:r>
              <a:rPr lang="en-GB" dirty="0"/>
              <a:t>Erowid.com </a:t>
            </a:r>
            <a:r>
              <a:rPr lang="en-GB" dirty="0" smtClean="0">
                <a:hlinkClick r:id="rId3"/>
              </a:rPr>
              <a:t>website</a:t>
            </a:r>
            <a:endParaRPr lang="en-GB" dirty="0" smtClean="0"/>
          </a:p>
          <a:p>
            <a:pPr lvl="1"/>
            <a:endParaRPr lang="en-GB" dirty="0" smtClean="0"/>
          </a:p>
          <a:p>
            <a:pPr lvl="1"/>
            <a:r>
              <a:rPr lang="en-GB" dirty="0"/>
              <a:t>Ravesafe.org </a:t>
            </a:r>
            <a:r>
              <a:rPr lang="en-GB" dirty="0" smtClean="0">
                <a:hlinkClick r:id="rId4"/>
              </a:rPr>
              <a:t> website</a:t>
            </a:r>
            <a:endParaRPr lang="en-GB" dirty="0" smtClean="0"/>
          </a:p>
          <a:p>
            <a:pPr lvl="1"/>
            <a:endParaRPr lang="en-GB" dirty="0"/>
          </a:p>
        </p:txBody>
      </p:sp>
      <p:sp>
        <p:nvSpPr>
          <p:cNvPr id="3" name="Title 2"/>
          <p:cNvSpPr>
            <a:spLocks noGrp="1"/>
          </p:cNvSpPr>
          <p:nvPr>
            <p:ph type="title"/>
          </p:nvPr>
        </p:nvSpPr>
        <p:spPr>
          <a:xfrm>
            <a:off x="913775" y="76201"/>
            <a:ext cx="10364451" cy="1752599"/>
          </a:xfrm>
        </p:spPr>
        <p:txBody>
          <a:bodyPr/>
          <a:lstStyle/>
          <a:p>
            <a:r>
              <a:rPr lang="en-GB" dirty="0" smtClean="0"/>
              <a:t>And…</a:t>
            </a:r>
            <a:endParaRPr lang="en-GB" dirty="0"/>
          </a:p>
        </p:txBody>
      </p:sp>
      <p:pic>
        <p:nvPicPr>
          <p:cNvPr id="4" name="Picture 3"/>
          <p:cNvPicPr>
            <a:picLocks noChangeAspect="1"/>
          </p:cNvPicPr>
          <p:nvPr/>
        </p:nvPicPr>
        <p:blipFill>
          <a:blip r:embed="rId5"/>
          <a:stretch>
            <a:fillRect/>
          </a:stretch>
        </p:blipFill>
        <p:spPr>
          <a:xfrm>
            <a:off x="7857638" y="3789040"/>
            <a:ext cx="4026089" cy="2679179"/>
          </a:xfrm>
          <a:prstGeom prst="rect">
            <a:avLst/>
          </a:prstGeom>
        </p:spPr>
      </p:pic>
    </p:spTree>
    <p:extLst>
      <p:ext uri="{BB962C8B-B14F-4D97-AF65-F5344CB8AC3E}">
        <p14:creationId xmlns:p14="http://schemas.microsoft.com/office/powerpoint/2010/main" val="379528433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120336" y="105727"/>
            <a:ext cx="2905125" cy="1571625"/>
          </a:xfrm>
          <a:prstGeom prst="rect">
            <a:avLst/>
          </a:prstGeom>
          <a:ln>
            <a:solidFill>
              <a:schemeClr val="accent1"/>
            </a:solidFill>
          </a:ln>
        </p:spPr>
      </p:pic>
      <p:sp>
        <p:nvSpPr>
          <p:cNvPr id="2" name="Content Placeholder 1"/>
          <p:cNvSpPr>
            <a:spLocks noGrp="1"/>
          </p:cNvSpPr>
          <p:nvPr>
            <p:ph idx="4294967295"/>
          </p:nvPr>
        </p:nvSpPr>
        <p:spPr>
          <a:xfrm>
            <a:off x="778790" y="2057400"/>
            <a:ext cx="10515600" cy="4558022"/>
          </a:xfrm>
          <a:prstGeom prst="rect">
            <a:avLst/>
          </a:prstGeom>
          <a:solidFill>
            <a:schemeClr val="accent2">
              <a:lumMod val="40000"/>
              <a:lumOff val="60000"/>
            </a:schemeClr>
          </a:solidFill>
          <a:ln>
            <a:solidFill>
              <a:schemeClr val="accent1"/>
            </a:solidFill>
          </a:ln>
        </p:spPr>
        <p:txBody>
          <a:bodyPr>
            <a:normAutofit/>
          </a:bodyPr>
          <a:lstStyle/>
          <a:p>
            <a:r>
              <a:rPr lang="en-GB" dirty="0" smtClean="0"/>
              <a:t>As mentioned, illicit drugs are rarely seen within most media except for films (Gruber et al., 2009) and quite often are associated with positive experiences rather than negative</a:t>
            </a:r>
          </a:p>
          <a:p>
            <a:r>
              <a:rPr lang="en-GB" dirty="0" smtClean="0"/>
              <a:t>For example `Bad Teacher` depicts marijuana use interspersed with humour.</a:t>
            </a:r>
          </a:p>
          <a:p>
            <a:r>
              <a:rPr lang="en-GB" dirty="0" smtClean="0"/>
              <a:t>It appears that filmmakers do not realise that the use of humour undermines an adolescents normal defences against drugs and serves to legitimise its use (</a:t>
            </a:r>
            <a:r>
              <a:rPr lang="en-GB" dirty="0" err="1" smtClean="0"/>
              <a:t>Borzekowski</a:t>
            </a:r>
            <a:r>
              <a:rPr lang="en-GB" dirty="0" smtClean="0"/>
              <a:t> and </a:t>
            </a:r>
            <a:r>
              <a:rPr lang="en-GB" dirty="0" err="1" smtClean="0"/>
              <a:t>Strasburger</a:t>
            </a:r>
            <a:r>
              <a:rPr lang="en-GB" dirty="0" smtClean="0"/>
              <a:t>, 2008)</a:t>
            </a:r>
          </a:p>
          <a:p>
            <a:r>
              <a:rPr lang="en-GB" dirty="0"/>
              <a:t>A study exploring 1,000 12-17year olds found that social media use led to a two fold increase in drugs such as marijuana</a:t>
            </a:r>
          </a:p>
          <a:p>
            <a:endParaRPr lang="en-GB" dirty="0" smtClean="0"/>
          </a:p>
        </p:txBody>
      </p:sp>
      <p:sp>
        <p:nvSpPr>
          <p:cNvPr id="3" name="Title 2"/>
          <p:cNvSpPr>
            <a:spLocks noGrp="1"/>
          </p:cNvSpPr>
          <p:nvPr>
            <p:ph type="title"/>
          </p:nvPr>
        </p:nvSpPr>
        <p:spPr>
          <a:xfrm>
            <a:off x="609600" y="609600"/>
            <a:ext cx="10364451" cy="1596177"/>
          </a:xfrm>
        </p:spPr>
        <p:txBody>
          <a:bodyPr>
            <a:normAutofit/>
          </a:bodyPr>
          <a:lstStyle/>
          <a:p>
            <a:pPr algn="ctr"/>
            <a:r>
              <a:rPr lang="en-GB" dirty="0" smtClean="0"/>
              <a:t>Illicit drugs, prescription and </a:t>
            </a:r>
            <a:br>
              <a:rPr lang="en-GB" dirty="0" smtClean="0"/>
            </a:br>
            <a:r>
              <a:rPr lang="en-GB" dirty="0" smtClean="0"/>
              <a:t>non prescription drugs</a:t>
            </a:r>
            <a:endParaRPr lang="en-GB" dirty="0"/>
          </a:p>
        </p:txBody>
      </p:sp>
    </p:spTree>
    <p:extLst>
      <p:ext uri="{BB962C8B-B14F-4D97-AF65-F5344CB8AC3E}">
        <p14:creationId xmlns:p14="http://schemas.microsoft.com/office/powerpoint/2010/main" val="38723794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836712"/>
            <a:ext cx="10515600" cy="5330727"/>
          </a:xfrm>
          <a:prstGeom prst="rect">
            <a:avLst/>
          </a:prstGeom>
          <a:solidFill>
            <a:schemeClr val="bg1">
              <a:lumMod val="95000"/>
            </a:schemeClr>
          </a:solidFill>
          <a:ln>
            <a:solidFill>
              <a:schemeClr val="accent1"/>
            </a:solidFill>
          </a:ln>
        </p:spPr>
        <p:txBody>
          <a:bodyPr/>
          <a:lstStyle/>
          <a:p>
            <a:r>
              <a:rPr lang="en-GB" dirty="0" smtClean="0"/>
              <a:t>National centre on addition and substance abuse (NCASA, 2011) found 350 websites advertising prescription drugs, with 85% of them not requiring a prescription to order</a:t>
            </a:r>
          </a:p>
          <a:p>
            <a:r>
              <a:rPr lang="en-GB" dirty="0" smtClean="0"/>
              <a:t>The US and NZ are the only countries that allow for the advertisement of prescription drugs- they spend thirty billion annually on these</a:t>
            </a:r>
          </a:p>
          <a:p>
            <a:r>
              <a:rPr lang="en-GB" dirty="0" smtClean="0"/>
              <a:t>US viewers see 16 hours of drug adverts per year (</a:t>
            </a:r>
            <a:r>
              <a:rPr lang="en-GB" dirty="0" err="1" smtClean="0"/>
              <a:t>Frosch</a:t>
            </a:r>
            <a:r>
              <a:rPr lang="en-GB" dirty="0" smtClean="0"/>
              <a:t> et al., 2007)</a:t>
            </a:r>
          </a:p>
          <a:p>
            <a:r>
              <a:rPr lang="en-GB" dirty="0" smtClean="0"/>
              <a:t>Why is this important?</a:t>
            </a:r>
            <a:endParaRPr lang="en-GB" dirty="0"/>
          </a:p>
        </p:txBody>
      </p:sp>
      <p:sp>
        <p:nvSpPr>
          <p:cNvPr id="4" name="TextBox 3"/>
          <p:cNvSpPr txBox="1"/>
          <p:nvPr/>
        </p:nvSpPr>
        <p:spPr>
          <a:xfrm>
            <a:off x="5735960" y="4767746"/>
            <a:ext cx="5256584" cy="830997"/>
          </a:xfrm>
          <a:prstGeom prst="rect">
            <a:avLst/>
          </a:prstGeom>
          <a:solidFill>
            <a:schemeClr val="tx2">
              <a:lumMod val="40000"/>
              <a:lumOff val="60000"/>
            </a:schemeClr>
          </a:solidFill>
          <a:ln>
            <a:solidFill>
              <a:schemeClr val="accent1"/>
            </a:solidFill>
          </a:ln>
        </p:spPr>
        <p:txBody>
          <a:bodyPr wrap="square" rtlCol="0" anchor="ctr" anchorCtr="1">
            <a:spAutoFit/>
          </a:bodyPr>
          <a:lstStyle/>
          <a:p>
            <a:pPr marL="342900" indent="-342900">
              <a:buFont typeface="Arial" panose="020B0604020202020204" pitchFamily="34" charset="0"/>
              <a:buChar char="•"/>
            </a:pPr>
            <a:r>
              <a:rPr lang="en-GB" sz="2400" dirty="0" smtClean="0"/>
              <a:t>Pills for all ills…</a:t>
            </a:r>
          </a:p>
          <a:p>
            <a:pPr marL="342900" indent="-342900">
              <a:buFont typeface="Arial" panose="020B0604020202020204" pitchFamily="34" charset="0"/>
              <a:buChar char="•"/>
            </a:pPr>
            <a:r>
              <a:rPr lang="en-GB" sz="2400" dirty="0" smtClean="0"/>
              <a:t>Drug for every occasion</a:t>
            </a:r>
          </a:p>
        </p:txBody>
      </p:sp>
      <p:pic>
        <p:nvPicPr>
          <p:cNvPr id="5" name="Picture 4"/>
          <p:cNvPicPr>
            <a:picLocks noChangeAspect="1"/>
          </p:cNvPicPr>
          <p:nvPr/>
        </p:nvPicPr>
        <p:blipFill>
          <a:blip r:embed="rId2"/>
          <a:stretch>
            <a:fillRect/>
          </a:stretch>
        </p:blipFill>
        <p:spPr>
          <a:xfrm>
            <a:off x="152400" y="3886200"/>
            <a:ext cx="5029200" cy="2847785"/>
          </a:xfrm>
          <a:prstGeom prst="rect">
            <a:avLst/>
          </a:prstGeom>
        </p:spPr>
      </p:pic>
    </p:spTree>
    <p:extLst>
      <p:ext uri="{BB962C8B-B14F-4D97-AF65-F5344CB8AC3E}">
        <p14:creationId xmlns:p14="http://schemas.microsoft.com/office/powerpoint/2010/main" val="1773872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accent2">
              <a:lumMod val="20000"/>
              <a:lumOff val="80000"/>
            </a:schemeClr>
          </a:solidFill>
          <a:ln>
            <a:solidFill>
              <a:schemeClr val="accent1"/>
            </a:solidFill>
          </a:ln>
        </p:spPr>
        <p:txBody>
          <a:bodyPr/>
          <a:lstStyle/>
          <a:p>
            <a:r>
              <a:rPr lang="en-GB" dirty="0" smtClean="0"/>
              <a:t>Early childhood-</a:t>
            </a:r>
          </a:p>
          <a:p>
            <a:pPr lvl="1"/>
            <a:r>
              <a:rPr lang="en-GB" dirty="0" smtClean="0"/>
              <a:t>The assessment of young children is difficult due to language restrictions, however Dalton et al., (2005) used role play (shopping for a party at Barbie`s). Children had freedom to purchase goods and play with a `friend`</a:t>
            </a:r>
          </a:p>
          <a:p>
            <a:pPr lvl="1"/>
            <a:r>
              <a:rPr lang="en-GB" dirty="0" smtClean="0"/>
              <a:t>62% bought alcohol and 28% bought cigarettes to use in play. Alcohol was correctly identified 58% or the time and cigarettes were identified 68% correctly</a:t>
            </a:r>
          </a:p>
          <a:p>
            <a:pPr lvl="1"/>
            <a:r>
              <a:rPr lang="en-GB" dirty="0" smtClean="0"/>
              <a:t>Is this the movies or parental society?</a:t>
            </a:r>
          </a:p>
          <a:p>
            <a:pPr lvl="1"/>
            <a:r>
              <a:rPr lang="en-GB" dirty="0" smtClean="0"/>
              <a:t>Interestingly, all young children viewed smoking as bad</a:t>
            </a:r>
          </a:p>
          <a:p>
            <a:pPr lvl="1"/>
            <a:endParaRPr lang="en-GB" dirty="0"/>
          </a:p>
        </p:txBody>
      </p:sp>
      <p:sp>
        <p:nvSpPr>
          <p:cNvPr id="3" name="Title 2"/>
          <p:cNvSpPr>
            <a:spLocks noGrp="1"/>
          </p:cNvSpPr>
          <p:nvPr>
            <p:ph type="title"/>
          </p:nvPr>
        </p:nvSpPr>
        <p:spPr>
          <a:xfrm>
            <a:off x="913774" y="304800"/>
            <a:ext cx="10364451" cy="1596177"/>
          </a:xfrm>
        </p:spPr>
        <p:txBody>
          <a:bodyPr/>
          <a:lstStyle/>
          <a:p>
            <a:pPr algn="ctr"/>
            <a:r>
              <a:rPr lang="en-GB" dirty="0" smtClean="0"/>
              <a:t>Effects of </a:t>
            </a:r>
            <a:r>
              <a:rPr lang="en-GB" dirty="0" err="1" smtClean="0"/>
              <a:t>sa</a:t>
            </a:r>
            <a:r>
              <a:rPr lang="en-GB" dirty="0" smtClean="0"/>
              <a:t> in the media</a:t>
            </a:r>
            <a:endParaRPr lang="en-GB" dirty="0"/>
          </a:p>
        </p:txBody>
      </p:sp>
      <p:pic>
        <p:nvPicPr>
          <p:cNvPr id="4" name="Picture 3"/>
          <p:cNvPicPr>
            <a:picLocks noChangeAspect="1"/>
          </p:cNvPicPr>
          <p:nvPr/>
        </p:nvPicPr>
        <p:blipFill>
          <a:blip r:embed="rId2"/>
          <a:stretch>
            <a:fillRect/>
          </a:stretch>
        </p:blipFill>
        <p:spPr>
          <a:xfrm>
            <a:off x="9696400" y="4509120"/>
            <a:ext cx="2143125" cy="2143125"/>
          </a:xfrm>
          <a:prstGeom prst="rect">
            <a:avLst/>
          </a:prstGeom>
          <a:ln>
            <a:solidFill>
              <a:schemeClr val="accent1"/>
            </a:solidFill>
          </a:ln>
        </p:spPr>
      </p:pic>
    </p:spTree>
    <p:extLst>
      <p:ext uri="{BB962C8B-B14F-4D97-AF65-F5344CB8AC3E}">
        <p14:creationId xmlns:p14="http://schemas.microsoft.com/office/powerpoint/2010/main" val="72010218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3331751"/>
          </a:xfrm>
          <a:prstGeom prst="rect">
            <a:avLst/>
          </a:prstGeom>
          <a:solidFill>
            <a:schemeClr val="accent4">
              <a:lumMod val="40000"/>
              <a:lumOff val="60000"/>
            </a:schemeClr>
          </a:solidFill>
          <a:ln>
            <a:solidFill>
              <a:schemeClr val="accent1"/>
            </a:solidFill>
          </a:ln>
        </p:spPr>
        <p:txBody>
          <a:bodyPr/>
          <a:lstStyle/>
          <a:p>
            <a:r>
              <a:rPr lang="en-GB" dirty="0" smtClean="0"/>
              <a:t>At this age children are highly influenced by brand awareness and positive attitudes towards SA. They are highly susceptible to media influences</a:t>
            </a:r>
          </a:p>
          <a:p>
            <a:r>
              <a:rPr lang="en-GB" dirty="0" smtClean="0"/>
              <a:t>Tobacco attitudes and behaviour- </a:t>
            </a:r>
          </a:p>
          <a:p>
            <a:pPr lvl="1"/>
            <a:r>
              <a:rPr lang="en-GB" dirty="0" smtClean="0"/>
              <a:t>Both pre-school and middle childhood showed high brand awareness prior to the MSA (Henke, 1995), 86% of 7-8year olds recognised CAMEL</a:t>
            </a:r>
          </a:p>
          <a:p>
            <a:pPr lvl="1"/>
            <a:r>
              <a:rPr lang="en-GB" dirty="0" smtClean="0"/>
              <a:t>Since the ban, research is limited…</a:t>
            </a:r>
            <a:endParaRPr lang="en-GB" dirty="0"/>
          </a:p>
        </p:txBody>
      </p:sp>
      <p:sp>
        <p:nvSpPr>
          <p:cNvPr id="3" name="Title 2"/>
          <p:cNvSpPr>
            <a:spLocks noGrp="1"/>
          </p:cNvSpPr>
          <p:nvPr>
            <p:ph type="title"/>
          </p:nvPr>
        </p:nvSpPr>
        <p:spPr>
          <a:xfrm>
            <a:off x="913774" y="152400"/>
            <a:ext cx="10364451" cy="1596177"/>
          </a:xfrm>
        </p:spPr>
        <p:txBody>
          <a:bodyPr/>
          <a:lstStyle/>
          <a:p>
            <a:pPr algn="ctr"/>
            <a:r>
              <a:rPr lang="en-GB" dirty="0" smtClean="0"/>
              <a:t>Research during middle childhood</a:t>
            </a:r>
            <a:endParaRPr lang="en-GB" dirty="0"/>
          </a:p>
        </p:txBody>
      </p:sp>
      <p:sp>
        <p:nvSpPr>
          <p:cNvPr id="4" name="TextBox 3"/>
          <p:cNvSpPr txBox="1"/>
          <p:nvPr/>
        </p:nvSpPr>
        <p:spPr>
          <a:xfrm>
            <a:off x="1055440" y="5157192"/>
            <a:ext cx="7488832" cy="1323439"/>
          </a:xfrm>
          <a:prstGeom prst="rect">
            <a:avLst/>
          </a:prstGeom>
          <a:solidFill>
            <a:schemeClr val="accent4">
              <a:lumMod val="60000"/>
              <a:lumOff val="40000"/>
            </a:schemeClr>
          </a:solidFill>
          <a:ln>
            <a:solidFill>
              <a:schemeClr val="accent1"/>
            </a:solidFill>
          </a:ln>
        </p:spPr>
        <p:txBody>
          <a:bodyPr wrap="square" rtlCol="0" anchor="ctr" anchorCtr="1">
            <a:spAutoFit/>
          </a:bodyPr>
          <a:lstStyle/>
          <a:p>
            <a:r>
              <a:rPr lang="en-GB" sz="2000" dirty="0" smtClean="0"/>
              <a:t>Question: how are attitudes and intention to smoke affected by exposure?</a:t>
            </a:r>
          </a:p>
          <a:p>
            <a:r>
              <a:rPr lang="en-GB" sz="2000" dirty="0" smtClean="0"/>
              <a:t>Klein et al., (2007) found a correlation from as young as age 4…</a:t>
            </a:r>
          </a:p>
        </p:txBody>
      </p:sp>
      <p:pic>
        <p:nvPicPr>
          <p:cNvPr id="5" name="Picture 4"/>
          <p:cNvPicPr>
            <a:picLocks noChangeAspect="1"/>
          </p:cNvPicPr>
          <p:nvPr/>
        </p:nvPicPr>
        <p:blipFill>
          <a:blip r:embed="rId2"/>
          <a:stretch>
            <a:fillRect/>
          </a:stretch>
        </p:blipFill>
        <p:spPr>
          <a:xfrm>
            <a:off x="10272464" y="3600215"/>
            <a:ext cx="1729730" cy="3133096"/>
          </a:xfrm>
          <a:prstGeom prst="rect">
            <a:avLst/>
          </a:prstGeom>
          <a:ln>
            <a:solidFill>
              <a:schemeClr val="accent1"/>
            </a:solidFill>
          </a:ln>
        </p:spPr>
      </p:pic>
    </p:spTree>
    <p:extLst>
      <p:ext uri="{BB962C8B-B14F-4D97-AF65-F5344CB8AC3E}">
        <p14:creationId xmlns:p14="http://schemas.microsoft.com/office/powerpoint/2010/main" val="49605616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accent1">
              <a:lumMod val="20000"/>
              <a:lumOff val="80000"/>
            </a:schemeClr>
          </a:solidFill>
          <a:ln>
            <a:solidFill>
              <a:schemeClr val="accent1"/>
            </a:solidFill>
          </a:ln>
        </p:spPr>
        <p:txBody>
          <a:bodyPr>
            <a:normAutofit lnSpcReduction="10000"/>
          </a:bodyPr>
          <a:lstStyle/>
          <a:p>
            <a:r>
              <a:rPr lang="en-GB" dirty="0" smtClean="0"/>
              <a:t>By nursery </a:t>
            </a:r>
            <a:r>
              <a:rPr lang="en-GB" dirty="0" smtClean="0"/>
              <a:t>age,  </a:t>
            </a:r>
            <a:r>
              <a:rPr lang="en-GB" dirty="0" smtClean="0"/>
              <a:t>brand recognition is accurate!</a:t>
            </a:r>
          </a:p>
          <a:p>
            <a:r>
              <a:rPr lang="en-GB" dirty="0" smtClean="0"/>
              <a:t>8 of 10 children recognise Budweiser, more than bugs bunny or cat in the hat.</a:t>
            </a:r>
          </a:p>
          <a:p>
            <a:endParaRPr lang="en-GB" dirty="0"/>
          </a:p>
          <a:p>
            <a:r>
              <a:rPr lang="en-GB" dirty="0" smtClean="0"/>
              <a:t>By age 6-7 100% recognition for Budweiser/Bud </a:t>
            </a:r>
            <a:r>
              <a:rPr lang="en-GB" dirty="0" err="1" smtClean="0"/>
              <a:t>lite</a:t>
            </a:r>
            <a:endParaRPr lang="en-GB" dirty="0" smtClean="0"/>
          </a:p>
          <a:p>
            <a:r>
              <a:rPr lang="en-GB" dirty="0" smtClean="0"/>
              <a:t>Cognitive dissonance? Attitudes are negative, but over 50% are drinking it by age 7-12!</a:t>
            </a:r>
          </a:p>
          <a:p>
            <a:endParaRPr lang="en-GB" dirty="0" smtClean="0"/>
          </a:p>
          <a:p>
            <a:r>
              <a:rPr lang="en-GB" dirty="0" smtClean="0"/>
              <a:t>Again, movies must play a large role in shaping attitudes and behaviours</a:t>
            </a:r>
          </a:p>
          <a:p>
            <a:r>
              <a:rPr lang="en-GB" dirty="0" smtClean="0"/>
              <a:t>Dalton et al., (2006) if 9-12 year olds are prohibited from watching media with alcohol content, they were 40% less likely to ne at risk from it</a:t>
            </a:r>
            <a:endParaRPr lang="en-GB" dirty="0"/>
          </a:p>
        </p:txBody>
      </p:sp>
      <p:pic>
        <p:nvPicPr>
          <p:cNvPr id="4" name="Picture 3"/>
          <p:cNvPicPr>
            <a:picLocks noChangeAspect="1"/>
          </p:cNvPicPr>
          <p:nvPr/>
        </p:nvPicPr>
        <p:blipFill>
          <a:blip r:embed="rId2"/>
          <a:stretch>
            <a:fillRect/>
          </a:stretch>
        </p:blipFill>
        <p:spPr>
          <a:xfrm>
            <a:off x="10647422" y="2924944"/>
            <a:ext cx="1395551" cy="1742703"/>
          </a:xfrm>
          <a:prstGeom prst="rect">
            <a:avLst/>
          </a:prstGeom>
          <a:ln>
            <a:solidFill>
              <a:schemeClr val="accent1"/>
            </a:solidFill>
          </a:ln>
        </p:spPr>
      </p:pic>
      <p:sp>
        <p:nvSpPr>
          <p:cNvPr id="3" name="Title 2"/>
          <p:cNvSpPr>
            <a:spLocks noGrp="1"/>
          </p:cNvSpPr>
          <p:nvPr>
            <p:ph type="title"/>
          </p:nvPr>
        </p:nvSpPr>
        <p:spPr>
          <a:xfrm>
            <a:off x="913774" y="228600"/>
            <a:ext cx="10364451" cy="1596177"/>
          </a:xfrm>
        </p:spPr>
        <p:txBody>
          <a:bodyPr/>
          <a:lstStyle/>
          <a:p>
            <a:r>
              <a:rPr lang="en-GB" dirty="0" smtClean="0"/>
              <a:t>Alcohol attitudes and behaviour</a:t>
            </a:r>
            <a:endParaRPr lang="en-GB" dirty="0"/>
          </a:p>
        </p:txBody>
      </p:sp>
    </p:spTree>
    <p:extLst>
      <p:ext uri="{BB962C8B-B14F-4D97-AF65-F5344CB8AC3E}">
        <p14:creationId xmlns:p14="http://schemas.microsoft.com/office/powerpoint/2010/main" val="338374912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accent1">
              <a:lumMod val="60000"/>
              <a:lumOff val="40000"/>
            </a:schemeClr>
          </a:solidFill>
          <a:ln>
            <a:solidFill>
              <a:schemeClr val="accent1"/>
            </a:solidFill>
          </a:ln>
        </p:spPr>
        <p:txBody>
          <a:bodyPr/>
          <a:lstStyle/>
          <a:p>
            <a:r>
              <a:rPr lang="en-GB" dirty="0" smtClean="0"/>
              <a:t>Tobacco related attitudes and behaviours-</a:t>
            </a:r>
          </a:p>
          <a:p>
            <a:pPr lvl="1"/>
            <a:r>
              <a:rPr lang="en-GB" dirty="0" err="1" smtClean="0"/>
              <a:t>Pechmann</a:t>
            </a:r>
            <a:r>
              <a:rPr lang="en-GB" dirty="0" smtClean="0"/>
              <a:t> &amp; Shih (1999) created 2 version of `reality bites` film, one including and one excluding smoking</a:t>
            </a:r>
          </a:p>
          <a:p>
            <a:pPr lvl="1"/>
            <a:r>
              <a:rPr lang="en-GB" dirty="0" smtClean="0"/>
              <a:t>Non smoking 14 year olds viewing smoking version showed positive attitudes compared to the controls viewing non smoking version</a:t>
            </a:r>
          </a:p>
          <a:p>
            <a:pPr lvl="1"/>
            <a:r>
              <a:rPr lang="en-GB" dirty="0" smtClean="0"/>
              <a:t>Supports research which suggests exposure to positive attitudes increases intent to smoke by 50% (Wellman et al., 2006)</a:t>
            </a:r>
          </a:p>
          <a:p>
            <a:r>
              <a:rPr lang="en-GB" dirty="0" smtClean="0"/>
              <a:t>However there are individual differences-</a:t>
            </a:r>
          </a:p>
          <a:p>
            <a:pPr lvl="1"/>
            <a:r>
              <a:rPr lang="en-GB" dirty="0" smtClean="0"/>
              <a:t>Sargent et al</a:t>
            </a:r>
            <a:r>
              <a:rPr lang="en-GB" dirty="0" smtClean="0"/>
              <a:t>. </a:t>
            </a:r>
            <a:r>
              <a:rPr lang="en-GB" dirty="0" smtClean="0"/>
              <a:t>(2007) exposure to smoking in movies is associated with greater smoking in established smokers </a:t>
            </a:r>
            <a:r>
              <a:rPr lang="en-GB" b="1" dirty="0" smtClean="0"/>
              <a:t>IF</a:t>
            </a:r>
            <a:r>
              <a:rPr lang="en-GB" dirty="0" smtClean="0"/>
              <a:t> they were low in sensation seeking compared to those high in sensation seeking</a:t>
            </a:r>
          </a:p>
          <a:p>
            <a:pPr lvl="1"/>
            <a:endParaRPr lang="en-GB" dirty="0"/>
          </a:p>
        </p:txBody>
      </p:sp>
      <p:sp>
        <p:nvSpPr>
          <p:cNvPr id="3" name="Title 2"/>
          <p:cNvSpPr>
            <a:spLocks noGrp="1"/>
          </p:cNvSpPr>
          <p:nvPr>
            <p:ph type="title"/>
          </p:nvPr>
        </p:nvSpPr>
        <p:spPr>
          <a:xfrm>
            <a:off x="913774" y="304800"/>
            <a:ext cx="10364451" cy="1596177"/>
          </a:xfrm>
        </p:spPr>
        <p:txBody>
          <a:bodyPr/>
          <a:lstStyle/>
          <a:p>
            <a:pPr algn="ctr"/>
            <a:r>
              <a:rPr lang="en-GB" dirty="0" smtClean="0"/>
              <a:t>Research during adolescence</a:t>
            </a:r>
            <a:endParaRPr lang="en-GB" dirty="0"/>
          </a:p>
        </p:txBody>
      </p:sp>
    </p:spTree>
    <p:extLst>
      <p:ext uri="{BB962C8B-B14F-4D97-AF65-F5344CB8AC3E}">
        <p14:creationId xmlns:p14="http://schemas.microsoft.com/office/powerpoint/2010/main" val="144771599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accent1">
              <a:lumMod val="20000"/>
              <a:lumOff val="80000"/>
            </a:schemeClr>
          </a:solidFill>
          <a:ln>
            <a:solidFill>
              <a:schemeClr val="accent1"/>
            </a:solidFill>
          </a:ln>
        </p:spPr>
        <p:txBody>
          <a:bodyPr/>
          <a:lstStyle/>
          <a:p>
            <a:endParaRPr lang="en-GB" dirty="0" smtClean="0"/>
          </a:p>
          <a:p>
            <a:r>
              <a:rPr lang="en-GB" dirty="0" smtClean="0"/>
              <a:t>Correlational </a:t>
            </a:r>
            <a:r>
              <a:rPr lang="en-GB" dirty="0" smtClean="0"/>
              <a:t>studies of ad`s creating positive attitudes show a greater intent to smoke (</a:t>
            </a:r>
            <a:r>
              <a:rPr lang="en-GB" dirty="0" err="1" smtClean="0"/>
              <a:t>Pechmann</a:t>
            </a:r>
            <a:r>
              <a:rPr lang="en-GB" dirty="0" smtClean="0"/>
              <a:t> &amp; Shih, 1999)</a:t>
            </a:r>
          </a:p>
          <a:p>
            <a:r>
              <a:rPr lang="en-GB" dirty="0" smtClean="0"/>
              <a:t>A summary of 50 plus papers involving adolescent exposure to smoking raised their positive attitudes by 50% (Wellman et al., 2006)</a:t>
            </a:r>
          </a:p>
          <a:p>
            <a:r>
              <a:rPr lang="en-GB" dirty="0" smtClean="0"/>
              <a:t>BUT  media based smoking campaigns impact people differently dependent on their characteristics-</a:t>
            </a:r>
          </a:p>
          <a:p>
            <a:pPr lvl="1"/>
            <a:r>
              <a:rPr lang="en-GB" dirty="0" smtClean="0"/>
              <a:t>I.E. images double the odds of smoking</a:t>
            </a:r>
          </a:p>
          <a:p>
            <a:pPr lvl="1"/>
            <a:r>
              <a:rPr lang="en-GB" dirty="0" smtClean="0"/>
              <a:t>Peer smoking scenarios more appealing and influential</a:t>
            </a:r>
            <a:endParaRPr lang="en-GB" dirty="0"/>
          </a:p>
        </p:txBody>
      </p:sp>
    </p:spTree>
    <p:extLst>
      <p:ext uri="{BB962C8B-B14F-4D97-AF65-F5344CB8AC3E}">
        <p14:creationId xmlns:p14="http://schemas.microsoft.com/office/powerpoint/2010/main" val="323699176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accent2">
              <a:lumMod val="40000"/>
              <a:lumOff val="60000"/>
            </a:schemeClr>
          </a:solidFill>
          <a:ln>
            <a:solidFill>
              <a:schemeClr val="accent1"/>
            </a:solidFill>
          </a:ln>
        </p:spPr>
        <p:txBody>
          <a:bodyPr>
            <a:normAutofit lnSpcReduction="10000"/>
          </a:bodyPr>
          <a:lstStyle/>
          <a:p>
            <a:r>
              <a:rPr lang="en-GB" dirty="0" smtClean="0"/>
              <a:t>The qualities of commercials attractive to young people are humour, music and animals (Similar to adults)</a:t>
            </a:r>
          </a:p>
          <a:p>
            <a:r>
              <a:rPr lang="en-GB" dirty="0" smtClean="0"/>
              <a:t>The association of a `good ad` is paired with a `good time` (Chen et al., 2005)</a:t>
            </a:r>
          </a:p>
          <a:p>
            <a:pPr lvl="1"/>
            <a:r>
              <a:rPr lang="en-GB" dirty="0" smtClean="0"/>
              <a:t>Why?</a:t>
            </a:r>
          </a:p>
          <a:p>
            <a:pPr lvl="1"/>
            <a:r>
              <a:rPr lang="en-GB" dirty="0" smtClean="0"/>
              <a:t>The sense of immediate gratification of excitement</a:t>
            </a:r>
          </a:p>
          <a:p>
            <a:pPr lvl="1"/>
            <a:r>
              <a:rPr lang="en-GB" dirty="0" smtClean="0"/>
              <a:t>The perception of a higher social status</a:t>
            </a:r>
          </a:p>
          <a:p>
            <a:r>
              <a:rPr lang="en-GB" dirty="0" smtClean="0"/>
              <a:t>As media consumption increases, so does alcohol consumption (</a:t>
            </a:r>
            <a:r>
              <a:rPr lang="en-GB" dirty="0" err="1" smtClean="0"/>
              <a:t>Vanden</a:t>
            </a:r>
            <a:r>
              <a:rPr lang="en-GB" dirty="0" smtClean="0"/>
              <a:t> </a:t>
            </a:r>
            <a:r>
              <a:rPr lang="en-GB" dirty="0" err="1"/>
              <a:t>B</a:t>
            </a:r>
            <a:r>
              <a:rPr lang="en-GB" dirty="0" err="1" smtClean="0"/>
              <a:t>ulck</a:t>
            </a:r>
            <a:r>
              <a:rPr lang="en-GB" dirty="0" smtClean="0"/>
              <a:t> et al., 2006)</a:t>
            </a:r>
          </a:p>
          <a:p>
            <a:r>
              <a:rPr lang="en-GB" dirty="0" smtClean="0"/>
              <a:t>Higher consumption and higher exposure in under age 15 year olds is also correlated and as consumption increased so did the correlation! (Stacey et al., 2004)</a:t>
            </a:r>
            <a:endParaRPr lang="en-GB" dirty="0"/>
          </a:p>
        </p:txBody>
      </p:sp>
      <p:sp>
        <p:nvSpPr>
          <p:cNvPr id="3" name="Title 2"/>
          <p:cNvSpPr>
            <a:spLocks noGrp="1"/>
          </p:cNvSpPr>
          <p:nvPr>
            <p:ph type="title"/>
          </p:nvPr>
        </p:nvSpPr>
        <p:spPr>
          <a:xfrm>
            <a:off x="913774" y="228600"/>
            <a:ext cx="10364451" cy="1596177"/>
          </a:xfrm>
        </p:spPr>
        <p:txBody>
          <a:bodyPr>
            <a:normAutofit/>
          </a:bodyPr>
          <a:lstStyle/>
          <a:p>
            <a:r>
              <a:rPr lang="en-GB" dirty="0" smtClean="0"/>
              <a:t>Alcohol related attitudes and behaviours</a:t>
            </a:r>
            <a:endParaRPr lang="en-GB" dirty="0"/>
          </a:p>
        </p:txBody>
      </p:sp>
    </p:spTree>
    <p:extLst>
      <p:ext uri="{BB962C8B-B14F-4D97-AF65-F5344CB8AC3E}">
        <p14:creationId xmlns:p14="http://schemas.microsoft.com/office/powerpoint/2010/main" val="3934123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6"/>
            <a:ext cx="10515600" cy="4843919"/>
          </a:xfrm>
          <a:prstGeom prst="rect">
            <a:avLst/>
          </a:prstGeom>
          <a:solidFill>
            <a:schemeClr val="accent2">
              <a:lumMod val="20000"/>
              <a:lumOff val="80000"/>
            </a:schemeClr>
          </a:solidFill>
          <a:ln>
            <a:solidFill>
              <a:schemeClr val="accent1"/>
            </a:solidFill>
          </a:ln>
        </p:spPr>
        <p:txBody>
          <a:bodyPr>
            <a:normAutofit/>
          </a:bodyPr>
          <a:lstStyle/>
          <a:p>
            <a:r>
              <a:rPr lang="en-GB" dirty="0" smtClean="0"/>
              <a:t>Obviously few studies to date, but…</a:t>
            </a:r>
          </a:p>
          <a:p>
            <a:r>
              <a:rPr lang="en-GB" dirty="0" err="1" smtClean="0"/>
              <a:t>Mayton</a:t>
            </a:r>
            <a:r>
              <a:rPr lang="en-GB" dirty="0" smtClean="0"/>
              <a:t> et al., (1990)found that the depiction of drugs in music and film was perceived as encouraging by adolescents less than 10% of the time.</a:t>
            </a:r>
          </a:p>
          <a:p>
            <a:r>
              <a:rPr lang="en-GB" dirty="0" smtClean="0"/>
              <a:t>However, </a:t>
            </a:r>
            <a:r>
              <a:rPr lang="en-GB" dirty="0" err="1" smtClean="0"/>
              <a:t>Wingood</a:t>
            </a:r>
            <a:r>
              <a:rPr lang="en-GB" dirty="0" smtClean="0"/>
              <a:t> et al., (2003) reported that copious amounts of rap music raised illicit drug use in African American female adolescents, even when taking other factors into account such as parents and faith. There were mixed results with other genres</a:t>
            </a:r>
          </a:p>
          <a:p>
            <a:r>
              <a:rPr lang="en-GB" dirty="0" smtClean="0"/>
              <a:t>Dent et al., (1992) argues that music is only a weak predictor of illicit drug use</a:t>
            </a:r>
          </a:p>
          <a:p>
            <a:r>
              <a:rPr lang="en-GB" dirty="0" smtClean="0"/>
              <a:t>Most likely media influence for illicit drug use is the internet- drug encyclopaedias which normalise and create accepting values (Boyer et al., 2005)</a:t>
            </a:r>
            <a:endParaRPr lang="en-GB" dirty="0"/>
          </a:p>
        </p:txBody>
      </p:sp>
      <p:sp>
        <p:nvSpPr>
          <p:cNvPr id="3" name="Title 2"/>
          <p:cNvSpPr>
            <a:spLocks noGrp="1"/>
          </p:cNvSpPr>
          <p:nvPr>
            <p:ph type="title"/>
          </p:nvPr>
        </p:nvSpPr>
        <p:spPr/>
        <p:txBody>
          <a:bodyPr/>
          <a:lstStyle/>
          <a:p>
            <a:r>
              <a:rPr lang="en-GB" dirty="0" smtClean="0"/>
              <a:t>Illicit drugs attitudes and behaviour</a:t>
            </a:r>
            <a:endParaRPr lang="en-GB" dirty="0"/>
          </a:p>
        </p:txBody>
      </p:sp>
    </p:spTree>
    <p:extLst>
      <p:ext uri="{BB962C8B-B14F-4D97-AF65-F5344CB8AC3E}">
        <p14:creationId xmlns:p14="http://schemas.microsoft.com/office/powerpoint/2010/main" val="69376849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accent2">
              <a:lumMod val="40000"/>
              <a:lumOff val="60000"/>
            </a:schemeClr>
          </a:solidFill>
          <a:ln>
            <a:solidFill>
              <a:schemeClr val="accent1"/>
            </a:solidFill>
          </a:ln>
        </p:spPr>
        <p:txBody>
          <a:bodyPr>
            <a:normAutofit/>
          </a:bodyPr>
          <a:lstStyle/>
          <a:p>
            <a:r>
              <a:rPr lang="en-GB" dirty="0" smtClean="0"/>
              <a:t>There are plenty of opportunities for exposure, where CAD is portrayed as positive, representative of high status, fun and carefree and appears as a background activity</a:t>
            </a:r>
          </a:p>
          <a:p>
            <a:r>
              <a:rPr lang="en-GB" dirty="0" smtClean="0"/>
              <a:t>BUT the effects are mediated by environmental factors such as parents, siblings and peers</a:t>
            </a:r>
          </a:p>
          <a:p>
            <a:r>
              <a:rPr lang="en-GB" dirty="0" smtClean="0"/>
              <a:t>AND there is no doubt that media exposure still influences the initiation of use</a:t>
            </a:r>
          </a:p>
          <a:p>
            <a:r>
              <a:rPr lang="en-GB" dirty="0" smtClean="0"/>
              <a:t>Still many questions-</a:t>
            </a:r>
          </a:p>
          <a:p>
            <a:pPr lvl="1"/>
            <a:r>
              <a:rPr lang="en-GB" dirty="0" smtClean="0"/>
              <a:t>Who is most at risk?</a:t>
            </a:r>
          </a:p>
          <a:p>
            <a:pPr lvl="1"/>
            <a:r>
              <a:rPr lang="en-GB" dirty="0" smtClean="0"/>
              <a:t>Do younger simply give socially desirable answers?</a:t>
            </a:r>
          </a:p>
          <a:p>
            <a:pPr lvl="1"/>
            <a:r>
              <a:rPr lang="en-GB" dirty="0" smtClean="0"/>
              <a:t>Why the discrepancy between attitudes and behaviour?</a:t>
            </a:r>
          </a:p>
        </p:txBody>
      </p:sp>
      <p:sp>
        <p:nvSpPr>
          <p:cNvPr id="3" name="Title 2"/>
          <p:cNvSpPr>
            <a:spLocks noGrp="1"/>
          </p:cNvSpPr>
          <p:nvPr>
            <p:ph type="title"/>
          </p:nvPr>
        </p:nvSpPr>
        <p:spPr>
          <a:xfrm>
            <a:off x="913774" y="381000"/>
            <a:ext cx="10364451" cy="1596177"/>
          </a:xfrm>
        </p:spPr>
        <p:txBody>
          <a:bodyPr/>
          <a:lstStyle/>
          <a:p>
            <a:pPr algn="ctr"/>
            <a:r>
              <a:rPr lang="en-GB" dirty="0" smtClean="0"/>
              <a:t>Developmental points of interest</a:t>
            </a:r>
            <a:endParaRPr lang="en-GB" dirty="0"/>
          </a:p>
        </p:txBody>
      </p:sp>
    </p:spTree>
    <p:extLst>
      <p:ext uri="{BB962C8B-B14F-4D97-AF65-F5344CB8AC3E}">
        <p14:creationId xmlns:p14="http://schemas.microsoft.com/office/powerpoint/2010/main" val="403107803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BDAAC-4AF8-AB4E-8C71-FD59615D972D}"/>
              </a:ext>
            </a:extLst>
          </p:cNvPr>
          <p:cNvSpPr>
            <a:spLocks noGrp="1"/>
          </p:cNvSpPr>
          <p:nvPr>
            <p:ph type="title"/>
          </p:nvPr>
        </p:nvSpPr>
        <p:spPr/>
        <p:txBody>
          <a:bodyPr/>
          <a:lstStyle/>
          <a:p>
            <a:r>
              <a:rPr lang="en-GB" dirty="0"/>
              <a:t>The </a:t>
            </a:r>
            <a:r>
              <a:rPr lang="en-GB" dirty="0" smtClean="0"/>
              <a:t>second half of</a:t>
            </a:r>
            <a:r>
              <a:rPr lang="en-GB" dirty="0" smtClean="0"/>
              <a:t> </a:t>
            </a:r>
            <a:r>
              <a:rPr lang="en-GB" dirty="0"/>
              <a:t>this final lecture are:</a:t>
            </a:r>
            <a:endParaRPr lang="en-US" dirty="0"/>
          </a:p>
        </p:txBody>
      </p:sp>
      <p:sp>
        <p:nvSpPr>
          <p:cNvPr id="5" name="Content Placeholder 1">
            <a:extLst>
              <a:ext uri="{FF2B5EF4-FFF2-40B4-BE49-F238E27FC236}">
                <a16:creationId xmlns:a16="http://schemas.microsoft.com/office/drawing/2014/main" id="{F35CB015-8172-D643-819C-E6487DB398D7}"/>
              </a:ext>
            </a:extLst>
          </p:cNvPr>
          <p:cNvSpPr txBox="1">
            <a:spLocks noGrp="1"/>
          </p:cNvSpPr>
          <p:nvPr>
            <p:ph sz="quarter" idx="13"/>
          </p:nvPr>
        </p:nvSpPr>
        <p:spPr bwMode="auto">
          <a:xfrm>
            <a:off x="913774" y="1905000"/>
            <a:ext cx="10363826" cy="4267200"/>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r>
              <a:rPr lang="en-US" altLang="en-US" sz="2000" kern="0" dirty="0">
                <a:ea typeface="ＭＳ Ｐゴシック" panose="020B0600070205080204" pitchFamily="34" charset="-128"/>
              </a:rPr>
              <a:t>Describe </a:t>
            </a:r>
            <a:r>
              <a:rPr lang="en-US" altLang="en-US" sz="2000" b="1" kern="0" dirty="0">
                <a:ea typeface="ＭＳ Ｐゴシック" panose="020B0600070205080204" pitchFamily="34" charset="-128"/>
              </a:rPr>
              <a:t>technological trends and developments  </a:t>
            </a:r>
            <a:r>
              <a:rPr lang="en-US" altLang="en-US" sz="2000" kern="0" dirty="0">
                <a:ea typeface="ＭＳ Ｐゴシック" panose="020B0600070205080204" pitchFamily="34" charset="-128"/>
              </a:rPr>
              <a:t>and their relevance for </a:t>
            </a:r>
            <a:r>
              <a:rPr lang="en-US" altLang="en-US" sz="2000" kern="0" dirty="0" smtClean="0">
                <a:ea typeface="ＭＳ Ｐゴシック" panose="020B0600070205080204" pitchFamily="34" charset="-128"/>
              </a:rPr>
              <a:t>media and consumer </a:t>
            </a:r>
            <a:r>
              <a:rPr lang="en-US" altLang="en-US" sz="2000" kern="0" dirty="0" err="1">
                <a:ea typeface="ＭＳ Ｐゴシック" panose="020B0600070205080204" pitchFamily="34" charset="-128"/>
              </a:rPr>
              <a:t>behaviour</a:t>
            </a:r>
            <a:r>
              <a:rPr lang="en-US" altLang="en-US" sz="2000" kern="0" dirty="0">
                <a:ea typeface="ＭＳ Ｐゴシック" panose="020B0600070205080204" pitchFamily="34" charset="-128"/>
              </a:rPr>
              <a:t>.</a:t>
            </a:r>
          </a:p>
          <a:p>
            <a:r>
              <a:rPr lang="en-US" altLang="en-US" sz="2000" kern="0" dirty="0">
                <a:ea typeface="ＭＳ Ｐゴシック" panose="020B0600070205080204" pitchFamily="34" charset="-128"/>
              </a:rPr>
              <a:t>Appreciate why issues around </a:t>
            </a:r>
            <a:r>
              <a:rPr lang="en-US" altLang="en-US" sz="2000" b="1" kern="0" dirty="0">
                <a:ea typeface="ＭＳ Ｐゴシック" panose="020B0600070205080204" pitchFamily="34" charset="-128"/>
              </a:rPr>
              <a:t>sustainability and sustainable consumption</a:t>
            </a:r>
            <a:r>
              <a:rPr lang="en-US" altLang="en-US" sz="2000" kern="0" dirty="0">
                <a:ea typeface="ＭＳ Ｐゴシック" panose="020B0600070205080204" pitchFamily="34" charset="-128"/>
              </a:rPr>
              <a:t> are important and the impact these will have on </a:t>
            </a:r>
            <a:r>
              <a:rPr lang="en-US" altLang="en-US" sz="2000" kern="0" dirty="0" smtClean="0">
                <a:ea typeface="ＭＳ Ｐゴシック" panose="020B0600070205080204" pitchFamily="34" charset="-128"/>
              </a:rPr>
              <a:t>media consumers </a:t>
            </a:r>
            <a:r>
              <a:rPr lang="en-US" altLang="en-US" sz="2000" kern="0" dirty="0">
                <a:ea typeface="ＭＳ Ｐゴシック" panose="020B0600070205080204" pitchFamily="34" charset="-128"/>
              </a:rPr>
              <a:t>of the future.</a:t>
            </a:r>
          </a:p>
          <a:p>
            <a:r>
              <a:rPr lang="en-US" altLang="en-US" sz="2000" kern="0" dirty="0">
                <a:ea typeface="ＭＳ Ｐゴシック" panose="020B0600070205080204" pitchFamily="34" charset="-128"/>
              </a:rPr>
              <a:t>Understand how </a:t>
            </a:r>
            <a:r>
              <a:rPr lang="en-US" altLang="en-US" sz="2000" b="1" kern="0" dirty="0">
                <a:ea typeface="ＭＳ Ｐゴシック" panose="020B0600070205080204" pitchFamily="34" charset="-128"/>
              </a:rPr>
              <a:t>global recessionary pressures </a:t>
            </a:r>
            <a:r>
              <a:rPr lang="en-US" altLang="en-US" sz="2000" kern="0" dirty="0">
                <a:ea typeface="ＭＳ Ｐゴシック" panose="020B0600070205080204" pitchFamily="34" charset="-128"/>
              </a:rPr>
              <a:t>impact </a:t>
            </a:r>
            <a:r>
              <a:rPr lang="en-US" altLang="en-US" sz="2000" kern="0" dirty="0" smtClean="0">
                <a:ea typeface="ＭＳ Ｐゴシック" panose="020B0600070205080204" pitchFamily="34" charset="-128"/>
              </a:rPr>
              <a:t>media consumer </a:t>
            </a:r>
            <a:r>
              <a:rPr lang="en-US" altLang="en-US" sz="2000" kern="0" dirty="0" err="1">
                <a:ea typeface="ＭＳ Ｐゴシック" panose="020B0600070205080204" pitchFamily="34" charset="-128"/>
              </a:rPr>
              <a:t>behaviour</a:t>
            </a:r>
            <a:r>
              <a:rPr lang="en-US" altLang="en-US" sz="2000" kern="0" dirty="0">
                <a:ea typeface="ＭＳ Ｐゴシック" panose="020B0600070205080204" pitchFamily="34" charset="-128"/>
              </a:rPr>
              <a:t>.</a:t>
            </a:r>
          </a:p>
          <a:p>
            <a:r>
              <a:rPr lang="en-US" altLang="en-US" sz="2000" kern="0" dirty="0">
                <a:ea typeface="ＭＳ Ｐゴシック" panose="020B0600070205080204" pitchFamily="34" charset="-128"/>
              </a:rPr>
              <a:t>Discuss </a:t>
            </a:r>
            <a:r>
              <a:rPr lang="en-US" altLang="en-US" sz="2000" b="1" kern="0" dirty="0">
                <a:ea typeface="ＭＳ Ｐゴシック" panose="020B0600070205080204" pitchFamily="34" charset="-128"/>
              </a:rPr>
              <a:t>consumer </a:t>
            </a:r>
            <a:r>
              <a:rPr lang="en-US" altLang="en-US" sz="2000" b="1" kern="0" dirty="0" err="1">
                <a:ea typeface="ＭＳ Ｐゴシック" panose="020B0600070205080204" pitchFamily="34" charset="-128"/>
              </a:rPr>
              <a:t>misbehaviour</a:t>
            </a:r>
            <a:r>
              <a:rPr lang="en-US" altLang="en-US" sz="2000" b="1" kern="0" dirty="0">
                <a:ea typeface="ＭＳ Ｐゴシック" panose="020B0600070205080204" pitchFamily="34" charset="-128"/>
              </a:rPr>
              <a:t> </a:t>
            </a:r>
            <a:r>
              <a:rPr lang="en-US" altLang="en-US" sz="2000" kern="0" dirty="0">
                <a:ea typeface="ＭＳ Ｐゴシック" panose="020B0600070205080204" pitchFamily="34" charset="-128"/>
              </a:rPr>
              <a:t>and recognize </a:t>
            </a:r>
            <a:r>
              <a:rPr lang="en-US" altLang="en-US" sz="2000" kern="0" dirty="0" smtClean="0">
                <a:ea typeface="ＭＳ Ｐゴシック" panose="020B0600070205080204" pitchFamily="34" charset="-128"/>
              </a:rPr>
              <a:t>marketing’s/media`s </a:t>
            </a:r>
            <a:r>
              <a:rPr lang="en-US" altLang="en-US" sz="2000" kern="0" dirty="0">
                <a:ea typeface="ＭＳ Ｐゴシック" panose="020B0600070205080204" pitchFamily="34" charset="-128"/>
              </a:rPr>
              <a:t>role in this and its impact on society.</a:t>
            </a:r>
          </a:p>
          <a:p>
            <a:r>
              <a:rPr lang="en-US" altLang="en-US" sz="2000" kern="0" dirty="0">
                <a:ea typeface="ＭＳ Ｐゴシック" panose="020B0600070205080204" pitchFamily="34" charset="-128"/>
              </a:rPr>
              <a:t>Consider the relevance of </a:t>
            </a:r>
            <a:r>
              <a:rPr lang="en-US" altLang="en-US" sz="2000" b="1" kern="0" dirty="0">
                <a:ea typeface="ＭＳ Ｐゴシック" panose="020B0600070205080204" pitchFamily="34" charset="-128"/>
              </a:rPr>
              <a:t>transformative consumer research </a:t>
            </a:r>
            <a:r>
              <a:rPr lang="en-US" altLang="en-US" sz="2000" kern="0" dirty="0">
                <a:ea typeface="ＭＳ Ｐゴシック" panose="020B0600070205080204" pitchFamily="34" charset="-128"/>
              </a:rPr>
              <a:t>for dealing with issues around consumer well-being.</a:t>
            </a:r>
            <a:endParaRPr lang="en-GB" altLang="en-US" sz="2000" kern="0" dirty="0">
              <a:ea typeface="ＭＳ Ｐゴシック" panose="020B0600070205080204" pitchFamily="34" charset="-128"/>
            </a:endParaRPr>
          </a:p>
        </p:txBody>
      </p:sp>
    </p:spTree>
    <p:extLst>
      <p:ext uri="{BB962C8B-B14F-4D97-AF65-F5344CB8AC3E}">
        <p14:creationId xmlns:p14="http://schemas.microsoft.com/office/powerpoint/2010/main" val="127163968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20AF-51CF-E64D-BB13-3246A533EAC0}"/>
              </a:ext>
            </a:extLst>
          </p:cNvPr>
          <p:cNvSpPr>
            <a:spLocks noGrp="1"/>
          </p:cNvSpPr>
          <p:nvPr>
            <p:ph type="title"/>
          </p:nvPr>
        </p:nvSpPr>
        <p:spPr>
          <a:xfrm>
            <a:off x="913775" y="618517"/>
            <a:ext cx="10364451" cy="1057883"/>
          </a:xfrm>
        </p:spPr>
        <p:txBody>
          <a:bodyPr/>
          <a:lstStyle/>
          <a:p>
            <a:r>
              <a:rPr lang="en-US" dirty="0" smtClean="0"/>
              <a:t>Technology trends on the horizon</a:t>
            </a:r>
            <a:endParaRPr lang="en-US" dirty="0"/>
          </a:p>
        </p:txBody>
      </p:sp>
      <p:sp>
        <p:nvSpPr>
          <p:cNvPr id="5" name="Content Placeholder 2">
            <a:extLst>
              <a:ext uri="{FF2B5EF4-FFF2-40B4-BE49-F238E27FC236}">
                <a16:creationId xmlns:a16="http://schemas.microsoft.com/office/drawing/2014/main" id="{E4EDA2EC-F2D9-D746-B6C4-14A334C189DA}"/>
              </a:ext>
            </a:extLst>
          </p:cNvPr>
          <p:cNvSpPr txBox="1">
            <a:spLocks noGrp="1"/>
          </p:cNvSpPr>
          <p:nvPr>
            <p:ph sz="quarter" idx="13"/>
          </p:nvPr>
        </p:nvSpPr>
        <p:spPr>
          <a:xfrm>
            <a:off x="381000" y="1828800"/>
            <a:ext cx="11309048" cy="4191000"/>
          </a:xfrm>
          <a:prstGeom prst="rect">
            <a:avLst/>
          </a:prstGeom>
          <a:solidFill>
            <a:schemeClr val="tx2">
              <a:lumMod val="20000"/>
              <a:lumOff val="80000"/>
            </a:schemeClr>
          </a:solidFill>
          <a:ln>
            <a:solidFill>
              <a:schemeClr val="accent1"/>
            </a:solidFill>
          </a:ln>
        </p:spPr>
        <p:txBody>
          <a:bodyPr>
            <a:normAutofit fontScale="70000" lnSpcReduction="200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defRPr/>
            </a:pPr>
            <a:r>
              <a:rPr lang="en-GB" kern="0" dirty="0"/>
              <a:t>Quantified self (Wolf, 2010) </a:t>
            </a:r>
            <a:endParaRPr lang="en-GB" i="1" kern="0" dirty="0"/>
          </a:p>
          <a:p>
            <a:pPr lvl="1">
              <a:defRPr/>
            </a:pPr>
            <a:r>
              <a:rPr lang="en-US" kern="0" dirty="0"/>
              <a:t>that tracking metrics can lead to </a:t>
            </a:r>
            <a:r>
              <a:rPr lang="en-US" kern="0" dirty="0" smtClean="0"/>
              <a:t>self-improvement</a:t>
            </a:r>
            <a:endParaRPr lang="en-US" kern="0" dirty="0"/>
          </a:p>
          <a:p>
            <a:pPr lvl="1">
              <a:defRPr/>
            </a:pPr>
            <a:r>
              <a:rPr lang="en-GB" kern="0" dirty="0" smtClean="0"/>
              <a:t>P</a:t>
            </a:r>
            <a:r>
              <a:rPr lang="en-US" kern="0" dirty="0" err="1" smtClean="0"/>
              <a:t>roducts</a:t>
            </a:r>
            <a:r>
              <a:rPr lang="en-US" kern="0" dirty="0" smtClean="0"/>
              <a:t> </a:t>
            </a:r>
            <a:r>
              <a:rPr lang="en-US" kern="0" dirty="0"/>
              <a:t>and apps that work for consumers in some way</a:t>
            </a:r>
          </a:p>
          <a:p>
            <a:pPr lvl="2">
              <a:defRPr/>
            </a:pPr>
            <a:r>
              <a:rPr lang="en-GB" kern="0" dirty="0"/>
              <a:t>Nike+ </a:t>
            </a:r>
            <a:r>
              <a:rPr lang="en-GB" kern="0" dirty="0" err="1"/>
              <a:t>fuelband</a:t>
            </a:r>
            <a:endParaRPr lang="en-GB" kern="0" dirty="0"/>
          </a:p>
          <a:p>
            <a:pPr lvl="2">
              <a:defRPr/>
            </a:pPr>
            <a:r>
              <a:rPr lang="en-GB" kern="0" dirty="0"/>
              <a:t>Lungs</a:t>
            </a:r>
          </a:p>
          <a:p>
            <a:pPr lvl="2">
              <a:defRPr/>
            </a:pPr>
            <a:r>
              <a:rPr lang="en-GB" kern="0" dirty="0"/>
              <a:t>Antibiotics </a:t>
            </a:r>
            <a:r>
              <a:rPr lang="en-GB" kern="0" dirty="0" smtClean="0"/>
              <a:t>reminder</a:t>
            </a:r>
          </a:p>
          <a:p>
            <a:pPr lvl="2">
              <a:defRPr/>
            </a:pPr>
            <a:endParaRPr lang="en-GB" kern="0" dirty="0"/>
          </a:p>
          <a:p>
            <a:pPr>
              <a:defRPr/>
            </a:pPr>
            <a:r>
              <a:rPr lang="en-GB" kern="0" dirty="0" smtClean="0">
                <a:hlinkClick r:id="rId2"/>
              </a:rPr>
              <a:t>TED talks: The Quantified Self</a:t>
            </a:r>
            <a:endParaRPr lang="en-GB" kern="0" dirty="0" smtClean="0"/>
          </a:p>
          <a:p>
            <a:pPr marL="0" indent="0">
              <a:buNone/>
              <a:defRPr/>
            </a:pPr>
            <a:endParaRPr lang="en-GB" kern="0" dirty="0"/>
          </a:p>
          <a:p>
            <a:pPr>
              <a:defRPr/>
            </a:pPr>
            <a:r>
              <a:rPr lang="en-GB" kern="0" dirty="0"/>
              <a:t>Implications</a:t>
            </a:r>
          </a:p>
          <a:p>
            <a:pPr lvl="1">
              <a:defRPr/>
            </a:pPr>
            <a:r>
              <a:rPr lang="en-GB" kern="0" dirty="0"/>
              <a:t>Increase in tailored benefits </a:t>
            </a:r>
          </a:p>
          <a:p>
            <a:pPr lvl="1">
              <a:defRPr/>
            </a:pPr>
            <a:r>
              <a:rPr lang="en-GB" kern="0" dirty="0"/>
              <a:t>Responsibility for health shifting to consumers away from government/state.</a:t>
            </a:r>
          </a:p>
          <a:p>
            <a:pPr>
              <a:defRPr/>
            </a:pPr>
            <a:endParaRPr lang="en-GB" kern="0" dirty="0"/>
          </a:p>
          <a:p>
            <a:pPr>
              <a:defRPr/>
            </a:pPr>
            <a:endParaRPr lang="en-GB" kern="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96400" y="2590800"/>
            <a:ext cx="1981200" cy="237744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51865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nodeType="withEffect">
                                  <p:stCondLst>
                                    <p:cond delay="0"/>
                                  </p:stCondLst>
                                  <p:childTnLst>
                                    <p:set>
                                      <p:cBhvr>
                                        <p:cTn id="6" dur="1" fill="hold">
                                          <p:stCondLst>
                                            <p:cond delay="0"/>
                                          </p:stCondLst>
                                        </p:cTn>
                                        <p:tgtEl>
                                          <p:spTgt spid="5">
                                            <p:txEl>
                                              <p:pRg st="9" end="9"/>
                                            </p:txEl>
                                          </p:spTgt>
                                        </p:tgtEl>
                                        <p:attrNameLst>
                                          <p:attrName>style.visibility</p:attrName>
                                        </p:attrNameLst>
                                      </p:cBhvr>
                                      <p:to>
                                        <p:strVal val="visible"/>
                                      </p:to>
                                    </p:set>
                                    <p:animEffect transition="in" filter="blinds(horizontal)">
                                      <p:cBhvr>
                                        <p:cTn id="7" dur="500"/>
                                        <p:tgtEl>
                                          <p:spTgt spid="5">
                                            <p:txEl>
                                              <p:pRg st="9" end="9"/>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
                                            <p:txEl>
                                              <p:pRg st="10" end="10"/>
                                            </p:txEl>
                                          </p:spTgt>
                                        </p:tgtEl>
                                        <p:attrNameLst>
                                          <p:attrName>style.visibility</p:attrName>
                                        </p:attrNameLst>
                                      </p:cBhvr>
                                      <p:to>
                                        <p:strVal val="visible"/>
                                      </p:to>
                                    </p:set>
                                    <p:animEffect transition="in" filter="blinds(horizontal)">
                                      <p:cBhvr>
                                        <p:cTn id="10" dur="500"/>
                                        <p:tgtEl>
                                          <p:spTgt spid="5">
                                            <p:txEl>
                                              <p:pRg st="10" end="10"/>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
                                            <p:txEl>
                                              <p:pRg st="11" end="11"/>
                                            </p:txEl>
                                          </p:spTgt>
                                        </p:tgtEl>
                                        <p:attrNameLst>
                                          <p:attrName>style.visibility</p:attrName>
                                        </p:attrNameLst>
                                      </p:cBhvr>
                                      <p:to>
                                        <p:strVal val="visible"/>
                                      </p:to>
                                    </p:set>
                                    <p:animEffect transition="in" filter="blinds(horizontal)">
                                      <p:cBhvr>
                                        <p:cTn id="13" dur="500"/>
                                        <p:tgtEl>
                                          <p:spTgt spid="5">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5D8C2-5183-624D-BCD7-FFC186FCA7F5}"/>
              </a:ext>
            </a:extLst>
          </p:cNvPr>
          <p:cNvSpPr>
            <a:spLocks noGrp="1"/>
          </p:cNvSpPr>
          <p:nvPr>
            <p:ph type="title"/>
          </p:nvPr>
        </p:nvSpPr>
        <p:spPr/>
        <p:txBody>
          <a:bodyPr/>
          <a:lstStyle/>
          <a:p>
            <a:r>
              <a:rPr lang="en-US" dirty="0" smtClean="0"/>
              <a:t>technology</a:t>
            </a:r>
            <a:endParaRPr lang="en-US" dirty="0"/>
          </a:p>
        </p:txBody>
      </p:sp>
      <p:sp>
        <p:nvSpPr>
          <p:cNvPr id="5" name="Content Placeholder 2">
            <a:extLst>
              <a:ext uri="{FF2B5EF4-FFF2-40B4-BE49-F238E27FC236}">
                <a16:creationId xmlns:a16="http://schemas.microsoft.com/office/drawing/2014/main" id="{F4558488-BEEF-F141-BD50-F9EB1CE7622A}"/>
              </a:ext>
            </a:extLst>
          </p:cNvPr>
          <p:cNvSpPr txBox="1">
            <a:spLocks noGrp="1"/>
          </p:cNvSpPr>
          <p:nvPr>
            <p:ph sz="quarter" idx="13"/>
          </p:nvPr>
        </p:nvSpPr>
        <p:spPr>
          <a:xfrm>
            <a:off x="914400" y="2209800"/>
            <a:ext cx="10363200" cy="4114800"/>
          </a:xfrm>
          <a:prstGeom prst="rect">
            <a:avLst/>
          </a:prstGeom>
          <a:solidFill>
            <a:schemeClr val="tx2">
              <a:lumMod val="20000"/>
              <a:lumOff val="80000"/>
            </a:schemeClr>
          </a:solidFill>
          <a:ln>
            <a:solidFill>
              <a:schemeClr val="accent1"/>
            </a:solidFill>
          </a:ln>
        </p:spPr>
        <p:txBody>
          <a:bodyPr>
            <a:normAutofit fontScale="85000" lnSpcReduction="100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defRPr/>
            </a:pPr>
            <a:r>
              <a:rPr lang="en-GB" kern="0" dirty="0"/>
              <a:t>Technology for sharing - from the </a:t>
            </a:r>
            <a:r>
              <a:rPr lang="en-GB" i="1" kern="0" dirty="0"/>
              <a:t>real world </a:t>
            </a:r>
            <a:r>
              <a:rPr lang="en-GB" kern="0" dirty="0"/>
              <a:t>through the various </a:t>
            </a:r>
            <a:r>
              <a:rPr lang="en-GB" i="1" kern="0" dirty="0"/>
              <a:t>social media platforms available</a:t>
            </a:r>
            <a:r>
              <a:rPr lang="en-GB" kern="0" dirty="0"/>
              <a:t>.</a:t>
            </a:r>
          </a:p>
          <a:p>
            <a:pPr lvl="1">
              <a:defRPr/>
            </a:pPr>
            <a:r>
              <a:rPr lang="en-GB" kern="0" dirty="0"/>
              <a:t>RFID wristbands</a:t>
            </a:r>
          </a:p>
          <a:p>
            <a:pPr lvl="2">
              <a:defRPr/>
            </a:pPr>
            <a:r>
              <a:rPr lang="en-GB" kern="0" dirty="0"/>
              <a:t>E.g. Luna park Australia using RFID codes for updating FB statuses as they go on rides</a:t>
            </a:r>
          </a:p>
          <a:p>
            <a:pPr lvl="1">
              <a:defRPr/>
            </a:pPr>
            <a:endParaRPr lang="en-GB" kern="0" dirty="0"/>
          </a:p>
          <a:p>
            <a:pPr lvl="1">
              <a:defRPr/>
            </a:pPr>
            <a:r>
              <a:rPr lang="en-GB" kern="0" dirty="0"/>
              <a:t>QR codes</a:t>
            </a:r>
          </a:p>
          <a:p>
            <a:pPr lvl="2">
              <a:defRPr/>
            </a:pPr>
            <a:r>
              <a:rPr lang="en-GB" kern="0" dirty="0"/>
              <a:t>E.g. Tesco and Korean shoppers</a:t>
            </a:r>
          </a:p>
          <a:p>
            <a:pPr marL="914400" lvl="2" indent="0">
              <a:buNone/>
              <a:defRPr/>
            </a:pPr>
            <a:endParaRPr lang="en-GB" kern="0" dirty="0"/>
          </a:p>
          <a:p>
            <a:pPr lvl="1">
              <a:defRPr/>
            </a:pPr>
            <a:r>
              <a:rPr lang="en-GB" kern="0" dirty="0"/>
              <a:t>Social media campaigns to create sharing opportunities</a:t>
            </a:r>
          </a:p>
          <a:p>
            <a:pPr lvl="2">
              <a:defRPr/>
            </a:pPr>
            <a:r>
              <a:rPr lang="en-GB" kern="0" dirty="0"/>
              <a:t>E.g. Rijksmuseum </a:t>
            </a:r>
            <a:r>
              <a:rPr lang="en-GB" kern="0" dirty="0" smtClean="0"/>
              <a:t>Amsterdam (</a:t>
            </a:r>
            <a:r>
              <a:rPr lang="en-GB" kern="0" dirty="0" err="1" smtClean="0"/>
              <a:t>Flashmob</a:t>
            </a:r>
            <a:r>
              <a:rPr lang="en-GB" kern="0" dirty="0" smtClean="0"/>
              <a:t>)</a:t>
            </a:r>
            <a:endParaRPr lang="en-GB" kern="0" dirty="0"/>
          </a:p>
          <a:p>
            <a:pPr lvl="2">
              <a:defRPr/>
            </a:pPr>
            <a:endParaRPr lang="en-GB" kern="0" dirty="0"/>
          </a:p>
          <a:p>
            <a:pPr>
              <a:defRPr/>
            </a:pPr>
            <a:endParaRPr lang="en-GB" kern="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9400" y="2362200"/>
            <a:ext cx="1409700" cy="85725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3600" y="3810000"/>
            <a:ext cx="1419225" cy="141922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98273910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3FF1C-1233-8F4A-AAF9-86A9E0E9CED5}"/>
              </a:ext>
            </a:extLst>
          </p:cNvPr>
          <p:cNvSpPr>
            <a:spLocks noGrp="1"/>
          </p:cNvSpPr>
          <p:nvPr>
            <p:ph type="title"/>
          </p:nvPr>
        </p:nvSpPr>
        <p:spPr/>
        <p:txBody>
          <a:bodyPr/>
          <a:lstStyle/>
          <a:p>
            <a:r>
              <a:rPr lang="en-US" dirty="0" smtClean="0"/>
              <a:t>Using social media in museum marketing</a:t>
            </a:r>
            <a:endParaRPr lang="en-US" dirty="0"/>
          </a:p>
        </p:txBody>
      </p:sp>
      <p:pic>
        <p:nvPicPr>
          <p:cNvPr id="5" name="Content Placeholder 3">
            <a:extLst>
              <a:ext uri="{FF2B5EF4-FFF2-40B4-BE49-F238E27FC236}">
                <a16:creationId xmlns:a16="http://schemas.microsoft.com/office/drawing/2014/main" id="{432E2522-C769-EB47-8FF6-F3D561C4AEC1}"/>
              </a:ext>
            </a:extLst>
          </p:cNvPr>
          <p:cNvPicPr>
            <a:picLocks noGrp="1" noChangeAspect="1"/>
          </p:cNvPicPr>
          <p:nvPr>
            <p:ph sz="quarter" idx="13"/>
          </p:nvPr>
        </p:nvPicPr>
        <p:blipFill>
          <a:blip r:embed="rId2">
            <a:extLst>
              <a:ext uri="{28A0092B-C50C-407E-A947-70E740481C1C}">
                <a14:useLocalDpi xmlns:a14="http://schemas.microsoft.com/office/drawing/2010/main" val="0"/>
              </a:ext>
            </a:extLst>
          </a:blip>
          <a:srcRect t="6590" b="6590"/>
          <a:stretch>
            <a:fillRect/>
          </a:stretch>
        </p:blipFill>
        <p:spPr bwMode="auto">
          <a:xfrm>
            <a:off x="2286000" y="2133600"/>
            <a:ext cx="7620000" cy="4407789"/>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5640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B0E30-6F2B-9849-8D19-7103DFED7BBA}"/>
              </a:ext>
            </a:extLst>
          </p:cNvPr>
          <p:cNvSpPr>
            <a:spLocks noGrp="1"/>
          </p:cNvSpPr>
          <p:nvPr>
            <p:ph type="title"/>
          </p:nvPr>
        </p:nvSpPr>
        <p:spPr>
          <a:xfrm>
            <a:off x="609600" y="667010"/>
            <a:ext cx="10364451" cy="1596177"/>
          </a:xfrm>
        </p:spPr>
        <p:txBody>
          <a:bodyPr/>
          <a:lstStyle/>
          <a:p>
            <a:r>
              <a:rPr lang="en-US" dirty="0" smtClean="0"/>
              <a:t>Neuro-marketing </a:t>
            </a:r>
            <a:endParaRPr lang="en-US" dirty="0"/>
          </a:p>
        </p:txBody>
      </p:sp>
      <p:sp>
        <p:nvSpPr>
          <p:cNvPr id="5" name="Content Placeholder 2">
            <a:extLst>
              <a:ext uri="{FF2B5EF4-FFF2-40B4-BE49-F238E27FC236}">
                <a16:creationId xmlns:a16="http://schemas.microsoft.com/office/drawing/2014/main" id="{182F12E1-1A85-D94A-8C6E-A128F35B7845}"/>
              </a:ext>
            </a:extLst>
          </p:cNvPr>
          <p:cNvSpPr txBox="1">
            <a:spLocks noGrp="1"/>
          </p:cNvSpPr>
          <p:nvPr>
            <p:ph sz="quarter" idx="13"/>
          </p:nvPr>
        </p:nvSpPr>
        <p:spPr bwMode="auto">
          <a:xfrm>
            <a:off x="381000" y="2367092"/>
            <a:ext cx="11430000" cy="4338508"/>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Autofit/>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r>
              <a:rPr lang="en-GB" altLang="en-US" sz="2400" b="1" kern="0" dirty="0" smtClean="0">
                <a:ea typeface="ＭＳ Ｐゴシック" panose="020B0600070205080204" pitchFamily="34" charset="-128"/>
              </a:rPr>
              <a:t>Neuro-marketing</a:t>
            </a:r>
            <a:r>
              <a:rPr lang="en-GB" altLang="en-US" sz="2400" kern="0" dirty="0" smtClean="0">
                <a:ea typeface="ＭＳ Ｐゴシック" panose="020B0600070205080204" pitchFamily="34" charset="-128"/>
              </a:rPr>
              <a:t>  is </a:t>
            </a:r>
            <a:r>
              <a:rPr lang="en-GB" altLang="en-US" sz="2400" kern="0" dirty="0">
                <a:ea typeface="ＭＳ Ｐゴシック" panose="020B0600070205080204" pitchFamily="34" charset="-128"/>
              </a:rPr>
              <a:t>‘</a:t>
            </a:r>
            <a:r>
              <a:rPr lang="en-GB" altLang="ja-JP" sz="2400" i="1" kern="0" dirty="0">
                <a:ea typeface="ＭＳ Ｐゴシック" panose="020B0600070205080204" pitchFamily="34" charset="-128"/>
              </a:rPr>
              <a:t>the application of neuroscientific methods to </a:t>
            </a:r>
            <a:r>
              <a:rPr lang="en-GB" altLang="ja-JP" sz="2400" i="1" kern="0" dirty="0" err="1">
                <a:ea typeface="ＭＳ Ｐゴシック" panose="020B0600070205080204" pitchFamily="34" charset="-128"/>
              </a:rPr>
              <a:t>analyze</a:t>
            </a:r>
            <a:r>
              <a:rPr lang="en-GB" altLang="ja-JP" sz="2400" i="1" kern="0" dirty="0">
                <a:ea typeface="ＭＳ Ｐゴシック" panose="020B0600070205080204" pitchFamily="34" charset="-128"/>
              </a:rPr>
              <a:t> and understand human behaviour in relation to market and marketing exchanges</a:t>
            </a:r>
            <a:r>
              <a:rPr lang="en-GB" altLang="en-US" sz="2400" kern="0" dirty="0">
                <a:ea typeface="ＭＳ Ｐゴシック" panose="020B0600070205080204" pitchFamily="34" charset="-128"/>
              </a:rPr>
              <a:t>’</a:t>
            </a:r>
            <a:r>
              <a:rPr lang="en-GB" altLang="ja-JP" sz="2400" kern="0" dirty="0">
                <a:ea typeface="ＭＳ Ｐゴシック" panose="020B0600070205080204" pitchFamily="34" charset="-128"/>
              </a:rPr>
              <a:t> (Lee et al., 2007).</a:t>
            </a:r>
          </a:p>
          <a:p>
            <a:r>
              <a:rPr lang="en-GB" altLang="en-US" sz="2400" kern="0" dirty="0">
                <a:ea typeface="ＭＳ Ｐゴシック" panose="020B0600070205080204" pitchFamily="34" charset="-128"/>
              </a:rPr>
              <a:t>Uses brain-imaging techniques such as fMRI (functional magnetic resonance imaging) to identify brain activity through changes in blood flow. </a:t>
            </a:r>
          </a:p>
          <a:p>
            <a:r>
              <a:rPr lang="en-GB" altLang="en-US" sz="2400" kern="0" dirty="0">
                <a:ea typeface="ＭＳ Ｐゴシック" panose="020B0600070205080204" pitchFamily="34" charset="-128"/>
              </a:rPr>
              <a:t>Directly examines how the brain works and the choices it makes without requiring the consumer to consciously participate (Morin, 2011). </a:t>
            </a:r>
          </a:p>
          <a:p>
            <a:pPr>
              <a:buFontTx/>
              <a:buNone/>
            </a:pPr>
            <a:r>
              <a:rPr lang="en-GB" altLang="en-US" sz="2400" b="1" kern="0" dirty="0">
                <a:solidFill>
                  <a:schemeClr val="tx1"/>
                </a:solidFill>
                <a:ea typeface="ＭＳ Ｐゴシック" panose="020B0600070205080204" pitchFamily="34" charset="-128"/>
              </a:rPr>
              <a:t> </a:t>
            </a:r>
            <a:endParaRPr lang="en-GB" altLang="en-US" sz="2400" kern="0" dirty="0">
              <a:solidFill>
                <a:schemeClr val="tx1"/>
              </a:solidFill>
              <a:ea typeface="ＭＳ Ｐゴシック" panose="020B0600070205080204" pitchFamily="34" charset="-128"/>
            </a:endParaRPr>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rcRect t="6740" b="6740"/>
          <a:stretch>
            <a:fillRect/>
          </a:stretch>
        </p:blipFill>
        <p:spPr bwMode="auto">
          <a:xfrm>
            <a:off x="8204200" y="381000"/>
            <a:ext cx="3073400" cy="177828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13919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Neuro-marketing continued…</a:t>
            </a:r>
            <a:endParaRPr lang="en-GB" dirty="0"/>
          </a:p>
        </p:txBody>
      </p:sp>
      <p:sp>
        <p:nvSpPr>
          <p:cNvPr id="3" name="Content Placeholder 2"/>
          <p:cNvSpPr>
            <a:spLocks noGrp="1"/>
          </p:cNvSpPr>
          <p:nvPr>
            <p:ph sz="quarter" idx="13"/>
          </p:nvPr>
        </p:nvSpPr>
        <p:spPr>
          <a:xfrm>
            <a:off x="457200" y="1981200"/>
            <a:ext cx="11353800" cy="4114800"/>
          </a:xfrm>
          <a:solidFill>
            <a:schemeClr val="accent2">
              <a:lumMod val="20000"/>
              <a:lumOff val="80000"/>
            </a:schemeClr>
          </a:solidFill>
          <a:ln>
            <a:solidFill>
              <a:schemeClr val="accent1"/>
            </a:solidFill>
          </a:ln>
        </p:spPr>
        <p:txBody>
          <a:bodyPr>
            <a:normAutofit lnSpcReduction="10000"/>
          </a:bodyPr>
          <a:lstStyle/>
          <a:p>
            <a:r>
              <a:rPr lang="en-GB" dirty="0" smtClean="0"/>
              <a:t>The relationship between the brain, our social and cultural environments, and our preferences is complex.</a:t>
            </a:r>
          </a:p>
          <a:p>
            <a:r>
              <a:rPr lang="en-GB" dirty="0" smtClean="0"/>
              <a:t>Our imagination can trigger our senses to a description of a meal, for example, so that we can almost taste it!</a:t>
            </a:r>
          </a:p>
          <a:p>
            <a:r>
              <a:rPr lang="en-GB" dirty="0" err="1" smtClean="0"/>
              <a:t>Mcclure</a:t>
            </a:r>
            <a:r>
              <a:rPr lang="en-GB" dirty="0" smtClean="0"/>
              <a:t> et al. (2004) created a </a:t>
            </a:r>
            <a:r>
              <a:rPr lang="en-GB" dirty="0" err="1" smtClean="0"/>
              <a:t>neuromarketing</a:t>
            </a:r>
            <a:r>
              <a:rPr lang="en-GB" dirty="0" smtClean="0"/>
              <a:t> version of the `</a:t>
            </a:r>
            <a:r>
              <a:rPr lang="en-GB" dirty="0" err="1" smtClean="0"/>
              <a:t>pepsi</a:t>
            </a:r>
            <a:r>
              <a:rPr lang="en-GB" dirty="0" smtClean="0"/>
              <a:t> challenge`</a:t>
            </a:r>
          </a:p>
          <a:p>
            <a:r>
              <a:rPr lang="en-GB" dirty="0" smtClean="0"/>
              <a:t>They scanned peoples brains to uncover the neural response to both the taste and brand image.</a:t>
            </a:r>
          </a:p>
          <a:p>
            <a:r>
              <a:rPr lang="en-GB" dirty="0" smtClean="0"/>
              <a:t>When no brand information was present, no neural differences were observed, however when coke `fans` were told they were drinking coke, there was significant neural activity, suggesting that the brand almost has its own identity within the brain!</a:t>
            </a:r>
          </a:p>
          <a:p>
            <a:endParaRPr lang="en-GB" dirty="0"/>
          </a:p>
        </p:txBody>
      </p:sp>
    </p:spTree>
    <p:extLst>
      <p:ext uri="{BB962C8B-B14F-4D97-AF65-F5344CB8AC3E}">
        <p14:creationId xmlns:p14="http://schemas.microsoft.com/office/powerpoint/2010/main" val="7421531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4084C-0DEE-824D-BEF6-E9E67246752C}"/>
              </a:ext>
            </a:extLst>
          </p:cNvPr>
          <p:cNvSpPr>
            <a:spLocks noGrp="1"/>
          </p:cNvSpPr>
          <p:nvPr>
            <p:ph type="title"/>
          </p:nvPr>
        </p:nvSpPr>
        <p:spPr>
          <a:xfrm>
            <a:off x="913775" y="152400"/>
            <a:ext cx="10364451" cy="1596177"/>
          </a:xfrm>
        </p:spPr>
        <p:txBody>
          <a:bodyPr/>
          <a:lstStyle/>
          <a:p>
            <a:r>
              <a:rPr lang="en-US" dirty="0" smtClean="0"/>
              <a:t>Sustainable words, sustainable consumption</a:t>
            </a:r>
            <a:endParaRPr lang="en-US" dirty="0"/>
          </a:p>
        </p:txBody>
      </p:sp>
      <p:sp>
        <p:nvSpPr>
          <p:cNvPr id="5" name="Content Placeholder 2">
            <a:extLst>
              <a:ext uri="{FF2B5EF4-FFF2-40B4-BE49-F238E27FC236}">
                <a16:creationId xmlns:a16="http://schemas.microsoft.com/office/drawing/2014/main" id="{C4F89DBD-5411-D042-AFED-9260CE3C25ED}"/>
              </a:ext>
            </a:extLst>
          </p:cNvPr>
          <p:cNvSpPr txBox="1">
            <a:spLocks noGrp="1"/>
          </p:cNvSpPr>
          <p:nvPr>
            <p:ph sz="quarter" idx="13"/>
          </p:nvPr>
        </p:nvSpPr>
        <p:spPr bwMode="auto">
          <a:xfrm>
            <a:off x="381000" y="1676400"/>
            <a:ext cx="11353800" cy="4267200"/>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lnSpc>
                <a:spcPct val="80000"/>
              </a:lnSpc>
            </a:pPr>
            <a:r>
              <a:rPr lang="en-GB" altLang="en-US" sz="2400" kern="0" dirty="0">
                <a:ea typeface="ＭＳ Ｐゴシック" panose="020B0600070205080204" pitchFamily="34" charset="-128"/>
              </a:rPr>
              <a:t>Contemporary consumer culture is one that is dominated by ideas around abundance and excess. </a:t>
            </a:r>
          </a:p>
          <a:p>
            <a:pPr marL="0" indent="0">
              <a:lnSpc>
                <a:spcPct val="80000"/>
              </a:lnSpc>
              <a:buNone/>
            </a:pPr>
            <a:endParaRPr lang="en-GB" altLang="en-US" sz="2400" kern="0" dirty="0">
              <a:ea typeface="ＭＳ Ｐゴシック" panose="020B0600070205080204" pitchFamily="34" charset="-128"/>
            </a:endParaRPr>
          </a:p>
          <a:p>
            <a:pPr>
              <a:lnSpc>
                <a:spcPct val="80000"/>
              </a:lnSpc>
            </a:pPr>
            <a:r>
              <a:rPr lang="en-GB" altLang="en-US" sz="2400" kern="0" dirty="0">
                <a:ea typeface="ＭＳ Ｐゴシック" panose="020B0600070205080204" pitchFamily="34" charset="-128"/>
              </a:rPr>
              <a:t>Much of marketing activity is aimed at selling goods and services that enhance people’s sense of self…</a:t>
            </a:r>
          </a:p>
          <a:p>
            <a:pPr lvl="1">
              <a:lnSpc>
                <a:spcPct val="80000"/>
              </a:lnSpc>
            </a:pPr>
            <a:r>
              <a:rPr lang="en-GB" altLang="en-US" sz="2100" kern="0" dirty="0">
                <a:ea typeface="ＭＳ Ｐゴシック" panose="020B0600070205080204" pitchFamily="34" charset="-128"/>
              </a:rPr>
              <a:t>Why are material goods so desired? </a:t>
            </a:r>
          </a:p>
          <a:p>
            <a:pPr lvl="1">
              <a:lnSpc>
                <a:spcPct val="80000"/>
              </a:lnSpc>
            </a:pPr>
            <a:r>
              <a:rPr lang="en-GB" altLang="en-US" sz="2000" kern="0" dirty="0">
                <a:ea typeface="ＭＳ Ｐゴシック" panose="020B0600070205080204" pitchFamily="34" charset="-128"/>
              </a:rPr>
              <a:t>What happens if we try and step out of that system, try to consume less, have a lifestyle less focused on buying things? </a:t>
            </a:r>
          </a:p>
          <a:p>
            <a:pPr lvl="1">
              <a:lnSpc>
                <a:spcPct val="80000"/>
              </a:lnSpc>
              <a:buFontTx/>
              <a:buNone/>
            </a:pPr>
            <a:endParaRPr lang="en-GB" altLang="en-US" kern="0" dirty="0">
              <a:ea typeface="ＭＳ Ｐゴシック" panose="020B0600070205080204" pitchFamily="34" charset="-128"/>
            </a:endParaRPr>
          </a:p>
          <a:p>
            <a:pPr>
              <a:lnSpc>
                <a:spcPct val="80000"/>
              </a:lnSpc>
            </a:pPr>
            <a:r>
              <a:rPr lang="en-GB" altLang="en-US" sz="2400" kern="0" dirty="0">
                <a:ea typeface="ＭＳ Ｐゴシック" panose="020B0600070205080204" pitchFamily="34" charset="-128"/>
              </a:rPr>
              <a:t>Voluntary simplicity (VS) </a:t>
            </a:r>
          </a:p>
          <a:p>
            <a:pPr>
              <a:lnSpc>
                <a:spcPct val="80000"/>
              </a:lnSpc>
            </a:pPr>
            <a:r>
              <a:rPr lang="en-GB" altLang="en-US" sz="2400" kern="0" dirty="0">
                <a:ea typeface="ＭＳ Ｐゴシック" panose="020B0600070205080204" pitchFamily="34" charset="-128"/>
              </a:rPr>
              <a:t>Mindful consumption</a:t>
            </a:r>
          </a:p>
          <a:p>
            <a:pPr>
              <a:lnSpc>
                <a:spcPct val="80000"/>
              </a:lnSpc>
            </a:pPr>
            <a:r>
              <a:rPr lang="en-GB" altLang="en-US" sz="2400" kern="0" dirty="0">
                <a:ea typeface="ＭＳ Ｐゴシック" panose="020B0600070205080204" pitchFamily="34" charset="-128"/>
              </a:rPr>
              <a:t>Trend towards less ownership</a:t>
            </a:r>
          </a:p>
          <a:p>
            <a:pPr>
              <a:lnSpc>
                <a:spcPct val="80000"/>
              </a:lnSpc>
            </a:pPr>
            <a:endParaRPr lang="en-GB" altLang="en-US" sz="1800" kern="0" dirty="0">
              <a:ea typeface="ＭＳ Ｐゴシック" panose="020B0600070205080204" pitchFamily="34" charset="-128"/>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1000" y="4157628"/>
            <a:ext cx="4024313" cy="259083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6185269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4A235-D0CF-9E42-B617-B81FBA3D4A63}"/>
              </a:ext>
            </a:extLst>
          </p:cNvPr>
          <p:cNvSpPr>
            <a:spLocks noGrp="1"/>
          </p:cNvSpPr>
          <p:nvPr>
            <p:ph type="title"/>
          </p:nvPr>
        </p:nvSpPr>
        <p:spPr>
          <a:xfrm>
            <a:off x="837574" y="232623"/>
            <a:ext cx="10364451" cy="1596177"/>
          </a:xfrm>
        </p:spPr>
        <p:txBody>
          <a:bodyPr/>
          <a:lstStyle/>
          <a:p>
            <a:r>
              <a:rPr lang="en-US" dirty="0" smtClean="0"/>
              <a:t>Voluntary simplification </a:t>
            </a:r>
            <a:endParaRPr lang="en-US" dirty="0"/>
          </a:p>
        </p:txBody>
      </p:sp>
      <p:sp>
        <p:nvSpPr>
          <p:cNvPr id="5" name="Rectangle 3">
            <a:extLst>
              <a:ext uri="{FF2B5EF4-FFF2-40B4-BE49-F238E27FC236}">
                <a16:creationId xmlns:a16="http://schemas.microsoft.com/office/drawing/2014/main" id="{149FD9F8-94B1-124D-B374-75B3D2936A2A}"/>
              </a:ext>
            </a:extLst>
          </p:cNvPr>
          <p:cNvSpPr txBox="1">
            <a:spLocks noGrp="1" noChangeArrowheads="1"/>
          </p:cNvSpPr>
          <p:nvPr>
            <p:ph sz="quarter" idx="13"/>
          </p:nvPr>
        </p:nvSpPr>
        <p:spPr bwMode="auto">
          <a:xfrm>
            <a:off x="533400" y="1828800"/>
            <a:ext cx="10972800" cy="4419600"/>
          </a:xfrm>
          <a:prstGeom prst="rect">
            <a:avLst/>
          </a:prstGeom>
          <a:solidFill>
            <a:schemeClr val="accent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lnSpcReduction="100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eaLnBrk="1" hangingPunct="1">
              <a:lnSpc>
                <a:spcPct val="80000"/>
              </a:lnSpc>
              <a:buFontTx/>
              <a:buNone/>
            </a:pPr>
            <a:endParaRPr lang="en-US" altLang="en-US" sz="2200" i="1" kern="0" dirty="0" smtClean="0">
              <a:ea typeface="ＭＳ Ｐゴシック" panose="020B0600070205080204" pitchFamily="34" charset="-128"/>
            </a:endParaRPr>
          </a:p>
          <a:p>
            <a:pPr eaLnBrk="1" hangingPunct="1">
              <a:lnSpc>
                <a:spcPct val="80000"/>
              </a:lnSpc>
              <a:buFontTx/>
              <a:buNone/>
            </a:pPr>
            <a:r>
              <a:rPr lang="en-US" altLang="en-US" sz="2200" i="1" kern="0" dirty="0" smtClean="0">
                <a:ea typeface="ＭＳ Ｐゴシック" panose="020B0600070205080204" pitchFamily="34" charset="-128"/>
              </a:rPr>
              <a:t>Voluntary </a:t>
            </a:r>
            <a:r>
              <a:rPr lang="en-US" altLang="en-US" sz="2200" i="1" kern="0" dirty="0">
                <a:ea typeface="ＭＳ Ｐゴシック" panose="020B0600070205080204" pitchFamily="34" charset="-128"/>
              </a:rPr>
              <a:t>simplicity </a:t>
            </a:r>
            <a:r>
              <a:rPr lang="en-US" altLang="en-US" sz="2200" kern="0" dirty="0">
                <a:ea typeface="ＭＳ Ｐゴシック" panose="020B0600070205080204" pitchFamily="34" charset="-128"/>
              </a:rPr>
              <a:t>refers “not to a single phenomenon but to a complex set of attitudes, inclinations and changes in goals and lifestyles” (</a:t>
            </a:r>
            <a:r>
              <a:rPr lang="en-US" altLang="en-US" sz="2200" kern="0" dirty="0" err="1">
                <a:ea typeface="ＭＳ Ｐゴシック" panose="020B0600070205080204" pitchFamily="34" charset="-128"/>
              </a:rPr>
              <a:t>Wachtel</a:t>
            </a:r>
            <a:r>
              <a:rPr lang="en-US" altLang="en-US" sz="2200" kern="0" dirty="0">
                <a:ea typeface="ＭＳ Ｐゴシック" panose="020B0600070205080204" pitchFamily="34" charset="-128"/>
              </a:rPr>
              <a:t>, 1996: 225).	</a:t>
            </a:r>
          </a:p>
          <a:p>
            <a:pPr eaLnBrk="1" hangingPunct="1">
              <a:lnSpc>
                <a:spcPct val="80000"/>
              </a:lnSpc>
              <a:buFontTx/>
              <a:buNone/>
            </a:pPr>
            <a:endParaRPr lang="en-US" altLang="en-US" sz="2200" kern="0" dirty="0">
              <a:ea typeface="ＭＳ Ｐゴシック" panose="020B0600070205080204" pitchFamily="34" charset="-128"/>
            </a:endParaRPr>
          </a:p>
          <a:p>
            <a:pPr eaLnBrk="1" hangingPunct="1">
              <a:lnSpc>
                <a:spcPct val="80000"/>
              </a:lnSpc>
              <a:buFontTx/>
              <a:buNone/>
            </a:pPr>
            <a:r>
              <a:rPr lang="en-US" altLang="en-US" sz="2200" kern="0" dirty="0">
                <a:ea typeface="ＭＳ Ｐゴシック" panose="020B0600070205080204" pitchFamily="34" charset="-128"/>
              </a:rPr>
              <a:t>Wide variation in the ways that people put their  beliefs into practice.</a:t>
            </a:r>
          </a:p>
          <a:p>
            <a:pPr eaLnBrk="1" hangingPunct="1">
              <a:lnSpc>
                <a:spcPct val="80000"/>
              </a:lnSpc>
            </a:pPr>
            <a:r>
              <a:rPr lang="en-GB" altLang="en-US" sz="2200" kern="0" dirty="0">
                <a:ea typeface="ＭＳ Ｐゴシック" panose="020B0600070205080204" pitchFamily="34" charset="-128"/>
              </a:rPr>
              <a:t>Shaw &amp; </a:t>
            </a:r>
            <a:r>
              <a:rPr lang="en-GB" altLang="en-US" sz="2200" kern="0" dirty="0" err="1">
                <a:ea typeface="ＭＳ Ｐゴシック" panose="020B0600070205080204" pitchFamily="34" charset="-128"/>
              </a:rPr>
              <a:t>Newholm</a:t>
            </a:r>
            <a:r>
              <a:rPr lang="en-GB" altLang="en-US" sz="2200" kern="0" dirty="0">
                <a:ea typeface="ＭＳ Ｐゴシック" panose="020B0600070205080204" pitchFamily="34" charset="-128"/>
              </a:rPr>
              <a:t> (2002) spectrum of ethical consumers from</a:t>
            </a:r>
          </a:p>
          <a:p>
            <a:pPr lvl="1" eaLnBrk="1" hangingPunct="1">
              <a:lnSpc>
                <a:spcPct val="80000"/>
              </a:lnSpc>
            </a:pPr>
            <a:r>
              <a:rPr lang="en-GB" altLang="en-US" sz="2200" kern="0" dirty="0">
                <a:ea typeface="ＭＳ Ｐゴシック" panose="020B0600070205080204" pitchFamily="34" charset="-128"/>
              </a:rPr>
              <a:t>Those who fully embraced ethical consumption, driven by ethical concerns to own and use less.</a:t>
            </a:r>
          </a:p>
          <a:p>
            <a:pPr lvl="1" eaLnBrk="1" hangingPunct="1">
              <a:lnSpc>
                <a:spcPct val="80000"/>
              </a:lnSpc>
            </a:pPr>
            <a:r>
              <a:rPr lang="en-GB" altLang="en-US" sz="2200" kern="0" dirty="0">
                <a:ea typeface="ＭＳ Ｐゴシック" panose="020B0600070205080204" pitchFamily="34" charset="-128"/>
              </a:rPr>
              <a:t>To those who ‘refined’ their consumption towards ethical standards – consume differently (rather than less).</a:t>
            </a:r>
          </a:p>
          <a:p>
            <a:pPr eaLnBrk="1" hangingPunct="1">
              <a:lnSpc>
                <a:spcPct val="80000"/>
              </a:lnSpc>
            </a:pPr>
            <a:endParaRPr lang="en-GB" altLang="en-US" sz="2200" kern="0" dirty="0">
              <a:ea typeface="ＭＳ Ｐゴシック" panose="020B0600070205080204" pitchFamily="34" charset="-128"/>
            </a:endParaRPr>
          </a:p>
          <a:p>
            <a:pPr eaLnBrk="1" hangingPunct="1">
              <a:lnSpc>
                <a:spcPct val="80000"/>
              </a:lnSpc>
            </a:pPr>
            <a:r>
              <a:rPr lang="en-GB" altLang="en-US" sz="2200" kern="0" dirty="0" err="1">
                <a:ea typeface="ＭＳ Ｐゴシック" panose="020B0600070205080204" pitchFamily="34" charset="-128"/>
              </a:rPr>
              <a:t>Huneke</a:t>
            </a:r>
            <a:r>
              <a:rPr lang="en-GB" altLang="en-US" sz="2200" kern="0" dirty="0">
                <a:ea typeface="ＭＳ Ｐゴシック" panose="020B0600070205080204" pitchFamily="34" charset="-128"/>
              </a:rPr>
              <a:t> (2005) </a:t>
            </a:r>
          </a:p>
          <a:p>
            <a:pPr lvl="1" eaLnBrk="1" hangingPunct="1">
              <a:lnSpc>
                <a:spcPct val="80000"/>
              </a:lnSpc>
            </a:pPr>
            <a:r>
              <a:rPr lang="en-GB" altLang="en-US" sz="2200" kern="0" dirty="0">
                <a:ea typeface="ＭＳ Ｐゴシック" panose="020B0600070205080204" pitchFamily="34" charset="-128"/>
              </a:rPr>
              <a:t>highly committed simplifiers → less committed simplifiers.</a:t>
            </a:r>
          </a:p>
        </p:txBody>
      </p:sp>
    </p:spTree>
    <p:extLst>
      <p:ext uri="{BB962C8B-B14F-4D97-AF65-F5344CB8AC3E}">
        <p14:creationId xmlns:p14="http://schemas.microsoft.com/office/powerpoint/2010/main" val="21613445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35094-83F6-5549-9032-2BE9DCD4B8F8}"/>
              </a:ext>
            </a:extLst>
          </p:cNvPr>
          <p:cNvSpPr>
            <a:spLocks noGrp="1"/>
          </p:cNvSpPr>
          <p:nvPr>
            <p:ph type="title"/>
          </p:nvPr>
        </p:nvSpPr>
        <p:spPr>
          <a:xfrm>
            <a:off x="913775" y="618517"/>
            <a:ext cx="10364451" cy="1134083"/>
          </a:xfrm>
        </p:spPr>
        <p:txBody>
          <a:bodyPr/>
          <a:lstStyle/>
          <a:p>
            <a:r>
              <a:rPr lang="en-US" dirty="0" smtClean="0"/>
              <a:t>Mindful consumption</a:t>
            </a:r>
            <a:endParaRPr lang="en-US" dirty="0"/>
          </a:p>
        </p:txBody>
      </p:sp>
      <p:sp>
        <p:nvSpPr>
          <p:cNvPr id="5" name="Content Placeholder 2">
            <a:extLst>
              <a:ext uri="{FF2B5EF4-FFF2-40B4-BE49-F238E27FC236}">
                <a16:creationId xmlns:a16="http://schemas.microsoft.com/office/drawing/2014/main" id="{A006AEB9-E308-F341-86AF-6BE3AA20A618}"/>
              </a:ext>
            </a:extLst>
          </p:cNvPr>
          <p:cNvSpPr txBox="1">
            <a:spLocks noGrp="1"/>
          </p:cNvSpPr>
          <p:nvPr>
            <p:ph sz="quarter" idx="13"/>
          </p:nvPr>
        </p:nvSpPr>
        <p:spPr bwMode="auto">
          <a:xfrm>
            <a:off x="913774" y="1981200"/>
            <a:ext cx="10363826" cy="4495800"/>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r>
              <a:rPr lang="en-US" altLang="en-US" sz="2400" kern="0" dirty="0">
                <a:ea typeface="ＭＳ Ｐゴシック" panose="020B0600070205080204" pitchFamily="34" charset="-128"/>
              </a:rPr>
              <a:t>Contemporary consumer culture cannot be maintained for long, with the threats of climate change and peak oil resulting in a situation where </a:t>
            </a:r>
            <a:r>
              <a:rPr lang="en-US" altLang="en-US" sz="2400" i="1" kern="0" dirty="0">
                <a:ea typeface="ＭＳ Ｐゴシック" panose="020B0600070205080204" pitchFamily="34" charset="-128"/>
              </a:rPr>
              <a:t>consumers must be mindful of their own consumption activities.</a:t>
            </a:r>
          </a:p>
          <a:p>
            <a:r>
              <a:rPr lang="en-US" altLang="en-US" sz="2400" kern="0" dirty="0">
                <a:ea typeface="ＭＳ Ｐゴシック" panose="020B0600070205080204" pitchFamily="34" charset="-128"/>
              </a:rPr>
              <a:t>Global concern, e.g. </a:t>
            </a:r>
            <a:r>
              <a:rPr lang="en-US" altLang="en-US" sz="2400" i="1" kern="0" dirty="0" err="1">
                <a:ea typeface="ＭＳ Ｐゴシック" panose="020B0600070205080204" pitchFamily="34" charset="-128"/>
              </a:rPr>
              <a:t>danshari</a:t>
            </a:r>
            <a:r>
              <a:rPr lang="en-US" altLang="en-US" sz="2400" kern="0" dirty="0">
                <a:ea typeface="ＭＳ Ｐゴシック" panose="020B0600070205080204" pitchFamily="34" charset="-128"/>
              </a:rPr>
              <a:t> movement in Japan; </a:t>
            </a:r>
            <a:r>
              <a:rPr lang="en-US" altLang="en-US" sz="2400" kern="0" dirty="0" smtClean="0">
                <a:ea typeface="ＭＳ Ｐゴシック" panose="020B0600070205080204" pitchFamily="34" charset="-128"/>
              </a:rPr>
              <a:t>`Buy </a:t>
            </a:r>
            <a:r>
              <a:rPr lang="en-US" altLang="en-US" sz="2400" kern="0" dirty="0">
                <a:ea typeface="ＭＳ Ｐゴシック" panose="020B0600070205080204" pitchFamily="34" charset="-128"/>
              </a:rPr>
              <a:t>Nothing Day across the </a:t>
            </a:r>
            <a:r>
              <a:rPr lang="en-US" altLang="en-US" sz="2400" kern="0" dirty="0" smtClean="0">
                <a:ea typeface="ＭＳ Ｐゴシック" panose="020B0600070205080204" pitchFamily="34" charset="-128"/>
              </a:rPr>
              <a:t>world</a:t>
            </a:r>
            <a:r>
              <a:rPr lang="en-US" altLang="en-US" sz="2400" kern="0" dirty="0" smtClean="0">
                <a:ea typeface="ＭＳ Ｐゴシック" panose="020B0600070205080204" pitchFamily="34" charset="-128"/>
              </a:rPr>
              <a:t>`. Throw away and letting go…</a:t>
            </a:r>
            <a:endParaRPr lang="en-US" altLang="en-US" sz="2400" kern="0" dirty="0">
              <a:ea typeface="ＭＳ Ｐゴシック" panose="020B0600070205080204" pitchFamily="34" charset="-128"/>
            </a:endParaRPr>
          </a:p>
          <a:p>
            <a:r>
              <a:rPr lang="en-US" altLang="en-US" sz="2400" kern="0" dirty="0">
                <a:ea typeface="ＭＳ Ｐゴシック" panose="020B0600070205080204" pitchFamily="34" charset="-128"/>
              </a:rPr>
              <a:t>Increased self-sufficiency among consumers, e.g. increasing popularity of allotments in the UK; online auction sites; recycling sites.</a:t>
            </a:r>
          </a:p>
          <a:p>
            <a:endParaRPr lang="en-US" altLang="en-US" sz="2000" kern="0" dirty="0">
              <a:ea typeface="ＭＳ Ｐゴシック" panose="020B0600070205080204" pitchFamily="34" charset="-128"/>
            </a:endParaRPr>
          </a:p>
          <a:p>
            <a:endParaRPr lang="en-US" altLang="en-US" sz="2000" kern="0" dirty="0">
              <a:ea typeface="ＭＳ Ｐゴシック" panose="020B0600070205080204" pitchFamily="34" charset="-128"/>
            </a:endParaRPr>
          </a:p>
        </p:txBody>
      </p:sp>
    </p:spTree>
    <p:extLst>
      <p:ext uri="{BB962C8B-B14F-4D97-AF65-F5344CB8AC3E}">
        <p14:creationId xmlns:p14="http://schemas.microsoft.com/office/powerpoint/2010/main" val="34666817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EB23A-DCDC-7747-8BD3-B9684C2DFF17}"/>
              </a:ext>
            </a:extLst>
          </p:cNvPr>
          <p:cNvSpPr>
            <a:spLocks noGrp="1"/>
          </p:cNvSpPr>
          <p:nvPr>
            <p:ph type="title"/>
          </p:nvPr>
        </p:nvSpPr>
        <p:spPr/>
        <p:txBody>
          <a:bodyPr/>
          <a:lstStyle/>
          <a:p>
            <a:r>
              <a:rPr lang="en-US" dirty="0" smtClean="0"/>
              <a:t>Shift towards an ownerless economy</a:t>
            </a:r>
            <a:endParaRPr lang="en-US" dirty="0"/>
          </a:p>
        </p:txBody>
      </p:sp>
      <p:sp>
        <p:nvSpPr>
          <p:cNvPr id="5" name="Content Placeholder 2">
            <a:extLst>
              <a:ext uri="{FF2B5EF4-FFF2-40B4-BE49-F238E27FC236}">
                <a16:creationId xmlns:a16="http://schemas.microsoft.com/office/drawing/2014/main" id="{6740414C-E804-2043-A7C9-1C1F8C01CE34}"/>
              </a:ext>
            </a:extLst>
          </p:cNvPr>
          <p:cNvSpPr txBox="1">
            <a:spLocks noGrp="1"/>
          </p:cNvSpPr>
          <p:nvPr>
            <p:ph sz="quarter" idx="13"/>
          </p:nvPr>
        </p:nvSpPr>
        <p:spPr>
          <a:xfrm>
            <a:off x="533400" y="1828800"/>
            <a:ext cx="11201400" cy="4724400"/>
          </a:xfrm>
          <a:prstGeom prst="rect">
            <a:avLst/>
          </a:prstGeom>
          <a:solidFill>
            <a:schemeClr val="accent2">
              <a:lumMod val="20000"/>
              <a:lumOff val="80000"/>
            </a:schemeClr>
          </a:solidFill>
          <a:ln>
            <a:solidFill>
              <a:schemeClr val="accent1"/>
            </a:solidFill>
          </a:ln>
        </p:spPr>
        <p:txBody>
          <a:bodyPr>
            <a:normAutofit fontScale="92500" lnSpcReduction="100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buFontTx/>
              <a:buNone/>
              <a:defRPr/>
            </a:pPr>
            <a:r>
              <a:rPr lang="en-GB" kern="0" dirty="0"/>
              <a:t>People starting to consider what they can live without and how they access goods and services.  For many of these consumers, having goods and services is not </a:t>
            </a:r>
            <a:r>
              <a:rPr lang="en-GB" kern="0" dirty="0" smtClean="0"/>
              <a:t>critical, </a:t>
            </a:r>
            <a:r>
              <a:rPr lang="en-GB" kern="0" dirty="0"/>
              <a:t>but </a:t>
            </a:r>
            <a:r>
              <a:rPr lang="en-GB" kern="0" dirty="0" smtClean="0"/>
              <a:t>rather, </a:t>
            </a:r>
            <a:r>
              <a:rPr lang="en-GB" kern="0" dirty="0"/>
              <a:t>it is the experience.</a:t>
            </a:r>
          </a:p>
          <a:p>
            <a:pPr>
              <a:defRPr/>
            </a:pPr>
            <a:r>
              <a:rPr lang="en-GB" kern="0" dirty="0"/>
              <a:t>Asset-light generation (Fitzgerald, 2012</a:t>
            </a:r>
            <a:r>
              <a:rPr lang="en-GB" kern="0" dirty="0" smtClean="0"/>
              <a:t>) – streaming music and documents, hiring cars, clothes etc. rather than owning them…</a:t>
            </a:r>
            <a:endParaRPr lang="en-GB" kern="0" dirty="0"/>
          </a:p>
          <a:p>
            <a:pPr>
              <a:defRPr/>
            </a:pPr>
            <a:r>
              <a:rPr lang="en-GB" kern="0" dirty="0" smtClean="0"/>
              <a:t>Access based consumption: four </a:t>
            </a:r>
            <a:r>
              <a:rPr lang="en-GB" kern="0" dirty="0"/>
              <a:t>distinct groups of consumers with varying dispositions toward access-based consumption: Fickle Floaters, Premium Keepers, Conscious Materialists and Change </a:t>
            </a:r>
            <a:r>
              <a:rPr lang="en-GB" kern="0" dirty="0" smtClean="0"/>
              <a:t>seekers (</a:t>
            </a:r>
            <a:r>
              <a:rPr lang="en-GB" kern="0" dirty="0" err="1" smtClean="0"/>
              <a:t>Bardhi</a:t>
            </a:r>
            <a:r>
              <a:rPr lang="en-GB" kern="0" dirty="0" smtClean="0"/>
              <a:t> </a:t>
            </a:r>
            <a:r>
              <a:rPr lang="en-GB" kern="0" dirty="0"/>
              <a:t>and </a:t>
            </a:r>
            <a:r>
              <a:rPr lang="en-GB" kern="0" dirty="0" err="1"/>
              <a:t>Eckhardt</a:t>
            </a:r>
            <a:r>
              <a:rPr lang="en-GB" kern="0" dirty="0"/>
              <a:t> (2012)</a:t>
            </a:r>
          </a:p>
        </p:txBody>
      </p:sp>
    </p:spTree>
    <p:extLst>
      <p:ext uri="{BB962C8B-B14F-4D97-AF65-F5344CB8AC3E}">
        <p14:creationId xmlns:p14="http://schemas.microsoft.com/office/powerpoint/2010/main" val="8347333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4A9C9-F97D-ED4C-9EE8-013A0A5DC9B9}"/>
              </a:ext>
            </a:extLst>
          </p:cNvPr>
          <p:cNvSpPr>
            <a:spLocks noGrp="1"/>
          </p:cNvSpPr>
          <p:nvPr>
            <p:ph type="title"/>
          </p:nvPr>
        </p:nvSpPr>
        <p:spPr/>
        <p:txBody>
          <a:bodyPr/>
          <a:lstStyle/>
          <a:p>
            <a:r>
              <a:rPr lang="en-US" dirty="0" smtClean="0"/>
              <a:t>Recession and consumption </a:t>
            </a:r>
            <a:endParaRPr lang="en-US" dirty="0"/>
          </a:p>
        </p:txBody>
      </p:sp>
      <p:sp>
        <p:nvSpPr>
          <p:cNvPr id="5" name="Content Placeholder 2">
            <a:extLst>
              <a:ext uri="{FF2B5EF4-FFF2-40B4-BE49-F238E27FC236}">
                <a16:creationId xmlns:a16="http://schemas.microsoft.com/office/drawing/2014/main" id="{BD290DF6-1C88-9F4D-88D2-62F473D115BF}"/>
              </a:ext>
            </a:extLst>
          </p:cNvPr>
          <p:cNvSpPr txBox="1">
            <a:spLocks noGrp="1"/>
          </p:cNvSpPr>
          <p:nvPr>
            <p:ph sz="quarter" idx="13"/>
          </p:nvPr>
        </p:nvSpPr>
        <p:spPr bwMode="auto">
          <a:xfrm>
            <a:off x="913774" y="2057400"/>
            <a:ext cx="10363826" cy="4495800"/>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lnSpc>
                <a:spcPct val="80000"/>
              </a:lnSpc>
            </a:pPr>
            <a:r>
              <a:rPr lang="en-GB" altLang="en-US" sz="2900" kern="0" dirty="0">
                <a:ea typeface="ＭＳ Ｐゴシック" panose="020B0600070205080204" pitchFamily="34" charset="-128"/>
              </a:rPr>
              <a:t>Changing spending priorities</a:t>
            </a:r>
          </a:p>
          <a:p>
            <a:pPr lvl="1">
              <a:lnSpc>
                <a:spcPct val="80000"/>
              </a:lnSpc>
            </a:pPr>
            <a:r>
              <a:rPr lang="en-GB" altLang="en-US" sz="2200" kern="0" dirty="0">
                <a:ea typeface="ＭＳ Ｐゴシック" panose="020B0600070205080204" pitchFamily="34" charset="-128"/>
              </a:rPr>
              <a:t>‘Lipstick index’ Estee </a:t>
            </a:r>
            <a:r>
              <a:rPr lang="en-GB" altLang="en-US" sz="2200" kern="0" dirty="0" smtClean="0">
                <a:ea typeface="ＭＳ Ｐゴシック" panose="020B0600070205080204" pitchFamily="34" charset="-128"/>
              </a:rPr>
              <a:t>Lauder – affordable luxury</a:t>
            </a:r>
            <a:endParaRPr lang="en-GB" altLang="en-US" sz="2200" kern="0" dirty="0">
              <a:ea typeface="ＭＳ Ｐゴシック" panose="020B0600070205080204" pitchFamily="34" charset="-128"/>
            </a:endParaRPr>
          </a:p>
          <a:p>
            <a:pPr lvl="1">
              <a:lnSpc>
                <a:spcPct val="80000"/>
              </a:lnSpc>
            </a:pPr>
            <a:r>
              <a:rPr lang="en-GB" altLang="en-US" sz="2200" kern="0" dirty="0">
                <a:ea typeface="ＭＳ Ｐゴシック" panose="020B0600070205080204" pitchFamily="34" charset="-128"/>
              </a:rPr>
              <a:t>Drop in expensive categories linked to consumer fears around debt and spending</a:t>
            </a:r>
          </a:p>
          <a:p>
            <a:pPr lvl="2">
              <a:lnSpc>
                <a:spcPct val="80000"/>
              </a:lnSpc>
            </a:pPr>
            <a:r>
              <a:rPr lang="en-GB" altLang="en-US" kern="0" dirty="0">
                <a:ea typeface="ＭＳ Ｐゴシック" panose="020B0600070205080204" pitchFamily="34" charset="-128"/>
              </a:rPr>
              <a:t>Potential solutions – Hyundai’s(2009) finance package</a:t>
            </a:r>
          </a:p>
          <a:p>
            <a:pPr marL="0" indent="0">
              <a:lnSpc>
                <a:spcPct val="80000"/>
              </a:lnSpc>
              <a:buNone/>
            </a:pPr>
            <a:endParaRPr lang="en-GB" altLang="en-US" sz="2900" kern="0" dirty="0">
              <a:ea typeface="ＭＳ Ｐゴシック" panose="020B0600070205080204" pitchFamily="34" charset="-128"/>
            </a:endParaRPr>
          </a:p>
          <a:p>
            <a:pPr>
              <a:lnSpc>
                <a:spcPct val="80000"/>
              </a:lnSpc>
            </a:pPr>
            <a:r>
              <a:rPr lang="en-GB" altLang="en-US" sz="2900" kern="0" dirty="0">
                <a:ea typeface="ＭＳ Ｐゴシック" panose="020B0600070205080204" pitchFamily="34" charset="-128"/>
              </a:rPr>
              <a:t>Consumer volatility </a:t>
            </a:r>
          </a:p>
          <a:p>
            <a:pPr lvl="1">
              <a:lnSpc>
                <a:spcPct val="80000"/>
              </a:lnSpc>
            </a:pPr>
            <a:r>
              <a:rPr lang="en-GB" altLang="en-US" sz="2200" kern="0" dirty="0">
                <a:ea typeface="ＭＳ Ｐゴシック" panose="020B0600070205080204" pitchFamily="34" charset="-128"/>
              </a:rPr>
              <a:t>people re-assessing and reconsidering their expenditure</a:t>
            </a:r>
          </a:p>
          <a:p>
            <a:pPr>
              <a:lnSpc>
                <a:spcPct val="80000"/>
              </a:lnSpc>
            </a:pPr>
            <a:endParaRPr lang="en-GB" altLang="en-US" sz="2900" kern="0" dirty="0">
              <a:ea typeface="ＭＳ Ｐゴシック" panose="020B0600070205080204" pitchFamily="34" charset="-128"/>
            </a:endParaRPr>
          </a:p>
          <a:p>
            <a:pPr>
              <a:lnSpc>
                <a:spcPct val="70000"/>
              </a:lnSpc>
            </a:pPr>
            <a:r>
              <a:rPr lang="en-GB" altLang="en-US" sz="2900" kern="0" dirty="0">
                <a:ea typeface="ＭＳ Ｐゴシック" panose="020B0600070205080204" pitchFamily="34" charset="-128"/>
              </a:rPr>
              <a:t>New luxury/Trading up</a:t>
            </a:r>
          </a:p>
          <a:p>
            <a:pPr lvl="1">
              <a:lnSpc>
                <a:spcPct val="70000"/>
              </a:lnSpc>
              <a:buFontTx/>
              <a:buNone/>
            </a:pPr>
            <a:r>
              <a:rPr lang="en-GB" altLang="en-US" sz="2200" kern="0" dirty="0">
                <a:ea typeface="ＭＳ Ｐゴシック" panose="020B0600070205080204" pitchFamily="34" charset="-128"/>
              </a:rPr>
              <a:t>"What you have today is the democratization of luxury. It's about the middle class“ (Silverstein and Fiske, 2003)</a:t>
            </a:r>
          </a:p>
          <a:p>
            <a:pPr lvl="1">
              <a:lnSpc>
                <a:spcPct val="70000"/>
              </a:lnSpc>
            </a:pPr>
            <a:endParaRPr lang="en-GB" altLang="en-US" sz="2200" kern="0" dirty="0">
              <a:ea typeface="ＭＳ Ｐゴシック" panose="020B0600070205080204" pitchFamily="34" charset="-128"/>
            </a:endParaRPr>
          </a:p>
          <a:p>
            <a:pPr>
              <a:lnSpc>
                <a:spcPct val="70000"/>
              </a:lnSpc>
            </a:pPr>
            <a:endParaRPr lang="en-GB" altLang="en-US" sz="2900" kern="0" dirty="0">
              <a:ea typeface="ＭＳ Ｐゴシック" panose="020B0600070205080204" pitchFamily="34" charset="-128"/>
            </a:endParaRPr>
          </a:p>
          <a:p>
            <a:pPr>
              <a:lnSpc>
                <a:spcPct val="70000"/>
              </a:lnSpc>
            </a:pPr>
            <a:endParaRPr lang="en-GB" altLang="en-US" sz="2400" kern="0" dirty="0">
              <a:ea typeface="ＭＳ Ｐゴシック" panose="020B0600070205080204" pitchFamily="34" charset="-128"/>
            </a:endParaRPr>
          </a:p>
          <a:p>
            <a:pPr>
              <a:lnSpc>
                <a:spcPct val="80000"/>
              </a:lnSpc>
            </a:pPr>
            <a:endParaRPr lang="en-GB" altLang="en-US" sz="2400" kern="0" dirty="0">
              <a:ea typeface="ＭＳ Ｐゴシック" panose="020B0600070205080204" pitchFamily="34" charset="-128"/>
            </a:endParaRPr>
          </a:p>
        </p:txBody>
      </p:sp>
    </p:spTree>
    <p:extLst>
      <p:ext uri="{BB962C8B-B14F-4D97-AF65-F5344CB8AC3E}">
        <p14:creationId xmlns:p14="http://schemas.microsoft.com/office/powerpoint/2010/main" val="22458290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1079D-4B8C-DA40-8FC8-D52E9BE79FA1}"/>
              </a:ext>
            </a:extLst>
          </p:cNvPr>
          <p:cNvSpPr>
            <a:spLocks noGrp="1"/>
          </p:cNvSpPr>
          <p:nvPr>
            <p:ph type="title"/>
          </p:nvPr>
        </p:nvSpPr>
        <p:spPr/>
        <p:txBody>
          <a:bodyPr/>
          <a:lstStyle/>
          <a:p>
            <a:r>
              <a:rPr lang="en-US" dirty="0" smtClean="0"/>
              <a:t>Media Consumer </a:t>
            </a:r>
            <a:r>
              <a:rPr lang="en-US" dirty="0" err="1" smtClean="0"/>
              <a:t>misbehaviour</a:t>
            </a:r>
            <a:r>
              <a:rPr lang="en-US" dirty="0" smtClean="0"/>
              <a:t> </a:t>
            </a:r>
            <a:endParaRPr lang="en-US" dirty="0"/>
          </a:p>
        </p:txBody>
      </p:sp>
      <p:sp>
        <p:nvSpPr>
          <p:cNvPr id="5" name="Rectangle 3">
            <a:extLst>
              <a:ext uri="{FF2B5EF4-FFF2-40B4-BE49-F238E27FC236}">
                <a16:creationId xmlns:a16="http://schemas.microsoft.com/office/drawing/2014/main" id="{D3E9C888-9913-614F-826E-78354F935335}"/>
              </a:ext>
            </a:extLst>
          </p:cNvPr>
          <p:cNvSpPr txBox="1">
            <a:spLocks noGrp="1" noChangeArrowheads="1"/>
          </p:cNvSpPr>
          <p:nvPr>
            <p:ph sz="quarter" idx="13"/>
          </p:nvPr>
        </p:nvSpPr>
        <p:spPr bwMode="auto">
          <a:xfrm>
            <a:off x="913774" y="2133600"/>
            <a:ext cx="10363826" cy="4267200"/>
          </a:xfrm>
          <a:prstGeom prst="rect">
            <a:avLst/>
          </a:prstGeom>
          <a:solidFill>
            <a:schemeClr val="accent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eaLnBrk="1" hangingPunct="1"/>
            <a:r>
              <a:rPr lang="en-GB" altLang="en-US" i="1" kern="0" dirty="0">
                <a:ea typeface="ＭＳ Ｐゴシック" panose="020B0600070205080204" pitchFamily="34" charset="-128"/>
                <a:cs typeface="Arial" panose="020B0604020202020204" pitchFamily="34" charset="0"/>
              </a:rPr>
              <a:t>“Behavioural acts by consumers which violate the generally accepted norms of conduct in consumption situations and thus disrupt the consumption order”</a:t>
            </a:r>
            <a:r>
              <a:rPr lang="en-GB" altLang="ja-JP" kern="0" dirty="0">
                <a:ea typeface="ＭＳ Ｐゴシック" panose="020B0600070205080204" pitchFamily="34" charset="-128"/>
                <a:cs typeface="Arial" panose="020B0604020202020204" pitchFamily="34" charset="0"/>
              </a:rPr>
              <a:t> (Fullerton and </a:t>
            </a:r>
            <a:r>
              <a:rPr lang="en-GB" altLang="ja-JP" kern="0" dirty="0" err="1">
                <a:ea typeface="ＭＳ Ｐゴシック" panose="020B0600070205080204" pitchFamily="34" charset="-128"/>
                <a:cs typeface="Arial" panose="020B0604020202020204" pitchFamily="34" charset="0"/>
              </a:rPr>
              <a:t>Punj</a:t>
            </a:r>
            <a:r>
              <a:rPr lang="en-GB" altLang="ja-JP" kern="0" dirty="0">
                <a:ea typeface="ＭＳ Ｐゴシック" panose="020B0600070205080204" pitchFamily="34" charset="-128"/>
                <a:cs typeface="Arial" panose="020B0604020202020204" pitchFamily="34" charset="0"/>
              </a:rPr>
              <a:t> 2004:1239)</a:t>
            </a:r>
          </a:p>
          <a:p>
            <a:pPr lvl="1" eaLnBrk="1" hangingPunct="1"/>
            <a:endParaRPr lang="en-GB" altLang="en-US" sz="2300" kern="0" dirty="0">
              <a:ea typeface="ＭＳ Ｐゴシック" panose="020B0600070205080204" pitchFamily="34" charset="-128"/>
              <a:cs typeface="Arial" panose="020B0604020202020204" pitchFamily="34" charset="0"/>
            </a:endParaRPr>
          </a:p>
          <a:p>
            <a:pPr lvl="1" eaLnBrk="1" hangingPunct="1"/>
            <a:r>
              <a:rPr lang="en-GB" altLang="en-US" sz="2300" kern="0" dirty="0">
                <a:ea typeface="ＭＳ Ｐゴシック" panose="020B0600070205080204" pitchFamily="34" charset="-128"/>
                <a:cs typeface="Arial" panose="020B0604020202020204" pitchFamily="34" charset="0"/>
              </a:rPr>
              <a:t>Deviant acquisition behaviour (compulsive buying, theft)</a:t>
            </a:r>
          </a:p>
          <a:p>
            <a:pPr lvl="1" eaLnBrk="1" hangingPunct="1"/>
            <a:r>
              <a:rPr lang="en-GB" altLang="en-US" sz="2300" kern="0" dirty="0">
                <a:ea typeface="ＭＳ Ｐゴシック" panose="020B0600070205080204" pitchFamily="34" charset="-128"/>
                <a:cs typeface="Arial" panose="020B0604020202020204" pitchFamily="34" charset="0"/>
              </a:rPr>
              <a:t>Deviant usage behaviour: excessive </a:t>
            </a:r>
            <a:r>
              <a:rPr lang="en-GB" altLang="en-US" sz="2300" kern="0" dirty="0" smtClean="0">
                <a:ea typeface="ＭＳ Ｐゴシック" panose="020B0600070205080204" pitchFamily="34" charset="-128"/>
                <a:cs typeface="Arial" panose="020B0604020202020204" pitchFamily="34" charset="0"/>
              </a:rPr>
              <a:t>consumption (obesity, alcohol abuse </a:t>
            </a:r>
            <a:r>
              <a:rPr lang="en-GB" altLang="en-US" sz="2300" kern="0" dirty="0" err="1" smtClean="0">
                <a:ea typeface="ＭＳ Ｐゴシック" panose="020B0600070205080204" pitchFamily="34" charset="-128"/>
                <a:cs typeface="Arial" panose="020B0604020202020204" pitchFamily="34" charset="0"/>
              </a:rPr>
              <a:t>etc</a:t>
            </a:r>
            <a:r>
              <a:rPr lang="en-GB" altLang="en-US" sz="2300" kern="0" dirty="0" smtClean="0">
                <a:ea typeface="ＭＳ Ｐゴシック" panose="020B0600070205080204" pitchFamily="34" charset="-128"/>
                <a:cs typeface="Arial" panose="020B0604020202020204" pitchFamily="34" charset="0"/>
              </a:rPr>
              <a:t>)</a:t>
            </a:r>
            <a:endParaRPr lang="en-GB" altLang="en-US" sz="2300" kern="0" dirty="0">
              <a:ea typeface="ＭＳ Ｐゴシック" panose="020B0600070205080204" pitchFamily="34" charset="-128"/>
              <a:cs typeface="Arial" panose="020B0604020202020204" pitchFamily="34" charset="0"/>
            </a:endParaRPr>
          </a:p>
          <a:p>
            <a:pPr eaLnBrk="1" hangingPunct="1"/>
            <a:endParaRPr lang="en-GB" altLang="en-US" kern="0" dirty="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4546993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F18D5-EA8E-044C-9AB1-32D702CA41F3}"/>
              </a:ext>
            </a:extLst>
          </p:cNvPr>
          <p:cNvSpPr>
            <a:spLocks noGrp="1"/>
          </p:cNvSpPr>
          <p:nvPr>
            <p:ph type="title"/>
          </p:nvPr>
        </p:nvSpPr>
        <p:spPr>
          <a:xfrm>
            <a:off x="913775" y="76201"/>
            <a:ext cx="10364451" cy="2138494"/>
          </a:xfrm>
        </p:spPr>
        <p:txBody>
          <a:bodyPr/>
          <a:lstStyle/>
          <a:p>
            <a:r>
              <a:rPr lang="en-US" dirty="0" smtClean="0"/>
              <a:t>Deviant acquisition </a:t>
            </a:r>
            <a:r>
              <a:rPr lang="en-US" dirty="0" err="1" smtClean="0"/>
              <a:t>behaviour</a:t>
            </a:r>
            <a:r>
              <a:rPr lang="en-US" dirty="0" smtClean="0"/>
              <a:t> </a:t>
            </a:r>
            <a:endParaRPr lang="en-US" dirty="0"/>
          </a:p>
        </p:txBody>
      </p:sp>
      <p:sp>
        <p:nvSpPr>
          <p:cNvPr id="5" name="Content Placeholder 2">
            <a:extLst>
              <a:ext uri="{FF2B5EF4-FFF2-40B4-BE49-F238E27FC236}">
                <a16:creationId xmlns:a16="http://schemas.microsoft.com/office/drawing/2014/main" id="{610E77C8-8D69-3843-B893-E81FF8F23044}"/>
              </a:ext>
            </a:extLst>
          </p:cNvPr>
          <p:cNvSpPr txBox="1">
            <a:spLocks noGrp="1"/>
          </p:cNvSpPr>
          <p:nvPr>
            <p:ph sz="quarter" idx="13"/>
          </p:nvPr>
        </p:nvSpPr>
        <p:spPr>
          <a:xfrm>
            <a:off x="533400" y="1676400"/>
            <a:ext cx="11049000" cy="4800600"/>
          </a:xfrm>
          <a:prstGeom prst="rect">
            <a:avLst/>
          </a:prstGeom>
          <a:solidFill>
            <a:schemeClr val="tx2">
              <a:lumMod val="20000"/>
              <a:lumOff val="80000"/>
            </a:schemeClr>
          </a:solidFill>
          <a:ln>
            <a:solidFill>
              <a:schemeClr val="accent1"/>
            </a:solidFill>
          </a:ln>
        </p:spPr>
        <p:txBody>
          <a:bodyPr>
            <a:normAutofit/>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marL="0" indent="0">
              <a:buFontTx/>
              <a:buNone/>
              <a:defRPr/>
            </a:pPr>
            <a:r>
              <a:rPr lang="en-US" sz="1800" b="1" kern="0" dirty="0"/>
              <a:t>Compulsive buying </a:t>
            </a:r>
            <a:r>
              <a:rPr lang="en-US" sz="1800" kern="0" dirty="0"/>
              <a:t>is an unusual obsession with shopping such that it significantly affects the person afflicted.</a:t>
            </a:r>
          </a:p>
          <a:p>
            <a:pPr eaLnBrk="1" hangingPunct="1">
              <a:defRPr/>
            </a:pPr>
            <a:r>
              <a:rPr lang="en-GB" sz="1800" kern="0" dirty="0">
                <a:cs typeface="Arial" pitchFamily="34" charset="0"/>
              </a:rPr>
              <a:t>Some consequences </a:t>
            </a:r>
          </a:p>
          <a:p>
            <a:pPr lvl="1" eaLnBrk="1" hangingPunct="1">
              <a:defRPr/>
            </a:pPr>
            <a:r>
              <a:rPr lang="en-GB" sz="1800" kern="0" dirty="0">
                <a:cs typeface="Arial" pitchFamily="34" charset="0"/>
              </a:rPr>
              <a:t>Broken relationships</a:t>
            </a:r>
          </a:p>
          <a:p>
            <a:pPr lvl="1" eaLnBrk="1" hangingPunct="1">
              <a:defRPr/>
            </a:pPr>
            <a:r>
              <a:rPr lang="en-GB" sz="1800" kern="0" dirty="0">
                <a:cs typeface="Arial" pitchFamily="34" charset="0"/>
              </a:rPr>
              <a:t>Financial, emotional and interpersonal consequences can be devastating</a:t>
            </a:r>
          </a:p>
          <a:p>
            <a:pPr lvl="1" eaLnBrk="1" hangingPunct="1">
              <a:defRPr/>
            </a:pPr>
            <a:r>
              <a:rPr lang="en-GB" sz="1800" kern="0" dirty="0">
                <a:cs typeface="Arial" pitchFamily="34" charset="0"/>
              </a:rPr>
              <a:t>Credit card debt / high borrowing</a:t>
            </a:r>
          </a:p>
          <a:p>
            <a:pPr marL="0" indent="0">
              <a:buFontTx/>
              <a:buNone/>
              <a:defRPr/>
            </a:pPr>
            <a:endParaRPr lang="en-US" sz="1800" b="1" kern="0" dirty="0"/>
          </a:p>
          <a:p>
            <a:pPr marL="0" indent="0">
              <a:buFontTx/>
              <a:buNone/>
              <a:defRPr/>
            </a:pPr>
            <a:r>
              <a:rPr lang="en-US" sz="1800" b="1" kern="0" dirty="0"/>
              <a:t>Consumer theft</a:t>
            </a:r>
            <a:r>
              <a:rPr lang="en-US" sz="1800" kern="0" dirty="0"/>
              <a:t> refers to the desire to steal as a way of acquisition of consumer objects</a:t>
            </a:r>
            <a:endParaRPr lang="en-GB" sz="1800" kern="0" dirty="0">
              <a:cs typeface="Arial" pitchFamily="34" charset="0"/>
            </a:endParaRPr>
          </a:p>
          <a:p>
            <a:pPr eaLnBrk="1" hangingPunct="1">
              <a:defRPr/>
            </a:pPr>
            <a:r>
              <a:rPr lang="en-GB" sz="1800" kern="0" dirty="0">
                <a:cs typeface="Arial" pitchFamily="34" charset="0"/>
              </a:rPr>
              <a:t>Results in either material loss or psychological damage, or both,</a:t>
            </a:r>
          </a:p>
          <a:p>
            <a:pPr lvl="1" eaLnBrk="1" hangingPunct="1">
              <a:defRPr/>
            </a:pPr>
            <a:r>
              <a:rPr lang="en-GB" sz="1800" kern="0" dirty="0">
                <a:cs typeface="Arial" pitchFamily="34" charset="0"/>
              </a:rPr>
              <a:t>to marketers</a:t>
            </a:r>
          </a:p>
          <a:p>
            <a:pPr lvl="1" eaLnBrk="1" hangingPunct="1">
              <a:defRPr/>
            </a:pPr>
            <a:r>
              <a:rPr lang="en-GB" sz="1800" kern="0" dirty="0">
                <a:cs typeface="Arial" pitchFamily="34" charset="0"/>
              </a:rPr>
              <a:t>to marketing institutions</a:t>
            </a:r>
          </a:p>
          <a:p>
            <a:pPr lvl="1" eaLnBrk="1" hangingPunct="1">
              <a:defRPr/>
            </a:pPr>
            <a:r>
              <a:rPr lang="en-GB" sz="1800" kern="0" dirty="0">
                <a:cs typeface="Arial" pitchFamily="34" charset="0"/>
              </a:rPr>
              <a:t>to other consumers</a:t>
            </a:r>
          </a:p>
          <a:p>
            <a:pPr marL="0" indent="0">
              <a:buFontTx/>
              <a:buNone/>
              <a:defRPr/>
            </a:pPr>
            <a:endParaRPr lang="en-GB" kern="0" dirty="0"/>
          </a:p>
        </p:txBody>
      </p:sp>
    </p:spTree>
    <p:extLst>
      <p:ext uri="{BB962C8B-B14F-4D97-AF65-F5344CB8AC3E}">
        <p14:creationId xmlns:p14="http://schemas.microsoft.com/office/powerpoint/2010/main" val="11409746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BB4E3-0C79-7B4F-AF89-7E3F94B6F7D0}"/>
              </a:ext>
            </a:extLst>
          </p:cNvPr>
          <p:cNvSpPr>
            <a:spLocks noGrp="1"/>
          </p:cNvSpPr>
          <p:nvPr>
            <p:ph type="title"/>
          </p:nvPr>
        </p:nvSpPr>
        <p:spPr>
          <a:xfrm>
            <a:off x="913775" y="618517"/>
            <a:ext cx="10364451" cy="905483"/>
          </a:xfrm>
        </p:spPr>
        <p:txBody>
          <a:bodyPr/>
          <a:lstStyle/>
          <a:p>
            <a:r>
              <a:rPr lang="en-US" dirty="0" smtClean="0"/>
              <a:t>Deviant usage </a:t>
            </a:r>
            <a:r>
              <a:rPr lang="en-US" dirty="0" err="1" smtClean="0"/>
              <a:t>behaviour</a:t>
            </a:r>
            <a:endParaRPr lang="en-US" dirty="0"/>
          </a:p>
        </p:txBody>
      </p:sp>
      <p:sp>
        <p:nvSpPr>
          <p:cNvPr id="5" name="Rectangle 3">
            <a:extLst>
              <a:ext uri="{FF2B5EF4-FFF2-40B4-BE49-F238E27FC236}">
                <a16:creationId xmlns:a16="http://schemas.microsoft.com/office/drawing/2014/main" id="{DC1DC301-B464-4B42-B2CD-740C860F1A72}"/>
              </a:ext>
            </a:extLst>
          </p:cNvPr>
          <p:cNvSpPr txBox="1">
            <a:spLocks noGrp="1" noChangeArrowheads="1"/>
          </p:cNvSpPr>
          <p:nvPr>
            <p:ph sz="quarter" idx="13"/>
          </p:nvPr>
        </p:nvSpPr>
        <p:spPr bwMode="auto">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lvl="1" eaLnBrk="1" hangingPunct="1">
              <a:buFont typeface="Wingdings" pitchFamily="2" charset="2"/>
              <a:buNone/>
              <a:defRPr/>
            </a:pPr>
            <a:endParaRPr lang="en-GB" altLang="en-US" kern="0" dirty="0">
              <a:ea typeface="ＭＳ Ｐゴシック" pitchFamily="34" charset="-128"/>
              <a:cs typeface="Arial" pitchFamily="34" charset="0"/>
            </a:endParaRPr>
          </a:p>
          <a:p>
            <a:pPr marL="457200" lvl="1" indent="0" eaLnBrk="1" hangingPunct="1">
              <a:buFontTx/>
              <a:buNone/>
              <a:defRPr/>
            </a:pPr>
            <a:endParaRPr lang="en-GB" altLang="en-US" kern="0" dirty="0">
              <a:ea typeface="ＭＳ Ｐゴシック" pitchFamily="34" charset="-128"/>
              <a:cs typeface="Arial" pitchFamily="34" charset="0"/>
            </a:endParaRPr>
          </a:p>
          <a:p>
            <a:pPr lvl="1" eaLnBrk="1" hangingPunct="1">
              <a:defRPr/>
            </a:pPr>
            <a:r>
              <a:rPr lang="en-GB" altLang="en-US" kern="0" dirty="0">
                <a:ea typeface="ＭＳ Ｐゴシック" pitchFamily="34" charset="-128"/>
                <a:cs typeface="Arial" pitchFamily="34" charset="0"/>
              </a:rPr>
              <a:t>Obesity crisis</a:t>
            </a:r>
          </a:p>
          <a:p>
            <a:pPr lvl="1" eaLnBrk="1" hangingPunct="1">
              <a:defRPr/>
            </a:pPr>
            <a:endParaRPr lang="en-GB" altLang="en-US" kern="0" dirty="0">
              <a:ea typeface="ＭＳ Ｐゴシック" pitchFamily="34" charset="-128"/>
              <a:cs typeface="Arial" pitchFamily="34" charset="0"/>
            </a:endParaRPr>
          </a:p>
          <a:p>
            <a:pPr lvl="1" eaLnBrk="1" hangingPunct="1">
              <a:defRPr/>
            </a:pPr>
            <a:endParaRPr lang="en-GB" altLang="en-US" kern="0" dirty="0">
              <a:ea typeface="ＭＳ Ｐゴシック" pitchFamily="34" charset="-128"/>
              <a:cs typeface="Arial" pitchFamily="34" charset="0"/>
            </a:endParaRPr>
          </a:p>
          <a:p>
            <a:pPr lvl="1" eaLnBrk="1" hangingPunct="1">
              <a:defRPr/>
            </a:pPr>
            <a:endParaRPr lang="en-GB" altLang="en-US" kern="0" dirty="0">
              <a:ea typeface="ＭＳ Ｐゴシック" pitchFamily="34" charset="-128"/>
              <a:cs typeface="Arial" pitchFamily="34" charset="0"/>
            </a:endParaRPr>
          </a:p>
          <a:p>
            <a:pPr lvl="1" eaLnBrk="1" hangingPunct="1">
              <a:defRPr/>
            </a:pPr>
            <a:r>
              <a:rPr lang="en-GB" altLang="en-US" kern="0" dirty="0">
                <a:ea typeface="ＭＳ Ｐゴシック" pitchFamily="34" charset="-128"/>
                <a:cs typeface="Arial" pitchFamily="34" charset="0"/>
              </a:rPr>
              <a:t>Excessive alcohol consumption</a:t>
            </a:r>
          </a:p>
          <a:p>
            <a:pPr lvl="1" eaLnBrk="1" hangingPunct="1">
              <a:defRPr/>
            </a:pPr>
            <a:endParaRPr lang="en-GB" altLang="en-US" kern="0" dirty="0">
              <a:ea typeface="ＭＳ Ｐゴシック" pitchFamily="34" charset="-128"/>
              <a:cs typeface="Arial" pitchFamily="34" charset="0"/>
            </a:endParaRPr>
          </a:p>
        </p:txBody>
      </p:sp>
      <p:pic>
        <p:nvPicPr>
          <p:cNvPr id="4" name="Picture 3" descr="http://www.hsph.harvard.edu/obesity-prevention-source/files/2012/10/global-obesity-map-2008-mediu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62400" y="1941513"/>
            <a:ext cx="4070350" cy="22494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86600" y="4343400"/>
            <a:ext cx="3973667" cy="235043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10174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F0E81-BC2A-814E-9577-0D30F4D5A3F2}"/>
              </a:ext>
            </a:extLst>
          </p:cNvPr>
          <p:cNvSpPr>
            <a:spLocks noGrp="1"/>
          </p:cNvSpPr>
          <p:nvPr>
            <p:ph type="title"/>
          </p:nvPr>
        </p:nvSpPr>
        <p:spPr>
          <a:xfrm>
            <a:off x="1524000" y="609600"/>
            <a:ext cx="10364451" cy="1596177"/>
          </a:xfrm>
        </p:spPr>
        <p:txBody>
          <a:bodyPr/>
          <a:lstStyle/>
          <a:p>
            <a:r>
              <a:rPr lang="en-US" dirty="0" smtClean="0"/>
              <a:t>Transformative </a:t>
            </a:r>
            <a:r>
              <a:rPr lang="en-US" dirty="0" smtClean="0"/>
              <a:t>media consumer </a:t>
            </a:r>
            <a:r>
              <a:rPr lang="en-US" dirty="0" smtClean="0"/>
              <a:t>research</a:t>
            </a:r>
            <a:endParaRPr lang="en-US" dirty="0"/>
          </a:p>
        </p:txBody>
      </p:sp>
      <p:sp>
        <p:nvSpPr>
          <p:cNvPr id="5" name="Content Placeholder 2">
            <a:extLst>
              <a:ext uri="{FF2B5EF4-FFF2-40B4-BE49-F238E27FC236}">
                <a16:creationId xmlns:a16="http://schemas.microsoft.com/office/drawing/2014/main" id="{31D3EA13-1A3B-AC4A-9067-DBDEE877BB5C}"/>
              </a:ext>
            </a:extLst>
          </p:cNvPr>
          <p:cNvSpPr txBox="1">
            <a:spLocks noGrp="1"/>
          </p:cNvSpPr>
          <p:nvPr>
            <p:ph sz="quarter" idx="13"/>
          </p:nvPr>
        </p:nvSpPr>
        <p:spPr bwMode="auto">
          <a:xfrm>
            <a:off x="609600" y="2057400"/>
            <a:ext cx="10820400" cy="4343400"/>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fontScale="925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r>
              <a:rPr lang="en-US" altLang="en-US" sz="2600" kern="0" dirty="0">
                <a:ea typeface="ＭＳ Ｐゴシック" panose="020B0600070205080204" pitchFamily="34" charset="-128"/>
              </a:rPr>
              <a:t>Transformative consumer research (TCR) refers to a stream of research that focuses on benefiting consumer welfare and quality of life across the world.</a:t>
            </a:r>
            <a:endParaRPr lang="en-GB" altLang="en-US" sz="2600" kern="0" dirty="0">
              <a:ea typeface="ＭＳ Ｐゴシック" panose="020B0600070205080204" pitchFamily="34" charset="-128"/>
              <a:cs typeface="Arial" panose="020B0604020202020204" pitchFamily="34" charset="0"/>
            </a:endParaRPr>
          </a:p>
          <a:p>
            <a:r>
              <a:rPr lang="en-GB" altLang="en-US" sz="2600" kern="0" dirty="0">
                <a:ea typeface="ＭＳ Ｐゴシック" panose="020B0600070205080204" pitchFamily="34" charset="-128"/>
                <a:cs typeface="Arial" panose="020B0604020202020204" pitchFamily="34" charset="0"/>
              </a:rPr>
              <a:t>Emphasis on well-being; high quality, rigorous research; importance of contexts; partner with consumers and their caretakers; dissemination of findings (Mick et </a:t>
            </a:r>
            <a:r>
              <a:rPr lang="en-GB" altLang="en-US" sz="2600" kern="0" dirty="0" smtClean="0">
                <a:ea typeface="ＭＳ Ｐゴシック" panose="020B0600070205080204" pitchFamily="34" charset="-128"/>
                <a:cs typeface="Arial" panose="020B0604020202020204" pitchFamily="34" charset="0"/>
              </a:rPr>
              <a:t>al., </a:t>
            </a:r>
            <a:r>
              <a:rPr lang="en-GB" altLang="en-US" sz="2600" kern="0" dirty="0">
                <a:ea typeface="ＭＳ Ｐゴシック" panose="020B0600070205080204" pitchFamily="34" charset="-128"/>
                <a:cs typeface="Arial" panose="020B0604020202020204" pitchFamily="34" charset="0"/>
              </a:rPr>
              <a:t>2012).</a:t>
            </a:r>
          </a:p>
          <a:p>
            <a:r>
              <a:rPr lang="en-US" altLang="en-US" sz="2600" kern="0" dirty="0">
                <a:ea typeface="ＭＳ Ｐゴシック" panose="020B0600070205080204" pitchFamily="34" charset="-128"/>
              </a:rPr>
              <a:t>Interested in global problems such as food well-being (Block et al., 2011), addiction (Martin et al., 2012),  poverty(Blocker et al., 2013), and risky consumption </a:t>
            </a:r>
            <a:r>
              <a:rPr lang="en-US" altLang="en-US" sz="2600" kern="0" dirty="0" err="1">
                <a:ea typeface="ＭＳ Ｐゴシック" panose="020B0600070205080204" pitchFamily="34" charset="-128"/>
              </a:rPr>
              <a:t>behaviour</a:t>
            </a:r>
            <a:r>
              <a:rPr lang="en-US" altLang="en-US" sz="2600" kern="0" dirty="0">
                <a:ea typeface="ＭＳ Ｐゴシック" panose="020B0600070205080204" pitchFamily="34" charset="-128"/>
              </a:rPr>
              <a:t> among youths (Mason et al., 2013).</a:t>
            </a:r>
            <a:endParaRPr lang="en-GB" altLang="en-US" sz="2600" kern="0" dirty="0">
              <a:ea typeface="ＭＳ Ｐゴシック" panose="020B0600070205080204" pitchFamily="34" charset="-128"/>
              <a:cs typeface="Arial" panose="020B0604020202020204" pitchFamily="34" charset="0"/>
            </a:endParaRPr>
          </a:p>
          <a:p>
            <a:endParaRPr lang="en-GB" altLang="en-US" kern="0" dirty="0">
              <a:ea typeface="ＭＳ Ｐゴシック" panose="020B0600070205080204" pitchFamily="34" charset="-128"/>
              <a:cs typeface="Arial" panose="020B0604020202020204" pitchFamily="34" charset="0"/>
            </a:endParaRPr>
          </a:p>
        </p:txBody>
      </p:sp>
      <p:sp>
        <p:nvSpPr>
          <p:cNvPr id="3" name="Diagonal Stripe 2"/>
          <p:cNvSpPr/>
          <p:nvPr/>
        </p:nvSpPr>
        <p:spPr>
          <a:xfrm>
            <a:off x="0" y="0"/>
            <a:ext cx="4648200" cy="2133600"/>
          </a:xfrm>
          <a:prstGeom prst="diagStripe">
            <a:avLst>
              <a:gd name="adj" fmla="val 3909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solidFill>
              </a:rPr>
              <a:t>Bring about </a:t>
            </a:r>
          </a:p>
          <a:p>
            <a:pPr algn="ctr"/>
            <a:r>
              <a:rPr lang="en-GB" sz="2000" dirty="0" smtClean="0">
                <a:solidFill>
                  <a:schemeClr val="tx1"/>
                </a:solidFill>
              </a:rPr>
              <a:t>social change</a:t>
            </a:r>
            <a:endParaRPr lang="en-GB" sz="2000" dirty="0">
              <a:solidFill>
                <a:schemeClr val="tx1"/>
              </a:solidFill>
            </a:endParaRPr>
          </a:p>
        </p:txBody>
      </p:sp>
    </p:spTree>
    <p:extLst>
      <p:ext uri="{BB962C8B-B14F-4D97-AF65-F5344CB8AC3E}">
        <p14:creationId xmlns:p14="http://schemas.microsoft.com/office/powerpoint/2010/main" val="17683046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7EBB0-74D8-2E40-A062-8C29821630F9}"/>
              </a:ext>
            </a:extLst>
          </p:cNvPr>
          <p:cNvSpPr>
            <a:spLocks noGrp="1"/>
          </p:cNvSpPr>
          <p:nvPr>
            <p:ph type="title"/>
          </p:nvPr>
        </p:nvSpPr>
        <p:spPr>
          <a:xfrm>
            <a:off x="762000" y="76200"/>
            <a:ext cx="10364451" cy="1596177"/>
          </a:xfrm>
        </p:spPr>
        <p:txBody>
          <a:bodyPr/>
          <a:lstStyle/>
          <a:p>
            <a:r>
              <a:rPr lang="en-US" dirty="0"/>
              <a:t>Practitioner insight: Simon </a:t>
            </a:r>
            <a:r>
              <a:rPr lang="en-US" dirty="0" err="1"/>
              <a:t>Harrop</a:t>
            </a:r>
            <a:r>
              <a:rPr lang="en-US" dirty="0"/>
              <a:t>, </a:t>
            </a:r>
            <a:r>
              <a:rPr lang="en-US" dirty="0" err="1"/>
              <a:t>Brandsense</a:t>
            </a:r>
            <a:endParaRPr lang="en-US" dirty="0"/>
          </a:p>
        </p:txBody>
      </p:sp>
      <p:sp>
        <p:nvSpPr>
          <p:cNvPr id="5" name="Content Placeholder 2">
            <a:extLst>
              <a:ext uri="{FF2B5EF4-FFF2-40B4-BE49-F238E27FC236}">
                <a16:creationId xmlns:a16="http://schemas.microsoft.com/office/drawing/2014/main" id="{DD5AC4B9-A7E8-D64A-8203-B65DE2F8F03B}"/>
              </a:ext>
            </a:extLst>
          </p:cNvPr>
          <p:cNvSpPr txBox="1">
            <a:spLocks noGrp="1"/>
          </p:cNvSpPr>
          <p:nvPr>
            <p:ph sz="quarter" idx="13"/>
          </p:nvPr>
        </p:nvSpPr>
        <p:spPr bwMode="auto">
          <a:xfrm>
            <a:off x="457200" y="1447800"/>
            <a:ext cx="11353800" cy="5286224"/>
          </a:xfrm>
          <a:prstGeom prst="rect">
            <a:avLst/>
          </a:prstGeom>
          <a:solidFill>
            <a:schemeClr val="accent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lnSpcReduction="100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marL="0" indent="0" algn="ctr">
              <a:lnSpc>
                <a:spcPct val="80000"/>
              </a:lnSpc>
              <a:buFontTx/>
              <a:buNone/>
            </a:pPr>
            <a:r>
              <a:rPr lang="en-GB" altLang="en-US" sz="2000" b="1" kern="0" dirty="0">
                <a:ea typeface="ＭＳ Ｐゴシック" panose="020B0600070205080204" pitchFamily="34" charset="-128"/>
              </a:rPr>
              <a:t>H</a:t>
            </a:r>
            <a:r>
              <a:rPr lang="en-GB" altLang="en-US" sz="2400" b="1" kern="0" dirty="0">
                <a:ea typeface="ＭＳ Ｐゴシック" panose="020B0600070205080204" pitchFamily="34" charset="-128"/>
              </a:rPr>
              <a:t>ow Royal Mail used neuroimaging to assess consumers’ responses to </a:t>
            </a:r>
            <a:r>
              <a:rPr lang="en-GB" altLang="en-US" sz="2400" b="1" kern="0" dirty="0" smtClean="0">
                <a:ea typeface="ＭＳ Ｐゴシック" panose="020B0600070205080204" pitchFamily="34" charset="-128"/>
              </a:rPr>
              <a:t>media marketing </a:t>
            </a:r>
            <a:r>
              <a:rPr lang="en-GB" altLang="en-US" sz="2400" b="1" kern="0" dirty="0">
                <a:ea typeface="ＭＳ Ｐゴシック" panose="020B0600070205080204" pitchFamily="34" charset="-128"/>
              </a:rPr>
              <a:t>material.</a:t>
            </a:r>
          </a:p>
          <a:p>
            <a:pPr marL="0" indent="0">
              <a:lnSpc>
                <a:spcPct val="80000"/>
              </a:lnSpc>
              <a:buFontTx/>
              <a:buNone/>
            </a:pPr>
            <a:endParaRPr lang="en-GB" altLang="en-US" sz="2000" b="1" kern="0" dirty="0">
              <a:ea typeface="ＭＳ Ｐゴシック" panose="020B0600070205080204" pitchFamily="34" charset="-128"/>
            </a:endParaRPr>
          </a:p>
          <a:p>
            <a:pPr marL="0" indent="0">
              <a:lnSpc>
                <a:spcPct val="80000"/>
              </a:lnSpc>
              <a:buFontTx/>
              <a:buNone/>
            </a:pPr>
            <a:r>
              <a:rPr lang="en-GB" altLang="en-US" sz="2000" b="1" kern="0" dirty="0">
                <a:ea typeface="ＭＳ Ｐゴシック" panose="020B0600070205080204" pitchFamily="34" charset="-128"/>
              </a:rPr>
              <a:t>Issue? </a:t>
            </a:r>
            <a:r>
              <a:rPr lang="en-GB" altLang="en-US" sz="2000" kern="0" dirty="0">
                <a:ea typeface="ＭＳ Ｐゴシック" panose="020B0600070205080204" pitchFamily="34" charset="-128"/>
              </a:rPr>
              <a:t>How consumers response to the same marketing communications delivered on paper or digital format</a:t>
            </a:r>
          </a:p>
          <a:p>
            <a:pPr marL="0" indent="0">
              <a:lnSpc>
                <a:spcPct val="80000"/>
              </a:lnSpc>
            </a:pPr>
            <a:endParaRPr lang="en-GB" altLang="en-US" sz="2000" kern="0" dirty="0">
              <a:ea typeface="ＭＳ Ｐゴシック" panose="020B0600070205080204" pitchFamily="34" charset="-128"/>
            </a:endParaRPr>
          </a:p>
          <a:p>
            <a:pPr marL="0" indent="0">
              <a:lnSpc>
                <a:spcPct val="80000"/>
              </a:lnSpc>
              <a:buFontTx/>
              <a:buNone/>
            </a:pPr>
            <a:r>
              <a:rPr lang="en-GB" altLang="en-US" sz="2000" b="1" kern="0" dirty="0">
                <a:ea typeface="ＭＳ Ｐゴシック" panose="020B0600070205080204" pitchFamily="34" charset="-128"/>
              </a:rPr>
              <a:t>How? </a:t>
            </a:r>
            <a:r>
              <a:rPr lang="en-GB" altLang="en-US" sz="2000" kern="0" dirty="0">
                <a:ea typeface="ＭＳ Ｐゴシック" panose="020B0600070205080204" pitchFamily="34" charset="-128"/>
              </a:rPr>
              <a:t>Neuroimaging techniques to identify consumers’ brain responses to the two forms of communication. </a:t>
            </a:r>
          </a:p>
          <a:p>
            <a:pPr marL="0" indent="0">
              <a:lnSpc>
                <a:spcPct val="80000"/>
              </a:lnSpc>
            </a:pPr>
            <a:endParaRPr lang="en-GB" altLang="en-US" sz="2000" kern="0" dirty="0">
              <a:ea typeface="ＭＳ Ｐゴシック" panose="020B0600070205080204" pitchFamily="34" charset="-128"/>
            </a:endParaRPr>
          </a:p>
          <a:p>
            <a:pPr marL="0" indent="0">
              <a:lnSpc>
                <a:spcPct val="80000"/>
              </a:lnSpc>
              <a:buFontTx/>
              <a:buNone/>
            </a:pPr>
            <a:r>
              <a:rPr lang="en-GB" altLang="en-US" sz="2000" b="1" kern="0" dirty="0">
                <a:ea typeface="ＭＳ Ｐゴシック" panose="020B0600070205080204" pitchFamily="34" charset="-128"/>
              </a:rPr>
              <a:t>Findings?</a:t>
            </a:r>
          </a:p>
          <a:p>
            <a:pPr marL="0" indent="0">
              <a:lnSpc>
                <a:spcPct val="80000"/>
              </a:lnSpc>
            </a:pPr>
            <a:r>
              <a:rPr lang="en-GB" altLang="en-US" sz="2000" kern="0" dirty="0">
                <a:ea typeface="ＭＳ Ｐゴシック" panose="020B0600070205080204" pitchFamily="34" charset="-128"/>
              </a:rPr>
              <a:t>Those areas in the brain which highlight </a:t>
            </a:r>
            <a:r>
              <a:rPr lang="en-GB" altLang="en-US" sz="2000" u="sng" kern="0" dirty="0">
                <a:ea typeface="ＭＳ Ｐゴシック" panose="020B0600070205080204" pitchFamily="34" charset="-128"/>
              </a:rPr>
              <a:t>emotional responses </a:t>
            </a:r>
            <a:r>
              <a:rPr lang="en-GB" altLang="en-US" sz="2000" kern="0" dirty="0">
                <a:ea typeface="ＭＳ Ｐゴシック" panose="020B0600070205080204" pitchFamily="34" charset="-128"/>
              </a:rPr>
              <a:t>were more active when presented with the stimulus in </a:t>
            </a:r>
            <a:r>
              <a:rPr lang="en-GB" altLang="en-US" sz="2000" u="sng" kern="0" dirty="0">
                <a:ea typeface="ＭＳ Ｐゴシック" panose="020B0600070205080204" pitchFamily="34" charset="-128"/>
              </a:rPr>
              <a:t>pape</a:t>
            </a:r>
            <a:r>
              <a:rPr lang="en-GB" altLang="en-US" sz="2000" kern="0" dirty="0">
                <a:ea typeface="ＭＳ Ｐゴシック" panose="020B0600070205080204" pitchFamily="34" charset="-128"/>
              </a:rPr>
              <a:t>r than in digital form. </a:t>
            </a:r>
            <a:endParaRPr lang="en-GB" altLang="en-US" sz="2000" kern="0" dirty="0" smtClean="0">
              <a:ea typeface="ＭＳ Ｐゴシック" panose="020B0600070205080204" pitchFamily="34" charset="-128"/>
            </a:endParaRPr>
          </a:p>
          <a:p>
            <a:pPr marL="0" indent="0">
              <a:lnSpc>
                <a:spcPct val="80000"/>
              </a:lnSpc>
            </a:pPr>
            <a:r>
              <a:rPr lang="en-GB" altLang="en-US" sz="2000" kern="0" dirty="0" smtClean="0">
                <a:ea typeface="ＭＳ Ｐゴシック" panose="020B0600070205080204" pitchFamily="34" charset="-128"/>
              </a:rPr>
              <a:t>It provides an object with a physical locality that places it in time and space.</a:t>
            </a:r>
          </a:p>
          <a:p>
            <a:pPr marL="0" indent="0">
              <a:lnSpc>
                <a:spcPct val="80000"/>
              </a:lnSpc>
            </a:pPr>
            <a:endParaRPr lang="en-GB" altLang="en-US" sz="2000" kern="0" dirty="0">
              <a:ea typeface="ＭＳ Ｐゴシック" panose="020B0600070205080204" pitchFamily="34" charset="-128"/>
            </a:endParaRPr>
          </a:p>
          <a:p>
            <a:pPr marL="0" indent="0">
              <a:lnSpc>
                <a:spcPct val="80000"/>
              </a:lnSpc>
            </a:pPr>
            <a:r>
              <a:rPr lang="en-GB" altLang="en-US" sz="2000" kern="0" dirty="0">
                <a:ea typeface="ＭＳ Ｐゴシック" panose="020B0600070205080204" pitchFamily="34" charset="-128"/>
              </a:rPr>
              <a:t>Research such as this reveals what is termed ‘super-additivity’. </a:t>
            </a:r>
          </a:p>
          <a:p>
            <a:pPr lvl="1">
              <a:lnSpc>
                <a:spcPct val="80000"/>
              </a:lnSpc>
            </a:pPr>
            <a:r>
              <a:rPr lang="en-GB" altLang="en-US" sz="1700" kern="0" dirty="0">
                <a:ea typeface="ＭＳ Ｐゴシック" panose="020B0600070205080204" pitchFamily="34" charset="-128"/>
              </a:rPr>
              <a:t>1+1 = 3</a:t>
            </a:r>
          </a:p>
          <a:p>
            <a:pPr lvl="1">
              <a:lnSpc>
                <a:spcPct val="80000"/>
              </a:lnSpc>
            </a:pPr>
            <a:r>
              <a:rPr lang="en-GB" altLang="en-US" sz="1700" kern="0" dirty="0">
                <a:ea typeface="ＭＳ Ｐゴシック" panose="020B0600070205080204" pitchFamily="34" charset="-128"/>
              </a:rPr>
              <a:t>Additional emotional response is created by the synergy of the elements.</a:t>
            </a:r>
          </a:p>
          <a:p>
            <a:pPr marL="0" indent="0">
              <a:lnSpc>
                <a:spcPct val="80000"/>
              </a:lnSpc>
            </a:pPr>
            <a:endParaRPr lang="en-GB" altLang="en-US" sz="2000" kern="0" dirty="0">
              <a:ea typeface="ＭＳ Ｐゴシック" panose="020B0600070205080204" pitchFamily="34" charset="-128"/>
            </a:endParaRPr>
          </a:p>
          <a:p>
            <a:pPr marL="0" indent="0" algn="ctr">
              <a:lnSpc>
                <a:spcPct val="80000"/>
              </a:lnSpc>
              <a:buFontTx/>
              <a:buNone/>
            </a:pPr>
            <a:r>
              <a:rPr lang="en-GB" altLang="en-US" sz="2500" b="1" kern="0" dirty="0" err="1">
                <a:ea typeface="ＭＳ Ｐゴシック" panose="020B0600070205080204" pitchFamily="34" charset="-128"/>
              </a:rPr>
              <a:t>SensationalMail</a:t>
            </a:r>
            <a:endParaRPr lang="en-GB" altLang="en-US" sz="2500" b="1" kern="0" dirty="0">
              <a:ea typeface="ＭＳ Ｐゴシック" panose="020B0600070205080204" pitchFamily="34" charset="-128"/>
            </a:endParaRPr>
          </a:p>
        </p:txBody>
      </p:sp>
    </p:spTree>
    <p:extLst>
      <p:ext uri="{BB962C8B-B14F-4D97-AF65-F5344CB8AC3E}">
        <p14:creationId xmlns:p14="http://schemas.microsoft.com/office/powerpoint/2010/main" val="26933339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50DB8-56A3-474B-8B52-2C4DD25160BF}"/>
              </a:ext>
            </a:extLst>
          </p:cNvPr>
          <p:cNvSpPr>
            <a:spLocks noGrp="1"/>
          </p:cNvSpPr>
          <p:nvPr>
            <p:ph type="title"/>
          </p:nvPr>
        </p:nvSpPr>
        <p:spPr>
          <a:xfrm>
            <a:off x="838200" y="232623"/>
            <a:ext cx="10364451" cy="1596177"/>
          </a:xfrm>
        </p:spPr>
        <p:txBody>
          <a:bodyPr/>
          <a:lstStyle/>
          <a:p>
            <a:r>
              <a:rPr lang="en-US" dirty="0" smtClean="0"/>
              <a:t>conclusions</a:t>
            </a:r>
            <a:endParaRPr lang="en-US" dirty="0"/>
          </a:p>
        </p:txBody>
      </p:sp>
      <p:sp>
        <p:nvSpPr>
          <p:cNvPr id="5" name="Content Placeholder 1">
            <a:extLst>
              <a:ext uri="{FF2B5EF4-FFF2-40B4-BE49-F238E27FC236}">
                <a16:creationId xmlns:a16="http://schemas.microsoft.com/office/drawing/2014/main" id="{B5B6E585-D83E-8440-AD35-2195674152AE}"/>
              </a:ext>
            </a:extLst>
          </p:cNvPr>
          <p:cNvSpPr txBox="1">
            <a:spLocks noGrp="1"/>
          </p:cNvSpPr>
          <p:nvPr>
            <p:ph sz="quarter" idx="13"/>
          </p:nvPr>
        </p:nvSpPr>
        <p:spPr bwMode="auto">
          <a:xfrm>
            <a:off x="533400" y="1828800"/>
            <a:ext cx="11201400" cy="4486883"/>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fontScale="925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r>
              <a:rPr lang="en-US" altLang="en-US" sz="2400" kern="0" dirty="0" smtClean="0">
                <a:ea typeface="ＭＳ Ｐゴシック" panose="020B0600070205080204" pitchFamily="34" charset="-128"/>
              </a:rPr>
              <a:t>We have </a:t>
            </a:r>
            <a:r>
              <a:rPr lang="en-US" altLang="en-US" sz="2400" kern="0" dirty="0">
                <a:ea typeface="ＭＳ Ｐゴシック" panose="020B0600070205080204" pitchFamily="34" charset="-128"/>
              </a:rPr>
              <a:t>discussed some of the </a:t>
            </a:r>
            <a:r>
              <a:rPr lang="en-US" altLang="en-US" sz="2400" b="1" kern="0" dirty="0">
                <a:ea typeface="ＭＳ Ｐゴシック" panose="020B0600070205080204" pitchFamily="34" charset="-128"/>
              </a:rPr>
              <a:t>technological trends and developments</a:t>
            </a:r>
            <a:r>
              <a:rPr lang="en-US" altLang="en-US" sz="2400" kern="0" dirty="0">
                <a:ea typeface="ＭＳ Ｐゴシック" panose="020B0600070205080204" pitchFamily="34" charset="-128"/>
              </a:rPr>
              <a:t> in </a:t>
            </a:r>
            <a:r>
              <a:rPr lang="en-US" altLang="en-US" sz="2400" kern="0" dirty="0" smtClean="0">
                <a:ea typeface="ＭＳ Ｐゴシック" panose="020B0600070205080204" pitchFamily="34" charset="-128"/>
              </a:rPr>
              <a:t>media/marketing</a:t>
            </a:r>
            <a:r>
              <a:rPr lang="en-US" altLang="en-US" sz="2400" kern="0" dirty="0">
                <a:ea typeface="ＭＳ Ｐゴシック" panose="020B0600070205080204" pitchFamily="34" charset="-128"/>
              </a:rPr>
              <a:t>, and how commercial organizations are using neuroimaging; </a:t>
            </a:r>
          </a:p>
          <a:p>
            <a:r>
              <a:rPr lang="en-US" altLang="en-US" sz="2400" kern="0" dirty="0">
                <a:ea typeface="ＭＳ Ｐゴシック" panose="020B0600070205080204" pitchFamily="34" charset="-128"/>
              </a:rPr>
              <a:t>Issues around </a:t>
            </a:r>
            <a:r>
              <a:rPr lang="en-US" altLang="en-US" sz="2400" b="1" kern="0" dirty="0">
                <a:ea typeface="ＭＳ Ｐゴシック" panose="020B0600070205080204" pitchFamily="34" charset="-128"/>
              </a:rPr>
              <a:t>sustainability and sustainable consumption</a:t>
            </a:r>
            <a:r>
              <a:rPr lang="en-US" altLang="en-US" sz="2400" kern="0" dirty="0">
                <a:ea typeface="ＭＳ Ｐゴシック" panose="020B0600070205080204" pitchFamily="34" charset="-128"/>
              </a:rPr>
              <a:t> were </a:t>
            </a:r>
            <a:r>
              <a:rPr lang="en-US" altLang="en-US" sz="2400" kern="0" dirty="0" smtClean="0">
                <a:ea typeface="ＭＳ Ｐゴシック" panose="020B0600070205080204" pitchFamily="34" charset="-128"/>
              </a:rPr>
              <a:t>explored;</a:t>
            </a:r>
            <a:endParaRPr lang="en-US" altLang="en-US" sz="2400" kern="0" dirty="0">
              <a:ea typeface="ＭＳ Ｐゴシック" panose="020B0600070205080204" pitchFamily="34" charset="-128"/>
            </a:endParaRPr>
          </a:p>
          <a:p>
            <a:r>
              <a:rPr lang="en-US" altLang="en-US" sz="2400" kern="0" dirty="0" smtClean="0">
                <a:ea typeface="ＭＳ Ｐゴシック" panose="020B0600070205080204" pitchFamily="34" charset="-128"/>
              </a:rPr>
              <a:t>We have Examined </a:t>
            </a:r>
            <a:r>
              <a:rPr lang="en-US" altLang="en-US" sz="2400" kern="0" dirty="0">
                <a:ea typeface="ＭＳ Ｐゴシック" panose="020B0600070205080204" pitchFamily="34" charset="-128"/>
              </a:rPr>
              <a:t>how consumers are responding to </a:t>
            </a:r>
            <a:r>
              <a:rPr lang="en-US" altLang="en-US" sz="2400" b="1" kern="0" dirty="0">
                <a:ea typeface="ＭＳ Ｐゴシック" panose="020B0600070205080204" pitchFamily="34" charset="-128"/>
              </a:rPr>
              <a:t>global recessionary pressures;</a:t>
            </a:r>
          </a:p>
          <a:p>
            <a:r>
              <a:rPr lang="en-US" altLang="en-US" sz="2400" kern="0" dirty="0">
                <a:ea typeface="ＭＳ Ｐゴシック" panose="020B0600070205080204" pitchFamily="34" charset="-128"/>
              </a:rPr>
              <a:t>We also looked in detail at </a:t>
            </a:r>
            <a:r>
              <a:rPr lang="en-US" altLang="en-US" sz="2400" b="1" kern="0" dirty="0">
                <a:ea typeface="ＭＳ Ｐゴシック" panose="020B0600070205080204" pitchFamily="34" charset="-128"/>
              </a:rPr>
              <a:t>consumer </a:t>
            </a:r>
            <a:r>
              <a:rPr lang="en-US" altLang="en-US" sz="2400" b="1" kern="0" dirty="0" err="1" smtClean="0">
                <a:ea typeface="ＭＳ Ｐゴシック" panose="020B0600070205080204" pitchFamily="34" charset="-128"/>
              </a:rPr>
              <a:t>mis-behaviour</a:t>
            </a:r>
            <a:r>
              <a:rPr lang="en-US" altLang="en-US" sz="2400" b="1" kern="0" dirty="0" smtClean="0">
                <a:ea typeface="ＭＳ Ｐゴシック" panose="020B0600070205080204" pitchFamily="34" charset="-128"/>
              </a:rPr>
              <a:t> </a:t>
            </a:r>
            <a:r>
              <a:rPr lang="en-US" altLang="en-US" sz="2400" kern="0" dirty="0">
                <a:ea typeface="ＭＳ Ｐゴシック" panose="020B0600070205080204" pitchFamily="34" charset="-128"/>
              </a:rPr>
              <a:t>and recognized </a:t>
            </a:r>
            <a:r>
              <a:rPr lang="en-US" altLang="en-US" sz="2400" kern="0" dirty="0" smtClean="0">
                <a:ea typeface="ＭＳ Ｐゴシック" panose="020B0600070205080204" pitchFamily="34" charset="-128"/>
              </a:rPr>
              <a:t>media/marketing’s </a:t>
            </a:r>
            <a:r>
              <a:rPr lang="en-US" altLang="en-US" sz="2400" kern="0" dirty="0">
                <a:ea typeface="ＭＳ Ｐゴシック" panose="020B0600070205080204" pitchFamily="34" charset="-128"/>
              </a:rPr>
              <a:t>role in this and its impact on society;</a:t>
            </a:r>
          </a:p>
          <a:p>
            <a:r>
              <a:rPr lang="en-US" altLang="en-US" sz="2400" kern="0" dirty="0">
                <a:ea typeface="ＭＳ Ｐゴシック" panose="020B0600070205080204" pitchFamily="34" charset="-128"/>
              </a:rPr>
              <a:t>Finally we considered the relevance of </a:t>
            </a:r>
            <a:r>
              <a:rPr lang="en-US" altLang="en-US" sz="2400" b="1" kern="0" dirty="0">
                <a:ea typeface="ＭＳ Ｐゴシック" panose="020B0600070205080204" pitchFamily="34" charset="-128"/>
              </a:rPr>
              <a:t>transformative consumer research </a:t>
            </a:r>
            <a:r>
              <a:rPr lang="en-US" altLang="en-US" sz="2400" kern="0" dirty="0">
                <a:ea typeface="ＭＳ Ｐゴシック" panose="020B0600070205080204" pitchFamily="34" charset="-128"/>
              </a:rPr>
              <a:t>for dealing with issues around consumer well-being.</a:t>
            </a:r>
          </a:p>
          <a:p>
            <a:endParaRPr lang="en-US" altLang="en-US" sz="3200" kern="0" dirty="0">
              <a:ea typeface="ＭＳ Ｐゴシック" panose="020B0600070205080204" pitchFamily="34" charset="-128"/>
            </a:endParaRPr>
          </a:p>
        </p:txBody>
      </p:sp>
    </p:spTree>
    <p:extLst>
      <p:ext uri="{BB962C8B-B14F-4D97-AF65-F5344CB8AC3E}">
        <p14:creationId xmlns:p14="http://schemas.microsoft.com/office/powerpoint/2010/main" val="12339239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EDC4F52-8517-B94A-B4C3-E3633F1CE18B}"/>
              </a:ext>
            </a:extLst>
          </p:cNvPr>
          <p:cNvSpPr txBox="1">
            <a:spLocks noGrp="1"/>
          </p:cNvSpPr>
          <p:nvPr>
            <p:ph sz="quarter" idx="13"/>
          </p:nvPr>
        </p:nvSpPr>
        <p:spPr bwMode="auto">
          <a:xfrm>
            <a:off x="609600" y="762000"/>
            <a:ext cx="11049000" cy="5715000"/>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lnSpcReduction="100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r>
              <a:rPr lang="en-GB" altLang="en-US" sz="2400" kern="0" dirty="0">
                <a:ea typeface="ＭＳ Ｐゴシック" panose="020B0600070205080204" pitchFamily="34" charset="-128"/>
              </a:rPr>
              <a:t>In terms of marketing’s role in the future, there are important points to consider:</a:t>
            </a:r>
          </a:p>
          <a:p>
            <a:pPr lvl="1"/>
            <a:r>
              <a:rPr lang="en-GB" altLang="en-US" sz="2000" kern="0" dirty="0" smtClean="0">
                <a:ea typeface="ＭＳ Ｐゴシック" panose="020B0600070205080204" pitchFamily="34" charset="-128"/>
              </a:rPr>
              <a:t>The Role </a:t>
            </a:r>
            <a:r>
              <a:rPr lang="en-GB" altLang="en-US" sz="2000" kern="0" dirty="0" smtClean="0">
                <a:ea typeface="ＭＳ Ｐゴシック" panose="020B0600070205080204" pitchFamily="34" charset="-128"/>
              </a:rPr>
              <a:t>marketing, media and </a:t>
            </a:r>
            <a:r>
              <a:rPr lang="en-GB" altLang="en-US" sz="2000" kern="0" dirty="0">
                <a:ea typeface="ＭＳ Ｐゴシック" panose="020B0600070205080204" pitchFamily="34" charset="-128"/>
              </a:rPr>
              <a:t>business has played in creating the conditions that have led to some of the very problems discussed here,</a:t>
            </a:r>
          </a:p>
          <a:p>
            <a:pPr lvl="1"/>
            <a:r>
              <a:rPr lang="en-GB" altLang="en-US" sz="2000" kern="0" dirty="0">
                <a:ea typeface="ＭＳ Ｐゴシック" panose="020B0600070205080204" pitchFamily="34" charset="-128"/>
              </a:rPr>
              <a:t>Should companies be </a:t>
            </a:r>
            <a:r>
              <a:rPr lang="en-GB" altLang="en-US" sz="2000" kern="0" dirty="0" smtClean="0">
                <a:ea typeface="ＭＳ Ｐゴシック" panose="020B0600070205080204" pitchFamily="34" charset="-128"/>
              </a:rPr>
              <a:t>the ones involved</a:t>
            </a:r>
            <a:r>
              <a:rPr lang="en-GB" altLang="en-US" sz="2000" kern="0" dirty="0" smtClean="0">
                <a:ea typeface="ＭＳ Ｐゴシック" panose="020B0600070205080204" pitchFamily="34" charset="-128"/>
              </a:rPr>
              <a:t> </a:t>
            </a:r>
            <a:r>
              <a:rPr lang="en-GB" altLang="en-US" sz="2000" kern="0" dirty="0">
                <a:ea typeface="ＭＳ Ｐゴシック" panose="020B0600070205080204" pitchFamily="34" charset="-128"/>
              </a:rPr>
              <a:t>in initiatives to improve health and well-being?</a:t>
            </a:r>
          </a:p>
          <a:p>
            <a:r>
              <a:rPr lang="en-GB" altLang="en-US" sz="2400" kern="0" dirty="0">
                <a:ea typeface="ＭＳ Ｐゴシック" panose="020B0600070205080204" pitchFamily="34" charset="-128"/>
              </a:rPr>
              <a:t>In contemporary marketplaces where consumers keep changing, power is moving away from manufacturers and retailers towards </a:t>
            </a:r>
            <a:r>
              <a:rPr lang="en-GB" altLang="en-US" sz="2400" kern="0" dirty="0" smtClean="0">
                <a:ea typeface="ＭＳ Ｐゴシック" panose="020B0600070205080204" pitchFamily="34" charset="-128"/>
              </a:rPr>
              <a:t>media consumers</a:t>
            </a:r>
            <a:r>
              <a:rPr lang="en-GB" altLang="en-US" sz="2400" kern="0" dirty="0">
                <a:ea typeface="ＭＳ Ｐゴシック" panose="020B0600070205080204" pitchFamily="34" charset="-128"/>
              </a:rPr>
              <a:t>, who are armed with information, choice, and connectivity (Roberts, 2013). </a:t>
            </a:r>
          </a:p>
          <a:p>
            <a:r>
              <a:rPr lang="en-GB" altLang="en-US" sz="2400" kern="0" dirty="0">
                <a:ea typeface="ＭＳ Ｐゴシック" panose="020B0600070205080204" pitchFamily="34" charset="-128"/>
              </a:rPr>
              <a:t>Knowing those consumers, engaging in dialogue and forming emotional connections with them is key to successful </a:t>
            </a:r>
            <a:r>
              <a:rPr lang="en-GB" altLang="en-US" sz="2400" kern="0" dirty="0" smtClean="0">
                <a:ea typeface="ＭＳ Ｐゴシック" panose="020B0600070205080204" pitchFamily="34" charset="-128"/>
              </a:rPr>
              <a:t>media consumer </a:t>
            </a:r>
            <a:r>
              <a:rPr lang="en-GB" altLang="en-US" sz="2400" kern="0" dirty="0">
                <a:ea typeface="ＭＳ Ｐゴシック" panose="020B0600070205080204" pitchFamily="34" charset="-128"/>
              </a:rPr>
              <a:t>relationships.</a:t>
            </a:r>
          </a:p>
          <a:p>
            <a:endParaRPr lang="en-GB" altLang="en-US" sz="3600" kern="0" dirty="0">
              <a:ea typeface="ＭＳ Ｐゴシック" panose="020B0600070205080204" pitchFamily="34" charset="-128"/>
            </a:endParaRPr>
          </a:p>
        </p:txBody>
      </p:sp>
    </p:spTree>
    <p:extLst>
      <p:ext uri="{BB962C8B-B14F-4D97-AF65-F5344CB8AC3E}">
        <p14:creationId xmlns:p14="http://schemas.microsoft.com/office/powerpoint/2010/main" val="409160483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otalTime>153</TotalTime>
  <Words>3800</Words>
  <Application>Microsoft Office PowerPoint</Application>
  <PresentationFormat>Widescreen</PresentationFormat>
  <Paragraphs>371</Paragraphs>
  <Slides>47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ＭＳ Ｐゴシック</vt:lpstr>
      <vt:lpstr>Arial</vt:lpstr>
      <vt:lpstr>Tw Cen MT</vt:lpstr>
      <vt:lpstr>Wingdings</vt:lpstr>
      <vt:lpstr>Droplet</vt:lpstr>
      <vt:lpstr>Lecture 10</vt:lpstr>
      <vt:lpstr>The aims of this final lecture are:</vt:lpstr>
      <vt:lpstr>Prevalence of cigarette, alcohol and drug (cad) use across children`s development</vt:lpstr>
      <vt:lpstr>PowerPoint Presentation</vt:lpstr>
      <vt:lpstr>Determinants of CAD abuse in children</vt:lpstr>
      <vt:lpstr>FAMILY AS A KEY DETERMINANT</vt:lpstr>
      <vt:lpstr>Personality and biology as determinants</vt:lpstr>
      <vt:lpstr>Outcomes associated with CAD use</vt:lpstr>
      <vt:lpstr>Outcomes with illicit drugs</vt:lpstr>
      <vt:lpstr>Gateway hypothesis of drug use</vt:lpstr>
      <vt:lpstr>addiction</vt:lpstr>
      <vt:lpstr>Perceptions of cad use</vt:lpstr>
      <vt:lpstr>Prevalence of Su/a in the media</vt:lpstr>
      <vt:lpstr>findings</vt:lpstr>
      <vt:lpstr>Su/a story lines in tv &amp; movies</vt:lpstr>
      <vt:lpstr>Su/a in music</vt:lpstr>
      <vt:lpstr>Video games</vt:lpstr>
      <vt:lpstr>Web sites</vt:lpstr>
      <vt:lpstr>And…</vt:lpstr>
      <vt:lpstr>Illicit drugs, prescription and  non prescription drugs</vt:lpstr>
      <vt:lpstr>PowerPoint Presentation</vt:lpstr>
      <vt:lpstr>Effects of sa in the media</vt:lpstr>
      <vt:lpstr>Research during middle childhood</vt:lpstr>
      <vt:lpstr>Alcohol attitudes and behaviour</vt:lpstr>
      <vt:lpstr>Research during adolescence</vt:lpstr>
      <vt:lpstr>PowerPoint Presentation</vt:lpstr>
      <vt:lpstr>Alcohol related attitudes and behaviours</vt:lpstr>
      <vt:lpstr>Illicit drugs attitudes and behaviour</vt:lpstr>
      <vt:lpstr>Developmental points of interest</vt:lpstr>
      <vt:lpstr>The second half of this final lecture are:</vt:lpstr>
      <vt:lpstr>Technology trends on the horizon</vt:lpstr>
      <vt:lpstr>technology</vt:lpstr>
      <vt:lpstr>Using social media in museum marketing</vt:lpstr>
      <vt:lpstr>Neuro-marketing </vt:lpstr>
      <vt:lpstr>Neuro-marketing continued…</vt:lpstr>
      <vt:lpstr>Sustainable words, sustainable consumption</vt:lpstr>
      <vt:lpstr>Voluntary simplification </vt:lpstr>
      <vt:lpstr>Mindful consumption</vt:lpstr>
      <vt:lpstr>Shift towards an ownerless economy</vt:lpstr>
      <vt:lpstr>Recession and consumption </vt:lpstr>
      <vt:lpstr>Media Consumer misbehaviour </vt:lpstr>
      <vt:lpstr>Deviant acquisition behaviour </vt:lpstr>
      <vt:lpstr>Deviant usage behaviour</vt:lpstr>
      <vt:lpstr>Transformative media consumer research</vt:lpstr>
      <vt:lpstr>Practitioner insight: Simon Harrop, Brandsense</vt:lpstr>
      <vt:lpstr>conclusions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8</dc:title>
  <dc:creator>Karen Eaton-Thomas</dc:creator>
  <cp:lastModifiedBy>Karen EatonThomas</cp:lastModifiedBy>
  <cp:revision>35</cp:revision>
  <dcterms:modified xsi:type="dcterms:W3CDTF">2019-04-02T18:50:48Z</dcterms:modified>
</cp:coreProperties>
</file>