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9"/>
  </p:notesMasterIdLst>
  <p:handoutMasterIdLst>
    <p:handoutMasterId r:id="rId20"/>
  </p:handoutMasterIdLst>
  <p:sldIdLst>
    <p:sldId id="369" r:id="rId5"/>
    <p:sldId id="370" r:id="rId6"/>
    <p:sldId id="511" r:id="rId7"/>
    <p:sldId id="560" r:id="rId8"/>
    <p:sldId id="559" r:id="rId9"/>
    <p:sldId id="373" r:id="rId10"/>
    <p:sldId id="574" r:id="rId11"/>
    <p:sldId id="580" r:id="rId12"/>
    <p:sldId id="575" r:id="rId13"/>
    <p:sldId id="576" r:id="rId14"/>
    <p:sldId id="577" r:id="rId15"/>
    <p:sldId id="578" r:id="rId16"/>
    <p:sldId id="579" r:id="rId17"/>
    <p:sldId id="572" r:id="rId18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44" autoAdjust="0"/>
    <p:restoredTop sz="74635" autoAdjust="0"/>
  </p:normalViewPr>
  <p:slideViewPr>
    <p:cSldViewPr>
      <p:cViewPr varScale="1">
        <p:scale>
          <a:sx n="68" d="100"/>
          <a:sy n="68" d="100"/>
        </p:scale>
        <p:origin x="1479" y="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47" d="100"/>
          <a:sy n="47" d="100"/>
        </p:scale>
        <p:origin x="2812" y="6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13/02/2023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17FC613-C804-4CA6-88C2-04B1E8F3DF23}" type="datetimeFigureOut">
              <a:rPr lang="en-GB" smtClean="0"/>
              <a:t>13/02/2023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2892395D-BC1B-4D1D-949A-52A1A007E08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98230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>
              <a:latin typeface="Arial" panose="020B0604020202020204" pitchFamily="34" charset="0"/>
            </a:endParaRPr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2717B71-4BDD-4AE9-8FA6-6735C2329A83}" type="slidenum">
              <a:rPr lang="en-GB" altLang="en-US" smtClean="0">
                <a:solidFill>
                  <a:srgbClr val="FFFFFF"/>
                </a:solidFill>
              </a:rPr>
              <a:pPr>
                <a:spcBef>
                  <a:spcPct val="0"/>
                </a:spcBef>
              </a:pPr>
              <a:t>1</a:t>
            </a:fld>
            <a:endParaRPr lang="en-GB" alt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61589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92395D-BC1B-4D1D-949A-52A1A007E086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11787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92395D-BC1B-4D1D-949A-52A1A007E086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71338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92395D-BC1B-4D1D-949A-52A1A007E086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45488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/>
              <a:t>Professional map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92395D-BC1B-4D1D-949A-52A1A007E086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71005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D0AAD0A-0BDB-45FA-9B4E-CCFB55A11A76}" type="slidenum">
              <a:rPr lang="en-GB" smtClean="0"/>
              <a:pPr>
                <a:defRPr/>
              </a:pPr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1613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13/02/2023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13/02/2023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13/02/2023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13/02/2023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13/02/2023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13/02/2023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13/02/2023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13/02/2023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13/02/2023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13/02/2023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13/02/2023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13/02/2023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cea.ac.uk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3"/>
          <p:cNvSpPr>
            <a:spLocks noGrp="1" noChangeArrowheads="1"/>
          </p:cNvSpPr>
          <p:nvPr>
            <p:ph type="ctrTitle"/>
          </p:nvPr>
        </p:nvSpPr>
        <p:spPr>
          <a:xfrm>
            <a:off x="1806724" y="1772816"/>
            <a:ext cx="5526087" cy="1470025"/>
          </a:xfrm>
        </p:spPr>
        <p:txBody>
          <a:bodyPr>
            <a:normAutofit fontScale="90000"/>
          </a:bodyPr>
          <a:lstStyle/>
          <a:p>
            <a:r>
              <a:rPr lang="en-GB" altLang="en-US" sz="4900" dirty="0">
                <a:solidFill>
                  <a:schemeClr val="bg1"/>
                </a:solidFill>
                <a:cs typeface="Arial" panose="020B0604020202020204" pitchFamily="34" charset="0"/>
              </a:rPr>
              <a:t>Human Resources Strategy at UWTSD </a:t>
            </a:r>
            <a:br>
              <a:rPr lang="en-GB" altLang="en-US" dirty="0">
                <a:cs typeface="Arial" panose="020B0604020202020204" pitchFamily="34" charset="0"/>
              </a:rPr>
            </a:br>
            <a:endParaRPr lang="en-GB" altLang="en-US" dirty="0">
              <a:cs typeface="Arial" panose="020B0604020202020204" pitchFamily="34" charset="0"/>
            </a:endParaRPr>
          </a:p>
        </p:txBody>
      </p:sp>
      <p:sp>
        <p:nvSpPr>
          <p:cNvPr id="2" name="Subtitle 1"/>
          <p:cNvSpPr>
            <a:spLocks noGrp="1"/>
          </p:cNvSpPr>
          <p:nvPr>
            <p:ph type="subTitle" idx="1"/>
          </p:nvPr>
        </p:nvSpPr>
        <p:spPr>
          <a:xfrm>
            <a:off x="-828600" y="4149080"/>
            <a:ext cx="6400800" cy="1752600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Julie Jones MCIPD</a:t>
            </a:r>
          </a:p>
          <a:p>
            <a:r>
              <a:rPr lang="en-GB" sz="3600" dirty="0">
                <a:solidFill>
                  <a:schemeClr val="bg1"/>
                </a:solidFill>
              </a:rPr>
              <a:t>April 2021</a:t>
            </a:r>
          </a:p>
        </p:txBody>
      </p:sp>
    </p:spTree>
    <p:extLst>
      <p:ext uri="{BB962C8B-B14F-4D97-AF65-F5344CB8AC3E}">
        <p14:creationId xmlns:p14="http://schemas.microsoft.com/office/powerpoint/2010/main" val="3078365818"/>
      </p:ext>
    </p:extLst>
  </p:cSld>
  <p:clrMapOvr>
    <a:masterClrMapping/>
  </p:clrMapOvr>
  <p:transition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Outcome of the session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888433"/>
          </a:xfrm>
        </p:spPr>
        <p:txBody>
          <a:bodyPr>
            <a:normAutofit/>
          </a:bodyPr>
          <a:lstStyle/>
          <a:p>
            <a:r>
              <a:rPr lang="en-GB" sz="3000" dirty="0">
                <a:solidFill>
                  <a:schemeClr val="tx2"/>
                </a:solidFill>
              </a:rPr>
              <a:t>To introduce myself and my role at UWTSD</a:t>
            </a:r>
          </a:p>
          <a:p>
            <a:r>
              <a:rPr lang="en-GB" sz="3000" dirty="0">
                <a:solidFill>
                  <a:schemeClr val="tx2"/>
                </a:solidFill>
              </a:rPr>
              <a:t>To briefly outline Employee Relations at UWTSD</a:t>
            </a:r>
          </a:p>
          <a:p>
            <a:r>
              <a:rPr lang="en-GB" sz="3000" dirty="0">
                <a:solidFill>
                  <a:schemeClr val="tx2"/>
                </a:solidFill>
              </a:rPr>
              <a:t>To give some examples of employee relations scenarios</a:t>
            </a:r>
          </a:p>
          <a:p>
            <a:r>
              <a:rPr lang="en-GB" sz="3000" dirty="0">
                <a:solidFill>
                  <a:schemeClr val="tx2"/>
                </a:solidFill>
              </a:rPr>
              <a:t>To answer any questions you may have</a:t>
            </a:r>
          </a:p>
        </p:txBody>
      </p:sp>
    </p:spTree>
    <p:extLst>
      <p:ext uri="{BB962C8B-B14F-4D97-AF65-F5344CB8AC3E}">
        <p14:creationId xmlns:p14="http://schemas.microsoft.com/office/powerpoint/2010/main" val="6694210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University Structure</a:t>
            </a:r>
            <a:br>
              <a:rPr lang="en-GB" dirty="0"/>
            </a:br>
            <a:endParaRPr lang="en-GB" dirty="0"/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4716016" y="2060848"/>
            <a:ext cx="3960440" cy="35283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400" dirty="0"/>
          </a:p>
        </p:txBody>
      </p:sp>
      <p:sp>
        <p:nvSpPr>
          <p:cNvPr id="10" name="Content Placeholder 2"/>
          <p:cNvSpPr txBox="1">
            <a:spLocks/>
          </p:cNvSpPr>
          <p:nvPr/>
        </p:nvSpPr>
        <p:spPr>
          <a:xfrm>
            <a:off x="675317" y="2060848"/>
            <a:ext cx="4040699" cy="30963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251520" y="1423581"/>
            <a:ext cx="8638357" cy="3736106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  <a:spcAft>
                <a:spcPts val="900"/>
              </a:spcAft>
            </a:pPr>
            <a:r>
              <a:rPr lang="en-GB" sz="3000" dirty="0"/>
              <a:t>Institute of Management and Health</a:t>
            </a:r>
          </a:p>
          <a:p>
            <a:pPr>
              <a:spcBef>
                <a:spcPts val="0"/>
              </a:spcBef>
              <a:spcAft>
                <a:spcPts val="900"/>
              </a:spcAft>
            </a:pPr>
            <a:r>
              <a:rPr lang="en-GB" sz="3000" dirty="0"/>
              <a:t>Institute of Science and Art</a:t>
            </a:r>
          </a:p>
          <a:p>
            <a:pPr>
              <a:spcBef>
                <a:spcPts val="0"/>
              </a:spcBef>
              <a:spcAft>
                <a:spcPts val="900"/>
              </a:spcAft>
            </a:pPr>
            <a:r>
              <a:rPr lang="en-GB" sz="3000" dirty="0"/>
              <a:t>Institute of Education and Humanities</a:t>
            </a:r>
          </a:p>
          <a:p>
            <a:pPr>
              <a:spcBef>
                <a:spcPts val="0"/>
              </a:spcBef>
              <a:spcAft>
                <a:spcPts val="900"/>
              </a:spcAft>
            </a:pPr>
            <a:r>
              <a:rPr lang="en-GB" sz="3000" dirty="0"/>
              <a:t>Institute of Inner City Learning (London Campuses and Birmingham Learning Centres)</a:t>
            </a:r>
          </a:p>
          <a:p>
            <a:pPr>
              <a:spcBef>
                <a:spcPts val="0"/>
              </a:spcBef>
              <a:spcAft>
                <a:spcPts val="900"/>
              </a:spcAft>
            </a:pPr>
            <a:r>
              <a:rPr lang="en-GB" sz="3000" dirty="0"/>
              <a:t>One support infrastructure (Professional Services)</a:t>
            </a:r>
          </a:p>
        </p:txBody>
      </p:sp>
    </p:spTree>
    <p:extLst>
      <p:ext uri="{BB962C8B-B14F-4D97-AF65-F5344CB8AC3E}">
        <p14:creationId xmlns:p14="http://schemas.microsoft.com/office/powerpoint/2010/main" val="19404870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15115E-DEB4-414E-8A74-9259EC5CE1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What is the purpose of HR at UWTSD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73A41A-0D5B-4537-9A67-0A63EFF5E9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363272" cy="453650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 provide a profession service to support the University’s mission:</a:t>
            </a:r>
          </a:p>
          <a:p>
            <a:pPr marL="0" indent="0" algn="ctr">
              <a:buNone/>
            </a:pPr>
            <a:endParaRPr lang="en-GB" sz="20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Transforming Education; </a:t>
            </a:r>
          </a:p>
          <a:p>
            <a:pPr marL="0" indent="0" algn="ctr">
              <a:buNone/>
            </a:pPr>
            <a: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Transforming Lives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HR Strategy aligns with the University’s mission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Policies, processes and support is in place to assist the University management and staff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Enable good relationships in the workplace by gaining trust and building relationships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Be up to date and understand the business environment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Be courageous and support managers to deal with issues</a:t>
            </a:r>
          </a:p>
        </p:txBody>
      </p:sp>
    </p:spTree>
    <p:extLst>
      <p:ext uri="{BB962C8B-B14F-4D97-AF65-F5344CB8AC3E}">
        <p14:creationId xmlns:p14="http://schemas.microsoft.com/office/powerpoint/2010/main" val="37627587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1107" t="24608" r="40228" b="5502"/>
          <a:stretch/>
        </p:blipFill>
        <p:spPr>
          <a:xfrm>
            <a:off x="0" y="548680"/>
            <a:ext cx="7308304" cy="511256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300192" y="113435"/>
            <a:ext cx="2843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308304" y="4941168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(CIPD 2018)</a:t>
            </a:r>
          </a:p>
        </p:txBody>
      </p:sp>
    </p:spTree>
    <p:extLst>
      <p:ext uri="{BB962C8B-B14F-4D97-AF65-F5344CB8AC3E}">
        <p14:creationId xmlns:p14="http://schemas.microsoft.com/office/powerpoint/2010/main" val="14664708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b="1" dirty="0"/>
              <a:t>Employee Relations defined by CIPD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507288" cy="3917032"/>
          </a:xfrm>
        </p:spPr>
        <p:txBody>
          <a:bodyPr>
            <a:normAutofit/>
          </a:bodyPr>
          <a:lstStyle/>
          <a:p>
            <a:pPr marL="0" lvl="0" indent="0" algn="ctr">
              <a:buNone/>
            </a:pPr>
            <a:br>
              <a:rPr lang="en-GB" dirty="0"/>
            </a:br>
            <a:r>
              <a:rPr lang="en-GB" dirty="0"/>
              <a:t>Ensuring the relationship between an organisation and its people is managed through transparent practices </a:t>
            </a:r>
          </a:p>
          <a:p>
            <a:pPr marL="0" lvl="0" indent="0" algn="ctr">
              <a:buNone/>
            </a:pPr>
            <a:r>
              <a:rPr lang="en-GB" dirty="0"/>
              <a:t>and relevant law</a:t>
            </a:r>
          </a:p>
          <a:p>
            <a:pPr marL="0" lvl="0" indent="0">
              <a:buNone/>
            </a:pPr>
            <a:endParaRPr lang="en-GB" i="1" dirty="0"/>
          </a:p>
          <a:p>
            <a:pPr marL="0" lvl="0" indent="0">
              <a:buNone/>
            </a:pPr>
            <a:endParaRPr lang="en-GB" dirty="0">
              <a:solidFill>
                <a:schemeClr val="tx2"/>
              </a:solidFill>
            </a:endParaRPr>
          </a:p>
          <a:p>
            <a:pPr marL="0" lvl="0" indent="0">
              <a:buNone/>
            </a:pPr>
            <a:endParaRPr lang="en-GB" dirty="0">
              <a:solidFill>
                <a:schemeClr val="tx2"/>
              </a:solidFill>
            </a:endParaRPr>
          </a:p>
          <a:p>
            <a:endParaRPr lang="en-GB" dirty="0"/>
          </a:p>
          <a:p>
            <a:endParaRPr lang="en-GB" dirty="0"/>
          </a:p>
          <a:p>
            <a:pPr marL="0" indent="0" algn="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86365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F4DD39-E80D-4703-9842-337A9BA8D3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/>
              <a:t>HR role at UWTSD: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E58DF4-84EA-4AC0-85EC-F81F0D8130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Develop relationships and work with Trade Unions, </a:t>
            </a:r>
          </a:p>
          <a:p>
            <a:r>
              <a:rPr lang="en-GB" dirty="0"/>
              <a:t>understanding of employment law and relevant policies</a:t>
            </a:r>
          </a:p>
          <a:p>
            <a:r>
              <a:rPr lang="en-GB" dirty="0"/>
              <a:t>advise line managers on how to be compliant and protect the organisation’s reputation.</a:t>
            </a:r>
          </a:p>
          <a:p>
            <a:r>
              <a:rPr lang="en-GB" dirty="0"/>
              <a:t>An understanding of what to do when the employment relationship breaks down </a:t>
            </a:r>
          </a:p>
          <a:p>
            <a:r>
              <a:rPr lang="en-GB" dirty="0"/>
              <a:t>how to implement proactive approaches to prevent issues occurring in the future.</a:t>
            </a:r>
          </a:p>
          <a:p>
            <a:r>
              <a:rPr lang="en-GB" dirty="0"/>
              <a:t>Policies are in place, accessible and up to date</a:t>
            </a:r>
          </a:p>
          <a:p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48153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56EDC-8453-4544-BCC7-6C83DE0E10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UWTSD employee relations</a:t>
            </a:r>
            <a:r>
              <a:rPr lang="en-GB" dirty="0"/>
              <a:t>	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E56229-8A70-4E33-A199-23CD12AE6D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Main Unions are UCU and UNISON</a:t>
            </a:r>
          </a:p>
          <a:p>
            <a:r>
              <a:rPr lang="en-GB" dirty="0"/>
              <a:t>Regular JCC (Joint Consultative Committee) includes senior managers and VC</a:t>
            </a:r>
          </a:p>
          <a:p>
            <a:r>
              <a:rPr lang="en-GB" dirty="0"/>
              <a:t>Regular Trade Union Meetings with Director of HR to keep Unions up to date on changes and issues – eg Covid </a:t>
            </a:r>
          </a:p>
          <a:p>
            <a:r>
              <a:rPr lang="en-GB" dirty="0"/>
              <a:t>HRBP level to meet with TU reps on individual cases to resolve issues at the informal level where possible</a:t>
            </a:r>
          </a:p>
          <a:p>
            <a:r>
              <a:rPr lang="en-GB" dirty="0"/>
              <a:t>Policies and procedures up to date to reflect employment law changes and best practice</a:t>
            </a:r>
          </a:p>
        </p:txBody>
      </p:sp>
    </p:spTree>
    <p:extLst>
      <p:ext uri="{BB962C8B-B14F-4D97-AF65-F5344CB8AC3E}">
        <p14:creationId xmlns:p14="http://schemas.microsoft.com/office/powerpoint/2010/main" val="36848279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BD0CD-292E-4D01-9502-E1C38CFE8F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Employee Relations at UWTSD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E5D8FD-8E88-413E-81E7-6BDE719F27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National</a:t>
            </a:r>
            <a:r>
              <a:rPr lang="en-GB" dirty="0"/>
              <a:t> – this is the sector wide level of negotiation</a:t>
            </a:r>
          </a:p>
          <a:p>
            <a:r>
              <a:rPr lang="en-GB" b="1" dirty="0"/>
              <a:t>Regional</a:t>
            </a:r>
            <a:r>
              <a:rPr lang="en-GB" dirty="0"/>
              <a:t>- the regional representatives are involved in University wide issues and activities</a:t>
            </a:r>
          </a:p>
          <a:p>
            <a:r>
              <a:rPr lang="en-GB" b="1" dirty="0"/>
              <a:t>Local</a:t>
            </a:r>
            <a:r>
              <a:rPr lang="en-GB" dirty="0"/>
              <a:t> – the local representatives deal with individual employee relations </a:t>
            </a:r>
          </a:p>
        </p:txBody>
      </p:sp>
    </p:spTree>
    <p:extLst>
      <p:ext uri="{BB962C8B-B14F-4D97-AF65-F5344CB8AC3E}">
        <p14:creationId xmlns:p14="http://schemas.microsoft.com/office/powerpoint/2010/main" val="32247386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7AEC23-C920-4B1E-9FEB-5B92D968CD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National level employee relations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0AF329-E1F9-4235-9669-F797F227F9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The University employer organisation is UCEA </a:t>
            </a:r>
            <a:r>
              <a:rPr lang="en-GB" dirty="0">
                <a:hlinkClick r:id="rId2"/>
              </a:rPr>
              <a:t>https://www.ucea.ac.uk/</a:t>
            </a:r>
            <a:r>
              <a:rPr lang="en-GB" dirty="0"/>
              <a:t> (Universities and Colleges Employers Association)</a:t>
            </a:r>
          </a:p>
          <a:p>
            <a:pPr marL="0" indent="0">
              <a:buNone/>
            </a:pPr>
            <a:r>
              <a:rPr lang="en-GB" b="1" dirty="0"/>
              <a:t>UCEA is the voice of HE employers on:</a:t>
            </a:r>
          </a:p>
          <a:p>
            <a:r>
              <a:rPr lang="en-GB" b="1" dirty="0"/>
              <a:t> </a:t>
            </a:r>
            <a:r>
              <a:rPr lang="en-GB" dirty="0"/>
              <a:t>pay and reward </a:t>
            </a:r>
          </a:p>
          <a:p>
            <a:r>
              <a:rPr lang="en-GB" dirty="0"/>
              <a:t>workforce policy and legislation </a:t>
            </a:r>
          </a:p>
          <a:p>
            <a:r>
              <a:rPr lang="en-GB" dirty="0"/>
              <a:t>employment practice in HE</a:t>
            </a:r>
          </a:p>
        </p:txBody>
      </p:sp>
    </p:spTree>
    <p:extLst>
      <p:ext uri="{BB962C8B-B14F-4D97-AF65-F5344CB8AC3E}">
        <p14:creationId xmlns:p14="http://schemas.microsoft.com/office/powerpoint/2010/main" val="4360685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7C11C-FECC-4169-A8D9-0CE54450E5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/>
              <a:t>National Pay Bargaining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D9754E-5A90-492D-9EE1-228FA021F6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435280" cy="453650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/>
              <a:t>Main claim for 2021: </a:t>
            </a:r>
          </a:p>
          <a:p>
            <a:r>
              <a:rPr lang="en-GB" dirty="0"/>
              <a:t>A pay uplift of £2,500 on all pay points</a:t>
            </a:r>
          </a:p>
          <a:p>
            <a:r>
              <a:rPr lang="en-GB" dirty="0"/>
              <a:t>All Universities to be Living Wage Foundation accredited</a:t>
            </a:r>
          </a:p>
          <a:p>
            <a:r>
              <a:rPr lang="en-GB" dirty="0"/>
              <a:t>Weekly hours of work to be 35 per week across the sector</a:t>
            </a:r>
          </a:p>
          <a:p>
            <a:r>
              <a:rPr lang="en-GB" dirty="0"/>
              <a:t>Focus on career development, progression and training</a:t>
            </a:r>
          </a:p>
          <a:p>
            <a:r>
              <a:rPr lang="en-GB" dirty="0"/>
              <a:t>Ending pay injustices based on ethnic, gender and disability pay gaps – look at how protected characteristics impact on pay equality</a:t>
            </a:r>
          </a:p>
          <a:p>
            <a:r>
              <a:rPr lang="en-GB" dirty="0"/>
              <a:t>Eliminate precarious employment practices </a:t>
            </a:r>
          </a:p>
          <a:p>
            <a:r>
              <a:rPr lang="en-GB" dirty="0"/>
              <a:t>Address excessive workloads and the impact on wellbeing of the workforce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Meetings scheduled for 31 March, 14 April, 6 May.  </a:t>
            </a:r>
          </a:p>
          <a:p>
            <a:pPr marL="0" indent="0">
              <a:buNone/>
            </a:pPr>
            <a:r>
              <a:rPr lang="en-GB" dirty="0"/>
              <a:t>Any uplift to the payscales will be effective from 1 August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FBF7CDC-2341-4D6F-81BF-6141CEF2715C}"/>
              </a:ext>
            </a:extLst>
          </p:cNvPr>
          <p:cNvSpPr/>
          <p:nvPr/>
        </p:nvSpPr>
        <p:spPr>
          <a:xfrm>
            <a:off x="3265809" y="3244334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63101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256231-E3C1-43F8-ADF9-006A1B13BC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en-GB" sz="3600" b="1" dirty="0"/>
              <a:t>Regional Level Employee relations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C6A505-A809-44E5-A6D7-458AA8D583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464496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endParaRPr lang="en-GB" sz="6000" dirty="0"/>
          </a:p>
          <a:p>
            <a:pPr marL="0" indent="0">
              <a:buNone/>
            </a:pPr>
            <a:r>
              <a:rPr lang="en-GB" sz="6000" dirty="0"/>
              <a:t>HR strategy and University wide issues communicated eg. </a:t>
            </a:r>
          </a:p>
          <a:p>
            <a:pPr marL="514350" indent="-514350">
              <a:buAutoNum type="arabicPeriod"/>
            </a:pPr>
            <a:r>
              <a:rPr lang="en-GB" sz="6000" b="1" dirty="0"/>
              <a:t>Covid</a:t>
            </a:r>
            <a:r>
              <a:rPr lang="en-GB" sz="6000" dirty="0"/>
              <a:t> – how to deal with this - Working at home, student delivery, staff on site and safety and wellbeing issues</a:t>
            </a:r>
          </a:p>
          <a:p>
            <a:pPr marL="514350" indent="-514350">
              <a:buAutoNum type="arabicPeriod"/>
            </a:pPr>
            <a:r>
              <a:rPr lang="en-GB" sz="6000" b="1" dirty="0"/>
              <a:t>Regrading process </a:t>
            </a:r>
            <a:r>
              <a:rPr lang="en-GB" sz="6000" dirty="0"/>
              <a:t>– currently open for staff and agreed by TUs. </a:t>
            </a:r>
          </a:p>
          <a:p>
            <a:pPr marL="514350" indent="-514350">
              <a:buAutoNum type="arabicPeriod"/>
            </a:pPr>
            <a:r>
              <a:rPr lang="en-GB" sz="6000" b="1" dirty="0"/>
              <a:t>University Restructure in 2019</a:t>
            </a:r>
          </a:p>
          <a:p>
            <a:r>
              <a:rPr lang="en-GB" sz="6000" dirty="0"/>
              <a:t>Impact on number of staff (175 posts)</a:t>
            </a:r>
          </a:p>
          <a:p>
            <a:r>
              <a:rPr lang="en-GB" sz="6000" dirty="0"/>
              <a:t>Cost saving (£6.5 million)</a:t>
            </a:r>
          </a:p>
          <a:p>
            <a:r>
              <a:rPr lang="en-GB" sz="6000" dirty="0"/>
              <a:t>Redundancies</a:t>
            </a:r>
          </a:p>
          <a:p>
            <a:r>
              <a:rPr lang="en-GB" sz="6000" dirty="0"/>
              <a:t>Consultation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24422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1EA4E9-5113-49A4-8D17-FBD33B366C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b="1" dirty="0"/>
              <a:t>Local level employee relations</a:t>
            </a:r>
            <a:r>
              <a:rPr lang="en-GB" dirty="0"/>
              <a:t>	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6A21F-C9DA-40DE-8AD0-5DA6220401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/>
          <a:lstStyle/>
          <a:p>
            <a:r>
              <a:rPr lang="en-GB" dirty="0"/>
              <a:t>Trade Union Representatives support their staff members in any dispute resolution eg grievance, disciplinary, performance issues</a:t>
            </a:r>
          </a:p>
          <a:p>
            <a:r>
              <a:rPr lang="en-GB" dirty="0"/>
              <a:t>Attend meetings to support their staff members in consultations</a:t>
            </a:r>
          </a:p>
          <a:p>
            <a:r>
              <a:rPr lang="en-GB" dirty="0"/>
              <a:t>Raise issues on behalf of their members</a:t>
            </a:r>
          </a:p>
          <a:p>
            <a:pPr marL="0" indent="0">
              <a:buNone/>
            </a:pPr>
            <a:r>
              <a:rPr lang="en-GB" dirty="0"/>
              <a:t>Working together with the trade Unions is most productive way of resolving issues</a:t>
            </a:r>
          </a:p>
        </p:txBody>
      </p:sp>
    </p:spTree>
    <p:extLst>
      <p:ext uri="{BB962C8B-B14F-4D97-AF65-F5344CB8AC3E}">
        <p14:creationId xmlns:p14="http://schemas.microsoft.com/office/powerpoint/2010/main" val="41372409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834FD-7590-4F23-9064-5CBACC5AF4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D62860-400A-42CB-B6C2-1772D960C5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>
                <a:solidFill>
                  <a:schemeClr val="tx2"/>
                </a:solidFill>
              </a:rPr>
              <a:t>Thank you for listening</a:t>
            </a:r>
          </a:p>
          <a:p>
            <a:pPr marL="0" indent="0" algn="ctr">
              <a:buNone/>
            </a:pPr>
            <a:endParaRPr lang="en-GB" dirty="0">
              <a:solidFill>
                <a:schemeClr val="tx2"/>
              </a:solidFill>
            </a:endParaRPr>
          </a:p>
          <a:p>
            <a:pPr marL="0" indent="0" algn="ctr">
              <a:buNone/>
            </a:pPr>
            <a:r>
              <a:rPr lang="en-GB" dirty="0">
                <a:solidFill>
                  <a:schemeClr val="tx2"/>
                </a:solidFill>
              </a:rPr>
              <a:t>are there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45051627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4746</TotalTime>
  <Words>665</Words>
  <Application>Microsoft Office PowerPoint</Application>
  <PresentationFormat>On-screen Show (4:3)</PresentationFormat>
  <Paragraphs>96</Paragraphs>
  <Slides>14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Myriad Pro</vt:lpstr>
      <vt:lpstr>20140311PresentationUWTSDTemplate</vt:lpstr>
      <vt:lpstr>Human Resources Strategy at UWTSD  </vt:lpstr>
      <vt:lpstr>Outcome of the session</vt:lpstr>
      <vt:lpstr>University Structure </vt:lpstr>
      <vt:lpstr>What is the purpose of HR at UWTSD</vt:lpstr>
      <vt:lpstr>PowerPoint Presentation</vt:lpstr>
      <vt:lpstr>Employee Relations defined by CIPD</vt:lpstr>
      <vt:lpstr>HR role at UWTSD:</vt:lpstr>
      <vt:lpstr>UWTSD employee relations  </vt:lpstr>
      <vt:lpstr>Employee Relations at UWTSD</vt:lpstr>
      <vt:lpstr>National level employee relations</vt:lpstr>
      <vt:lpstr>National Pay Bargaining </vt:lpstr>
      <vt:lpstr>Regional Level Employee relations</vt:lpstr>
      <vt:lpstr>Local level employee relations  </vt:lpstr>
      <vt:lpstr>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Efua Adams </cp:lastModifiedBy>
  <cp:revision>100</cp:revision>
  <cp:lastPrinted>2018-06-05T16:18:15Z</cp:lastPrinted>
  <dcterms:created xsi:type="dcterms:W3CDTF">2015-04-14T15:21:28Z</dcterms:created>
  <dcterms:modified xsi:type="dcterms:W3CDTF">2023-02-13T15:24:37Z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