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diagrams/data1.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theme/theme2.xml" ContentType="application/vnd.openxmlformats-officedocument.theme+xml"/>
  <Override PartName="/ppt/diagrams/quickStyle1.xml" ContentType="application/vnd.openxmlformats-officedocument.drawingml.diagramStyle+xml"/>
  <Override PartName="/ppt/diagrams/drawing1.xml" ContentType="application/vnd.ms-office.drawingml.diagramDrawing+xml"/>
  <Override PartName="/ppt/diagrams/colors1.xml" ContentType="application/vnd.openxmlformats-officedocument.drawingml.diagramColors+xml"/>
  <Override PartName="/ppt/diagrams/layout1.xml" ContentType="application/vnd.openxmlformats-officedocument.drawingml.diagramLayout+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sldIdLst>
    <p:sldId id="831" r:id="rId3"/>
    <p:sldId id="839" r:id="rId4"/>
    <p:sldId id="840" r:id="rId5"/>
    <p:sldId id="845" r:id="rId6"/>
    <p:sldId id="714" r:id="rId7"/>
    <p:sldId id="778" r:id="rId8"/>
    <p:sldId id="849" r:id="rId9"/>
    <p:sldId id="827" r:id="rId10"/>
    <p:sldId id="828" r:id="rId11"/>
    <p:sldId id="841" r:id="rId12"/>
    <p:sldId id="267" r:id="rId13"/>
    <p:sldId id="281" r:id="rId14"/>
    <p:sldId id="842" r:id="rId15"/>
    <p:sldId id="843" r:id="rId16"/>
    <p:sldId id="854" r:id="rId17"/>
    <p:sldId id="857" r:id="rId18"/>
    <p:sldId id="729" r:id="rId19"/>
    <p:sldId id="257" r:id="rId20"/>
    <p:sldId id="258" r:id="rId21"/>
    <p:sldId id="855" r:id="rId22"/>
    <p:sldId id="720" r:id="rId23"/>
    <p:sldId id="719" r:id="rId24"/>
    <p:sldId id="723" r:id="rId25"/>
    <p:sldId id="829" r:id="rId26"/>
    <p:sldId id="777" r:id="rId27"/>
    <p:sldId id="264" r:id="rId28"/>
    <p:sldId id="266" r:id="rId29"/>
    <p:sldId id="853" r:id="rId30"/>
    <p:sldId id="856" r:id="rId31"/>
    <p:sldId id="83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74" d="100"/>
          <a:sy n="74" d="100"/>
        </p:scale>
        <p:origin x="84"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ustomXml" Target="../customXml/item3.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openxmlformats.org/officeDocument/2006/relationships/customXml" Target="../customXml/item2.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customXml" Target="../customXml/item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178B76-0890-4AE4-9B45-4E17BE6B5DFE}" type="doc">
      <dgm:prSet loTypeId="urn:microsoft.com/office/officeart/2005/8/layout/cycle8" loCatId="cycle" qsTypeId="urn:microsoft.com/office/officeart/2005/8/quickstyle/simple3" qsCatId="simple" csTypeId="urn:microsoft.com/office/officeart/2005/8/colors/accent1_2" csCatId="accent1" phldr="1"/>
      <dgm:spPr/>
    </dgm:pt>
    <dgm:pt modelId="{5970AE25-5BF3-4804-BE0B-B587E83785D7}">
      <dgm:prSet phldrT="[Text]" custT="1"/>
      <dgm:spPr>
        <a:xfrm>
          <a:off x="1695402" y="354478"/>
          <a:ext cx="3790564" cy="3672412"/>
        </a:xfrm>
        <a:prstGeom prst="pie">
          <a:avLst>
            <a:gd name="adj1" fmla="val 16200000"/>
            <a:gd name="adj2" fmla="val 1800000"/>
          </a:avLst>
        </a:prstGeom>
        <a:gradFill rotWithShape="0">
          <a:gsLst>
            <a:gs pos="0">
              <a:srgbClr val="BBE0E3">
                <a:hueOff val="0"/>
                <a:satOff val="0"/>
                <a:lumOff val="0"/>
                <a:alphaOff val="0"/>
                <a:tint val="50000"/>
                <a:satMod val="300000"/>
              </a:srgbClr>
            </a:gs>
            <a:gs pos="35000">
              <a:srgbClr val="BBE0E3">
                <a:hueOff val="0"/>
                <a:satOff val="0"/>
                <a:lumOff val="0"/>
                <a:alphaOff val="0"/>
                <a:tint val="37000"/>
                <a:satMod val="300000"/>
              </a:srgbClr>
            </a:gs>
            <a:gs pos="100000">
              <a:srgbClr val="BBE0E3">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en-GB" sz="1800" b="1" dirty="0" err="1">
              <a:solidFill>
                <a:srgbClr val="7030A0"/>
              </a:solidFill>
              <a:latin typeface="Arial"/>
              <a:ea typeface="+mn-ea"/>
              <a:cs typeface="+mn-cs"/>
            </a:rPr>
            <a:t>Locationwhere</a:t>
          </a:r>
          <a:r>
            <a:rPr lang="en-GB" sz="1800" b="1" dirty="0">
              <a:solidFill>
                <a:srgbClr val="7030A0"/>
              </a:solidFill>
              <a:latin typeface="Arial"/>
              <a:ea typeface="+mn-ea"/>
              <a:cs typeface="+mn-cs"/>
            </a:rPr>
            <a:t> do you want to work?</a:t>
          </a:r>
        </a:p>
      </dgm:t>
    </dgm:pt>
    <dgm:pt modelId="{E6A1D02A-5521-4189-9A09-9631043A8280}" type="parTrans" cxnId="{989D3F9F-E485-4160-BA07-1011D53CAA3F}">
      <dgm:prSet/>
      <dgm:spPr/>
      <dgm:t>
        <a:bodyPr/>
        <a:lstStyle/>
        <a:p>
          <a:endParaRPr lang="en-GB"/>
        </a:p>
      </dgm:t>
    </dgm:pt>
    <dgm:pt modelId="{7CDCF83F-B1C5-40D6-9C70-AA68CFAA57FE}" type="sibTrans" cxnId="{989D3F9F-E485-4160-BA07-1011D53CAA3F}">
      <dgm:prSet/>
      <dgm:spPr/>
      <dgm:t>
        <a:bodyPr/>
        <a:lstStyle/>
        <a:p>
          <a:endParaRPr lang="en-GB"/>
        </a:p>
      </dgm:t>
    </dgm:pt>
    <dgm:pt modelId="{C5E51D43-72A3-4BF0-904C-BF408D91755C}">
      <dgm:prSet phldrT="[Text]"/>
      <dgm:spPr>
        <a:xfrm>
          <a:off x="1699134" y="354475"/>
          <a:ext cx="3790564" cy="3790564"/>
        </a:xfrm>
        <a:prstGeom prst="pie">
          <a:avLst>
            <a:gd name="adj1" fmla="val 1800000"/>
            <a:gd name="adj2" fmla="val 9000000"/>
          </a:avLst>
        </a:prstGeom>
        <a:gradFill rotWithShape="0">
          <a:gsLst>
            <a:gs pos="0">
              <a:srgbClr val="BBE0E3">
                <a:hueOff val="0"/>
                <a:satOff val="0"/>
                <a:lumOff val="0"/>
                <a:alphaOff val="0"/>
                <a:tint val="50000"/>
                <a:satMod val="300000"/>
              </a:srgbClr>
            </a:gs>
            <a:gs pos="35000">
              <a:srgbClr val="BBE0E3">
                <a:hueOff val="0"/>
                <a:satOff val="0"/>
                <a:lumOff val="0"/>
                <a:alphaOff val="0"/>
                <a:tint val="37000"/>
                <a:satMod val="300000"/>
              </a:srgbClr>
            </a:gs>
            <a:gs pos="100000">
              <a:srgbClr val="BBE0E3">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endParaRPr lang="en-GB" dirty="0">
            <a:solidFill>
              <a:srgbClr val="000000">
                <a:lumMod val="60000"/>
                <a:lumOff val="40000"/>
              </a:srgbClr>
            </a:solidFill>
            <a:latin typeface="Arial"/>
            <a:ea typeface="+mn-ea"/>
            <a:cs typeface="+mn-cs"/>
          </a:endParaRPr>
        </a:p>
      </dgm:t>
    </dgm:pt>
    <dgm:pt modelId="{DE54CEA0-90F5-424A-AD0E-B4C3D1A2BE06}" type="parTrans" cxnId="{F93DA1D6-29B0-431E-8847-C1C8BA46EECE}">
      <dgm:prSet/>
      <dgm:spPr/>
      <dgm:t>
        <a:bodyPr/>
        <a:lstStyle/>
        <a:p>
          <a:endParaRPr lang="en-GB"/>
        </a:p>
      </dgm:t>
    </dgm:pt>
    <dgm:pt modelId="{126C43FF-82A4-4CEB-9669-5051BD3A0ECD}" type="sibTrans" cxnId="{F93DA1D6-29B0-431E-8847-C1C8BA46EECE}">
      <dgm:prSet/>
      <dgm:spPr/>
      <dgm:t>
        <a:bodyPr/>
        <a:lstStyle/>
        <a:p>
          <a:endParaRPr lang="en-GB"/>
        </a:p>
      </dgm:t>
    </dgm:pt>
    <dgm:pt modelId="{85E0638F-FD61-4AEC-95AE-B62760632FFA}">
      <dgm:prSet phldrT="[Text]" custT="1"/>
      <dgm:spPr>
        <a:xfrm>
          <a:off x="1671709" y="289489"/>
          <a:ext cx="3790564" cy="3790564"/>
        </a:xfrm>
        <a:prstGeom prst="pie">
          <a:avLst>
            <a:gd name="adj1" fmla="val 9000000"/>
            <a:gd name="adj2" fmla="val 16200000"/>
          </a:avLst>
        </a:prstGeom>
        <a:gradFill rotWithShape="0">
          <a:gsLst>
            <a:gs pos="0">
              <a:srgbClr val="BBE0E3">
                <a:hueOff val="0"/>
                <a:satOff val="0"/>
                <a:lumOff val="0"/>
                <a:alphaOff val="0"/>
                <a:tint val="50000"/>
                <a:satMod val="300000"/>
              </a:srgbClr>
            </a:gs>
            <a:gs pos="35000">
              <a:srgbClr val="BBE0E3">
                <a:hueOff val="0"/>
                <a:satOff val="0"/>
                <a:lumOff val="0"/>
                <a:alphaOff val="0"/>
                <a:tint val="37000"/>
                <a:satMod val="300000"/>
              </a:srgbClr>
            </a:gs>
            <a:gs pos="100000">
              <a:srgbClr val="BBE0E3">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buNone/>
          </a:pPr>
          <a:r>
            <a:rPr lang="en-GB" sz="1800" b="1" dirty="0">
              <a:solidFill>
                <a:srgbClr val="FF0000"/>
              </a:solidFill>
              <a:latin typeface="Arial"/>
              <a:ea typeface="+mn-ea"/>
              <a:cs typeface="+mn-cs"/>
            </a:rPr>
            <a:t>Mindset  Knowing your Skills &amp; talents</a:t>
          </a:r>
        </a:p>
      </dgm:t>
    </dgm:pt>
    <dgm:pt modelId="{DECB8984-6944-4460-AB7F-F7654440D307}" type="parTrans" cxnId="{8FAFE8ED-EDFA-4427-B5BD-FC55B49B34A3}">
      <dgm:prSet/>
      <dgm:spPr/>
      <dgm:t>
        <a:bodyPr/>
        <a:lstStyle/>
        <a:p>
          <a:endParaRPr lang="en-GB"/>
        </a:p>
      </dgm:t>
    </dgm:pt>
    <dgm:pt modelId="{CBBCF2A6-EDE1-4BB9-B452-CD1CB549D0E7}" type="sibTrans" cxnId="{8FAFE8ED-EDFA-4427-B5BD-FC55B49B34A3}">
      <dgm:prSet/>
      <dgm:spPr/>
      <dgm:t>
        <a:bodyPr/>
        <a:lstStyle/>
        <a:p>
          <a:endParaRPr lang="en-GB"/>
        </a:p>
      </dgm:t>
    </dgm:pt>
    <dgm:pt modelId="{7EB291AA-51F8-450C-9549-36885877C429}" type="pres">
      <dgm:prSet presAssocID="{4B178B76-0890-4AE4-9B45-4E17BE6B5DFE}" presName="compositeShape" presStyleCnt="0">
        <dgm:presLayoutVars>
          <dgm:chMax val="7"/>
          <dgm:dir/>
          <dgm:resizeHandles val="exact"/>
        </dgm:presLayoutVars>
      </dgm:prSet>
      <dgm:spPr/>
    </dgm:pt>
    <dgm:pt modelId="{A5065D0B-3410-47BA-9765-26614B6D3F48}" type="pres">
      <dgm:prSet presAssocID="{4B178B76-0890-4AE4-9B45-4E17BE6B5DFE}" presName="wedge1" presStyleLbl="node1" presStyleIdx="0" presStyleCnt="3" custScaleX="104717" custScaleY="105130" custLinFactNeighborX="-1366" custLinFactNeighborY="55"/>
      <dgm:spPr/>
    </dgm:pt>
    <dgm:pt modelId="{0D1E8E65-7A49-4376-ABEF-1EF9C5402BD8}" type="pres">
      <dgm:prSet presAssocID="{4B178B76-0890-4AE4-9B45-4E17BE6B5DFE}" presName="dummy1a" presStyleCnt="0"/>
      <dgm:spPr/>
    </dgm:pt>
    <dgm:pt modelId="{1EE520E1-0E63-4224-B11F-471D9A8EAF4C}" type="pres">
      <dgm:prSet presAssocID="{4B178B76-0890-4AE4-9B45-4E17BE6B5DFE}" presName="dummy1b" presStyleCnt="0"/>
      <dgm:spPr/>
    </dgm:pt>
    <dgm:pt modelId="{31F33459-FCC5-4285-AB18-1BF2CFD3CE6D}" type="pres">
      <dgm:prSet presAssocID="{4B178B76-0890-4AE4-9B45-4E17BE6B5DFE}" presName="wedge1Tx" presStyleLbl="node1" presStyleIdx="0" presStyleCnt="3">
        <dgm:presLayoutVars>
          <dgm:chMax val="0"/>
          <dgm:chPref val="0"/>
          <dgm:bulletEnabled val="1"/>
        </dgm:presLayoutVars>
      </dgm:prSet>
      <dgm:spPr/>
    </dgm:pt>
    <dgm:pt modelId="{FED00A5B-E99F-4208-AF67-2E5F058242F3}" type="pres">
      <dgm:prSet presAssocID="{4B178B76-0890-4AE4-9B45-4E17BE6B5DFE}" presName="wedge2" presStyleLbl="node1" presStyleIdx="1" presStyleCnt="3" custLinFactNeighborX="792" custLinFactNeighborY="-1958"/>
      <dgm:spPr/>
    </dgm:pt>
    <dgm:pt modelId="{A079C2FE-ED93-4086-AE94-55399A7107F7}" type="pres">
      <dgm:prSet presAssocID="{4B178B76-0890-4AE4-9B45-4E17BE6B5DFE}" presName="dummy2a" presStyleCnt="0"/>
      <dgm:spPr/>
    </dgm:pt>
    <dgm:pt modelId="{BA52132C-8FAC-45A2-AB1F-954C3A88F600}" type="pres">
      <dgm:prSet presAssocID="{4B178B76-0890-4AE4-9B45-4E17BE6B5DFE}" presName="dummy2b" presStyleCnt="0"/>
      <dgm:spPr/>
    </dgm:pt>
    <dgm:pt modelId="{972977D0-FC24-4718-BC20-B7559EFEAB3B}" type="pres">
      <dgm:prSet presAssocID="{4B178B76-0890-4AE4-9B45-4E17BE6B5DFE}" presName="wedge2Tx" presStyleLbl="node1" presStyleIdx="1" presStyleCnt="3">
        <dgm:presLayoutVars>
          <dgm:chMax val="0"/>
          <dgm:chPref val="0"/>
          <dgm:bulletEnabled val="1"/>
        </dgm:presLayoutVars>
      </dgm:prSet>
      <dgm:spPr/>
    </dgm:pt>
    <dgm:pt modelId="{10CB4AB6-713F-4640-B053-61FAAA3EADDA}" type="pres">
      <dgm:prSet presAssocID="{4B178B76-0890-4AE4-9B45-4E17BE6B5DFE}" presName="wedge3" presStyleLbl="node1" presStyleIdx="2" presStyleCnt="3" custLinFactNeighborX="2128" custLinFactNeighborY="-101"/>
      <dgm:spPr/>
    </dgm:pt>
    <dgm:pt modelId="{CF98CE76-F3E5-4B5C-8C9B-BEAEF6B262CA}" type="pres">
      <dgm:prSet presAssocID="{4B178B76-0890-4AE4-9B45-4E17BE6B5DFE}" presName="dummy3a" presStyleCnt="0"/>
      <dgm:spPr/>
    </dgm:pt>
    <dgm:pt modelId="{9247273C-1FF0-4911-9F3D-3208AB655E0E}" type="pres">
      <dgm:prSet presAssocID="{4B178B76-0890-4AE4-9B45-4E17BE6B5DFE}" presName="dummy3b" presStyleCnt="0"/>
      <dgm:spPr/>
    </dgm:pt>
    <dgm:pt modelId="{2A21E272-869F-4C73-A157-2DC658B08850}" type="pres">
      <dgm:prSet presAssocID="{4B178B76-0890-4AE4-9B45-4E17BE6B5DFE}" presName="wedge3Tx" presStyleLbl="node1" presStyleIdx="2" presStyleCnt="3">
        <dgm:presLayoutVars>
          <dgm:chMax val="0"/>
          <dgm:chPref val="0"/>
          <dgm:bulletEnabled val="1"/>
        </dgm:presLayoutVars>
      </dgm:prSet>
      <dgm:spPr/>
    </dgm:pt>
    <dgm:pt modelId="{3AB93FBA-B100-47CD-8B50-4151FA90CC2F}" type="pres">
      <dgm:prSet presAssocID="{7CDCF83F-B1C5-40D6-9C70-AA68CFAA57FE}" presName="arrowWedge1" presStyleLbl="fgSibTrans2D1" presStyleIdx="0" presStyleCnt="3"/>
      <dgm:spPr>
        <a:xfrm>
          <a:off x="1461060" y="61309"/>
          <a:ext cx="4259872" cy="4259872"/>
        </a:xfrm>
        <a:prstGeom prst="circularArrow">
          <a:avLst>
            <a:gd name="adj1" fmla="val 5085"/>
            <a:gd name="adj2" fmla="val 327528"/>
            <a:gd name="adj3" fmla="val 1472472"/>
            <a:gd name="adj4" fmla="val 16199432"/>
            <a:gd name="adj5" fmla="val 5932"/>
          </a:avLst>
        </a:prstGeom>
        <a:gradFill rotWithShape="0">
          <a:gsLst>
            <a:gs pos="0">
              <a:srgbClr val="BBE0E3">
                <a:tint val="60000"/>
                <a:hueOff val="0"/>
                <a:satOff val="0"/>
                <a:lumOff val="0"/>
                <a:alphaOff val="0"/>
                <a:tint val="50000"/>
                <a:satMod val="300000"/>
              </a:srgbClr>
            </a:gs>
            <a:gs pos="35000">
              <a:srgbClr val="BBE0E3">
                <a:tint val="60000"/>
                <a:hueOff val="0"/>
                <a:satOff val="0"/>
                <a:lumOff val="0"/>
                <a:alphaOff val="0"/>
                <a:tint val="37000"/>
                <a:satMod val="300000"/>
              </a:srgbClr>
            </a:gs>
            <a:gs pos="100000">
              <a:srgbClr val="BBE0E3">
                <a:tint val="60000"/>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dgm:spPr>
    </dgm:pt>
    <dgm:pt modelId="{B1D80EB3-ABC7-408A-8441-EDD0231067C5}" type="pres">
      <dgm:prSet presAssocID="{126C43FF-82A4-4CEB-9669-5051BD3A0ECD}" presName="arrowWedge2" presStyleLbl="fgSibTrans2D1" presStyleIdx="1" presStyleCnt="3"/>
      <dgm:spPr>
        <a:xfrm>
          <a:off x="1464480" y="119581"/>
          <a:ext cx="4259872" cy="4259872"/>
        </a:xfrm>
        <a:prstGeom prst="circularArrow">
          <a:avLst>
            <a:gd name="adj1" fmla="val 5085"/>
            <a:gd name="adj2" fmla="val 327528"/>
            <a:gd name="adj3" fmla="val 8671970"/>
            <a:gd name="adj4" fmla="val 1800502"/>
            <a:gd name="adj5" fmla="val 5932"/>
          </a:avLst>
        </a:prstGeom>
        <a:gradFill rotWithShape="0">
          <a:gsLst>
            <a:gs pos="0">
              <a:srgbClr val="BBE0E3">
                <a:tint val="60000"/>
                <a:hueOff val="0"/>
                <a:satOff val="0"/>
                <a:lumOff val="0"/>
                <a:alphaOff val="0"/>
                <a:tint val="50000"/>
                <a:satMod val="300000"/>
              </a:srgbClr>
            </a:gs>
            <a:gs pos="35000">
              <a:srgbClr val="BBE0E3">
                <a:tint val="60000"/>
                <a:hueOff val="0"/>
                <a:satOff val="0"/>
                <a:lumOff val="0"/>
                <a:alphaOff val="0"/>
                <a:tint val="37000"/>
                <a:satMod val="300000"/>
              </a:srgbClr>
            </a:gs>
            <a:gs pos="100000">
              <a:srgbClr val="BBE0E3">
                <a:tint val="60000"/>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dgm:spPr>
    </dgm:pt>
    <dgm:pt modelId="{D34C055E-B481-477E-9988-1D4BB4BFFE09}" type="pres">
      <dgm:prSet presAssocID="{CBBCF2A6-EDE1-4BB9-B452-CD1CB549D0E7}" presName="arrowWedge3" presStyleLbl="fgSibTrans2D1" presStyleIdx="2" presStyleCnt="3"/>
      <dgm:spPr>
        <a:xfrm>
          <a:off x="1436742" y="54835"/>
          <a:ext cx="4259872" cy="4259872"/>
        </a:xfrm>
        <a:prstGeom prst="circularArrow">
          <a:avLst>
            <a:gd name="adj1" fmla="val 5085"/>
            <a:gd name="adj2" fmla="val 327528"/>
            <a:gd name="adj3" fmla="val 15873039"/>
            <a:gd name="adj4" fmla="val 9000000"/>
            <a:gd name="adj5" fmla="val 5932"/>
          </a:avLst>
        </a:prstGeom>
        <a:gradFill rotWithShape="0">
          <a:gsLst>
            <a:gs pos="0">
              <a:srgbClr val="BBE0E3">
                <a:tint val="60000"/>
                <a:hueOff val="0"/>
                <a:satOff val="0"/>
                <a:lumOff val="0"/>
                <a:alphaOff val="0"/>
                <a:tint val="50000"/>
                <a:satMod val="300000"/>
              </a:srgbClr>
            </a:gs>
            <a:gs pos="35000">
              <a:srgbClr val="BBE0E3">
                <a:tint val="60000"/>
                <a:hueOff val="0"/>
                <a:satOff val="0"/>
                <a:lumOff val="0"/>
                <a:alphaOff val="0"/>
                <a:tint val="37000"/>
                <a:satMod val="300000"/>
              </a:srgbClr>
            </a:gs>
            <a:gs pos="100000">
              <a:srgbClr val="BBE0E3">
                <a:tint val="60000"/>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dgm:spPr>
    </dgm:pt>
  </dgm:ptLst>
  <dgm:cxnLst>
    <dgm:cxn modelId="{9991411B-E475-4D07-B274-FEC5BCEEA55B}" type="presOf" srcId="{85E0638F-FD61-4AEC-95AE-B62760632FFA}" destId="{2A21E272-869F-4C73-A157-2DC658B08850}" srcOrd="1" destOrd="0" presId="urn:microsoft.com/office/officeart/2005/8/layout/cycle8"/>
    <dgm:cxn modelId="{68524C1D-1834-4134-9372-E442A9900600}" type="presOf" srcId="{C5E51D43-72A3-4BF0-904C-BF408D91755C}" destId="{FED00A5B-E99F-4208-AF67-2E5F058242F3}" srcOrd="0" destOrd="0" presId="urn:microsoft.com/office/officeart/2005/8/layout/cycle8"/>
    <dgm:cxn modelId="{410F3D28-E9BC-4AF4-A4BE-258640A60A15}" type="presOf" srcId="{5970AE25-5BF3-4804-BE0B-B587E83785D7}" destId="{A5065D0B-3410-47BA-9765-26614B6D3F48}" srcOrd="0" destOrd="0" presId="urn:microsoft.com/office/officeart/2005/8/layout/cycle8"/>
    <dgm:cxn modelId="{419A8F71-D85B-4EEE-954D-8BD411A67264}" type="presOf" srcId="{5970AE25-5BF3-4804-BE0B-B587E83785D7}" destId="{31F33459-FCC5-4285-AB18-1BF2CFD3CE6D}" srcOrd="1" destOrd="0" presId="urn:microsoft.com/office/officeart/2005/8/layout/cycle8"/>
    <dgm:cxn modelId="{05988F90-8269-4761-8FCA-E92CE3156961}" type="presOf" srcId="{85E0638F-FD61-4AEC-95AE-B62760632FFA}" destId="{10CB4AB6-713F-4640-B053-61FAAA3EADDA}" srcOrd="0" destOrd="0" presId="urn:microsoft.com/office/officeart/2005/8/layout/cycle8"/>
    <dgm:cxn modelId="{B29E6A9B-1D78-4CBF-800F-081467EE9A0F}" type="presOf" srcId="{C5E51D43-72A3-4BF0-904C-BF408D91755C}" destId="{972977D0-FC24-4718-BC20-B7559EFEAB3B}" srcOrd="1" destOrd="0" presId="urn:microsoft.com/office/officeart/2005/8/layout/cycle8"/>
    <dgm:cxn modelId="{989D3F9F-E485-4160-BA07-1011D53CAA3F}" srcId="{4B178B76-0890-4AE4-9B45-4E17BE6B5DFE}" destId="{5970AE25-5BF3-4804-BE0B-B587E83785D7}" srcOrd="0" destOrd="0" parTransId="{E6A1D02A-5521-4189-9A09-9631043A8280}" sibTransId="{7CDCF83F-B1C5-40D6-9C70-AA68CFAA57FE}"/>
    <dgm:cxn modelId="{F93DA1D6-29B0-431E-8847-C1C8BA46EECE}" srcId="{4B178B76-0890-4AE4-9B45-4E17BE6B5DFE}" destId="{C5E51D43-72A3-4BF0-904C-BF408D91755C}" srcOrd="1" destOrd="0" parTransId="{DE54CEA0-90F5-424A-AD0E-B4C3D1A2BE06}" sibTransId="{126C43FF-82A4-4CEB-9669-5051BD3A0ECD}"/>
    <dgm:cxn modelId="{5C87E6EA-BBD3-4238-ADB9-9048A3B00B55}" type="presOf" srcId="{4B178B76-0890-4AE4-9B45-4E17BE6B5DFE}" destId="{7EB291AA-51F8-450C-9549-36885877C429}" srcOrd="0" destOrd="0" presId="urn:microsoft.com/office/officeart/2005/8/layout/cycle8"/>
    <dgm:cxn modelId="{8FAFE8ED-EDFA-4427-B5BD-FC55B49B34A3}" srcId="{4B178B76-0890-4AE4-9B45-4E17BE6B5DFE}" destId="{85E0638F-FD61-4AEC-95AE-B62760632FFA}" srcOrd="2" destOrd="0" parTransId="{DECB8984-6944-4460-AB7F-F7654440D307}" sibTransId="{CBBCF2A6-EDE1-4BB9-B452-CD1CB549D0E7}"/>
    <dgm:cxn modelId="{D41388D7-0EBD-4EEA-A793-8031C4408DC1}" type="presParOf" srcId="{7EB291AA-51F8-450C-9549-36885877C429}" destId="{A5065D0B-3410-47BA-9765-26614B6D3F48}" srcOrd="0" destOrd="0" presId="urn:microsoft.com/office/officeart/2005/8/layout/cycle8"/>
    <dgm:cxn modelId="{16784351-32FB-4D04-A4A7-29DD5DBBDFB4}" type="presParOf" srcId="{7EB291AA-51F8-450C-9549-36885877C429}" destId="{0D1E8E65-7A49-4376-ABEF-1EF9C5402BD8}" srcOrd="1" destOrd="0" presId="urn:microsoft.com/office/officeart/2005/8/layout/cycle8"/>
    <dgm:cxn modelId="{AA378C68-2B5C-44AA-AD6C-2D136841B692}" type="presParOf" srcId="{7EB291AA-51F8-450C-9549-36885877C429}" destId="{1EE520E1-0E63-4224-B11F-471D9A8EAF4C}" srcOrd="2" destOrd="0" presId="urn:microsoft.com/office/officeart/2005/8/layout/cycle8"/>
    <dgm:cxn modelId="{2CA6928E-8507-4F6A-9753-5B2E8BAC4F08}" type="presParOf" srcId="{7EB291AA-51F8-450C-9549-36885877C429}" destId="{31F33459-FCC5-4285-AB18-1BF2CFD3CE6D}" srcOrd="3" destOrd="0" presId="urn:microsoft.com/office/officeart/2005/8/layout/cycle8"/>
    <dgm:cxn modelId="{C0FBC6CE-1FE6-4977-945A-91D3783B705F}" type="presParOf" srcId="{7EB291AA-51F8-450C-9549-36885877C429}" destId="{FED00A5B-E99F-4208-AF67-2E5F058242F3}" srcOrd="4" destOrd="0" presId="urn:microsoft.com/office/officeart/2005/8/layout/cycle8"/>
    <dgm:cxn modelId="{FF885DEE-2A41-43E6-B620-ED93D22A89EF}" type="presParOf" srcId="{7EB291AA-51F8-450C-9549-36885877C429}" destId="{A079C2FE-ED93-4086-AE94-55399A7107F7}" srcOrd="5" destOrd="0" presId="urn:microsoft.com/office/officeart/2005/8/layout/cycle8"/>
    <dgm:cxn modelId="{71917413-8CC1-461A-8888-082BF695C08F}" type="presParOf" srcId="{7EB291AA-51F8-450C-9549-36885877C429}" destId="{BA52132C-8FAC-45A2-AB1F-954C3A88F600}" srcOrd="6" destOrd="0" presId="urn:microsoft.com/office/officeart/2005/8/layout/cycle8"/>
    <dgm:cxn modelId="{8284ACB8-4315-412A-94CE-D5E130B14115}" type="presParOf" srcId="{7EB291AA-51F8-450C-9549-36885877C429}" destId="{972977D0-FC24-4718-BC20-B7559EFEAB3B}" srcOrd="7" destOrd="0" presId="urn:microsoft.com/office/officeart/2005/8/layout/cycle8"/>
    <dgm:cxn modelId="{253E1562-9F8F-4E66-A6ED-093C1F311060}" type="presParOf" srcId="{7EB291AA-51F8-450C-9549-36885877C429}" destId="{10CB4AB6-713F-4640-B053-61FAAA3EADDA}" srcOrd="8" destOrd="0" presId="urn:microsoft.com/office/officeart/2005/8/layout/cycle8"/>
    <dgm:cxn modelId="{4C5EC1A6-7F3A-43FD-9D6A-73C703EB836F}" type="presParOf" srcId="{7EB291AA-51F8-450C-9549-36885877C429}" destId="{CF98CE76-F3E5-4B5C-8C9B-BEAEF6B262CA}" srcOrd="9" destOrd="0" presId="urn:microsoft.com/office/officeart/2005/8/layout/cycle8"/>
    <dgm:cxn modelId="{3BBE6B4E-9978-4884-BB00-180A07FEAD0B}" type="presParOf" srcId="{7EB291AA-51F8-450C-9549-36885877C429}" destId="{9247273C-1FF0-4911-9F3D-3208AB655E0E}" srcOrd="10" destOrd="0" presId="urn:microsoft.com/office/officeart/2005/8/layout/cycle8"/>
    <dgm:cxn modelId="{BAE8454D-60A8-4464-BA03-666D0D8DF27E}" type="presParOf" srcId="{7EB291AA-51F8-450C-9549-36885877C429}" destId="{2A21E272-869F-4C73-A157-2DC658B08850}" srcOrd="11" destOrd="0" presId="urn:microsoft.com/office/officeart/2005/8/layout/cycle8"/>
    <dgm:cxn modelId="{7E662B1A-7254-45E1-A8EC-89BB5CDA3882}" type="presParOf" srcId="{7EB291AA-51F8-450C-9549-36885877C429}" destId="{3AB93FBA-B100-47CD-8B50-4151FA90CC2F}" srcOrd="12" destOrd="0" presId="urn:microsoft.com/office/officeart/2005/8/layout/cycle8"/>
    <dgm:cxn modelId="{23351F71-ABF5-4994-B7E2-AEF6B7824DD5}" type="presParOf" srcId="{7EB291AA-51F8-450C-9549-36885877C429}" destId="{B1D80EB3-ABC7-408A-8441-EDD0231067C5}" srcOrd="13" destOrd="0" presId="urn:microsoft.com/office/officeart/2005/8/layout/cycle8"/>
    <dgm:cxn modelId="{37B109B8-BA07-44F8-AE27-079BD66904BA}" type="presParOf" srcId="{7EB291AA-51F8-450C-9549-36885877C429}" destId="{D34C055E-B481-477E-9988-1D4BB4BFFE09}"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65D0B-3410-47BA-9765-26614B6D3F48}">
      <dsp:nvSpPr>
        <dsp:cNvPr id="0" name=""/>
        <dsp:cNvSpPr/>
      </dsp:nvSpPr>
      <dsp:spPr>
        <a:xfrm>
          <a:off x="1434722" y="262383"/>
          <a:ext cx="4220196" cy="4236840"/>
        </a:xfrm>
        <a:prstGeom prst="pie">
          <a:avLst>
            <a:gd name="adj1" fmla="val 16200000"/>
            <a:gd name="adj2" fmla="val 1800000"/>
          </a:avLst>
        </a:prstGeom>
        <a:gradFill rotWithShape="0">
          <a:gsLst>
            <a:gs pos="0">
              <a:srgbClr val="BBE0E3">
                <a:hueOff val="0"/>
                <a:satOff val="0"/>
                <a:lumOff val="0"/>
                <a:alphaOff val="0"/>
                <a:tint val="50000"/>
                <a:satMod val="300000"/>
              </a:srgbClr>
            </a:gs>
            <a:gs pos="35000">
              <a:srgbClr val="BBE0E3">
                <a:hueOff val="0"/>
                <a:satOff val="0"/>
                <a:lumOff val="0"/>
                <a:alphaOff val="0"/>
                <a:tint val="37000"/>
                <a:satMod val="300000"/>
              </a:srgbClr>
            </a:gs>
            <a:gs pos="100000">
              <a:srgbClr val="BBE0E3">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err="1">
              <a:solidFill>
                <a:srgbClr val="7030A0"/>
              </a:solidFill>
              <a:latin typeface="Arial"/>
              <a:ea typeface="+mn-ea"/>
              <a:cs typeface="+mn-cs"/>
            </a:rPr>
            <a:t>Locationwhere</a:t>
          </a:r>
          <a:r>
            <a:rPr lang="en-GB" sz="1800" b="1" kern="1200" dirty="0">
              <a:solidFill>
                <a:srgbClr val="7030A0"/>
              </a:solidFill>
              <a:latin typeface="Arial"/>
              <a:ea typeface="+mn-ea"/>
              <a:cs typeface="+mn-cs"/>
            </a:rPr>
            <a:t> do you want to work?</a:t>
          </a:r>
        </a:p>
      </dsp:txBody>
      <dsp:txXfrm>
        <a:off x="3879592" y="1344853"/>
        <a:ext cx="1065760" cy="891636"/>
      </dsp:txXfrm>
    </dsp:sp>
    <dsp:sp modelId="{FED00A5B-E99F-4208-AF67-2E5F058242F3}">
      <dsp:nvSpPr>
        <dsp:cNvPr id="0" name=""/>
        <dsp:cNvSpPr/>
      </dsp:nvSpPr>
      <dsp:spPr>
        <a:xfrm>
          <a:off x="1533741" y="428561"/>
          <a:ext cx="4030096" cy="4030096"/>
        </a:xfrm>
        <a:prstGeom prst="pie">
          <a:avLst>
            <a:gd name="adj1" fmla="val 1800000"/>
            <a:gd name="adj2" fmla="val 9000000"/>
          </a:avLst>
        </a:prstGeom>
        <a:gradFill rotWithShape="0">
          <a:gsLst>
            <a:gs pos="0">
              <a:srgbClr val="BBE0E3">
                <a:hueOff val="0"/>
                <a:satOff val="0"/>
                <a:lumOff val="0"/>
                <a:alphaOff val="0"/>
                <a:tint val="50000"/>
                <a:satMod val="300000"/>
              </a:srgbClr>
            </a:gs>
            <a:gs pos="35000">
              <a:srgbClr val="BBE0E3">
                <a:hueOff val="0"/>
                <a:satOff val="0"/>
                <a:lumOff val="0"/>
                <a:alphaOff val="0"/>
                <a:tint val="37000"/>
                <a:satMod val="300000"/>
              </a:srgbClr>
            </a:gs>
            <a:gs pos="100000">
              <a:srgbClr val="BBE0E3">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endParaRPr lang="en-GB" sz="4700" kern="1200" dirty="0">
            <a:solidFill>
              <a:srgbClr val="000000">
                <a:lumMod val="60000"/>
                <a:lumOff val="40000"/>
              </a:srgbClr>
            </a:solidFill>
            <a:latin typeface="Arial"/>
            <a:ea typeface="+mn-ea"/>
            <a:cs typeface="+mn-cs"/>
          </a:endParaRPr>
        </a:p>
      </dsp:txBody>
      <dsp:txXfrm>
        <a:off x="2809462" y="3197901"/>
        <a:ext cx="1526630" cy="746351"/>
      </dsp:txXfrm>
    </dsp:sp>
    <dsp:sp modelId="{10CB4AB6-713F-4640-B053-61FAAA3EADDA}">
      <dsp:nvSpPr>
        <dsp:cNvPr id="0" name=""/>
        <dsp:cNvSpPr/>
      </dsp:nvSpPr>
      <dsp:spPr>
        <a:xfrm>
          <a:off x="1504582" y="359468"/>
          <a:ext cx="4030096" cy="4030096"/>
        </a:xfrm>
        <a:prstGeom prst="pie">
          <a:avLst>
            <a:gd name="adj1" fmla="val 9000000"/>
            <a:gd name="adj2" fmla="val 16200000"/>
          </a:avLst>
        </a:prstGeom>
        <a:gradFill rotWithShape="0">
          <a:gsLst>
            <a:gs pos="0">
              <a:srgbClr val="BBE0E3">
                <a:hueOff val="0"/>
                <a:satOff val="0"/>
                <a:lumOff val="0"/>
                <a:alphaOff val="0"/>
                <a:tint val="50000"/>
                <a:satMod val="300000"/>
              </a:srgbClr>
            </a:gs>
            <a:gs pos="35000">
              <a:srgbClr val="BBE0E3">
                <a:hueOff val="0"/>
                <a:satOff val="0"/>
                <a:lumOff val="0"/>
                <a:alphaOff val="0"/>
                <a:tint val="37000"/>
                <a:satMod val="300000"/>
              </a:srgbClr>
            </a:gs>
            <a:gs pos="100000">
              <a:srgbClr val="BBE0E3">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latin typeface="Arial"/>
              <a:ea typeface="+mn-ea"/>
              <a:cs typeface="+mn-cs"/>
            </a:rPr>
            <a:t>Mindset  Knowing your Skills &amp; talents</a:t>
          </a:r>
        </a:p>
      </dsp:txBody>
      <dsp:txXfrm>
        <a:off x="2182185" y="1389117"/>
        <a:ext cx="1017752" cy="848127"/>
      </dsp:txXfrm>
    </dsp:sp>
    <dsp:sp modelId="{3AB93FBA-B100-47CD-8B50-4151FA90CC2F}">
      <dsp:nvSpPr>
        <dsp:cNvPr id="0" name=""/>
        <dsp:cNvSpPr/>
      </dsp:nvSpPr>
      <dsp:spPr>
        <a:xfrm>
          <a:off x="1279733" y="115302"/>
          <a:ext cx="4529060" cy="4529060"/>
        </a:xfrm>
        <a:prstGeom prst="circularArrow">
          <a:avLst>
            <a:gd name="adj1" fmla="val 5085"/>
            <a:gd name="adj2" fmla="val 327528"/>
            <a:gd name="adj3" fmla="val 1472472"/>
            <a:gd name="adj4" fmla="val 16199432"/>
            <a:gd name="adj5" fmla="val 5932"/>
          </a:avLst>
        </a:prstGeom>
        <a:gradFill rotWithShape="0">
          <a:gsLst>
            <a:gs pos="0">
              <a:srgbClr val="BBE0E3">
                <a:tint val="60000"/>
                <a:hueOff val="0"/>
                <a:satOff val="0"/>
                <a:lumOff val="0"/>
                <a:alphaOff val="0"/>
                <a:tint val="50000"/>
                <a:satMod val="300000"/>
              </a:srgbClr>
            </a:gs>
            <a:gs pos="35000">
              <a:srgbClr val="BBE0E3">
                <a:tint val="60000"/>
                <a:hueOff val="0"/>
                <a:satOff val="0"/>
                <a:lumOff val="0"/>
                <a:alphaOff val="0"/>
                <a:tint val="37000"/>
                <a:satMod val="300000"/>
              </a:srgbClr>
            </a:gs>
            <a:gs pos="100000">
              <a:srgbClr val="BBE0E3">
                <a:tint val="60000"/>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B1D80EB3-ABC7-408A-8441-EDD0231067C5}">
      <dsp:nvSpPr>
        <dsp:cNvPr id="0" name=""/>
        <dsp:cNvSpPr/>
      </dsp:nvSpPr>
      <dsp:spPr>
        <a:xfrm>
          <a:off x="1284259" y="178824"/>
          <a:ext cx="4529060" cy="4529060"/>
        </a:xfrm>
        <a:prstGeom prst="circularArrow">
          <a:avLst>
            <a:gd name="adj1" fmla="val 5085"/>
            <a:gd name="adj2" fmla="val 327528"/>
            <a:gd name="adj3" fmla="val 8671970"/>
            <a:gd name="adj4" fmla="val 1800502"/>
            <a:gd name="adj5" fmla="val 5932"/>
          </a:avLst>
        </a:prstGeom>
        <a:gradFill rotWithShape="0">
          <a:gsLst>
            <a:gs pos="0">
              <a:srgbClr val="BBE0E3">
                <a:tint val="60000"/>
                <a:hueOff val="0"/>
                <a:satOff val="0"/>
                <a:lumOff val="0"/>
                <a:alphaOff val="0"/>
                <a:tint val="50000"/>
                <a:satMod val="300000"/>
              </a:srgbClr>
            </a:gs>
            <a:gs pos="35000">
              <a:srgbClr val="BBE0E3">
                <a:tint val="60000"/>
                <a:hueOff val="0"/>
                <a:satOff val="0"/>
                <a:lumOff val="0"/>
                <a:alphaOff val="0"/>
                <a:tint val="37000"/>
                <a:satMod val="300000"/>
              </a:srgbClr>
            </a:gs>
            <a:gs pos="100000">
              <a:srgbClr val="BBE0E3">
                <a:tint val="60000"/>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D34C055E-B481-477E-9988-1D4BB4BFFE09}">
      <dsp:nvSpPr>
        <dsp:cNvPr id="0" name=""/>
        <dsp:cNvSpPr/>
      </dsp:nvSpPr>
      <dsp:spPr>
        <a:xfrm>
          <a:off x="1254767" y="109986"/>
          <a:ext cx="4529060" cy="4529060"/>
        </a:xfrm>
        <a:prstGeom prst="circularArrow">
          <a:avLst>
            <a:gd name="adj1" fmla="val 5085"/>
            <a:gd name="adj2" fmla="val 327528"/>
            <a:gd name="adj3" fmla="val 15873039"/>
            <a:gd name="adj4" fmla="val 9000000"/>
            <a:gd name="adj5" fmla="val 5932"/>
          </a:avLst>
        </a:prstGeom>
        <a:gradFill rotWithShape="0">
          <a:gsLst>
            <a:gs pos="0">
              <a:srgbClr val="BBE0E3">
                <a:tint val="60000"/>
                <a:hueOff val="0"/>
                <a:satOff val="0"/>
                <a:lumOff val="0"/>
                <a:alphaOff val="0"/>
                <a:tint val="50000"/>
                <a:satMod val="300000"/>
              </a:srgbClr>
            </a:gs>
            <a:gs pos="35000">
              <a:srgbClr val="BBE0E3">
                <a:tint val="60000"/>
                <a:hueOff val="0"/>
                <a:satOff val="0"/>
                <a:lumOff val="0"/>
                <a:alphaOff val="0"/>
                <a:tint val="37000"/>
                <a:satMod val="300000"/>
              </a:srgbClr>
            </a:gs>
            <a:gs pos="100000">
              <a:srgbClr val="BBE0E3">
                <a:tint val="60000"/>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AE99D1-2A0F-4B5E-8D92-7FA78FC0DC26}"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167323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E99D1-2A0F-4B5E-8D92-7FA78FC0DC26}"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161480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E99D1-2A0F-4B5E-8D92-7FA78FC0DC26}"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597313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AE99D1-2A0F-4B5E-8D92-7FA78FC0DC26}"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4114982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AE99D1-2A0F-4B5E-8D92-7FA78FC0DC26}"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1209830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AE99D1-2A0F-4B5E-8D92-7FA78FC0DC26}"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1235515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AE99D1-2A0F-4B5E-8D92-7FA78FC0DC26}"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1502762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AE99D1-2A0F-4B5E-8D92-7FA78FC0DC26}"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36810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AE99D1-2A0F-4B5E-8D92-7FA78FC0DC26}"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165809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E99D1-2A0F-4B5E-8D92-7FA78FC0DC26}"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210272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E99D1-2A0F-4B5E-8D92-7FA78FC0DC26}"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32D5D-2FCD-4435-A4BD-8113216116BC}" type="slidenum">
              <a:rPr lang="en-GB" smtClean="0"/>
              <a:t>‹#›</a:t>
            </a:fld>
            <a:endParaRPr lang="en-GB"/>
          </a:p>
        </p:txBody>
      </p:sp>
    </p:spTree>
    <p:extLst>
      <p:ext uri="{BB962C8B-B14F-4D97-AF65-F5344CB8AC3E}">
        <p14:creationId xmlns:p14="http://schemas.microsoft.com/office/powerpoint/2010/main" val="2573394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ED3D3F3F-F461-4F44-AD48-E9B38AB05B26}"/>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D1687228-4936-46DF-A390-C570AC69962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28FDF7D9-0A9E-4B04-BB6A-ED082E90CA2A}"/>
              </a:ext>
            </a:extLst>
          </p:cNvPr>
          <p:cNvSpPr>
            <a:spLocks noGrp="1" noChangeArrowheads="1"/>
          </p:cNvSpPr>
          <p:nvPr>
            <p:ph type="sldNum" sz="quarter" idx="12"/>
          </p:nvPr>
        </p:nvSpPr>
        <p:spPr>
          <a:ln/>
        </p:spPr>
        <p:txBody>
          <a:bodyPr/>
          <a:lstStyle>
            <a:lvl1pPr>
              <a:defRPr/>
            </a:lvl1pPr>
          </a:lstStyle>
          <a:p>
            <a:pPr>
              <a:defRPr/>
            </a:pPr>
            <a:fld id="{0761794E-5153-4051-9039-4B64F2857288}" type="slidenum">
              <a:rPr lang="en-GB" altLang="en-US"/>
              <a:pPr>
                <a:defRPr/>
              </a:pPr>
              <a:t>‹#›</a:t>
            </a:fld>
            <a:endParaRPr lang="en-GB" altLang="en-US"/>
          </a:p>
        </p:txBody>
      </p:sp>
    </p:spTree>
    <p:extLst>
      <p:ext uri="{BB962C8B-B14F-4D97-AF65-F5344CB8AC3E}">
        <p14:creationId xmlns:p14="http://schemas.microsoft.com/office/powerpoint/2010/main" val="10557395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013BB1D-503F-4A8D-8E1A-697A6FCB1D90}"/>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0B6EEA91-21BA-48F5-B261-7C96AF82D9E7}"/>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7F6D2E31-5562-434A-B260-FA5BA16E0FFB}"/>
              </a:ext>
            </a:extLst>
          </p:cNvPr>
          <p:cNvSpPr>
            <a:spLocks noGrp="1" noChangeArrowheads="1"/>
          </p:cNvSpPr>
          <p:nvPr>
            <p:ph type="sldNum" sz="quarter" idx="12"/>
          </p:nvPr>
        </p:nvSpPr>
        <p:spPr>
          <a:ln/>
        </p:spPr>
        <p:txBody>
          <a:bodyPr/>
          <a:lstStyle>
            <a:lvl1pPr>
              <a:defRPr/>
            </a:lvl1pPr>
          </a:lstStyle>
          <a:p>
            <a:pPr>
              <a:defRPr/>
            </a:pPr>
            <a:fld id="{5D50B943-3674-41EC-9E28-62079AE34F9B}" type="slidenum">
              <a:rPr lang="en-GB" altLang="en-US"/>
              <a:pPr>
                <a:defRPr/>
              </a:pPr>
              <a:t>‹#›</a:t>
            </a:fld>
            <a:endParaRPr lang="en-GB" altLang="en-US"/>
          </a:p>
        </p:txBody>
      </p:sp>
    </p:spTree>
    <p:extLst>
      <p:ext uri="{BB962C8B-B14F-4D97-AF65-F5344CB8AC3E}">
        <p14:creationId xmlns:p14="http://schemas.microsoft.com/office/powerpoint/2010/main" val="2214634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00807D0F-BB49-4EEA-92F7-DC3473829F2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FED110CD-3DCB-4F28-8FC0-3A01F1430DC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079A33E4-0A0A-40A4-A473-E54EC051DFAA}"/>
              </a:ext>
            </a:extLst>
          </p:cNvPr>
          <p:cNvSpPr>
            <a:spLocks noGrp="1" noChangeArrowheads="1"/>
          </p:cNvSpPr>
          <p:nvPr>
            <p:ph type="sldNum" sz="quarter" idx="12"/>
          </p:nvPr>
        </p:nvSpPr>
        <p:spPr>
          <a:ln/>
        </p:spPr>
        <p:txBody>
          <a:bodyPr/>
          <a:lstStyle>
            <a:lvl1pPr>
              <a:defRPr/>
            </a:lvl1pPr>
          </a:lstStyle>
          <a:p>
            <a:pPr>
              <a:defRPr/>
            </a:pPr>
            <a:fld id="{A377C384-3340-4F9A-9668-B20DBC912D4D}" type="slidenum">
              <a:rPr lang="en-GB" altLang="en-US"/>
              <a:pPr>
                <a:defRPr/>
              </a:pPr>
              <a:t>‹#›</a:t>
            </a:fld>
            <a:endParaRPr lang="en-GB" altLang="en-US"/>
          </a:p>
        </p:txBody>
      </p:sp>
    </p:spTree>
    <p:extLst>
      <p:ext uri="{BB962C8B-B14F-4D97-AF65-F5344CB8AC3E}">
        <p14:creationId xmlns:p14="http://schemas.microsoft.com/office/powerpoint/2010/main" val="638018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7FFD7BE2-F3A8-4D0E-A933-2727477EA2E5}"/>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E80C2929-167A-4A6A-92B3-05985C0FD4F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554B6C70-8725-41FB-9C4B-183FEAA6048B}"/>
              </a:ext>
            </a:extLst>
          </p:cNvPr>
          <p:cNvSpPr>
            <a:spLocks noGrp="1" noChangeArrowheads="1"/>
          </p:cNvSpPr>
          <p:nvPr>
            <p:ph type="sldNum" sz="quarter" idx="12"/>
          </p:nvPr>
        </p:nvSpPr>
        <p:spPr>
          <a:ln/>
        </p:spPr>
        <p:txBody>
          <a:bodyPr/>
          <a:lstStyle>
            <a:lvl1pPr>
              <a:defRPr/>
            </a:lvl1pPr>
          </a:lstStyle>
          <a:p>
            <a:pPr>
              <a:defRPr/>
            </a:pPr>
            <a:fld id="{0866F112-B402-49E6-851E-824687E1D605}" type="slidenum">
              <a:rPr lang="en-GB" altLang="en-US"/>
              <a:pPr>
                <a:defRPr/>
              </a:pPr>
              <a:t>‹#›</a:t>
            </a:fld>
            <a:endParaRPr lang="en-GB" altLang="en-US"/>
          </a:p>
        </p:txBody>
      </p:sp>
    </p:spTree>
    <p:extLst>
      <p:ext uri="{BB962C8B-B14F-4D97-AF65-F5344CB8AC3E}">
        <p14:creationId xmlns:p14="http://schemas.microsoft.com/office/powerpoint/2010/main" val="466979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0EA51AD-B580-4998-8A1B-C6D54A72107B}"/>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532F21E6-61F5-4939-97C7-E7F99A20F5D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88E649C7-D7C7-4E00-A753-54794A23F4A0}"/>
              </a:ext>
            </a:extLst>
          </p:cNvPr>
          <p:cNvSpPr>
            <a:spLocks noGrp="1" noChangeArrowheads="1"/>
          </p:cNvSpPr>
          <p:nvPr>
            <p:ph type="sldNum" sz="quarter" idx="12"/>
          </p:nvPr>
        </p:nvSpPr>
        <p:spPr>
          <a:ln/>
        </p:spPr>
        <p:txBody>
          <a:bodyPr/>
          <a:lstStyle>
            <a:lvl1pPr>
              <a:defRPr/>
            </a:lvl1pPr>
          </a:lstStyle>
          <a:p>
            <a:pPr>
              <a:defRPr/>
            </a:pPr>
            <a:fld id="{E65E3E9A-4C80-43D0-BABC-33C1755A7399}" type="slidenum">
              <a:rPr lang="en-GB" altLang="en-US"/>
              <a:pPr>
                <a:defRPr/>
              </a:pPr>
              <a:t>‹#›</a:t>
            </a:fld>
            <a:endParaRPr lang="en-GB" altLang="en-US"/>
          </a:p>
        </p:txBody>
      </p:sp>
    </p:spTree>
    <p:extLst>
      <p:ext uri="{BB962C8B-B14F-4D97-AF65-F5344CB8AC3E}">
        <p14:creationId xmlns:p14="http://schemas.microsoft.com/office/powerpoint/2010/main" val="4169074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03861A2E-6E6D-4029-A0FA-8E12CAE13FA9}"/>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9AAB0614-CA0E-4B0C-99FD-DE73EFD215B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B7EB069D-FB60-482D-B1E5-A381FE085B97}"/>
              </a:ext>
            </a:extLst>
          </p:cNvPr>
          <p:cNvSpPr>
            <a:spLocks noGrp="1" noChangeArrowheads="1"/>
          </p:cNvSpPr>
          <p:nvPr>
            <p:ph type="sldNum" sz="quarter" idx="12"/>
          </p:nvPr>
        </p:nvSpPr>
        <p:spPr>
          <a:ln/>
        </p:spPr>
        <p:txBody>
          <a:bodyPr/>
          <a:lstStyle>
            <a:lvl1pPr>
              <a:defRPr/>
            </a:lvl1pPr>
          </a:lstStyle>
          <a:p>
            <a:pPr>
              <a:defRPr/>
            </a:pPr>
            <a:fld id="{6B9F3B6B-4D9E-44FD-A830-D7B994C0544E}" type="slidenum">
              <a:rPr lang="en-GB" altLang="en-US"/>
              <a:pPr>
                <a:defRPr/>
              </a:pPr>
              <a:t>‹#›</a:t>
            </a:fld>
            <a:endParaRPr lang="en-GB" altLang="en-US"/>
          </a:p>
        </p:txBody>
      </p:sp>
    </p:spTree>
    <p:extLst>
      <p:ext uri="{BB962C8B-B14F-4D97-AF65-F5344CB8AC3E}">
        <p14:creationId xmlns:p14="http://schemas.microsoft.com/office/powerpoint/2010/main" val="22832265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2C4B308-240B-4730-8F9B-39734F96EE51}"/>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7E87A4A3-385F-4635-AE4D-2FFE8F40D53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8B2386F2-51BA-425C-8A2A-802D26207696}"/>
              </a:ext>
            </a:extLst>
          </p:cNvPr>
          <p:cNvSpPr>
            <a:spLocks noGrp="1" noChangeArrowheads="1"/>
          </p:cNvSpPr>
          <p:nvPr>
            <p:ph type="sldNum" sz="quarter" idx="12"/>
          </p:nvPr>
        </p:nvSpPr>
        <p:spPr>
          <a:ln/>
        </p:spPr>
        <p:txBody>
          <a:bodyPr/>
          <a:lstStyle>
            <a:lvl1pPr>
              <a:defRPr/>
            </a:lvl1pPr>
          </a:lstStyle>
          <a:p>
            <a:pPr>
              <a:defRPr/>
            </a:pPr>
            <a:fld id="{9DE25A0F-8801-449A-98D3-645292632764}" type="slidenum">
              <a:rPr lang="en-GB" altLang="en-US"/>
              <a:pPr>
                <a:defRPr/>
              </a:pPr>
              <a:t>‹#›</a:t>
            </a:fld>
            <a:endParaRPr lang="en-GB" altLang="en-US"/>
          </a:p>
        </p:txBody>
      </p:sp>
    </p:spTree>
    <p:extLst>
      <p:ext uri="{BB962C8B-B14F-4D97-AF65-F5344CB8AC3E}">
        <p14:creationId xmlns:p14="http://schemas.microsoft.com/office/powerpoint/2010/main" val="3912726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A69AC0A-1CA7-4A20-9557-198C42531349}"/>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E82D5BEA-79AD-422F-89C9-78CA585C682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A44F5B68-F802-4206-8AA6-FA8B7BBAB7A2}"/>
              </a:ext>
            </a:extLst>
          </p:cNvPr>
          <p:cNvSpPr>
            <a:spLocks noGrp="1" noChangeArrowheads="1"/>
          </p:cNvSpPr>
          <p:nvPr>
            <p:ph type="sldNum" sz="quarter" idx="12"/>
          </p:nvPr>
        </p:nvSpPr>
        <p:spPr>
          <a:ln/>
        </p:spPr>
        <p:txBody>
          <a:bodyPr/>
          <a:lstStyle>
            <a:lvl1pPr>
              <a:defRPr/>
            </a:lvl1pPr>
          </a:lstStyle>
          <a:p>
            <a:pPr>
              <a:defRPr/>
            </a:pPr>
            <a:fld id="{761785B0-B173-4680-8B21-A807A88446C6}" type="slidenum">
              <a:rPr lang="en-GB" altLang="en-US"/>
              <a:pPr>
                <a:defRPr/>
              </a:pPr>
              <a:t>‹#›</a:t>
            </a:fld>
            <a:endParaRPr lang="en-GB" altLang="en-US"/>
          </a:p>
        </p:txBody>
      </p:sp>
    </p:spTree>
    <p:extLst>
      <p:ext uri="{BB962C8B-B14F-4D97-AF65-F5344CB8AC3E}">
        <p14:creationId xmlns:p14="http://schemas.microsoft.com/office/powerpoint/2010/main" val="13801550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53EDC5E-6C5E-4E9B-AB63-963CB52743A6}"/>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03D96C9E-1285-4F1B-9E87-462EFBBB7E3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6D95CFAC-AA6C-4A39-AC83-9B3364CE8D42}"/>
              </a:ext>
            </a:extLst>
          </p:cNvPr>
          <p:cNvSpPr>
            <a:spLocks noGrp="1" noChangeArrowheads="1"/>
          </p:cNvSpPr>
          <p:nvPr>
            <p:ph type="sldNum" sz="quarter" idx="12"/>
          </p:nvPr>
        </p:nvSpPr>
        <p:spPr>
          <a:ln/>
        </p:spPr>
        <p:txBody>
          <a:bodyPr/>
          <a:lstStyle>
            <a:lvl1pPr>
              <a:defRPr/>
            </a:lvl1pPr>
          </a:lstStyle>
          <a:p>
            <a:pPr>
              <a:defRPr/>
            </a:pPr>
            <a:fld id="{D0B523FC-64BD-42EF-B7A6-4B87D25ECA11}" type="slidenum">
              <a:rPr lang="en-GB" altLang="en-US"/>
              <a:pPr>
                <a:defRPr/>
              </a:pPr>
              <a:t>‹#›</a:t>
            </a:fld>
            <a:endParaRPr lang="en-GB" altLang="en-US"/>
          </a:p>
        </p:txBody>
      </p:sp>
    </p:spTree>
    <p:extLst>
      <p:ext uri="{BB962C8B-B14F-4D97-AF65-F5344CB8AC3E}">
        <p14:creationId xmlns:p14="http://schemas.microsoft.com/office/powerpoint/2010/main" val="27998080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E47E8E3-414E-4BAE-B4AE-376505C1FC57}"/>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923428E-1AA6-4C24-8640-A3678AC4569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D815870D-E789-4348-83BE-52C2BC31CC52}"/>
              </a:ext>
            </a:extLst>
          </p:cNvPr>
          <p:cNvSpPr>
            <a:spLocks noGrp="1" noChangeArrowheads="1"/>
          </p:cNvSpPr>
          <p:nvPr>
            <p:ph type="sldNum" sz="quarter" idx="12"/>
          </p:nvPr>
        </p:nvSpPr>
        <p:spPr>
          <a:ln/>
        </p:spPr>
        <p:txBody>
          <a:bodyPr/>
          <a:lstStyle>
            <a:lvl1pPr>
              <a:defRPr/>
            </a:lvl1pPr>
          </a:lstStyle>
          <a:p>
            <a:pPr>
              <a:defRPr/>
            </a:pPr>
            <a:fld id="{902C0DF5-D6A4-4E16-AEF6-79A6B673D652}" type="slidenum">
              <a:rPr lang="en-GB" altLang="en-US"/>
              <a:pPr>
                <a:defRPr/>
              </a:pPr>
              <a:t>‹#›</a:t>
            </a:fld>
            <a:endParaRPr lang="en-GB" altLang="en-US"/>
          </a:p>
        </p:txBody>
      </p:sp>
    </p:spTree>
    <p:extLst>
      <p:ext uri="{BB962C8B-B14F-4D97-AF65-F5344CB8AC3E}">
        <p14:creationId xmlns:p14="http://schemas.microsoft.com/office/powerpoint/2010/main" val="13742140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9E8B4896-9B06-43C8-A791-1A4E4938F2B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31228814-30EB-45E2-922E-0BF29DAACDF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D35B6872-9FEB-40D8-A2BD-BFFC9FC06E23}"/>
              </a:ext>
            </a:extLst>
          </p:cNvPr>
          <p:cNvSpPr>
            <a:spLocks noGrp="1" noChangeArrowheads="1"/>
          </p:cNvSpPr>
          <p:nvPr>
            <p:ph type="sldNum" sz="quarter" idx="12"/>
          </p:nvPr>
        </p:nvSpPr>
        <p:spPr>
          <a:ln/>
        </p:spPr>
        <p:txBody>
          <a:bodyPr/>
          <a:lstStyle>
            <a:lvl1pPr>
              <a:defRPr/>
            </a:lvl1pPr>
          </a:lstStyle>
          <a:p>
            <a:pPr>
              <a:defRPr/>
            </a:pPr>
            <a:fld id="{29C6C0BA-7FDA-4784-9A80-2495BD119EFE}" type="slidenum">
              <a:rPr lang="en-GB" altLang="en-US"/>
              <a:pPr>
                <a:defRPr/>
              </a:pPr>
              <a:t>‹#›</a:t>
            </a:fld>
            <a:endParaRPr lang="en-GB" altLang="en-US"/>
          </a:p>
        </p:txBody>
      </p:sp>
    </p:spTree>
    <p:extLst>
      <p:ext uri="{BB962C8B-B14F-4D97-AF65-F5344CB8AC3E}">
        <p14:creationId xmlns:p14="http://schemas.microsoft.com/office/powerpoint/2010/main" val="1638130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AE99D1-2A0F-4B5E-8D92-7FA78FC0DC26}" type="datetimeFigureOut">
              <a:rPr lang="en-GB" smtClean="0"/>
              <a:t>09/11/2023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832D5D-2FCD-4435-A4BD-8113216116BC}" type="slidenum">
              <a:rPr lang="en-GB" smtClean="0"/>
              <a:t>‹#›</a:t>
            </a:fld>
            <a:endParaRPr lang="en-GB"/>
          </a:p>
        </p:txBody>
      </p:sp>
    </p:spTree>
    <p:extLst>
      <p:ext uri="{BB962C8B-B14F-4D97-AF65-F5344CB8AC3E}">
        <p14:creationId xmlns:p14="http://schemas.microsoft.com/office/powerpoint/2010/main" val="42800498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D73B98C-31A6-4370-B531-CE4DF8CE0303}"/>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E394F283-F889-484C-9BAE-EEAB1E0EA47C}"/>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BB386117-9606-4B12-B941-CE7B057E89F6}"/>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GB"/>
          </a:p>
        </p:txBody>
      </p:sp>
      <p:sp>
        <p:nvSpPr>
          <p:cNvPr id="1029" name="Rectangle 5">
            <a:extLst>
              <a:ext uri="{FF2B5EF4-FFF2-40B4-BE49-F238E27FC236}">
                <a16:creationId xmlns:a16="http://schemas.microsoft.com/office/drawing/2014/main" id="{AB103431-BC4A-4BCB-8406-DFF85DBB3332}"/>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GB"/>
          </a:p>
        </p:txBody>
      </p:sp>
      <p:sp>
        <p:nvSpPr>
          <p:cNvPr id="1030" name="Rectangle 6">
            <a:extLst>
              <a:ext uri="{FF2B5EF4-FFF2-40B4-BE49-F238E27FC236}">
                <a16:creationId xmlns:a16="http://schemas.microsoft.com/office/drawing/2014/main" id="{9D0C1298-931F-4736-BA8E-4EC54DCDE859}"/>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795E7A64-87FB-4801-B108-8202C5E79FB7}" type="slidenum">
              <a:rPr lang="en-GB" altLang="en-US"/>
              <a:pPr>
                <a:defRPr/>
              </a:pPr>
              <a:t>‹#›</a:t>
            </a:fld>
            <a:endParaRPr lang="en-GB" altLang="en-US"/>
          </a:p>
        </p:txBody>
      </p:sp>
    </p:spTree>
    <p:extLst>
      <p:ext uri="{BB962C8B-B14F-4D97-AF65-F5344CB8AC3E}">
        <p14:creationId xmlns:p14="http://schemas.microsoft.com/office/powerpoint/2010/main" val="29708455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prospects.ac.uk/job-profiles/browse-sector/environment-and-agriculture" TargetMode="External"/><Relationship Id="rId2" Type="http://schemas.openxmlformats.org/officeDocument/2006/relationships/hyperlink" Target="https://www.prospects.ac.uk/job-profiles" TargetMode="External"/><Relationship Id="rId1" Type="http://schemas.openxmlformats.org/officeDocument/2006/relationships/slideLayout" Target="../slideLayouts/slideLayout4.xml"/><Relationship Id="rId5" Type="http://schemas.openxmlformats.org/officeDocument/2006/relationships/image" Target="../media/image1.png"/><Relationship Id="rId4" Type="http://schemas.openxmlformats.org/officeDocument/2006/relationships/hyperlink" Target="https://www.prospects.ac.uk/jobs-and-work-experience/job-sectors/energy-and-utilities/renewable-energy-careers"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www.prospects.ac.uk/jobs-and-work-experience/job-sectors/energy-and-utilities/renewable-energy-careers"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hyperlink" Target="https://www.rwe.com/en/rwe-careers-portal/career-paths/graduates/rwe-renewables-graduate-programme/" TargetMode="External"/><Relationship Id="rId7" Type="http://schemas.openxmlformats.org/officeDocument/2006/relationships/hyperlink" Target="https://www.kingston.ac.uk/postgraduate/courses/renewable-energy-engineering-msc/" TargetMode="External"/><Relationship Id="rId2" Type="http://schemas.openxmlformats.org/officeDocument/2006/relationships/hyperlink" Target="https://www.edf-re.uk/careers/" TargetMode="External"/><Relationship Id="rId1" Type="http://schemas.openxmlformats.org/officeDocument/2006/relationships/slideLayout" Target="../slideLayouts/slideLayout4.xml"/><Relationship Id="rId6" Type="http://schemas.openxmlformats.org/officeDocument/2006/relationships/hyperlink" Target="https://www.manchester.ac.uk/study/masters/courses/list/09009/msc-renewable-energy-and-clean-technology/" TargetMode="External"/><Relationship Id="rId5" Type="http://schemas.openxmlformats.org/officeDocument/2006/relationships/hyperlink" Target="https://careers.sse.com/early-careers" TargetMode="External"/><Relationship Id="rId4" Type="http://schemas.openxmlformats.org/officeDocument/2006/relationships/hyperlink" Target="https://new.siemens.com/uk/en/company/jobs/search-careers/apprenticeships.html" TargetMode="External"/><Relationship Id="rId9" Type="http://schemas.openxmlformats.org/officeDocument/2006/relationships/hyperlink" Target="https://www.australiansolarquotes.com.au/2015/05/13/wind-turbines-health-risks/?utm_content=buffer8a61e&amp;utm_medium=social&amp;utm_source=pinterest.com&amp;utm_campaign=buffer"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pexels.com/photo/amazing-beautiful-flowers-coneflowers-desktop-wallpaper-122590/"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ciwmjobs.co.uk/" TargetMode="External"/><Relationship Id="rId2" Type="http://schemas.openxmlformats.org/officeDocument/2006/relationships/hyperlink" Target="https://www.countryside-jobs.com/jobs" TargetMode="External"/><Relationship Id="rId1" Type="http://schemas.openxmlformats.org/officeDocument/2006/relationships/slideLayout" Target="../slideLayouts/slideLayout4.xml"/><Relationship Id="rId6" Type="http://schemas.openxmlformats.org/officeDocument/2006/relationships/hyperlink" Target="https://www.environmentjobs.co.uk/job_search/job-search-results.asp?adv=1" TargetMode="External"/><Relationship Id="rId5" Type="http://schemas.openxmlformats.org/officeDocument/2006/relationships/hyperlink" Target="https://www.earthworks-jobs.com/" TargetMode="External"/><Relationship Id="rId4" Type="http://schemas.openxmlformats.org/officeDocument/2006/relationships/hyperlink" Target="https://www.greenjobs.co.uk/"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recruit3.org.uk/candidate/vacList.asp" TargetMode="External"/><Relationship Id="rId2" Type="http://schemas.openxmlformats.org/officeDocument/2006/relationships/hyperlink" Target="https://www.cv-library.co.uk/register" TargetMode="External"/><Relationship Id="rId1" Type="http://schemas.openxmlformats.org/officeDocument/2006/relationships/slideLayout" Target="../slideLayouts/slideLayout4.xml"/><Relationship Id="rId5" Type="http://schemas.openxmlformats.org/officeDocument/2006/relationships/hyperlink" Target="https://www.charityjob.co.uk/jobs?location=swansea&amp;radius=20&amp;cause=animal&amp;cause=environment&amp;contracttype=full-time" TargetMode="External"/><Relationship Id="rId4" Type="http://schemas.openxmlformats.org/officeDocument/2006/relationships/hyperlink" Target="https://www.charityjob.co.uk/jobs/wales"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xpixel.net/Magnifier-Magnification-Lens-Looking-Glass-Glass-919017" TargetMode="External"/><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s://ciwmjobs.co.uk/jobs/?keywords=environmental+energy&amp;pos_flt=0&amp;location=&amp;location_completion=&amp;location_type=&amp;location_text=&amp;location_autocomplete=true&amp;radius=32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princetonreview.com/quiz/career-quiz" TargetMode="External"/><Relationship Id="rId4" Type="http://schemas.openxmlformats.org/officeDocument/2006/relationships/hyperlink" Target="https://animatedmusclewomen.miraheze.org/wiki/Supergirl_(Kara_Zor-El)"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events.cieem.net/Events/Event-Listing.aspx"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pexels.com/photo/beach-celebration-friends-group-356262/" TargetMode="External"/><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m.hall@uwtsd.ac.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events.cieem.net/Events/EventPages/23022023000000TheImportanceofMeresandMosses.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D6CD5F4-FC11-4E1C-8941-0F0509C77680}"/>
              </a:ext>
            </a:extLst>
          </p:cNvPr>
          <p:cNvSpPr>
            <a:spLocks noGrp="1" noChangeArrowheads="1"/>
          </p:cNvSpPr>
          <p:nvPr>
            <p:ph idx="1"/>
          </p:nvPr>
        </p:nvSpPr>
        <p:spPr>
          <a:xfrm>
            <a:off x="1788160" y="619760"/>
            <a:ext cx="8422641" cy="3799206"/>
          </a:xfrm>
          <a:solidFill>
            <a:schemeClr val="accent1">
              <a:lumMod val="40000"/>
              <a:lumOff val="60000"/>
            </a:schemeClr>
          </a:solidFill>
          <a:ln w="57150">
            <a:solidFill>
              <a:schemeClr val="accent6"/>
            </a:solidFill>
          </a:ln>
        </p:spPr>
        <p:txBody>
          <a:bodyPr/>
          <a:lstStyle/>
          <a:p>
            <a:pPr marL="0" indent="0" algn="ctr">
              <a:buNone/>
            </a:pPr>
            <a:r>
              <a:rPr lang="en-GB" altLang="en-US" sz="6000" dirty="0"/>
              <a:t>Jobs &amp; CVs </a:t>
            </a:r>
          </a:p>
          <a:p>
            <a:pPr marL="0" indent="0" algn="ctr">
              <a:buNone/>
            </a:pPr>
            <a:r>
              <a:rPr lang="en-GB" altLang="en-US" sz="6000" dirty="0"/>
              <a:t>for</a:t>
            </a:r>
          </a:p>
          <a:p>
            <a:pPr marL="0" indent="0" algn="ctr">
              <a:buNone/>
            </a:pPr>
            <a:r>
              <a:rPr lang="en-GB" altLang="en-US" sz="6000" dirty="0"/>
              <a:t>Environment Students</a:t>
            </a:r>
          </a:p>
        </p:txBody>
      </p:sp>
      <p:sp>
        <p:nvSpPr>
          <p:cNvPr id="2" name="TextBox 1">
            <a:extLst>
              <a:ext uri="{FF2B5EF4-FFF2-40B4-BE49-F238E27FC236}">
                <a16:creationId xmlns:a16="http://schemas.microsoft.com/office/drawing/2014/main" id="{C5E24A10-56EC-4D21-906B-28A566A0223E}"/>
              </a:ext>
            </a:extLst>
          </p:cNvPr>
          <p:cNvSpPr txBox="1"/>
          <p:nvPr/>
        </p:nvSpPr>
        <p:spPr>
          <a:xfrm>
            <a:off x="5425440" y="5720080"/>
            <a:ext cx="6329680" cy="923330"/>
          </a:xfrm>
          <a:prstGeom prst="rect">
            <a:avLst/>
          </a:prstGeom>
          <a:noFill/>
        </p:spPr>
        <p:txBody>
          <a:bodyPr wrap="square" rtlCol="0">
            <a:spAutoFit/>
          </a:bodyPr>
          <a:lstStyle/>
          <a:p>
            <a:pPr algn="r"/>
            <a:r>
              <a:rPr lang="en-GB" dirty="0"/>
              <a:t>Mel Hall</a:t>
            </a:r>
          </a:p>
          <a:p>
            <a:pPr algn="r"/>
            <a:r>
              <a:rPr lang="en-GB" dirty="0"/>
              <a:t>UWTSD Careers Service</a:t>
            </a:r>
          </a:p>
          <a:p>
            <a:pPr algn="r"/>
            <a:r>
              <a:rPr lang="en-GB" dirty="0"/>
              <a:t>March 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20692-5A6D-4931-AF3B-E222B8048502}"/>
              </a:ext>
            </a:extLst>
          </p:cNvPr>
          <p:cNvSpPr>
            <a:spLocks noGrp="1"/>
          </p:cNvSpPr>
          <p:nvPr>
            <p:ph type="title"/>
          </p:nvPr>
        </p:nvSpPr>
        <p:spPr/>
        <p:txBody>
          <a:bodyPr/>
          <a:lstStyle/>
          <a:p>
            <a:r>
              <a:rPr lang="en-GB" dirty="0"/>
              <a:t>Your </a:t>
            </a:r>
            <a:r>
              <a:rPr lang="en-GB" b="1" dirty="0">
                <a:solidFill>
                  <a:schemeClr val="accent6"/>
                </a:solidFill>
              </a:rPr>
              <a:t>GO To </a:t>
            </a:r>
            <a:r>
              <a:rPr lang="en-GB" dirty="0"/>
              <a:t>information source: </a:t>
            </a:r>
            <a:r>
              <a:rPr lang="en-GB" dirty="0">
                <a:solidFill>
                  <a:schemeClr val="accent6"/>
                </a:solidFill>
              </a:rPr>
              <a:t>PROSPECTS</a:t>
            </a:r>
          </a:p>
        </p:txBody>
      </p:sp>
      <p:sp>
        <p:nvSpPr>
          <p:cNvPr id="3" name="Content Placeholder 2">
            <a:extLst>
              <a:ext uri="{FF2B5EF4-FFF2-40B4-BE49-F238E27FC236}">
                <a16:creationId xmlns:a16="http://schemas.microsoft.com/office/drawing/2014/main" id="{6B4CFFE3-FFF5-477A-B64C-D679292549A7}"/>
              </a:ext>
            </a:extLst>
          </p:cNvPr>
          <p:cNvSpPr>
            <a:spLocks noGrp="1"/>
          </p:cNvSpPr>
          <p:nvPr>
            <p:ph sz="half" idx="1"/>
          </p:nvPr>
        </p:nvSpPr>
        <p:spPr>
          <a:xfrm>
            <a:off x="600293" y="1690688"/>
            <a:ext cx="5419507" cy="4486275"/>
          </a:xfrm>
          <a:solidFill>
            <a:schemeClr val="accent5">
              <a:lumMod val="40000"/>
              <a:lumOff val="60000"/>
            </a:schemeClr>
          </a:solidFill>
        </p:spPr>
        <p:txBody>
          <a:bodyPr>
            <a:normAutofit/>
          </a:bodyPr>
          <a:lstStyle/>
          <a:p>
            <a:endParaRPr lang="en-GB" dirty="0"/>
          </a:p>
          <a:p>
            <a:endParaRPr lang="en-GB" dirty="0"/>
          </a:p>
          <a:p>
            <a:pPr marL="0" indent="0">
              <a:buNone/>
            </a:pPr>
            <a:r>
              <a:rPr lang="en-GB" dirty="0">
                <a:hlinkClick r:id="rId2"/>
              </a:rPr>
              <a:t>https://www.prospects.ac.uk/job-profiles</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F202A0DC-989F-46DD-B8B9-26F6CDCE5645}"/>
              </a:ext>
            </a:extLst>
          </p:cNvPr>
          <p:cNvSpPr>
            <a:spLocks noGrp="1"/>
          </p:cNvSpPr>
          <p:nvPr>
            <p:ph sz="half" idx="2"/>
          </p:nvPr>
        </p:nvSpPr>
        <p:spPr>
          <a:xfrm>
            <a:off x="6172199" y="1690688"/>
            <a:ext cx="5419507" cy="4486275"/>
          </a:xfrm>
        </p:spPr>
        <p:txBody>
          <a:bodyPr>
            <a:normAutofit/>
          </a:bodyPr>
          <a:lstStyle/>
          <a:p>
            <a:pPr marL="0" indent="0" algn="ctr">
              <a:buNone/>
            </a:pPr>
            <a:r>
              <a:rPr lang="en-GB" dirty="0">
                <a:solidFill>
                  <a:schemeClr val="accent6"/>
                </a:solidFill>
              </a:rPr>
              <a:t>Environment and agriculture</a:t>
            </a:r>
          </a:p>
          <a:p>
            <a:pPr marL="0" indent="0" algn="ctr">
              <a:buNone/>
            </a:pPr>
            <a:endParaRPr lang="en-GB" sz="1100" dirty="0">
              <a:solidFill>
                <a:schemeClr val="accent6"/>
              </a:solidFill>
            </a:endParaRPr>
          </a:p>
          <a:p>
            <a:pPr marL="0" indent="0" algn="ctr">
              <a:buNone/>
            </a:pPr>
            <a:r>
              <a:rPr lang="en-GB" dirty="0">
                <a:solidFill>
                  <a:schemeClr val="accent6"/>
                </a:solidFill>
              </a:rPr>
              <a:t>40 job profiles</a:t>
            </a:r>
          </a:p>
          <a:p>
            <a:pPr marL="0" indent="0" algn="ctr">
              <a:buNone/>
            </a:pPr>
            <a:r>
              <a:rPr lang="en-GB" sz="1800" dirty="0">
                <a:solidFill>
                  <a:schemeClr val="accent6"/>
                </a:solidFill>
                <a:hlinkClick r:id="rId3"/>
              </a:rPr>
              <a:t>https://www.prospects.ac.uk/job-profiles/browse-sector/environment-and-agriculture</a:t>
            </a:r>
            <a:endParaRPr lang="en-GB" sz="1800" dirty="0">
              <a:solidFill>
                <a:schemeClr val="accent6"/>
              </a:solidFill>
            </a:endParaRPr>
          </a:p>
          <a:p>
            <a:pPr marL="0" indent="0" algn="ctr">
              <a:buNone/>
            </a:pPr>
            <a:endParaRPr lang="en-GB" sz="1800" dirty="0">
              <a:solidFill>
                <a:schemeClr val="accent6"/>
              </a:solidFill>
              <a:hlinkClick r:id="rId4"/>
            </a:endParaRPr>
          </a:p>
          <a:p>
            <a:pPr marL="0" indent="0" algn="ctr">
              <a:buNone/>
            </a:pPr>
            <a:r>
              <a:rPr lang="en-GB" sz="1800" dirty="0">
                <a:solidFill>
                  <a:schemeClr val="accent6"/>
                </a:solidFill>
                <a:hlinkClick r:id="rId4"/>
              </a:rPr>
              <a:t>Renewable Energy Careers</a:t>
            </a:r>
          </a:p>
          <a:p>
            <a:pPr marL="0" indent="0" algn="ctr">
              <a:buNone/>
            </a:pPr>
            <a:endParaRPr lang="en-GB" sz="1800" dirty="0">
              <a:solidFill>
                <a:schemeClr val="accent6"/>
              </a:solidFill>
              <a:hlinkClick r:id="rId4"/>
            </a:endParaRPr>
          </a:p>
          <a:p>
            <a:pPr marL="0" indent="0" algn="ctr">
              <a:buNone/>
            </a:pPr>
            <a:r>
              <a:rPr lang="en-GB" sz="1800" dirty="0">
                <a:solidFill>
                  <a:schemeClr val="accent6"/>
                </a:solidFill>
              </a:rPr>
              <a:t>https://www.prospects.ac.uk/jobs-and-work-experience/job-sectors/energy-and-utilities/renewable-energy-careers</a:t>
            </a:r>
          </a:p>
          <a:p>
            <a:pPr marL="0" indent="0" algn="ctr">
              <a:buNone/>
            </a:pPr>
            <a:endParaRPr lang="en-GB" sz="1800" dirty="0">
              <a:solidFill>
                <a:schemeClr val="accent6"/>
              </a:solidFill>
            </a:endParaRPr>
          </a:p>
          <a:p>
            <a:pPr marL="0" indent="0" algn="ctr">
              <a:buNone/>
            </a:pPr>
            <a:endParaRPr lang="en-GB" sz="1800" dirty="0">
              <a:solidFill>
                <a:schemeClr val="accent6"/>
              </a:solidFill>
            </a:endParaRPr>
          </a:p>
          <a:p>
            <a:pPr marL="0" indent="0" algn="ctr">
              <a:buNone/>
            </a:pPr>
            <a:endParaRPr lang="en-GB" sz="1800" dirty="0">
              <a:solidFill>
                <a:schemeClr val="accent6"/>
              </a:solidFill>
            </a:endParaRPr>
          </a:p>
          <a:p>
            <a:pPr marL="0" indent="0" algn="ctr">
              <a:buNone/>
            </a:pPr>
            <a:endParaRPr lang="en-GB" sz="3600" dirty="0">
              <a:solidFill>
                <a:schemeClr val="accent6"/>
              </a:solidFill>
            </a:endParaRPr>
          </a:p>
          <a:p>
            <a:pPr marL="0" indent="0" algn="ctr">
              <a:buNone/>
            </a:pPr>
            <a:endParaRPr lang="en-GB" sz="3600" dirty="0">
              <a:solidFill>
                <a:schemeClr val="accent6"/>
              </a:solidFill>
            </a:endParaRPr>
          </a:p>
        </p:txBody>
      </p:sp>
      <p:sp>
        <p:nvSpPr>
          <p:cNvPr id="5" name="AutoShape 2" descr="Prospects.ac.uk">
            <a:extLst>
              <a:ext uri="{FF2B5EF4-FFF2-40B4-BE49-F238E27FC236}">
                <a16:creationId xmlns:a16="http://schemas.microsoft.com/office/drawing/2014/main" id="{DBE677B1-040B-49B7-BB00-D893A9405B1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DFBFD442-DCE3-4AD7-92AF-A423D575D983}"/>
              </a:ext>
            </a:extLst>
          </p:cNvPr>
          <p:cNvPicPr>
            <a:picLocks noChangeAspect="1"/>
          </p:cNvPicPr>
          <p:nvPr/>
        </p:nvPicPr>
        <p:blipFill>
          <a:blip r:embed="rId5"/>
          <a:stretch>
            <a:fillRect/>
          </a:stretch>
        </p:blipFill>
        <p:spPr>
          <a:xfrm>
            <a:off x="992636" y="1918196"/>
            <a:ext cx="4343400" cy="676275"/>
          </a:xfrm>
          <a:prstGeom prst="rect">
            <a:avLst/>
          </a:prstGeom>
        </p:spPr>
      </p:pic>
    </p:spTree>
    <p:extLst>
      <p:ext uri="{BB962C8B-B14F-4D97-AF65-F5344CB8AC3E}">
        <p14:creationId xmlns:p14="http://schemas.microsoft.com/office/powerpoint/2010/main" val="3621437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20692-5A6D-4931-AF3B-E222B8048502}"/>
              </a:ext>
            </a:extLst>
          </p:cNvPr>
          <p:cNvSpPr>
            <a:spLocks noGrp="1"/>
          </p:cNvSpPr>
          <p:nvPr>
            <p:ph type="title"/>
          </p:nvPr>
        </p:nvSpPr>
        <p:spPr>
          <a:xfrm>
            <a:off x="838200" y="180290"/>
            <a:ext cx="10515600" cy="975065"/>
          </a:xfrm>
          <a:solidFill>
            <a:schemeClr val="accent6">
              <a:lumMod val="20000"/>
              <a:lumOff val="80000"/>
            </a:schemeClr>
          </a:solidFill>
          <a:ln w="38100">
            <a:solidFill>
              <a:schemeClr val="tx2"/>
            </a:solidFill>
          </a:ln>
        </p:spPr>
        <p:txBody>
          <a:bodyPr>
            <a:normAutofit/>
          </a:bodyPr>
          <a:lstStyle/>
          <a:p>
            <a:pPr algn="ctr"/>
            <a:r>
              <a:rPr lang="en-GB" sz="5400" b="1" dirty="0"/>
              <a:t>What jobs are out there?</a:t>
            </a:r>
          </a:p>
        </p:txBody>
      </p:sp>
      <p:sp>
        <p:nvSpPr>
          <p:cNvPr id="3" name="Content Placeholder 2">
            <a:extLst>
              <a:ext uri="{FF2B5EF4-FFF2-40B4-BE49-F238E27FC236}">
                <a16:creationId xmlns:a16="http://schemas.microsoft.com/office/drawing/2014/main" id="{6B4CFFE3-FFF5-477A-B64C-D679292549A7}"/>
              </a:ext>
            </a:extLst>
          </p:cNvPr>
          <p:cNvSpPr>
            <a:spLocks noGrp="1"/>
          </p:cNvSpPr>
          <p:nvPr>
            <p:ph sz="half" idx="1"/>
          </p:nvPr>
        </p:nvSpPr>
        <p:spPr>
          <a:xfrm>
            <a:off x="481631" y="1280602"/>
            <a:ext cx="5538169" cy="5141137"/>
          </a:xfrm>
        </p:spPr>
        <p:txBody>
          <a:bodyPr>
            <a:normAutofit lnSpcReduction="10000"/>
          </a:bodyPr>
          <a:lstStyle/>
          <a:p>
            <a:pPr marL="0" indent="0">
              <a:buNone/>
            </a:pPr>
            <a:r>
              <a:rPr lang="en-GB" b="1" u="sng" dirty="0">
                <a:solidFill>
                  <a:schemeClr val="accent6"/>
                </a:solidFill>
              </a:rPr>
              <a:t>Conservation</a:t>
            </a:r>
          </a:p>
          <a:p>
            <a:r>
              <a:rPr lang="en-GB" b="1" dirty="0">
                <a:solidFill>
                  <a:schemeClr val="accent6"/>
                </a:solidFill>
              </a:rPr>
              <a:t>Ecologist</a:t>
            </a:r>
          </a:p>
          <a:p>
            <a:r>
              <a:rPr lang="en-GB" b="1" dirty="0">
                <a:solidFill>
                  <a:schemeClr val="accent6"/>
                </a:solidFill>
              </a:rPr>
              <a:t>Environmental Consultant</a:t>
            </a:r>
          </a:p>
          <a:p>
            <a:r>
              <a:rPr lang="en-GB" b="1" dirty="0">
                <a:solidFill>
                  <a:schemeClr val="accent6"/>
                </a:solidFill>
              </a:rPr>
              <a:t>Nature Conservation Officer</a:t>
            </a:r>
          </a:p>
          <a:p>
            <a:r>
              <a:rPr lang="en-GB" b="1" dirty="0">
                <a:solidFill>
                  <a:schemeClr val="accent6"/>
                </a:solidFill>
              </a:rPr>
              <a:t>Fisheries Officer</a:t>
            </a:r>
          </a:p>
          <a:p>
            <a:r>
              <a:rPr lang="en-GB" b="1" dirty="0">
                <a:solidFill>
                  <a:schemeClr val="accent6"/>
                </a:solidFill>
              </a:rPr>
              <a:t>Forest Woodland Manager</a:t>
            </a:r>
          </a:p>
          <a:p>
            <a:r>
              <a:rPr lang="en-GB" b="1" dirty="0">
                <a:solidFill>
                  <a:schemeClr val="accent6"/>
                </a:solidFill>
              </a:rPr>
              <a:t>Environmental Manager</a:t>
            </a:r>
          </a:p>
          <a:p>
            <a:r>
              <a:rPr lang="en-GB" b="1" dirty="0">
                <a:solidFill>
                  <a:schemeClr val="accent6"/>
                </a:solidFill>
              </a:rPr>
              <a:t>Environmental Education Officer</a:t>
            </a:r>
          </a:p>
        </p:txBody>
      </p:sp>
      <p:sp>
        <p:nvSpPr>
          <p:cNvPr id="4" name="Content Placeholder 3">
            <a:extLst>
              <a:ext uri="{FF2B5EF4-FFF2-40B4-BE49-F238E27FC236}">
                <a16:creationId xmlns:a16="http://schemas.microsoft.com/office/drawing/2014/main" id="{F202A0DC-989F-46DD-B8B9-26F6CDCE5645}"/>
              </a:ext>
            </a:extLst>
          </p:cNvPr>
          <p:cNvSpPr>
            <a:spLocks noGrp="1"/>
          </p:cNvSpPr>
          <p:nvPr>
            <p:ph sz="half" idx="2"/>
          </p:nvPr>
        </p:nvSpPr>
        <p:spPr>
          <a:xfrm>
            <a:off x="5653925" y="1280602"/>
            <a:ext cx="5891248" cy="2868704"/>
          </a:xfrm>
        </p:spPr>
        <p:txBody>
          <a:bodyPr>
            <a:normAutofit lnSpcReduction="10000"/>
          </a:bodyPr>
          <a:lstStyle/>
          <a:p>
            <a:pPr marL="0" indent="0">
              <a:buNone/>
            </a:pPr>
            <a:r>
              <a:rPr lang="en-GB" b="1" u="sng" dirty="0">
                <a:solidFill>
                  <a:schemeClr val="accent2">
                    <a:lumMod val="50000"/>
                  </a:schemeClr>
                </a:solidFill>
              </a:rPr>
              <a:t>Recycling &amp; Waste Management</a:t>
            </a:r>
          </a:p>
          <a:p>
            <a:r>
              <a:rPr lang="en-GB" b="1" dirty="0">
                <a:solidFill>
                  <a:schemeClr val="accent2">
                    <a:lumMod val="50000"/>
                  </a:schemeClr>
                </a:solidFill>
              </a:rPr>
              <a:t>Recycling officer</a:t>
            </a:r>
          </a:p>
          <a:p>
            <a:r>
              <a:rPr lang="en-GB" b="1" dirty="0">
                <a:solidFill>
                  <a:schemeClr val="accent2">
                    <a:lumMod val="50000"/>
                  </a:schemeClr>
                </a:solidFill>
              </a:rPr>
              <a:t>Environmental Engineer</a:t>
            </a:r>
          </a:p>
          <a:p>
            <a:r>
              <a:rPr lang="en-GB" b="1" dirty="0">
                <a:solidFill>
                  <a:schemeClr val="accent2">
                    <a:lumMod val="50000"/>
                  </a:schemeClr>
                </a:solidFill>
              </a:rPr>
              <a:t>Waste Management Officer</a:t>
            </a:r>
          </a:p>
          <a:p>
            <a:r>
              <a:rPr lang="en-GB" b="1" dirty="0">
                <a:solidFill>
                  <a:schemeClr val="accent2">
                    <a:lumMod val="50000"/>
                  </a:schemeClr>
                </a:solidFill>
              </a:rPr>
              <a:t>Energy Engineer</a:t>
            </a:r>
          </a:p>
          <a:p>
            <a:r>
              <a:rPr lang="en-GB" b="1" dirty="0">
                <a:solidFill>
                  <a:schemeClr val="accent2">
                    <a:lumMod val="50000"/>
                  </a:schemeClr>
                </a:solidFill>
              </a:rPr>
              <a:t>Water Engineer</a:t>
            </a:r>
          </a:p>
        </p:txBody>
      </p:sp>
      <p:sp>
        <p:nvSpPr>
          <p:cNvPr id="7" name="TextBox 6">
            <a:extLst>
              <a:ext uri="{FF2B5EF4-FFF2-40B4-BE49-F238E27FC236}">
                <a16:creationId xmlns:a16="http://schemas.microsoft.com/office/drawing/2014/main" id="{E0AAC410-A59F-426E-8DFD-5DB6FD406F4E}"/>
              </a:ext>
            </a:extLst>
          </p:cNvPr>
          <p:cNvSpPr txBox="1"/>
          <p:nvPr/>
        </p:nvSpPr>
        <p:spPr>
          <a:xfrm>
            <a:off x="3312543" y="5495592"/>
            <a:ext cx="6150634" cy="1261884"/>
          </a:xfrm>
          <a:prstGeom prst="rect">
            <a:avLst/>
          </a:prstGeom>
          <a:solidFill>
            <a:schemeClr val="accent4">
              <a:lumMod val="40000"/>
              <a:lumOff val="60000"/>
            </a:schemeClr>
          </a:solidFill>
        </p:spPr>
        <p:txBody>
          <a:bodyPr wrap="square" rtlCol="0">
            <a:spAutoFit/>
          </a:bodyPr>
          <a:lstStyle/>
          <a:p>
            <a:r>
              <a:rPr lang="en-GB" sz="2800" b="1" dirty="0">
                <a:solidFill>
                  <a:schemeClr val="accent6"/>
                </a:solidFill>
              </a:rPr>
              <a:t>The good news there is a lot of choice</a:t>
            </a:r>
            <a:r>
              <a:rPr lang="en-GB" sz="2800" dirty="0"/>
              <a:t>…</a:t>
            </a:r>
            <a:br>
              <a:rPr lang="en-GB" sz="2800" dirty="0"/>
            </a:br>
            <a:r>
              <a:rPr lang="en-GB" sz="2800" dirty="0">
                <a:solidFill>
                  <a:srgbClr val="FF0000"/>
                </a:solidFill>
              </a:rPr>
              <a:t>but the  bad news is </a:t>
            </a:r>
            <a:r>
              <a:rPr lang="en-GB" sz="2000" dirty="0"/>
              <a:t>….</a:t>
            </a:r>
          </a:p>
          <a:p>
            <a:r>
              <a:rPr lang="en-GB" sz="2000" dirty="0"/>
              <a:t>there is a lot of choice!</a:t>
            </a:r>
          </a:p>
        </p:txBody>
      </p:sp>
      <p:sp>
        <p:nvSpPr>
          <p:cNvPr id="5" name="TextBox 4">
            <a:extLst>
              <a:ext uri="{FF2B5EF4-FFF2-40B4-BE49-F238E27FC236}">
                <a16:creationId xmlns:a16="http://schemas.microsoft.com/office/drawing/2014/main" id="{3B3DC300-CEFA-4C63-92A5-9091D09E286D}"/>
              </a:ext>
            </a:extLst>
          </p:cNvPr>
          <p:cNvSpPr txBox="1"/>
          <p:nvPr/>
        </p:nvSpPr>
        <p:spPr>
          <a:xfrm>
            <a:off x="5653925" y="4059408"/>
            <a:ext cx="5716745" cy="1354217"/>
          </a:xfrm>
          <a:prstGeom prst="rect">
            <a:avLst/>
          </a:prstGeom>
          <a:noFill/>
        </p:spPr>
        <p:txBody>
          <a:bodyPr wrap="square" rtlCol="0">
            <a:spAutoFit/>
          </a:bodyPr>
          <a:lstStyle/>
          <a:p>
            <a:r>
              <a:rPr lang="en-GB" sz="2800" b="1" dirty="0">
                <a:solidFill>
                  <a:srgbClr val="FFC000"/>
                </a:solidFill>
              </a:rPr>
              <a:t>Renewable Energy Sector</a:t>
            </a:r>
          </a:p>
          <a:p>
            <a:r>
              <a:rPr lang="en-GB" dirty="0">
                <a:hlinkClick r:id="rId2"/>
              </a:rPr>
              <a:t>https://www.prospects.ac.uk/jobs-and-work-experience/job-sectors/energy-and-utilities/renewable-energy-careers</a:t>
            </a:r>
            <a:endParaRPr lang="en-GB" dirty="0"/>
          </a:p>
        </p:txBody>
      </p:sp>
    </p:spTree>
    <p:extLst>
      <p:ext uri="{BB962C8B-B14F-4D97-AF65-F5344CB8AC3E}">
        <p14:creationId xmlns:p14="http://schemas.microsoft.com/office/powerpoint/2010/main" val="30209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98542-F85A-4DEA-8834-5D40978B0B40}"/>
              </a:ext>
            </a:extLst>
          </p:cNvPr>
          <p:cNvSpPr>
            <a:spLocks noGrp="1"/>
          </p:cNvSpPr>
          <p:nvPr>
            <p:ph type="title"/>
          </p:nvPr>
        </p:nvSpPr>
        <p:spPr>
          <a:xfrm>
            <a:off x="244305" y="146084"/>
            <a:ext cx="11384629" cy="1277867"/>
          </a:xfrm>
          <a:solidFill>
            <a:schemeClr val="accent1">
              <a:lumMod val="60000"/>
              <a:lumOff val="40000"/>
            </a:schemeClr>
          </a:solidFill>
          <a:ln w="38100">
            <a:solidFill>
              <a:schemeClr val="accent6"/>
            </a:solidFill>
          </a:ln>
        </p:spPr>
        <p:txBody>
          <a:bodyPr>
            <a:normAutofit/>
          </a:bodyPr>
          <a:lstStyle/>
          <a:p>
            <a:r>
              <a:rPr lang="en-GB" sz="4800" b="1" dirty="0">
                <a:solidFill>
                  <a:schemeClr val="accent4"/>
                </a:solidFill>
              </a:rPr>
              <a:t>Renewable Energy Sector	</a:t>
            </a:r>
          </a:p>
        </p:txBody>
      </p:sp>
      <p:sp>
        <p:nvSpPr>
          <p:cNvPr id="3" name="Content Placeholder 2">
            <a:extLst>
              <a:ext uri="{FF2B5EF4-FFF2-40B4-BE49-F238E27FC236}">
                <a16:creationId xmlns:a16="http://schemas.microsoft.com/office/drawing/2014/main" id="{9C0A3C12-6797-40A8-8B35-014D6A3D7E7C}"/>
              </a:ext>
            </a:extLst>
          </p:cNvPr>
          <p:cNvSpPr>
            <a:spLocks noGrp="1"/>
          </p:cNvSpPr>
          <p:nvPr>
            <p:ph sz="half" idx="1"/>
          </p:nvPr>
        </p:nvSpPr>
        <p:spPr>
          <a:xfrm>
            <a:off x="244305" y="1535634"/>
            <a:ext cx="5775495" cy="3148048"/>
          </a:xfrm>
          <a:solidFill>
            <a:schemeClr val="accent2">
              <a:lumMod val="20000"/>
              <a:lumOff val="80000"/>
            </a:schemeClr>
          </a:solidFill>
        </p:spPr>
        <p:txBody>
          <a:bodyPr>
            <a:normAutofit fontScale="55000" lnSpcReduction="20000"/>
          </a:bodyPr>
          <a:lstStyle/>
          <a:p>
            <a:pPr algn="l"/>
            <a:r>
              <a:rPr lang="en-GB" sz="5100" b="0" i="0" dirty="0">
                <a:solidFill>
                  <a:srgbClr val="485D65"/>
                </a:solidFill>
                <a:effectLst/>
                <a:latin typeface="Source Sans Pro" panose="020B0503030403020204" pitchFamily="34" charset="0"/>
              </a:rPr>
              <a:t>The OWIC's </a:t>
            </a:r>
            <a:r>
              <a:rPr lang="en-GB" sz="5100" b="0" i="1" dirty="0">
                <a:solidFill>
                  <a:srgbClr val="485D65"/>
                </a:solidFill>
                <a:effectLst/>
                <a:latin typeface="Source Sans Pro" panose="020B0503030403020204" pitchFamily="34" charset="0"/>
              </a:rPr>
              <a:t>UK Offshore Wind Skills Intelligence Report 2022</a:t>
            </a:r>
            <a:r>
              <a:rPr lang="en-GB" sz="5100" b="0" i="0" dirty="0">
                <a:solidFill>
                  <a:srgbClr val="485D65"/>
                </a:solidFill>
                <a:effectLst/>
                <a:latin typeface="Source Sans Pro" panose="020B0503030403020204" pitchFamily="34" charset="0"/>
              </a:rPr>
              <a:t> shows that offshore wind alone currently supports over </a:t>
            </a:r>
            <a:r>
              <a:rPr lang="en-GB" sz="5100" b="1" i="0" dirty="0">
                <a:solidFill>
                  <a:srgbClr val="92D050"/>
                </a:solidFill>
                <a:effectLst/>
                <a:latin typeface="Source Sans Pro" panose="020B0503030403020204" pitchFamily="34" charset="0"/>
              </a:rPr>
              <a:t>31,000 direct and indirect jobs </a:t>
            </a:r>
            <a:r>
              <a:rPr lang="en-GB" sz="5100" b="0" i="0" dirty="0">
                <a:solidFill>
                  <a:srgbClr val="485D65"/>
                </a:solidFill>
                <a:effectLst/>
                <a:latin typeface="Source Sans Pro" panose="020B0503030403020204" pitchFamily="34" charset="0"/>
              </a:rPr>
              <a:t>across the UK with most (19,600) working solely in this subsector. </a:t>
            </a:r>
          </a:p>
          <a:p>
            <a:pPr algn="l"/>
            <a:r>
              <a:rPr lang="en-GB" sz="5100" b="1" i="0" dirty="0">
                <a:solidFill>
                  <a:srgbClr val="92D050"/>
                </a:solidFill>
                <a:effectLst/>
                <a:latin typeface="Source Sans Pro" panose="020B0503030403020204" pitchFamily="34" charset="0"/>
              </a:rPr>
              <a:t>This is set to rise to over 97,000 jobs by 2030</a:t>
            </a:r>
            <a:endParaRPr lang="en-GB" sz="5100" b="0" i="0" dirty="0">
              <a:solidFill>
                <a:srgbClr val="485D65"/>
              </a:solidFill>
              <a:effectLst/>
              <a:latin typeface="Source Sans Pro" panose="020B0503030403020204" pitchFamily="34" charset="0"/>
            </a:endParaRPr>
          </a:p>
          <a:p>
            <a:endParaRPr lang="en-GB" dirty="0"/>
          </a:p>
        </p:txBody>
      </p:sp>
      <p:sp>
        <p:nvSpPr>
          <p:cNvPr id="4" name="Content Placeholder 3">
            <a:extLst>
              <a:ext uri="{FF2B5EF4-FFF2-40B4-BE49-F238E27FC236}">
                <a16:creationId xmlns:a16="http://schemas.microsoft.com/office/drawing/2014/main" id="{ADE6539D-9B7B-4E04-B87E-A870747D6993}"/>
              </a:ext>
            </a:extLst>
          </p:cNvPr>
          <p:cNvSpPr>
            <a:spLocks noGrp="1"/>
          </p:cNvSpPr>
          <p:nvPr>
            <p:ph sz="half" idx="2"/>
          </p:nvPr>
        </p:nvSpPr>
        <p:spPr>
          <a:xfrm>
            <a:off x="6096000" y="1535635"/>
            <a:ext cx="5947954" cy="3148048"/>
          </a:xfrm>
          <a:solidFill>
            <a:schemeClr val="accent6">
              <a:lumMod val="20000"/>
              <a:lumOff val="80000"/>
            </a:schemeClr>
          </a:solidFill>
        </p:spPr>
        <p:txBody>
          <a:bodyPr>
            <a:normAutofit fontScale="55000" lnSpcReduction="20000"/>
          </a:bodyPr>
          <a:lstStyle/>
          <a:p>
            <a:pPr marL="0" indent="0">
              <a:buNone/>
            </a:pPr>
            <a:r>
              <a:rPr lang="en-GB" sz="5100" b="0" i="0" dirty="0">
                <a:solidFill>
                  <a:srgbClr val="485D65"/>
                </a:solidFill>
                <a:effectLst/>
                <a:latin typeface="Source Sans Pro" panose="020B0503030403020204" pitchFamily="34" charset="0"/>
              </a:rPr>
              <a:t>Most of these jobs are being created in</a:t>
            </a:r>
          </a:p>
          <a:p>
            <a:pPr marL="0" indent="0">
              <a:buNone/>
            </a:pPr>
            <a:r>
              <a:rPr lang="en-GB" sz="5100" b="0" i="0" dirty="0">
                <a:solidFill>
                  <a:srgbClr val="485D65"/>
                </a:solidFill>
                <a:effectLst/>
                <a:latin typeface="Source Sans Pro" panose="020B0503030403020204" pitchFamily="34" charset="0"/>
              </a:rPr>
              <a:t> </a:t>
            </a:r>
          </a:p>
          <a:p>
            <a:r>
              <a:rPr lang="en-GB" sz="5100" b="0" i="0" dirty="0">
                <a:solidFill>
                  <a:srgbClr val="485D65"/>
                </a:solidFill>
                <a:effectLst/>
                <a:latin typeface="Source Sans Pro" panose="020B0503030403020204" pitchFamily="34" charset="0"/>
              </a:rPr>
              <a:t>Scotland (30%)</a:t>
            </a:r>
          </a:p>
          <a:p>
            <a:r>
              <a:rPr lang="en-GB" sz="5100" b="0" i="0" dirty="0">
                <a:solidFill>
                  <a:srgbClr val="485D65"/>
                </a:solidFill>
                <a:effectLst/>
                <a:latin typeface="Source Sans Pro" panose="020B0503030403020204" pitchFamily="34" charset="0"/>
              </a:rPr>
              <a:t>Yorkshire and The Humber (15%)</a:t>
            </a:r>
          </a:p>
          <a:p>
            <a:pPr marL="0" indent="0">
              <a:buNone/>
            </a:pPr>
            <a:r>
              <a:rPr lang="en-GB" sz="5100" b="0" i="0" dirty="0">
                <a:solidFill>
                  <a:srgbClr val="485D65"/>
                </a:solidFill>
                <a:effectLst/>
                <a:latin typeface="Source Sans Pro" panose="020B0503030403020204" pitchFamily="34" charset="0"/>
              </a:rPr>
              <a:t> </a:t>
            </a:r>
          </a:p>
          <a:p>
            <a:r>
              <a:rPr lang="en-GB" sz="5100" b="0" i="0" dirty="0">
                <a:solidFill>
                  <a:srgbClr val="485D65"/>
                </a:solidFill>
                <a:effectLst/>
                <a:latin typeface="Source Sans Pro" panose="020B0503030403020204" pitchFamily="34" charset="0"/>
              </a:rPr>
              <a:t>But all parts of the UK are benefitting from the Green Industrial Revolution.</a:t>
            </a:r>
          </a:p>
          <a:p>
            <a:pPr marL="0" indent="0" algn="l">
              <a:buNone/>
            </a:pPr>
            <a:endParaRPr lang="en-GB" dirty="0"/>
          </a:p>
        </p:txBody>
      </p:sp>
      <p:sp>
        <p:nvSpPr>
          <p:cNvPr id="5" name="TextBox 4">
            <a:extLst>
              <a:ext uri="{FF2B5EF4-FFF2-40B4-BE49-F238E27FC236}">
                <a16:creationId xmlns:a16="http://schemas.microsoft.com/office/drawing/2014/main" id="{86D6A261-4391-4D01-82FF-5C13D243CE3C}"/>
              </a:ext>
            </a:extLst>
          </p:cNvPr>
          <p:cNvSpPr txBox="1"/>
          <p:nvPr/>
        </p:nvSpPr>
        <p:spPr>
          <a:xfrm>
            <a:off x="244305" y="4795365"/>
            <a:ext cx="11799649" cy="2031325"/>
          </a:xfrm>
          <a:prstGeom prst="rect">
            <a:avLst/>
          </a:prstGeom>
          <a:solidFill>
            <a:schemeClr val="accent1">
              <a:lumMod val="20000"/>
              <a:lumOff val="80000"/>
            </a:schemeClr>
          </a:solidFill>
        </p:spPr>
        <p:txBody>
          <a:bodyPr wrap="square" rtlCol="0">
            <a:spAutoFit/>
          </a:bodyPr>
          <a:lstStyle/>
          <a:p>
            <a:pPr algn="l"/>
            <a:r>
              <a:rPr lang="en-GB" b="0" i="0" dirty="0">
                <a:solidFill>
                  <a:srgbClr val="485D65"/>
                </a:solidFill>
                <a:effectLst/>
                <a:latin typeface="Source Sans Pro" panose="020B0503030403020204" pitchFamily="34" charset="0"/>
              </a:rPr>
              <a:t>Renewable energy graduate schemes and apprenticeships offered by leading recruiters such as:</a:t>
            </a:r>
          </a:p>
          <a:p>
            <a:pPr algn="l">
              <a:buFont typeface="Arial" panose="020B0604020202020204" pitchFamily="34" charset="0"/>
              <a:buChar char="•"/>
            </a:pPr>
            <a:r>
              <a:rPr lang="en-GB" b="0" i="0" u="none" strike="noStrike" dirty="0">
                <a:solidFill>
                  <a:srgbClr val="E10098"/>
                </a:solidFill>
                <a:effectLst/>
                <a:latin typeface="Source Sans Pro" panose="020B0503030403020204" pitchFamily="34" charset="0"/>
                <a:hlinkClick r:id="rId2"/>
              </a:rPr>
              <a:t>EDF Renewables</a:t>
            </a:r>
            <a:endParaRPr lang="en-GB" b="0" i="0" dirty="0">
              <a:solidFill>
                <a:srgbClr val="485D65"/>
              </a:solidFill>
              <a:effectLst/>
              <a:latin typeface="Source Sans Pro" panose="020B0503030403020204" pitchFamily="34" charset="0"/>
            </a:endParaRPr>
          </a:p>
          <a:p>
            <a:pPr algn="l">
              <a:buFont typeface="Arial" panose="020B0604020202020204" pitchFamily="34" charset="0"/>
              <a:buChar char="•"/>
            </a:pPr>
            <a:r>
              <a:rPr lang="en-GB" b="0" i="0" u="none" strike="noStrike" dirty="0">
                <a:solidFill>
                  <a:srgbClr val="E10098"/>
                </a:solidFill>
                <a:effectLst/>
                <a:latin typeface="Source Sans Pro" panose="020B0503030403020204" pitchFamily="34" charset="0"/>
                <a:hlinkClick r:id="rId3"/>
              </a:rPr>
              <a:t>RWE Renewables</a:t>
            </a:r>
            <a:endParaRPr lang="en-GB" b="0" i="0" dirty="0">
              <a:solidFill>
                <a:srgbClr val="485D65"/>
              </a:solidFill>
              <a:effectLst/>
              <a:latin typeface="Source Sans Pro" panose="020B0503030403020204" pitchFamily="34" charset="0"/>
            </a:endParaRPr>
          </a:p>
          <a:p>
            <a:pPr algn="l">
              <a:buFont typeface="Arial" panose="020B0604020202020204" pitchFamily="34" charset="0"/>
              <a:buChar char="•"/>
            </a:pPr>
            <a:r>
              <a:rPr lang="en-GB" b="0" i="0" u="none" strike="noStrike" dirty="0">
                <a:solidFill>
                  <a:srgbClr val="E10098"/>
                </a:solidFill>
                <a:effectLst/>
                <a:latin typeface="Source Sans Pro" panose="020B0503030403020204" pitchFamily="34" charset="0"/>
                <a:hlinkClick r:id="rId4"/>
              </a:rPr>
              <a:t>Siemens Gamesa Renewable Energy</a:t>
            </a:r>
            <a:endParaRPr lang="en-GB" b="0" i="0" dirty="0">
              <a:solidFill>
                <a:srgbClr val="485D65"/>
              </a:solidFill>
              <a:effectLst/>
              <a:latin typeface="Source Sans Pro" panose="020B0503030403020204" pitchFamily="34" charset="0"/>
            </a:endParaRPr>
          </a:p>
          <a:p>
            <a:pPr algn="l">
              <a:buFont typeface="Arial" panose="020B0604020202020204" pitchFamily="34" charset="0"/>
              <a:buChar char="•"/>
            </a:pPr>
            <a:r>
              <a:rPr lang="en-GB" b="0" i="0" u="none" strike="noStrike" dirty="0">
                <a:solidFill>
                  <a:srgbClr val="E10098"/>
                </a:solidFill>
                <a:effectLst/>
                <a:latin typeface="Source Sans Pro" panose="020B0503030403020204" pitchFamily="34" charset="0"/>
                <a:hlinkClick r:id="rId5"/>
              </a:rPr>
              <a:t>SSE</a:t>
            </a:r>
            <a:endParaRPr lang="en-GB" b="0" i="0" dirty="0">
              <a:solidFill>
                <a:srgbClr val="485D65"/>
              </a:solidFill>
              <a:effectLst/>
              <a:latin typeface="Source Sans Pro" panose="020B0503030403020204" pitchFamily="34" charset="0"/>
            </a:endParaRPr>
          </a:p>
          <a:p>
            <a:pPr algn="l"/>
            <a:r>
              <a:rPr lang="en-GB" b="0" i="0" dirty="0">
                <a:solidFill>
                  <a:srgbClr val="485D65"/>
                </a:solidFill>
                <a:effectLst/>
                <a:latin typeface="Source Sans Pro" panose="020B0503030403020204" pitchFamily="34" charset="0"/>
              </a:rPr>
              <a:t>Postgraduate study opportunities are also available - the </a:t>
            </a:r>
            <a:r>
              <a:rPr lang="en-GB" b="0" i="0" u="none" strike="noStrike" dirty="0">
                <a:solidFill>
                  <a:srgbClr val="E10098"/>
                </a:solidFill>
                <a:effectLst/>
                <a:latin typeface="Source Sans Pro" panose="020B0503030403020204" pitchFamily="34" charset="0"/>
                <a:hlinkClick r:id="rId6"/>
              </a:rPr>
              <a:t>MSc Renewable Energy and Clean Technology</a:t>
            </a:r>
            <a:r>
              <a:rPr lang="en-GB" b="0" i="0" dirty="0">
                <a:solidFill>
                  <a:srgbClr val="485D65"/>
                </a:solidFill>
                <a:effectLst/>
                <a:latin typeface="Source Sans Pro" panose="020B0503030403020204" pitchFamily="34" charset="0"/>
              </a:rPr>
              <a:t> from  Manchester and the engineering-focused </a:t>
            </a:r>
            <a:r>
              <a:rPr lang="en-GB" b="0" i="0" u="none" strike="noStrike" dirty="0">
                <a:solidFill>
                  <a:srgbClr val="E10098"/>
                </a:solidFill>
                <a:effectLst/>
                <a:latin typeface="Source Sans Pro" panose="020B0503030403020204" pitchFamily="34" charset="0"/>
                <a:hlinkClick r:id="rId7"/>
              </a:rPr>
              <a:t>MSc Renewable Energy Engineering</a:t>
            </a:r>
            <a:r>
              <a:rPr lang="en-GB" b="0" i="0" dirty="0">
                <a:solidFill>
                  <a:srgbClr val="485D65"/>
                </a:solidFill>
                <a:effectLst/>
                <a:latin typeface="Source Sans Pro" panose="020B0503030403020204" pitchFamily="34" charset="0"/>
              </a:rPr>
              <a:t> from Kingston.</a:t>
            </a:r>
          </a:p>
        </p:txBody>
      </p:sp>
      <p:pic>
        <p:nvPicPr>
          <p:cNvPr id="7" name="Picture 6" descr="A group of wind turbines&#10;&#10;Description automatically generated with medium confidence">
            <a:extLst>
              <a:ext uri="{FF2B5EF4-FFF2-40B4-BE49-F238E27FC236}">
                <a16:creationId xmlns:a16="http://schemas.microsoft.com/office/drawing/2014/main" id="{15852505-6750-4E54-9484-9D47DC83F46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159932" y="146086"/>
            <a:ext cx="3884022" cy="1277867"/>
          </a:xfrm>
          <a:prstGeom prst="rect">
            <a:avLst/>
          </a:prstGeom>
        </p:spPr>
      </p:pic>
    </p:spTree>
    <p:extLst>
      <p:ext uri="{BB962C8B-B14F-4D97-AF65-F5344CB8AC3E}">
        <p14:creationId xmlns:p14="http://schemas.microsoft.com/office/powerpoint/2010/main" val="846301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C89D181-B89C-4C16-9172-1BC1E58A1ED7}"/>
              </a:ext>
            </a:extLst>
          </p:cNvPr>
          <p:cNvSpPr>
            <a:spLocks noGrp="1"/>
          </p:cNvSpPr>
          <p:nvPr>
            <p:ph type="title"/>
          </p:nvPr>
        </p:nvSpPr>
        <p:spPr>
          <a:xfrm>
            <a:off x="838200" y="365125"/>
            <a:ext cx="10515600" cy="1079767"/>
          </a:xfrm>
          <a:solidFill>
            <a:schemeClr val="accent1"/>
          </a:solidFill>
          <a:ln w="38100">
            <a:solidFill>
              <a:schemeClr val="accent2"/>
            </a:solidFill>
            <a:miter lim="800000"/>
            <a:headEnd/>
            <a:tailEnd/>
          </a:ln>
        </p:spPr>
        <p:txBody>
          <a:bodyPr/>
          <a:lstStyle/>
          <a:p>
            <a:r>
              <a:rPr lang="en-GB" altLang="en-US"/>
              <a:t>THE </a:t>
            </a:r>
            <a:r>
              <a:rPr lang="en-GB" altLang="en-US" b="1">
                <a:solidFill>
                  <a:srgbClr val="00B050"/>
                </a:solidFill>
              </a:rPr>
              <a:t>GOOD</a:t>
            </a:r>
            <a:r>
              <a:rPr lang="en-GB" altLang="en-US"/>
              <a:t> NEWS!</a:t>
            </a:r>
          </a:p>
        </p:txBody>
      </p:sp>
      <p:sp>
        <p:nvSpPr>
          <p:cNvPr id="9219" name="Content Placeholder 2">
            <a:extLst>
              <a:ext uri="{FF2B5EF4-FFF2-40B4-BE49-F238E27FC236}">
                <a16:creationId xmlns:a16="http://schemas.microsoft.com/office/drawing/2014/main" id="{83F792C7-791C-4F23-9627-7B5700E5E45C}"/>
              </a:ext>
            </a:extLst>
          </p:cNvPr>
          <p:cNvSpPr>
            <a:spLocks noGrp="1" noChangeArrowheads="1"/>
          </p:cNvSpPr>
          <p:nvPr>
            <p:ph sz="half" idx="1"/>
          </p:nvPr>
        </p:nvSpPr>
        <p:spPr>
          <a:xfrm>
            <a:off x="565392" y="2101027"/>
            <a:ext cx="4090747" cy="2895008"/>
          </a:xfrm>
          <a:ln w="38100">
            <a:solidFill>
              <a:srgbClr val="00B050"/>
            </a:solidFill>
            <a:miter lim="800000"/>
            <a:headEnd/>
            <a:tailEnd/>
          </a:ln>
        </p:spPr>
        <p:txBody>
          <a:bodyPr>
            <a:normAutofit/>
          </a:bodyPr>
          <a:lstStyle/>
          <a:p>
            <a:pPr marL="0" indent="0" algn="ctr">
              <a:buNone/>
            </a:pPr>
            <a:r>
              <a:rPr lang="en-US" altLang="en-US" dirty="0">
                <a:solidFill>
                  <a:srgbClr val="00B050"/>
                </a:solidFill>
              </a:rPr>
              <a:t>YES – THERE ARE JOBS OUT THERE!</a:t>
            </a:r>
          </a:p>
          <a:p>
            <a:pPr marL="0" indent="0" algn="ctr">
              <a:buNone/>
            </a:pPr>
            <a:endParaRPr lang="en-US" altLang="en-US" dirty="0">
              <a:solidFill>
                <a:srgbClr val="00B050"/>
              </a:solidFill>
            </a:endParaRPr>
          </a:p>
          <a:p>
            <a:pPr marL="0" indent="0" algn="ctr">
              <a:buNone/>
            </a:pPr>
            <a:endParaRPr lang="en-US" altLang="en-US" dirty="0">
              <a:solidFill>
                <a:srgbClr val="00B050"/>
              </a:solidFill>
            </a:endParaRPr>
          </a:p>
          <a:p>
            <a:pPr marL="0" indent="0" algn="ctr">
              <a:buNone/>
            </a:pPr>
            <a:r>
              <a:rPr lang="en-US" altLang="en-US" dirty="0">
                <a:solidFill>
                  <a:srgbClr val="00B050"/>
                </a:solidFill>
              </a:rPr>
              <a:t>  </a:t>
            </a:r>
            <a:endParaRPr lang="en-GB" altLang="en-US" dirty="0">
              <a:solidFill>
                <a:srgbClr val="00B050"/>
              </a:solidFill>
            </a:endParaRPr>
          </a:p>
        </p:txBody>
      </p:sp>
      <p:sp>
        <p:nvSpPr>
          <p:cNvPr id="5124" name="Content Placeholder 3">
            <a:extLst>
              <a:ext uri="{FF2B5EF4-FFF2-40B4-BE49-F238E27FC236}">
                <a16:creationId xmlns:a16="http://schemas.microsoft.com/office/drawing/2014/main" id="{B57F7687-647C-495A-998F-BCC8D9C945D2}"/>
              </a:ext>
            </a:extLst>
          </p:cNvPr>
          <p:cNvSpPr>
            <a:spLocks noGrp="1" noChangeArrowheads="1"/>
          </p:cNvSpPr>
          <p:nvPr>
            <p:ph sz="half" idx="2"/>
          </p:nvPr>
        </p:nvSpPr>
        <p:spPr>
          <a:xfrm>
            <a:off x="4743450" y="2101027"/>
            <a:ext cx="6683060" cy="4380737"/>
          </a:xfrm>
        </p:spPr>
        <p:txBody>
          <a:bodyPr>
            <a:normAutofit/>
          </a:bodyPr>
          <a:lstStyle/>
          <a:p>
            <a:pPr marL="0" indent="0">
              <a:buNone/>
              <a:defRPr/>
            </a:pPr>
            <a:r>
              <a:rPr lang="en-US" altLang="en-US" sz="3200" b="1" dirty="0"/>
              <a:t>The </a:t>
            </a:r>
            <a:r>
              <a:rPr lang="en-US" altLang="en-US" sz="3200" b="1" dirty="0">
                <a:solidFill>
                  <a:srgbClr val="FF0000"/>
                </a:solidFill>
              </a:rPr>
              <a:t>bad</a:t>
            </a:r>
            <a:r>
              <a:rPr lang="en-US" altLang="en-US" sz="3200" b="1" dirty="0"/>
              <a:t> news…</a:t>
            </a:r>
          </a:p>
          <a:p>
            <a:pPr>
              <a:defRPr/>
            </a:pPr>
            <a:r>
              <a:rPr lang="en-US" altLang="en-US" dirty="0"/>
              <a:t>Job hunting in the environmental areas is complex.</a:t>
            </a:r>
          </a:p>
          <a:p>
            <a:pPr>
              <a:defRPr/>
            </a:pPr>
            <a:r>
              <a:rPr lang="en-US" altLang="en-US" dirty="0"/>
              <a:t>You will need to use more than one method of job search to get your first job:</a:t>
            </a:r>
          </a:p>
          <a:p>
            <a:pPr marL="0" indent="0">
              <a:buNone/>
              <a:defRPr/>
            </a:pPr>
            <a:r>
              <a:rPr lang="en-US" altLang="en-US" dirty="0"/>
              <a:t>-  </a:t>
            </a:r>
            <a:r>
              <a:rPr lang="en-US" altLang="en-US" dirty="0">
                <a:solidFill>
                  <a:srgbClr val="FF0000"/>
                </a:solidFill>
              </a:rPr>
              <a:t>Applying to advertised jobs</a:t>
            </a:r>
          </a:p>
          <a:p>
            <a:pPr>
              <a:buFontTx/>
              <a:buChar char="-"/>
              <a:defRPr/>
            </a:pPr>
            <a:r>
              <a:rPr lang="en-US" altLang="en-US" b="1" dirty="0">
                <a:solidFill>
                  <a:srgbClr val="FFC000"/>
                </a:solidFill>
              </a:rPr>
              <a:t>Sending out your CV on Spec</a:t>
            </a:r>
          </a:p>
          <a:p>
            <a:pPr>
              <a:buFontTx/>
              <a:buChar char="-"/>
              <a:defRPr/>
            </a:pPr>
            <a:r>
              <a:rPr lang="en-US" altLang="en-US" b="1" dirty="0">
                <a:solidFill>
                  <a:srgbClr val="00B050"/>
                </a:solidFill>
              </a:rPr>
              <a:t>Networking, volunteering and making industry contacts </a:t>
            </a:r>
          </a:p>
          <a:p>
            <a:pPr>
              <a:defRPr/>
            </a:pPr>
            <a:endParaRPr lang="en-US" altLang="en-US" dirty="0"/>
          </a:p>
          <a:p>
            <a:pPr>
              <a:defRPr/>
            </a:pPr>
            <a:endParaRPr lang="en-GB" altLang="en-US" dirty="0"/>
          </a:p>
        </p:txBody>
      </p:sp>
      <p:pic>
        <p:nvPicPr>
          <p:cNvPr id="3" name="Picture 2" descr="A close up of a flower&#10;&#10;Description automatically generated">
            <a:extLst>
              <a:ext uri="{FF2B5EF4-FFF2-40B4-BE49-F238E27FC236}">
                <a16:creationId xmlns:a16="http://schemas.microsoft.com/office/drawing/2014/main" id="{508F9DB9-8CDD-44D2-8ACE-B278F6D75A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5392" y="3246672"/>
            <a:ext cx="4090747" cy="289500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550D93C-1B77-4A4B-BA9A-855483B347AB}"/>
              </a:ext>
            </a:extLst>
          </p:cNvPr>
          <p:cNvSpPr>
            <a:spLocks noGrp="1" noChangeArrowheads="1"/>
          </p:cNvSpPr>
          <p:nvPr>
            <p:ph type="title"/>
          </p:nvPr>
        </p:nvSpPr>
        <p:spPr>
          <a:xfrm>
            <a:off x="499533" y="365125"/>
            <a:ext cx="10854267" cy="752475"/>
          </a:xfrm>
          <a:solidFill>
            <a:srgbClr val="CCFFCC"/>
          </a:solidFill>
        </p:spPr>
        <p:txBody>
          <a:bodyPr/>
          <a:lstStyle/>
          <a:p>
            <a:r>
              <a:rPr lang="en-GB" altLang="en-US" dirty="0"/>
              <a:t>Where to look for Vacancies</a:t>
            </a:r>
          </a:p>
        </p:txBody>
      </p:sp>
      <p:sp>
        <p:nvSpPr>
          <p:cNvPr id="6147" name="Content Placeholder 2">
            <a:extLst>
              <a:ext uri="{FF2B5EF4-FFF2-40B4-BE49-F238E27FC236}">
                <a16:creationId xmlns:a16="http://schemas.microsoft.com/office/drawing/2014/main" id="{F0435A91-811F-4A4A-8D1B-F398857C7F85}"/>
              </a:ext>
            </a:extLst>
          </p:cNvPr>
          <p:cNvSpPr>
            <a:spLocks noGrp="1" noChangeArrowheads="1"/>
          </p:cNvSpPr>
          <p:nvPr>
            <p:ph sz="half" idx="1"/>
          </p:nvPr>
        </p:nvSpPr>
        <p:spPr>
          <a:xfrm>
            <a:off x="84668" y="1173693"/>
            <a:ext cx="5511800" cy="5350933"/>
          </a:xfrm>
        </p:spPr>
        <p:txBody>
          <a:bodyPr>
            <a:normAutofit/>
          </a:bodyPr>
          <a:lstStyle/>
          <a:p>
            <a:pPr marL="0" indent="0" algn="ctr">
              <a:buNone/>
              <a:defRPr/>
            </a:pPr>
            <a:r>
              <a:rPr lang="en-GB" altLang="en-US" b="1" dirty="0">
                <a:solidFill>
                  <a:srgbClr val="00B050"/>
                </a:solidFill>
              </a:rPr>
              <a:t>Environment job websites</a:t>
            </a:r>
          </a:p>
          <a:p>
            <a:pPr>
              <a:lnSpc>
                <a:spcPct val="107000"/>
              </a:lnSpc>
              <a:spcAft>
                <a:spcPts val="800"/>
              </a:spcAft>
              <a:tabLst>
                <a:tab pos="2071370" algn="l"/>
              </a:tabLst>
              <a:defRPr/>
            </a:pPr>
            <a:r>
              <a:rPr lang="en-GB" dirty="0">
                <a:solidFill>
                  <a:srgbClr val="70AD47"/>
                </a:solidFill>
                <a:latin typeface="Aharoni" panose="02010803020104030203" pitchFamily="2" charset="-79"/>
                <a:ea typeface="DengXian" panose="02010600030101010101" pitchFamily="2" charset="-122"/>
                <a:cs typeface="Arial" panose="020B0604020202020204" pitchFamily="34" charset="0"/>
              </a:rPr>
              <a:t>Countryside Jobs Service </a:t>
            </a:r>
            <a:r>
              <a:rPr lang="en-GB" sz="2400" dirty="0">
                <a:solidFill>
                  <a:srgbClr val="70AD47"/>
                </a:solidFill>
                <a:latin typeface="Aharoni" panose="02010803020104030203" pitchFamily="2" charset="-79"/>
                <a:ea typeface="DengXian" panose="02010600030101010101" pitchFamily="2" charset="-122"/>
                <a:cs typeface="Arial" panose="020B0604020202020204" pitchFamily="34" charset="0"/>
              </a:rPr>
              <a:t>–</a:t>
            </a:r>
          </a:p>
          <a:p>
            <a:pPr marL="0" indent="0">
              <a:lnSpc>
                <a:spcPct val="107000"/>
              </a:lnSpc>
              <a:spcAft>
                <a:spcPts val="800"/>
              </a:spcAft>
              <a:buNone/>
              <a:tabLst>
                <a:tab pos="2071370" algn="l"/>
              </a:tabLst>
              <a:defRPr/>
            </a:pPr>
            <a:r>
              <a:rPr lang="en-GB" sz="2400" dirty="0">
                <a:solidFill>
                  <a:srgbClr val="70AD47"/>
                </a:solidFill>
                <a:latin typeface="Aharoni" panose="02010803020104030203" pitchFamily="2" charset="-79"/>
                <a:ea typeface="DengXian" panose="02010600030101010101" pitchFamily="2" charset="-122"/>
                <a:cs typeface="Arial" panose="020B0604020202020204" pitchFamily="34" charset="0"/>
              </a:rPr>
              <a:t> </a:t>
            </a:r>
            <a:r>
              <a:rPr lang="en-GB" sz="2400" u="sng" dirty="0">
                <a:solidFill>
                  <a:srgbClr val="0563C1"/>
                </a:solidFill>
                <a:latin typeface="Calibri" panose="020F0502020204030204" pitchFamily="34" charset="0"/>
                <a:ea typeface="DengXian" panose="02010600030101010101" pitchFamily="2" charset="-122"/>
                <a:cs typeface="Arial" panose="020B0604020202020204" pitchFamily="34" charset="0"/>
                <a:hlinkClick r:id="rId2"/>
              </a:rPr>
              <a:t>https://www.countryside-jobs.com/jobs</a:t>
            </a:r>
            <a:endParaRPr lang="en-GB" sz="2400" dirty="0">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tabLst>
                <a:tab pos="2071370" algn="l"/>
              </a:tabLst>
              <a:defRPr/>
            </a:pPr>
            <a:r>
              <a:rPr lang="en-GB" sz="2400" dirty="0">
                <a:latin typeface="Calibri" panose="020F0502020204030204" pitchFamily="34" charset="0"/>
                <a:ea typeface="DengXian" panose="02010600030101010101" pitchFamily="2" charset="-122"/>
                <a:cs typeface="Arial" panose="020B0604020202020204" pitchFamily="34" charset="0"/>
              </a:rPr>
              <a:t>For listings of ecology and conservation jobs</a:t>
            </a:r>
          </a:p>
          <a:p>
            <a:pPr>
              <a:lnSpc>
                <a:spcPct val="107000"/>
              </a:lnSpc>
              <a:spcAft>
                <a:spcPts val="800"/>
              </a:spcAft>
              <a:tabLst>
                <a:tab pos="2071370" algn="l"/>
              </a:tabLst>
              <a:defRPr/>
            </a:pPr>
            <a:r>
              <a:rPr lang="en-GB" b="1" dirty="0" err="1">
                <a:solidFill>
                  <a:srgbClr val="70AD47"/>
                </a:solidFill>
                <a:latin typeface="Aharoni" panose="02010803020104030203" pitchFamily="2" charset="-79"/>
                <a:ea typeface="DengXian" panose="02010600030101010101" pitchFamily="2" charset="-122"/>
                <a:cs typeface="Arial" panose="020B0604020202020204" pitchFamily="34" charset="0"/>
              </a:rPr>
              <a:t>CIWMJobs</a:t>
            </a:r>
            <a:r>
              <a:rPr lang="en-GB" b="1" dirty="0">
                <a:solidFill>
                  <a:srgbClr val="70AD47"/>
                </a:solidFill>
                <a:latin typeface="Aharoni" panose="02010803020104030203" pitchFamily="2" charset="-79"/>
                <a:ea typeface="DengXian" panose="02010600030101010101" pitchFamily="2" charset="-122"/>
                <a:cs typeface="Arial" panose="020B0604020202020204" pitchFamily="34" charset="0"/>
              </a:rPr>
              <a:t> </a:t>
            </a:r>
          </a:p>
          <a:p>
            <a:pPr marL="0" indent="0">
              <a:lnSpc>
                <a:spcPct val="107000"/>
              </a:lnSpc>
              <a:spcAft>
                <a:spcPts val="800"/>
              </a:spcAft>
              <a:buNone/>
              <a:tabLst>
                <a:tab pos="2071370" algn="l"/>
              </a:tabLst>
              <a:defRPr/>
            </a:pPr>
            <a:r>
              <a:rPr lang="en-GB" sz="2400" b="1" u="sng" dirty="0">
                <a:solidFill>
                  <a:srgbClr val="0563C1"/>
                </a:solidFill>
                <a:latin typeface="Aharoni" panose="02010803020104030203" pitchFamily="2" charset="-79"/>
                <a:ea typeface="DengXian" panose="02010600030101010101" pitchFamily="2" charset="-122"/>
                <a:cs typeface="Arial" panose="020B0604020202020204" pitchFamily="34" charset="0"/>
                <a:hlinkClick r:id="rId3"/>
              </a:rPr>
              <a:t>https://ciwmjobs.co.uk/</a:t>
            </a:r>
            <a:r>
              <a:rPr lang="en-GB" sz="2400" b="1" dirty="0">
                <a:solidFill>
                  <a:srgbClr val="70AD47"/>
                </a:solidFill>
                <a:latin typeface="Aharoni" panose="02010803020104030203" pitchFamily="2" charset="-79"/>
                <a:ea typeface="DengXian" panose="02010600030101010101" pitchFamily="2" charset="-122"/>
                <a:cs typeface="Arial" panose="020B0604020202020204" pitchFamily="34" charset="0"/>
              </a:rPr>
              <a:t>	</a:t>
            </a:r>
            <a:endParaRPr lang="en-GB" sz="2400" dirty="0">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tabLst>
                <a:tab pos="2071370" algn="l"/>
              </a:tabLst>
              <a:defRPr/>
            </a:pPr>
            <a:r>
              <a:rPr lang="en-GB" sz="2400" dirty="0">
                <a:latin typeface="Calibri" panose="020F0502020204030204" pitchFamily="34" charset="0"/>
                <a:ea typeface="DengXian" panose="02010600030101010101" pitchFamily="2" charset="-122"/>
                <a:cs typeface="Calibri" panose="020F0502020204030204" pitchFamily="34" charset="0"/>
              </a:rPr>
              <a:t>For listings of</a:t>
            </a:r>
            <a:r>
              <a:rPr lang="en-GB" sz="2400" dirty="0">
                <a:latin typeface="Aharoni" panose="02010803020104030203" pitchFamily="2" charset="-79"/>
                <a:ea typeface="DengXian" panose="02010600030101010101" pitchFamily="2" charset="-122"/>
                <a:cs typeface="Arial" panose="020B0604020202020204" pitchFamily="34" charset="0"/>
              </a:rPr>
              <a:t> </a:t>
            </a:r>
            <a:r>
              <a:rPr lang="en-GB" sz="2400" dirty="0">
                <a:latin typeface="Calibri" panose="020F0502020204030204" pitchFamily="34" charset="0"/>
                <a:ea typeface="DengXian" panose="02010600030101010101" pitchFamily="2" charset="-122"/>
                <a:cs typeface="Calibri" panose="020F0502020204030204" pitchFamily="34" charset="0"/>
              </a:rPr>
              <a:t>jobs in Environment, resources and waste management</a:t>
            </a:r>
            <a:endParaRPr lang="en-GB" sz="2400" dirty="0">
              <a:latin typeface="Calibri" panose="020F0502020204030204" pitchFamily="34" charset="0"/>
              <a:ea typeface="DengXian" panose="02010600030101010101" pitchFamily="2" charset="-122"/>
              <a:cs typeface="Arial" panose="020B0604020202020204" pitchFamily="34" charset="0"/>
            </a:endParaRPr>
          </a:p>
        </p:txBody>
      </p:sp>
      <p:sp>
        <p:nvSpPr>
          <p:cNvPr id="10244" name="Content Placeholder 3">
            <a:extLst>
              <a:ext uri="{FF2B5EF4-FFF2-40B4-BE49-F238E27FC236}">
                <a16:creationId xmlns:a16="http://schemas.microsoft.com/office/drawing/2014/main" id="{2B268041-4D82-4174-91E7-A348B5105E6B}"/>
              </a:ext>
            </a:extLst>
          </p:cNvPr>
          <p:cNvSpPr>
            <a:spLocks noGrp="1" noChangeArrowheads="1"/>
          </p:cNvSpPr>
          <p:nvPr>
            <p:ph sz="half" idx="2"/>
          </p:nvPr>
        </p:nvSpPr>
        <p:spPr>
          <a:xfrm>
            <a:off x="5867400" y="1173693"/>
            <a:ext cx="6172200" cy="5582707"/>
          </a:xfrm>
        </p:spPr>
        <p:txBody>
          <a:bodyPr>
            <a:normAutofit/>
          </a:bodyPr>
          <a:lstStyle/>
          <a:p>
            <a:pPr marL="0" indent="0">
              <a:lnSpc>
                <a:spcPct val="107000"/>
              </a:lnSpc>
              <a:spcAft>
                <a:spcPts val="800"/>
              </a:spcAft>
              <a:buNone/>
              <a:tabLst>
                <a:tab pos="2070100" algn="l"/>
              </a:tabLst>
            </a:pPr>
            <a:r>
              <a:rPr lang="en-GB" altLang="en-US" sz="1200" dirty="0">
                <a:latin typeface="Calibri" panose="020F0502020204030204" pitchFamily="34" charset="0"/>
                <a:ea typeface="DengXian" panose="02010600030101010101" pitchFamily="2" charset="-122"/>
                <a:cs typeface="Arial" panose="020B0604020202020204" pitchFamily="34" charset="0"/>
              </a:rPr>
              <a:t> </a:t>
            </a:r>
            <a:r>
              <a:rPr lang="en-GB" altLang="en-US" b="1" dirty="0">
                <a:solidFill>
                  <a:srgbClr val="92D050"/>
                </a:solidFill>
                <a:ea typeface="DengXian" panose="02010600030101010101" pitchFamily="2" charset="-122"/>
                <a:cs typeface="Arial" panose="020B0604020202020204" pitchFamily="34" charset="0"/>
              </a:rPr>
              <a:t>GREEN JOBS</a:t>
            </a:r>
          </a:p>
          <a:p>
            <a:pPr marL="0" indent="0">
              <a:lnSpc>
                <a:spcPct val="107000"/>
              </a:lnSpc>
              <a:spcAft>
                <a:spcPts val="800"/>
              </a:spcAft>
              <a:buNone/>
              <a:tabLst>
                <a:tab pos="2070100" algn="l"/>
              </a:tabLst>
            </a:pPr>
            <a:r>
              <a:rPr lang="en-GB" altLang="en-US" sz="1800" dirty="0">
                <a:latin typeface="Calibri" panose="020F0502020204030204" pitchFamily="34" charset="0"/>
                <a:ea typeface="DengXian" panose="02010600030101010101" pitchFamily="2" charset="-122"/>
                <a:cs typeface="Arial" panose="020B0604020202020204" pitchFamily="34" charset="0"/>
                <a:hlinkClick r:id="rId4"/>
              </a:rPr>
              <a:t>https://www.greenjobs.co.uk/</a:t>
            </a:r>
            <a:endParaRPr lang="en-GB" altLang="en-US" sz="1800" dirty="0">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tabLst>
                <a:tab pos="2070100" algn="l"/>
              </a:tabLst>
            </a:pPr>
            <a:r>
              <a:rPr lang="en-GB" altLang="en-US" b="1" dirty="0">
                <a:solidFill>
                  <a:srgbClr val="92D050"/>
                </a:solidFill>
                <a:latin typeface="Aharoni" panose="02010803020104030203" pitchFamily="2" charset="-79"/>
                <a:ea typeface="DengXian" panose="02010600030101010101" pitchFamily="2" charset="-122"/>
                <a:cs typeface="Arial" panose="020B0604020202020204" pitchFamily="34" charset="0"/>
              </a:rPr>
              <a:t>Earthworks jobs</a:t>
            </a:r>
          </a:p>
          <a:p>
            <a:pPr>
              <a:lnSpc>
                <a:spcPct val="107000"/>
              </a:lnSpc>
              <a:spcAft>
                <a:spcPts val="800"/>
              </a:spcAft>
              <a:tabLst>
                <a:tab pos="2070100" algn="l"/>
              </a:tabLst>
            </a:pPr>
            <a:r>
              <a:rPr lang="en-GB" altLang="en-US" sz="2800" u="sng" dirty="0">
                <a:solidFill>
                  <a:srgbClr val="0563C1"/>
                </a:solidFill>
                <a:latin typeface="Calibri" panose="020F0502020204030204" pitchFamily="34" charset="0"/>
                <a:ea typeface="DengXian" panose="02010600030101010101" pitchFamily="2" charset="-122"/>
                <a:cs typeface="Arial" panose="020B0604020202020204" pitchFamily="34" charset="0"/>
                <a:hlinkClick r:id="rId5"/>
              </a:rPr>
              <a:t>https://www.earthworks-jobs.com/</a:t>
            </a:r>
            <a:endParaRPr lang="en-GB" altLang="en-US" sz="2800" u="sng" dirty="0">
              <a:solidFill>
                <a:srgbClr val="0563C1"/>
              </a:solidFill>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tabLst>
                <a:tab pos="2070100" algn="l"/>
              </a:tabLst>
            </a:pPr>
            <a:r>
              <a:rPr lang="en-GB" altLang="en-US" sz="1200" b="1" dirty="0">
                <a:solidFill>
                  <a:srgbClr val="92D050"/>
                </a:solidFill>
                <a:latin typeface="Aharoni" panose="02010803020104030203" pitchFamily="2" charset="-79"/>
                <a:ea typeface="DengXian" panose="02010600030101010101" pitchFamily="2" charset="-122"/>
                <a:cs typeface="Arial" panose="020B0604020202020204" pitchFamily="34" charset="0"/>
              </a:rPr>
              <a:t> </a:t>
            </a:r>
            <a:r>
              <a:rPr lang="en-GB" altLang="en-US" sz="1700" dirty="0">
                <a:latin typeface="Aharoni" panose="02010803020104030203" pitchFamily="2" charset="-79"/>
                <a:ea typeface="DengXian" panose="02010600030101010101" pitchFamily="2" charset="-122"/>
                <a:cs typeface="Arial" panose="020B0604020202020204" pitchFamily="34" charset="0"/>
              </a:rPr>
              <a:t>many funded PHD and post grad opportunities</a:t>
            </a:r>
            <a:endParaRPr lang="en-GB" altLang="en-US" sz="1700" dirty="0">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tabLst>
                <a:tab pos="2070100" algn="l"/>
              </a:tabLst>
            </a:pPr>
            <a:r>
              <a:rPr lang="en-GB" altLang="en-US" sz="1600" dirty="0" err="1">
                <a:solidFill>
                  <a:srgbClr val="0563C1"/>
                </a:solidFill>
                <a:latin typeface="Calibri" panose="020F0502020204030204" pitchFamily="34" charset="0"/>
                <a:ea typeface="DengXian" panose="02010600030101010101" pitchFamily="2" charset="-122"/>
                <a:cs typeface="Arial" panose="020B0604020202020204" pitchFamily="34" charset="0"/>
              </a:rPr>
              <a:t>Diffficult</a:t>
            </a:r>
            <a:r>
              <a:rPr lang="en-GB" altLang="en-US" sz="1600" dirty="0">
                <a:solidFill>
                  <a:srgbClr val="0563C1"/>
                </a:solidFill>
                <a:latin typeface="Calibri" panose="020F0502020204030204" pitchFamily="34" charset="0"/>
                <a:ea typeface="DengXian" panose="02010600030101010101" pitchFamily="2" charset="-122"/>
                <a:cs typeface="Arial" panose="020B0604020202020204" pitchFamily="34" charset="0"/>
              </a:rPr>
              <a:t> to search by location</a:t>
            </a:r>
            <a:endParaRPr lang="en-GB" altLang="en-US" sz="1600" dirty="0">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tabLst>
                <a:tab pos="2070100" algn="l"/>
              </a:tabLst>
            </a:pPr>
            <a:r>
              <a:rPr lang="en-GB" altLang="en-US" b="1" dirty="0">
                <a:solidFill>
                  <a:srgbClr val="70AD47"/>
                </a:solidFill>
                <a:latin typeface="Calibri" panose="020F0502020204030204" pitchFamily="34" charset="0"/>
                <a:ea typeface="DengXian" panose="02010600030101010101" pitchFamily="2" charset="-122"/>
                <a:cs typeface="Arial" panose="020B0604020202020204" pitchFamily="34" charset="0"/>
              </a:rPr>
              <a:t>Environment jobs</a:t>
            </a:r>
            <a:endParaRPr lang="en-GB" altLang="en-US" dirty="0">
              <a:latin typeface="Calibri" panose="020F0502020204030204" pitchFamily="34" charset="0"/>
              <a:ea typeface="DengXian" panose="02010600030101010101" pitchFamily="2" charset="-122"/>
              <a:cs typeface="Arial" panose="020B0604020202020204" pitchFamily="34" charset="0"/>
            </a:endParaRPr>
          </a:p>
          <a:p>
            <a:pPr>
              <a:buNone/>
              <a:tabLst>
                <a:tab pos="2070100" algn="l"/>
              </a:tabLst>
            </a:pPr>
            <a:r>
              <a:rPr lang="en-GB" altLang="en-US" dirty="0">
                <a:ea typeface="DengXian" panose="02010600030101010101" pitchFamily="2" charset="-122"/>
                <a:cs typeface="Arial" panose="020B0604020202020204" pitchFamily="34" charset="0"/>
                <a:hlinkClick r:id="rId6"/>
              </a:rPr>
              <a:t>https://www.environmentjobs.co.uk/job_search/job-search-results.asp?adv=1#</a:t>
            </a:r>
            <a:endParaRPr lang="en-GB" altLang="en-US" dirty="0">
              <a:ea typeface="DengXian" panose="02010600030101010101" pitchFamily="2" charset="-122"/>
              <a:cs typeface="Arial" panose="020B0604020202020204" pitchFamily="34" charset="0"/>
            </a:endParaRPr>
          </a:p>
          <a:p>
            <a:pPr>
              <a:buNone/>
              <a:tabLst>
                <a:tab pos="2070100" algn="l"/>
              </a:tabLst>
            </a:pPr>
            <a:r>
              <a:rPr lang="en-GB" altLang="en-US" sz="2200" dirty="0">
                <a:ea typeface="DengXian" panose="02010600030101010101" pitchFamily="2" charset="-122"/>
                <a:cs typeface="Arial" panose="020B0604020202020204" pitchFamily="34" charset="0"/>
              </a:rPr>
              <a:t>Useful advanced search to filter by location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E2C45F-69DE-4FA8-B446-768CF397FEF4}"/>
              </a:ext>
            </a:extLst>
          </p:cNvPr>
          <p:cNvSpPr>
            <a:spLocks noGrp="1"/>
          </p:cNvSpPr>
          <p:nvPr>
            <p:ph sz="half" idx="1"/>
          </p:nvPr>
        </p:nvSpPr>
        <p:spPr>
          <a:xfrm>
            <a:off x="838200" y="1825625"/>
            <a:ext cx="4055533" cy="4351338"/>
          </a:xfrm>
        </p:spPr>
        <p:txBody>
          <a:bodyPr>
            <a:normAutofit fontScale="92500"/>
          </a:bodyPr>
          <a:lstStyle/>
          <a:p>
            <a:pPr marL="0" indent="0" algn="ctr">
              <a:buNone/>
              <a:defRPr/>
            </a:pPr>
            <a:r>
              <a:rPr lang="en-GB" altLang="en-US" sz="3600" dirty="0"/>
              <a:t>General useful Websites</a:t>
            </a:r>
          </a:p>
          <a:p>
            <a:pPr>
              <a:lnSpc>
                <a:spcPct val="107000"/>
              </a:lnSpc>
              <a:spcAft>
                <a:spcPts val="800"/>
              </a:spcAft>
              <a:defRPr/>
            </a:pPr>
            <a:r>
              <a:rPr lang="en-US" sz="3200" dirty="0">
                <a:latin typeface="Calibri" panose="020F0502020204030204" pitchFamily="34" charset="0"/>
                <a:ea typeface="Calibri" panose="020F0502020204030204" pitchFamily="34" charset="0"/>
                <a:cs typeface="Arial" panose="020B0604020202020204" pitchFamily="34" charset="0"/>
              </a:rPr>
              <a:t>CV-Library</a:t>
            </a:r>
            <a:endParaRPr lang="en-GB" sz="3200" dirty="0">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defRPr/>
            </a:pPr>
            <a:r>
              <a:rPr lang="en-GB" sz="3200" u="sng" dirty="0">
                <a:solidFill>
                  <a:srgbClr val="0000FF"/>
                </a:solidFill>
                <a:latin typeface="Calibri" panose="020F0502020204030204" pitchFamily="34" charset="0"/>
                <a:ea typeface="Calibri" panose="020F0502020204030204" pitchFamily="34" charset="0"/>
                <a:cs typeface="Arial" panose="020B0604020202020204" pitchFamily="34" charset="0"/>
                <a:hlinkClick r:id="rId2"/>
              </a:rPr>
              <a:t>https://www.cv-library.co.uk/register</a:t>
            </a:r>
            <a:r>
              <a:rPr lang="en-GB" sz="3200" u="sng" dirty="0">
                <a:solidFill>
                  <a:srgbClr val="0000FF"/>
                </a:solidFill>
                <a:latin typeface="Calibri" panose="020F0502020204030204" pitchFamily="34" charset="0"/>
                <a:ea typeface="Calibri" panose="020F0502020204030204" pitchFamily="34" charset="0"/>
                <a:cs typeface="Arial" panose="020B0604020202020204" pitchFamily="34" charset="0"/>
              </a:rPr>
              <a:t>   </a:t>
            </a:r>
            <a:endParaRPr lang="en-GB" altLang="en-US" sz="3200" dirty="0"/>
          </a:p>
          <a:p>
            <a:pPr>
              <a:defRPr/>
            </a:pPr>
            <a:endParaRPr lang="en-GB" dirty="0"/>
          </a:p>
        </p:txBody>
      </p:sp>
      <p:sp>
        <p:nvSpPr>
          <p:cNvPr id="4" name="Content Placeholder 3">
            <a:extLst>
              <a:ext uri="{FF2B5EF4-FFF2-40B4-BE49-F238E27FC236}">
                <a16:creationId xmlns:a16="http://schemas.microsoft.com/office/drawing/2014/main" id="{BE6A7FB5-341A-4E4C-B0DF-FC3905AC25C6}"/>
              </a:ext>
            </a:extLst>
          </p:cNvPr>
          <p:cNvSpPr>
            <a:spLocks noGrp="1"/>
          </p:cNvSpPr>
          <p:nvPr>
            <p:ph sz="half" idx="2"/>
          </p:nvPr>
        </p:nvSpPr>
        <p:spPr>
          <a:xfrm>
            <a:off x="5376333" y="1600201"/>
            <a:ext cx="6231467" cy="4892673"/>
          </a:xfrm>
          <a:solidFill>
            <a:schemeClr val="accent2">
              <a:lumMod val="20000"/>
              <a:lumOff val="80000"/>
            </a:schemeClr>
          </a:solidFill>
        </p:spPr>
        <p:txBody>
          <a:bodyPr>
            <a:normAutofit fontScale="92500"/>
          </a:bodyPr>
          <a:lstStyle/>
          <a:p>
            <a:pPr marL="0" indent="0" algn="ctr">
              <a:buNone/>
              <a:defRPr/>
            </a:pPr>
            <a:r>
              <a:rPr lang="en-GB" sz="3600" dirty="0"/>
              <a:t>Charity &amp; 3rd Sector jobs</a:t>
            </a:r>
          </a:p>
          <a:p>
            <a:pPr marL="0" indent="0">
              <a:lnSpc>
                <a:spcPct val="107000"/>
              </a:lnSpc>
              <a:spcAft>
                <a:spcPts val="800"/>
              </a:spcAft>
              <a:buNone/>
              <a:defRPr/>
            </a:pPr>
            <a:r>
              <a:rPr lang="en-GB" sz="1800" b="1"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sz="18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defRPr/>
            </a:pPr>
            <a:r>
              <a:rPr lang="en-GB" sz="2400" dirty="0">
                <a:solidFill>
                  <a:srgbClr val="0000FF"/>
                </a:solidFill>
                <a:latin typeface="Calibri" panose="020F0502020204030204" pitchFamily="34" charset="0"/>
                <a:ea typeface="Calibri" panose="020F0502020204030204" pitchFamily="34" charset="0"/>
                <a:cs typeface="Arial" panose="020B0604020202020204" pitchFamily="34" charset="0"/>
              </a:rPr>
              <a:t>Recruit 3 website – </a:t>
            </a:r>
            <a:endParaRPr lang="en-GB" sz="24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defRPr/>
            </a:pPr>
            <a:r>
              <a:rPr lang="en-GB" sz="1800" u="sng" dirty="0">
                <a:solidFill>
                  <a:srgbClr val="0000FF"/>
                </a:solidFill>
                <a:latin typeface="Calibri" panose="020F0502020204030204" pitchFamily="34" charset="0"/>
                <a:ea typeface="Calibri" panose="020F0502020204030204" pitchFamily="34" charset="0"/>
                <a:cs typeface="Arial" panose="020B0604020202020204" pitchFamily="34" charset="0"/>
                <a:hlinkClick r:id="rId3"/>
              </a:rPr>
              <a:t>https://www.recruit3.org.uk/candidate/vacList.asp</a:t>
            </a:r>
            <a:endParaRPr lang="en-GB" sz="18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defRPr/>
            </a:pPr>
            <a:endParaRPr lang="en-GB" sz="1800" dirty="0">
              <a:solidFill>
                <a:srgbClr val="0000FF"/>
              </a:solidFill>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defRPr/>
            </a:pPr>
            <a:r>
              <a:rPr lang="en-US" sz="2600" dirty="0">
                <a:solidFill>
                  <a:srgbClr val="0070C0"/>
                </a:solidFill>
                <a:latin typeface="Calibri" panose="020F0502020204030204" pitchFamily="34" charset="0"/>
                <a:ea typeface="Calibri" panose="020F0502020204030204" pitchFamily="34" charset="0"/>
                <a:cs typeface="Arial" panose="020B0604020202020204" pitchFamily="34" charset="0"/>
              </a:rPr>
              <a:t>Charity jobs website ( Wales )</a:t>
            </a:r>
            <a:r>
              <a:rPr lang="en-US" sz="1800"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sz="18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defRPr/>
            </a:pPr>
            <a:r>
              <a:rPr lang="en-GB" sz="1800" u="sng" dirty="0">
                <a:solidFill>
                  <a:srgbClr val="0000FF"/>
                </a:solidFill>
                <a:latin typeface="Calibri" panose="020F0502020204030204" pitchFamily="34" charset="0"/>
                <a:ea typeface="Calibri" panose="020F0502020204030204" pitchFamily="34" charset="0"/>
                <a:cs typeface="Arial" panose="020B0604020202020204" pitchFamily="34" charset="0"/>
                <a:hlinkClick r:id="rId4"/>
              </a:rPr>
              <a:t>https://www.charityjob.co.uk/jobs/wales</a:t>
            </a:r>
            <a:endParaRPr lang="en-GB" sz="1800" u="sng" dirty="0">
              <a:solidFill>
                <a:srgbClr val="0000FF"/>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defRPr/>
            </a:pPr>
            <a:r>
              <a:rPr lang="en-GB" sz="1800" dirty="0">
                <a:solidFill>
                  <a:srgbClr val="000000"/>
                </a:solidFill>
                <a:latin typeface="Calibri" panose="020F0502020204030204" pitchFamily="34" charset="0"/>
                <a:ea typeface="Calibri" panose="020F0502020204030204" pitchFamily="34" charset="0"/>
                <a:cs typeface="Arial" panose="020B0604020202020204" pitchFamily="34" charset="0"/>
                <a:hlinkClick r:id="rId5"/>
              </a:rPr>
              <a:t>https://www.charityjob.co.uk/jobs?location=swansea&amp;radius=20&amp;cause=animal&amp;cause=environment&amp;contracttype=full-time</a:t>
            </a:r>
            <a:endParaRPr lang="en-GB" sz="18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defRPr/>
            </a:pPr>
            <a:endParaRPr lang="en-GB" sz="18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a:defRPr/>
            </a:pPr>
            <a:endParaRPr lang="en-GB" dirty="0"/>
          </a:p>
        </p:txBody>
      </p:sp>
      <p:sp>
        <p:nvSpPr>
          <p:cNvPr id="11268" name="Title 1">
            <a:extLst>
              <a:ext uri="{FF2B5EF4-FFF2-40B4-BE49-F238E27FC236}">
                <a16:creationId xmlns:a16="http://schemas.microsoft.com/office/drawing/2014/main" id="{8110F11D-3ECF-4EDB-A368-AC9AEFA54FB5}"/>
              </a:ext>
            </a:extLst>
          </p:cNvPr>
          <p:cNvSpPr>
            <a:spLocks noGrp="1" noChangeArrowheads="1"/>
          </p:cNvSpPr>
          <p:nvPr>
            <p:ph type="title"/>
          </p:nvPr>
        </p:nvSpPr>
        <p:spPr>
          <a:xfrm>
            <a:off x="838200" y="365126"/>
            <a:ext cx="10515600" cy="1023408"/>
          </a:xfrm>
          <a:solidFill>
            <a:srgbClr val="CCFFCC"/>
          </a:solidFill>
        </p:spPr>
        <p:txBody>
          <a:bodyPr/>
          <a:lstStyle/>
          <a:p>
            <a:r>
              <a:rPr lang="en-GB" altLang="en-US" dirty="0"/>
              <a:t>Where to look for Vacancies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5">
            <a:extLst>
              <a:ext uri="{FF2B5EF4-FFF2-40B4-BE49-F238E27FC236}">
                <a16:creationId xmlns:a16="http://schemas.microsoft.com/office/drawing/2014/main" id="{2412DA39-83D6-431B-9C9E-DDE7C9B014C5}"/>
              </a:ext>
            </a:extLst>
          </p:cNvPr>
          <p:cNvSpPr>
            <a:spLocks noGrp="1" noChangeArrowheads="1"/>
          </p:cNvSpPr>
          <p:nvPr>
            <p:ph type="title"/>
          </p:nvPr>
        </p:nvSpPr>
        <p:spPr/>
        <p:txBody>
          <a:bodyPr/>
          <a:lstStyle/>
          <a:p>
            <a:pPr eaLnBrk="1" hangingPunct="1"/>
            <a:endParaRPr lang="en-US" altLang="en-US" dirty="0"/>
          </a:p>
        </p:txBody>
      </p:sp>
      <p:sp>
        <p:nvSpPr>
          <p:cNvPr id="11" name="Title 1">
            <a:extLst>
              <a:ext uri="{FF2B5EF4-FFF2-40B4-BE49-F238E27FC236}">
                <a16:creationId xmlns:a16="http://schemas.microsoft.com/office/drawing/2014/main" id="{C464CD23-6922-4D3F-97A6-979CB9425965}"/>
              </a:ext>
            </a:extLst>
          </p:cNvPr>
          <p:cNvSpPr txBox="1">
            <a:spLocks/>
          </p:cNvSpPr>
          <p:nvPr/>
        </p:nvSpPr>
        <p:spPr bwMode="auto">
          <a:xfrm>
            <a:off x="844823" y="228600"/>
            <a:ext cx="10515600" cy="1557868"/>
          </a:xfrm>
          <a:prstGeom prst="rect">
            <a:avLst/>
          </a:prstGeom>
          <a:solidFill>
            <a:srgbClr val="92D050"/>
          </a:solidFill>
          <a:ln>
            <a:noFill/>
          </a:ln>
          <a:effectLst/>
        </p:spPr>
        <p:txBody>
          <a:bodyPr anchor="ctr">
            <a:normAutofit fontScale="97500"/>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sz="3200" b="1" kern="0" dirty="0">
                <a:solidFill>
                  <a:srgbClr val="000000"/>
                </a:solidFill>
                <a:latin typeface="Arial"/>
              </a:rPr>
              <a:t>You need a systematic way to Job Hunt!</a:t>
            </a:r>
            <a:br>
              <a:rPr lang="en-GB" sz="3200" b="1" kern="0" dirty="0">
                <a:solidFill>
                  <a:srgbClr val="000000"/>
                </a:solidFill>
                <a:latin typeface="Arial"/>
              </a:rPr>
            </a:br>
            <a:endParaRPr lang="en-GB" sz="3200" b="1" kern="0" dirty="0">
              <a:solidFill>
                <a:srgbClr val="000000"/>
              </a:solidFill>
              <a:latin typeface="Arial"/>
            </a:endParaRPr>
          </a:p>
          <a:p>
            <a:pPr>
              <a:defRPr/>
            </a:pPr>
            <a:r>
              <a:rPr lang="en-GB" sz="3200" b="1" kern="0" dirty="0">
                <a:solidFill>
                  <a:srgbClr val="002060"/>
                </a:solidFill>
                <a:latin typeface="Segoe UI Semilight" panose="020B0402040204020203" pitchFamily="34" charset="0"/>
                <a:cs typeface="Segoe UI Semilight" panose="020B0402040204020203" pitchFamily="34" charset="0"/>
              </a:rPr>
              <a:t>Three ESSENTIAL elements</a:t>
            </a:r>
          </a:p>
        </p:txBody>
      </p:sp>
      <p:graphicFrame>
        <p:nvGraphicFramePr>
          <p:cNvPr id="12" name="Diagram 11">
            <a:extLst>
              <a:ext uri="{FF2B5EF4-FFF2-40B4-BE49-F238E27FC236}">
                <a16:creationId xmlns:a16="http://schemas.microsoft.com/office/drawing/2014/main" id="{ABF9A90A-C8E7-4913-A3E3-C36DEF2B2ACC}"/>
              </a:ext>
            </a:extLst>
          </p:cNvPr>
          <p:cNvGraphicFramePr/>
          <p:nvPr>
            <p:extLst>
              <p:ext uri="{D42A27DB-BD31-4B8C-83A1-F6EECF244321}">
                <p14:modId xmlns:p14="http://schemas.microsoft.com/office/powerpoint/2010/main" val="2008735259"/>
              </p:ext>
            </p:extLst>
          </p:nvPr>
        </p:nvGraphicFramePr>
        <p:xfrm>
          <a:off x="2207568" y="1998136"/>
          <a:ext cx="7128792" cy="4797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5">
            <a:extLst>
              <a:ext uri="{FF2B5EF4-FFF2-40B4-BE49-F238E27FC236}">
                <a16:creationId xmlns:a16="http://schemas.microsoft.com/office/drawing/2014/main" id="{7574BE34-884B-420E-8431-BD61F2261531}"/>
              </a:ext>
            </a:extLst>
          </p:cNvPr>
          <p:cNvSpPr txBox="1">
            <a:spLocks noChangeArrowheads="1"/>
          </p:cNvSpPr>
          <p:nvPr/>
        </p:nvSpPr>
        <p:spPr bwMode="auto">
          <a:xfrm>
            <a:off x="4799014" y="4822280"/>
            <a:ext cx="1944687" cy="1477962"/>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en-GB" altLang="en-US" b="1" kern="0" dirty="0">
                <a:solidFill>
                  <a:srgbClr val="00B050"/>
                </a:solidFill>
              </a:rPr>
              <a:t>Selling yourself: with a great CV, Application &amp; Interview</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7E7B-00AB-43C1-8CFD-B9A184E1F6BC}"/>
              </a:ext>
            </a:extLst>
          </p:cNvPr>
          <p:cNvSpPr>
            <a:spLocks noGrp="1"/>
          </p:cNvSpPr>
          <p:nvPr>
            <p:ph type="title"/>
          </p:nvPr>
        </p:nvSpPr>
        <p:spPr>
          <a:xfrm>
            <a:off x="1981200" y="115889"/>
            <a:ext cx="8229600" cy="922337"/>
          </a:xfrm>
          <a:solidFill>
            <a:schemeClr val="accent1">
              <a:lumMod val="20000"/>
              <a:lumOff val="80000"/>
            </a:schemeClr>
          </a:solidFill>
          <a:ln w="12700">
            <a:solidFill>
              <a:schemeClr val="tx2"/>
            </a:solidFill>
          </a:ln>
        </p:spPr>
        <p:txBody>
          <a:bodyPr rtlCol="0">
            <a:noAutofit/>
          </a:bodyPr>
          <a:lstStyle/>
          <a:p>
            <a:pPr>
              <a:defRPr/>
            </a:pPr>
            <a:r>
              <a:rPr lang="en-GB" sz="3600" b="1" dirty="0">
                <a:solidFill>
                  <a:schemeClr val="accent4"/>
                </a:solidFill>
                <a:latin typeface="Segoe UI Semilight" panose="020B0402040204020203" pitchFamily="34" charset="0"/>
                <a:cs typeface="Segoe UI Semilight" panose="020B0402040204020203" pitchFamily="34" charset="0"/>
              </a:rPr>
              <a:t>Location… Location… Location…</a:t>
            </a:r>
          </a:p>
        </p:txBody>
      </p:sp>
      <p:sp>
        <p:nvSpPr>
          <p:cNvPr id="3" name="Content Placeholder 2">
            <a:extLst>
              <a:ext uri="{FF2B5EF4-FFF2-40B4-BE49-F238E27FC236}">
                <a16:creationId xmlns:a16="http://schemas.microsoft.com/office/drawing/2014/main" id="{EDD3280A-2AE7-4287-BD80-01B82502643C}"/>
              </a:ext>
            </a:extLst>
          </p:cNvPr>
          <p:cNvSpPr>
            <a:spLocks noGrp="1"/>
          </p:cNvSpPr>
          <p:nvPr>
            <p:ph sz="half" idx="1"/>
          </p:nvPr>
        </p:nvSpPr>
        <p:spPr>
          <a:xfrm>
            <a:off x="313267" y="1196976"/>
            <a:ext cx="4808215" cy="5076824"/>
          </a:xfrm>
        </p:spPr>
        <p:txBody>
          <a:bodyPr rtlCol="0">
            <a:normAutofit fontScale="77500" lnSpcReduction="20000"/>
          </a:bodyPr>
          <a:lstStyle/>
          <a:p>
            <a:pPr>
              <a:defRPr/>
            </a:pPr>
            <a:r>
              <a:rPr lang="en-GB" sz="4000" b="1" dirty="0">
                <a:solidFill>
                  <a:schemeClr val="accent6">
                    <a:lumMod val="50000"/>
                  </a:schemeClr>
                </a:solidFill>
                <a:latin typeface="Segoe UI Semilight" panose="020B0402040204020203" pitchFamily="34" charset="0"/>
                <a:cs typeface="Segoe UI Semilight" panose="020B0402040204020203" pitchFamily="34" charset="0"/>
              </a:rPr>
              <a:t>The more fixed, inflexible and smaller your area for work  -</a:t>
            </a:r>
          </a:p>
          <a:p>
            <a:pPr>
              <a:defRPr/>
            </a:pPr>
            <a:endParaRPr lang="en-GB" sz="4000" b="1" dirty="0">
              <a:solidFill>
                <a:schemeClr val="accent6">
                  <a:lumMod val="50000"/>
                </a:schemeClr>
              </a:solidFill>
              <a:latin typeface="Segoe UI Semilight" panose="020B0402040204020203" pitchFamily="34" charset="0"/>
              <a:cs typeface="Segoe UI Semilight" panose="020B0402040204020203" pitchFamily="34" charset="0"/>
            </a:endParaRPr>
          </a:p>
          <a:p>
            <a:pPr>
              <a:defRPr/>
            </a:pPr>
            <a:r>
              <a:rPr lang="en-GB" sz="4000" b="1" dirty="0">
                <a:solidFill>
                  <a:schemeClr val="accent4"/>
                </a:solidFill>
                <a:latin typeface="Segoe UI Semilight" panose="020B0402040204020203" pitchFamily="34" charset="0"/>
                <a:cs typeface="Segoe UI Semilight" panose="020B0402040204020203" pitchFamily="34" charset="0"/>
              </a:rPr>
              <a:t>(</a:t>
            </a:r>
            <a:r>
              <a:rPr lang="en-GB" sz="4000" b="1" dirty="0">
                <a:solidFill>
                  <a:schemeClr val="accent4"/>
                </a:solidFill>
                <a:latin typeface="Segoe Print" panose="02000600000000000000" pitchFamily="2" charset="0"/>
                <a:cs typeface="Segoe UI Semilight" panose="020B0402040204020203" pitchFamily="34" charset="0"/>
              </a:rPr>
              <a:t>My ideal travel to work  area would be where I could walk to work!)</a:t>
            </a:r>
          </a:p>
          <a:p>
            <a:pPr>
              <a:defRPr/>
            </a:pPr>
            <a:endParaRPr lang="en-GB" sz="4000" b="1" dirty="0">
              <a:solidFill>
                <a:schemeClr val="accent6">
                  <a:lumMod val="50000"/>
                </a:schemeClr>
              </a:solidFill>
              <a:latin typeface="Segoe UI Semilight" panose="020B0402040204020203" pitchFamily="34" charset="0"/>
              <a:cs typeface="Segoe UI Semilight" panose="020B0402040204020203" pitchFamily="34" charset="0"/>
            </a:endParaRPr>
          </a:p>
          <a:p>
            <a:pPr>
              <a:defRPr/>
            </a:pPr>
            <a:r>
              <a:rPr lang="en-GB" sz="4000" b="1" dirty="0">
                <a:solidFill>
                  <a:schemeClr val="accent1">
                    <a:lumMod val="75000"/>
                  </a:schemeClr>
                </a:solidFill>
                <a:latin typeface="Segoe UI Semilight" panose="020B0402040204020203" pitchFamily="34" charset="0"/>
                <a:cs typeface="Segoe UI Semilight" panose="020B0402040204020203" pitchFamily="34" charset="0"/>
              </a:rPr>
              <a:t>The more fixed, inflexible and smaller your area for work  -</a:t>
            </a:r>
          </a:p>
          <a:p>
            <a:pPr>
              <a:defRPr/>
            </a:pPr>
            <a:endParaRPr lang="en-GB" b="1" dirty="0">
              <a:solidFill>
                <a:schemeClr val="accent6">
                  <a:lumMod val="50000"/>
                </a:schemeClr>
              </a:solidFill>
              <a:latin typeface="Segoe UI Semilight" panose="020B0402040204020203" pitchFamily="34" charset="0"/>
              <a:cs typeface="Segoe UI Semilight" panose="020B0402040204020203" pitchFamily="34" charset="0"/>
            </a:endParaRPr>
          </a:p>
        </p:txBody>
      </p:sp>
      <p:sp>
        <p:nvSpPr>
          <p:cNvPr id="4" name="Content Placeholder 3">
            <a:extLst>
              <a:ext uri="{FF2B5EF4-FFF2-40B4-BE49-F238E27FC236}">
                <a16:creationId xmlns:a16="http://schemas.microsoft.com/office/drawing/2014/main" id="{345E0B1D-4491-4D75-A7E4-EA551AE97CCF}"/>
              </a:ext>
            </a:extLst>
          </p:cNvPr>
          <p:cNvSpPr>
            <a:spLocks noGrp="1"/>
          </p:cNvSpPr>
          <p:nvPr>
            <p:ph sz="half" idx="2"/>
          </p:nvPr>
        </p:nvSpPr>
        <p:spPr>
          <a:xfrm>
            <a:off x="5735961" y="1196976"/>
            <a:ext cx="6142772" cy="4752305"/>
          </a:xfrm>
          <a:solidFill>
            <a:schemeClr val="accent4">
              <a:lumMod val="20000"/>
              <a:lumOff val="80000"/>
            </a:schemeClr>
          </a:solidFill>
        </p:spPr>
        <p:txBody>
          <a:bodyPr rtlCol="0">
            <a:normAutofit fontScale="77500" lnSpcReduction="20000"/>
          </a:bodyPr>
          <a:lstStyle/>
          <a:p>
            <a:pPr>
              <a:buFontTx/>
              <a:buChar char="-"/>
              <a:defRPr/>
            </a:pPr>
            <a:r>
              <a:rPr lang="en-GB" sz="3400" b="1" i="1" dirty="0">
                <a:solidFill>
                  <a:schemeClr val="accent6">
                    <a:lumMod val="50000"/>
                  </a:schemeClr>
                </a:solidFill>
                <a:latin typeface="Segoe UI Semilight" panose="020B0402040204020203" pitchFamily="34" charset="0"/>
                <a:cs typeface="Segoe UI Semilight" panose="020B0402040204020203" pitchFamily="34" charset="0"/>
              </a:rPr>
              <a:t>The more flexible you need to be about your job role and the organisations you will consider for work.</a:t>
            </a:r>
          </a:p>
          <a:p>
            <a:pPr marL="0" indent="0">
              <a:buNone/>
              <a:defRPr/>
            </a:pPr>
            <a:endParaRPr lang="en-GB" sz="3400" i="1" dirty="0">
              <a:solidFill>
                <a:srgbClr val="002060"/>
              </a:solidFill>
              <a:latin typeface="Segoe UI Semilight" panose="020B0402040204020203" pitchFamily="34" charset="0"/>
              <a:cs typeface="Segoe UI Semilight" panose="020B0402040204020203" pitchFamily="34" charset="0"/>
            </a:endParaRPr>
          </a:p>
          <a:p>
            <a:pPr marL="0" indent="0" algn="ctr">
              <a:buNone/>
              <a:defRPr/>
            </a:pPr>
            <a:r>
              <a:rPr lang="en-GB" sz="3400" i="1" dirty="0">
                <a:solidFill>
                  <a:srgbClr val="002060"/>
                </a:solidFill>
                <a:latin typeface="Segoe UI Semilight" panose="020B0402040204020203" pitchFamily="34" charset="0"/>
                <a:cs typeface="Segoe UI Semilight" panose="020B0402040204020203" pitchFamily="34" charset="0"/>
              </a:rPr>
              <a:t>Set your geographical/travel to work parameters!</a:t>
            </a:r>
          </a:p>
          <a:p>
            <a:pPr marL="0" indent="0">
              <a:buNone/>
              <a:defRPr/>
            </a:pPr>
            <a:endParaRPr lang="en-GB" sz="3400" i="1" dirty="0">
              <a:solidFill>
                <a:srgbClr val="002060"/>
              </a:solidFill>
              <a:latin typeface="Segoe UI Semilight" panose="020B0402040204020203" pitchFamily="34" charset="0"/>
              <a:cs typeface="Segoe UI Semilight" panose="020B0402040204020203" pitchFamily="34" charset="0"/>
            </a:endParaRPr>
          </a:p>
          <a:p>
            <a:pPr algn="ctr">
              <a:buFontTx/>
              <a:buChar char="-"/>
              <a:defRPr/>
            </a:pPr>
            <a:r>
              <a:rPr lang="en-GB" sz="4600" i="1" dirty="0">
                <a:solidFill>
                  <a:schemeClr val="accent1">
                    <a:lumMod val="75000"/>
                  </a:schemeClr>
                </a:solidFill>
                <a:latin typeface="Segoe UI Semilight" panose="020B0402040204020203" pitchFamily="34" charset="0"/>
                <a:cs typeface="Segoe UI Semilight" panose="020B0402040204020203" pitchFamily="34" charset="0"/>
              </a:rPr>
              <a:t>The more you need to</a:t>
            </a:r>
          </a:p>
          <a:p>
            <a:pPr marL="0" indent="0" algn="ctr">
              <a:buNone/>
              <a:defRPr/>
            </a:pPr>
            <a:r>
              <a:rPr lang="en-GB" sz="4600" b="1" i="1" dirty="0">
                <a:solidFill>
                  <a:srgbClr val="FF0000"/>
                </a:solidFill>
                <a:latin typeface="Segoe UI Semilight" panose="020B0402040204020203" pitchFamily="34" charset="0"/>
                <a:cs typeface="Segoe UI Semilight" panose="020B0402040204020203" pitchFamily="34" charset="0"/>
              </a:rPr>
              <a:t>Network</a:t>
            </a:r>
            <a:r>
              <a:rPr lang="en-GB" sz="4600" i="1" dirty="0">
                <a:solidFill>
                  <a:schemeClr val="accent1">
                    <a:lumMod val="75000"/>
                  </a:schemeClr>
                </a:solidFill>
                <a:latin typeface="Segoe UI Semilight" panose="020B0402040204020203" pitchFamily="34" charset="0"/>
                <a:cs typeface="Segoe UI Semilight" panose="020B0402040204020203" pitchFamily="34" charset="0"/>
              </a:rPr>
              <a:t>, </a:t>
            </a:r>
            <a:r>
              <a:rPr lang="en-GB" sz="5700" b="1" i="1" dirty="0">
                <a:solidFill>
                  <a:srgbClr val="FFC000"/>
                </a:solidFill>
                <a:latin typeface="Segoe UI Semilight" panose="020B0402040204020203" pitchFamily="34" charset="0"/>
                <a:cs typeface="Segoe UI Semilight" panose="020B0402040204020203" pitchFamily="34" charset="0"/>
              </a:rPr>
              <a:t>Volunteer,</a:t>
            </a:r>
            <a:r>
              <a:rPr lang="en-GB" sz="4600" i="1" dirty="0">
                <a:solidFill>
                  <a:schemeClr val="accent1">
                    <a:lumMod val="75000"/>
                  </a:schemeClr>
                </a:solidFill>
                <a:latin typeface="Segoe UI Semilight" panose="020B0402040204020203" pitchFamily="34" charset="0"/>
                <a:cs typeface="Segoe UI Semilight" panose="020B0402040204020203" pitchFamily="34" charset="0"/>
              </a:rPr>
              <a:t> </a:t>
            </a:r>
            <a:r>
              <a:rPr lang="en-GB" sz="4600" b="1" i="1" dirty="0">
                <a:solidFill>
                  <a:schemeClr val="accent3"/>
                </a:solidFill>
                <a:latin typeface="Segoe UI Semilight" panose="020B0402040204020203" pitchFamily="34" charset="0"/>
                <a:cs typeface="Segoe UI Semilight" panose="020B0402040204020203" pitchFamily="34" charset="0"/>
              </a:rPr>
              <a:t>Develop and use  your contacts </a:t>
            </a:r>
            <a:r>
              <a:rPr lang="en-GB" sz="4600" i="1" dirty="0">
                <a:solidFill>
                  <a:schemeClr val="accent1">
                    <a:lumMod val="75000"/>
                  </a:schemeClr>
                </a:solidFill>
                <a:latin typeface="Segoe UI Semilight" panose="020B0402040204020203" pitchFamily="34" charset="0"/>
                <a:cs typeface="Segoe UI Semilight" panose="020B0402040204020203" pitchFamily="34" charset="0"/>
              </a:rPr>
              <a:t>in the work place</a:t>
            </a:r>
            <a:r>
              <a:rPr lang="en-GB" sz="4600" i="1" dirty="0">
                <a:solidFill>
                  <a:srgbClr val="002060"/>
                </a:solidFill>
                <a:latin typeface="Segoe UI Semilight" panose="020B0402040204020203" pitchFamily="34" charset="0"/>
                <a:cs typeface="Segoe UI Semilight" panose="020B0402040204020203" pitchFamily="34" charset="0"/>
              </a:rPr>
              <a:t>.</a:t>
            </a:r>
          </a:p>
          <a:p>
            <a:pPr>
              <a:defRPr/>
            </a:pPr>
            <a:endParaRPr lang="en-GB" dirty="0">
              <a:solidFill>
                <a:srgbClr val="002060"/>
              </a:solidFill>
              <a:latin typeface="Segoe UI Semilight" panose="020B0402040204020203" pitchFamily="34" charset="0"/>
              <a:cs typeface="Segoe UI Semilight" panose="020B0402040204020203"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4A4CE-5B80-4F07-B92F-08F506D6009F}"/>
              </a:ext>
            </a:extLst>
          </p:cNvPr>
          <p:cNvSpPr>
            <a:spLocks noGrp="1"/>
          </p:cNvSpPr>
          <p:nvPr>
            <p:ph type="title"/>
          </p:nvPr>
        </p:nvSpPr>
        <p:spPr>
          <a:xfrm>
            <a:off x="839788" y="365126"/>
            <a:ext cx="10515600" cy="772640"/>
          </a:xfrm>
        </p:spPr>
        <p:txBody>
          <a:bodyPr>
            <a:normAutofit fontScale="90000"/>
          </a:bodyPr>
          <a:lstStyle/>
          <a:p>
            <a:pPr algn="ctr"/>
            <a:r>
              <a:rPr lang="en-GB" sz="3200" b="1" dirty="0">
                <a:solidFill>
                  <a:schemeClr val="accent6"/>
                </a:solidFill>
              </a:rPr>
              <a:t>The good news there is a lot of choice</a:t>
            </a:r>
            <a:r>
              <a:rPr lang="en-GB" sz="3200" dirty="0"/>
              <a:t>…</a:t>
            </a:r>
            <a:br>
              <a:rPr lang="en-GB" sz="3200" dirty="0"/>
            </a:br>
            <a:r>
              <a:rPr lang="en-GB" sz="3200" dirty="0">
                <a:solidFill>
                  <a:srgbClr val="FF0000"/>
                </a:solidFill>
              </a:rPr>
              <a:t>but the  bad news is </a:t>
            </a:r>
            <a:r>
              <a:rPr lang="en-GB" sz="3200" dirty="0"/>
              <a:t>….</a:t>
            </a:r>
            <a:r>
              <a:rPr lang="en-GB" sz="2000" dirty="0"/>
              <a:t>there is a lot of choice</a:t>
            </a:r>
          </a:p>
        </p:txBody>
      </p:sp>
      <p:sp>
        <p:nvSpPr>
          <p:cNvPr id="3" name="Text Placeholder 2">
            <a:extLst>
              <a:ext uri="{FF2B5EF4-FFF2-40B4-BE49-F238E27FC236}">
                <a16:creationId xmlns:a16="http://schemas.microsoft.com/office/drawing/2014/main" id="{AB739D30-9877-4C08-BC75-5DAB3FAF1807}"/>
              </a:ext>
            </a:extLst>
          </p:cNvPr>
          <p:cNvSpPr>
            <a:spLocks noGrp="1"/>
          </p:cNvSpPr>
          <p:nvPr>
            <p:ph type="body" idx="1"/>
          </p:nvPr>
        </p:nvSpPr>
        <p:spPr>
          <a:xfrm>
            <a:off x="839788" y="1387996"/>
            <a:ext cx="5157787" cy="823912"/>
          </a:xfrm>
          <a:solidFill>
            <a:schemeClr val="accent5">
              <a:lumMod val="20000"/>
              <a:lumOff val="80000"/>
            </a:schemeClr>
          </a:solidFill>
        </p:spPr>
        <p:txBody>
          <a:bodyPr>
            <a:normAutofit lnSpcReduction="10000"/>
          </a:bodyPr>
          <a:lstStyle/>
          <a:p>
            <a:pPr algn="ctr"/>
            <a:r>
              <a:rPr lang="en-GB" dirty="0"/>
              <a:t>SO HOW do YOU Choose a Job That will suit you?</a:t>
            </a:r>
          </a:p>
        </p:txBody>
      </p:sp>
      <p:sp>
        <p:nvSpPr>
          <p:cNvPr id="4" name="Content Placeholder 3">
            <a:extLst>
              <a:ext uri="{FF2B5EF4-FFF2-40B4-BE49-F238E27FC236}">
                <a16:creationId xmlns:a16="http://schemas.microsoft.com/office/drawing/2014/main" id="{DD23F09F-A052-46B2-972F-52117943CD99}"/>
              </a:ext>
            </a:extLst>
          </p:cNvPr>
          <p:cNvSpPr>
            <a:spLocks noGrp="1"/>
          </p:cNvSpPr>
          <p:nvPr>
            <p:ph sz="half" idx="2"/>
          </p:nvPr>
        </p:nvSpPr>
        <p:spPr>
          <a:xfrm>
            <a:off x="839788" y="2462138"/>
            <a:ext cx="5157787" cy="3806037"/>
          </a:xfrm>
        </p:spPr>
        <p:txBody>
          <a:bodyPr>
            <a:normAutofit/>
          </a:bodyPr>
          <a:lstStyle/>
          <a:p>
            <a:pPr marL="0" indent="0">
              <a:buNone/>
            </a:pPr>
            <a:r>
              <a:rPr lang="en-GB" dirty="0"/>
              <a:t>Making a career choice needs you to combine </a:t>
            </a:r>
            <a:r>
              <a:rPr lang="en-GB" sz="3600" dirty="0">
                <a:solidFill>
                  <a:srgbClr val="FF0000"/>
                </a:solidFill>
              </a:rPr>
              <a:t>2</a:t>
            </a:r>
            <a:r>
              <a:rPr lang="en-GB" dirty="0"/>
              <a:t> sets of knowledge:</a:t>
            </a:r>
          </a:p>
          <a:p>
            <a:pPr marL="0" indent="0">
              <a:buNone/>
            </a:pPr>
            <a:endParaRPr lang="en-GB" sz="1600" dirty="0"/>
          </a:p>
          <a:p>
            <a:r>
              <a:rPr lang="en-GB" b="1" dirty="0">
                <a:solidFill>
                  <a:srgbClr val="FF0000"/>
                </a:solidFill>
              </a:rPr>
              <a:t>Knowing yourself</a:t>
            </a:r>
          </a:p>
          <a:p>
            <a:pPr marL="0" indent="0">
              <a:buNone/>
            </a:pPr>
            <a:endParaRPr lang="en-GB" sz="1600" b="1" dirty="0">
              <a:solidFill>
                <a:srgbClr val="FF0000"/>
              </a:solidFill>
            </a:endParaRPr>
          </a:p>
          <a:p>
            <a:r>
              <a:rPr lang="en-GB" b="1" dirty="0">
                <a:solidFill>
                  <a:schemeClr val="accent4">
                    <a:lumMod val="75000"/>
                  </a:schemeClr>
                </a:solidFill>
              </a:rPr>
              <a:t>Knowing What opportunities &amp; jobs are out there</a:t>
            </a:r>
          </a:p>
        </p:txBody>
      </p:sp>
      <p:sp>
        <p:nvSpPr>
          <p:cNvPr id="5" name="Text Placeholder 4">
            <a:extLst>
              <a:ext uri="{FF2B5EF4-FFF2-40B4-BE49-F238E27FC236}">
                <a16:creationId xmlns:a16="http://schemas.microsoft.com/office/drawing/2014/main" id="{BB7B962A-21CC-48EA-93DE-B2A842C47644}"/>
              </a:ext>
            </a:extLst>
          </p:cNvPr>
          <p:cNvSpPr>
            <a:spLocks noGrp="1"/>
          </p:cNvSpPr>
          <p:nvPr>
            <p:ph type="body" sz="quarter" idx="3"/>
          </p:nvPr>
        </p:nvSpPr>
        <p:spPr>
          <a:xfrm>
            <a:off x="6172200" y="1394974"/>
            <a:ext cx="5183188" cy="823912"/>
          </a:xfrm>
          <a:solidFill>
            <a:schemeClr val="accent6">
              <a:lumMod val="20000"/>
              <a:lumOff val="80000"/>
            </a:schemeClr>
          </a:solidFill>
        </p:spPr>
        <p:txBody>
          <a:bodyPr>
            <a:normAutofit lnSpcReduction="10000"/>
          </a:bodyPr>
          <a:lstStyle/>
          <a:p>
            <a:pPr algn="ctr"/>
            <a:r>
              <a:rPr lang="en-GB" dirty="0"/>
              <a:t>CAREER PLANNING -</a:t>
            </a:r>
          </a:p>
          <a:p>
            <a:pPr algn="ctr"/>
            <a:r>
              <a:rPr lang="en-GB" dirty="0"/>
              <a:t>for the Terrified!</a:t>
            </a:r>
          </a:p>
        </p:txBody>
      </p:sp>
      <p:sp>
        <p:nvSpPr>
          <p:cNvPr id="6" name="Content Placeholder 5">
            <a:extLst>
              <a:ext uri="{FF2B5EF4-FFF2-40B4-BE49-F238E27FC236}">
                <a16:creationId xmlns:a16="http://schemas.microsoft.com/office/drawing/2014/main" id="{67C3607E-4462-41CA-83F5-2B8A51A3D928}"/>
              </a:ext>
            </a:extLst>
          </p:cNvPr>
          <p:cNvSpPr>
            <a:spLocks noGrp="1"/>
          </p:cNvSpPr>
          <p:nvPr>
            <p:ph sz="quarter" idx="4"/>
          </p:nvPr>
        </p:nvSpPr>
        <p:spPr>
          <a:xfrm>
            <a:off x="6172200" y="2476094"/>
            <a:ext cx="5183188" cy="4258020"/>
          </a:xfrm>
        </p:spPr>
        <p:txBody>
          <a:bodyPr>
            <a:normAutofit/>
          </a:bodyPr>
          <a:lstStyle/>
          <a:p>
            <a:pPr marL="0" indent="0">
              <a:buNone/>
            </a:pPr>
            <a:r>
              <a:rPr lang="en-GB" dirty="0"/>
              <a:t>Filter the jobs through the lens of your…</a:t>
            </a:r>
          </a:p>
          <a:p>
            <a:endParaRPr lang="en-GB" dirty="0"/>
          </a:p>
          <a:p>
            <a:r>
              <a:rPr lang="en-GB" dirty="0"/>
              <a:t>Skills</a:t>
            </a:r>
          </a:p>
          <a:p>
            <a:r>
              <a:rPr lang="en-GB" dirty="0"/>
              <a:t>Interests</a:t>
            </a:r>
          </a:p>
          <a:p>
            <a:r>
              <a:rPr lang="en-GB" dirty="0"/>
              <a:t>Motivations</a:t>
            </a:r>
          </a:p>
        </p:txBody>
      </p:sp>
      <p:pic>
        <p:nvPicPr>
          <p:cNvPr id="8" name="Picture 7" descr="A close-up of a chain link fence&#10;&#10;Description automatically generated with low confidence">
            <a:extLst>
              <a:ext uri="{FF2B5EF4-FFF2-40B4-BE49-F238E27FC236}">
                <a16:creationId xmlns:a16="http://schemas.microsoft.com/office/drawing/2014/main" id="{EBC9841F-EB7E-4533-9A38-BBFCE4F19C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48555" y="3664580"/>
            <a:ext cx="2861864" cy="2702920"/>
          </a:xfrm>
          <a:prstGeom prst="rect">
            <a:avLst/>
          </a:prstGeom>
        </p:spPr>
      </p:pic>
    </p:spTree>
    <p:extLst>
      <p:ext uri="{BB962C8B-B14F-4D97-AF65-F5344CB8AC3E}">
        <p14:creationId xmlns:p14="http://schemas.microsoft.com/office/powerpoint/2010/main" val="3439546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654A3CC-47BC-4D6E-87C1-15B5240D3E52}"/>
              </a:ext>
            </a:extLst>
          </p:cNvPr>
          <p:cNvSpPr>
            <a:spLocks noGrp="1" noChangeArrowheads="1"/>
          </p:cNvSpPr>
          <p:nvPr>
            <p:ph type="title"/>
          </p:nvPr>
        </p:nvSpPr>
        <p:spPr>
          <a:solidFill>
            <a:schemeClr val="bg1">
              <a:alpha val="16078"/>
            </a:schemeClr>
          </a:solidFill>
          <a:ln w="38100">
            <a:solidFill>
              <a:schemeClr val="bg1"/>
            </a:solidFill>
            <a:miter lim="800000"/>
            <a:headEnd/>
            <a:tailEnd/>
          </a:ln>
        </p:spPr>
        <p:txBody>
          <a:bodyPr/>
          <a:lstStyle/>
          <a:p>
            <a:pPr eaLnBrk="1" hangingPunct="1"/>
            <a:r>
              <a:rPr lang="en-GB" altLang="en-US" sz="4000" dirty="0"/>
              <a:t>Careers Theory  -Trait and Factor</a:t>
            </a:r>
          </a:p>
        </p:txBody>
      </p:sp>
      <p:sp>
        <p:nvSpPr>
          <p:cNvPr id="8195" name="Rectangle 3">
            <a:extLst>
              <a:ext uri="{FF2B5EF4-FFF2-40B4-BE49-F238E27FC236}">
                <a16:creationId xmlns:a16="http://schemas.microsoft.com/office/drawing/2014/main" id="{24045059-E6B5-4D06-9D4A-42710D288AD4}"/>
              </a:ext>
            </a:extLst>
          </p:cNvPr>
          <p:cNvSpPr>
            <a:spLocks noGrp="1" noChangeArrowheads="1"/>
          </p:cNvSpPr>
          <p:nvPr>
            <p:ph type="body" idx="1"/>
          </p:nvPr>
        </p:nvSpPr>
        <p:spPr>
          <a:solidFill>
            <a:schemeClr val="accent1"/>
          </a:solidFill>
          <a:ln w="38100">
            <a:solidFill>
              <a:srgbClr val="000099"/>
            </a:solidFill>
            <a:miter lim="800000"/>
            <a:headEnd/>
            <a:tailEnd/>
          </a:ln>
        </p:spPr>
        <p:txBody>
          <a:bodyPr/>
          <a:lstStyle/>
          <a:p>
            <a:pPr eaLnBrk="1" hangingPunct="1"/>
            <a:r>
              <a:rPr lang="en-GB" altLang="en-US" sz="2800" dirty="0"/>
              <a:t>Trait and Factor  (Parsons 1909, Holland 1959)</a:t>
            </a:r>
          </a:p>
          <a:p>
            <a:pPr eaLnBrk="1" hangingPunct="1"/>
            <a:endParaRPr lang="en-GB" altLang="en-US" sz="2800" dirty="0"/>
          </a:p>
          <a:p>
            <a:pPr lvl="1" eaLnBrk="1" hangingPunct="1"/>
            <a:r>
              <a:rPr lang="en-GB" altLang="en-US" sz="2400" dirty="0"/>
              <a:t>Every person has a unique pattern of traits made up of their interests, values, abilities and personality characteristics, these traits can be objectively identified and profiled to represent an individual’s potential </a:t>
            </a:r>
          </a:p>
          <a:p>
            <a:pPr marL="457200" lvl="1" indent="0" eaLnBrk="1" hangingPunct="1">
              <a:buNone/>
            </a:pPr>
            <a:endParaRPr lang="en-GB" altLang="en-US" sz="2400" dirty="0"/>
          </a:p>
          <a:p>
            <a:pPr lvl="1" eaLnBrk="1" hangingPunct="1"/>
            <a:r>
              <a:rPr lang="en-GB" altLang="en-US" sz="2400" dirty="0"/>
              <a:t>Every occupation is made up of factors required for the successful performance of that occupation. These factors can be objectively identified and represented as an </a:t>
            </a:r>
            <a:r>
              <a:rPr lang="en-GB" altLang="en-US" sz="3200" b="1" dirty="0">
                <a:solidFill>
                  <a:srgbClr val="002060"/>
                </a:solidFill>
              </a:rPr>
              <a:t>occupational profile </a:t>
            </a:r>
          </a:p>
          <a:p>
            <a:pPr eaLnBrk="1" hangingPunct="1">
              <a:buFontTx/>
              <a:buNone/>
            </a:pPr>
            <a:endParaRPr lang="en-GB" alt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5B315B58-4CFD-457F-A3CA-F78D01746F94}"/>
              </a:ext>
            </a:extLst>
          </p:cNvPr>
          <p:cNvSpPr>
            <a:spLocks noGrp="1" noChangeArrowheads="1"/>
          </p:cNvSpPr>
          <p:nvPr>
            <p:ph type="title"/>
          </p:nvPr>
        </p:nvSpPr>
        <p:spPr>
          <a:solidFill>
            <a:schemeClr val="bg1">
              <a:alpha val="14117"/>
            </a:schemeClr>
          </a:solidFill>
          <a:ln w="38100">
            <a:solidFill>
              <a:schemeClr val="bg1"/>
            </a:solidFill>
            <a:miter lim="800000"/>
            <a:headEnd/>
            <a:tailEnd/>
          </a:ln>
        </p:spPr>
        <p:txBody>
          <a:bodyPr/>
          <a:lstStyle/>
          <a:p>
            <a:pPr eaLnBrk="1" hangingPunct="1"/>
            <a:r>
              <a:rPr lang="en-GB" altLang="en-US"/>
              <a:t>Trait and Factor</a:t>
            </a:r>
          </a:p>
        </p:txBody>
      </p:sp>
      <p:sp>
        <p:nvSpPr>
          <p:cNvPr id="9219" name="Rectangle 3">
            <a:extLst>
              <a:ext uri="{FF2B5EF4-FFF2-40B4-BE49-F238E27FC236}">
                <a16:creationId xmlns:a16="http://schemas.microsoft.com/office/drawing/2014/main" id="{0369D959-A095-4083-A29E-3F46642B94DE}"/>
              </a:ext>
            </a:extLst>
          </p:cNvPr>
          <p:cNvSpPr>
            <a:spLocks noGrp="1" noChangeArrowheads="1"/>
          </p:cNvSpPr>
          <p:nvPr>
            <p:ph type="body" idx="1"/>
          </p:nvPr>
        </p:nvSpPr>
        <p:spPr>
          <a:solidFill>
            <a:schemeClr val="accent1"/>
          </a:solidFill>
          <a:ln w="38100">
            <a:solidFill>
              <a:srgbClr val="000099"/>
            </a:solidFill>
            <a:miter lim="800000"/>
            <a:headEnd/>
            <a:tailEnd/>
          </a:ln>
        </p:spPr>
        <p:txBody>
          <a:bodyPr/>
          <a:lstStyle/>
          <a:p>
            <a:pPr lvl="1" eaLnBrk="1" hangingPunct="1"/>
            <a:r>
              <a:rPr lang="en-GB" altLang="en-US" dirty="0"/>
              <a:t>It is possible to identify a </a:t>
            </a:r>
            <a:r>
              <a:rPr lang="en-GB" altLang="en-US" sz="3600" b="1" dirty="0">
                <a:solidFill>
                  <a:srgbClr val="002060"/>
                </a:solidFill>
              </a:rPr>
              <a:t>fit or match </a:t>
            </a:r>
            <a:r>
              <a:rPr lang="en-GB" altLang="en-US" dirty="0"/>
              <a:t>between individual traits and job factors using a straight forward problem-solving/decision making process. </a:t>
            </a:r>
          </a:p>
          <a:p>
            <a:pPr lvl="1" eaLnBrk="1" hangingPunct="1">
              <a:buFontTx/>
              <a:buNone/>
            </a:pPr>
            <a:endParaRPr lang="en-GB" altLang="en-US" dirty="0"/>
          </a:p>
          <a:p>
            <a:pPr lvl="1" eaLnBrk="1" hangingPunct="1"/>
            <a:r>
              <a:rPr lang="en-GB" altLang="en-US" dirty="0"/>
              <a:t>The closer the match between personal traits and job factors the greater the likelihood for successful </a:t>
            </a:r>
            <a:r>
              <a:rPr lang="en-GB" altLang="en-US" sz="3200" b="1" dirty="0">
                <a:solidFill>
                  <a:srgbClr val="002060"/>
                </a:solidFill>
              </a:rPr>
              <a:t>job performance and satisfaction. </a:t>
            </a:r>
          </a:p>
          <a:p>
            <a:pPr lvl="1" eaLnBrk="1" hangingPunct="1">
              <a:buFontTx/>
              <a:buNone/>
            </a:pPr>
            <a:endParaRPr lang="en-GB" altLang="en-US" dirty="0"/>
          </a:p>
          <a:p>
            <a:pPr eaLnBrk="1" hangingPunct="1"/>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48784-050E-43D1-94E2-B604DDD1D22F}"/>
              </a:ext>
            </a:extLst>
          </p:cNvPr>
          <p:cNvSpPr>
            <a:spLocks noGrp="1"/>
          </p:cNvSpPr>
          <p:nvPr>
            <p:ph type="title"/>
          </p:nvPr>
        </p:nvSpPr>
        <p:spPr>
          <a:xfrm>
            <a:off x="838199" y="365125"/>
            <a:ext cx="10839595" cy="1325563"/>
          </a:xfrm>
          <a:solidFill>
            <a:schemeClr val="accent4">
              <a:lumMod val="20000"/>
              <a:lumOff val="80000"/>
            </a:schemeClr>
          </a:solidFill>
        </p:spPr>
        <p:txBody>
          <a:bodyPr/>
          <a:lstStyle/>
          <a:p>
            <a:pPr algn="ctr"/>
            <a:r>
              <a:rPr lang="en-GB" dirty="0"/>
              <a:t>Mel Hall’s </a:t>
            </a:r>
            <a:br>
              <a:rPr lang="en-GB" dirty="0"/>
            </a:br>
            <a:r>
              <a:rPr lang="en-GB" dirty="0"/>
              <a:t>Environment jobs /skills information grid</a:t>
            </a:r>
          </a:p>
        </p:txBody>
      </p:sp>
      <p:sp>
        <p:nvSpPr>
          <p:cNvPr id="3" name="Content Placeholder 2">
            <a:extLst>
              <a:ext uri="{FF2B5EF4-FFF2-40B4-BE49-F238E27FC236}">
                <a16:creationId xmlns:a16="http://schemas.microsoft.com/office/drawing/2014/main" id="{79A5D541-E37E-4042-89F3-04F9B6942D1F}"/>
              </a:ext>
            </a:extLst>
          </p:cNvPr>
          <p:cNvSpPr>
            <a:spLocks noGrp="1"/>
          </p:cNvSpPr>
          <p:nvPr>
            <p:ph idx="1"/>
          </p:nvPr>
        </p:nvSpPr>
        <p:spPr/>
        <p:txBody>
          <a:bodyPr/>
          <a:lstStyle/>
          <a:p>
            <a:pPr marL="0" indent="0">
              <a:buNone/>
            </a:pPr>
            <a:endParaRPr lang="en-GB" dirty="0"/>
          </a:p>
          <a:p>
            <a:pPr marL="0" indent="0" algn="ctr">
              <a:buNone/>
            </a:pPr>
            <a:r>
              <a:rPr lang="en-GB" sz="4400" b="1" dirty="0">
                <a:solidFill>
                  <a:schemeClr val="accent6"/>
                </a:solidFill>
              </a:rPr>
              <a:t>Curated career information!</a:t>
            </a:r>
          </a:p>
          <a:p>
            <a:pPr marL="0" indent="0" algn="ctr">
              <a:buNone/>
            </a:pPr>
            <a:endParaRPr lang="en-GB" sz="4400" b="1" dirty="0">
              <a:solidFill>
                <a:schemeClr val="accent6"/>
              </a:solidFill>
            </a:endParaRPr>
          </a:p>
          <a:p>
            <a:pPr marL="0" indent="0" algn="ctr">
              <a:buNone/>
            </a:pPr>
            <a:r>
              <a:rPr lang="en-GB" sz="4400" b="1" dirty="0">
                <a:solidFill>
                  <a:schemeClr val="accent6"/>
                </a:solidFill>
              </a:rPr>
              <a:t>– it’s a work in progress!!</a:t>
            </a:r>
          </a:p>
          <a:p>
            <a:pPr marL="0" indent="0" algn="ctr">
              <a:buNone/>
            </a:pPr>
            <a:endParaRPr lang="en-GB" sz="4400" b="1" dirty="0">
              <a:solidFill>
                <a:schemeClr val="accent6"/>
              </a:solidFill>
            </a:endParaRPr>
          </a:p>
          <a:p>
            <a:pPr marL="0" indent="0" algn="ctr">
              <a:buNone/>
            </a:pPr>
            <a:r>
              <a:rPr lang="en-GB" sz="3200" dirty="0">
                <a:hlinkClick r:id="rId2"/>
              </a:rPr>
              <a:t>Recent Jobs - environmental energy - </a:t>
            </a:r>
            <a:r>
              <a:rPr lang="en-GB" sz="3200" dirty="0" err="1">
                <a:hlinkClick r:id="rId2"/>
              </a:rPr>
              <a:t>CIWMjobs</a:t>
            </a:r>
            <a:endParaRPr lang="en-GB" sz="4400" b="1" dirty="0">
              <a:solidFill>
                <a:schemeClr val="accent6"/>
              </a:solidFill>
            </a:endParaRPr>
          </a:p>
        </p:txBody>
      </p:sp>
    </p:spTree>
    <p:extLst>
      <p:ext uri="{BB962C8B-B14F-4D97-AF65-F5344CB8AC3E}">
        <p14:creationId xmlns:p14="http://schemas.microsoft.com/office/powerpoint/2010/main" val="2195976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828BBF-6528-4A5D-92FF-84C94FEA0BF4}"/>
              </a:ext>
            </a:extLst>
          </p:cNvPr>
          <p:cNvSpPr>
            <a:spLocks noGrp="1"/>
          </p:cNvSpPr>
          <p:nvPr>
            <p:ph type="title"/>
          </p:nvPr>
        </p:nvSpPr>
        <p:spPr>
          <a:xfrm>
            <a:off x="6094105" y="156755"/>
            <a:ext cx="4977976" cy="750475"/>
          </a:xfrm>
        </p:spPr>
        <p:txBody>
          <a:bodyPr>
            <a:normAutofit/>
          </a:bodyPr>
          <a:lstStyle/>
          <a:p>
            <a:r>
              <a:rPr lang="en-GB" b="1" dirty="0">
                <a:solidFill>
                  <a:srgbClr val="000000"/>
                </a:solidFill>
              </a:rPr>
              <a:t>Knowing yourself</a:t>
            </a:r>
          </a:p>
        </p:txBody>
      </p:sp>
      <p:sp>
        <p:nvSpPr>
          <p:cNvPr id="20"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in a garment&#10;&#10;Description automatically generated with low confidence">
            <a:extLst>
              <a:ext uri="{FF2B5EF4-FFF2-40B4-BE49-F238E27FC236}">
                <a16:creationId xmlns:a16="http://schemas.microsoft.com/office/drawing/2014/main" id="{484191A4-1B31-4330-8C7D-B0A6CD9ED155}"/>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36"/>
          <a:stretch/>
        </p:blipFill>
        <p:spPr>
          <a:xfrm>
            <a:off x="20" y="907231"/>
            <a:ext cx="5191880"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1CD2EC6-09E9-4E79-BEBE-90E558AD5E1F}"/>
              </a:ext>
            </a:extLst>
          </p:cNvPr>
          <p:cNvSpPr>
            <a:spLocks noGrp="1"/>
          </p:cNvSpPr>
          <p:nvPr>
            <p:ph idx="1"/>
          </p:nvPr>
        </p:nvSpPr>
        <p:spPr>
          <a:xfrm>
            <a:off x="5067591" y="1256982"/>
            <a:ext cx="6987133" cy="5400962"/>
          </a:xfrm>
        </p:spPr>
        <p:txBody>
          <a:bodyPr anchor="ctr">
            <a:normAutofit fontScale="77500" lnSpcReduction="20000"/>
          </a:bodyPr>
          <a:lstStyle/>
          <a:p>
            <a:r>
              <a:rPr lang="en-GB" b="1" dirty="0">
                <a:solidFill>
                  <a:srgbClr val="FF0000"/>
                </a:solidFill>
              </a:rPr>
              <a:t>Skills Audit: </a:t>
            </a:r>
            <a:r>
              <a:rPr lang="en-GB" dirty="0">
                <a:solidFill>
                  <a:srgbClr val="FF0000"/>
                </a:solidFill>
              </a:rPr>
              <a:t>  </a:t>
            </a:r>
            <a:r>
              <a:rPr lang="en-GB" sz="1800" dirty="0">
                <a:solidFill>
                  <a:srgbClr val="000000"/>
                </a:solidFill>
              </a:rPr>
              <a:t>( will upload to teams channel for you to have a go!)</a:t>
            </a:r>
          </a:p>
          <a:p>
            <a:endParaRPr lang="en-GB" sz="1800" dirty="0">
              <a:solidFill>
                <a:srgbClr val="000000"/>
              </a:solidFill>
            </a:endParaRPr>
          </a:p>
          <a:p>
            <a:r>
              <a:rPr lang="en-GB" b="1" dirty="0">
                <a:solidFill>
                  <a:schemeClr val="accent1"/>
                </a:solidFill>
              </a:rPr>
              <a:t>Interests quiz:   </a:t>
            </a:r>
            <a:r>
              <a:rPr lang="en-GB" sz="1800" dirty="0">
                <a:solidFill>
                  <a:srgbClr val="000000"/>
                </a:solidFill>
              </a:rPr>
              <a:t>websites (Princeton University)  HAVE A GO !!</a:t>
            </a:r>
          </a:p>
          <a:p>
            <a:pPr marL="457200" lvl="1" indent="0">
              <a:spcAft>
                <a:spcPts val="800"/>
              </a:spcAft>
              <a:buNone/>
            </a:pPr>
            <a:r>
              <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Based on reputable psychology of the </a:t>
            </a:r>
            <a:r>
              <a:rPr lang="en-GB" sz="18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Birkman</a:t>
            </a:r>
            <a:r>
              <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Method and Kolb’s Leaning styles: </a:t>
            </a:r>
            <a:r>
              <a:rPr lang="en-GB" sz="18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5"/>
              </a:rPr>
              <a:t>https://www.princetonreview.com/quiz/career-quiz</a:t>
            </a:r>
            <a:endParaRPr lang="en-GB" sz="1800" u="sng"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457200" lvl="1" indent="0">
              <a:spcAft>
                <a:spcPts val="800"/>
              </a:spcAft>
              <a:buNone/>
            </a:pPr>
            <a:r>
              <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Find out what is your career colour personality type!</a:t>
            </a:r>
          </a:p>
          <a:p>
            <a:pPr>
              <a:spcAft>
                <a:spcPts val="800"/>
              </a:spcAft>
            </a:pPr>
            <a:r>
              <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Use </a:t>
            </a:r>
            <a:r>
              <a:rPr lang="en-GB" b="1" dirty="0">
                <a:solidFill>
                  <a:srgbClr val="FF00FF"/>
                </a:solidFill>
                <a:latin typeface="Calibri" panose="020F0502020204030204" pitchFamily="34" charset="0"/>
                <a:ea typeface="Calibri" panose="020F0502020204030204" pitchFamily="34" charset="0"/>
                <a:cs typeface="Times New Roman" panose="02020603050405020304" pitchFamily="18" charset="0"/>
              </a:rPr>
              <a:t>MYCAREER</a:t>
            </a:r>
            <a:r>
              <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 – UWTSD’s Careers info platform</a:t>
            </a:r>
          </a:p>
          <a:p>
            <a:pPr marL="457200" lvl="1" indent="0" algn="ctr">
              <a:spcAft>
                <a:spcPts val="800"/>
              </a:spcAft>
              <a:buNone/>
            </a:pPr>
            <a:endPar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457200" lvl="1" indent="0" algn="ctr">
              <a:spcAft>
                <a:spcPts val="800"/>
              </a:spcAft>
              <a:buNone/>
            </a:pPr>
            <a:r>
              <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BOOK a Careers Appointment!</a:t>
            </a:r>
          </a:p>
          <a:p>
            <a:pPr marL="457200" lvl="1" indent="0" algn="ctr">
              <a:spcAft>
                <a:spcPts val="800"/>
              </a:spcAft>
              <a:buNone/>
            </a:pPr>
            <a:r>
              <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We [Career Service - Mel Hall!] can help you understand, interpret and apply these tools</a:t>
            </a:r>
          </a:p>
          <a:p>
            <a:pPr marL="457200" lvl="1" indent="0" algn="ctr">
              <a:spcAft>
                <a:spcPts val="800"/>
              </a:spcAft>
              <a:buNone/>
            </a:pPr>
            <a:r>
              <a:rPr lang="en-GB"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My careers </a:t>
            </a:r>
            <a:r>
              <a:rPr lang="en-GB" sz="36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super-power</a:t>
            </a:r>
            <a:r>
              <a:rPr lang="en-GB"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a:t>
            </a:r>
            <a:r>
              <a:rPr lang="en-GB"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s –</a:t>
            </a:r>
          </a:p>
          <a:p>
            <a:pPr marL="457200" lvl="1" indent="0">
              <a:spcAft>
                <a:spcPts val="800"/>
              </a:spcAft>
              <a:buNone/>
            </a:pPr>
            <a:endParaRPr lang="en-GB" sz="1800"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457200" lvl="1" indent="0" algn="ctr">
              <a:spcAft>
                <a:spcPts val="800"/>
              </a:spcAft>
              <a:buNone/>
            </a:pPr>
            <a:r>
              <a:rPr lang="en-GB"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helping Career-</a:t>
            </a:r>
            <a:r>
              <a:rPr lang="en-GB" sz="3600"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CLUELESS</a:t>
            </a:r>
            <a:r>
              <a:rPr lang="en-GB"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students find </a:t>
            </a:r>
          </a:p>
          <a:p>
            <a:pPr marL="457200" lvl="1" indent="0" algn="ctr">
              <a:spcAft>
                <a:spcPts val="800"/>
              </a:spcAft>
              <a:buNone/>
            </a:pPr>
            <a:r>
              <a:rPr lang="en-GB"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realistic achievable careers that suit them </a:t>
            </a:r>
            <a:endParaRPr lang="en-GB" sz="36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3600" dirty="0">
              <a:solidFill>
                <a:srgbClr val="000000"/>
              </a:solidFill>
            </a:endParaRPr>
          </a:p>
          <a:p>
            <a:endParaRPr lang="en-GB" sz="1100" dirty="0">
              <a:solidFill>
                <a:srgbClr val="000000"/>
              </a:solidFill>
            </a:endParaRPr>
          </a:p>
        </p:txBody>
      </p:sp>
      <p:sp>
        <p:nvSpPr>
          <p:cNvPr id="6" name="TextBox 5">
            <a:extLst>
              <a:ext uri="{FF2B5EF4-FFF2-40B4-BE49-F238E27FC236}">
                <a16:creationId xmlns:a16="http://schemas.microsoft.com/office/drawing/2014/main" id="{CDFD5589-C49B-4E1B-8C5C-D9605EB884E2}"/>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nimatedmusclewomen.miraheze.org/wiki/Supergirl_(Kara_Zor-E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94501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2BF7D-0F9B-4E07-BCA7-52446D93007D}"/>
              </a:ext>
            </a:extLst>
          </p:cNvPr>
          <p:cNvSpPr>
            <a:spLocks noGrp="1"/>
          </p:cNvSpPr>
          <p:nvPr>
            <p:ph type="title"/>
          </p:nvPr>
        </p:nvSpPr>
        <p:spPr>
          <a:xfrm>
            <a:off x="1981200" y="274638"/>
            <a:ext cx="8229600" cy="778098"/>
          </a:xfrm>
          <a:solidFill>
            <a:schemeClr val="accent1">
              <a:lumMod val="20000"/>
              <a:lumOff val="80000"/>
            </a:schemeClr>
          </a:solidFill>
        </p:spPr>
        <p:txBody>
          <a:bodyPr/>
          <a:lstStyle/>
          <a:p>
            <a:r>
              <a:rPr lang="en-GB" dirty="0"/>
              <a:t>Career Development Bursary</a:t>
            </a:r>
          </a:p>
        </p:txBody>
      </p:sp>
      <p:sp>
        <p:nvSpPr>
          <p:cNvPr id="3" name="Content Placeholder 2">
            <a:extLst>
              <a:ext uri="{FF2B5EF4-FFF2-40B4-BE49-F238E27FC236}">
                <a16:creationId xmlns:a16="http://schemas.microsoft.com/office/drawing/2014/main" id="{733B6859-D9B0-49BC-808C-15E98603EAC0}"/>
              </a:ext>
            </a:extLst>
          </p:cNvPr>
          <p:cNvSpPr>
            <a:spLocks noGrp="1"/>
          </p:cNvSpPr>
          <p:nvPr>
            <p:ph sz="half" idx="1"/>
          </p:nvPr>
        </p:nvSpPr>
        <p:spPr>
          <a:xfrm>
            <a:off x="1631504" y="1196752"/>
            <a:ext cx="4104456" cy="4536504"/>
          </a:xfrm>
        </p:spPr>
        <p:txBody>
          <a:bodyPr/>
          <a:lstStyle/>
          <a:p>
            <a:pPr marL="0" indent="0">
              <a:buNone/>
            </a:pPr>
            <a:r>
              <a:rPr lang="en-GB" dirty="0"/>
              <a:t>Up to £1,000 per year -</a:t>
            </a:r>
          </a:p>
          <a:p>
            <a:pPr marL="0" indent="0">
              <a:buNone/>
            </a:pPr>
            <a:r>
              <a:rPr lang="en-GB" dirty="0"/>
              <a:t>For courses and work experience relevant to your career aims</a:t>
            </a:r>
          </a:p>
          <a:p>
            <a:pPr marL="0" indent="0">
              <a:buNone/>
            </a:pPr>
            <a:endParaRPr lang="en-GB" sz="800" dirty="0"/>
          </a:p>
          <a:p>
            <a:pPr marL="0" indent="0">
              <a:buNone/>
            </a:pPr>
            <a:r>
              <a:rPr lang="en-GB" dirty="0"/>
              <a:t>Spend it on supplemental training from your professional body CIEEM –</a:t>
            </a:r>
          </a:p>
          <a:p>
            <a:pPr marL="0" indent="0">
              <a:buNone/>
            </a:pPr>
            <a:r>
              <a:rPr lang="en-GB" sz="1800" dirty="0">
                <a:hlinkClick r:id="rId2"/>
              </a:rPr>
              <a:t>https://events.cieem.net/Events/Event-Listing.aspx</a:t>
            </a:r>
            <a:endParaRPr lang="en-GB" sz="1800" dirty="0"/>
          </a:p>
          <a:p>
            <a:pPr marL="0" indent="0">
              <a:buNone/>
            </a:pPr>
            <a:endParaRPr lang="en-GB" sz="1800" dirty="0"/>
          </a:p>
        </p:txBody>
      </p:sp>
      <p:sp>
        <p:nvSpPr>
          <p:cNvPr id="4" name="Content Placeholder 3">
            <a:extLst>
              <a:ext uri="{FF2B5EF4-FFF2-40B4-BE49-F238E27FC236}">
                <a16:creationId xmlns:a16="http://schemas.microsoft.com/office/drawing/2014/main" id="{EC6FCB4A-101D-4B45-B3FA-AD7E21C0804B}"/>
              </a:ext>
            </a:extLst>
          </p:cNvPr>
          <p:cNvSpPr>
            <a:spLocks noGrp="1"/>
          </p:cNvSpPr>
          <p:nvPr>
            <p:ph sz="half" idx="2"/>
          </p:nvPr>
        </p:nvSpPr>
        <p:spPr>
          <a:xfrm>
            <a:off x="5735960" y="1196752"/>
            <a:ext cx="4474840" cy="4536504"/>
          </a:xfrm>
        </p:spPr>
        <p:txBody>
          <a:bodyPr/>
          <a:lstStyle/>
          <a:p>
            <a:pPr marL="0" indent="0">
              <a:buNone/>
            </a:pPr>
            <a:r>
              <a:rPr lang="en-GB" sz="2400" dirty="0">
                <a:solidFill>
                  <a:srgbClr val="333333"/>
                </a:solidFill>
                <a:latin typeface="libre_franklinlight"/>
              </a:rPr>
              <a:t>Chartered Institute of Ecology and Environmental Management (CIEEM) </a:t>
            </a:r>
            <a:endParaRPr lang="en-GB" sz="2400" b="1" dirty="0">
              <a:solidFill>
                <a:srgbClr val="333333"/>
              </a:solidFill>
              <a:latin typeface="Museo700-Regular"/>
            </a:endParaRPr>
          </a:p>
          <a:p>
            <a:r>
              <a:rPr lang="en-GB" b="1" dirty="0">
                <a:solidFill>
                  <a:srgbClr val="333333"/>
                </a:solidFill>
                <a:effectLst/>
                <a:latin typeface="Museo700-Regular"/>
              </a:rPr>
              <a:t>Bats: Assessing the Impact of Development on Bats, Mitigation &amp; Enhancement</a:t>
            </a:r>
          </a:p>
          <a:p>
            <a:pPr algn="l" fontAlgn="base"/>
            <a:r>
              <a:rPr lang="en-GB" sz="1800" b="1" dirty="0">
                <a:solidFill>
                  <a:srgbClr val="666666"/>
                </a:solidFill>
                <a:latin typeface="inherit"/>
              </a:rPr>
              <a:t>From </a:t>
            </a:r>
            <a:r>
              <a:rPr lang="en-GB" sz="1800" dirty="0">
                <a:solidFill>
                  <a:srgbClr val="666666"/>
                </a:solidFill>
                <a:latin typeface="libre_franklinlight"/>
              </a:rPr>
              <a:t>06 March 2023</a:t>
            </a:r>
            <a:br>
              <a:rPr lang="en-GB" sz="1800" dirty="0">
                <a:solidFill>
                  <a:srgbClr val="666666"/>
                </a:solidFill>
                <a:latin typeface="libre_franklinlight"/>
              </a:rPr>
            </a:br>
            <a:r>
              <a:rPr lang="en-GB" sz="1800" b="1" dirty="0">
                <a:solidFill>
                  <a:srgbClr val="666666"/>
                </a:solidFill>
                <a:latin typeface="inherit"/>
              </a:rPr>
              <a:t>To </a:t>
            </a:r>
            <a:r>
              <a:rPr lang="en-GB" sz="1800" dirty="0">
                <a:solidFill>
                  <a:srgbClr val="666666"/>
                </a:solidFill>
                <a:latin typeface="libre_franklinlight"/>
              </a:rPr>
              <a:t>07 March 2023</a:t>
            </a:r>
          </a:p>
          <a:p>
            <a:pPr algn="l" fontAlgn="base"/>
            <a:r>
              <a:rPr lang="en-GB" sz="1800" b="1" dirty="0">
                <a:solidFill>
                  <a:srgbClr val="666666"/>
                </a:solidFill>
                <a:latin typeface="inherit"/>
              </a:rPr>
              <a:t>Time </a:t>
            </a:r>
            <a:r>
              <a:rPr lang="en-GB" sz="1800" dirty="0">
                <a:solidFill>
                  <a:srgbClr val="666666"/>
                </a:solidFill>
                <a:latin typeface="libre_franklinlight"/>
              </a:rPr>
              <a:t>10:00am to 13:00</a:t>
            </a:r>
          </a:p>
          <a:p>
            <a:pPr algn="l" fontAlgn="base"/>
            <a:r>
              <a:rPr lang="en-GB" sz="1800" b="1" dirty="0">
                <a:solidFill>
                  <a:srgbClr val="666666"/>
                </a:solidFill>
                <a:latin typeface="inherit"/>
              </a:rPr>
              <a:t>Venue </a:t>
            </a:r>
            <a:r>
              <a:rPr lang="en-GB" sz="1800" dirty="0">
                <a:solidFill>
                  <a:srgbClr val="666666"/>
                </a:solidFill>
                <a:latin typeface="libre_franklinlight"/>
              </a:rPr>
              <a:t>Online via Zoom</a:t>
            </a:r>
          </a:p>
          <a:p>
            <a:pPr algn="l" fontAlgn="base"/>
            <a:r>
              <a:rPr lang="en-GB" sz="1800" dirty="0">
                <a:solidFill>
                  <a:srgbClr val="666666"/>
                </a:solidFill>
                <a:latin typeface="libre_franklinlight"/>
              </a:rPr>
              <a:t>Cost: £135 (student member)</a:t>
            </a:r>
          </a:p>
          <a:p>
            <a:endParaRPr lang="en-GB" dirty="0"/>
          </a:p>
        </p:txBody>
      </p:sp>
    </p:spTree>
    <p:extLst>
      <p:ext uri="{BB962C8B-B14F-4D97-AF65-F5344CB8AC3E}">
        <p14:creationId xmlns:p14="http://schemas.microsoft.com/office/powerpoint/2010/main" val="24796170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E28079-2D04-440D-AFDF-8E2322CD5D41}"/>
              </a:ext>
            </a:extLst>
          </p:cNvPr>
          <p:cNvSpPr>
            <a:spLocks noGrp="1"/>
          </p:cNvSpPr>
          <p:nvPr>
            <p:ph type="ctrTitle"/>
          </p:nvPr>
        </p:nvSpPr>
        <p:spPr>
          <a:xfrm>
            <a:off x="804358" y="414865"/>
            <a:ext cx="5664200" cy="1473201"/>
          </a:xfrm>
          <a:solidFill>
            <a:schemeClr val="accent4">
              <a:lumMod val="20000"/>
              <a:lumOff val="80000"/>
            </a:schemeClr>
          </a:solidFill>
        </p:spPr>
        <p:txBody>
          <a:bodyPr>
            <a:normAutofit/>
          </a:bodyPr>
          <a:lstStyle/>
          <a:p>
            <a:pPr algn="l"/>
            <a:r>
              <a:rPr lang="en-GB" sz="4800" dirty="0"/>
              <a:t>So you know what job you want to do….</a:t>
            </a:r>
          </a:p>
        </p:txBody>
      </p:sp>
      <p:sp>
        <p:nvSpPr>
          <p:cNvPr id="6" name="Subtitle 5">
            <a:extLst>
              <a:ext uri="{FF2B5EF4-FFF2-40B4-BE49-F238E27FC236}">
                <a16:creationId xmlns:a16="http://schemas.microsoft.com/office/drawing/2014/main" id="{20A906ED-35AE-48DF-A77E-807C260F34C3}"/>
              </a:ext>
            </a:extLst>
          </p:cNvPr>
          <p:cNvSpPr>
            <a:spLocks noGrp="1"/>
          </p:cNvSpPr>
          <p:nvPr>
            <p:ph type="subTitle" idx="1"/>
          </p:nvPr>
        </p:nvSpPr>
        <p:spPr>
          <a:xfrm>
            <a:off x="457196" y="2540000"/>
            <a:ext cx="6366934" cy="1955800"/>
          </a:xfrm>
          <a:solidFill>
            <a:schemeClr val="accent4">
              <a:lumMod val="40000"/>
              <a:lumOff val="60000"/>
            </a:schemeClr>
          </a:solidFill>
        </p:spPr>
        <p:txBody>
          <a:bodyPr>
            <a:normAutofit/>
          </a:bodyPr>
          <a:lstStyle/>
          <a:p>
            <a:r>
              <a:rPr lang="en-GB" sz="4800" dirty="0"/>
              <a:t>How do you go about </a:t>
            </a:r>
          </a:p>
          <a:p>
            <a:r>
              <a:rPr lang="en-GB" sz="4800" dirty="0"/>
              <a:t>job Hunting?</a:t>
            </a:r>
          </a:p>
          <a:p>
            <a:pPr algn="l"/>
            <a:endParaRPr lang="en-GB" sz="4800" dirty="0"/>
          </a:p>
          <a:p>
            <a:endParaRPr lang="en-GB" sz="4800" dirty="0"/>
          </a:p>
          <a:p>
            <a:endParaRPr lang="en-GB" sz="4800" dirty="0"/>
          </a:p>
        </p:txBody>
      </p:sp>
      <p:pic>
        <p:nvPicPr>
          <p:cNvPr id="8" name="Picture 7" descr="A group of people jumping in the air on a beach&#10;&#10;Description automatically generated with medium confidence">
            <a:extLst>
              <a:ext uri="{FF2B5EF4-FFF2-40B4-BE49-F238E27FC236}">
                <a16:creationId xmlns:a16="http://schemas.microsoft.com/office/drawing/2014/main" id="{9C9FD85C-C238-467C-B25E-2A934F5391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2794" y="397931"/>
            <a:ext cx="4335140" cy="3554348"/>
          </a:xfrm>
          <a:prstGeom prst="rect">
            <a:avLst/>
          </a:prstGeom>
        </p:spPr>
      </p:pic>
      <p:sp>
        <p:nvSpPr>
          <p:cNvPr id="9" name="TextBox 8">
            <a:extLst>
              <a:ext uri="{FF2B5EF4-FFF2-40B4-BE49-F238E27FC236}">
                <a16:creationId xmlns:a16="http://schemas.microsoft.com/office/drawing/2014/main" id="{788D185D-1CF2-444E-BB31-2A95587CBBE5}"/>
              </a:ext>
            </a:extLst>
          </p:cNvPr>
          <p:cNvSpPr txBox="1"/>
          <p:nvPr/>
        </p:nvSpPr>
        <p:spPr>
          <a:xfrm>
            <a:off x="550333" y="5173140"/>
            <a:ext cx="11091334" cy="769441"/>
          </a:xfrm>
          <a:prstGeom prst="rect">
            <a:avLst/>
          </a:prstGeom>
          <a:solidFill>
            <a:schemeClr val="accent2">
              <a:lumMod val="20000"/>
              <a:lumOff val="80000"/>
            </a:schemeClr>
          </a:solidFill>
        </p:spPr>
        <p:txBody>
          <a:bodyPr wrap="square" rtlCol="0">
            <a:spAutoFit/>
          </a:bodyPr>
          <a:lstStyle/>
          <a:p>
            <a:pPr algn="l"/>
            <a:r>
              <a:rPr lang="en-GB" sz="4400" b="1" kern="0" dirty="0">
                <a:solidFill>
                  <a:srgbClr val="000000"/>
                </a:solidFill>
                <a:latin typeface="Arial"/>
              </a:rPr>
              <a:t>You need a systematic way to Job Hunt!</a:t>
            </a:r>
          </a:p>
        </p:txBody>
      </p:sp>
    </p:spTree>
    <p:extLst>
      <p:ext uri="{BB962C8B-B14F-4D97-AF65-F5344CB8AC3E}">
        <p14:creationId xmlns:p14="http://schemas.microsoft.com/office/powerpoint/2010/main" val="3658444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63B9-1BAA-4C4A-9C2E-8AE38C6D6F50}"/>
              </a:ext>
            </a:extLst>
          </p:cNvPr>
          <p:cNvSpPr>
            <a:spLocks noGrp="1"/>
          </p:cNvSpPr>
          <p:nvPr>
            <p:ph type="title"/>
          </p:nvPr>
        </p:nvSpPr>
        <p:spPr>
          <a:xfrm>
            <a:off x="448733" y="274638"/>
            <a:ext cx="11209867" cy="1498600"/>
          </a:xfrm>
          <a:solidFill>
            <a:schemeClr val="accent1"/>
          </a:solidFill>
          <a:ln w="38100">
            <a:solidFill>
              <a:schemeClr val="accent2">
                <a:lumMod val="60000"/>
                <a:lumOff val="40000"/>
              </a:schemeClr>
            </a:solidFill>
          </a:ln>
        </p:spPr>
        <p:txBody>
          <a:bodyPr>
            <a:normAutofit fontScale="90000"/>
          </a:bodyPr>
          <a:lstStyle/>
          <a:p>
            <a:pPr>
              <a:defRPr/>
            </a:pPr>
            <a:br>
              <a:rPr lang="en-GB" dirty="0"/>
            </a:br>
            <a:r>
              <a:rPr lang="en-GB" dirty="0"/>
              <a:t>You Need a  systematic way to Job Hunt!</a:t>
            </a:r>
            <a:br>
              <a:rPr lang="en-GB" dirty="0"/>
            </a:br>
            <a:endParaRPr lang="en-GB" dirty="0"/>
          </a:p>
        </p:txBody>
      </p:sp>
      <p:sp>
        <p:nvSpPr>
          <p:cNvPr id="15363" name="Content Placeholder 2">
            <a:extLst>
              <a:ext uri="{FF2B5EF4-FFF2-40B4-BE49-F238E27FC236}">
                <a16:creationId xmlns:a16="http://schemas.microsoft.com/office/drawing/2014/main" id="{3946E8B6-7957-44FD-AFCA-EDFE20C9FE49}"/>
              </a:ext>
            </a:extLst>
          </p:cNvPr>
          <p:cNvSpPr>
            <a:spLocks noGrp="1" noChangeArrowheads="1"/>
          </p:cNvSpPr>
          <p:nvPr>
            <p:ph sz="half" idx="1"/>
          </p:nvPr>
        </p:nvSpPr>
        <p:spPr>
          <a:xfrm>
            <a:off x="1981200" y="3644900"/>
            <a:ext cx="4038600" cy="2808288"/>
          </a:xfrm>
        </p:spPr>
        <p:txBody>
          <a:bodyPr/>
          <a:lstStyle/>
          <a:p>
            <a:r>
              <a:rPr lang="en-GB" altLang="en-US"/>
              <a:t>Detailed information about the employer’s ideal worker is provided in the job description and person specification.</a:t>
            </a:r>
          </a:p>
          <a:p>
            <a:endParaRPr lang="en-GB" altLang="en-US"/>
          </a:p>
        </p:txBody>
      </p:sp>
      <p:sp>
        <p:nvSpPr>
          <p:cNvPr id="15364" name="Content Placeholder 3">
            <a:extLst>
              <a:ext uri="{FF2B5EF4-FFF2-40B4-BE49-F238E27FC236}">
                <a16:creationId xmlns:a16="http://schemas.microsoft.com/office/drawing/2014/main" id="{19FC1E18-D5DD-4729-B5D6-60958FD439BC}"/>
              </a:ext>
            </a:extLst>
          </p:cNvPr>
          <p:cNvSpPr>
            <a:spLocks noGrp="1" noChangeArrowheads="1"/>
          </p:cNvSpPr>
          <p:nvPr>
            <p:ph sz="half" idx="2"/>
          </p:nvPr>
        </p:nvSpPr>
        <p:spPr>
          <a:xfrm>
            <a:off x="6172200" y="3656014"/>
            <a:ext cx="4038600" cy="3013075"/>
          </a:xfrm>
        </p:spPr>
        <p:txBody>
          <a:bodyPr/>
          <a:lstStyle/>
          <a:p>
            <a:r>
              <a:rPr lang="en-GB" altLang="en-US"/>
              <a:t>This is CRUCIAL information that must be used by you when writing your application forms and C.V.s</a:t>
            </a:r>
            <a:endParaRPr lang="en-GB" altLang="en-US">
              <a:solidFill>
                <a:srgbClr val="FF0000"/>
              </a:solidFill>
            </a:endParaRPr>
          </a:p>
          <a:p>
            <a:endParaRPr lang="en-GB" altLang="en-US"/>
          </a:p>
        </p:txBody>
      </p:sp>
      <p:sp>
        <p:nvSpPr>
          <p:cNvPr id="15365" name="TextBox 2">
            <a:extLst>
              <a:ext uri="{FF2B5EF4-FFF2-40B4-BE49-F238E27FC236}">
                <a16:creationId xmlns:a16="http://schemas.microsoft.com/office/drawing/2014/main" id="{A2F173BD-4B01-4687-A667-E63704FDABE4}"/>
              </a:ext>
            </a:extLst>
          </p:cNvPr>
          <p:cNvSpPr txBox="1">
            <a:spLocks noChangeArrowheads="1"/>
          </p:cNvSpPr>
          <p:nvPr/>
        </p:nvSpPr>
        <p:spPr bwMode="auto">
          <a:xfrm>
            <a:off x="2495550" y="2411414"/>
            <a:ext cx="74882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b="1">
                <a:solidFill>
                  <a:srgbClr val="00B050"/>
                </a:solidFill>
              </a:rPr>
              <a:t>Use job descriptions to help you!</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972121F-B941-4C40-B4C4-7000B5EC550D}"/>
              </a:ext>
            </a:extLst>
          </p:cNvPr>
          <p:cNvSpPr>
            <a:spLocks noGrp="1" noChangeArrowheads="1"/>
          </p:cNvSpPr>
          <p:nvPr>
            <p:ph type="title"/>
          </p:nvPr>
        </p:nvSpPr>
        <p:spPr>
          <a:solidFill>
            <a:schemeClr val="accent1"/>
          </a:solidFill>
        </p:spPr>
        <p:txBody>
          <a:bodyPr/>
          <a:lstStyle/>
          <a:p>
            <a:pPr eaLnBrk="1" hangingPunct="1"/>
            <a:r>
              <a:rPr lang="en-GB" altLang="en-US"/>
              <a:t>Job Descriptions</a:t>
            </a:r>
          </a:p>
        </p:txBody>
      </p:sp>
      <p:sp>
        <p:nvSpPr>
          <p:cNvPr id="16387" name="Rectangle 3">
            <a:extLst>
              <a:ext uri="{FF2B5EF4-FFF2-40B4-BE49-F238E27FC236}">
                <a16:creationId xmlns:a16="http://schemas.microsoft.com/office/drawing/2014/main" id="{65A8E988-26BE-41F4-82B7-5A031531532F}"/>
              </a:ext>
            </a:extLst>
          </p:cNvPr>
          <p:cNvSpPr>
            <a:spLocks noGrp="1" noChangeArrowheads="1"/>
          </p:cNvSpPr>
          <p:nvPr>
            <p:ph type="body" idx="1"/>
          </p:nvPr>
        </p:nvSpPr>
        <p:spPr>
          <a:ln w="38100">
            <a:solidFill>
              <a:schemeClr val="accent2"/>
            </a:solidFill>
            <a:miter lim="800000"/>
            <a:headEnd/>
            <a:tailEnd/>
          </a:ln>
        </p:spPr>
        <p:txBody>
          <a:bodyPr/>
          <a:lstStyle/>
          <a:p>
            <a:pPr eaLnBrk="1" hangingPunct="1"/>
            <a:r>
              <a:rPr lang="en-GB" altLang="en-US"/>
              <a:t>Job description</a:t>
            </a:r>
          </a:p>
          <a:p>
            <a:pPr eaLnBrk="1" hangingPunct="1">
              <a:buFontTx/>
              <a:buNone/>
            </a:pPr>
            <a:r>
              <a:rPr lang="en-GB" altLang="en-US"/>
              <a:t>A job description is a summary of the main</a:t>
            </a:r>
          </a:p>
          <a:p>
            <a:pPr eaLnBrk="1" hangingPunct="1">
              <a:buFontTx/>
              <a:buNone/>
            </a:pPr>
            <a:r>
              <a:rPr lang="en-GB" altLang="en-US"/>
              <a:t>duties and responsibilities associated with</a:t>
            </a:r>
          </a:p>
          <a:p>
            <a:pPr eaLnBrk="1" hangingPunct="1">
              <a:buFontTx/>
              <a:buNone/>
            </a:pPr>
            <a:r>
              <a:rPr lang="en-GB" altLang="en-US"/>
              <a:t>the post. It should detail any responsibilities</a:t>
            </a:r>
          </a:p>
          <a:p>
            <a:pPr eaLnBrk="1" hangingPunct="1">
              <a:buFontTx/>
              <a:buNone/>
            </a:pPr>
            <a:r>
              <a:rPr lang="en-GB" altLang="en-US"/>
              <a:t>attached to the post and who line</a:t>
            </a:r>
          </a:p>
          <a:p>
            <a:pPr eaLnBrk="1" hangingPunct="1">
              <a:buFontTx/>
              <a:buNone/>
            </a:pPr>
            <a:r>
              <a:rPr lang="en-GB" altLang="en-US"/>
              <a:t>manages the post.</a:t>
            </a:r>
          </a:p>
          <a:p>
            <a:pPr eaLnBrk="1" hangingPunct="1">
              <a:buFontTx/>
              <a:buNone/>
            </a:pPr>
            <a:r>
              <a:rPr lang="en-GB" altLang="en-US">
                <a:solidFill>
                  <a:srgbClr val="FF0000"/>
                </a:solidFill>
              </a:rPr>
              <a:t>TIP – look up the line manager on linkedin and check their experience and interests!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3AF38EF-0D20-4791-911C-31919D1A2778}"/>
              </a:ext>
            </a:extLst>
          </p:cNvPr>
          <p:cNvSpPr>
            <a:spLocks noGrp="1" noChangeArrowheads="1"/>
          </p:cNvSpPr>
          <p:nvPr>
            <p:ph type="title"/>
          </p:nvPr>
        </p:nvSpPr>
        <p:spPr>
          <a:solidFill>
            <a:schemeClr val="accent1"/>
          </a:solidFill>
        </p:spPr>
        <p:txBody>
          <a:bodyPr/>
          <a:lstStyle/>
          <a:p>
            <a:pPr eaLnBrk="1" hangingPunct="1"/>
            <a:r>
              <a:rPr lang="en-GB" altLang="en-US"/>
              <a:t>Person Specifications</a:t>
            </a:r>
          </a:p>
        </p:txBody>
      </p:sp>
      <p:sp>
        <p:nvSpPr>
          <p:cNvPr id="17411" name="Rectangle 3">
            <a:extLst>
              <a:ext uri="{FF2B5EF4-FFF2-40B4-BE49-F238E27FC236}">
                <a16:creationId xmlns:a16="http://schemas.microsoft.com/office/drawing/2014/main" id="{11815F15-3E70-42CF-862E-39C6B77B2C1D}"/>
              </a:ext>
            </a:extLst>
          </p:cNvPr>
          <p:cNvSpPr>
            <a:spLocks noGrp="1" noChangeArrowheads="1"/>
          </p:cNvSpPr>
          <p:nvPr>
            <p:ph type="body" idx="1"/>
          </p:nvPr>
        </p:nvSpPr>
        <p:spPr>
          <a:solidFill>
            <a:schemeClr val="bg1"/>
          </a:solidFill>
          <a:ln w="38100">
            <a:solidFill>
              <a:schemeClr val="accent2"/>
            </a:solidFill>
            <a:miter lim="800000"/>
            <a:headEnd/>
            <a:tailEnd/>
          </a:ln>
        </p:spPr>
        <p:txBody>
          <a:bodyPr/>
          <a:lstStyle/>
          <a:p>
            <a:pPr eaLnBrk="1" hangingPunct="1"/>
            <a:r>
              <a:rPr lang="en-GB" altLang="en-US"/>
              <a:t>Person Specification</a:t>
            </a:r>
          </a:p>
          <a:p>
            <a:pPr eaLnBrk="1" hangingPunct="1">
              <a:buFontTx/>
              <a:buNone/>
            </a:pPr>
            <a:r>
              <a:rPr lang="en-GB" altLang="en-US"/>
              <a:t>The person specification is a description of</a:t>
            </a:r>
          </a:p>
          <a:p>
            <a:pPr eaLnBrk="1" hangingPunct="1">
              <a:buFontTx/>
              <a:buNone/>
            </a:pPr>
            <a:r>
              <a:rPr lang="en-GB" altLang="en-US"/>
              <a:t>the essential and desirable skills,</a:t>
            </a:r>
          </a:p>
          <a:p>
            <a:pPr eaLnBrk="1" hangingPunct="1">
              <a:buFontTx/>
              <a:buNone/>
            </a:pPr>
            <a:r>
              <a:rPr lang="en-GB" altLang="en-US"/>
              <a:t>qualifications and qualities that the job</a:t>
            </a:r>
          </a:p>
          <a:p>
            <a:pPr eaLnBrk="1" hangingPunct="1">
              <a:buFontTx/>
              <a:buNone/>
            </a:pPr>
            <a:r>
              <a:rPr lang="en-GB" altLang="en-US"/>
              <a:t>holder needs in order to be able to perform</a:t>
            </a:r>
          </a:p>
          <a:p>
            <a:pPr eaLnBrk="1" hangingPunct="1">
              <a:buFontTx/>
              <a:buNone/>
            </a:pPr>
            <a:r>
              <a:rPr lang="en-GB" altLang="en-US"/>
              <a:t>that job successfully.</a:t>
            </a:r>
          </a:p>
          <a:p>
            <a:pPr eaLnBrk="1" hangingPunct="1">
              <a:buFontTx/>
              <a:buNone/>
            </a:pPr>
            <a:r>
              <a:rPr lang="en-GB" altLang="en-US">
                <a:solidFill>
                  <a:srgbClr val="FF0000"/>
                </a:solidFill>
              </a:rPr>
              <a:t>Interview questions should be related to this!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7BEBB17-6E75-4F36-882F-7263C902AC11}"/>
              </a:ext>
            </a:extLst>
          </p:cNvPr>
          <p:cNvSpPr>
            <a:spLocks noGrp="1" noChangeArrowheads="1"/>
          </p:cNvSpPr>
          <p:nvPr>
            <p:ph type="title"/>
          </p:nvPr>
        </p:nvSpPr>
        <p:spPr>
          <a:xfrm>
            <a:off x="1774825" y="274638"/>
            <a:ext cx="8642350" cy="1143000"/>
          </a:xfrm>
          <a:solidFill>
            <a:srgbClr val="A1FDEE"/>
          </a:solidFill>
          <a:ln w="38100">
            <a:solidFill>
              <a:schemeClr val="accent2"/>
            </a:solidFill>
            <a:miter lim="800000"/>
            <a:headEnd/>
            <a:tailEnd/>
          </a:ln>
        </p:spPr>
        <p:txBody>
          <a:bodyPr/>
          <a:lstStyle/>
          <a:p>
            <a:pPr algn="l" eaLnBrk="1" hangingPunct="1"/>
            <a:r>
              <a:rPr lang="en-GB" altLang="en-US" sz="3600"/>
              <a:t>Writing CVs  – </a:t>
            </a:r>
            <a:r>
              <a:rPr lang="en-GB" altLang="en-US" sz="2800"/>
              <a:t>A systematic way to do it </a:t>
            </a:r>
          </a:p>
        </p:txBody>
      </p:sp>
      <p:sp>
        <p:nvSpPr>
          <p:cNvPr id="18435" name="Rectangle 3">
            <a:extLst>
              <a:ext uri="{FF2B5EF4-FFF2-40B4-BE49-F238E27FC236}">
                <a16:creationId xmlns:a16="http://schemas.microsoft.com/office/drawing/2014/main" id="{F2CCC7BC-BEFB-401E-B57F-AF3FA1EAC408}"/>
              </a:ext>
            </a:extLst>
          </p:cNvPr>
          <p:cNvSpPr>
            <a:spLocks noGrp="1" noChangeArrowheads="1"/>
          </p:cNvSpPr>
          <p:nvPr>
            <p:ph type="body" idx="1"/>
          </p:nvPr>
        </p:nvSpPr>
        <p:spPr>
          <a:ln w="38100">
            <a:solidFill>
              <a:schemeClr val="accent2"/>
            </a:solidFill>
            <a:miter lim="800000"/>
            <a:headEnd/>
            <a:tailEnd/>
          </a:ln>
        </p:spPr>
        <p:txBody>
          <a:bodyPr/>
          <a:lstStyle/>
          <a:p>
            <a:pPr eaLnBrk="1" hangingPunct="1">
              <a:buFontTx/>
              <a:buNone/>
            </a:pPr>
            <a:r>
              <a:rPr lang="en-GB" altLang="en-US"/>
              <a:t>Analysing the job description</a:t>
            </a:r>
          </a:p>
          <a:p>
            <a:pPr eaLnBrk="1" hangingPunct="1">
              <a:buFontTx/>
              <a:buNone/>
            </a:pPr>
            <a:endParaRPr lang="en-GB" altLang="en-US" sz="1600"/>
          </a:p>
          <a:p>
            <a:pPr eaLnBrk="1" hangingPunct="1"/>
            <a:r>
              <a:rPr lang="en-GB" altLang="en-US"/>
              <a:t>Reading a job description isn’t as straight forward as you might think!</a:t>
            </a:r>
          </a:p>
          <a:p>
            <a:pPr eaLnBrk="1" hangingPunct="1"/>
            <a:r>
              <a:rPr lang="en-GB" altLang="en-US"/>
              <a:t>You will need to do some detective work, reading between the lines, to find out exactly what skills and qualities the employer really wants.    </a:t>
            </a:r>
          </a:p>
        </p:txBody>
      </p:sp>
      <p:pic>
        <p:nvPicPr>
          <p:cNvPr id="18436" name="Picture 9" descr="magnifying_glass">
            <a:extLst>
              <a:ext uri="{FF2B5EF4-FFF2-40B4-BE49-F238E27FC236}">
                <a16:creationId xmlns:a16="http://schemas.microsoft.com/office/drawing/2014/main" id="{1FCD5DEB-9A1D-4403-909E-718731334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8750" y="4437063"/>
            <a:ext cx="1104900"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D371D84-E1D7-43F8-B310-4B8961FC50EA}"/>
              </a:ext>
            </a:extLst>
          </p:cNvPr>
          <p:cNvSpPr>
            <a:spLocks noGrp="1" noChangeArrowheads="1"/>
          </p:cNvSpPr>
          <p:nvPr>
            <p:ph type="title"/>
          </p:nvPr>
        </p:nvSpPr>
        <p:spPr>
          <a:xfrm>
            <a:off x="1981200" y="274639"/>
            <a:ext cx="8229600" cy="561975"/>
          </a:xfrm>
          <a:solidFill>
            <a:schemeClr val="accent1"/>
          </a:solidFill>
        </p:spPr>
        <p:txBody>
          <a:bodyPr/>
          <a:lstStyle/>
          <a:p>
            <a:r>
              <a:rPr lang="en-US" altLang="en-US" sz="2800"/>
              <a:t>Ecologist: Job description</a:t>
            </a:r>
            <a:endParaRPr lang="en-GB" altLang="en-US" sz="2800"/>
          </a:p>
        </p:txBody>
      </p:sp>
      <p:sp>
        <p:nvSpPr>
          <p:cNvPr id="10243" name="Content Placeholder 2">
            <a:extLst>
              <a:ext uri="{FF2B5EF4-FFF2-40B4-BE49-F238E27FC236}">
                <a16:creationId xmlns:a16="http://schemas.microsoft.com/office/drawing/2014/main" id="{B32BE1FE-7852-4E50-88BF-11CFD4966D7C}"/>
              </a:ext>
            </a:extLst>
          </p:cNvPr>
          <p:cNvSpPr>
            <a:spLocks noGrp="1" noChangeArrowheads="1"/>
          </p:cNvSpPr>
          <p:nvPr>
            <p:ph idx="1"/>
          </p:nvPr>
        </p:nvSpPr>
        <p:spPr>
          <a:xfrm>
            <a:off x="1774826" y="836613"/>
            <a:ext cx="8569325" cy="5746750"/>
          </a:xfrm>
        </p:spPr>
        <p:txBody>
          <a:bodyPr/>
          <a:lstStyle/>
          <a:p>
            <a:pPr marL="0" indent="0">
              <a:spcAft>
                <a:spcPts val="938"/>
              </a:spcAft>
              <a:buNone/>
              <a:defRPr/>
            </a:pPr>
            <a:r>
              <a:rPr lang="en-GB" altLang="en-US" sz="1700" b="1" dirty="0">
                <a:solidFill>
                  <a:srgbClr val="0A1217"/>
                </a:solidFill>
                <a:latin typeface="Segoe UI" panose="020B0502040204020203" pitchFamily="34" charset="0"/>
                <a:cs typeface="Times New Roman" panose="02020603050405020304" pitchFamily="18" charset="0"/>
              </a:rPr>
              <a:t>Job Purpose:  </a:t>
            </a:r>
          </a:p>
          <a:p>
            <a:pPr>
              <a:spcBef>
                <a:spcPts val="0"/>
              </a:spcBef>
              <a:spcAft>
                <a:spcPts val="938"/>
              </a:spcAft>
              <a:buFont typeface="Wingdings" panose="05000000000000000000" pitchFamily="2" charset="2"/>
              <a:buChar char="§"/>
              <a:defRPr/>
            </a:pPr>
            <a:r>
              <a:rPr lang="en-GB" sz="17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Conduct field surveys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to collect biological information about the numbers and distribution of organisms - this may be for a database such as the National Biodiversity Network (NBN)</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Carry out taxonomy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the classification of organisms &amp; work on habitat management and creation</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Apply </a:t>
            </a:r>
            <a:r>
              <a:rPr lang="en-GB" sz="17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sampling strategies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and </a:t>
            </a:r>
            <a:r>
              <a:rPr lang="en-GB" sz="17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use</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a </a:t>
            </a:r>
            <a:r>
              <a:rPr lang="en-GB" sz="17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range of habitat survey techniques</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such as Geographic Information Systems (GIS), Global Positioning Systems (GPS), aerial photography, records and maps</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Conduct </a:t>
            </a:r>
            <a:r>
              <a:rPr lang="en-GB" sz="17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environmental impact assessments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and </a:t>
            </a:r>
            <a:r>
              <a:rPr lang="en-GB" sz="1700" b="1" dirty="0">
                <a:solidFill>
                  <a:schemeClr val="accent2"/>
                </a:solidFill>
                <a:latin typeface="Source Sans Pro" panose="020B0503030403020204" pitchFamily="34" charset="0"/>
                <a:ea typeface="Times New Roman" panose="02020603050405020304" pitchFamily="18" charset="0"/>
                <a:cs typeface="Times New Roman" panose="02020603050405020304" pitchFamily="18" charset="0"/>
              </a:rPr>
              <a:t>write reports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and issue recommendations</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Carry out </a:t>
            </a:r>
            <a:r>
              <a:rPr lang="en-GB" sz="1700" b="1" dirty="0">
                <a:solidFill>
                  <a:schemeClr val="accent2"/>
                </a:solidFill>
                <a:latin typeface="Source Sans Pro" panose="020B0503030403020204" pitchFamily="34" charset="0"/>
                <a:ea typeface="Times New Roman" panose="02020603050405020304" pitchFamily="18" charset="0"/>
                <a:cs typeface="Times New Roman" panose="02020603050405020304" pitchFamily="18" charset="0"/>
              </a:rPr>
              <a:t>research, analyse and interpret data</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using specialist software programs</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b="1" dirty="0">
                <a:solidFill>
                  <a:srgbClr val="FFC000"/>
                </a:solidFill>
                <a:latin typeface="Source Sans Pro" panose="020B0503030403020204" pitchFamily="34" charset="0"/>
                <a:ea typeface="Times New Roman" panose="02020603050405020304" pitchFamily="18" charset="0"/>
                <a:cs typeface="Times New Roman" panose="02020603050405020304" pitchFamily="18" charset="0"/>
              </a:rPr>
              <a:t>Liaise with, and advise</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site managers, engineers, planners and others associated with a survey &amp; </a:t>
            </a:r>
            <a:r>
              <a:rPr lang="en-GB" sz="1700" b="1" dirty="0">
                <a:solidFill>
                  <a:srgbClr val="FFC000"/>
                </a:solidFill>
                <a:latin typeface="Source Sans Pro" panose="020B0503030403020204" pitchFamily="34" charset="0"/>
                <a:ea typeface="Times New Roman" panose="02020603050405020304" pitchFamily="18" charset="0"/>
                <a:cs typeface="Times New Roman" panose="02020603050405020304" pitchFamily="18" charset="0"/>
              </a:rPr>
              <a:t>build relationships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with stakeholders, including the public.</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Undertake </a:t>
            </a:r>
            <a:r>
              <a:rPr lang="en-GB" sz="1700" b="1" dirty="0">
                <a:solidFill>
                  <a:srgbClr val="FFC000"/>
                </a:solidFill>
                <a:latin typeface="Source Sans Pro" panose="020B0503030403020204" pitchFamily="34" charset="0"/>
                <a:ea typeface="Times New Roman" panose="02020603050405020304" pitchFamily="18" charset="0"/>
                <a:cs typeface="Times New Roman" panose="02020603050405020304" pitchFamily="18" charset="0"/>
              </a:rPr>
              <a:t>teaching</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in schools or in field centres</a:t>
            </a:r>
            <a:endParaRPr lang="en-GB" sz="17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800"/>
              </a:spcAft>
              <a:buSzPts val="1000"/>
              <a:buFont typeface="Wingdings" panose="05000000000000000000" pitchFamily="2" charset="2"/>
              <a:buChar char="§"/>
              <a:tabLst>
                <a:tab pos="457200" algn="l"/>
              </a:tabLst>
              <a:defRPr/>
            </a:pPr>
            <a:r>
              <a:rPr lang="en-GB" sz="1700" b="1" dirty="0">
                <a:solidFill>
                  <a:schemeClr val="accent2"/>
                </a:solidFill>
                <a:latin typeface="Source Sans Pro" panose="020B0503030403020204" pitchFamily="34" charset="0"/>
                <a:ea typeface="Times New Roman" panose="02020603050405020304" pitchFamily="18" charset="0"/>
                <a:cs typeface="Times New Roman" panose="02020603050405020304" pitchFamily="18" charset="0"/>
              </a:rPr>
              <a:t>Keep up to date &amp; </a:t>
            </a:r>
            <a:r>
              <a:rPr lang="en-GB" sz="1700" dirty="0">
                <a:latin typeface="Source Sans Pro" panose="020B0503030403020204" pitchFamily="34" charset="0"/>
                <a:ea typeface="Times New Roman" panose="02020603050405020304" pitchFamily="18" charset="0"/>
                <a:cs typeface="Times New Roman" panose="02020603050405020304" pitchFamily="18" charset="0"/>
              </a:rPr>
              <a:t>c</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ontribute </a:t>
            </a:r>
            <a:r>
              <a:rPr lang="en-GB" sz="1700" b="1" dirty="0">
                <a:solidFill>
                  <a:schemeClr val="tx2"/>
                </a:solidFill>
                <a:latin typeface="Source Sans Pro" panose="020B0503030403020204" pitchFamily="34" charset="0"/>
                <a:ea typeface="Times New Roman" panose="02020603050405020304" pitchFamily="18" charset="0"/>
                <a:cs typeface="Times New Roman" panose="02020603050405020304" pitchFamily="18" charset="0"/>
              </a:rPr>
              <a:t>ideas about changes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with new environmental </a:t>
            </a:r>
            <a:r>
              <a:rPr lang="en-GB" sz="1700" dirty="0">
                <a:solidFill>
                  <a:schemeClr val="accent2"/>
                </a:solidFill>
                <a:latin typeface="Source Sans Pro" panose="020B0503030403020204" pitchFamily="34" charset="0"/>
                <a:ea typeface="Times New Roman" panose="02020603050405020304" pitchFamily="18" charset="0"/>
                <a:cs typeface="Times New Roman" panose="02020603050405020304" pitchFamily="18" charset="0"/>
              </a:rPr>
              <a:t>policies and legislation, </a:t>
            </a:r>
            <a:r>
              <a:rPr lang="en-GB" sz="17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based on ecological findings</a:t>
            </a:r>
            <a:endParaRPr lang="en-GB" altLang="en-US" sz="17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28D74B0-E0DB-4F97-8B58-8124EAD82D55}"/>
              </a:ext>
            </a:extLst>
          </p:cNvPr>
          <p:cNvSpPr>
            <a:spLocks noGrp="1" noChangeArrowheads="1"/>
          </p:cNvSpPr>
          <p:nvPr>
            <p:ph type="title"/>
          </p:nvPr>
        </p:nvSpPr>
        <p:spPr>
          <a:xfrm>
            <a:off x="1847851" y="115889"/>
            <a:ext cx="8689975" cy="561975"/>
          </a:xfrm>
          <a:solidFill>
            <a:schemeClr val="accent1"/>
          </a:solidFill>
        </p:spPr>
        <p:txBody>
          <a:bodyPr/>
          <a:lstStyle/>
          <a:p>
            <a:pPr algn="l"/>
            <a:r>
              <a:rPr lang="en-US" altLang="en-US" sz="2800"/>
              <a:t>Ecologist: Person Specification – </a:t>
            </a:r>
            <a:r>
              <a:rPr lang="en-US" altLang="en-US" sz="2000"/>
              <a:t>Skills &amp; Knowledge</a:t>
            </a:r>
            <a:endParaRPr lang="en-GB" altLang="en-US" sz="2000"/>
          </a:p>
        </p:txBody>
      </p:sp>
      <p:sp>
        <p:nvSpPr>
          <p:cNvPr id="3" name="Content Placeholder 2">
            <a:extLst>
              <a:ext uri="{FF2B5EF4-FFF2-40B4-BE49-F238E27FC236}">
                <a16:creationId xmlns:a16="http://schemas.microsoft.com/office/drawing/2014/main" id="{44EE3D7A-84A9-47DC-9F20-E8A28D84F6A1}"/>
              </a:ext>
            </a:extLst>
          </p:cNvPr>
          <p:cNvSpPr>
            <a:spLocks noGrp="1"/>
          </p:cNvSpPr>
          <p:nvPr>
            <p:ph idx="1"/>
          </p:nvPr>
        </p:nvSpPr>
        <p:spPr>
          <a:xfrm>
            <a:off x="1703389" y="812800"/>
            <a:ext cx="8834437" cy="5856288"/>
          </a:xfrm>
        </p:spPr>
        <p:txBody>
          <a:bodyPr/>
          <a:lstStyle/>
          <a:p>
            <a:pPr marL="72000">
              <a:lnSpc>
                <a:spcPct val="107000"/>
              </a:lnSpc>
              <a:spcBef>
                <a:spcPts val="0"/>
              </a:spcBef>
              <a:buSzPts val="1000"/>
              <a:buFont typeface="Symbol" panose="05050102010706020507" pitchFamily="18" charset="2"/>
              <a:buChar char=""/>
              <a:tabLst>
                <a:tab pos="457200" algn="l"/>
              </a:tabLst>
              <a:defRPr/>
            </a:pPr>
            <a:r>
              <a:rPr lang="en-GB" sz="22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Enthusiasm</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about, and fascination for, </a:t>
            </a:r>
            <a:r>
              <a:rPr lang="en-GB" sz="2200"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animals and plants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and 	</a:t>
            </a:r>
            <a:r>
              <a:rPr lang="en-GB" sz="22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expertise</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in one or more groups of </a:t>
            </a:r>
            <a:r>
              <a:rPr lang="en-GB" sz="2200"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living organisms </a:t>
            </a:r>
            <a:r>
              <a:rPr lang="en-GB" sz="2200" dirty="0">
                <a:latin typeface="Source Sans Pro" panose="020B0503030403020204" pitchFamily="34" charset="0"/>
                <a:ea typeface="Times New Roman" panose="02020603050405020304" pitchFamily="18" charset="0"/>
                <a:cs typeface="Times New Roman" panose="02020603050405020304" pitchFamily="18" charset="0"/>
              </a:rPr>
              <a:t>together with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 	</a:t>
            </a:r>
            <a:r>
              <a:rPr lang="en-GB" sz="22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objective approach</a:t>
            </a:r>
            <a:r>
              <a:rPr lang="en-GB" sz="2200" b="1"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to working in conservation</a:t>
            </a:r>
          </a:p>
          <a:p>
            <a:pPr marL="72000">
              <a:lnSpc>
                <a:spcPct val="107000"/>
              </a:lnSpc>
              <a:spcBef>
                <a:spcPts val="0"/>
              </a:spcBef>
              <a:buSzPts val="1000"/>
              <a:buFont typeface="Symbol" panose="05050102010706020507" pitchFamily="18" charset="2"/>
              <a:buChar char=""/>
              <a:tabLst>
                <a:tab pos="457200" algn="l"/>
              </a:tabLst>
              <a:defRPr/>
            </a:pPr>
            <a:endParaRPr lang="en-GB" sz="8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Capacity to </a:t>
            </a:r>
            <a:r>
              <a:rPr lang="en-GB" sz="22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identify different species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as appropriate to the role</a:t>
            </a:r>
          </a:p>
          <a:p>
            <a:pPr marL="72000">
              <a:lnSpc>
                <a:spcPct val="107000"/>
              </a:lnSpc>
              <a:spcBef>
                <a:spcPts val="0"/>
              </a:spcBef>
              <a:buSzPts val="1000"/>
              <a:buFont typeface="Symbol" panose="05050102010706020507" pitchFamily="18" charset="2"/>
              <a:buChar char=""/>
              <a:tabLst>
                <a:tab pos="457200" algn="l"/>
              </a:tabLst>
              <a:defRPr/>
            </a:pPr>
            <a:endParaRPr lang="en-GB" sz="6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Experience</a:t>
            </a:r>
            <a:r>
              <a:rPr lang="en-GB" sz="2200"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in/enthusiasm for </a:t>
            </a:r>
            <a:r>
              <a:rPr lang="en-GB" sz="2200" b="1" dirty="0">
                <a:solidFill>
                  <a:srgbClr val="00B050"/>
                </a:solidFill>
                <a:latin typeface="Source Sans Pro" panose="020B0503030403020204" pitchFamily="34" charset="0"/>
                <a:ea typeface="Times New Roman" panose="02020603050405020304" pitchFamily="18" charset="0"/>
                <a:cs typeface="Times New Roman" panose="02020603050405020304" pitchFamily="18" charset="0"/>
              </a:rPr>
              <a:t>undertaking fieldwork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in sometimes 	harsh conditions &amp; confidence in using survey techniques and 	identification keys</a:t>
            </a:r>
            <a:endParaRPr lang="en-GB" sz="2200" dirty="0">
              <a:solidFill>
                <a:srgbClr val="485D65"/>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Competence in </a:t>
            </a:r>
            <a:r>
              <a:rPr lang="en-GB" sz="2200" b="1" dirty="0">
                <a:solidFill>
                  <a:srgbClr val="0070C0"/>
                </a:solidFill>
                <a:latin typeface="Source Sans Pro" panose="020B0503030403020204" pitchFamily="34" charset="0"/>
                <a:ea typeface="Times New Roman" panose="02020603050405020304" pitchFamily="18" charset="0"/>
                <a:cs typeface="Times New Roman" panose="02020603050405020304" pitchFamily="18" charset="0"/>
              </a:rPr>
              <a:t>understanding</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and using </a:t>
            </a:r>
            <a:r>
              <a:rPr lang="en-GB" sz="2200" b="1" dirty="0">
                <a:solidFill>
                  <a:srgbClr val="0070C0"/>
                </a:solidFill>
                <a:latin typeface="Source Sans Pro" panose="020B0503030403020204" pitchFamily="34" charset="0"/>
                <a:ea typeface="Times New Roman" panose="02020603050405020304" pitchFamily="18" charset="0"/>
                <a:cs typeface="Times New Roman" panose="02020603050405020304" pitchFamily="18" charset="0"/>
              </a:rPr>
              <a:t>statistics and other 	ecological 	data</a:t>
            </a:r>
            <a:endParaRPr lang="en-GB" sz="2200" b="1" dirty="0">
              <a:solidFill>
                <a:srgbClr val="0070C0"/>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Ability to </a:t>
            </a:r>
            <a:r>
              <a:rPr lang="en-GB" sz="2200" dirty="0">
                <a:solidFill>
                  <a:srgbClr val="0070C0"/>
                </a:solidFill>
                <a:latin typeface="Source Sans Pro" panose="020B0503030403020204" pitchFamily="34" charset="0"/>
                <a:ea typeface="Times New Roman" panose="02020603050405020304" pitchFamily="18" charset="0"/>
                <a:cs typeface="Times New Roman" panose="02020603050405020304" pitchFamily="18" charset="0"/>
              </a:rPr>
              <a:t>use computer software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for recording, analysing and 	presenting data and reports with </a:t>
            </a:r>
            <a:r>
              <a:rPr lang="en-GB" sz="2200" dirty="0">
                <a:solidFill>
                  <a:srgbClr val="0070C0"/>
                </a:solidFill>
                <a:latin typeface="Source Sans Pro" panose="020B0503030403020204" pitchFamily="34" charset="0"/>
                <a:ea typeface="Times New Roman" panose="02020603050405020304" pitchFamily="18" charset="0"/>
                <a:cs typeface="Times New Roman" panose="02020603050405020304" pitchFamily="18" charset="0"/>
              </a:rPr>
              <a:t>experience of report writing</a:t>
            </a:r>
            <a:endParaRPr lang="en-GB" sz="2200" dirty="0">
              <a:solidFill>
                <a:srgbClr val="0070C0"/>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Excellent </a:t>
            </a:r>
            <a:r>
              <a:rPr lang="en-GB" sz="22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interpersonal</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  written, research and </a:t>
            </a:r>
            <a:r>
              <a:rPr lang="en-GB" sz="22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presentation skills</a:t>
            </a:r>
            <a:endParaRPr lang="en-GB" sz="2200" dirty="0">
              <a:solidFill>
                <a:srgbClr val="FF0000"/>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Teamworking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and project-management skills, </a:t>
            </a:r>
            <a:r>
              <a:rPr lang="en-GB" sz="22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self-motivation, energy 	</a:t>
            </a: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and </a:t>
            </a:r>
            <a:r>
              <a:rPr lang="en-GB" sz="2200" dirty="0">
                <a:solidFill>
                  <a:srgbClr val="FF0000"/>
                </a:solidFill>
                <a:latin typeface="Source Sans Pro" panose="020B0503030403020204" pitchFamily="34" charset="0"/>
                <a:ea typeface="Times New Roman" panose="02020603050405020304" pitchFamily="18" charset="0"/>
                <a:cs typeface="Times New Roman" panose="02020603050405020304" pitchFamily="18" charset="0"/>
              </a:rPr>
              <a:t>drive</a:t>
            </a:r>
            <a:endParaRPr lang="en-GB" sz="2200" dirty="0">
              <a:solidFill>
                <a:srgbClr val="FF0000"/>
              </a:solidFill>
              <a:latin typeface="Calibri" panose="020F0502020204030204" pitchFamily="34" charset="0"/>
              <a:ea typeface="DengXian" panose="02010600030101010101" pitchFamily="2" charset="-122"/>
              <a:cs typeface="Arial" panose="020B0604020202020204" pitchFamily="34" charset="0"/>
            </a:endParaRPr>
          </a:p>
          <a:p>
            <a:pPr marL="72000">
              <a:lnSpc>
                <a:spcPct val="107000"/>
              </a:lnSpc>
              <a:spcBef>
                <a:spcPts val="0"/>
              </a:spcBef>
              <a:buSzPts val="1000"/>
              <a:buFont typeface="Symbol" panose="05050102010706020507" pitchFamily="18" charset="2"/>
              <a:buChar char=""/>
              <a:tabLst>
                <a:tab pos="457200" algn="l"/>
              </a:tabLst>
              <a:defRPr/>
            </a:pPr>
            <a:r>
              <a:rPr lang="en-GB" sz="2200" dirty="0">
                <a:solidFill>
                  <a:srgbClr val="485D65"/>
                </a:solidFill>
                <a:latin typeface="Source Sans Pro" panose="020B0503030403020204" pitchFamily="34" charset="0"/>
                <a:ea typeface="Times New Roman" panose="02020603050405020304" pitchFamily="18" charset="0"/>
                <a:cs typeface="Times New Roman" panose="02020603050405020304" pitchFamily="18" charset="0"/>
              </a:rPr>
              <a:t>a full driving licence - you'll need this to drive to sites and projects. </a:t>
            </a:r>
            <a:endParaRPr lang="en-GB" sz="2200" dirty="0">
              <a:latin typeface="Calibri" panose="020F0502020204030204" pitchFamily="34" charset="0"/>
              <a:ea typeface="DengXian" panose="02010600030101010101" pitchFamily="2" charset="-122"/>
              <a:cs typeface="Arial" panose="020B0604020202020204" pitchFamily="34" charset="0"/>
            </a:endParaRPr>
          </a:p>
          <a:p>
            <a:pPr marL="0" indent="0">
              <a:buNone/>
              <a:defRPr/>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C83EE57-7565-43E3-A967-5B1D732DA8E8}"/>
              </a:ext>
            </a:extLst>
          </p:cNvPr>
          <p:cNvSpPr>
            <a:spLocks noGrp="1" noChangeArrowheads="1"/>
          </p:cNvSpPr>
          <p:nvPr>
            <p:ph type="title"/>
          </p:nvPr>
        </p:nvSpPr>
        <p:spPr>
          <a:xfrm>
            <a:off x="1703389" y="274639"/>
            <a:ext cx="8785225" cy="922337"/>
          </a:xfrm>
          <a:solidFill>
            <a:schemeClr val="accent1"/>
          </a:solidFill>
        </p:spPr>
        <p:txBody>
          <a:bodyPr/>
          <a:lstStyle/>
          <a:p>
            <a:r>
              <a:rPr lang="en-US" altLang="en-US" sz="3200"/>
              <a:t>What skills do Environmental  Employers want?</a:t>
            </a:r>
            <a:endParaRPr lang="en-GB" altLang="en-US" sz="3200"/>
          </a:p>
        </p:txBody>
      </p:sp>
      <p:sp>
        <p:nvSpPr>
          <p:cNvPr id="3" name="Content Placeholder 2">
            <a:extLst>
              <a:ext uri="{FF2B5EF4-FFF2-40B4-BE49-F238E27FC236}">
                <a16:creationId xmlns:a16="http://schemas.microsoft.com/office/drawing/2014/main" id="{20EC027F-7BEE-4BEB-8744-7BC8DD8C8425}"/>
              </a:ext>
            </a:extLst>
          </p:cNvPr>
          <p:cNvSpPr>
            <a:spLocks noGrp="1"/>
          </p:cNvSpPr>
          <p:nvPr>
            <p:ph idx="1"/>
          </p:nvPr>
        </p:nvSpPr>
        <p:spPr>
          <a:xfrm>
            <a:off x="1631950" y="1341439"/>
            <a:ext cx="8928100" cy="5183187"/>
          </a:xfrm>
        </p:spPr>
        <p:txBody>
          <a:bodyPr>
            <a:normAutofit lnSpcReduction="10000"/>
          </a:bodyPr>
          <a:lstStyle/>
          <a:p>
            <a:pPr>
              <a:defRPr/>
            </a:pPr>
            <a:r>
              <a:rPr lang="en-US" sz="2400" b="1" dirty="0">
                <a:solidFill>
                  <a:srgbClr val="00B050"/>
                </a:solidFill>
                <a:latin typeface="Calibri" panose="020F0502020204030204" pitchFamily="34" charset="0"/>
                <a:cs typeface="Calibri" panose="020F0502020204030204" pitchFamily="34" charset="0"/>
              </a:rPr>
              <a:t>Technical Knowledge  </a:t>
            </a:r>
            <a:r>
              <a:rPr lang="en-US" sz="2400" b="1" dirty="0">
                <a:solidFill>
                  <a:srgbClr val="FF0000"/>
                </a:solidFill>
                <a:latin typeface="Calibri" panose="020F0502020204030204" pitchFamily="34" charset="0"/>
                <a:cs typeface="Calibri" panose="020F0502020204030204" pitchFamily="34" charset="0"/>
              </a:rPr>
              <a:t>      </a:t>
            </a:r>
            <a:r>
              <a:rPr lang="en-US" sz="2400" dirty="0">
                <a:solidFill>
                  <a:srgbClr val="FF0000"/>
                </a:solidFill>
                <a:latin typeface="Calibri" panose="020F0502020204030204" pitchFamily="34" charset="0"/>
                <a:cs typeface="Calibri" panose="020F0502020204030204" pitchFamily="34" charset="0"/>
              </a:rPr>
              <a:t>= </a:t>
            </a:r>
            <a:r>
              <a:rPr lang="en-US" sz="2000" dirty="0">
                <a:latin typeface="Calibri" panose="020F0502020204030204" pitchFamily="34" charset="0"/>
                <a:cs typeface="Calibri" panose="020F0502020204030204" pitchFamily="34" charset="0"/>
              </a:rPr>
              <a:t>Conduct field surveys, Carry out taxonomy,  </a:t>
            </a:r>
          </a:p>
          <a:p>
            <a:pPr marL="0" indent="0">
              <a:buNone/>
              <a:defRPr/>
            </a:pPr>
            <a:r>
              <a:rPr lang="en-GB" sz="2400" b="1" dirty="0">
                <a:solidFill>
                  <a:srgbClr val="00B050"/>
                </a:solidFill>
                <a:latin typeface="Calibri" panose="020F0502020204030204" pitchFamily="34" charset="0"/>
                <a:ea typeface="DengXian" panose="02010600030101010101" pitchFamily="2" charset="-122"/>
                <a:cs typeface="Calibri" panose="020F0502020204030204" pitchFamily="34" charset="0"/>
              </a:rPr>
              <a:t>     &amp; Fieldwork </a:t>
            </a:r>
            <a:r>
              <a:rPr lang="en-GB" sz="2400" dirty="0">
                <a:solidFill>
                  <a:srgbClr val="FF0000"/>
                </a:solidFill>
                <a:latin typeface="Calibri" panose="020F0502020204030204" pitchFamily="34" charset="0"/>
                <a:ea typeface="DengXian" panose="02010600030101010101" pitchFamily="2" charset="-122"/>
                <a:cs typeface="Calibri" panose="020F0502020204030204" pitchFamily="34" charset="0"/>
              </a:rPr>
              <a:t>		  </a:t>
            </a:r>
            <a:r>
              <a:rPr lang="en-GB" sz="2000" dirty="0">
                <a:latin typeface="Calibri" panose="020F0502020204030204" pitchFamily="34" charset="0"/>
                <a:ea typeface="DengXian" panose="02010600030101010101" pitchFamily="2" charset="-122"/>
                <a:cs typeface="Calibri" panose="020F0502020204030204" pitchFamily="34" charset="0"/>
              </a:rPr>
              <a:t>Apply</a:t>
            </a:r>
            <a:r>
              <a:rPr lang="en-GB" sz="2400" dirty="0">
                <a:solidFill>
                  <a:srgbClr val="FF0000"/>
                </a:solidFill>
                <a:latin typeface="Calibri" panose="020F0502020204030204" pitchFamily="34" charset="0"/>
                <a:ea typeface="DengXian" panose="02010600030101010101" pitchFamily="2" charset="-122"/>
                <a:cs typeface="Calibri" panose="020F0502020204030204" pitchFamily="34" charset="0"/>
              </a:rPr>
              <a:t> </a:t>
            </a:r>
            <a:r>
              <a:rPr lang="en-GB" sz="2000" dirty="0">
                <a:latin typeface="Calibri" panose="020F0502020204030204" pitchFamily="34" charset="0"/>
                <a:ea typeface="Times New Roman" panose="02020603050405020304" pitchFamily="18" charset="0"/>
                <a:cs typeface="Calibri" panose="020F0502020204030204" pitchFamily="34" charset="0"/>
              </a:rPr>
              <a:t>sampling strategies,  Use Habitat </a:t>
            </a:r>
          </a:p>
          <a:p>
            <a:pPr marL="0" indent="0">
              <a:buNone/>
              <a:defRPr/>
            </a:pPr>
            <a:r>
              <a:rPr lang="en-GB" sz="2000" dirty="0">
                <a:latin typeface="Calibri" panose="020F0502020204030204" pitchFamily="34" charset="0"/>
                <a:ea typeface="Times New Roman" panose="02020603050405020304" pitchFamily="18" charset="0"/>
                <a:cs typeface="Calibri" panose="020F0502020204030204" pitchFamily="34" charset="0"/>
              </a:rPr>
              <a:t>				   Survey Techniques, Conduct environmental </a:t>
            </a:r>
          </a:p>
          <a:p>
            <a:pPr marL="0" indent="0">
              <a:buNone/>
              <a:defRPr/>
            </a:pPr>
            <a:r>
              <a:rPr lang="en-GB" sz="2000" dirty="0">
                <a:latin typeface="Calibri" panose="020F0502020204030204" pitchFamily="34" charset="0"/>
                <a:ea typeface="Times New Roman" panose="02020603050405020304" pitchFamily="18" charset="0"/>
                <a:cs typeface="Calibri" panose="020F0502020204030204" pitchFamily="34" charset="0"/>
              </a:rPr>
              <a:t>				   impact assessments, up to date knowledge on </a:t>
            </a:r>
          </a:p>
          <a:p>
            <a:pPr marL="0" indent="0">
              <a:buNone/>
              <a:defRPr/>
            </a:pPr>
            <a:r>
              <a:rPr lang="en-GB" sz="2000" dirty="0">
                <a:latin typeface="Calibri" panose="020F0502020204030204" pitchFamily="34" charset="0"/>
                <a:ea typeface="Times New Roman" panose="02020603050405020304" pitchFamily="18" charset="0"/>
                <a:cs typeface="Calibri" panose="020F0502020204030204" pitchFamily="34" charset="0"/>
              </a:rPr>
              <a:t>				   environmental issues.</a:t>
            </a:r>
          </a:p>
          <a:p>
            <a:pPr marL="0" indent="0">
              <a:buNone/>
              <a:defRPr/>
            </a:pPr>
            <a:endParaRPr lang="en-GB" sz="1200" dirty="0">
              <a:latin typeface="Calibri" panose="020F0502020204030204" pitchFamily="34" charset="0"/>
              <a:ea typeface="Times New Roman" panose="02020603050405020304" pitchFamily="18" charset="0"/>
              <a:cs typeface="Calibri" panose="020F0502020204030204" pitchFamily="34" charset="0"/>
            </a:endParaRPr>
          </a:p>
          <a:p>
            <a:pPr marL="0" indent="0">
              <a:buNone/>
              <a:defRPr/>
            </a:pPr>
            <a:r>
              <a:rPr lang="en-GB" sz="2000" dirty="0">
                <a:latin typeface="Calibri" panose="020F0502020204030204" pitchFamily="34" charset="0"/>
                <a:ea typeface="Times New Roman" panose="02020603050405020304" pitchFamily="18" charset="0"/>
                <a:cs typeface="Calibri" panose="020F0502020204030204" pitchFamily="34" charset="0"/>
              </a:rPr>
              <a:t> </a:t>
            </a:r>
            <a:r>
              <a:rPr lang="en-GB" sz="2400" dirty="0">
                <a:solidFill>
                  <a:srgbClr val="FF0000"/>
                </a:solidFill>
                <a:latin typeface="Calibri" panose="020F0502020204030204" pitchFamily="34" charset="0"/>
                <a:ea typeface="DengXian" panose="02010600030101010101" pitchFamily="2" charset="-122"/>
                <a:cs typeface="Calibri" panose="020F0502020204030204" pitchFamily="34" charset="0"/>
              </a:rPr>
              <a:t>  </a:t>
            </a:r>
            <a:r>
              <a:rPr lang="en-GB" sz="2400" b="1" dirty="0">
                <a:solidFill>
                  <a:schemeClr val="accent2"/>
                </a:solidFill>
                <a:latin typeface="Calibri" panose="020F0502020204030204" pitchFamily="34" charset="0"/>
                <a:ea typeface="DengXian" panose="02010600030101010101" pitchFamily="2" charset="-122"/>
                <a:cs typeface="Calibri" panose="020F0502020204030204" pitchFamily="34" charset="0"/>
              </a:rPr>
              <a:t>Administration &amp; research</a:t>
            </a:r>
            <a:r>
              <a:rPr lang="en-GB" sz="2400" b="1" dirty="0">
                <a:latin typeface="Calibri" panose="020F0502020204030204" pitchFamily="34" charset="0"/>
                <a:ea typeface="DengXian" panose="02010600030101010101" pitchFamily="2" charset="-122"/>
                <a:cs typeface="Calibri" panose="020F0502020204030204" pitchFamily="34" charset="0"/>
              </a:rPr>
              <a:t> </a:t>
            </a:r>
            <a:r>
              <a:rPr lang="en-GB" sz="2400" dirty="0">
                <a:solidFill>
                  <a:srgbClr val="FF0000"/>
                </a:solidFill>
                <a:latin typeface="Calibri" panose="020F0502020204030204" pitchFamily="34" charset="0"/>
                <a:ea typeface="DengXian" panose="02010600030101010101" pitchFamily="2" charset="-122"/>
                <a:cs typeface="Calibri" panose="020F0502020204030204" pitchFamily="34" charset="0"/>
              </a:rPr>
              <a:t>=</a:t>
            </a:r>
            <a:r>
              <a:rPr lang="en-GB" sz="2400" dirty="0">
                <a:latin typeface="Calibri" panose="020F0502020204030204" pitchFamily="34" charset="0"/>
                <a:ea typeface="DengXian" panose="02010600030101010101" pitchFamily="2" charset="-122"/>
                <a:cs typeface="Calibri" panose="020F0502020204030204" pitchFamily="34" charset="0"/>
              </a:rPr>
              <a:t>  </a:t>
            </a:r>
            <a:r>
              <a:rPr lang="en-GB" sz="2000" dirty="0">
                <a:latin typeface="Calibri" panose="020F0502020204030204" pitchFamily="34" charset="0"/>
                <a:ea typeface="DengXian" panose="02010600030101010101" pitchFamily="2" charset="-122"/>
                <a:cs typeface="Calibri" panose="020F0502020204030204" pitchFamily="34" charset="0"/>
              </a:rPr>
              <a:t>Able to Use Computer software to record, 				    analyse and present data, write reports. 				      	    Understand  Ecological statistics and other </a:t>
            </a:r>
          </a:p>
          <a:p>
            <a:pPr marL="0" indent="0">
              <a:buClr>
                <a:schemeClr val="accent2"/>
              </a:buClr>
              <a:buNone/>
              <a:defRPr/>
            </a:pPr>
            <a:r>
              <a:rPr lang="en-GB" sz="2000" dirty="0">
                <a:latin typeface="Calibri" panose="020F0502020204030204" pitchFamily="34" charset="0"/>
                <a:ea typeface="DengXian" panose="02010600030101010101" pitchFamily="2" charset="-122"/>
                <a:cs typeface="Calibri" panose="020F0502020204030204" pitchFamily="34" charset="0"/>
              </a:rPr>
              <a:t>				    data.</a:t>
            </a:r>
          </a:p>
          <a:p>
            <a:pPr marL="0" indent="0">
              <a:buClr>
                <a:schemeClr val="accent2"/>
              </a:buClr>
              <a:buNone/>
              <a:defRPr/>
            </a:pPr>
            <a:endParaRPr lang="en-GB" sz="1200" dirty="0">
              <a:latin typeface="Calibri" panose="020F0502020204030204" pitchFamily="34" charset="0"/>
              <a:ea typeface="DengXian" panose="02010600030101010101" pitchFamily="2" charset="-122"/>
              <a:cs typeface="Calibri" panose="020F0502020204030204" pitchFamily="34" charset="0"/>
            </a:endParaRPr>
          </a:p>
          <a:p>
            <a:pPr>
              <a:defRPr/>
            </a:pPr>
            <a:r>
              <a:rPr lang="en-GB" sz="2400" b="1" dirty="0">
                <a:solidFill>
                  <a:srgbClr val="FF0000"/>
                </a:solidFill>
                <a:latin typeface="Calibri" panose="020F0502020204030204" pitchFamily="34" charset="0"/>
                <a:ea typeface="DengXian" panose="02010600030101010101" pitchFamily="2" charset="-122"/>
                <a:cs typeface="Calibri" panose="020F0502020204030204" pitchFamily="34" charset="0"/>
              </a:rPr>
              <a:t>Interpersonal skills</a:t>
            </a:r>
            <a:r>
              <a:rPr lang="en-GB" sz="2000" dirty="0">
                <a:solidFill>
                  <a:srgbClr val="FF0000"/>
                </a:solidFill>
                <a:latin typeface="Calibri" panose="020F0502020204030204" pitchFamily="34" charset="0"/>
                <a:ea typeface="DengXian" panose="02010600030101010101" pitchFamily="2" charset="-122"/>
                <a:cs typeface="Calibri" panose="020F0502020204030204" pitchFamily="34" charset="0"/>
              </a:rPr>
              <a:t>	             </a:t>
            </a:r>
            <a:r>
              <a:rPr lang="en-GB" dirty="0">
                <a:solidFill>
                  <a:srgbClr val="FF0000"/>
                </a:solidFill>
                <a:latin typeface="Calibri" panose="020F0502020204030204" pitchFamily="34" charset="0"/>
                <a:ea typeface="DengXian" panose="02010600030101010101" pitchFamily="2" charset="-122"/>
                <a:cs typeface="Calibri" panose="020F0502020204030204" pitchFamily="34" charset="0"/>
              </a:rPr>
              <a:t>=  </a:t>
            </a:r>
            <a:r>
              <a:rPr lang="en-US" sz="2000" dirty="0">
                <a:latin typeface="Calibri" panose="020F0502020204030204" pitchFamily="34" charset="0"/>
                <a:cs typeface="Calibri" panose="020F0502020204030204" pitchFamily="34" charset="0"/>
              </a:rPr>
              <a:t>Team work,  liaison &amp; advisory skills, Oral &amp; 				   written presentation skills, organized and self </a:t>
            </a:r>
          </a:p>
          <a:p>
            <a:pPr marL="0" indent="0">
              <a:buNone/>
              <a:defRPr/>
            </a:pPr>
            <a:r>
              <a:rPr lang="en-US" sz="2000" dirty="0">
                <a:latin typeface="Calibri" panose="020F0502020204030204" pitchFamily="34" charset="0"/>
                <a:cs typeface="Calibri" panose="020F0502020204030204" pitchFamily="34" charset="0"/>
              </a:rPr>
              <a:t>				   motivated, able to work on own initiative. 	</a:t>
            </a:r>
            <a:r>
              <a:rPr lang="en-US" sz="2400" dirty="0">
                <a:latin typeface="Calibri" panose="020F0502020204030204" pitchFamily="34" charset="0"/>
                <a:cs typeface="Calibri" panose="020F0502020204030204" pitchFamily="34" charset="0"/>
              </a:rPr>
              <a:t> </a:t>
            </a:r>
            <a:endParaRPr lang="en-US" sz="2000" dirty="0">
              <a:latin typeface="Calibri" panose="020F0502020204030204" pitchFamily="34" charset="0"/>
              <a:cs typeface="Calibri" panose="020F0502020204030204" pitchFamily="34" charset="0"/>
            </a:endParaRPr>
          </a:p>
          <a:p>
            <a:pPr lvl="1">
              <a:defRPr/>
            </a:pPr>
            <a:endParaRPr lang="en-US" dirty="0">
              <a:latin typeface="Calibri" panose="020F0502020204030204" pitchFamily="34" charset="0"/>
              <a:cs typeface="Calibri" panose="020F0502020204030204" pitchFamily="34" charset="0"/>
            </a:endParaRPr>
          </a:p>
          <a:p>
            <a:pPr>
              <a:defRPr/>
            </a:pPr>
            <a:endParaRPr lang="en-US" dirty="0">
              <a:latin typeface="Calibri" panose="020F0502020204030204" pitchFamily="34" charset="0"/>
              <a:cs typeface="Calibri" panose="020F0502020204030204" pitchFamily="34" charset="0"/>
            </a:endParaRPr>
          </a:p>
          <a:p>
            <a:pPr marL="0" indent="0">
              <a:buNone/>
              <a:defRPr/>
            </a:pPr>
            <a:endParaRPr lang="en-US" dirty="0"/>
          </a:p>
          <a:p>
            <a:pPr>
              <a:defRPr/>
            </a:pPr>
            <a:endParaRPr lang="en-US" dirty="0"/>
          </a:p>
          <a:p>
            <a:pPr>
              <a:defRPr/>
            </a:pPr>
            <a:endParaRPr lang="en-US" dirty="0"/>
          </a:p>
          <a:p>
            <a:pPr>
              <a:defRPr/>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0CA9-EDC5-476F-9725-62CC782E1648}"/>
              </a:ext>
            </a:extLst>
          </p:cNvPr>
          <p:cNvSpPr>
            <a:spLocks noGrp="1"/>
          </p:cNvSpPr>
          <p:nvPr>
            <p:ph type="title"/>
          </p:nvPr>
        </p:nvSpPr>
        <p:spPr>
          <a:xfrm>
            <a:off x="838200" y="365126"/>
            <a:ext cx="10515600" cy="862542"/>
          </a:xfrm>
          <a:solidFill>
            <a:srgbClr val="CCFFCC"/>
          </a:solidFill>
          <a:ln w="28575">
            <a:solidFill>
              <a:schemeClr val="accent4"/>
            </a:solidFill>
          </a:ln>
        </p:spPr>
        <p:txBody>
          <a:bodyPr>
            <a:normAutofit/>
          </a:bodyPr>
          <a:lstStyle/>
          <a:p>
            <a:pPr>
              <a:defRPr/>
            </a:pPr>
            <a:r>
              <a:rPr lang="en-GB" dirty="0"/>
              <a:t>What does a great  CV look like?</a:t>
            </a:r>
          </a:p>
        </p:txBody>
      </p:sp>
      <p:sp>
        <p:nvSpPr>
          <p:cNvPr id="3" name="Content Placeholder 2">
            <a:extLst>
              <a:ext uri="{FF2B5EF4-FFF2-40B4-BE49-F238E27FC236}">
                <a16:creationId xmlns:a16="http://schemas.microsoft.com/office/drawing/2014/main" id="{EF85274B-0AF9-4B09-B732-4D1F69ABC9A4}"/>
              </a:ext>
            </a:extLst>
          </p:cNvPr>
          <p:cNvSpPr>
            <a:spLocks noGrp="1"/>
          </p:cNvSpPr>
          <p:nvPr>
            <p:ph sz="half" idx="1"/>
          </p:nvPr>
        </p:nvSpPr>
        <p:spPr>
          <a:xfrm>
            <a:off x="524933" y="1600200"/>
            <a:ext cx="4850342" cy="4781550"/>
          </a:xfrm>
        </p:spPr>
        <p:txBody>
          <a:bodyPr>
            <a:normAutofit lnSpcReduction="10000"/>
          </a:bodyPr>
          <a:lstStyle/>
          <a:p>
            <a:pPr>
              <a:defRPr/>
            </a:pPr>
            <a:r>
              <a:rPr lang="en-GB" dirty="0"/>
              <a:t>2 sides of A4 max</a:t>
            </a:r>
          </a:p>
          <a:p>
            <a:pPr>
              <a:defRPr/>
            </a:pPr>
            <a:r>
              <a:rPr lang="en-GB" dirty="0"/>
              <a:t>Reverse chronological order</a:t>
            </a:r>
          </a:p>
          <a:p>
            <a:pPr>
              <a:defRPr/>
            </a:pPr>
            <a:r>
              <a:rPr lang="en-GB" dirty="0"/>
              <a:t>Needs a ‘Career Focus’ section and an ‘Environmental Skills’ sections</a:t>
            </a:r>
          </a:p>
          <a:p>
            <a:pPr>
              <a:defRPr/>
            </a:pPr>
            <a:r>
              <a:rPr lang="en-GB" dirty="0"/>
              <a:t>Should tell an employer what you can do, and what additional talents you can bring to the organisation.</a:t>
            </a:r>
          </a:p>
        </p:txBody>
      </p:sp>
      <p:sp>
        <p:nvSpPr>
          <p:cNvPr id="22532" name="Content Placeholder 3">
            <a:extLst>
              <a:ext uri="{FF2B5EF4-FFF2-40B4-BE49-F238E27FC236}">
                <a16:creationId xmlns:a16="http://schemas.microsoft.com/office/drawing/2014/main" id="{11039599-12DF-451D-8445-96CEDEB9F0DC}"/>
              </a:ext>
            </a:extLst>
          </p:cNvPr>
          <p:cNvSpPr>
            <a:spLocks noGrp="1" noChangeArrowheads="1"/>
          </p:cNvSpPr>
          <p:nvPr>
            <p:ph sz="half" idx="2"/>
          </p:nvPr>
        </p:nvSpPr>
        <p:spPr>
          <a:xfrm>
            <a:off x="5303838" y="1417638"/>
            <a:ext cx="6481762" cy="5251450"/>
          </a:xfrm>
        </p:spPr>
        <p:txBody>
          <a:bodyPr>
            <a:normAutofit lnSpcReduction="10000"/>
          </a:bodyPr>
          <a:lstStyle/>
          <a:p>
            <a:pPr marL="0" indent="0">
              <a:lnSpc>
                <a:spcPct val="80000"/>
              </a:lnSpc>
              <a:buNone/>
            </a:pPr>
            <a:r>
              <a:rPr lang="en-GB" altLang="en-US" sz="2400" dirty="0">
                <a:solidFill>
                  <a:srgbClr val="FF0000"/>
                </a:solidFill>
              </a:rPr>
              <a:t>Example:</a:t>
            </a:r>
          </a:p>
          <a:p>
            <a:pPr marL="0" indent="0">
              <a:lnSpc>
                <a:spcPct val="80000"/>
              </a:lnSpc>
              <a:buNone/>
            </a:pPr>
            <a:r>
              <a:rPr lang="en-GB" altLang="en-US" sz="2400" dirty="0">
                <a:solidFill>
                  <a:srgbClr val="FF0000"/>
                </a:solidFill>
              </a:rPr>
              <a:t>UWTSD  Career Focus section –</a:t>
            </a:r>
          </a:p>
          <a:p>
            <a:pPr marL="0" indent="0">
              <a:lnSpc>
                <a:spcPct val="80000"/>
              </a:lnSpc>
            </a:pPr>
            <a:endParaRPr lang="en-GB" altLang="en-US" sz="1000" dirty="0">
              <a:solidFill>
                <a:srgbClr val="FF0000"/>
              </a:solidFill>
            </a:endParaRPr>
          </a:p>
          <a:p>
            <a:pPr marL="0" indent="0">
              <a:lnSpc>
                <a:spcPct val="80000"/>
              </a:lnSpc>
              <a:buNone/>
            </a:pPr>
            <a:r>
              <a:rPr lang="en-GB" altLang="en-US" sz="1800" dirty="0">
                <a:latin typeface="Calibri" panose="020F0502020204030204" pitchFamily="34" charset="0"/>
                <a:cs typeface="Calibri" panose="020F0502020204030204" pitchFamily="34" charset="0"/>
              </a:rPr>
              <a:t>Final year student at Trinity St David’s University studying the BSc Environmental Management, predicted to graduate with a 1</a:t>
            </a:r>
            <a:r>
              <a:rPr lang="en-GB" altLang="en-US" sz="1800" baseline="30000" dirty="0">
                <a:latin typeface="Calibri" panose="020F0502020204030204" pitchFamily="34" charset="0"/>
                <a:cs typeface="Calibri" panose="020F0502020204030204" pitchFamily="34" charset="0"/>
              </a:rPr>
              <a:t>st</a:t>
            </a:r>
            <a:r>
              <a:rPr lang="en-GB" altLang="en-US" sz="1800" dirty="0">
                <a:latin typeface="Calibri" panose="020F0502020204030204" pitchFamily="34" charset="0"/>
                <a:cs typeface="Calibri" panose="020F0502020204030204" pitchFamily="34" charset="0"/>
              </a:rPr>
              <a:t> class degree.</a:t>
            </a:r>
          </a:p>
          <a:p>
            <a:pPr marL="0" indent="0">
              <a:lnSpc>
                <a:spcPct val="80000"/>
              </a:lnSpc>
              <a:buNone/>
            </a:pPr>
            <a:r>
              <a:rPr lang="en-GB" altLang="en-US" sz="1200" dirty="0">
                <a:latin typeface="Calibri" panose="020F0502020204030204" pitchFamily="34" charset="0"/>
                <a:cs typeface="Calibri" panose="020F0502020204030204" pitchFamily="34" charset="0"/>
              </a:rPr>
              <a:t> </a:t>
            </a:r>
          </a:p>
          <a:p>
            <a:pPr marL="0" indent="0">
              <a:lnSpc>
                <a:spcPct val="80000"/>
              </a:lnSpc>
              <a:buNone/>
            </a:pPr>
            <a:r>
              <a:rPr lang="en-GB" altLang="en-US" sz="1800" dirty="0">
                <a:latin typeface="Calibri" panose="020F0502020204030204" pitchFamily="34" charset="0"/>
                <a:cs typeface="Calibri" panose="020F0502020204030204" pitchFamily="34" charset="0"/>
              </a:rPr>
              <a:t>With 10 years experience in teaching support in schools I have led forest Schools Projects and designed lessons on environmental activities. </a:t>
            </a:r>
          </a:p>
          <a:p>
            <a:pPr marL="0" indent="0">
              <a:lnSpc>
                <a:spcPct val="80000"/>
              </a:lnSpc>
              <a:buNone/>
            </a:pPr>
            <a:r>
              <a:rPr lang="en-GB" altLang="en-US" sz="1800" dirty="0">
                <a:solidFill>
                  <a:srgbClr val="00B050"/>
                </a:solidFill>
                <a:latin typeface="Calibri" panose="020F0502020204030204" pitchFamily="34" charset="0"/>
                <a:cs typeface="Calibri" panose="020F0502020204030204" pitchFamily="34" charset="0"/>
              </a:rPr>
              <a:t>I can conduct biodiversity field surveys and am proficient in the use of </a:t>
            </a:r>
            <a:r>
              <a:rPr lang="en-GB" altLang="en-US" sz="1800" dirty="0" err="1">
                <a:solidFill>
                  <a:srgbClr val="00B050"/>
                </a:solidFill>
                <a:latin typeface="Calibri" panose="020F0502020204030204" pitchFamily="34" charset="0"/>
                <a:cs typeface="Calibri" panose="020F0502020204030204" pitchFamily="34" charset="0"/>
              </a:rPr>
              <a:t>transets</a:t>
            </a:r>
            <a:r>
              <a:rPr lang="en-GB" altLang="en-US" sz="1800" dirty="0">
                <a:solidFill>
                  <a:srgbClr val="00B050"/>
                </a:solidFill>
                <a:latin typeface="Calibri" panose="020F0502020204030204" pitchFamily="34" charset="0"/>
                <a:cs typeface="Calibri" panose="020F0502020204030204" pitchFamily="34" charset="0"/>
              </a:rPr>
              <a:t> and quadrats sampling techniques. </a:t>
            </a:r>
          </a:p>
          <a:p>
            <a:pPr marL="0" indent="0">
              <a:lnSpc>
                <a:spcPct val="80000"/>
              </a:lnSpc>
              <a:buNone/>
            </a:pPr>
            <a:r>
              <a:rPr lang="en-GB" altLang="en-US" sz="1800" dirty="0">
                <a:latin typeface="Calibri" panose="020F0502020204030204" pitchFamily="34" charset="0"/>
                <a:cs typeface="Calibri" panose="020F0502020204030204" pitchFamily="34" charset="0"/>
              </a:rPr>
              <a:t>I can establish excellent rapport and have a hands-on, friendly community focused approach that enables and empowers people to get involved. </a:t>
            </a:r>
          </a:p>
          <a:p>
            <a:pPr marL="0" indent="0">
              <a:lnSpc>
                <a:spcPct val="80000"/>
              </a:lnSpc>
              <a:buNone/>
            </a:pPr>
            <a:endParaRPr lang="en-GB" altLang="en-US" sz="1200" dirty="0">
              <a:latin typeface="Calibri" panose="020F0502020204030204" pitchFamily="34" charset="0"/>
              <a:cs typeface="Calibri" panose="020F0502020204030204" pitchFamily="34" charset="0"/>
            </a:endParaRPr>
          </a:p>
          <a:p>
            <a:pPr marL="0" indent="0">
              <a:lnSpc>
                <a:spcPct val="80000"/>
              </a:lnSpc>
              <a:buNone/>
            </a:pPr>
            <a:r>
              <a:rPr lang="en-GB" altLang="en-US" sz="1800" dirty="0">
                <a:latin typeface="Calibri" panose="020F0502020204030204" pitchFamily="34" charset="0"/>
                <a:cs typeface="Calibri" panose="020F0502020204030204" pitchFamily="34" charset="0"/>
              </a:rPr>
              <a:t>I am now seeking a position within an environmental consultancy which will allow me to combine my  management skills and environmental values in a first position as a graduate environmentalist.</a:t>
            </a:r>
          </a:p>
          <a:p>
            <a:pPr marL="0" indent="0">
              <a:lnSpc>
                <a:spcPct val="80000"/>
              </a:lnSpc>
            </a:pPr>
            <a:endParaRPr lang="en-GB" altLang="en-US" sz="2600" dirty="0">
              <a:solidFill>
                <a:srgbClr val="FF00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0432055-994E-4417-9217-FD44A4BBE741}"/>
              </a:ext>
            </a:extLst>
          </p:cNvPr>
          <p:cNvSpPr>
            <a:spLocks noGrp="1" noChangeArrowheads="1"/>
          </p:cNvSpPr>
          <p:nvPr>
            <p:ph type="title"/>
          </p:nvPr>
        </p:nvSpPr>
        <p:spPr>
          <a:xfrm>
            <a:off x="838200" y="365125"/>
            <a:ext cx="10515600" cy="701675"/>
          </a:xfrm>
        </p:spPr>
        <p:txBody>
          <a:bodyPr/>
          <a:lstStyle/>
          <a:p>
            <a:r>
              <a:rPr lang="en-GB" altLang="en-US" dirty="0"/>
              <a:t>Sample CV sections</a:t>
            </a:r>
          </a:p>
        </p:txBody>
      </p:sp>
      <p:sp>
        <p:nvSpPr>
          <p:cNvPr id="23555" name="Content Placeholder 2">
            <a:extLst>
              <a:ext uri="{FF2B5EF4-FFF2-40B4-BE49-F238E27FC236}">
                <a16:creationId xmlns:a16="http://schemas.microsoft.com/office/drawing/2014/main" id="{D7D562EF-C7F0-46A0-BF61-8E3FD16C8EC4}"/>
              </a:ext>
            </a:extLst>
          </p:cNvPr>
          <p:cNvSpPr>
            <a:spLocks noGrp="1" noChangeArrowheads="1"/>
          </p:cNvSpPr>
          <p:nvPr>
            <p:ph idx="1"/>
          </p:nvPr>
        </p:nvSpPr>
        <p:spPr>
          <a:xfrm>
            <a:off x="491067" y="1253067"/>
            <a:ext cx="10862733" cy="5325533"/>
          </a:xfrm>
        </p:spPr>
        <p:txBody>
          <a:bodyPr>
            <a:normAutofit fontScale="92500" lnSpcReduction="10000"/>
          </a:bodyPr>
          <a:lstStyle/>
          <a:p>
            <a:pPr marL="0" indent="0" algn="just">
              <a:lnSpc>
                <a:spcPct val="107000"/>
              </a:lnSpc>
              <a:spcAft>
                <a:spcPts val="800"/>
              </a:spcAft>
              <a:buNone/>
            </a:pPr>
            <a:r>
              <a:rPr lang="en-GB" sz="3000" b="1" dirty="0">
                <a:solidFill>
                  <a:srgbClr val="538135"/>
                </a:solidFill>
                <a:effectLst/>
                <a:latin typeface="Calibri" panose="020F0502020204030204" pitchFamily="34" charset="0"/>
                <a:ea typeface="DengXian" panose="02010600030101010101" pitchFamily="2" charset="-122"/>
                <a:cs typeface="Arial" panose="020B0604020202020204" pitchFamily="34" charset="0"/>
              </a:rPr>
              <a:t>Career Focus</a:t>
            </a:r>
            <a:endParaRPr lang="en-GB" sz="30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07000"/>
              </a:lnSpc>
              <a:spcAft>
                <a:spcPts val="800"/>
              </a:spcAft>
              <a:buNone/>
            </a:pPr>
            <a:r>
              <a:rPr lang="en-GB" sz="2400" dirty="0">
                <a:solidFill>
                  <a:schemeClr val="accent2"/>
                </a:solidFill>
                <a:effectLst/>
                <a:latin typeface="Calibri" panose="020F0502020204030204" pitchFamily="34" charset="0"/>
                <a:ea typeface="DengXian" panose="02010600030101010101" pitchFamily="2" charset="-122"/>
                <a:cs typeface="Arial" panose="020B0604020202020204" pitchFamily="34" charset="0"/>
              </a:rPr>
              <a:t>Graduate with a </a:t>
            </a:r>
            <a:r>
              <a:rPr lang="en-GB" sz="2400" b="1" dirty="0">
                <a:solidFill>
                  <a:schemeClr val="accent2"/>
                </a:solidFill>
                <a:effectLst/>
                <a:latin typeface="Calibri" panose="020F0502020204030204" pitchFamily="34" charset="0"/>
                <a:ea typeface="DengXian" panose="02010600030101010101" pitchFamily="2" charset="-122"/>
                <a:cs typeface="Arial" panose="020B0604020202020204" pitchFamily="34" charset="0"/>
              </a:rPr>
              <a:t>1st class</a:t>
            </a:r>
            <a:r>
              <a:rPr lang="en-GB" sz="2400" dirty="0">
                <a:solidFill>
                  <a:schemeClr val="accent2"/>
                </a:solidFill>
                <a:effectLst/>
                <a:latin typeface="Calibri" panose="020F0502020204030204" pitchFamily="34" charset="0"/>
                <a:ea typeface="DengXian" panose="02010600030101010101" pitchFamily="2" charset="-122"/>
                <a:cs typeface="Arial" panose="020B0604020202020204" pitchFamily="34" charset="0"/>
              </a:rPr>
              <a:t> BSc (hons) in Environmental Conservation from the University of Wales Trinity Saint David.  Competent environmental analysis and research skills developed from my degree, I am a GIS mapping technology user and have developing  practical environmental field work skills. </a:t>
            </a:r>
          </a:p>
          <a:p>
            <a:pPr marL="0" indent="0">
              <a:lnSpc>
                <a:spcPct val="107000"/>
              </a:lnSpc>
              <a:spcAft>
                <a:spcPts val="800"/>
              </a:spcAft>
              <a:buNone/>
            </a:pPr>
            <a:r>
              <a:rPr lang="en-GB" sz="2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With seven years experience in customer facing roles in the  retail and hospitality industries I have confident communication skills when dealing with the public. I consistently won the  competition for increased additional sales to customers at </a:t>
            </a:r>
            <a:r>
              <a:rPr lang="en-GB" sz="2400" dirty="0" err="1">
                <a:solidFill>
                  <a:schemeClr val="accent1"/>
                </a:solidFill>
                <a:effectLst/>
                <a:latin typeface="Calibri" panose="020F0502020204030204" pitchFamily="34" charset="0"/>
                <a:ea typeface="DengXian" panose="02010600030101010101" pitchFamily="2" charset="-122"/>
                <a:cs typeface="Arial" panose="020B0604020202020204" pitchFamily="34" charset="0"/>
              </a:rPr>
              <a:t>Penderyn</a:t>
            </a:r>
            <a:r>
              <a:rPr lang="en-GB" sz="2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 Distillery and successfully organised the bar staff at </a:t>
            </a:r>
            <a:r>
              <a:rPr lang="en-GB" sz="2400" dirty="0" err="1">
                <a:solidFill>
                  <a:schemeClr val="accent1"/>
                </a:solidFill>
                <a:effectLst/>
                <a:latin typeface="Calibri" panose="020F0502020204030204" pitchFamily="34" charset="0"/>
                <a:ea typeface="DengXian" panose="02010600030101010101" pitchFamily="2" charset="-122"/>
                <a:cs typeface="Arial" panose="020B0604020202020204" pitchFamily="34" charset="0"/>
              </a:rPr>
              <a:t>Sipsmith</a:t>
            </a:r>
            <a:r>
              <a:rPr lang="en-GB" sz="2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 Gin products. I am organised, methodical and have excellent growing abilities in research and analysis. </a:t>
            </a:r>
          </a:p>
          <a:p>
            <a:pPr marL="0" indent="0">
              <a:lnSpc>
                <a:spcPct val="107000"/>
              </a:lnSpc>
              <a:spcAft>
                <a:spcPts val="800"/>
              </a:spcAft>
              <a:buNone/>
            </a:pPr>
            <a:r>
              <a:rPr lang="en-GB" sz="24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I am now seeking a role  where I can combine my degree level knowledge, capacity for research and analysis with my proven communication skills  in the environmental and conservation sectors. </a:t>
            </a:r>
          </a:p>
          <a:p>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AD0A3BE-C555-487D-AE06-CFD24209EBB7}"/>
              </a:ext>
            </a:extLst>
          </p:cNvPr>
          <p:cNvSpPr>
            <a:spLocks noGrp="1" noChangeArrowheads="1"/>
          </p:cNvSpPr>
          <p:nvPr>
            <p:ph type="title"/>
          </p:nvPr>
        </p:nvSpPr>
        <p:spPr>
          <a:solidFill>
            <a:srgbClr val="A4FAEC"/>
          </a:solidFill>
          <a:ln w="38100">
            <a:solidFill>
              <a:schemeClr val="accent2"/>
            </a:solidFill>
            <a:miter lim="800000"/>
            <a:headEnd/>
            <a:tailEnd/>
          </a:ln>
        </p:spPr>
        <p:txBody>
          <a:bodyPr/>
          <a:lstStyle/>
          <a:p>
            <a:pPr eaLnBrk="1" hangingPunct="1"/>
            <a:r>
              <a:rPr lang="en-US" altLang="en-US"/>
              <a:t>Match it up to your experience</a:t>
            </a:r>
          </a:p>
        </p:txBody>
      </p:sp>
      <p:sp>
        <p:nvSpPr>
          <p:cNvPr id="24579" name="Rectangle 3">
            <a:extLst>
              <a:ext uri="{FF2B5EF4-FFF2-40B4-BE49-F238E27FC236}">
                <a16:creationId xmlns:a16="http://schemas.microsoft.com/office/drawing/2014/main" id="{25A7030F-54F7-4ACF-88D1-968F1AE138D4}"/>
              </a:ext>
            </a:extLst>
          </p:cNvPr>
          <p:cNvSpPr>
            <a:spLocks noGrp="1" noChangeArrowheads="1"/>
          </p:cNvSpPr>
          <p:nvPr>
            <p:ph type="body" idx="1"/>
          </p:nvPr>
        </p:nvSpPr>
        <p:spPr>
          <a:ln w="38100">
            <a:solidFill>
              <a:schemeClr val="accent2"/>
            </a:solidFill>
            <a:miter lim="800000"/>
            <a:headEnd/>
            <a:tailEnd/>
          </a:ln>
        </p:spPr>
        <p:txBody>
          <a:bodyPr/>
          <a:lstStyle/>
          <a:p>
            <a:pPr eaLnBrk="1" hangingPunct="1"/>
            <a:r>
              <a:rPr lang="en-GB" altLang="en-US"/>
              <a:t>You  need to show the employer that you understand what skills are necessary to be able to fulfil an Ecologist’s duties.</a:t>
            </a:r>
          </a:p>
          <a:p>
            <a:pPr eaLnBrk="1" hangingPunct="1"/>
            <a:r>
              <a:rPr lang="en-GB" altLang="en-US"/>
              <a:t>You then need to think about examples from your experiences in work or your personal life that demonstrate you have these skills or qualities.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D04D92C-C3CB-40EC-B206-917F7922362F}"/>
              </a:ext>
            </a:extLst>
          </p:cNvPr>
          <p:cNvSpPr>
            <a:spLocks noGrp="1" noChangeArrowheads="1"/>
          </p:cNvSpPr>
          <p:nvPr>
            <p:ph type="title"/>
          </p:nvPr>
        </p:nvSpPr>
        <p:spPr>
          <a:solidFill>
            <a:srgbClr val="A4FAEC"/>
          </a:solidFill>
          <a:ln w="38100">
            <a:solidFill>
              <a:schemeClr val="accent2"/>
            </a:solidFill>
            <a:miter lim="800000"/>
            <a:headEnd/>
            <a:tailEnd/>
          </a:ln>
        </p:spPr>
        <p:txBody>
          <a:bodyPr/>
          <a:lstStyle/>
          <a:p>
            <a:pPr eaLnBrk="1" hangingPunct="1"/>
            <a:r>
              <a:rPr lang="en-US" altLang="en-US"/>
              <a:t>How to structure your examples</a:t>
            </a:r>
          </a:p>
        </p:txBody>
      </p:sp>
      <p:sp>
        <p:nvSpPr>
          <p:cNvPr id="10243" name="Rectangle 3">
            <a:extLst>
              <a:ext uri="{FF2B5EF4-FFF2-40B4-BE49-F238E27FC236}">
                <a16:creationId xmlns:a16="http://schemas.microsoft.com/office/drawing/2014/main" id="{98174BC6-C984-4F63-9526-DC3AD4E038D6}"/>
              </a:ext>
            </a:extLst>
          </p:cNvPr>
          <p:cNvSpPr>
            <a:spLocks noGrp="1" noChangeArrowheads="1"/>
          </p:cNvSpPr>
          <p:nvPr>
            <p:ph type="body" idx="1"/>
          </p:nvPr>
        </p:nvSpPr>
        <p:spPr>
          <a:xfrm>
            <a:off x="1847851" y="1600200"/>
            <a:ext cx="8640763" cy="5068888"/>
          </a:xfrm>
          <a:ln w="38100">
            <a:solidFill>
              <a:schemeClr val="accent2"/>
            </a:solidFill>
            <a:miter lim="800000"/>
            <a:headEnd/>
            <a:tailEnd/>
          </a:ln>
        </p:spPr>
        <p:txBody>
          <a:bodyPr/>
          <a:lstStyle/>
          <a:p>
            <a:pPr marL="0" indent="0">
              <a:buNone/>
              <a:defRPr/>
            </a:pPr>
            <a:r>
              <a:rPr lang="en-GB" altLang="en-US" dirty="0"/>
              <a:t>Explain your answers using –</a:t>
            </a:r>
          </a:p>
          <a:p>
            <a:pPr marL="0" indent="0" algn="ctr">
              <a:buNone/>
              <a:defRPr/>
            </a:pPr>
            <a:r>
              <a:rPr lang="en-GB" altLang="en-US" b="1" dirty="0">
                <a:solidFill>
                  <a:srgbClr val="002060"/>
                </a:solidFill>
              </a:rPr>
              <a:t>C A R E  or </a:t>
            </a:r>
            <a:r>
              <a:rPr lang="en-GB" altLang="en-US" b="1" dirty="0">
                <a:solidFill>
                  <a:srgbClr val="FF0000"/>
                </a:solidFill>
              </a:rPr>
              <a:t>S T A R </a:t>
            </a:r>
          </a:p>
          <a:p>
            <a:pPr marL="0" indent="0">
              <a:buNone/>
              <a:defRPr/>
            </a:pPr>
            <a:r>
              <a:rPr lang="en-GB" altLang="en-US" b="1" dirty="0">
                <a:solidFill>
                  <a:schemeClr val="accent2"/>
                </a:solidFill>
              </a:rPr>
              <a:t>C</a:t>
            </a:r>
            <a:r>
              <a:rPr lang="en-GB" altLang="en-US" dirty="0"/>
              <a:t>ontext  - </a:t>
            </a:r>
            <a:r>
              <a:rPr lang="en-GB" altLang="en-US" sz="2400" dirty="0"/>
              <a:t>Describe the where/when/ </a:t>
            </a:r>
            <a:r>
              <a:rPr lang="en-GB" altLang="en-US" sz="2400" b="1" dirty="0">
                <a:solidFill>
                  <a:srgbClr val="FF0000"/>
                </a:solidFill>
              </a:rPr>
              <a:t>S</a:t>
            </a:r>
            <a:r>
              <a:rPr lang="en-GB" altLang="en-US" sz="2400" dirty="0">
                <a:solidFill>
                  <a:srgbClr val="FF0000"/>
                </a:solidFill>
              </a:rPr>
              <a:t>ituation</a:t>
            </a:r>
            <a:r>
              <a:rPr lang="en-GB" altLang="en-US" sz="2400" dirty="0"/>
              <a:t> of your example?</a:t>
            </a:r>
          </a:p>
          <a:p>
            <a:pPr marL="0" indent="0">
              <a:buNone/>
              <a:defRPr/>
            </a:pPr>
            <a:endParaRPr lang="en-GB" altLang="en-US" sz="1200" dirty="0"/>
          </a:p>
          <a:p>
            <a:pPr marL="0" indent="0">
              <a:buNone/>
              <a:defRPr/>
            </a:pPr>
            <a:r>
              <a:rPr lang="en-GB" altLang="en-US" b="1" dirty="0">
                <a:solidFill>
                  <a:schemeClr val="accent2"/>
                </a:solidFill>
              </a:rPr>
              <a:t>A</a:t>
            </a:r>
            <a:r>
              <a:rPr lang="en-GB" altLang="en-US" dirty="0">
                <a:solidFill>
                  <a:srgbClr val="FF0000"/>
                </a:solidFill>
              </a:rPr>
              <a:t>ctivities</a:t>
            </a:r>
            <a:r>
              <a:rPr lang="en-GB" altLang="en-US" dirty="0"/>
              <a:t> – </a:t>
            </a:r>
            <a:r>
              <a:rPr lang="en-GB" altLang="en-US" sz="2400" dirty="0"/>
              <a:t>What  were your specific </a:t>
            </a:r>
            <a:r>
              <a:rPr lang="en-GB" altLang="en-US" sz="2400" b="1" dirty="0">
                <a:solidFill>
                  <a:srgbClr val="FF0000"/>
                </a:solidFill>
              </a:rPr>
              <a:t>T</a:t>
            </a:r>
            <a:r>
              <a:rPr lang="en-GB" altLang="en-US" sz="2400" dirty="0">
                <a:solidFill>
                  <a:srgbClr val="FF0000"/>
                </a:solidFill>
              </a:rPr>
              <a:t>asks</a:t>
            </a:r>
            <a:r>
              <a:rPr lang="en-GB" altLang="en-US" sz="2400" dirty="0"/>
              <a:t> duties/actions ?</a:t>
            </a:r>
          </a:p>
          <a:p>
            <a:pPr marL="0" indent="0">
              <a:buNone/>
              <a:defRPr/>
            </a:pPr>
            <a:endParaRPr lang="en-GB" altLang="en-US" sz="1200" dirty="0"/>
          </a:p>
          <a:p>
            <a:pPr marL="0" indent="0">
              <a:buNone/>
              <a:defRPr/>
            </a:pPr>
            <a:r>
              <a:rPr lang="en-GB" altLang="en-US" b="1" dirty="0">
                <a:solidFill>
                  <a:schemeClr val="accent2"/>
                </a:solidFill>
              </a:rPr>
              <a:t>R</a:t>
            </a:r>
            <a:r>
              <a:rPr lang="en-GB" altLang="en-US" dirty="0">
                <a:solidFill>
                  <a:srgbClr val="FF0000"/>
                </a:solidFill>
              </a:rPr>
              <a:t>esults</a:t>
            </a:r>
            <a:r>
              <a:rPr lang="en-GB" altLang="en-US" dirty="0"/>
              <a:t> – </a:t>
            </a:r>
            <a:r>
              <a:rPr lang="en-GB" altLang="en-US" sz="2400" dirty="0"/>
              <a:t>What was the outcome? Give specifics / quantities and/or say what you learnt from this.</a:t>
            </a:r>
          </a:p>
          <a:p>
            <a:pPr marL="0" indent="0">
              <a:buNone/>
              <a:defRPr/>
            </a:pPr>
            <a:endParaRPr lang="en-GB" altLang="en-US" sz="1200" dirty="0"/>
          </a:p>
          <a:p>
            <a:pPr marL="0" indent="0">
              <a:buNone/>
              <a:defRPr/>
            </a:pPr>
            <a:r>
              <a:rPr lang="en-GB" altLang="en-US" b="1" dirty="0">
                <a:solidFill>
                  <a:schemeClr val="accent2"/>
                </a:solidFill>
              </a:rPr>
              <a:t>E</a:t>
            </a:r>
            <a:r>
              <a:rPr lang="en-GB" altLang="en-US" dirty="0"/>
              <a:t>xplain – </a:t>
            </a:r>
            <a:r>
              <a:rPr lang="en-GB" altLang="en-US" sz="2400" dirty="0"/>
              <a:t>Link this example back to the job description, explain how it shows you can fulfil X element of the job.</a:t>
            </a:r>
          </a:p>
          <a:p>
            <a:pPr marL="0" indent="0">
              <a:buNone/>
              <a:defRPr/>
            </a:pPr>
            <a:endParaRPr lang="en-GB" altLang="en-US" sz="2400" dirty="0"/>
          </a:p>
          <a:p>
            <a:pPr eaLnBrk="1" hangingPunct="1">
              <a:defRPr/>
            </a:pPr>
            <a:endParaRPr lang="en-GB" altLang="en-US" dirty="0"/>
          </a:p>
          <a:p>
            <a:pPr eaLnBrk="1" hangingPunct="1">
              <a:defRPr/>
            </a:pPr>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95FE4-1C9D-4BAA-9AC9-291F80C47EB7}"/>
              </a:ext>
            </a:extLst>
          </p:cNvPr>
          <p:cNvSpPr>
            <a:spLocks noGrp="1"/>
          </p:cNvSpPr>
          <p:nvPr>
            <p:ph type="title"/>
          </p:nvPr>
        </p:nvSpPr>
        <p:spPr>
          <a:xfrm>
            <a:off x="1752600" y="116632"/>
            <a:ext cx="8724900" cy="1440160"/>
          </a:xfrm>
          <a:solidFill>
            <a:schemeClr val="accent3">
              <a:lumMod val="40000"/>
              <a:lumOff val="60000"/>
            </a:schemeClr>
          </a:solidFill>
        </p:spPr>
        <p:txBody>
          <a:bodyPr>
            <a:normAutofit/>
          </a:bodyPr>
          <a:lstStyle/>
          <a:p>
            <a:r>
              <a:rPr lang="en-GB" dirty="0"/>
              <a:t>Example Application form </a:t>
            </a:r>
            <a:br>
              <a:rPr lang="en-GB" dirty="0"/>
            </a:br>
            <a:r>
              <a:rPr lang="en-GB" dirty="0"/>
              <a:t>Using </a:t>
            </a:r>
            <a:r>
              <a:rPr lang="en-GB" b="1" dirty="0">
                <a:solidFill>
                  <a:srgbClr val="92D050"/>
                </a:solidFill>
              </a:rPr>
              <a:t>S</a:t>
            </a:r>
            <a:r>
              <a:rPr lang="en-GB" b="1" dirty="0">
                <a:solidFill>
                  <a:schemeClr val="accent2">
                    <a:lumMod val="60000"/>
                    <a:lumOff val="40000"/>
                  </a:schemeClr>
                </a:solidFill>
              </a:rPr>
              <a:t>T</a:t>
            </a:r>
            <a:r>
              <a:rPr lang="en-GB" b="1" dirty="0">
                <a:solidFill>
                  <a:srgbClr val="FFC000"/>
                </a:solidFill>
              </a:rPr>
              <a:t>A</a:t>
            </a:r>
            <a:r>
              <a:rPr lang="en-GB" b="1" dirty="0">
                <a:solidFill>
                  <a:srgbClr val="FF0000"/>
                </a:solidFill>
              </a:rPr>
              <a:t>R</a:t>
            </a:r>
            <a:r>
              <a:rPr lang="en-GB" dirty="0"/>
              <a:t> paragraphs </a:t>
            </a:r>
          </a:p>
        </p:txBody>
      </p:sp>
      <p:sp>
        <p:nvSpPr>
          <p:cNvPr id="3" name="Content Placeholder 2">
            <a:extLst>
              <a:ext uri="{FF2B5EF4-FFF2-40B4-BE49-F238E27FC236}">
                <a16:creationId xmlns:a16="http://schemas.microsoft.com/office/drawing/2014/main" id="{4CE40FB1-15D4-450C-AD49-4D0447862D1B}"/>
              </a:ext>
            </a:extLst>
          </p:cNvPr>
          <p:cNvSpPr>
            <a:spLocks noGrp="1"/>
          </p:cNvSpPr>
          <p:nvPr>
            <p:ph idx="1"/>
          </p:nvPr>
        </p:nvSpPr>
        <p:spPr>
          <a:xfrm>
            <a:off x="1608869" y="1555717"/>
            <a:ext cx="8807896" cy="5257659"/>
          </a:xfrm>
        </p:spPr>
        <p:txBody>
          <a:bodyPr>
            <a:normAutofit fontScale="55000" lnSpcReduction="20000"/>
          </a:bodyPr>
          <a:lstStyle/>
          <a:p>
            <a:r>
              <a:rPr lang="en-GB" sz="4200" dirty="0">
                <a:solidFill>
                  <a:srgbClr val="FF0000"/>
                </a:solidFill>
                <a:latin typeface="Calibri" panose="020F0502020204030204" pitchFamily="34" charset="0"/>
                <a:ea typeface="Calibri" panose="020F0502020204030204" pitchFamily="34" charset="0"/>
                <a:cs typeface="Calibri" panose="020F0502020204030204" pitchFamily="34" charset="0"/>
              </a:rPr>
              <a:t>My creative thinking and problem solving skills were tested </a:t>
            </a:r>
            <a:r>
              <a:rPr lang="en-GB" sz="4200" dirty="0">
                <a:solidFill>
                  <a:srgbClr val="92D050"/>
                </a:solidFill>
                <a:latin typeface="Calibri" panose="020F0502020204030204" pitchFamily="34" charset="0"/>
                <a:ea typeface="Calibri" panose="020F0502020204030204" pitchFamily="34" charset="0"/>
                <a:cs typeface="Calibri" panose="020F0502020204030204" pitchFamily="34" charset="0"/>
              </a:rPr>
              <a:t>when I was appointed project director to oversee the development of a unique £20 million private glasshouse project and surrounding landscaping from concept to construction in Abu Dhabi </a:t>
            </a:r>
            <a:r>
              <a:rPr lang="en-GB" sz="4200" dirty="0">
                <a:latin typeface="Calibri" panose="020F0502020204030204" pitchFamily="34" charset="0"/>
                <a:ea typeface="Calibri" panose="020F0502020204030204" pitchFamily="34" charset="0"/>
                <a:cs typeface="Calibri" panose="020F0502020204030204" pitchFamily="34" charset="0"/>
              </a:rPr>
              <a:t>in a country with virtually no horticultural expertise or industry. </a:t>
            </a:r>
            <a:r>
              <a:rPr lang="en-GB" sz="4200" dirty="0">
                <a:solidFill>
                  <a:schemeClr val="accent2">
                    <a:lumMod val="60000"/>
                    <a:lumOff val="40000"/>
                  </a:schemeClr>
                </a:solidFill>
                <a:latin typeface="Calibri" panose="020F0502020204030204" pitchFamily="34" charset="0"/>
                <a:ea typeface="Calibri" panose="020F0502020204030204" pitchFamily="34" charset="0"/>
                <a:cs typeface="Calibri" panose="020F0502020204030204" pitchFamily="34" charset="0"/>
              </a:rPr>
              <a:t>I worked independently to develop the brief on behalf of the client, provided the horticultural and visitor services input throughout the design process with the aim of providing viable horticultural environments, a comfortable and stimulating landscape for visitors and a project that was practicable to maintain in the long term. </a:t>
            </a:r>
            <a:r>
              <a:rPr lang="en-GB" sz="4200" dirty="0">
                <a:solidFill>
                  <a:srgbClr val="FFC000"/>
                </a:solidFill>
                <a:latin typeface="Calibri" panose="020F0502020204030204" pitchFamily="34" charset="0"/>
                <a:ea typeface="Calibri" panose="020F0502020204030204" pitchFamily="34" charset="0"/>
                <a:cs typeface="Calibri" panose="020F0502020204030204" pitchFamily="34" charset="0"/>
              </a:rPr>
              <a:t>I contributed to the specification development, design and procurement of elements such as the climate control and irrigation systems, specified the landscape materials and researched, designed and procured the soft landscaping and plant collection. I designed and developed a fully budgeted plan for the facilities, support infrastructure and equipment necessary for an appropriate horticultural team to successfully maintain the plant collections.</a:t>
            </a:r>
            <a:r>
              <a:rPr lang="en-GB" sz="4200" dirty="0">
                <a:latin typeface="Calibri" panose="020F0502020204030204" pitchFamily="34" charset="0"/>
                <a:ea typeface="Calibri" panose="020F0502020204030204" pitchFamily="34" charset="0"/>
                <a:cs typeface="Calibri" panose="020F0502020204030204" pitchFamily="34" charset="0"/>
              </a:rPr>
              <a:t> </a:t>
            </a:r>
            <a:r>
              <a:rPr lang="en-GB" sz="4200" dirty="0">
                <a:solidFill>
                  <a:srgbClr val="FF0000"/>
                </a:solidFill>
                <a:latin typeface="Calibri" panose="020F0502020204030204" pitchFamily="34" charset="0"/>
                <a:ea typeface="Calibri" panose="020F0502020204030204" pitchFamily="34" charset="0"/>
                <a:cs typeface="Calibri" panose="020F0502020204030204" pitchFamily="34" charset="0"/>
              </a:rPr>
              <a:t>The role was challenging, and needed me to be able to make complex decisions under pressure, not least due to the multiple government agencies whose bureaucracy had to be navigated for tasks as diverse as importing plants from overseas to approving a power station to chill the biomes.</a:t>
            </a:r>
            <a:endParaRPr lang="en-GB" sz="4200" dirty="0">
              <a:solidFill>
                <a:srgbClr val="FF0000"/>
              </a:solidFill>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20805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6B30-7408-45D7-8F83-521E6B027EBA}"/>
              </a:ext>
            </a:extLst>
          </p:cNvPr>
          <p:cNvSpPr>
            <a:spLocks noGrp="1"/>
          </p:cNvSpPr>
          <p:nvPr>
            <p:ph type="title"/>
          </p:nvPr>
        </p:nvSpPr>
        <p:spPr>
          <a:xfrm>
            <a:off x="1981200" y="274638"/>
            <a:ext cx="8229600" cy="2146300"/>
          </a:xfrm>
          <a:solidFill>
            <a:schemeClr val="accent5"/>
          </a:solidFill>
        </p:spPr>
        <p:txBody>
          <a:bodyPr/>
          <a:lstStyle/>
          <a:p>
            <a:pPr>
              <a:defRPr/>
            </a:pPr>
            <a:r>
              <a:rPr lang="en-GB" dirty="0"/>
              <a:t>Get help with writing your CV and applications by your Careers Service!</a:t>
            </a:r>
          </a:p>
        </p:txBody>
      </p:sp>
      <p:sp>
        <p:nvSpPr>
          <p:cNvPr id="3" name="Content Placeholder 2">
            <a:extLst>
              <a:ext uri="{FF2B5EF4-FFF2-40B4-BE49-F238E27FC236}">
                <a16:creationId xmlns:a16="http://schemas.microsoft.com/office/drawing/2014/main" id="{EC02894E-E540-4771-A782-364ACF9869B2}"/>
              </a:ext>
            </a:extLst>
          </p:cNvPr>
          <p:cNvSpPr>
            <a:spLocks noGrp="1"/>
          </p:cNvSpPr>
          <p:nvPr>
            <p:ph idx="1"/>
          </p:nvPr>
        </p:nvSpPr>
        <p:spPr>
          <a:xfrm>
            <a:off x="1631951" y="3068638"/>
            <a:ext cx="8856663" cy="3384550"/>
          </a:xfrm>
        </p:spPr>
        <p:txBody>
          <a:bodyPr/>
          <a:lstStyle/>
          <a:p>
            <a:pPr eaLnBrk="1" hangingPunct="1">
              <a:defRPr/>
            </a:pPr>
            <a:r>
              <a:rPr lang="en-GB" altLang="en-US" dirty="0"/>
              <a:t>No questions are too silly or simple to ask a  careers adviser!</a:t>
            </a:r>
          </a:p>
          <a:p>
            <a:pPr eaLnBrk="1" hangingPunct="1">
              <a:defRPr/>
            </a:pPr>
            <a:endParaRPr lang="en-GB" altLang="en-US" dirty="0"/>
          </a:p>
          <a:p>
            <a:pPr marL="0" indent="0" algn="ctr">
              <a:buNone/>
              <a:defRPr/>
            </a:pPr>
            <a:r>
              <a:rPr lang="en-GB" altLang="en-US" dirty="0"/>
              <a:t>Book an appointment with your careers adviser -  </a:t>
            </a:r>
          </a:p>
          <a:p>
            <a:pPr marL="0" indent="0" algn="ctr">
              <a:buNone/>
              <a:defRPr/>
            </a:pPr>
            <a:r>
              <a:rPr lang="en-GB" altLang="en-US" b="1" dirty="0">
                <a:solidFill>
                  <a:schemeClr val="accent2">
                    <a:lumMod val="60000"/>
                    <a:lumOff val="40000"/>
                  </a:schemeClr>
                </a:solidFill>
              </a:rPr>
              <a:t>Mel Hall  -  </a:t>
            </a:r>
            <a:r>
              <a:rPr lang="en-GB" altLang="en-US" b="1" dirty="0">
                <a:solidFill>
                  <a:schemeClr val="accent2">
                    <a:lumMod val="60000"/>
                    <a:lumOff val="40000"/>
                  </a:schemeClr>
                </a:solidFill>
                <a:hlinkClick r:id="rId2"/>
              </a:rPr>
              <a:t>m.hall@uwtsd.ac.uk</a:t>
            </a:r>
            <a:endParaRPr lang="en-GB" altLang="en-US" b="1" dirty="0">
              <a:solidFill>
                <a:schemeClr val="accent2">
                  <a:lumMod val="60000"/>
                  <a:lumOff val="40000"/>
                </a:schemeClr>
              </a:solidFill>
            </a:endParaRPr>
          </a:p>
          <a:p>
            <a:pPr marL="0" indent="0" algn="ctr">
              <a:buNone/>
              <a:defRPr/>
            </a:pPr>
            <a:r>
              <a:rPr lang="en-GB" altLang="en-US" b="1" dirty="0">
                <a:solidFill>
                  <a:schemeClr val="accent2">
                    <a:lumMod val="60000"/>
                    <a:lumOff val="40000"/>
                  </a:schemeClr>
                </a:solidFill>
              </a:rPr>
              <a:t>Weds - Fridays</a:t>
            </a:r>
          </a:p>
          <a:p>
            <a:pPr marL="0" indent="0">
              <a:buNone/>
              <a:defRPr/>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70E98A4-4B6A-4499-814B-25258C9EA55E}"/>
              </a:ext>
            </a:extLst>
          </p:cNvPr>
          <p:cNvSpPr>
            <a:spLocks noGrp="1" noChangeArrowheads="1"/>
          </p:cNvSpPr>
          <p:nvPr>
            <p:ph type="title"/>
          </p:nvPr>
        </p:nvSpPr>
        <p:spPr/>
        <p:txBody>
          <a:bodyPr/>
          <a:lstStyle/>
          <a:p>
            <a:r>
              <a:rPr lang="en-US" altLang="en-US" dirty="0" err="1"/>
              <a:t>Linkedin</a:t>
            </a:r>
            <a:r>
              <a:rPr lang="en-US" altLang="en-US" dirty="0"/>
              <a:t> profile ?</a:t>
            </a:r>
          </a:p>
        </p:txBody>
      </p:sp>
      <p:sp>
        <p:nvSpPr>
          <p:cNvPr id="27651" name="Content Placeholder 2">
            <a:extLst>
              <a:ext uri="{FF2B5EF4-FFF2-40B4-BE49-F238E27FC236}">
                <a16:creationId xmlns:a16="http://schemas.microsoft.com/office/drawing/2014/main" id="{F3CF070E-7FA4-4E30-B532-6F9A49B60836}"/>
              </a:ext>
            </a:extLst>
          </p:cNvPr>
          <p:cNvSpPr>
            <a:spLocks noGrp="1" noChangeArrowheads="1"/>
          </p:cNvSpPr>
          <p:nvPr>
            <p:ph idx="1"/>
          </p:nvPr>
        </p:nvSpPr>
        <p:spPr/>
        <p:txBody>
          <a:bodyPr/>
          <a:lstStyle/>
          <a:p>
            <a:r>
              <a:rPr lang="en-US" altLang="en-US" dirty="0" err="1"/>
              <a:t>Linkedin</a:t>
            </a:r>
            <a:r>
              <a:rPr lang="en-US" altLang="en-US" dirty="0"/>
              <a:t> training</a:t>
            </a:r>
          </a:p>
          <a:p>
            <a:endParaRPr lang="en-US" altLang="en-US" dirty="0"/>
          </a:p>
          <a:p>
            <a:r>
              <a:rPr lang="en-US" altLang="en-US" dirty="0"/>
              <a:t>CIEEM Professional Body training</a:t>
            </a:r>
          </a:p>
          <a:p>
            <a:r>
              <a:rPr lang="en-US" altLang="en-US" dirty="0">
                <a:hlinkClick r:id="rId2"/>
              </a:rPr>
              <a:t>http://events.cieem.net/Events/EventPages/23022023000000TheImportanceofMeresandMosses.aspx</a:t>
            </a:r>
            <a:endParaRPr lang="en-US" altLang="en-US" dirty="0"/>
          </a:p>
          <a:p>
            <a:endParaRPr lang="en-US" altLang="en-US"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64E2C53674C34B8D1B91829DC3B449" ma:contentTypeVersion="10" ma:contentTypeDescription="Create a new document." ma:contentTypeScope="" ma:versionID="d9225498c76a4ba57889296c70e101b4">
  <xsd:schema xmlns:xsd="http://www.w3.org/2001/XMLSchema" xmlns:xs="http://www.w3.org/2001/XMLSchema" xmlns:p="http://schemas.microsoft.com/office/2006/metadata/properties" xmlns:ns2="68201c9b-a986-4f63-aff5-d2cad17c790a" xmlns:ns3="2163c9c1-7118-40fd-b07b-82039bbfed7d" targetNamespace="http://schemas.microsoft.com/office/2006/metadata/properties" ma:root="true" ma:fieldsID="a1b01dd72c5dda41b123643ba3451a38" ns2:_="" ns3:_="">
    <xsd:import namespace="68201c9b-a986-4f63-aff5-d2cad17c790a"/>
    <xsd:import namespace="2163c9c1-7118-40fd-b07b-82039bbfed7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201c9b-a986-4f63-aff5-d2cad17c79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163c9c1-7118-40fd-b07b-82039bbfed7d"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1E4C669-2A5E-4587-BCFA-AF9DBA6E5210}"/>
</file>

<file path=customXml/itemProps2.xml><?xml version="1.0" encoding="utf-8"?>
<ds:datastoreItem xmlns:ds="http://schemas.openxmlformats.org/officeDocument/2006/customXml" ds:itemID="{CCBEB718-74BD-4C72-BBA8-2C6BED8D4342}"/>
</file>

<file path=customXml/itemProps3.xml><?xml version="1.0" encoding="utf-8"?>
<ds:datastoreItem xmlns:ds="http://schemas.openxmlformats.org/officeDocument/2006/customXml" ds:itemID="{F14C096A-3597-434D-BCF0-9CEED21D36C5}"/>
</file>

<file path=docProps/app.xml><?xml version="1.0" encoding="utf-8"?>
<Properties xmlns="http://schemas.openxmlformats.org/officeDocument/2006/extended-properties" xmlns:vt="http://schemas.openxmlformats.org/officeDocument/2006/docPropsVTypes">
  <TotalTime>0</TotalTime>
  <Words>2588</Words>
  <Application>Microsoft Office PowerPoint</Application>
  <PresentationFormat>Widescreen</PresentationFormat>
  <Paragraphs>284</Paragraphs>
  <Slides>30</Slides>
  <Notes>0</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30</vt:i4>
      </vt:variant>
    </vt:vector>
  </HeadingPairs>
  <TitlesOfParts>
    <vt:vector size="45" baseType="lpstr">
      <vt:lpstr>inherit</vt:lpstr>
      <vt:lpstr>libre_franklinlight</vt:lpstr>
      <vt:lpstr>Museo700-Regular</vt:lpstr>
      <vt:lpstr>Aharoni</vt:lpstr>
      <vt:lpstr>Arial</vt:lpstr>
      <vt:lpstr>Calibri</vt:lpstr>
      <vt:lpstr>Calibri Light</vt:lpstr>
      <vt:lpstr>Segoe Print</vt:lpstr>
      <vt:lpstr>Segoe UI</vt:lpstr>
      <vt:lpstr>Segoe UI Semilight</vt:lpstr>
      <vt:lpstr>Source Sans Pro</vt:lpstr>
      <vt:lpstr>Symbol</vt:lpstr>
      <vt:lpstr>Wingdings</vt:lpstr>
      <vt:lpstr>Office Theme</vt:lpstr>
      <vt:lpstr>Default Design</vt:lpstr>
      <vt:lpstr>PowerPoint Presentation</vt:lpstr>
      <vt:lpstr>Your GO To information source: PROSPECTS</vt:lpstr>
      <vt:lpstr>What jobs are out there?</vt:lpstr>
      <vt:lpstr>Renewable Energy Sector </vt:lpstr>
      <vt:lpstr>THE GOOD NEWS!</vt:lpstr>
      <vt:lpstr>Where to look for Vacancies</vt:lpstr>
      <vt:lpstr>Where to look for Vacancies</vt:lpstr>
      <vt:lpstr>PowerPoint Presentation</vt:lpstr>
      <vt:lpstr>Location… Location… Location…</vt:lpstr>
      <vt:lpstr>The good news there is a lot of choice… but the  bad news is ….there is a lot of choice</vt:lpstr>
      <vt:lpstr>Careers Theory  -Trait and Factor</vt:lpstr>
      <vt:lpstr>Trait and Factor</vt:lpstr>
      <vt:lpstr>Mel Hall’s  Environment jobs /skills information grid</vt:lpstr>
      <vt:lpstr>Knowing yourself</vt:lpstr>
      <vt:lpstr>Career Development Bursary</vt:lpstr>
      <vt:lpstr>So you know what job you want to do….</vt:lpstr>
      <vt:lpstr> You Need a  systematic way to Job Hunt! </vt:lpstr>
      <vt:lpstr>Job Descriptions</vt:lpstr>
      <vt:lpstr>Person Specifications</vt:lpstr>
      <vt:lpstr>Writing CVs  – A systematic way to do it </vt:lpstr>
      <vt:lpstr>Ecologist: Job description</vt:lpstr>
      <vt:lpstr>Ecologist: Person Specification – Skills &amp; Knowledge</vt:lpstr>
      <vt:lpstr>What skills do Environmental  Employers want?</vt:lpstr>
      <vt:lpstr>What does a great  CV look like?</vt:lpstr>
      <vt:lpstr>Sample CV sections</vt:lpstr>
      <vt:lpstr>Match it up to your experience</vt:lpstr>
      <vt:lpstr>How to structure your examples</vt:lpstr>
      <vt:lpstr>Example Application form  Using STAR paragraphs </vt:lpstr>
      <vt:lpstr>Get help with writing your CV and applications by your Careers Service!</vt:lpstr>
      <vt:lpstr>Linkedin profile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Hall</dc:creator>
  <cp:lastModifiedBy>Melanie Hall</cp:lastModifiedBy>
  <cp:revision>27</cp:revision>
  <dcterms:created xsi:type="dcterms:W3CDTF">2021-03-05T13:07:51Z</dcterms:created>
  <dcterms:modified xsi:type="dcterms:W3CDTF">2023-11-09T13:02:07Z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0x0101003964E2C53674C34B8D1B91829DC3B449</vt:lpwstr>
  </property>
</Properties>
</file>