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Lst>
  <p:sldSz cx="18288000" cy="10287000"/>
  <p:notesSz cx="6858000" cy="9144000"/>
  <p:embeddedFontLst>
    <p:embeddedFont>
      <p:font typeface="Lilita One" charset="1" panose="02000000000000000000"/>
      <p:regular r:id="rId15"/>
    </p:embeddedFont>
    <p:embeddedFont>
      <p:font typeface="Poppins" charset="1" panose="00000500000000000000"/>
      <p:regular r:id="rId16"/>
    </p:embeddedFont>
    <p:embeddedFont>
      <p:font typeface="Poppins Italics" charset="1" panose="00000500000000000000"/>
      <p:regular r:id="rId17"/>
    </p:embeddedFont>
    <p:embeddedFont>
      <p:font typeface="Poppins Bold" charset="1" panose="00000800000000000000"/>
      <p:regular r:id="rId18"/>
    </p:embeddedFont>
    <p:embeddedFont>
      <p:font typeface="Times New Roman" charset="1" panose="02020603050405020304"/>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fonts/font15.fntdata" Type="http://schemas.openxmlformats.org/officeDocument/2006/relationships/font"/><Relationship Id="rId16" Target="fonts/font16.fntdata" Type="http://schemas.openxmlformats.org/officeDocument/2006/relationships/font"/><Relationship Id="rId17" Target="fonts/font17.fntdata" Type="http://schemas.openxmlformats.org/officeDocument/2006/relationships/font"/><Relationship Id="rId18" Target="fonts/font18.fntdata" Type="http://schemas.openxmlformats.org/officeDocument/2006/relationships/font"/><Relationship Id="rId19" Target="fonts/font19.fntdata" Type="http://schemas.openxmlformats.org/officeDocument/2006/relationships/font"/><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 Id="rId7" Target="../media/image6.png" Type="http://schemas.openxmlformats.org/officeDocument/2006/relationships/image"/><Relationship Id="rId8" Target="../media/image7.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8.png" Type="http://schemas.openxmlformats.org/officeDocument/2006/relationships/image"/><Relationship Id="rId4" Target="../media/image9.png" Type="http://schemas.openxmlformats.org/officeDocument/2006/relationships/image"/><Relationship Id="rId5" Target="../media/image10.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8.png" Type="http://schemas.openxmlformats.org/officeDocument/2006/relationships/image"/><Relationship Id="rId4" Target="../media/image9.png" Type="http://schemas.openxmlformats.org/officeDocument/2006/relationships/image"/><Relationship Id="rId5" Target="../media/image10.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8.png" Type="http://schemas.openxmlformats.org/officeDocument/2006/relationships/image"/><Relationship Id="rId4" Target="../media/image9.png" Type="http://schemas.openxmlformats.org/officeDocument/2006/relationships/image"/><Relationship Id="rId5" Target="../media/image10.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11.png" Type="http://schemas.openxmlformats.org/officeDocument/2006/relationships/image"/><Relationship Id="rId4" Target="../media/image12.svg" Type="http://schemas.openxmlformats.org/officeDocument/2006/relationships/image"/><Relationship Id="rId5" Target="../media/image13.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14.png" Type="http://schemas.openxmlformats.org/officeDocument/2006/relationships/image"/><Relationship Id="rId4" Target="../media/image15.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16.png" Type="http://schemas.openxmlformats.org/officeDocument/2006/relationships/image"/><Relationship Id="rId4" Target="../media/image17.png" Type="http://schemas.openxmlformats.org/officeDocument/2006/relationships/image"/><Relationship Id="rId5" Target="../media/image18.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8.png" Type="http://schemas.openxmlformats.org/officeDocument/2006/relationships/image"/><Relationship Id="rId4" Target="../media/image11.png" Type="http://schemas.openxmlformats.org/officeDocument/2006/relationships/image"/><Relationship Id="rId5" Target="../media/image12.svg" Type="http://schemas.openxmlformats.org/officeDocument/2006/relationships/image"/><Relationship Id="rId6" Target="../media/image19.png" Type="http://schemas.openxmlformats.org/officeDocument/2006/relationships/image"/><Relationship Id="rId7" Target="../media/image20.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333" r="0" b="-9333"/>
            </a:stretch>
          </a:blipFill>
        </p:spPr>
      </p:sp>
      <p:grpSp>
        <p:nvGrpSpPr>
          <p:cNvPr name="Group 3" id="3"/>
          <p:cNvGrpSpPr/>
          <p:nvPr/>
        </p:nvGrpSpPr>
        <p:grpSpPr>
          <a:xfrm rot="0">
            <a:off x="195829" y="6775412"/>
            <a:ext cx="12464236" cy="2836744"/>
            <a:chOff x="0" y="0"/>
            <a:chExt cx="3282762" cy="747126"/>
          </a:xfrm>
        </p:grpSpPr>
        <p:sp>
          <p:nvSpPr>
            <p:cNvPr name="Freeform 4" id="4"/>
            <p:cNvSpPr/>
            <p:nvPr/>
          </p:nvSpPr>
          <p:spPr>
            <a:xfrm flipH="false" flipV="false" rot="0">
              <a:off x="0" y="0"/>
              <a:ext cx="3282762" cy="747126"/>
            </a:xfrm>
            <a:custGeom>
              <a:avLst/>
              <a:gdLst/>
              <a:ahLst/>
              <a:cxnLst/>
              <a:rect r="r" b="b" t="t" l="l"/>
              <a:pathLst>
                <a:path h="747126" w="3282762">
                  <a:moveTo>
                    <a:pt x="31678" y="0"/>
                  </a:moveTo>
                  <a:lnTo>
                    <a:pt x="3251084" y="0"/>
                  </a:lnTo>
                  <a:cubicBezTo>
                    <a:pt x="3259486" y="0"/>
                    <a:pt x="3267543" y="3337"/>
                    <a:pt x="3273484" y="9278"/>
                  </a:cubicBezTo>
                  <a:cubicBezTo>
                    <a:pt x="3279424" y="15219"/>
                    <a:pt x="3282762" y="23276"/>
                    <a:pt x="3282762" y="31678"/>
                  </a:cubicBezTo>
                  <a:lnTo>
                    <a:pt x="3282762" y="715448"/>
                  </a:lnTo>
                  <a:cubicBezTo>
                    <a:pt x="3282762" y="732943"/>
                    <a:pt x="3268579" y="747126"/>
                    <a:pt x="3251084" y="747126"/>
                  </a:cubicBezTo>
                  <a:lnTo>
                    <a:pt x="31678" y="747126"/>
                  </a:lnTo>
                  <a:cubicBezTo>
                    <a:pt x="14183" y="747126"/>
                    <a:pt x="0" y="732943"/>
                    <a:pt x="0" y="715448"/>
                  </a:cubicBezTo>
                  <a:lnTo>
                    <a:pt x="0" y="31678"/>
                  </a:lnTo>
                  <a:cubicBezTo>
                    <a:pt x="0" y="14183"/>
                    <a:pt x="14183" y="0"/>
                    <a:pt x="31678" y="0"/>
                  </a:cubicBezTo>
                  <a:close/>
                </a:path>
              </a:pathLst>
            </a:custGeom>
            <a:solidFill>
              <a:srgbClr val="122620"/>
            </a:solidFill>
          </p:spPr>
        </p:sp>
        <p:sp>
          <p:nvSpPr>
            <p:cNvPr name="TextBox 5" id="5"/>
            <p:cNvSpPr txBox="true"/>
            <p:nvPr/>
          </p:nvSpPr>
          <p:spPr>
            <a:xfrm>
              <a:off x="0" y="-38100"/>
              <a:ext cx="3282762" cy="785226"/>
            </a:xfrm>
            <a:prstGeom prst="rect">
              <a:avLst/>
            </a:prstGeom>
          </p:spPr>
          <p:txBody>
            <a:bodyPr anchor="ctr" rtlCol="false" tIns="50800" lIns="50800" bIns="50800" rIns="50800"/>
            <a:lstStyle/>
            <a:p>
              <a:pPr algn="ctr">
                <a:lnSpc>
                  <a:spcPts val="2659"/>
                </a:lnSpc>
                <a:spcBef>
                  <a:spcPct val="0"/>
                </a:spcBef>
              </a:pPr>
            </a:p>
          </p:txBody>
        </p:sp>
      </p:grpSp>
      <p:sp>
        <p:nvSpPr>
          <p:cNvPr name="Freeform 6" id="6"/>
          <p:cNvSpPr/>
          <p:nvPr/>
        </p:nvSpPr>
        <p:spPr>
          <a:xfrm flipH="false" flipV="false" rot="0">
            <a:off x="15642647" y="7662105"/>
            <a:ext cx="2645353" cy="2645353"/>
          </a:xfrm>
          <a:custGeom>
            <a:avLst/>
            <a:gdLst/>
            <a:ahLst/>
            <a:cxnLst/>
            <a:rect r="r" b="b" t="t" l="l"/>
            <a:pathLst>
              <a:path h="2645353" w="2645353">
                <a:moveTo>
                  <a:pt x="0" y="0"/>
                </a:moveTo>
                <a:lnTo>
                  <a:pt x="2645353" y="0"/>
                </a:lnTo>
                <a:lnTo>
                  <a:pt x="2645353" y="2645354"/>
                </a:lnTo>
                <a:lnTo>
                  <a:pt x="0" y="2645354"/>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7" id="7"/>
          <p:cNvSpPr/>
          <p:nvPr/>
        </p:nvSpPr>
        <p:spPr>
          <a:xfrm flipH="false" flipV="false" rot="0">
            <a:off x="16133451" y="9112720"/>
            <a:ext cx="1663744" cy="1322677"/>
          </a:xfrm>
          <a:custGeom>
            <a:avLst/>
            <a:gdLst/>
            <a:ahLst/>
            <a:cxnLst/>
            <a:rect r="r" b="b" t="t" l="l"/>
            <a:pathLst>
              <a:path h="1322677" w="1663744">
                <a:moveTo>
                  <a:pt x="0" y="0"/>
                </a:moveTo>
                <a:lnTo>
                  <a:pt x="1663744" y="0"/>
                </a:lnTo>
                <a:lnTo>
                  <a:pt x="1663744" y="1322677"/>
                </a:lnTo>
                <a:lnTo>
                  <a:pt x="0" y="1322677"/>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8" id="8"/>
          <p:cNvSpPr/>
          <p:nvPr/>
        </p:nvSpPr>
        <p:spPr>
          <a:xfrm flipH="false" flipV="false" rot="0">
            <a:off x="14394941" y="2788954"/>
            <a:ext cx="3671317" cy="3671317"/>
          </a:xfrm>
          <a:custGeom>
            <a:avLst/>
            <a:gdLst/>
            <a:ahLst/>
            <a:cxnLst/>
            <a:rect r="r" b="b" t="t" l="l"/>
            <a:pathLst>
              <a:path h="3671317" w="3671317">
                <a:moveTo>
                  <a:pt x="0" y="0"/>
                </a:moveTo>
                <a:lnTo>
                  <a:pt x="3671318" y="0"/>
                </a:lnTo>
                <a:lnTo>
                  <a:pt x="3671318" y="3671317"/>
                </a:lnTo>
                <a:lnTo>
                  <a:pt x="0" y="3671317"/>
                </a:lnTo>
                <a:lnTo>
                  <a:pt x="0" y="0"/>
                </a:lnTo>
                <a:close/>
              </a:path>
            </a:pathLst>
          </a:custGeom>
          <a:blipFill>
            <a:blip r:embed="rId7"/>
            <a:stretch>
              <a:fillRect l="0" t="0" r="0" b="0"/>
            </a:stretch>
          </a:blipFill>
        </p:spPr>
      </p:sp>
      <p:sp>
        <p:nvSpPr>
          <p:cNvPr name="Freeform 9" id="9"/>
          <p:cNvSpPr/>
          <p:nvPr/>
        </p:nvSpPr>
        <p:spPr>
          <a:xfrm flipH="false" flipV="false" rot="0">
            <a:off x="15131285" y="0"/>
            <a:ext cx="3156715" cy="1264812"/>
          </a:xfrm>
          <a:custGeom>
            <a:avLst/>
            <a:gdLst/>
            <a:ahLst/>
            <a:cxnLst/>
            <a:rect r="r" b="b" t="t" l="l"/>
            <a:pathLst>
              <a:path h="1264812" w="3156715">
                <a:moveTo>
                  <a:pt x="0" y="0"/>
                </a:moveTo>
                <a:lnTo>
                  <a:pt x="3156715" y="0"/>
                </a:lnTo>
                <a:lnTo>
                  <a:pt x="3156715" y="1264812"/>
                </a:lnTo>
                <a:lnTo>
                  <a:pt x="0" y="1264812"/>
                </a:lnTo>
                <a:lnTo>
                  <a:pt x="0" y="0"/>
                </a:lnTo>
                <a:close/>
              </a:path>
            </a:pathLst>
          </a:custGeom>
          <a:blipFill>
            <a:blip r:embed="rId8"/>
            <a:stretch>
              <a:fillRect l="0" t="0" r="0" b="0"/>
            </a:stretch>
          </a:blipFill>
        </p:spPr>
      </p:sp>
      <p:sp>
        <p:nvSpPr>
          <p:cNvPr name="TextBox 10" id="10"/>
          <p:cNvSpPr txBox="true"/>
          <p:nvPr/>
        </p:nvSpPr>
        <p:spPr>
          <a:xfrm rot="0">
            <a:off x="195829" y="813793"/>
            <a:ext cx="14952853" cy="3797922"/>
          </a:xfrm>
          <a:prstGeom prst="rect">
            <a:avLst/>
          </a:prstGeom>
        </p:spPr>
        <p:txBody>
          <a:bodyPr anchor="t" rtlCol="false" tIns="0" lIns="0" bIns="0" rIns="0">
            <a:spAutoFit/>
          </a:bodyPr>
          <a:lstStyle/>
          <a:p>
            <a:pPr algn="l">
              <a:lnSpc>
                <a:spcPts val="10115"/>
              </a:lnSpc>
            </a:pPr>
            <a:r>
              <a:rPr lang="en-US" sz="7225">
                <a:solidFill>
                  <a:srgbClr val="122620"/>
                </a:solidFill>
                <a:latin typeface="Lilita One"/>
                <a:ea typeface="Lilita One"/>
                <a:cs typeface="Lilita One"/>
                <a:sym typeface="Lilita One"/>
              </a:rPr>
              <a:t>Epidemiology of Antibiotic Resistance in Healthcare Settings: A Public Health Perspective</a:t>
            </a:r>
          </a:p>
        </p:txBody>
      </p:sp>
      <p:sp>
        <p:nvSpPr>
          <p:cNvPr name="TextBox 11" id="11"/>
          <p:cNvSpPr txBox="true"/>
          <p:nvPr/>
        </p:nvSpPr>
        <p:spPr>
          <a:xfrm rot="0">
            <a:off x="652926" y="7098779"/>
            <a:ext cx="11550041" cy="2675280"/>
          </a:xfrm>
          <a:prstGeom prst="rect">
            <a:avLst/>
          </a:prstGeom>
        </p:spPr>
        <p:txBody>
          <a:bodyPr anchor="t" rtlCol="false" tIns="0" lIns="0" bIns="0" rIns="0">
            <a:spAutoFit/>
          </a:bodyPr>
          <a:lstStyle/>
          <a:p>
            <a:pPr algn="l">
              <a:lnSpc>
                <a:spcPts val="4268"/>
              </a:lnSpc>
            </a:pPr>
            <a:r>
              <a:rPr lang="en-US" sz="3049">
                <a:solidFill>
                  <a:srgbClr val="7EC8C6"/>
                </a:solidFill>
                <a:latin typeface="Poppins"/>
                <a:ea typeface="Poppins"/>
                <a:cs typeface="Poppins"/>
                <a:sym typeface="Poppins"/>
              </a:rPr>
              <a:t>Student Name: Muhammad Hamza </a:t>
            </a:r>
          </a:p>
          <a:p>
            <a:pPr algn="l">
              <a:lnSpc>
                <a:spcPts val="4268"/>
              </a:lnSpc>
            </a:pPr>
            <a:r>
              <a:rPr lang="en-US" sz="3049">
                <a:solidFill>
                  <a:srgbClr val="7EC8C6"/>
                </a:solidFill>
                <a:latin typeface="Poppins"/>
                <a:ea typeface="Poppins"/>
                <a:cs typeface="Poppins"/>
                <a:sym typeface="Poppins"/>
              </a:rPr>
              <a:t>Programme: MSc Public Health and Social Care in Practice</a:t>
            </a:r>
          </a:p>
          <a:p>
            <a:pPr algn="l">
              <a:lnSpc>
                <a:spcPts val="4268"/>
              </a:lnSpc>
            </a:pPr>
            <a:r>
              <a:rPr lang="en-US" sz="3049">
                <a:solidFill>
                  <a:srgbClr val="7EC8C6"/>
                </a:solidFill>
                <a:latin typeface="Poppins"/>
                <a:ea typeface="Poppins"/>
                <a:cs typeface="Poppins"/>
                <a:sym typeface="Poppins"/>
              </a:rPr>
              <a:t>Module: Practice-Based Research (LCHS7008)</a:t>
            </a:r>
          </a:p>
          <a:p>
            <a:pPr algn="l">
              <a:lnSpc>
                <a:spcPts val="4268"/>
              </a:lnSpc>
            </a:pPr>
            <a:r>
              <a:rPr lang="en-US" sz="3049">
                <a:solidFill>
                  <a:srgbClr val="7EC8C6"/>
                </a:solidFill>
                <a:latin typeface="Poppins"/>
                <a:ea typeface="Poppins"/>
                <a:cs typeface="Poppins"/>
                <a:sym typeface="Poppins"/>
              </a:rPr>
              <a:t>Supervisor: Dr Zeno Leung</a:t>
            </a:r>
          </a:p>
          <a:p>
            <a:pPr algn="l">
              <a:lnSpc>
                <a:spcPts val="4268"/>
              </a:lnSpc>
            </a:pP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333" r="0" b="-9333"/>
            </a:stretch>
          </a:blipFill>
        </p:spPr>
      </p:sp>
      <p:grpSp>
        <p:nvGrpSpPr>
          <p:cNvPr name="Group 3" id="3"/>
          <p:cNvGrpSpPr/>
          <p:nvPr/>
        </p:nvGrpSpPr>
        <p:grpSpPr>
          <a:xfrm rot="0">
            <a:off x="1446780" y="1864884"/>
            <a:ext cx="15394439" cy="7393416"/>
            <a:chOff x="0" y="0"/>
            <a:chExt cx="4054503" cy="1947237"/>
          </a:xfrm>
        </p:grpSpPr>
        <p:sp>
          <p:nvSpPr>
            <p:cNvPr name="Freeform 4" id="4"/>
            <p:cNvSpPr/>
            <p:nvPr/>
          </p:nvSpPr>
          <p:spPr>
            <a:xfrm flipH="false" flipV="false" rot="0">
              <a:off x="0" y="0"/>
              <a:ext cx="4054503" cy="1947237"/>
            </a:xfrm>
            <a:custGeom>
              <a:avLst/>
              <a:gdLst/>
              <a:ahLst/>
              <a:cxnLst/>
              <a:rect r="r" b="b" t="t" l="l"/>
              <a:pathLst>
                <a:path h="1947237" w="4054503">
                  <a:moveTo>
                    <a:pt x="25648" y="0"/>
                  </a:moveTo>
                  <a:lnTo>
                    <a:pt x="4028854" y="0"/>
                  </a:lnTo>
                  <a:cubicBezTo>
                    <a:pt x="4035657" y="0"/>
                    <a:pt x="4042180" y="2702"/>
                    <a:pt x="4046990" y="7512"/>
                  </a:cubicBezTo>
                  <a:cubicBezTo>
                    <a:pt x="4051800" y="12322"/>
                    <a:pt x="4054503" y="18846"/>
                    <a:pt x="4054503" y="25648"/>
                  </a:cubicBezTo>
                  <a:lnTo>
                    <a:pt x="4054503" y="1921589"/>
                  </a:lnTo>
                  <a:cubicBezTo>
                    <a:pt x="4054503" y="1928391"/>
                    <a:pt x="4051800" y="1934915"/>
                    <a:pt x="4046990" y="1939725"/>
                  </a:cubicBezTo>
                  <a:cubicBezTo>
                    <a:pt x="4042180" y="1944535"/>
                    <a:pt x="4035657" y="1947237"/>
                    <a:pt x="4028854" y="1947237"/>
                  </a:cubicBezTo>
                  <a:lnTo>
                    <a:pt x="25648" y="1947237"/>
                  </a:lnTo>
                  <a:cubicBezTo>
                    <a:pt x="18846" y="1947237"/>
                    <a:pt x="12322" y="1944535"/>
                    <a:pt x="7512" y="1939725"/>
                  </a:cubicBezTo>
                  <a:cubicBezTo>
                    <a:pt x="2702" y="1934915"/>
                    <a:pt x="0" y="1928391"/>
                    <a:pt x="0" y="1921589"/>
                  </a:cubicBezTo>
                  <a:lnTo>
                    <a:pt x="0" y="25648"/>
                  </a:lnTo>
                  <a:cubicBezTo>
                    <a:pt x="0" y="18846"/>
                    <a:pt x="2702" y="12322"/>
                    <a:pt x="7512" y="7512"/>
                  </a:cubicBezTo>
                  <a:cubicBezTo>
                    <a:pt x="12322" y="2702"/>
                    <a:pt x="18846" y="0"/>
                    <a:pt x="25648" y="0"/>
                  </a:cubicBezTo>
                  <a:close/>
                </a:path>
              </a:pathLst>
            </a:custGeom>
            <a:solidFill>
              <a:srgbClr val="122620">
                <a:alpha val="6667"/>
              </a:srgbClr>
            </a:solidFill>
          </p:spPr>
        </p:sp>
        <p:sp>
          <p:nvSpPr>
            <p:cNvPr name="TextBox 5" id="5"/>
            <p:cNvSpPr txBox="true"/>
            <p:nvPr/>
          </p:nvSpPr>
          <p:spPr>
            <a:xfrm>
              <a:off x="0" y="-38100"/>
              <a:ext cx="4054503" cy="1985337"/>
            </a:xfrm>
            <a:prstGeom prst="rect">
              <a:avLst/>
            </a:prstGeom>
          </p:spPr>
          <p:txBody>
            <a:bodyPr anchor="ctr" rtlCol="false" tIns="50800" lIns="50800" bIns="50800" rIns="50800"/>
            <a:lstStyle/>
            <a:p>
              <a:pPr algn="ctr">
                <a:lnSpc>
                  <a:spcPts val="2659"/>
                </a:lnSpc>
                <a:spcBef>
                  <a:spcPct val="0"/>
                </a:spcBef>
              </a:pPr>
            </a:p>
          </p:txBody>
        </p:sp>
      </p:grpSp>
      <p:sp>
        <p:nvSpPr>
          <p:cNvPr name="TextBox 6" id="6"/>
          <p:cNvSpPr txBox="true"/>
          <p:nvPr/>
        </p:nvSpPr>
        <p:spPr>
          <a:xfrm rot="0">
            <a:off x="2302619" y="2174240"/>
            <a:ext cx="14258090" cy="7500621"/>
          </a:xfrm>
          <a:prstGeom prst="rect">
            <a:avLst/>
          </a:prstGeom>
        </p:spPr>
        <p:txBody>
          <a:bodyPr anchor="t" rtlCol="false" tIns="0" lIns="0" bIns="0" rIns="0">
            <a:spAutoFit/>
          </a:bodyPr>
          <a:lstStyle/>
          <a:p>
            <a:pPr algn="just">
              <a:lnSpc>
                <a:spcPts val="4599"/>
              </a:lnSpc>
            </a:pPr>
            <a:r>
              <a:rPr lang="en-US" sz="2299">
                <a:solidFill>
                  <a:srgbClr val="122620"/>
                </a:solidFill>
                <a:latin typeface="Poppins"/>
                <a:ea typeface="Poppins"/>
                <a:cs typeface="Poppins"/>
                <a:sym typeface="Poppins"/>
              </a:rPr>
              <a:t>Antibi</a:t>
            </a:r>
            <a:r>
              <a:rPr lang="en-US" sz="2299">
                <a:solidFill>
                  <a:srgbClr val="122620"/>
                </a:solidFill>
                <a:latin typeface="Poppins"/>
                <a:ea typeface="Poppins"/>
                <a:cs typeface="Poppins"/>
                <a:sym typeface="Poppins"/>
              </a:rPr>
              <a:t>otic resistance (AR) is recognized as a significant worldwide problem affecting public health. AR has been the main contributor to morbidity and mortality and increased costs associated with healthcare delivery (Salam et al., 2023). Per the World Health Organization (WHO), approximately 1.27 million people died globally from AR in 2019; the majority of these infections occurred as a result of healthcare (WHO, 2022). For example, each year in hospitals around the world see increasing numbers of infections caused by ba</a:t>
            </a:r>
            <a:r>
              <a:rPr lang="en-US" sz="2299">
                <a:solidFill>
                  <a:srgbClr val="122620"/>
                </a:solidFill>
                <a:latin typeface="Poppins"/>
                <a:ea typeface="Poppins"/>
                <a:cs typeface="Poppins"/>
                <a:sym typeface="Poppins"/>
              </a:rPr>
              <a:t>c</a:t>
            </a:r>
            <a:r>
              <a:rPr lang="en-US" sz="2299">
                <a:solidFill>
                  <a:srgbClr val="122620"/>
                </a:solidFill>
                <a:latin typeface="Poppins"/>
                <a:ea typeface="Poppins"/>
                <a:cs typeface="Poppins"/>
                <a:sym typeface="Poppins"/>
              </a:rPr>
              <a:t>t</a:t>
            </a:r>
            <a:r>
              <a:rPr lang="en-US" sz="2299">
                <a:solidFill>
                  <a:srgbClr val="122620"/>
                </a:solidFill>
                <a:latin typeface="Poppins"/>
                <a:ea typeface="Poppins"/>
                <a:cs typeface="Poppins"/>
                <a:sym typeface="Poppins"/>
              </a:rPr>
              <a:t>eri</a:t>
            </a:r>
            <a:r>
              <a:rPr lang="en-US" sz="2299">
                <a:solidFill>
                  <a:srgbClr val="122620"/>
                </a:solidFill>
                <a:latin typeface="Poppins"/>
                <a:ea typeface="Poppins"/>
                <a:cs typeface="Poppins"/>
                <a:sym typeface="Poppins"/>
              </a:rPr>
              <a:t>a su</a:t>
            </a:r>
            <a:r>
              <a:rPr lang="en-US" sz="2299">
                <a:solidFill>
                  <a:srgbClr val="122620"/>
                </a:solidFill>
                <a:latin typeface="Poppins"/>
                <a:ea typeface="Poppins"/>
                <a:cs typeface="Poppins"/>
                <a:sym typeface="Poppins"/>
              </a:rPr>
              <a:t>ch</a:t>
            </a:r>
            <a:r>
              <a:rPr lang="en-US" sz="2299">
                <a:solidFill>
                  <a:srgbClr val="122620"/>
                </a:solidFill>
                <a:latin typeface="Poppins"/>
                <a:ea typeface="Poppins"/>
                <a:cs typeface="Poppins"/>
                <a:sym typeface="Poppins"/>
              </a:rPr>
              <a:t> </a:t>
            </a:r>
            <a:r>
              <a:rPr lang="en-US" sz="2299">
                <a:solidFill>
                  <a:srgbClr val="122620"/>
                </a:solidFill>
                <a:latin typeface="Poppins"/>
                <a:ea typeface="Poppins"/>
                <a:cs typeface="Poppins"/>
                <a:sym typeface="Poppins"/>
              </a:rPr>
              <a:t>a</a:t>
            </a:r>
            <a:r>
              <a:rPr lang="en-US" sz="2299">
                <a:solidFill>
                  <a:srgbClr val="122620"/>
                </a:solidFill>
                <a:latin typeface="Poppins"/>
                <a:ea typeface="Poppins"/>
                <a:cs typeface="Poppins"/>
                <a:sym typeface="Poppins"/>
              </a:rPr>
              <a:t>s </a:t>
            </a:r>
            <a:r>
              <a:rPr lang="en-US" sz="2299" i="true">
                <a:solidFill>
                  <a:srgbClr val="122620"/>
                </a:solidFill>
                <a:latin typeface="Poppins Italics"/>
                <a:ea typeface="Poppins Italics"/>
                <a:cs typeface="Poppins Italics"/>
                <a:sym typeface="Poppins Italics"/>
              </a:rPr>
              <a:t>E. coli, Klebsiella pneumoniae, Staphylococcus aureus, and Pseudomonas aeruginosa. </a:t>
            </a:r>
            <a:r>
              <a:rPr lang="en-US" sz="2299">
                <a:solidFill>
                  <a:srgbClr val="122620"/>
                </a:solidFill>
                <a:latin typeface="Poppins"/>
                <a:ea typeface="Poppins"/>
                <a:cs typeface="Poppins"/>
                <a:sym typeface="Poppins"/>
              </a:rPr>
              <a:t>(CDC) Based on data from 2021 to 2023, at least one out of every two patients who received antibiotic therapy in hospitals were given an inappropriate prescription, and, as a result, the development of antibiotic resistance will continue to rise. (Muteeb et al., 2023. This growing burden on health care presents significant challenges that affect infection prevention efforts, patient safety, and the delivery of effective clinical care (Falodun et al., 2025).</a:t>
            </a:r>
          </a:p>
          <a:p>
            <a:pPr algn="just">
              <a:lnSpc>
                <a:spcPts val="4599"/>
              </a:lnSpc>
            </a:pPr>
          </a:p>
        </p:txBody>
      </p:sp>
      <p:sp>
        <p:nvSpPr>
          <p:cNvPr name="Freeform 7" id="7"/>
          <p:cNvSpPr/>
          <p:nvPr/>
        </p:nvSpPr>
        <p:spPr>
          <a:xfrm flipH="false" flipV="false" rot="1911628">
            <a:off x="1076927" y="1034311"/>
            <a:ext cx="1661147" cy="1661147"/>
          </a:xfrm>
          <a:custGeom>
            <a:avLst/>
            <a:gdLst/>
            <a:ahLst/>
            <a:cxnLst/>
            <a:rect r="r" b="b" t="t" l="l"/>
            <a:pathLst>
              <a:path h="1661147" w="1661147">
                <a:moveTo>
                  <a:pt x="0" y="0"/>
                </a:moveTo>
                <a:lnTo>
                  <a:pt x="1661148" y="0"/>
                </a:lnTo>
                <a:lnTo>
                  <a:pt x="1661148" y="1661147"/>
                </a:lnTo>
                <a:lnTo>
                  <a:pt x="0" y="1661147"/>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8" id="8"/>
          <p:cNvSpPr txBox="true"/>
          <p:nvPr/>
        </p:nvSpPr>
        <p:spPr>
          <a:xfrm rot="0">
            <a:off x="2675587" y="378205"/>
            <a:ext cx="12666706" cy="1486679"/>
          </a:xfrm>
          <a:prstGeom prst="rect">
            <a:avLst/>
          </a:prstGeom>
        </p:spPr>
        <p:txBody>
          <a:bodyPr anchor="t" rtlCol="false" tIns="0" lIns="0" bIns="0" rIns="0">
            <a:spAutoFit/>
          </a:bodyPr>
          <a:lstStyle/>
          <a:p>
            <a:pPr algn="ctr">
              <a:lnSpc>
                <a:spcPts val="12032"/>
              </a:lnSpc>
            </a:pPr>
            <a:r>
              <a:rPr lang="en-US" sz="8594">
                <a:solidFill>
                  <a:srgbClr val="122620"/>
                </a:solidFill>
                <a:latin typeface="Lilita One"/>
                <a:ea typeface="Lilita One"/>
                <a:cs typeface="Lilita One"/>
                <a:sym typeface="Lilita One"/>
              </a:rPr>
              <a:t>Prev</a:t>
            </a:r>
            <a:r>
              <a:rPr lang="en-US" sz="8594">
                <a:solidFill>
                  <a:srgbClr val="122620"/>
                </a:solidFill>
                <a:latin typeface="Lilita One"/>
                <a:ea typeface="Lilita One"/>
                <a:cs typeface="Lilita One"/>
                <a:sym typeface="Lilita One"/>
              </a:rPr>
              <a:t>alence</a:t>
            </a:r>
          </a:p>
        </p:txBody>
      </p:sp>
      <p:sp>
        <p:nvSpPr>
          <p:cNvPr name="Freeform 9" id="9"/>
          <p:cNvSpPr/>
          <p:nvPr/>
        </p:nvSpPr>
        <p:spPr>
          <a:xfrm flipH="false" flipV="false" rot="-6999484">
            <a:off x="16148472" y="8147472"/>
            <a:ext cx="2221657" cy="2221657"/>
          </a:xfrm>
          <a:custGeom>
            <a:avLst/>
            <a:gdLst/>
            <a:ahLst/>
            <a:cxnLst/>
            <a:rect r="r" b="b" t="t" l="l"/>
            <a:pathLst>
              <a:path h="2221657" w="2221657">
                <a:moveTo>
                  <a:pt x="0" y="0"/>
                </a:moveTo>
                <a:lnTo>
                  <a:pt x="2221656" y="0"/>
                </a:lnTo>
                <a:lnTo>
                  <a:pt x="2221656" y="2221656"/>
                </a:lnTo>
                <a:lnTo>
                  <a:pt x="0" y="2221656"/>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333" r="0" b="-9333"/>
            </a:stretch>
          </a:blipFill>
        </p:spPr>
      </p:sp>
      <p:sp>
        <p:nvSpPr>
          <p:cNvPr name="Freeform 3" id="3"/>
          <p:cNvSpPr/>
          <p:nvPr/>
        </p:nvSpPr>
        <p:spPr>
          <a:xfrm flipH="false" flipV="false" rot="0">
            <a:off x="0" y="0"/>
            <a:ext cx="1085551" cy="1191277"/>
          </a:xfrm>
          <a:custGeom>
            <a:avLst/>
            <a:gdLst/>
            <a:ahLst/>
            <a:cxnLst/>
            <a:rect r="r" b="b" t="t" l="l"/>
            <a:pathLst>
              <a:path h="1191277" w="1085551">
                <a:moveTo>
                  <a:pt x="0" y="0"/>
                </a:moveTo>
                <a:lnTo>
                  <a:pt x="1085551" y="0"/>
                </a:lnTo>
                <a:lnTo>
                  <a:pt x="1085551" y="1191277"/>
                </a:lnTo>
                <a:lnTo>
                  <a:pt x="0" y="1191277"/>
                </a:lnTo>
                <a:lnTo>
                  <a:pt x="0" y="0"/>
                </a:lnTo>
                <a:close/>
              </a:path>
            </a:pathLst>
          </a:custGeom>
          <a:blipFill>
            <a:blip r:embed="rId3"/>
            <a:stretch>
              <a:fillRect l="0" t="0" r="0" b="0"/>
            </a:stretch>
          </a:blipFill>
        </p:spPr>
      </p:sp>
      <p:sp>
        <p:nvSpPr>
          <p:cNvPr name="Freeform 4" id="4"/>
          <p:cNvSpPr/>
          <p:nvPr/>
        </p:nvSpPr>
        <p:spPr>
          <a:xfrm flipH="false" flipV="false" rot="0">
            <a:off x="16615539" y="32136"/>
            <a:ext cx="1672461" cy="1672461"/>
          </a:xfrm>
          <a:custGeom>
            <a:avLst/>
            <a:gdLst/>
            <a:ahLst/>
            <a:cxnLst/>
            <a:rect r="r" b="b" t="t" l="l"/>
            <a:pathLst>
              <a:path h="1672461" w="1672461">
                <a:moveTo>
                  <a:pt x="0" y="0"/>
                </a:moveTo>
                <a:lnTo>
                  <a:pt x="1672461" y="0"/>
                </a:lnTo>
                <a:lnTo>
                  <a:pt x="1672461" y="1672461"/>
                </a:lnTo>
                <a:lnTo>
                  <a:pt x="0" y="167246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0" y="8844813"/>
            <a:ext cx="1369093" cy="1369093"/>
          </a:xfrm>
          <a:custGeom>
            <a:avLst/>
            <a:gdLst/>
            <a:ahLst/>
            <a:cxnLst/>
            <a:rect r="r" b="b" t="t" l="l"/>
            <a:pathLst>
              <a:path h="1369093" w="1369093">
                <a:moveTo>
                  <a:pt x="0" y="0"/>
                </a:moveTo>
                <a:lnTo>
                  <a:pt x="1369093" y="0"/>
                </a:lnTo>
                <a:lnTo>
                  <a:pt x="1369093" y="1369094"/>
                </a:lnTo>
                <a:lnTo>
                  <a:pt x="0" y="136909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1701545" y="2164614"/>
            <a:ext cx="14025686" cy="5176521"/>
          </a:xfrm>
          <a:prstGeom prst="rect">
            <a:avLst/>
          </a:prstGeom>
        </p:spPr>
        <p:txBody>
          <a:bodyPr anchor="t" rtlCol="false" tIns="0" lIns="0" bIns="0" rIns="0">
            <a:spAutoFit/>
          </a:bodyPr>
          <a:lstStyle/>
          <a:p>
            <a:pPr algn="just">
              <a:lnSpc>
                <a:spcPts val="4599"/>
              </a:lnSpc>
            </a:pPr>
            <a:r>
              <a:rPr lang="en-US" sz="2299">
                <a:solidFill>
                  <a:srgbClr val="122620"/>
                </a:solidFill>
                <a:latin typeface="Poppins"/>
                <a:ea typeface="Poppins"/>
                <a:cs typeface="Poppins"/>
                <a:sym typeface="Poppins"/>
              </a:rPr>
              <a:t>Th</a:t>
            </a:r>
            <a:r>
              <a:rPr lang="en-US" sz="2299">
                <a:solidFill>
                  <a:srgbClr val="122620"/>
                </a:solidFill>
                <a:latin typeface="Poppins"/>
                <a:ea typeface="Poppins"/>
                <a:cs typeface="Poppins"/>
                <a:sym typeface="Poppins"/>
              </a:rPr>
              <a:t>e high rates of antibiotic use combined with common use of invasive procedures and large numbers of ill patients that make healthcare environments prime sources for the development and spread of antibiotic resistance (Coque et al., 2023) . Unfortunately the high rates of resistance continue to be reported, suggesting that surveillance and the appropriate use of antibiotics,  implementation of infection control policies are not working to prevent this problem (Ahmad et al., 2023). Thus, this research project will be used to generate epidemiologic data that contributes to improving strategies for infection control and rational use of antibiotics. The originality of this study lies in its focused epidemiological analysis within healthcare environments to inform practical, context-specific public health intervention.</a:t>
            </a:r>
          </a:p>
        </p:txBody>
      </p:sp>
      <p:sp>
        <p:nvSpPr>
          <p:cNvPr name="TextBox 7" id="7"/>
          <p:cNvSpPr txBox="true"/>
          <p:nvPr/>
        </p:nvSpPr>
        <p:spPr>
          <a:xfrm rot="0">
            <a:off x="1218901" y="915992"/>
            <a:ext cx="14373270" cy="1258893"/>
          </a:xfrm>
          <a:prstGeom prst="rect">
            <a:avLst/>
          </a:prstGeom>
        </p:spPr>
        <p:txBody>
          <a:bodyPr anchor="t" rtlCol="false" tIns="0" lIns="0" bIns="0" rIns="0">
            <a:spAutoFit/>
          </a:bodyPr>
          <a:lstStyle/>
          <a:p>
            <a:pPr algn="ctr">
              <a:lnSpc>
                <a:spcPts val="9625"/>
              </a:lnSpc>
            </a:pPr>
            <a:r>
              <a:rPr lang="en-US" sz="8594">
                <a:solidFill>
                  <a:srgbClr val="122620"/>
                </a:solidFill>
                <a:latin typeface="Lilita One"/>
                <a:ea typeface="Lilita One"/>
                <a:cs typeface="Lilita One"/>
                <a:sym typeface="Lilita One"/>
              </a:rPr>
              <a:t>Ra</a:t>
            </a:r>
            <a:r>
              <a:rPr lang="en-US" sz="8594">
                <a:solidFill>
                  <a:srgbClr val="122620"/>
                </a:solidFill>
                <a:latin typeface="Lilita One"/>
                <a:ea typeface="Lilita One"/>
                <a:cs typeface="Lilita One"/>
                <a:sym typeface="Lilita One"/>
              </a:rPr>
              <a:t>tionale for the Research</a:t>
            </a:r>
          </a:p>
        </p:txBody>
      </p:sp>
      <p:sp>
        <p:nvSpPr>
          <p:cNvPr name="Freeform 8" id="8"/>
          <p:cNvSpPr/>
          <p:nvPr/>
        </p:nvSpPr>
        <p:spPr>
          <a:xfrm flipH="false" flipV="false" rot="0">
            <a:off x="17114840" y="8844813"/>
            <a:ext cx="1213168" cy="1331323"/>
          </a:xfrm>
          <a:custGeom>
            <a:avLst/>
            <a:gdLst/>
            <a:ahLst/>
            <a:cxnLst/>
            <a:rect r="r" b="b" t="t" l="l"/>
            <a:pathLst>
              <a:path h="1331323" w="1213168">
                <a:moveTo>
                  <a:pt x="0" y="0"/>
                </a:moveTo>
                <a:lnTo>
                  <a:pt x="1213169" y="0"/>
                </a:lnTo>
                <a:lnTo>
                  <a:pt x="1213169" y="1331324"/>
                </a:lnTo>
                <a:lnTo>
                  <a:pt x="0" y="1331324"/>
                </a:lnTo>
                <a:lnTo>
                  <a:pt x="0" y="0"/>
                </a:lnTo>
                <a:close/>
              </a:path>
            </a:pathLst>
          </a:custGeom>
          <a:blipFill>
            <a:blip r:embed="rId3"/>
            <a:stretch>
              <a:fillRect l="0" t="0" r="0" b="0"/>
            </a:stretch>
          </a:blipFill>
        </p:spPr>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333" r="0" b="-9333"/>
            </a:stretch>
          </a:blipFill>
        </p:spPr>
      </p:sp>
      <p:sp>
        <p:nvSpPr>
          <p:cNvPr name="Freeform 3" id="3"/>
          <p:cNvSpPr/>
          <p:nvPr/>
        </p:nvSpPr>
        <p:spPr>
          <a:xfrm flipH="false" flipV="false" rot="0">
            <a:off x="0" y="0"/>
            <a:ext cx="1085551" cy="1191277"/>
          </a:xfrm>
          <a:custGeom>
            <a:avLst/>
            <a:gdLst/>
            <a:ahLst/>
            <a:cxnLst/>
            <a:rect r="r" b="b" t="t" l="l"/>
            <a:pathLst>
              <a:path h="1191277" w="1085551">
                <a:moveTo>
                  <a:pt x="0" y="0"/>
                </a:moveTo>
                <a:lnTo>
                  <a:pt x="1085551" y="0"/>
                </a:lnTo>
                <a:lnTo>
                  <a:pt x="1085551" y="1191277"/>
                </a:lnTo>
                <a:lnTo>
                  <a:pt x="0" y="1191277"/>
                </a:lnTo>
                <a:lnTo>
                  <a:pt x="0" y="0"/>
                </a:lnTo>
                <a:close/>
              </a:path>
            </a:pathLst>
          </a:custGeom>
          <a:blipFill>
            <a:blip r:embed="rId3"/>
            <a:stretch>
              <a:fillRect l="0" t="0" r="0" b="0"/>
            </a:stretch>
          </a:blipFill>
        </p:spPr>
      </p:sp>
      <p:sp>
        <p:nvSpPr>
          <p:cNvPr name="Freeform 4" id="4"/>
          <p:cNvSpPr/>
          <p:nvPr/>
        </p:nvSpPr>
        <p:spPr>
          <a:xfrm flipH="false" flipV="false" rot="0">
            <a:off x="16615539" y="32136"/>
            <a:ext cx="1672461" cy="1672461"/>
          </a:xfrm>
          <a:custGeom>
            <a:avLst/>
            <a:gdLst/>
            <a:ahLst/>
            <a:cxnLst/>
            <a:rect r="r" b="b" t="t" l="l"/>
            <a:pathLst>
              <a:path h="1672461" w="1672461">
                <a:moveTo>
                  <a:pt x="0" y="0"/>
                </a:moveTo>
                <a:lnTo>
                  <a:pt x="1672461" y="0"/>
                </a:lnTo>
                <a:lnTo>
                  <a:pt x="1672461" y="1672461"/>
                </a:lnTo>
                <a:lnTo>
                  <a:pt x="0" y="167246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0" y="8844813"/>
            <a:ext cx="1369093" cy="1369093"/>
          </a:xfrm>
          <a:custGeom>
            <a:avLst/>
            <a:gdLst/>
            <a:ahLst/>
            <a:cxnLst/>
            <a:rect r="r" b="b" t="t" l="l"/>
            <a:pathLst>
              <a:path h="1369093" w="1369093">
                <a:moveTo>
                  <a:pt x="0" y="0"/>
                </a:moveTo>
                <a:lnTo>
                  <a:pt x="1369093" y="0"/>
                </a:lnTo>
                <a:lnTo>
                  <a:pt x="1369093" y="1369094"/>
                </a:lnTo>
                <a:lnTo>
                  <a:pt x="0" y="136909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1701545" y="2164614"/>
            <a:ext cx="14025686" cy="7500621"/>
          </a:xfrm>
          <a:prstGeom prst="rect">
            <a:avLst/>
          </a:prstGeom>
        </p:spPr>
        <p:txBody>
          <a:bodyPr anchor="t" rtlCol="false" tIns="0" lIns="0" bIns="0" rIns="0">
            <a:spAutoFit/>
          </a:bodyPr>
          <a:lstStyle/>
          <a:p>
            <a:pPr algn="just">
              <a:lnSpc>
                <a:spcPts val="4599"/>
              </a:lnSpc>
            </a:pPr>
            <a:r>
              <a:rPr lang="en-US" sz="2299" b="true">
                <a:solidFill>
                  <a:srgbClr val="122620"/>
                </a:solidFill>
                <a:latin typeface="Poppins Bold"/>
                <a:ea typeface="Poppins Bold"/>
                <a:cs typeface="Poppins Bold"/>
                <a:sym typeface="Poppins Bold"/>
              </a:rPr>
              <a:t>Inapprop</a:t>
            </a:r>
            <a:r>
              <a:rPr lang="en-US" b="true" sz="2299">
                <a:solidFill>
                  <a:srgbClr val="122620"/>
                </a:solidFill>
                <a:latin typeface="Poppins Bold"/>
                <a:ea typeface="Poppins Bold"/>
                <a:cs typeface="Poppins Bold"/>
                <a:sym typeface="Poppins Bold"/>
              </a:rPr>
              <a:t>riate Use of Antibiotics</a:t>
            </a:r>
          </a:p>
          <a:p>
            <a:pPr algn="just" marL="496569" indent="-248284" lvl="1">
              <a:lnSpc>
                <a:spcPts val="4599"/>
              </a:lnSpc>
              <a:buFont typeface="Arial"/>
              <a:buChar char="•"/>
            </a:pPr>
            <a:r>
              <a:rPr lang="en-US" sz="2299">
                <a:solidFill>
                  <a:srgbClr val="122620"/>
                </a:solidFill>
                <a:latin typeface="Poppins"/>
                <a:ea typeface="Poppins"/>
                <a:cs typeface="Poppins"/>
                <a:sym typeface="Poppins"/>
              </a:rPr>
              <a:t>Prescribed without the use of cultures.</a:t>
            </a:r>
          </a:p>
          <a:p>
            <a:pPr algn="just" marL="496569" indent="-248284" lvl="1">
              <a:lnSpc>
                <a:spcPts val="4599"/>
              </a:lnSpc>
              <a:buFont typeface="Arial"/>
              <a:buChar char="•"/>
            </a:pPr>
            <a:r>
              <a:rPr lang="en-US" sz="2299">
                <a:solidFill>
                  <a:srgbClr val="122620"/>
                </a:solidFill>
                <a:latin typeface="Poppins"/>
                <a:ea typeface="Poppins"/>
                <a:cs typeface="Poppins"/>
                <a:sym typeface="Poppins"/>
              </a:rPr>
              <a:t>Prescribed to protect against future legal action.</a:t>
            </a:r>
          </a:p>
          <a:p>
            <a:pPr algn="just" marL="496569" indent="-248284" lvl="1">
              <a:lnSpc>
                <a:spcPts val="4599"/>
              </a:lnSpc>
              <a:buFont typeface="Arial"/>
              <a:buChar char="•"/>
            </a:pPr>
            <a:r>
              <a:rPr lang="en-US" sz="2299">
                <a:solidFill>
                  <a:srgbClr val="122620"/>
                </a:solidFill>
                <a:latin typeface="Poppins"/>
                <a:ea typeface="Poppins"/>
                <a:cs typeface="Poppins"/>
                <a:sym typeface="Poppins"/>
              </a:rPr>
              <a:t>Not following the Guidelines for Antimicrobial Stewardship. (Pham et al., 2024)</a:t>
            </a:r>
          </a:p>
          <a:p>
            <a:pPr algn="just">
              <a:lnSpc>
                <a:spcPts val="4599"/>
              </a:lnSpc>
            </a:pPr>
            <a:r>
              <a:rPr lang="en-US" b="true" sz="2299">
                <a:solidFill>
                  <a:srgbClr val="122620"/>
                </a:solidFill>
                <a:latin typeface="Poppins Bold"/>
                <a:ea typeface="Poppins Bold"/>
                <a:cs typeface="Poppins Bold"/>
                <a:sym typeface="Poppins Bold"/>
              </a:rPr>
              <a:t>Lack of Adequate Surveillance Systems</a:t>
            </a:r>
          </a:p>
          <a:p>
            <a:pPr algn="just" marL="496569" indent="-248284" lvl="1">
              <a:lnSpc>
                <a:spcPts val="4599"/>
              </a:lnSpc>
              <a:buFont typeface="Arial"/>
              <a:buChar char="•"/>
            </a:pPr>
            <a:r>
              <a:rPr lang="en-US" sz="2299">
                <a:solidFill>
                  <a:srgbClr val="122620"/>
                </a:solidFill>
                <a:latin typeface="Poppins"/>
                <a:ea typeface="Poppins"/>
                <a:cs typeface="Poppins"/>
                <a:sym typeface="Poppins"/>
              </a:rPr>
              <a:t>Microbiology labs do not report consistently.</a:t>
            </a:r>
          </a:p>
          <a:p>
            <a:pPr algn="just" marL="496569" indent="-248284" lvl="1">
              <a:lnSpc>
                <a:spcPts val="4599"/>
              </a:lnSpc>
              <a:buFont typeface="Arial"/>
              <a:buChar char="•"/>
            </a:pPr>
            <a:r>
              <a:rPr lang="en-US" sz="2299">
                <a:solidFill>
                  <a:srgbClr val="122620"/>
                </a:solidFill>
                <a:latin typeface="Poppins"/>
                <a:ea typeface="Poppins"/>
                <a:cs typeface="Poppins"/>
                <a:sym typeface="Poppins"/>
              </a:rPr>
              <a:t>Lack of integration of laboratory and clinical information.</a:t>
            </a:r>
          </a:p>
          <a:p>
            <a:pPr algn="just" marL="496569" indent="-248284" lvl="1">
              <a:lnSpc>
                <a:spcPts val="4599"/>
              </a:lnSpc>
              <a:buFont typeface="Arial"/>
              <a:buChar char="•"/>
            </a:pPr>
            <a:r>
              <a:rPr lang="en-US" sz="2299">
                <a:solidFill>
                  <a:srgbClr val="122620"/>
                </a:solidFill>
                <a:latin typeface="Poppins"/>
                <a:ea typeface="Poppins"/>
                <a:cs typeface="Poppins"/>
                <a:sym typeface="Poppins"/>
              </a:rPr>
              <a:t>Many cases are not being reported due to low and middle income countries (WHO, 2023).</a:t>
            </a:r>
          </a:p>
          <a:p>
            <a:pPr algn="just">
              <a:lnSpc>
                <a:spcPts val="4599"/>
              </a:lnSpc>
            </a:pPr>
            <a:r>
              <a:rPr lang="en-US" b="true" sz="2299">
                <a:solidFill>
                  <a:srgbClr val="122620"/>
                </a:solidFill>
                <a:latin typeface="Poppins Bold"/>
                <a:ea typeface="Poppins Bold"/>
                <a:cs typeface="Poppins Bold"/>
                <a:sym typeface="Poppins Bold"/>
              </a:rPr>
              <a:t>Infection Control Issues (IPC) in the Healthcare System</a:t>
            </a:r>
          </a:p>
          <a:p>
            <a:pPr algn="just" marL="496569" indent="-248284" lvl="1">
              <a:lnSpc>
                <a:spcPts val="4599"/>
              </a:lnSpc>
              <a:buFont typeface="Arial"/>
              <a:buChar char="•"/>
            </a:pPr>
            <a:r>
              <a:rPr lang="en-US" sz="2299">
                <a:solidFill>
                  <a:srgbClr val="122620"/>
                </a:solidFill>
                <a:latin typeface="Poppins"/>
                <a:ea typeface="Poppins"/>
                <a:cs typeface="Poppins"/>
                <a:sym typeface="Poppins"/>
              </a:rPr>
              <a:t>Poor Hand Hygiene Compliance.</a:t>
            </a:r>
          </a:p>
          <a:p>
            <a:pPr algn="just" marL="496569" indent="-248284" lvl="1">
              <a:lnSpc>
                <a:spcPts val="4599"/>
              </a:lnSpc>
              <a:buFont typeface="Arial"/>
              <a:buChar char="•"/>
            </a:pPr>
            <a:r>
              <a:rPr lang="en-US" sz="2299">
                <a:solidFill>
                  <a:srgbClr val="122620"/>
                </a:solidFill>
                <a:latin typeface="Poppins"/>
                <a:ea typeface="Poppins"/>
                <a:cs typeface="Poppins"/>
                <a:sym typeface="Poppins"/>
              </a:rPr>
              <a:t>Patients being treated in overcrowded wards.</a:t>
            </a:r>
          </a:p>
          <a:p>
            <a:pPr algn="just" marL="496569" indent="-248284" lvl="1">
              <a:lnSpc>
                <a:spcPts val="4599"/>
              </a:lnSpc>
              <a:buFont typeface="Arial"/>
              <a:buChar char="•"/>
            </a:pPr>
            <a:r>
              <a:rPr lang="en-US" sz="2299">
                <a:solidFill>
                  <a:srgbClr val="122620"/>
                </a:solidFill>
                <a:latin typeface="Poppins"/>
                <a:ea typeface="Poppins"/>
                <a:cs typeface="Poppins"/>
                <a:sym typeface="Poppins"/>
              </a:rPr>
              <a:t>Lack of proper isolation for infected patients. (Bhandari et al., 2024)</a:t>
            </a:r>
          </a:p>
          <a:p>
            <a:pPr algn="just">
              <a:lnSpc>
                <a:spcPts val="4599"/>
              </a:lnSpc>
            </a:pPr>
          </a:p>
        </p:txBody>
      </p:sp>
      <p:sp>
        <p:nvSpPr>
          <p:cNvPr name="TextBox 7" id="7"/>
          <p:cNvSpPr txBox="true"/>
          <p:nvPr/>
        </p:nvSpPr>
        <p:spPr>
          <a:xfrm rot="0">
            <a:off x="1085551" y="28575"/>
            <a:ext cx="16193671" cy="1964508"/>
          </a:xfrm>
          <a:prstGeom prst="rect">
            <a:avLst/>
          </a:prstGeom>
        </p:spPr>
        <p:txBody>
          <a:bodyPr anchor="t" rtlCol="false" tIns="0" lIns="0" bIns="0" rIns="0">
            <a:spAutoFit/>
          </a:bodyPr>
          <a:lstStyle/>
          <a:p>
            <a:pPr algn="ctr">
              <a:lnSpc>
                <a:spcPts val="7609"/>
              </a:lnSpc>
            </a:pPr>
            <a:r>
              <a:rPr lang="en-US" sz="6794">
                <a:solidFill>
                  <a:srgbClr val="122620"/>
                </a:solidFill>
                <a:latin typeface="Lilita One"/>
                <a:ea typeface="Lilita One"/>
                <a:cs typeface="Lilita One"/>
                <a:sym typeface="Lilita One"/>
              </a:rPr>
              <a:t>Barr</a:t>
            </a:r>
            <a:r>
              <a:rPr lang="en-US" sz="6794">
                <a:solidFill>
                  <a:srgbClr val="122620"/>
                </a:solidFill>
                <a:latin typeface="Lilita One"/>
                <a:ea typeface="Lilita One"/>
                <a:cs typeface="Lilita One"/>
                <a:sym typeface="Lilita One"/>
              </a:rPr>
              <a:t>iers to Addressing Antibiotic Resistance in Healthcare Settings</a:t>
            </a:r>
          </a:p>
        </p:txBody>
      </p:sp>
      <p:sp>
        <p:nvSpPr>
          <p:cNvPr name="Freeform 8" id="8"/>
          <p:cNvSpPr/>
          <p:nvPr/>
        </p:nvSpPr>
        <p:spPr>
          <a:xfrm flipH="false" flipV="false" rot="0">
            <a:off x="17114840" y="8844813"/>
            <a:ext cx="1213168" cy="1331323"/>
          </a:xfrm>
          <a:custGeom>
            <a:avLst/>
            <a:gdLst/>
            <a:ahLst/>
            <a:cxnLst/>
            <a:rect r="r" b="b" t="t" l="l"/>
            <a:pathLst>
              <a:path h="1331323" w="1213168">
                <a:moveTo>
                  <a:pt x="0" y="0"/>
                </a:moveTo>
                <a:lnTo>
                  <a:pt x="1213169" y="0"/>
                </a:lnTo>
                <a:lnTo>
                  <a:pt x="1213169" y="1331324"/>
                </a:lnTo>
                <a:lnTo>
                  <a:pt x="0" y="1331324"/>
                </a:lnTo>
                <a:lnTo>
                  <a:pt x="0" y="0"/>
                </a:lnTo>
                <a:close/>
              </a:path>
            </a:pathLst>
          </a:custGeom>
          <a:blipFill>
            <a:blip r:embed="rId3"/>
            <a:stretch>
              <a:fillRect l="0" t="0" r="0" b="0"/>
            </a:stretch>
          </a:blipFill>
        </p:spPr>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333" r="0" b="-9333"/>
            </a:stretch>
          </a:blipFill>
        </p:spPr>
      </p:sp>
      <p:sp>
        <p:nvSpPr>
          <p:cNvPr name="Freeform 3" id="3"/>
          <p:cNvSpPr/>
          <p:nvPr/>
        </p:nvSpPr>
        <p:spPr>
          <a:xfrm flipH="false" flipV="false" rot="0">
            <a:off x="0" y="0"/>
            <a:ext cx="1085551" cy="1191277"/>
          </a:xfrm>
          <a:custGeom>
            <a:avLst/>
            <a:gdLst/>
            <a:ahLst/>
            <a:cxnLst/>
            <a:rect r="r" b="b" t="t" l="l"/>
            <a:pathLst>
              <a:path h="1191277" w="1085551">
                <a:moveTo>
                  <a:pt x="0" y="0"/>
                </a:moveTo>
                <a:lnTo>
                  <a:pt x="1085551" y="0"/>
                </a:lnTo>
                <a:lnTo>
                  <a:pt x="1085551" y="1191277"/>
                </a:lnTo>
                <a:lnTo>
                  <a:pt x="0" y="1191277"/>
                </a:lnTo>
                <a:lnTo>
                  <a:pt x="0" y="0"/>
                </a:lnTo>
                <a:close/>
              </a:path>
            </a:pathLst>
          </a:custGeom>
          <a:blipFill>
            <a:blip r:embed="rId3"/>
            <a:stretch>
              <a:fillRect l="0" t="0" r="0" b="0"/>
            </a:stretch>
          </a:blipFill>
        </p:spPr>
      </p:sp>
      <p:sp>
        <p:nvSpPr>
          <p:cNvPr name="Freeform 4" id="4"/>
          <p:cNvSpPr/>
          <p:nvPr/>
        </p:nvSpPr>
        <p:spPr>
          <a:xfrm flipH="false" flipV="false" rot="0">
            <a:off x="16615539" y="32136"/>
            <a:ext cx="1672461" cy="1672461"/>
          </a:xfrm>
          <a:custGeom>
            <a:avLst/>
            <a:gdLst/>
            <a:ahLst/>
            <a:cxnLst/>
            <a:rect r="r" b="b" t="t" l="l"/>
            <a:pathLst>
              <a:path h="1672461" w="1672461">
                <a:moveTo>
                  <a:pt x="0" y="0"/>
                </a:moveTo>
                <a:lnTo>
                  <a:pt x="1672461" y="0"/>
                </a:lnTo>
                <a:lnTo>
                  <a:pt x="1672461" y="1672461"/>
                </a:lnTo>
                <a:lnTo>
                  <a:pt x="0" y="167246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5" id="5"/>
          <p:cNvSpPr/>
          <p:nvPr/>
        </p:nvSpPr>
        <p:spPr>
          <a:xfrm flipH="false" flipV="false" rot="0">
            <a:off x="0" y="8844813"/>
            <a:ext cx="1369093" cy="1369093"/>
          </a:xfrm>
          <a:custGeom>
            <a:avLst/>
            <a:gdLst/>
            <a:ahLst/>
            <a:cxnLst/>
            <a:rect r="r" b="b" t="t" l="l"/>
            <a:pathLst>
              <a:path h="1369093" w="1369093">
                <a:moveTo>
                  <a:pt x="0" y="0"/>
                </a:moveTo>
                <a:lnTo>
                  <a:pt x="1369093" y="0"/>
                </a:lnTo>
                <a:lnTo>
                  <a:pt x="1369093" y="1369094"/>
                </a:lnTo>
                <a:lnTo>
                  <a:pt x="0" y="136909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1701545" y="2164614"/>
            <a:ext cx="14025686" cy="8081646"/>
          </a:xfrm>
          <a:prstGeom prst="rect">
            <a:avLst/>
          </a:prstGeom>
        </p:spPr>
        <p:txBody>
          <a:bodyPr anchor="t" rtlCol="false" tIns="0" lIns="0" bIns="0" rIns="0">
            <a:spAutoFit/>
          </a:bodyPr>
          <a:lstStyle/>
          <a:p>
            <a:pPr algn="just">
              <a:lnSpc>
                <a:spcPts val="4599"/>
              </a:lnSpc>
            </a:pPr>
            <a:r>
              <a:rPr lang="en-US" sz="2299" b="true">
                <a:solidFill>
                  <a:srgbClr val="122620"/>
                </a:solidFill>
                <a:latin typeface="Poppins Bold"/>
                <a:ea typeface="Poppins Bold"/>
                <a:cs typeface="Poppins Bold"/>
                <a:sym typeface="Poppins Bold"/>
              </a:rPr>
              <a:t>Lim</a:t>
            </a:r>
            <a:r>
              <a:rPr lang="en-US" b="true" sz="2299">
                <a:solidFill>
                  <a:srgbClr val="122620"/>
                </a:solidFill>
                <a:latin typeface="Poppins Bold"/>
                <a:ea typeface="Poppins Bold"/>
                <a:cs typeface="Poppins Bold"/>
                <a:sym typeface="Poppins Bold"/>
              </a:rPr>
              <a:t>ited Antibiotic St</a:t>
            </a:r>
            <a:r>
              <a:rPr lang="en-US" b="true" sz="2299">
                <a:solidFill>
                  <a:srgbClr val="122620"/>
                </a:solidFill>
                <a:latin typeface="Poppins Bold"/>
                <a:ea typeface="Poppins Bold"/>
                <a:cs typeface="Poppins Bold"/>
                <a:sym typeface="Poppins Bold"/>
              </a:rPr>
              <a:t>ewardship Programs</a:t>
            </a:r>
          </a:p>
          <a:p>
            <a:pPr algn="just" marL="496569" indent="-248284" lvl="1">
              <a:lnSpc>
                <a:spcPts val="4599"/>
              </a:lnSpc>
              <a:buFont typeface="Arial"/>
              <a:buChar char="•"/>
            </a:pPr>
            <a:r>
              <a:rPr lang="en-US" sz="2299">
                <a:solidFill>
                  <a:srgbClr val="122620"/>
                </a:solidFill>
                <a:latin typeface="Poppins"/>
                <a:ea typeface="Poppins"/>
                <a:cs typeface="Poppins"/>
                <a:sym typeface="Poppins"/>
              </a:rPr>
              <a:t>Lack of trained ID specialists.</a:t>
            </a:r>
          </a:p>
          <a:p>
            <a:pPr algn="just" marL="496569" indent="-248284" lvl="1">
              <a:lnSpc>
                <a:spcPts val="4599"/>
              </a:lnSpc>
              <a:buFont typeface="Arial"/>
              <a:buChar char="•"/>
            </a:pPr>
            <a:r>
              <a:rPr lang="en-US" sz="2299">
                <a:solidFill>
                  <a:srgbClr val="122620"/>
                </a:solidFill>
                <a:latin typeface="Poppins"/>
                <a:ea typeface="Poppins"/>
                <a:cs typeface="Poppins"/>
                <a:sym typeface="Poppins"/>
              </a:rPr>
              <a:t>No multidisciplinary teams for stewardship.</a:t>
            </a:r>
          </a:p>
          <a:p>
            <a:pPr algn="just" marL="496569" indent="-248284" lvl="1">
              <a:lnSpc>
                <a:spcPts val="4599"/>
              </a:lnSpc>
              <a:buFont typeface="Arial"/>
              <a:buChar char="•"/>
            </a:pPr>
            <a:r>
              <a:rPr lang="en-US" sz="2299">
                <a:solidFill>
                  <a:srgbClr val="122620"/>
                </a:solidFill>
                <a:latin typeface="Poppins"/>
                <a:ea typeface="Poppins"/>
                <a:cs typeface="Poppins"/>
                <a:sym typeface="Poppins"/>
              </a:rPr>
              <a:t>No monitoring and evaluating programs.</a:t>
            </a:r>
          </a:p>
          <a:p>
            <a:pPr algn="just">
              <a:lnSpc>
                <a:spcPts val="4599"/>
              </a:lnSpc>
            </a:pPr>
            <a:r>
              <a:rPr lang="en-US" b="true" sz="2299">
                <a:solidFill>
                  <a:srgbClr val="122620"/>
                </a:solidFill>
                <a:latin typeface="Poppins Bold"/>
                <a:ea typeface="Poppins Bold"/>
                <a:cs typeface="Poppins Bold"/>
                <a:sym typeface="Poppins Bold"/>
              </a:rPr>
              <a:t> Patient and Public Factors</a:t>
            </a:r>
          </a:p>
          <a:p>
            <a:pPr algn="just" marL="496569" indent="-248284" lvl="1">
              <a:lnSpc>
                <a:spcPts val="4599"/>
              </a:lnSpc>
              <a:buFont typeface="Arial"/>
              <a:buChar char="•"/>
            </a:pPr>
            <a:r>
              <a:rPr lang="en-US" sz="2299">
                <a:solidFill>
                  <a:srgbClr val="122620"/>
                </a:solidFill>
                <a:latin typeface="Poppins"/>
                <a:ea typeface="Poppins"/>
                <a:cs typeface="Poppins"/>
                <a:sym typeface="Poppins"/>
              </a:rPr>
              <a:t>Over-the-counter access to antibiotics and self-medication.</a:t>
            </a:r>
          </a:p>
          <a:p>
            <a:pPr algn="just" marL="496569" indent="-248284" lvl="1">
              <a:lnSpc>
                <a:spcPts val="4599"/>
              </a:lnSpc>
              <a:buFont typeface="Arial"/>
              <a:buChar char="•"/>
            </a:pPr>
            <a:r>
              <a:rPr lang="en-US" sz="2299">
                <a:solidFill>
                  <a:srgbClr val="122620"/>
                </a:solidFill>
                <a:latin typeface="Poppins"/>
                <a:ea typeface="Poppins"/>
                <a:cs typeface="Poppins"/>
                <a:sym typeface="Poppins"/>
              </a:rPr>
              <a:t>Lack of knowledge about how to use antibiotics.</a:t>
            </a:r>
          </a:p>
          <a:p>
            <a:pPr algn="just" marL="496569" indent="-248284" lvl="1">
              <a:lnSpc>
                <a:spcPts val="4599"/>
              </a:lnSpc>
              <a:buFont typeface="Arial"/>
              <a:buChar char="•"/>
            </a:pPr>
            <a:r>
              <a:rPr lang="en-US" sz="2299">
                <a:solidFill>
                  <a:srgbClr val="122620"/>
                </a:solidFill>
                <a:latin typeface="Poppins"/>
                <a:ea typeface="Poppins"/>
                <a:cs typeface="Poppins"/>
                <a:sym typeface="Poppins"/>
              </a:rPr>
              <a:t>Clinicians under pressure to prescribe antibiotics. </a:t>
            </a:r>
          </a:p>
          <a:p>
            <a:pPr algn="just">
              <a:lnSpc>
                <a:spcPts val="4599"/>
              </a:lnSpc>
            </a:pPr>
            <a:r>
              <a:rPr lang="en-US" b="true" sz="2299">
                <a:solidFill>
                  <a:srgbClr val="122620"/>
                </a:solidFill>
                <a:latin typeface="Poppins Bold"/>
                <a:ea typeface="Poppins Bold"/>
                <a:cs typeface="Poppins Bold"/>
                <a:sym typeface="Poppins Bold"/>
              </a:rPr>
              <a:t>Policy and Structural Barriers</a:t>
            </a:r>
          </a:p>
          <a:p>
            <a:pPr algn="just" marL="496569" indent="-248284" lvl="1">
              <a:lnSpc>
                <a:spcPts val="4599"/>
              </a:lnSpc>
              <a:buFont typeface="Arial"/>
              <a:buChar char="•"/>
            </a:pPr>
            <a:r>
              <a:rPr lang="en-US" sz="2299">
                <a:solidFill>
                  <a:srgbClr val="122620"/>
                </a:solidFill>
                <a:latin typeface="Poppins"/>
                <a:ea typeface="Poppins"/>
                <a:cs typeface="Poppins"/>
                <a:sym typeface="Poppins"/>
              </a:rPr>
              <a:t>Limited Funding for AMR Surveillance.</a:t>
            </a:r>
          </a:p>
          <a:p>
            <a:pPr algn="just" marL="496569" indent="-248284" lvl="1">
              <a:lnSpc>
                <a:spcPts val="4599"/>
              </a:lnSpc>
              <a:buFont typeface="Arial"/>
              <a:buChar char="•"/>
            </a:pPr>
            <a:r>
              <a:rPr lang="en-US" sz="2299">
                <a:solidFill>
                  <a:srgbClr val="122620"/>
                </a:solidFill>
                <a:latin typeface="Poppins"/>
                <a:ea typeface="Poppins"/>
                <a:cs typeface="Poppins"/>
                <a:sym typeface="Poppins"/>
              </a:rPr>
              <a:t>Inadequate regulation enforcement for the use of antibiotics.</a:t>
            </a:r>
          </a:p>
          <a:p>
            <a:pPr algn="just" marL="496569" indent="-248284" lvl="1">
              <a:lnSpc>
                <a:spcPts val="4599"/>
              </a:lnSpc>
              <a:buFont typeface="Arial"/>
              <a:buChar char="•"/>
            </a:pPr>
            <a:r>
              <a:rPr lang="en-US" sz="2299">
                <a:solidFill>
                  <a:srgbClr val="122620"/>
                </a:solidFill>
                <a:latin typeface="Poppins"/>
                <a:ea typeface="Poppins"/>
                <a:cs typeface="Poppins"/>
                <a:sym typeface="Poppins"/>
              </a:rPr>
              <a:t>Slow creation of new antibiotics. (Wu et al., 2022, Rai et al., 2026)</a:t>
            </a:r>
          </a:p>
          <a:p>
            <a:pPr algn="just">
              <a:lnSpc>
                <a:spcPts val="4599"/>
              </a:lnSpc>
            </a:pPr>
          </a:p>
          <a:p>
            <a:pPr algn="just">
              <a:lnSpc>
                <a:spcPts val="4599"/>
              </a:lnSpc>
            </a:pPr>
          </a:p>
        </p:txBody>
      </p:sp>
      <p:sp>
        <p:nvSpPr>
          <p:cNvPr name="TextBox 7" id="7"/>
          <p:cNvSpPr txBox="true"/>
          <p:nvPr/>
        </p:nvSpPr>
        <p:spPr>
          <a:xfrm rot="0">
            <a:off x="1085551" y="28575"/>
            <a:ext cx="16193671" cy="1964508"/>
          </a:xfrm>
          <a:prstGeom prst="rect">
            <a:avLst/>
          </a:prstGeom>
        </p:spPr>
        <p:txBody>
          <a:bodyPr anchor="t" rtlCol="false" tIns="0" lIns="0" bIns="0" rIns="0">
            <a:spAutoFit/>
          </a:bodyPr>
          <a:lstStyle/>
          <a:p>
            <a:pPr algn="ctr">
              <a:lnSpc>
                <a:spcPts val="7609"/>
              </a:lnSpc>
            </a:pPr>
            <a:r>
              <a:rPr lang="en-US" sz="6794">
                <a:solidFill>
                  <a:srgbClr val="122620"/>
                </a:solidFill>
                <a:latin typeface="Lilita One"/>
                <a:ea typeface="Lilita One"/>
                <a:cs typeface="Lilita One"/>
                <a:sym typeface="Lilita One"/>
              </a:rPr>
              <a:t>Barr</a:t>
            </a:r>
            <a:r>
              <a:rPr lang="en-US" sz="6794">
                <a:solidFill>
                  <a:srgbClr val="122620"/>
                </a:solidFill>
                <a:latin typeface="Lilita One"/>
                <a:ea typeface="Lilita One"/>
                <a:cs typeface="Lilita One"/>
                <a:sym typeface="Lilita One"/>
              </a:rPr>
              <a:t>iers to Addressing Antibiotic Resistance in Healthcare Settings</a:t>
            </a:r>
          </a:p>
        </p:txBody>
      </p:sp>
      <p:sp>
        <p:nvSpPr>
          <p:cNvPr name="Freeform 8" id="8"/>
          <p:cNvSpPr/>
          <p:nvPr/>
        </p:nvSpPr>
        <p:spPr>
          <a:xfrm flipH="false" flipV="false" rot="0">
            <a:off x="17114840" y="8844813"/>
            <a:ext cx="1213168" cy="1331323"/>
          </a:xfrm>
          <a:custGeom>
            <a:avLst/>
            <a:gdLst/>
            <a:ahLst/>
            <a:cxnLst/>
            <a:rect r="r" b="b" t="t" l="l"/>
            <a:pathLst>
              <a:path h="1331323" w="1213168">
                <a:moveTo>
                  <a:pt x="0" y="0"/>
                </a:moveTo>
                <a:lnTo>
                  <a:pt x="1213169" y="0"/>
                </a:lnTo>
                <a:lnTo>
                  <a:pt x="1213169" y="1331324"/>
                </a:lnTo>
                <a:lnTo>
                  <a:pt x="0" y="1331324"/>
                </a:lnTo>
                <a:lnTo>
                  <a:pt x="0" y="0"/>
                </a:lnTo>
                <a:close/>
              </a:path>
            </a:pathLst>
          </a:custGeom>
          <a:blipFill>
            <a:blip r:embed="rId3"/>
            <a:stretch>
              <a:fillRect l="0" t="0" r="0" b="0"/>
            </a:stretch>
          </a:blipFill>
        </p:spPr>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333" r="0" b="-9333"/>
            </a:stretch>
          </a:blipFill>
        </p:spPr>
      </p:sp>
      <p:sp>
        <p:nvSpPr>
          <p:cNvPr name="Freeform 3" id="3"/>
          <p:cNvSpPr/>
          <p:nvPr/>
        </p:nvSpPr>
        <p:spPr>
          <a:xfrm flipH="false" flipV="false" rot="0">
            <a:off x="855381" y="246651"/>
            <a:ext cx="1028700" cy="1140696"/>
          </a:xfrm>
          <a:custGeom>
            <a:avLst/>
            <a:gdLst/>
            <a:ahLst/>
            <a:cxnLst/>
            <a:rect r="r" b="b" t="t" l="l"/>
            <a:pathLst>
              <a:path h="1140696" w="1028700">
                <a:moveTo>
                  <a:pt x="0" y="0"/>
                </a:moveTo>
                <a:lnTo>
                  <a:pt x="1028700" y="0"/>
                </a:lnTo>
                <a:lnTo>
                  <a:pt x="1028700" y="1140696"/>
                </a:lnTo>
                <a:lnTo>
                  <a:pt x="0" y="1140696"/>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028700" y="3345577"/>
            <a:ext cx="4942473" cy="4337020"/>
          </a:xfrm>
          <a:custGeom>
            <a:avLst/>
            <a:gdLst/>
            <a:ahLst/>
            <a:cxnLst/>
            <a:rect r="r" b="b" t="t" l="l"/>
            <a:pathLst>
              <a:path h="4337020" w="4942473">
                <a:moveTo>
                  <a:pt x="0" y="0"/>
                </a:moveTo>
                <a:lnTo>
                  <a:pt x="4942473" y="0"/>
                </a:lnTo>
                <a:lnTo>
                  <a:pt x="4942473" y="4337020"/>
                </a:lnTo>
                <a:lnTo>
                  <a:pt x="0" y="4337020"/>
                </a:lnTo>
                <a:lnTo>
                  <a:pt x="0" y="0"/>
                </a:lnTo>
                <a:close/>
              </a:path>
            </a:pathLst>
          </a:custGeom>
          <a:blipFill>
            <a:blip r:embed="rId5"/>
            <a:stretch>
              <a:fillRect l="0" t="0" r="0" b="0"/>
            </a:stretch>
          </a:blipFill>
        </p:spPr>
      </p:sp>
      <p:sp>
        <p:nvSpPr>
          <p:cNvPr name="TextBox 5" id="5"/>
          <p:cNvSpPr txBox="true"/>
          <p:nvPr/>
        </p:nvSpPr>
        <p:spPr>
          <a:xfrm rot="0">
            <a:off x="6999563" y="1691819"/>
            <a:ext cx="10577330" cy="8882380"/>
          </a:xfrm>
          <a:prstGeom prst="rect">
            <a:avLst/>
          </a:prstGeom>
        </p:spPr>
        <p:txBody>
          <a:bodyPr anchor="t" rtlCol="false" tIns="0" lIns="0" bIns="0" rIns="0">
            <a:spAutoFit/>
          </a:bodyPr>
          <a:lstStyle/>
          <a:p>
            <a:pPr algn="just">
              <a:lnSpc>
                <a:spcPts val="4799"/>
              </a:lnSpc>
            </a:pPr>
            <a:r>
              <a:rPr lang="en-US" sz="2399" b="true">
                <a:solidFill>
                  <a:srgbClr val="D00532"/>
                </a:solidFill>
                <a:latin typeface="Poppins Bold"/>
                <a:ea typeface="Poppins Bold"/>
                <a:cs typeface="Poppins Bold"/>
                <a:sym typeface="Poppins Bold"/>
              </a:rPr>
              <a:t>Research Question</a:t>
            </a:r>
          </a:p>
          <a:p>
            <a:pPr algn="just">
              <a:lnSpc>
                <a:spcPts val="4799"/>
              </a:lnSpc>
            </a:pPr>
            <a:r>
              <a:rPr lang="en-US" sz="2399">
                <a:solidFill>
                  <a:srgbClr val="001912"/>
                </a:solidFill>
                <a:latin typeface="Poppins"/>
                <a:ea typeface="Poppins"/>
                <a:cs typeface="Poppins"/>
                <a:sym typeface="Poppins"/>
              </a:rPr>
              <a:t>What are the epidemiological patterns and the key risk factors that are associated with antibiotic resistance in healthcare settings?</a:t>
            </a:r>
          </a:p>
          <a:p>
            <a:pPr algn="just">
              <a:lnSpc>
                <a:spcPts val="4799"/>
              </a:lnSpc>
            </a:pPr>
            <a:r>
              <a:rPr lang="en-US" sz="2399" b="true">
                <a:solidFill>
                  <a:srgbClr val="D00532"/>
                </a:solidFill>
                <a:latin typeface="Poppins Bold"/>
                <a:ea typeface="Poppins Bold"/>
                <a:cs typeface="Poppins Bold"/>
                <a:sym typeface="Poppins Bold"/>
              </a:rPr>
              <a:t>Aim</a:t>
            </a:r>
          </a:p>
          <a:p>
            <a:pPr algn="just">
              <a:lnSpc>
                <a:spcPts val="4799"/>
              </a:lnSpc>
            </a:pPr>
            <a:r>
              <a:rPr lang="en-US" sz="2399">
                <a:solidFill>
                  <a:srgbClr val="001912"/>
                </a:solidFill>
                <a:latin typeface="Poppins"/>
                <a:ea typeface="Poppins"/>
                <a:cs typeface="Poppins"/>
                <a:sym typeface="Poppins"/>
              </a:rPr>
              <a:t>To examine the epidemiology of antibiotic resistance in healthcare settings to inform effective public health and infection control strategies.</a:t>
            </a:r>
          </a:p>
          <a:p>
            <a:pPr algn="just">
              <a:lnSpc>
                <a:spcPts val="4799"/>
              </a:lnSpc>
            </a:pPr>
            <a:r>
              <a:rPr lang="en-US" sz="2399" b="true">
                <a:solidFill>
                  <a:srgbClr val="D00532"/>
                </a:solidFill>
                <a:latin typeface="Poppins Bold"/>
                <a:ea typeface="Poppins Bold"/>
                <a:cs typeface="Poppins Bold"/>
                <a:sym typeface="Poppins Bold"/>
              </a:rPr>
              <a:t>Objectives</a:t>
            </a:r>
          </a:p>
          <a:p>
            <a:pPr algn="just" marL="518158" indent="-259079" lvl="1">
              <a:lnSpc>
                <a:spcPts val="4799"/>
              </a:lnSpc>
              <a:buFont typeface="Arial"/>
              <a:buChar char="•"/>
            </a:pPr>
            <a:r>
              <a:rPr lang="en-US" sz="2399">
                <a:solidFill>
                  <a:srgbClr val="001912"/>
                </a:solidFill>
                <a:latin typeface="Poppins"/>
                <a:ea typeface="Poppins"/>
                <a:cs typeface="Poppins"/>
                <a:sym typeface="Poppins"/>
              </a:rPr>
              <a:t>To access the prevalence and the distribution of antibiotic-resistant infections in healthcare settings.</a:t>
            </a:r>
          </a:p>
          <a:p>
            <a:pPr algn="just" marL="518158" indent="-259079" lvl="1">
              <a:lnSpc>
                <a:spcPts val="4799"/>
              </a:lnSpc>
              <a:buFont typeface="Arial"/>
              <a:buChar char="•"/>
            </a:pPr>
            <a:r>
              <a:rPr lang="en-US" sz="2399">
                <a:solidFill>
                  <a:srgbClr val="001912"/>
                </a:solidFill>
                <a:latin typeface="Poppins"/>
                <a:ea typeface="Poppins"/>
                <a:cs typeface="Poppins"/>
                <a:sym typeface="Poppins"/>
              </a:rPr>
              <a:t>To Identify the key risk factors associated with developing antibiotic resistance among hospital patients.</a:t>
            </a:r>
          </a:p>
          <a:p>
            <a:pPr algn="just" marL="518158" indent="-259079" lvl="1">
              <a:lnSpc>
                <a:spcPts val="4799"/>
              </a:lnSpc>
              <a:buFont typeface="Arial"/>
              <a:buChar char="•"/>
            </a:pPr>
            <a:r>
              <a:rPr lang="en-US" sz="2399">
                <a:solidFill>
                  <a:srgbClr val="001912"/>
                </a:solidFill>
                <a:latin typeface="Poppins"/>
                <a:ea typeface="Poppins"/>
                <a:cs typeface="Poppins"/>
                <a:sym typeface="Poppins"/>
              </a:rPr>
              <a:t>To evaluate the public health implications of antibiotic resistance for healthcare practice and policy</a:t>
            </a:r>
          </a:p>
          <a:p>
            <a:pPr algn="just" marL="431801" indent="-215900" lvl="1">
              <a:lnSpc>
                <a:spcPts val="4000"/>
              </a:lnSpc>
              <a:buFont typeface="Arial"/>
              <a:buChar char="•"/>
            </a:pPr>
          </a:p>
        </p:txBody>
      </p:sp>
      <p:sp>
        <p:nvSpPr>
          <p:cNvPr name="TextBox 6" id="6"/>
          <p:cNvSpPr txBox="true"/>
          <p:nvPr/>
        </p:nvSpPr>
        <p:spPr>
          <a:xfrm rot="0">
            <a:off x="2153561" y="362766"/>
            <a:ext cx="17487912" cy="1024581"/>
          </a:xfrm>
          <a:prstGeom prst="rect">
            <a:avLst/>
          </a:prstGeom>
        </p:spPr>
        <p:txBody>
          <a:bodyPr anchor="t" rtlCol="false" tIns="0" lIns="0" bIns="0" rIns="0">
            <a:spAutoFit/>
          </a:bodyPr>
          <a:lstStyle/>
          <a:p>
            <a:pPr algn="l">
              <a:lnSpc>
                <a:spcPts val="7945"/>
              </a:lnSpc>
            </a:pPr>
            <a:r>
              <a:rPr lang="en-US" sz="7094">
                <a:solidFill>
                  <a:srgbClr val="122620"/>
                </a:solidFill>
                <a:latin typeface="Lilita One"/>
                <a:ea typeface="Lilita One"/>
                <a:cs typeface="Lilita One"/>
                <a:sym typeface="Lilita One"/>
              </a:rPr>
              <a:t>R</a:t>
            </a:r>
            <a:r>
              <a:rPr lang="en-US" sz="7094">
                <a:solidFill>
                  <a:srgbClr val="122620"/>
                </a:solidFill>
                <a:latin typeface="Lilita One"/>
                <a:ea typeface="Lilita One"/>
                <a:cs typeface="Lilita One"/>
                <a:sym typeface="Lilita One"/>
              </a:rPr>
              <a:t>esearch Question, Aim and Objectives</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333" r="0" b="-9333"/>
            </a:stretch>
          </a:blipFill>
        </p:spPr>
      </p:sp>
      <p:grpSp>
        <p:nvGrpSpPr>
          <p:cNvPr name="Group 3" id="3"/>
          <p:cNvGrpSpPr/>
          <p:nvPr/>
        </p:nvGrpSpPr>
        <p:grpSpPr>
          <a:xfrm rot="0">
            <a:off x="1446780" y="1864884"/>
            <a:ext cx="15394439" cy="6557231"/>
            <a:chOff x="0" y="0"/>
            <a:chExt cx="4054503" cy="1727007"/>
          </a:xfrm>
        </p:grpSpPr>
        <p:sp>
          <p:nvSpPr>
            <p:cNvPr name="Freeform 4" id="4"/>
            <p:cNvSpPr/>
            <p:nvPr/>
          </p:nvSpPr>
          <p:spPr>
            <a:xfrm flipH="false" flipV="false" rot="0">
              <a:off x="0" y="0"/>
              <a:ext cx="4054503" cy="1727007"/>
            </a:xfrm>
            <a:custGeom>
              <a:avLst/>
              <a:gdLst/>
              <a:ahLst/>
              <a:cxnLst/>
              <a:rect r="r" b="b" t="t" l="l"/>
              <a:pathLst>
                <a:path h="1727007" w="4054503">
                  <a:moveTo>
                    <a:pt x="25648" y="0"/>
                  </a:moveTo>
                  <a:lnTo>
                    <a:pt x="4028854" y="0"/>
                  </a:lnTo>
                  <a:cubicBezTo>
                    <a:pt x="4035657" y="0"/>
                    <a:pt x="4042180" y="2702"/>
                    <a:pt x="4046990" y="7512"/>
                  </a:cubicBezTo>
                  <a:cubicBezTo>
                    <a:pt x="4051800" y="12322"/>
                    <a:pt x="4054503" y="18846"/>
                    <a:pt x="4054503" y="25648"/>
                  </a:cubicBezTo>
                  <a:lnTo>
                    <a:pt x="4054503" y="1701359"/>
                  </a:lnTo>
                  <a:cubicBezTo>
                    <a:pt x="4054503" y="1708162"/>
                    <a:pt x="4051800" y="1714685"/>
                    <a:pt x="4046990" y="1719495"/>
                  </a:cubicBezTo>
                  <a:cubicBezTo>
                    <a:pt x="4042180" y="1724305"/>
                    <a:pt x="4035657" y="1727007"/>
                    <a:pt x="4028854" y="1727007"/>
                  </a:cubicBezTo>
                  <a:lnTo>
                    <a:pt x="25648" y="1727007"/>
                  </a:lnTo>
                  <a:cubicBezTo>
                    <a:pt x="18846" y="1727007"/>
                    <a:pt x="12322" y="1724305"/>
                    <a:pt x="7512" y="1719495"/>
                  </a:cubicBezTo>
                  <a:cubicBezTo>
                    <a:pt x="2702" y="1714685"/>
                    <a:pt x="0" y="1708162"/>
                    <a:pt x="0" y="1701359"/>
                  </a:cubicBezTo>
                  <a:lnTo>
                    <a:pt x="0" y="25648"/>
                  </a:lnTo>
                  <a:cubicBezTo>
                    <a:pt x="0" y="18846"/>
                    <a:pt x="2702" y="12322"/>
                    <a:pt x="7512" y="7512"/>
                  </a:cubicBezTo>
                  <a:cubicBezTo>
                    <a:pt x="12322" y="2702"/>
                    <a:pt x="18846" y="0"/>
                    <a:pt x="25648" y="0"/>
                  </a:cubicBezTo>
                  <a:close/>
                </a:path>
              </a:pathLst>
            </a:custGeom>
            <a:solidFill>
              <a:srgbClr val="122620">
                <a:alpha val="6667"/>
              </a:srgbClr>
            </a:solidFill>
          </p:spPr>
        </p:sp>
        <p:sp>
          <p:nvSpPr>
            <p:cNvPr name="TextBox 5" id="5"/>
            <p:cNvSpPr txBox="true"/>
            <p:nvPr/>
          </p:nvSpPr>
          <p:spPr>
            <a:xfrm>
              <a:off x="0" y="-38100"/>
              <a:ext cx="4054503" cy="1765107"/>
            </a:xfrm>
            <a:prstGeom prst="rect">
              <a:avLst/>
            </a:prstGeom>
          </p:spPr>
          <p:txBody>
            <a:bodyPr anchor="ctr" rtlCol="false" tIns="50800" lIns="50800" bIns="50800" rIns="50800"/>
            <a:lstStyle/>
            <a:p>
              <a:pPr algn="ctr">
                <a:lnSpc>
                  <a:spcPts val="2659"/>
                </a:lnSpc>
                <a:spcBef>
                  <a:spcPct val="0"/>
                </a:spcBef>
              </a:pPr>
            </a:p>
          </p:txBody>
        </p:sp>
      </p:grpSp>
      <p:sp>
        <p:nvSpPr>
          <p:cNvPr name="TextBox 6" id="6"/>
          <p:cNvSpPr txBox="true"/>
          <p:nvPr/>
        </p:nvSpPr>
        <p:spPr>
          <a:xfrm rot="0">
            <a:off x="2960987" y="2364132"/>
            <a:ext cx="11915901" cy="1258893"/>
          </a:xfrm>
          <a:prstGeom prst="rect">
            <a:avLst/>
          </a:prstGeom>
        </p:spPr>
        <p:txBody>
          <a:bodyPr anchor="t" rtlCol="false" tIns="0" lIns="0" bIns="0" rIns="0">
            <a:spAutoFit/>
          </a:bodyPr>
          <a:lstStyle/>
          <a:p>
            <a:pPr algn="ctr">
              <a:lnSpc>
                <a:spcPts val="9625"/>
              </a:lnSpc>
            </a:pPr>
            <a:r>
              <a:rPr lang="en-US" sz="8594">
                <a:solidFill>
                  <a:srgbClr val="122620"/>
                </a:solidFill>
                <a:latin typeface="Lilita One"/>
                <a:ea typeface="Lilita One"/>
                <a:cs typeface="Lilita One"/>
                <a:sym typeface="Lilita One"/>
              </a:rPr>
              <a:t>Research Impact</a:t>
            </a:r>
          </a:p>
        </p:txBody>
      </p:sp>
      <p:sp>
        <p:nvSpPr>
          <p:cNvPr name="Freeform 7" id="7"/>
          <p:cNvSpPr/>
          <p:nvPr/>
        </p:nvSpPr>
        <p:spPr>
          <a:xfrm flipH="false" flipV="false" rot="-10710856">
            <a:off x="15967359" y="7548255"/>
            <a:ext cx="1747721" cy="1747721"/>
          </a:xfrm>
          <a:custGeom>
            <a:avLst/>
            <a:gdLst/>
            <a:ahLst/>
            <a:cxnLst/>
            <a:rect r="r" b="b" t="t" l="l"/>
            <a:pathLst>
              <a:path h="1747721" w="1747721">
                <a:moveTo>
                  <a:pt x="0" y="0"/>
                </a:moveTo>
                <a:lnTo>
                  <a:pt x="1747721" y="0"/>
                </a:lnTo>
                <a:lnTo>
                  <a:pt x="1747721" y="1747721"/>
                </a:lnTo>
                <a:lnTo>
                  <a:pt x="0" y="174772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8" id="8"/>
          <p:cNvSpPr txBox="true"/>
          <p:nvPr/>
        </p:nvSpPr>
        <p:spPr>
          <a:xfrm rot="0">
            <a:off x="2343816" y="3625591"/>
            <a:ext cx="13859861" cy="5186680"/>
          </a:xfrm>
          <a:prstGeom prst="rect">
            <a:avLst/>
          </a:prstGeom>
        </p:spPr>
        <p:txBody>
          <a:bodyPr anchor="t" rtlCol="false" tIns="0" lIns="0" bIns="0" rIns="0">
            <a:spAutoFit/>
          </a:bodyPr>
          <a:lstStyle/>
          <a:p>
            <a:pPr algn="just">
              <a:lnSpc>
                <a:spcPts val="4799"/>
              </a:lnSpc>
            </a:pPr>
            <a:r>
              <a:rPr lang="en-US" sz="2399">
                <a:solidFill>
                  <a:srgbClr val="001912"/>
                </a:solidFill>
                <a:latin typeface="Poppins"/>
                <a:ea typeface="Poppins"/>
                <a:cs typeface="Poppins"/>
                <a:sym typeface="Poppins"/>
              </a:rPr>
              <a:t>Th</a:t>
            </a:r>
            <a:r>
              <a:rPr lang="en-US" sz="2399">
                <a:solidFill>
                  <a:srgbClr val="001912"/>
                </a:solidFill>
                <a:latin typeface="Poppins"/>
                <a:ea typeface="Poppins"/>
                <a:cs typeface="Poppins"/>
                <a:sym typeface="Poppins"/>
              </a:rPr>
              <a:t>e Research project  will help us to better understand the patterns of antibiotic resistance in healthcare environments. The information gained through this research could help healthcare practitioners strengthen their infection control and antibiotic stewardship programs. From a policy perspective, the research should contribute to evidence-based decision making for reducing antibiotic use and reducing healthcare-associated infections. In the end, the research should result in improved patient care; increased safety of the public; and contribute to the sustainability of healthcare delivery.</a:t>
            </a:r>
          </a:p>
          <a:p>
            <a:pPr algn="ctr">
              <a:lnSpc>
                <a:spcPts val="4000"/>
              </a:lnSpc>
            </a:pPr>
          </a:p>
          <a:p>
            <a:pPr algn="ctr">
              <a:lnSpc>
                <a:spcPts val="4000"/>
              </a:lnSpc>
            </a:pPr>
          </a:p>
        </p:txBody>
      </p:sp>
      <p:sp>
        <p:nvSpPr>
          <p:cNvPr name="Freeform 9" id="9"/>
          <p:cNvSpPr/>
          <p:nvPr/>
        </p:nvSpPr>
        <p:spPr>
          <a:xfrm flipH="false" flipV="false" rot="0">
            <a:off x="689677" y="1107781"/>
            <a:ext cx="1514207" cy="1514207"/>
          </a:xfrm>
          <a:custGeom>
            <a:avLst/>
            <a:gdLst/>
            <a:ahLst/>
            <a:cxnLst/>
            <a:rect r="r" b="b" t="t" l="l"/>
            <a:pathLst>
              <a:path h="1514207" w="1514207">
                <a:moveTo>
                  <a:pt x="0" y="0"/>
                </a:moveTo>
                <a:lnTo>
                  <a:pt x="1514207" y="0"/>
                </a:lnTo>
                <a:lnTo>
                  <a:pt x="1514207" y="1514207"/>
                </a:lnTo>
                <a:lnTo>
                  <a:pt x="0" y="1514207"/>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333" r="0" b="-9333"/>
            </a:stretch>
          </a:blipFill>
        </p:spPr>
      </p:sp>
      <p:sp>
        <p:nvSpPr>
          <p:cNvPr name="TextBox 3" id="3"/>
          <p:cNvSpPr txBox="true"/>
          <p:nvPr/>
        </p:nvSpPr>
        <p:spPr>
          <a:xfrm rot="0">
            <a:off x="2753382" y="334671"/>
            <a:ext cx="11925854" cy="1045663"/>
          </a:xfrm>
          <a:prstGeom prst="rect">
            <a:avLst/>
          </a:prstGeom>
        </p:spPr>
        <p:txBody>
          <a:bodyPr anchor="t" rtlCol="false" tIns="0" lIns="0" bIns="0" rIns="0">
            <a:spAutoFit/>
          </a:bodyPr>
          <a:lstStyle/>
          <a:p>
            <a:pPr algn="ctr">
              <a:lnSpc>
                <a:spcPts val="8169"/>
              </a:lnSpc>
            </a:pPr>
            <a:r>
              <a:rPr lang="en-US" sz="7294">
                <a:solidFill>
                  <a:srgbClr val="122620"/>
                </a:solidFill>
                <a:latin typeface="Lilita One"/>
                <a:ea typeface="Lilita One"/>
                <a:cs typeface="Lilita One"/>
                <a:sym typeface="Lilita One"/>
              </a:rPr>
              <a:t>References </a:t>
            </a:r>
          </a:p>
        </p:txBody>
      </p:sp>
      <p:sp>
        <p:nvSpPr>
          <p:cNvPr name="Freeform 4" id="4"/>
          <p:cNvSpPr/>
          <p:nvPr/>
        </p:nvSpPr>
        <p:spPr>
          <a:xfrm flipH="false" flipV="false" rot="0">
            <a:off x="-1072714" y="9258300"/>
            <a:ext cx="1796787" cy="1504060"/>
          </a:xfrm>
          <a:custGeom>
            <a:avLst/>
            <a:gdLst/>
            <a:ahLst/>
            <a:cxnLst/>
            <a:rect r="r" b="b" t="t" l="l"/>
            <a:pathLst>
              <a:path h="1504060" w="1796787">
                <a:moveTo>
                  <a:pt x="0" y="0"/>
                </a:moveTo>
                <a:lnTo>
                  <a:pt x="1796787" y="0"/>
                </a:lnTo>
                <a:lnTo>
                  <a:pt x="1796787" y="1504060"/>
                </a:lnTo>
                <a:lnTo>
                  <a:pt x="0" y="1504060"/>
                </a:lnTo>
                <a:lnTo>
                  <a:pt x="0" y="0"/>
                </a:lnTo>
                <a:close/>
              </a:path>
            </a:pathLst>
          </a:custGeom>
          <a:blipFill>
            <a:blip r:embed="rId3"/>
            <a:stretch>
              <a:fillRect l="0" t="0" r="0" b="0"/>
            </a:stretch>
          </a:blipFill>
        </p:spPr>
      </p:sp>
      <p:sp>
        <p:nvSpPr>
          <p:cNvPr name="Freeform 5" id="5"/>
          <p:cNvSpPr/>
          <p:nvPr/>
        </p:nvSpPr>
        <p:spPr>
          <a:xfrm flipH="false" flipV="false" rot="0">
            <a:off x="17100165" y="-260226"/>
            <a:ext cx="1537842" cy="1287302"/>
          </a:xfrm>
          <a:custGeom>
            <a:avLst/>
            <a:gdLst/>
            <a:ahLst/>
            <a:cxnLst/>
            <a:rect r="r" b="b" t="t" l="l"/>
            <a:pathLst>
              <a:path h="1287302" w="1537842">
                <a:moveTo>
                  <a:pt x="0" y="0"/>
                </a:moveTo>
                <a:lnTo>
                  <a:pt x="1537841" y="0"/>
                </a:lnTo>
                <a:lnTo>
                  <a:pt x="1537841" y="1287302"/>
                </a:lnTo>
                <a:lnTo>
                  <a:pt x="0" y="1287302"/>
                </a:lnTo>
                <a:lnTo>
                  <a:pt x="0" y="0"/>
                </a:lnTo>
                <a:close/>
              </a:path>
            </a:pathLst>
          </a:custGeom>
          <a:blipFill>
            <a:blip r:embed="rId3"/>
            <a:stretch>
              <a:fillRect l="0" t="0" r="0" b="0"/>
            </a:stretch>
          </a:blipFill>
        </p:spPr>
      </p:sp>
      <p:sp>
        <p:nvSpPr>
          <p:cNvPr name="Freeform 6" id="6"/>
          <p:cNvSpPr/>
          <p:nvPr/>
        </p:nvSpPr>
        <p:spPr>
          <a:xfrm flipH="false" flipV="false" rot="0">
            <a:off x="16841220" y="9258300"/>
            <a:ext cx="1932287" cy="1932287"/>
          </a:xfrm>
          <a:custGeom>
            <a:avLst/>
            <a:gdLst/>
            <a:ahLst/>
            <a:cxnLst/>
            <a:rect r="r" b="b" t="t" l="l"/>
            <a:pathLst>
              <a:path h="1932287" w="1932287">
                <a:moveTo>
                  <a:pt x="0" y="0"/>
                </a:moveTo>
                <a:lnTo>
                  <a:pt x="1932287" y="0"/>
                </a:lnTo>
                <a:lnTo>
                  <a:pt x="1932287" y="1932287"/>
                </a:lnTo>
                <a:lnTo>
                  <a:pt x="0" y="193228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386598" y="-260226"/>
            <a:ext cx="2221342" cy="2221342"/>
          </a:xfrm>
          <a:custGeom>
            <a:avLst/>
            <a:gdLst/>
            <a:ahLst/>
            <a:cxnLst/>
            <a:rect r="r" b="b" t="t" l="l"/>
            <a:pathLst>
              <a:path h="2221342" w="2221342">
                <a:moveTo>
                  <a:pt x="0" y="0"/>
                </a:moveTo>
                <a:lnTo>
                  <a:pt x="2221342" y="0"/>
                </a:lnTo>
                <a:lnTo>
                  <a:pt x="2221342" y="2221342"/>
                </a:lnTo>
                <a:lnTo>
                  <a:pt x="0" y="2221342"/>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8" id="8"/>
          <p:cNvSpPr txBox="true"/>
          <p:nvPr/>
        </p:nvSpPr>
        <p:spPr>
          <a:xfrm rot="0">
            <a:off x="1648430" y="1389859"/>
            <a:ext cx="15451735" cy="8826446"/>
          </a:xfrm>
          <a:prstGeom prst="rect">
            <a:avLst/>
          </a:prstGeom>
        </p:spPr>
        <p:txBody>
          <a:bodyPr anchor="t" rtlCol="false" tIns="0" lIns="0" bIns="0" rIns="0">
            <a:spAutoFit/>
          </a:bodyPr>
          <a:lstStyle/>
          <a:p>
            <a:pPr algn="l" marL="538606" indent="-269303" lvl="1">
              <a:lnSpc>
                <a:spcPts val="2794"/>
              </a:lnSpc>
              <a:buFont typeface="Arial"/>
              <a:buChar char="•"/>
            </a:pPr>
            <a:r>
              <a:rPr lang="en-US" sz="2494">
                <a:solidFill>
                  <a:srgbClr val="122620"/>
                </a:solidFill>
                <a:latin typeface="Times New Roman"/>
                <a:ea typeface="Times New Roman"/>
                <a:cs typeface="Times New Roman"/>
                <a:sym typeface="Times New Roman"/>
              </a:rPr>
              <a:t>Ahmad, N., Joji, R.M. and Shahid, M., 2023. Evolution and implementation of One Health to control the dissemination of antibiotic-resistant bacteria and resistance genes: A review. Frontiers in cellular and infection microbiology, 12, p.1065796.</a:t>
            </a:r>
          </a:p>
          <a:p>
            <a:pPr algn="l" marL="538606" indent="-269303" lvl="1">
              <a:lnSpc>
                <a:spcPts val="2794"/>
              </a:lnSpc>
              <a:buFont typeface="Arial"/>
              <a:buChar char="•"/>
            </a:pPr>
            <a:r>
              <a:rPr lang="en-US" sz="2494">
                <a:solidFill>
                  <a:srgbClr val="122620"/>
                </a:solidFill>
                <a:latin typeface="Times New Roman"/>
                <a:ea typeface="Times New Roman"/>
                <a:cs typeface="Times New Roman"/>
                <a:sym typeface="Times New Roman"/>
              </a:rPr>
              <a:t>AR, A.A., ANTIMICROBIAL RESISTANCE THREATS.</a:t>
            </a:r>
          </a:p>
          <a:p>
            <a:pPr algn="l" marL="538606" indent="-269303" lvl="1">
              <a:lnSpc>
                <a:spcPts val="2794"/>
              </a:lnSpc>
              <a:buFont typeface="Arial"/>
              <a:buChar char="•"/>
            </a:pPr>
            <a:r>
              <a:rPr lang="en-US" sz="2494">
                <a:solidFill>
                  <a:srgbClr val="122620"/>
                </a:solidFill>
                <a:latin typeface="Times New Roman"/>
                <a:ea typeface="Times New Roman"/>
                <a:cs typeface="Times New Roman"/>
                <a:sym typeface="Times New Roman"/>
              </a:rPr>
              <a:t>Coque, T.M., Cantón, R., Pérez-Cobas, A.E., Fernández-de-Bobadilla, M.D. and Baquero, F., 2023. Antimicrobial resistance in the global health network: known unknowns and challenges for efficient responses in the 21st century. Microorganisms, 11(4), p.1050.</a:t>
            </a:r>
          </a:p>
          <a:p>
            <a:pPr algn="l" marL="538606" indent="-269303" lvl="1">
              <a:lnSpc>
                <a:spcPts val="2794"/>
              </a:lnSpc>
              <a:buFont typeface="Arial"/>
              <a:buChar char="•"/>
            </a:pPr>
            <a:r>
              <a:rPr lang="en-US" sz="2494">
                <a:solidFill>
                  <a:srgbClr val="122620"/>
                </a:solidFill>
                <a:latin typeface="Times New Roman"/>
                <a:ea typeface="Times New Roman"/>
                <a:cs typeface="Times New Roman"/>
                <a:sym typeface="Times New Roman"/>
              </a:rPr>
              <a:t>Falodun, M.O., Olorunfemi, O. and Irinoye, O.O., 2025. Infectious diseases: Addressing global challenges and prevention strategies for national health improvement. Community Acquired Infection, 12.</a:t>
            </a:r>
          </a:p>
          <a:p>
            <a:pPr algn="l" marL="538606" indent="-269303" lvl="1">
              <a:lnSpc>
                <a:spcPts val="2794"/>
              </a:lnSpc>
              <a:buFont typeface="Arial"/>
              <a:buChar char="•"/>
            </a:pPr>
            <a:r>
              <a:rPr lang="en-US" sz="2494">
                <a:solidFill>
                  <a:srgbClr val="122620"/>
                </a:solidFill>
                <a:latin typeface="Times New Roman"/>
                <a:ea typeface="Times New Roman"/>
                <a:cs typeface="Times New Roman"/>
                <a:sym typeface="Times New Roman"/>
              </a:rPr>
              <a:t>Muteeb, G., Rehman, M.T., Shahwan, M. and Aatif, M., 2023. Origin of antibiotics and antibiotic resistance, and their impacts on drug development: A narrative review. Pharmaceuticals, 16(11), p.1615.</a:t>
            </a:r>
          </a:p>
          <a:p>
            <a:pPr algn="l" marL="538606" indent="-269303" lvl="1">
              <a:lnSpc>
                <a:spcPts val="2794"/>
              </a:lnSpc>
              <a:buFont typeface="Arial"/>
              <a:buChar char="•"/>
            </a:pPr>
            <a:r>
              <a:rPr lang="en-US" sz="2494">
                <a:solidFill>
                  <a:srgbClr val="122620"/>
                </a:solidFill>
                <a:latin typeface="Times New Roman"/>
                <a:ea typeface="Times New Roman"/>
                <a:cs typeface="Times New Roman"/>
                <a:sym typeface="Times New Roman"/>
              </a:rPr>
              <a:t>Pham, G.N., Dang, T.T., Nguyen, T.A., Zawahir, S., Le, H.T., Negin, J., Schneider, C.H. and Fox, G.J., 2024. Health system barriers to the implementation of the national action plan to combat antimicrobial resistance in Vietnam: a scoping review. Antimicrobial Resistance &amp; Infection Control, 13(1), p.12.</a:t>
            </a:r>
          </a:p>
          <a:p>
            <a:pPr algn="l" marL="538606" indent="-269303" lvl="1">
              <a:lnSpc>
                <a:spcPts val="2794"/>
              </a:lnSpc>
              <a:buFont typeface="Arial"/>
              <a:buChar char="•"/>
            </a:pPr>
            <a:r>
              <a:rPr lang="en-US" sz="2494">
                <a:solidFill>
                  <a:srgbClr val="122620"/>
                </a:solidFill>
                <a:latin typeface="Times New Roman"/>
                <a:ea typeface="Times New Roman"/>
                <a:cs typeface="Times New Roman"/>
                <a:sym typeface="Times New Roman"/>
              </a:rPr>
              <a:t>Rai, S., Sen, A., Shah, H. and Patel, J., 2026. Barriers to effective management of drug-resistant tuberculosis in India, insights into patient &amp; health system challenges: An exploratory review. The Indian Journal of Medical Research, 162(6), p.801.</a:t>
            </a:r>
          </a:p>
          <a:p>
            <a:pPr algn="l" marL="538606" indent="-269303" lvl="1">
              <a:lnSpc>
                <a:spcPts val="2794"/>
              </a:lnSpc>
              <a:buFont typeface="Arial"/>
              <a:buChar char="•"/>
            </a:pPr>
            <a:r>
              <a:rPr lang="en-US" sz="2494">
                <a:solidFill>
                  <a:srgbClr val="122620"/>
                </a:solidFill>
                <a:latin typeface="Times New Roman"/>
                <a:ea typeface="Times New Roman"/>
                <a:cs typeface="Times New Roman"/>
                <a:sym typeface="Times New Roman"/>
              </a:rPr>
              <a:t>Salam, M.A., Al-Amin, M.Y., Salam, M.T., Pawar, J.S., Akhter, N., Rabaan, A.A. and Alqumber, M.A., 2023, July. Antimicrobial resistance: a growing serious threat for global public health. In Healthcare (Vol. 11, No. 13, p. 1946). MDPI.</a:t>
            </a:r>
          </a:p>
          <a:p>
            <a:pPr algn="l" marL="538606" indent="-269303" lvl="1">
              <a:lnSpc>
                <a:spcPts val="2794"/>
              </a:lnSpc>
              <a:buFont typeface="Arial"/>
              <a:buChar char="•"/>
            </a:pPr>
            <a:r>
              <a:rPr lang="en-US" sz="2494">
                <a:solidFill>
                  <a:srgbClr val="122620"/>
                </a:solidFill>
                <a:latin typeface="Times New Roman"/>
                <a:ea typeface="Times New Roman"/>
                <a:cs typeface="Times New Roman"/>
                <a:sym typeface="Times New Roman"/>
              </a:rPr>
              <a:t>World Health Organization, 2022. Global antimicrobial resistance and use surveillance system (GLASS) report 2022. World Health Organization.</a:t>
            </a:r>
          </a:p>
          <a:p>
            <a:pPr algn="l" marL="538606" indent="-269303" lvl="1">
              <a:lnSpc>
                <a:spcPts val="2794"/>
              </a:lnSpc>
              <a:buFont typeface="Arial"/>
              <a:buChar char="•"/>
            </a:pPr>
            <a:r>
              <a:rPr lang="en-US" sz="2494">
                <a:solidFill>
                  <a:srgbClr val="122620"/>
                </a:solidFill>
                <a:latin typeface="Times New Roman"/>
                <a:ea typeface="Times New Roman"/>
                <a:cs typeface="Times New Roman"/>
                <a:sym typeface="Times New Roman"/>
              </a:rPr>
              <a:t>Wu, S., Tannous, E., Haldane, V., Ellen, M.E. and Wei, X., 2022. Barriers and facilitators of implementing interventions to improve appropriate antibiotic use in low-and middle-income countries: a systematic review based on the Consolidated Framework for Implementation Research. Implementation Science, 17(1), p.30.</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9333" r="0" b="-9333"/>
            </a:stretch>
          </a:blipFill>
        </p:spPr>
      </p:sp>
      <p:grpSp>
        <p:nvGrpSpPr>
          <p:cNvPr name="Group 3" id="3"/>
          <p:cNvGrpSpPr/>
          <p:nvPr/>
        </p:nvGrpSpPr>
        <p:grpSpPr>
          <a:xfrm rot="0">
            <a:off x="1028700" y="5730331"/>
            <a:ext cx="4752474" cy="878371"/>
            <a:chOff x="0" y="0"/>
            <a:chExt cx="1251680" cy="231340"/>
          </a:xfrm>
        </p:grpSpPr>
        <p:sp>
          <p:nvSpPr>
            <p:cNvPr name="Freeform 4" id="4"/>
            <p:cNvSpPr/>
            <p:nvPr/>
          </p:nvSpPr>
          <p:spPr>
            <a:xfrm flipH="false" flipV="false" rot="0">
              <a:off x="0" y="0"/>
              <a:ext cx="1251680" cy="231340"/>
            </a:xfrm>
            <a:custGeom>
              <a:avLst/>
              <a:gdLst/>
              <a:ahLst/>
              <a:cxnLst/>
              <a:rect r="r" b="b" t="t" l="l"/>
              <a:pathLst>
                <a:path h="231340" w="1251680">
                  <a:moveTo>
                    <a:pt x="83081" y="0"/>
                  </a:moveTo>
                  <a:lnTo>
                    <a:pt x="1168600" y="0"/>
                  </a:lnTo>
                  <a:cubicBezTo>
                    <a:pt x="1190634" y="0"/>
                    <a:pt x="1211766" y="8753"/>
                    <a:pt x="1227347" y="24334"/>
                  </a:cubicBezTo>
                  <a:cubicBezTo>
                    <a:pt x="1242927" y="39914"/>
                    <a:pt x="1251680" y="61046"/>
                    <a:pt x="1251680" y="83081"/>
                  </a:cubicBezTo>
                  <a:lnTo>
                    <a:pt x="1251680" y="148260"/>
                  </a:lnTo>
                  <a:cubicBezTo>
                    <a:pt x="1251680" y="170294"/>
                    <a:pt x="1242927" y="191426"/>
                    <a:pt x="1227347" y="207007"/>
                  </a:cubicBezTo>
                  <a:cubicBezTo>
                    <a:pt x="1211766" y="222587"/>
                    <a:pt x="1190634" y="231340"/>
                    <a:pt x="1168600" y="231340"/>
                  </a:cubicBezTo>
                  <a:lnTo>
                    <a:pt x="83081" y="231340"/>
                  </a:lnTo>
                  <a:cubicBezTo>
                    <a:pt x="61046" y="231340"/>
                    <a:pt x="39914" y="222587"/>
                    <a:pt x="24334" y="207007"/>
                  </a:cubicBezTo>
                  <a:cubicBezTo>
                    <a:pt x="8753" y="191426"/>
                    <a:pt x="0" y="170294"/>
                    <a:pt x="0" y="148260"/>
                  </a:cubicBezTo>
                  <a:lnTo>
                    <a:pt x="0" y="83081"/>
                  </a:lnTo>
                  <a:cubicBezTo>
                    <a:pt x="0" y="61046"/>
                    <a:pt x="8753" y="39914"/>
                    <a:pt x="24334" y="24334"/>
                  </a:cubicBezTo>
                  <a:cubicBezTo>
                    <a:pt x="39914" y="8753"/>
                    <a:pt x="61046" y="0"/>
                    <a:pt x="83081" y="0"/>
                  </a:cubicBezTo>
                  <a:close/>
                </a:path>
              </a:pathLst>
            </a:custGeom>
            <a:solidFill>
              <a:srgbClr val="53B94C"/>
            </a:solidFill>
          </p:spPr>
        </p:sp>
        <p:sp>
          <p:nvSpPr>
            <p:cNvPr name="TextBox 5" id="5"/>
            <p:cNvSpPr txBox="true"/>
            <p:nvPr/>
          </p:nvSpPr>
          <p:spPr>
            <a:xfrm>
              <a:off x="0" y="-38100"/>
              <a:ext cx="1251680" cy="269440"/>
            </a:xfrm>
            <a:prstGeom prst="rect">
              <a:avLst/>
            </a:prstGeom>
          </p:spPr>
          <p:txBody>
            <a:bodyPr anchor="ctr" rtlCol="false" tIns="50800" lIns="50800" bIns="50800" rIns="50800"/>
            <a:lstStyle/>
            <a:p>
              <a:pPr algn="ctr">
                <a:lnSpc>
                  <a:spcPts val="2659"/>
                </a:lnSpc>
                <a:spcBef>
                  <a:spcPct val="0"/>
                </a:spcBef>
              </a:pPr>
            </a:p>
          </p:txBody>
        </p:sp>
      </p:grpSp>
      <p:sp>
        <p:nvSpPr>
          <p:cNvPr name="Freeform 6" id="6"/>
          <p:cNvSpPr/>
          <p:nvPr/>
        </p:nvSpPr>
        <p:spPr>
          <a:xfrm flipH="false" flipV="false" rot="0">
            <a:off x="12543713" y="2854860"/>
            <a:ext cx="3738410" cy="4102508"/>
          </a:xfrm>
          <a:custGeom>
            <a:avLst/>
            <a:gdLst/>
            <a:ahLst/>
            <a:cxnLst/>
            <a:rect r="r" b="b" t="t" l="l"/>
            <a:pathLst>
              <a:path h="4102508" w="3738410">
                <a:moveTo>
                  <a:pt x="0" y="0"/>
                </a:moveTo>
                <a:lnTo>
                  <a:pt x="3738410" y="0"/>
                </a:lnTo>
                <a:lnTo>
                  <a:pt x="3738410" y="4102508"/>
                </a:lnTo>
                <a:lnTo>
                  <a:pt x="0" y="4102508"/>
                </a:lnTo>
                <a:lnTo>
                  <a:pt x="0" y="0"/>
                </a:lnTo>
                <a:close/>
              </a:path>
            </a:pathLst>
          </a:custGeom>
          <a:blipFill>
            <a:blip r:embed="rId3"/>
            <a:stretch>
              <a:fillRect l="0" t="0" r="0" b="0"/>
            </a:stretch>
          </a:blipFill>
        </p:spPr>
      </p:sp>
      <p:sp>
        <p:nvSpPr>
          <p:cNvPr name="Freeform 7" id="7"/>
          <p:cNvSpPr/>
          <p:nvPr/>
        </p:nvSpPr>
        <p:spPr>
          <a:xfrm flipH="false" flipV="false" rot="0">
            <a:off x="14458869" y="0"/>
            <a:ext cx="3728131" cy="4134017"/>
          </a:xfrm>
          <a:custGeom>
            <a:avLst/>
            <a:gdLst/>
            <a:ahLst/>
            <a:cxnLst/>
            <a:rect r="r" b="b" t="t" l="l"/>
            <a:pathLst>
              <a:path h="4134017" w="3728131">
                <a:moveTo>
                  <a:pt x="0" y="0"/>
                </a:moveTo>
                <a:lnTo>
                  <a:pt x="3728131" y="0"/>
                </a:lnTo>
                <a:lnTo>
                  <a:pt x="3728131" y="4134017"/>
                </a:lnTo>
                <a:lnTo>
                  <a:pt x="0" y="413401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8" id="8"/>
          <p:cNvSpPr/>
          <p:nvPr/>
        </p:nvSpPr>
        <p:spPr>
          <a:xfrm flipH="false" flipV="false" rot="0">
            <a:off x="14412918" y="6397494"/>
            <a:ext cx="4160184" cy="4114800"/>
          </a:xfrm>
          <a:custGeom>
            <a:avLst/>
            <a:gdLst/>
            <a:ahLst/>
            <a:cxnLst/>
            <a:rect r="r" b="b" t="t" l="l"/>
            <a:pathLst>
              <a:path h="4114800" w="4160184">
                <a:moveTo>
                  <a:pt x="0" y="0"/>
                </a:moveTo>
                <a:lnTo>
                  <a:pt x="4160184" y="0"/>
                </a:lnTo>
                <a:lnTo>
                  <a:pt x="4160184"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9" id="9"/>
          <p:cNvSpPr txBox="true"/>
          <p:nvPr/>
        </p:nvSpPr>
        <p:spPr>
          <a:xfrm rot="0">
            <a:off x="1028700" y="2919128"/>
            <a:ext cx="11301874" cy="2779430"/>
          </a:xfrm>
          <a:prstGeom prst="rect">
            <a:avLst/>
          </a:prstGeom>
        </p:spPr>
        <p:txBody>
          <a:bodyPr anchor="t" rtlCol="false" tIns="0" lIns="0" bIns="0" rIns="0">
            <a:spAutoFit/>
          </a:bodyPr>
          <a:lstStyle/>
          <a:p>
            <a:pPr algn="l">
              <a:lnSpc>
                <a:spcPts val="22679"/>
              </a:lnSpc>
            </a:pPr>
            <a:r>
              <a:rPr lang="en-US" sz="16199">
                <a:solidFill>
                  <a:srgbClr val="122620"/>
                </a:solidFill>
                <a:latin typeface="Lilita One"/>
                <a:ea typeface="Lilita One"/>
                <a:cs typeface="Lilita One"/>
                <a:sym typeface="Lilita One"/>
              </a:rPr>
              <a:t>Thank You</a:t>
            </a:r>
          </a:p>
        </p:txBody>
      </p:sp>
      <p:sp>
        <p:nvSpPr>
          <p:cNvPr name="TextBox 10" id="10"/>
          <p:cNvSpPr txBox="true"/>
          <p:nvPr/>
        </p:nvSpPr>
        <p:spPr>
          <a:xfrm rot="0">
            <a:off x="1262236" y="5855814"/>
            <a:ext cx="4285402" cy="541680"/>
          </a:xfrm>
          <a:prstGeom prst="rect">
            <a:avLst/>
          </a:prstGeom>
        </p:spPr>
        <p:txBody>
          <a:bodyPr anchor="t" rtlCol="false" tIns="0" lIns="0" bIns="0" rIns="0">
            <a:spAutoFit/>
          </a:bodyPr>
          <a:lstStyle/>
          <a:p>
            <a:pPr algn="ctr">
              <a:lnSpc>
                <a:spcPts val="4268"/>
              </a:lnSpc>
            </a:pPr>
            <a:r>
              <a:rPr lang="en-US" b="true" sz="3049">
                <a:solidFill>
                  <a:srgbClr val="122620"/>
                </a:solidFill>
                <a:latin typeface="Poppins Bold"/>
                <a:ea typeface="Poppins Bold"/>
                <a:cs typeface="Poppins Bold"/>
                <a:sym typeface="Poppins Bold"/>
              </a:rPr>
              <a:t>Thanks Very Much!</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DAHAxZ8RV3Q</dc:identifier>
  <dcterms:modified xsi:type="dcterms:W3CDTF">2011-08-01T06:04:30Z</dcterms:modified>
  <cp:revision>1</cp:revision>
  <dc:title>Hamza Presentation 2</dc:title>
</cp:coreProperties>
</file>