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7" r:id="rId3"/>
    <p:sldId id="281" r:id="rId4"/>
    <p:sldId id="297" r:id="rId5"/>
    <p:sldId id="257" r:id="rId6"/>
    <p:sldId id="278" r:id="rId7"/>
    <p:sldId id="258" r:id="rId8"/>
    <p:sldId id="261" r:id="rId9"/>
    <p:sldId id="259" r:id="rId10"/>
    <p:sldId id="260" r:id="rId11"/>
    <p:sldId id="276" r:id="rId12"/>
    <p:sldId id="262" r:id="rId13"/>
    <p:sldId id="279" r:id="rId14"/>
    <p:sldId id="282" r:id="rId15"/>
    <p:sldId id="269" r:id="rId16"/>
    <p:sldId id="288" r:id="rId17"/>
    <p:sldId id="287" r:id="rId18"/>
    <p:sldId id="292" r:id="rId19"/>
    <p:sldId id="293" r:id="rId20"/>
    <p:sldId id="294" r:id="rId21"/>
    <p:sldId id="295" r:id="rId22"/>
    <p:sldId id="296" r:id="rId23"/>
    <p:sldId id="298" r:id="rId24"/>
    <p:sldId id="299" r:id="rId25"/>
    <p:sldId id="284" r:id="rId26"/>
    <p:sldId id="301" r:id="rId27"/>
    <p:sldId id="289" r:id="rId28"/>
    <p:sldId id="280" r:id="rId29"/>
    <p:sldId id="283" r:id="rId30"/>
    <p:sldId id="263" r:id="rId31"/>
    <p:sldId id="291" r:id="rId32"/>
    <p:sldId id="290" r:id="rId33"/>
    <p:sldId id="264" r:id="rId34"/>
    <p:sldId id="265" r:id="rId35"/>
    <p:sldId id="26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2" d="100"/>
          <a:sy n="112" d="100"/>
        </p:scale>
        <p:origin x="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3/10/25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3/10/25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3/10/25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3/10/25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3/10/25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3/10/25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3/10/25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3/10/25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3/10/25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3/10/25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3/10/25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3/10/25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hf.org.uk/informationsupport/publications/health-at-work/health-at-work-pedometer-challenge---rules-and-safet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vantagefit.io/blog/employee-wellness-apps/#HealthifyMe" TargetMode="External"/><Relationship Id="rId3" Type="http://schemas.openxmlformats.org/officeDocument/2006/relationships/hyperlink" Target="https://www.vantagefit.io/" TargetMode="External"/><Relationship Id="rId7" Type="http://schemas.openxmlformats.org/officeDocument/2006/relationships/hyperlink" Target="https://www.vantagefit.io/blog/employee-wellness-apps/#wellbeats" TargetMode="External"/><Relationship Id="rId2" Type="http://schemas.openxmlformats.org/officeDocument/2006/relationships/hyperlink" Target="https://www.vantagefit.io/blog/employee-wellness-apps/#Vantagefit" TargetMode="External"/><Relationship Id="rId1" Type="http://schemas.openxmlformats.org/officeDocument/2006/relationships/slideLayout" Target="../slideLayouts/slideLayout2.xml"/><Relationship Id="rId6" Type="http://schemas.openxmlformats.org/officeDocument/2006/relationships/hyperlink" Target="https://personifyhealth.com/global/solutions/" TargetMode="External"/><Relationship Id="rId5" Type="http://schemas.openxmlformats.org/officeDocument/2006/relationships/hyperlink" Target="https://www.vantagefit.io/blog/employee-wellness-apps/#virginpulse" TargetMode="External"/><Relationship Id="rId4" Type="http://schemas.openxmlformats.org/officeDocument/2006/relationships/hyperlink" Target="https://www.vantagefit.io/blog/employee-wellness-apps/#Thekiteprogra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vantagefit.io/blog/employee-wellness-apps/#calm" TargetMode="External"/><Relationship Id="rId2" Type="http://schemas.openxmlformats.org/officeDocument/2006/relationships/hyperlink" Target="https://www.vantagefit.io/blog/employee-wellness-apps/#burnalong"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MG5tRghpaGY" TargetMode="External"/><Relationship Id="rId2" Type="http://schemas.openxmlformats.org/officeDocument/2006/relationships/hyperlink" Target="https://www.virginpulse.com/vp-go/how-it-works/" TargetMode="Externa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Workplace Health Promotion Initiatives</a:t>
            </a:r>
          </a:p>
        </p:txBody>
      </p:sp>
      <p:sp>
        <p:nvSpPr>
          <p:cNvPr id="3" name="Subtitle 2"/>
          <p:cNvSpPr>
            <a:spLocks noGrp="1"/>
          </p:cNvSpPr>
          <p:nvPr>
            <p:ph type="subTitle" idx="1"/>
          </p:nvPr>
        </p:nvSpPr>
        <p:spPr/>
        <p:txBody>
          <a:bodyPr/>
          <a:lstStyle/>
          <a:p>
            <a:r>
              <a:rPr lang="en-GB" dirty="0"/>
              <a:t>Week 8 Semester 2 </a:t>
            </a:r>
          </a:p>
          <a:p>
            <a:r>
              <a:rPr lang="en-GB" dirty="0"/>
              <a:t>BMSS5004</a:t>
            </a:r>
          </a:p>
        </p:txBody>
      </p:sp>
    </p:spTree>
    <p:extLst>
      <p:ext uri="{BB962C8B-B14F-4D97-AF65-F5344CB8AC3E}">
        <p14:creationId xmlns:p14="http://schemas.microsoft.com/office/powerpoint/2010/main" val="3964717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inactivity</a:t>
            </a:r>
          </a:p>
        </p:txBody>
      </p:sp>
      <p:sp>
        <p:nvSpPr>
          <p:cNvPr id="3" name="Content Placeholder 2"/>
          <p:cNvSpPr>
            <a:spLocks noGrp="1"/>
          </p:cNvSpPr>
          <p:nvPr>
            <p:ph idx="1"/>
          </p:nvPr>
        </p:nvSpPr>
        <p:spPr>
          <a:xfrm>
            <a:off x="680321" y="2336873"/>
            <a:ext cx="9613861" cy="4177138"/>
          </a:xfrm>
        </p:spPr>
        <p:txBody>
          <a:bodyPr>
            <a:normAutofit fontScale="77500" lnSpcReduction="20000"/>
          </a:bodyPr>
          <a:lstStyle/>
          <a:p>
            <a:r>
              <a:rPr lang="en-GB" dirty="0"/>
              <a:t>Physical inactivity - one of the major contributors to poor health among adults. </a:t>
            </a:r>
          </a:p>
          <a:p>
            <a:r>
              <a:rPr lang="en-GB" dirty="0"/>
              <a:t>World Health Organisation implemented physical activity (PA) guidelines, which recommend at least 30 minutes of PA per day to reduce the risk of disease (WHO, 2010). </a:t>
            </a:r>
          </a:p>
          <a:p>
            <a:r>
              <a:rPr lang="en-GB" dirty="0"/>
              <a:t>However, many adults remain physically inactive with one in 4 adults, globally, not meeting these guidelines (WHO, 2016) </a:t>
            </a:r>
          </a:p>
          <a:p>
            <a:r>
              <a:rPr lang="en-GB" dirty="0"/>
              <a:t>Health initiatives that aim to increase physical activity and improve nutrition are therefore recognised as being vitally important. </a:t>
            </a:r>
          </a:p>
          <a:p>
            <a:r>
              <a:rPr lang="en-GB" dirty="0"/>
              <a:t>Health initiatives, aimed at raising the awareness of risk factors and promoting behavioural change relevant to physical health, have been recognized as vitally important strategies in addressing the issues surrounding poor health and low PA levels (WHO, 2010)</a:t>
            </a:r>
          </a:p>
          <a:p>
            <a:r>
              <a:rPr lang="en-GB" dirty="0"/>
              <a:t>With people spending approximately half of their waking lives at work, the workplace has been suggested as an ideal setting to implement such initiatives (</a:t>
            </a:r>
            <a:r>
              <a:rPr lang="en-GB" dirty="0" err="1"/>
              <a:t>Dishman</a:t>
            </a:r>
            <a:r>
              <a:rPr lang="en-GB" dirty="0"/>
              <a:t> et al., 1998). </a:t>
            </a:r>
          </a:p>
          <a:p>
            <a:pPr lvl="1"/>
            <a:r>
              <a:rPr lang="en-GB" dirty="0"/>
              <a:t>People spend so much of their time at, and also traveling to and from work (</a:t>
            </a:r>
            <a:r>
              <a:rPr lang="en-GB" dirty="0" err="1"/>
              <a:t>Dishman</a:t>
            </a:r>
            <a:r>
              <a:rPr lang="en-GB" dirty="0"/>
              <a:t>, 1998). </a:t>
            </a:r>
          </a:p>
        </p:txBody>
      </p:sp>
    </p:spTree>
    <p:extLst>
      <p:ext uri="{BB962C8B-B14F-4D97-AF65-F5344CB8AC3E}">
        <p14:creationId xmlns:p14="http://schemas.microsoft.com/office/powerpoint/2010/main" val="2247300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programmes</a:t>
            </a:r>
          </a:p>
        </p:txBody>
      </p:sp>
      <p:sp>
        <p:nvSpPr>
          <p:cNvPr id="3" name="Content Placeholder 2"/>
          <p:cNvSpPr>
            <a:spLocks noGrp="1"/>
          </p:cNvSpPr>
          <p:nvPr>
            <p:ph idx="1"/>
          </p:nvPr>
        </p:nvSpPr>
        <p:spPr>
          <a:xfrm>
            <a:off x="680321" y="2002972"/>
            <a:ext cx="9613861" cy="4641668"/>
          </a:xfrm>
        </p:spPr>
        <p:txBody>
          <a:bodyPr>
            <a:normAutofit fontScale="92500" lnSpcReduction="10000"/>
          </a:bodyPr>
          <a:lstStyle/>
          <a:p>
            <a:r>
              <a:rPr lang="en-GB" dirty="0"/>
              <a:t>A meta-analysis review has found that:</a:t>
            </a:r>
          </a:p>
          <a:p>
            <a:pPr lvl="1"/>
            <a:r>
              <a:rPr lang="en-GB" dirty="0"/>
              <a:t>universal programs are more effective than targeted programs</a:t>
            </a:r>
          </a:p>
          <a:p>
            <a:pPr lvl="1"/>
            <a:r>
              <a:rPr lang="en-GB" dirty="0"/>
              <a:t>one-on one delivery more effective than group-based classroom delivery </a:t>
            </a:r>
          </a:p>
          <a:p>
            <a:pPr lvl="1"/>
            <a:r>
              <a:rPr lang="en-GB" dirty="0"/>
              <a:t>online delivery programs have produced non significant improvements (</a:t>
            </a:r>
            <a:r>
              <a:rPr lang="en-GB" dirty="0" err="1"/>
              <a:t>Vanhove</a:t>
            </a:r>
            <a:r>
              <a:rPr lang="en-GB" dirty="0"/>
              <a:t>, 2016).  </a:t>
            </a:r>
          </a:p>
          <a:p>
            <a:r>
              <a:rPr lang="en-GB" dirty="0"/>
              <a:t>However, in a second review of workplace programs, little overall effect for workplace health promotion programs was found (</a:t>
            </a:r>
            <a:r>
              <a:rPr lang="en-GB" dirty="0" err="1"/>
              <a:t>Rongen</a:t>
            </a:r>
            <a:r>
              <a:rPr lang="en-GB" dirty="0"/>
              <a:t>, 2013).  </a:t>
            </a:r>
          </a:p>
          <a:p>
            <a:r>
              <a:rPr lang="en-GB" dirty="0"/>
              <a:t>Greater success was observed in: </a:t>
            </a:r>
          </a:p>
          <a:p>
            <a:pPr lvl="1"/>
            <a:r>
              <a:rPr lang="en-GB" dirty="0"/>
              <a:t>younger populations, </a:t>
            </a:r>
          </a:p>
          <a:p>
            <a:pPr lvl="1"/>
            <a:r>
              <a:rPr lang="en-GB" dirty="0"/>
              <a:t>interventions with weekly contacts,  </a:t>
            </a:r>
          </a:p>
          <a:p>
            <a:pPr lvl="1"/>
            <a:r>
              <a:rPr lang="en-GB" dirty="0"/>
              <a:t>studies in which the control group received no health promotion. </a:t>
            </a:r>
          </a:p>
          <a:p>
            <a:r>
              <a:rPr lang="en-GB" dirty="0"/>
              <a:t>Although web-based and paper-based workplace programs have shown similar retention rates and rates of improvement, a randomised control trial has suggested that web-based programs are more popular than paper-based programs (Cook, 2007)</a:t>
            </a:r>
          </a:p>
        </p:txBody>
      </p:sp>
    </p:spTree>
    <p:extLst>
      <p:ext uri="{BB962C8B-B14F-4D97-AF65-F5344CB8AC3E}">
        <p14:creationId xmlns:p14="http://schemas.microsoft.com/office/powerpoint/2010/main" val="5385037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3B16-83F9-F4EF-9F63-8244BCADE8EB}"/>
              </a:ext>
            </a:extLst>
          </p:cNvPr>
          <p:cNvSpPr>
            <a:spLocks noGrp="1"/>
          </p:cNvSpPr>
          <p:nvPr>
            <p:ph type="title"/>
          </p:nvPr>
        </p:nvSpPr>
        <p:spPr/>
        <p:txBody>
          <a:bodyPr/>
          <a:lstStyle/>
          <a:p>
            <a:r>
              <a:rPr lang="en-US" dirty="0"/>
              <a:t>Rationale for using the workplace?</a:t>
            </a:r>
          </a:p>
        </p:txBody>
      </p:sp>
      <p:sp>
        <p:nvSpPr>
          <p:cNvPr id="3" name="Content Placeholder 2">
            <a:extLst>
              <a:ext uri="{FF2B5EF4-FFF2-40B4-BE49-F238E27FC236}">
                <a16:creationId xmlns:a16="http://schemas.microsoft.com/office/drawing/2014/main" id="{39612130-45C1-716C-81F0-81909564534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42579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Worksite Policies for Promoting Physical Activity – Australian study (</a:t>
            </a:r>
            <a:r>
              <a:rPr lang="en-GB" dirty="0" err="1"/>
              <a:t>Ablah</a:t>
            </a:r>
            <a:r>
              <a:rPr lang="en-GB" dirty="0"/>
              <a:t> et al., 2019)</a:t>
            </a:r>
          </a:p>
        </p:txBody>
      </p:sp>
      <p:sp>
        <p:nvSpPr>
          <p:cNvPr id="3" name="Content Placeholder 2"/>
          <p:cNvSpPr>
            <a:spLocks noGrp="1"/>
          </p:cNvSpPr>
          <p:nvPr>
            <p:ph idx="1"/>
          </p:nvPr>
        </p:nvSpPr>
        <p:spPr>
          <a:xfrm>
            <a:off x="680321" y="2336872"/>
            <a:ext cx="9613861" cy="4521128"/>
          </a:xfrm>
        </p:spPr>
        <p:txBody>
          <a:bodyPr>
            <a:normAutofit fontScale="70000" lnSpcReduction="20000"/>
          </a:bodyPr>
          <a:lstStyle/>
          <a:p>
            <a:r>
              <a:rPr lang="en-GB" dirty="0"/>
              <a:t>A convincing body of scientific literature supports the use of physical activity policies in the worksite to provide health and productivity benefits to employees and employers. </a:t>
            </a:r>
          </a:p>
          <a:p>
            <a:r>
              <a:rPr lang="en-GB" dirty="0"/>
              <a:t>Worksite policies that promote and allow opportunities for physical activity among employees may: </a:t>
            </a:r>
          </a:p>
          <a:p>
            <a:pPr lvl="1"/>
            <a:r>
              <a:rPr lang="en-GB" dirty="0">
                <a:solidFill>
                  <a:srgbClr val="FFFF00"/>
                </a:solidFill>
              </a:rPr>
              <a:t>lower health-care costs, (WHO, 2016)</a:t>
            </a:r>
          </a:p>
          <a:p>
            <a:pPr lvl="1"/>
            <a:r>
              <a:rPr lang="en-GB" dirty="0">
                <a:solidFill>
                  <a:srgbClr val="FFFF00"/>
                </a:solidFill>
              </a:rPr>
              <a:t>improve performance (ABS, 2015)</a:t>
            </a:r>
          </a:p>
          <a:p>
            <a:pPr lvl="1"/>
            <a:r>
              <a:rPr lang="en-GB" dirty="0">
                <a:solidFill>
                  <a:srgbClr val="FFFF00"/>
                </a:solidFill>
              </a:rPr>
              <a:t>reduce sedentary time (</a:t>
            </a:r>
            <a:r>
              <a:rPr lang="en-GB" dirty="0" err="1">
                <a:solidFill>
                  <a:srgbClr val="FFFF00"/>
                </a:solidFill>
              </a:rPr>
              <a:t>Dishman</a:t>
            </a:r>
            <a:r>
              <a:rPr lang="en-GB" dirty="0">
                <a:solidFill>
                  <a:srgbClr val="FFFF00"/>
                </a:solidFill>
              </a:rPr>
              <a:t>, 1998)</a:t>
            </a:r>
          </a:p>
          <a:p>
            <a:r>
              <a:rPr lang="en-GB" dirty="0"/>
              <a:t>Worksite physical activity policies include formal written standards that can be developed and implemented within the work environment. </a:t>
            </a:r>
          </a:p>
          <a:p>
            <a:r>
              <a:rPr lang="en-GB" dirty="0"/>
              <a:t>These policies are under the authority of the employer who can then customize and tailor them to best fit their organisation. </a:t>
            </a:r>
          </a:p>
          <a:p>
            <a:r>
              <a:rPr lang="en-GB" dirty="0"/>
              <a:t>Public policies developed at the national, regional, or local levels that also impact worksite physical activity are legislative or regulatory in nature. </a:t>
            </a:r>
          </a:p>
          <a:p>
            <a:pPr lvl="1"/>
            <a:r>
              <a:rPr lang="en-GB" dirty="0">
                <a:solidFill>
                  <a:srgbClr val="FFFF00"/>
                </a:solidFill>
              </a:rPr>
              <a:t>Worksite physical activity policies differ from physical activity programs in that they are intended to apply to all employees and promote a culture of health at the worksite. </a:t>
            </a:r>
          </a:p>
          <a:p>
            <a:r>
              <a:rPr lang="en-GB" dirty="0"/>
              <a:t>Policies can be used to supplement traditional programs or activities, such as providing educational information, exercise classes, subsidising gym memberships, and providing easy access to stairways.</a:t>
            </a:r>
          </a:p>
        </p:txBody>
      </p:sp>
    </p:spTree>
    <p:extLst>
      <p:ext uri="{BB962C8B-B14F-4D97-AF65-F5344CB8AC3E}">
        <p14:creationId xmlns:p14="http://schemas.microsoft.com/office/powerpoint/2010/main" val="185396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workplace physical activity intervention – Definition…</a:t>
            </a:r>
          </a:p>
        </p:txBody>
      </p:sp>
      <p:sp>
        <p:nvSpPr>
          <p:cNvPr id="3" name="Content Placeholder 2"/>
          <p:cNvSpPr>
            <a:spLocks noGrp="1"/>
          </p:cNvSpPr>
          <p:nvPr>
            <p:ph idx="1"/>
          </p:nvPr>
        </p:nvSpPr>
        <p:spPr/>
        <p:txBody>
          <a:bodyPr>
            <a:normAutofit/>
          </a:bodyPr>
          <a:lstStyle/>
          <a:p>
            <a:r>
              <a:rPr lang="en-GB" dirty="0"/>
              <a:t>A workplace physical activity intervention (WPAI) can be broadly defined as an intervention implemented in a workplace environment, encouraging employees to improve their PA levels (among other health behaviours), to help prevent them from developing negative health outcome (</a:t>
            </a:r>
            <a:r>
              <a:rPr lang="en-GB" dirty="0" err="1"/>
              <a:t>Dishman</a:t>
            </a:r>
            <a:r>
              <a:rPr lang="en-GB" dirty="0"/>
              <a:t>, 1998).</a:t>
            </a:r>
          </a:p>
          <a:p>
            <a:r>
              <a:rPr lang="en-GB" dirty="0"/>
              <a:t>The success of WPAIs relies on individuals:</a:t>
            </a:r>
          </a:p>
          <a:p>
            <a:pPr lvl="1"/>
            <a:r>
              <a:rPr lang="en-GB" dirty="0">
                <a:solidFill>
                  <a:srgbClr val="FFFF00"/>
                </a:solidFill>
              </a:rPr>
              <a:t>deciding to enrol in these programs, </a:t>
            </a:r>
          </a:p>
          <a:p>
            <a:pPr lvl="1"/>
            <a:r>
              <a:rPr lang="en-GB" dirty="0">
                <a:solidFill>
                  <a:srgbClr val="FFFF00"/>
                </a:solidFill>
              </a:rPr>
              <a:t>sustaining their participation and engaging in the program,  </a:t>
            </a:r>
          </a:p>
          <a:p>
            <a:pPr lvl="1"/>
            <a:r>
              <a:rPr lang="en-GB" dirty="0">
                <a:solidFill>
                  <a:srgbClr val="FFFF00"/>
                </a:solidFill>
              </a:rPr>
              <a:t>showing significant improvements on physical health measures from baseline to post intervention</a:t>
            </a:r>
            <a:r>
              <a:rPr lang="en-GB" dirty="0"/>
              <a:t>.</a:t>
            </a:r>
          </a:p>
        </p:txBody>
      </p:sp>
    </p:spTree>
    <p:extLst>
      <p:ext uri="{BB962C8B-B14F-4D97-AF65-F5344CB8AC3E}">
        <p14:creationId xmlns:p14="http://schemas.microsoft.com/office/powerpoint/2010/main" val="142547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benefits:</a:t>
            </a:r>
          </a:p>
        </p:txBody>
      </p:sp>
      <p:pic>
        <p:nvPicPr>
          <p:cNvPr id="4" name="Content Placeholder 3"/>
          <p:cNvPicPr>
            <a:picLocks noGrp="1" noChangeAspect="1"/>
          </p:cNvPicPr>
          <p:nvPr>
            <p:ph idx="1"/>
          </p:nvPr>
        </p:nvPicPr>
        <p:blipFill>
          <a:blip r:embed="rId2"/>
          <a:stretch>
            <a:fillRect/>
          </a:stretch>
        </p:blipFill>
        <p:spPr>
          <a:xfrm>
            <a:off x="2063932" y="2081348"/>
            <a:ext cx="7271657" cy="4293326"/>
          </a:xfrm>
          <a:prstGeom prst="rect">
            <a:avLst/>
          </a:prstGeom>
        </p:spPr>
      </p:pic>
    </p:spTree>
    <p:extLst>
      <p:ext uri="{BB962C8B-B14F-4D97-AF65-F5344CB8AC3E}">
        <p14:creationId xmlns:p14="http://schemas.microsoft.com/office/powerpoint/2010/main" val="4062654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226364" y="168965"/>
            <a:ext cx="6887819" cy="6460433"/>
          </a:xfrm>
          <a:prstGeom prst="rect">
            <a:avLst/>
          </a:prstGeom>
        </p:spPr>
      </p:pic>
    </p:spTree>
    <p:extLst>
      <p:ext uri="{BB962C8B-B14F-4D97-AF65-F5344CB8AC3E}">
        <p14:creationId xmlns:p14="http://schemas.microsoft.com/office/powerpoint/2010/main" val="41723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Implementation of policies:</a:t>
            </a:r>
          </a:p>
        </p:txBody>
      </p:sp>
      <p:sp>
        <p:nvSpPr>
          <p:cNvPr id="3" name="Content Placeholder 2"/>
          <p:cNvSpPr>
            <a:spLocks noGrp="1"/>
          </p:cNvSpPr>
          <p:nvPr>
            <p:ph idx="1"/>
          </p:nvPr>
        </p:nvSpPr>
        <p:spPr>
          <a:xfrm>
            <a:off x="680321" y="2336873"/>
            <a:ext cx="9613861" cy="4133596"/>
          </a:xfrm>
        </p:spPr>
        <p:txBody>
          <a:bodyPr/>
          <a:lstStyle/>
          <a:p>
            <a:r>
              <a:rPr lang="en-GB" dirty="0"/>
              <a:t>Successful worksite physical activity policies must provide sufficient detail for implementation, including:</a:t>
            </a:r>
          </a:p>
          <a:p>
            <a:pPr lvl="1"/>
            <a:r>
              <a:rPr lang="en-GB" dirty="0"/>
              <a:t>Describing the policy</a:t>
            </a:r>
          </a:p>
          <a:p>
            <a:pPr lvl="1"/>
            <a:r>
              <a:rPr lang="en-GB" dirty="0"/>
              <a:t>When and where it is/not applicable </a:t>
            </a:r>
          </a:p>
          <a:p>
            <a:pPr lvl="1"/>
            <a:r>
              <a:rPr lang="en-GB" dirty="0"/>
              <a:t>When it goes into effect</a:t>
            </a:r>
          </a:p>
          <a:p>
            <a:pPr lvl="1"/>
            <a:r>
              <a:rPr lang="en-GB" dirty="0"/>
              <a:t>How it will be enforced</a:t>
            </a:r>
          </a:p>
          <a:p>
            <a:pPr lvl="1"/>
            <a:r>
              <a:rPr lang="en-GB" dirty="0"/>
              <a:t>Describing the consequences for noncompliance </a:t>
            </a:r>
          </a:p>
          <a:p>
            <a:pPr lvl="1"/>
            <a:r>
              <a:rPr lang="en-GB" dirty="0"/>
              <a:t>Providing a point of contact for questions.</a:t>
            </a:r>
          </a:p>
        </p:txBody>
      </p:sp>
    </p:spTree>
    <p:extLst>
      <p:ext uri="{BB962C8B-B14F-4D97-AF65-F5344CB8AC3E}">
        <p14:creationId xmlns:p14="http://schemas.microsoft.com/office/powerpoint/2010/main" val="26018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normAutofit fontScale="92500" lnSpcReduction="10000"/>
          </a:bodyPr>
          <a:lstStyle/>
          <a:p>
            <a:r>
              <a:rPr lang="en-GB" dirty="0"/>
              <a:t>Clearly communicating the policy can support implementation. </a:t>
            </a:r>
          </a:p>
          <a:p>
            <a:r>
              <a:rPr lang="en-GB" dirty="0"/>
              <a:t>A communication plan needs to answer the following questions:</a:t>
            </a:r>
          </a:p>
          <a:p>
            <a:pPr lvl="1"/>
            <a:r>
              <a:rPr lang="en-GB" dirty="0">
                <a:solidFill>
                  <a:srgbClr val="FFFF00"/>
                </a:solidFill>
              </a:rPr>
              <a:t>How will employees be notified of the policy? </a:t>
            </a:r>
          </a:p>
          <a:p>
            <a:pPr lvl="1"/>
            <a:r>
              <a:rPr lang="en-GB" dirty="0">
                <a:solidFill>
                  <a:srgbClr val="FFFF00"/>
                </a:solidFill>
              </a:rPr>
              <a:t>What media and materials will be used to communicate the policy? </a:t>
            </a:r>
          </a:p>
          <a:p>
            <a:pPr lvl="1"/>
            <a:r>
              <a:rPr lang="en-GB" dirty="0">
                <a:solidFill>
                  <a:srgbClr val="FFFF00"/>
                </a:solidFill>
              </a:rPr>
              <a:t>Where will the policy be posted? </a:t>
            </a:r>
          </a:p>
          <a:p>
            <a:pPr lvl="1"/>
            <a:r>
              <a:rPr lang="en-GB" dirty="0">
                <a:solidFill>
                  <a:srgbClr val="FFFF00"/>
                </a:solidFill>
              </a:rPr>
              <a:t>What content will be shared with managers/supervisors for training on the policy? </a:t>
            </a:r>
          </a:p>
          <a:p>
            <a:pPr lvl="1"/>
            <a:r>
              <a:rPr lang="en-GB" dirty="0">
                <a:solidFill>
                  <a:srgbClr val="FFFF00"/>
                </a:solidFill>
              </a:rPr>
              <a:t>How will the influence of the policy changes be evaluated? </a:t>
            </a:r>
          </a:p>
          <a:p>
            <a:pPr lvl="1"/>
            <a:endParaRPr lang="en-GB" dirty="0"/>
          </a:p>
          <a:p>
            <a:pPr lvl="1"/>
            <a:endParaRPr lang="en-GB" dirty="0"/>
          </a:p>
          <a:p>
            <a:pPr marL="457200" lvl="1" indent="0">
              <a:buNone/>
            </a:pPr>
            <a:r>
              <a:rPr lang="en-GB" dirty="0"/>
              <a:t>Ongoing monitoring and evaluation of policy implementation and impacts can also bolster buy-in and sustainability.</a:t>
            </a:r>
          </a:p>
        </p:txBody>
      </p:sp>
    </p:spTree>
    <p:extLst>
      <p:ext uri="{BB962C8B-B14F-4D97-AF65-F5344CB8AC3E}">
        <p14:creationId xmlns:p14="http://schemas.microsoft.com/office/powerpoint/2010/main" val="369493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Predictors of Success of Workplace Physical Activity Interventions – Muir et al., 2019</a:t>
            </a:r>
          </a:p>
        </p:txBody>
      </p:sp>
      <p:sp>
        <p:nvSpPr>
          <p:cNvPr id="3" name="Content Placeholder 2"/>
          <p:cNvSpPr>
            <a:spLocks noGrp="1"/>
          </p:cNvSpPr>
          <p:nvPr>
            <p:ph idx="1"/>
          </p:nvPr>
        </p:nvSpPr>
        <p:spPr/>
        <p:txBody>
          <a:bodyPr>
            <a:normAutofit fontScale="92500" lnSpcReduction="10000"/>
          </a:bodyPr>
          <a:lstStyle/>
          <a:p>
            <a:r>
              <a:rPr lang="en-GB" dirty="0">
                <a:solidFill>
                  <a:srgbClr val="FFFF00"/>
                </a:solidFill>
              </a:rPr>
              <a:t>Systematic review.</a:t>
            </a:r>
          </a:p>
          <a:p>
            <a:r>
              <a:rPr lang="en-GB" dirty="0"/>
              <a:t>Reviews present great potential for addressing concerns regarding public health, recent systematic reviews have found effect sizes for interventions targeting physical activity to be small. </a:t>
            </a:r>
          </a:p>
          <a:p>
            <a:r>
              <a:rPr lang="en-GB" dirty="0"/>
              <a:t>Therefore:</a:t>
            </a:r>
          </a:p>
          <a:p>
            <a:pPr lvl="1"/>
            <a:r>
              <a:rPr lang="en-GB" dirty="0">
                <a:solidFill>
                  <a:srgbClr val="FFFF00"/>
                </a:solidFill>
              </a:rPr>
              <a:t>before interventions can be improved, the factors influencing outcomes must be identified. </a:t>
            </a:r>
          </a:p>
          <a:p>
            <a:r>
              <a:rPr lang="en-GB" dirty="0"/>
              <a:t>Muir et al., (2019) conducted a systematic review aimed at identifying predictors of success, measured in terms of engagement (</a:t>
            </a:r>
            <a:r>
              <a:rPr lang="en-GB" dirty="0" err="1"/>
              <a:t>eg</a:t>
            </a:r>
            <a:r>
              <a:rPr lang="en-GB" dirty="0"/>
              <a:t>, involvement duration) and health behaviour change (</a:t>
            </a:r>
            <a:r>
              <a:rPr lang="en-GB" dirty="0" err="1"/>
              <a:t>eg</a:t>
            </a:r>
            <a:r>
              <a:rPr lang="en-GB" dirty="0"/>
              <a:t>, increased step counts), of workplace interventions targeting physical activity. </a:t>
            </a:r>
          </a:p>
          <a:p>
            <a:endParaRPr lang="en-GB" dirty="0"/>
          </a:p>
        </p:txBody>
      </p:sp>
    </p:spTree>
    <p:extLst>
      <p:ext uri="{BB962C8B-B14F-4D97-AF65-F5344CB8AC3E}">
        <p14:creationId xmlns:p14="http://schemas.microsoft.com/office/powerpoint/2010/main" val="8755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Method</a:t>
            </a:r>
          </a:p>
        </p:txBody>
      </p:sp>
      <p:sp>
        <p:nvSpPr>
          <p:cNvPr id="3" name="Content Placeholder 2"/>
          <p:cNvSpPr>
            <a:spLocks noGrp="1"/>
          </p:cNvSpPr>
          <p:nvPr>
            <p:ph idx="1"/>
          </p:nvPr>
        </p:nvSpPr>
        <p:spPr>
          <a:xfrm>
            <a:off x="680321" y="2029097"/>
            <a:ext cx="9613861" cy="4563292"/>
          </a:xfrm>
        </p:spPr>
        <p:txBody>
          <a:bodyPr>
            <a:normAutofit fontScale="92500" lnSpcReduction="10000"/>
          </a:bodyPr>
          <a:lstStyle/>
          <a:p>
            <a:r>
              <a:rPr lang="en-GB" dirty="0"/>
              <a:t>A structured search of 3 databases (PubMed, </a:t>
            </a:r>
            <a:r>
              <a:rPr lang="en-GB" dirty="0" err="1"/>
              <a:t>PsycINFO</a:t>
            </a:r>
            <a:r>
              <a:rPr lang="en-GB" dirty="0"/>
              <a:t>, and Web of Science) was conducted to identify articles published between January 2000 and April 2017. </a:t>
            </a:r>
          </a:p>
          <a:p>
            <a:r>
              <a:rPr lang="en-GB" dirty="0"/>
              <a:t>For inclusion, articles needed to test a workplace intervention targeting physical activity and perform a quantitative analysis, identifying predictors of engagement or health behaviour change.</a:t>
            </a:r>
          </a:p>
          <a:p>
            <a:r>
              <a:rPr lang="en-GB" dirty="0"/>
              <a:t>Twenty-two studies were identified for review (median quality score = 70%). Checklist of criteria to determine quality. </a:t>
            </a:r>
          </a:p>
          <a:p>
            <a:r>
              <a:rPr lang="en-GB" dirty="0"/>
              <a:t>Demographic variables (</a:t>
            </a:r>
            <a:r>
              <a:rPr lang="en-GB" dirty="0" err="1"/>
              <a:t>eg</a:t>
            </a:r>
            <a:r>
              <a:rPr lang="en-GB" dirty="0"/>
              <a:t>, gender, age) were inconsistent predictors of success. Next slide…List of variables – predictors of engagement. </a:t>
            </a:r>
          </a:p>
          <a:p>
            <a:endParaRPr lang="en-GB" dirty="0"/>
          </a:p>
          <a:p>
            <a:r>
              <a:rPr lang="en-GB" dirty="0"/>
              <a:t>Employees in better health and physically active at baseline were found to have a greater likelihood of success.</a:t>
            </a:r>
          </a:p>
        </p:txBody>
      </p:sp>
    </p:spTree>
    <p:extLst>
      <p:ext uri="{BB962C8B-B14F-4D97-AF65-F5344CB8AC3E}">
        <p14:creationId xmlns:p14="http://schemas.microsoft.com/office/powerpoint/2010/main" val="3808446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505098" y="129209"/>
            <a:ext cx="11112136" cy="6510129"/>
          </a:xfrm>
          <a:prstGeom prst="rect">
            <a:avLst/>
          </a:prstGeom>
        </p:spPr>
      </p:pic>
    </p:spTree>
    <p:extLst>
      <p:ext uri="{BB962C8B-B14F-4D97-AF65-F5344CB8AC3E}">
        <p14:creationId xmlns:p14="http://schemas.microsoft.com/office/powerpoint/2010/main" val="3408017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pic>
        <p:nvPicPr>
          <p:cNvPr id="4" name="Content Placeholder 3"/>
          <p:cNvPicPr>
            <a:picLocks noGrp="1" noChangeAspect="1"/>
          </p:cNvPicPr>
          <p:nvPr>
            <p:ph idx="1"/>
          </p:nvPr>
        </p:nvPicPr>
        <p:blipFill>
          <a:blip r:embed="rId2"/>
          <a:stretch>
            <a:fillRect/>
          </a:stretch>
        </p:blipFill>
        <p:spPr>
          <a:xfrm>
            <a:off x="269966" y="2107474"/>
            <a:ext cx="11338560" cy="3831772"/>
          </a:xfrm>
          <a:prstGeom prst="rect">
            <a:avLst/>
          </a:prstGeom>
        </p:spPr>
      </p:pic>
    </p:spTree>
    <p:extLst>
      <p:ext uri="{BB962C8B-B14F-4D97-AF65-F5344CB8AC3E}">
        <p14:creationId xmlns:p14="http://schemas.microsoft.com/office/powerpoint/2010/main" val="4198739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Interventions task (in pairs / individually):</a:t>
            </a:r>
          </a:p>
        </p:txBody>
      </p:sp>
      <p:sp>
        <p:nvSpPr>
          <p:cNvPr id="3" name="Content Placeholder 2"/>
          <p:cNvSpPr>
            <a:spLocks noGrp="1"/>
          </p:cNvSpPr>
          <p:nvPr>
            <p:ph idx="1"/>
          </p:nvPr>
        </p:nvSpPr>
        <p:spPr/>
        <p:txBody>
          <a:bodyPr>
            <a:normAutofit lnSpcReduction="10000"/>
          </a:bodyPr>
          <a:lstStyle/>
          <a:p>
            <a:pPr marL="0" indent="0">
              <a:buNone/>
            </a:pPr>
            <a:r>
              <a:rPr lang="en-GB" b="1" dirty="0"/>
              <a:t>Identify a workplace intervention of your choice (case study) – this could also involve active travel to the workplace! </a:t>
            </a:r>
          </a:p>
          <a:p>
            <a:pPr marL="0" indent="0">
              <a:buNone/>
            </a:pPr>
            <a:endParaRPr lang="en-GB" dirty="0"/>
          </a:p>
          <a:p>
            <a:pPr marL="0" indent="0">
              <a:buNone/>
            </a:pPr>
            <a:r>
              <a:rPr lang="en-GB" dirty="0"/>
              <a:t>Be prepared to describe and discuss this. </a:t>
            </a:r>
          </a:p>
          <a:p>
            <a:pPr marL="0" indent="0">
              <a:buNone/>
            </a:pPr>
            <a:r>
              <a:rPr lang="en-GB" dirty="0"/>
              <a:t>You may look at workplace interventions across the world</a:t>
            </a:r>
          </a:p>
          <a:p>
            <a:pPr marL="0" indent="0">
              <a:buNone/>
            </a:pPr>
            <a:endParaRPr lang="en-GB" dirty="0"/>
          </a:p>
          <a:p>
            <a:pPr marL="0" indent="0">
              <a:buNone/>
            </a:pPr>
            <a:r>
              <a:rPr lang="en-GB" dirty="0"/>
              <a:t>The intervention or strategy should have been proposed to increase physical activity and may also include improving nutrition in the workplace. </a:t>
            </a:r>
          </a:p>
          <a:p>
            <a:pPr marL="0" lvl="0" indent="0">
              <a:buNone/>
            </a:pPr>
            <a:endParaRPr lang="en-GB" sz="2000" dirty="0"/>
          </a:p>
        </p:txBody>
      </p:sp>
    </p:spTree>
    <p:extLst>
      <p:ext uri="{BB962C8B-B14F-4D97-AF65-F5344CB8AC3E}">
        <p14:creationId xmlns:p14="http://schemas.microsoft.com/office/powerpoint/2010/main" val="773862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technology:</a:t>
            </a:r>
          </a:p>
        </p:txBody>
      </p:sp>
      <p:sp>
        <p:nvSpPr>
          <p:cNvPr id="3" name="Content Placeholder 2"/>
          <p:cNvSpPr>
            <a:spLocks noGrp="1"/>
          </p:cNvSpPr>
          <p:nvPr>
            <p:ph idx="1"/>
          </p:nvPr>
        </p:nvSpPr>
        <p:spPr/>
        <p:txBody>
          <a:bodyPr/>
          <a:lstStyle/>
          <a:p>
            <a:r>
              <a:rPr lang="en-GB" dirty="0"/>
              <a:t>Pedometers</a:t>
            </a:r>
          </a:p>
          <a:p>
            <a:r>
              <a:rPr lang="en-GB" dirty="0"/>
              <a:t>Apps</a:t>
            </a:r>
          </a:p>
          <a:p>
            <a:r>
              <a:rPr lang="en-GB" dirty="0"/>
              <a:t>Web-based</a:t>
            </a:r>
          </a:p>
        </p:txBody>
      </p:sp>
    </p:spTree>
    <p:extLst>
      <p:ext uri="{BB962C8B-B14F-4D97-AF65-F5344CB8AC3E}">
        <p14:creationId xmlns:p14="http://schemas.microsoft.com/office/powerpoint/2010/main" val="2842884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B6499-907E-D933-ACDC-A3E38A75B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03E378-512F-1018-E716-8B9BF88A0951}"/>
              </a:ext>
            </a:extLst>
          </p:cNvPr>
          <p:cNvSpPr>
            <a:spLocks noGrp="1"/>
          </p:cNvSpPr>
          <p:nvPr>
            <p:ph type="title"/>
          </p:nvPr>
        </p:nvSpPr>
        <p:spPr/>
        <p:txBody>
          <a:bodyPr/>
          <a:lstStyle/>
          <a:p>
            <a:r>
              <a:rPr lang="en-GB" dirty="0"/>
              <a:t>Pedometer programmes</a:t>
            </a:r>
          </a:p>
        </p:txBody>
      </p:sp>
      <p:sp>
        <p:nvSpPr>
          <p:cNvPr id="3" name="Content Placeholder 2">
            <a:extLst>
              <a:ext uri="{FF2B5EF4-FFF2-40B4-BE49-F238E27FC236}">
                <a16:creationId xmlns:a16="http://schemas.microsoft.com/office/drawing/2014/main" id="{473F0962-3C1F-5FDF-B55B-558DAC29C9B1}"/>
              </a:ext>
            </a:extLst>
          </p:cNvPr>
          <p:cNvSpPr>
            <a:spLocks noGrp="1"/>
          </p:cNvSpPr>
          <p:nvPr>
            <p:ph idx="1"/>
          </p:nvPr>
        </p:nvSpPr>
        <p:spPr/>
        <p:txBody>
          <a:bodyPr>
            <a:normAutofit fontScale="92500" lnSpcReduction="10000"/>
          </a:bodyPr>
          <a:lstStyle/>
          <a:p>
            <a:r>
              <a:rPr lang="en-GB" dirty="0"/>
              <a:t>In particular, there has been interest in pedometer-based programs, in which daily step counts are recorded and used to assess engagement. </a:t>
            </a:r>
          </a:p>
          <a:p>
            <a:r>
              <a:rPr lang="en-GB" dirty="0"/>
              <a:t>However, a 2013 Cochrane Review of workplace pedometer interventions has concluded that there is insufficient evidence to assess the effectiveness of such programs for increasing physical activity and improving subsequent health outcomes (Freak-</a:t>
            </a:r>
            <a:r>
              <a:rPr lang="en-GB" dirty="0" err="1"/>
              <a:t>Poli</a:t>
            </a:r>
            <a:r>
              <a:rPr lang="en-GB" dirty="0"/>
              <a:t>, 2013)</a:t>
            </a:r>
          </a:p>
          <a:p>
            <a:endParaRPr lang="en-GB" dirty="0"/>
          </a:p>
          <a:p>
            <a:r>
              <a:rPr lang="en-GB" dirty="0"/>
              <a:t>Benefits of a pedometer approach?</a:t>
            </a:r>
          </a:p>
          <a:p>
            <a:endParaRPr lang="en-GB" dirty="0"/>
          </a:p>
          <a:p>
            <a:r>
              <a:rPr lang="en-GB" dirty="0"/>
              <a:t>FFIT example. </a:t>
            </a:r>
          </a:p>
        </p:txBody>
      </p:sp>
    </p:spTree>
    <p:extLst>
      <p:ext uri="{BB962C8B-B14F-4D97-AF65-F5344CB8AC3E}">
        <p14:creationId xmlns:p14="http://schemas.microsoft.com/office/powerpoint/2010/main" val="296890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B3365-7527-3992-2422-6A230DEC45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763F45-E912-A7AD-3F94-718F819E264D}"/>
              </a:ext>
            </a:extLst>
          </p:cNvPr>
          <p:cNvSpPr>
            <a:spLocks noGrp="1"/>
          </p:cNvSpPr>
          <p:nvPr>
            <p:ph type="title"/>
          </p:nvPr>
        </p:nvSpPr>
        <p:spPr/>
        <p:txBody>
          <a:bodyPr/>
          <a:lstStyle/>
          <a:p>
            <a:r>
              <a:rPr lang="en-US" dirty="0"/>
              <a:t>BHF Pedometer Challenge…</a:t>
            </a:r>
          </a:p>
        </p:txBody>
      </p:sp>
      <p:sp>
        <p:nvSpPr>
          <p:cNvPr id="3" name="Content Placeholder 2">
            <a:extLst>
              <a:ext uri="{FF2B5EF4-FFF2-40B4-BE49-F238E27FC236}">
                <a16:creationId xmlns:a16="http://schemas.microsoft.com/office/drawing/2014/main" id="{AE174B88-F401-8468-F9AD-8CCFB819DF23}"/>
              </a:ext>
            </a:extLst>
          </p:cNvPr>
          <p:cNvSpPr>
            <a:spLocks noGrp="1"/>
          </p:cNvSpPr>
          <p:nvPr>
            <p:ph idx="1"/>
          </p:nvPr>
        </p:nvSpPr>
        <p:spPr/>
        <p:txBody>
          <a:bodyPr/>
          <a:lstStyle/>
          <a:p>
            <a:r>
              <a:rPr lang="en-US" dirty="0">
                <a:hlinkClick r:id="rId2"/>
              </a:rPr>
              <a:t>https://www.bhf.org.uk/informationsupport/publications/health-at-work/health-at-work-pedometer-challenge---rules-and-safety</a:t>
            </a:r>
            <a:endParaRPr lang="en-US" dirty="0"/>
          </a:p>
          <a:p>
            <a:endParaRPr lang="en-US" dirty="0"/>
          </a:p>
        </p:txBody>
      </p:sp>
    </p:spTree>
    <p:extLst>
      <p:ext uri="{BB962C8B-B14F-4D97-AF65-F5344CB8AC3E}">
        <p14:creationId xmlns:p14="http://schemas.microsoft.com/office/powerpoint/2010/main" val="479649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6DCDC2-621C-3641-EA0A-C9A96668AF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E8BB0-6EC3-27B2-74F3-F2A41DA0D0A7}"/>
              </a:ext>
            </a:extLst>
          </p:cNvPr>
          <p:cNvSpPr>
            <a:spLocks noGrp="1"/>
          </p:cNvSpPr>
          <p:nvPr>
            <p:ph type="title"/>
          </p:nvPr>
        </p:nvSpPr>
        <p:spPr/>
        <p:txBody>
          <a:bodyPr>
            <a:normAutofit fontScale="90000"/>
          </a:bodyPr>
          <a:lstStyle/>
          <a:p>
            <a:r>
              <a:rPr lang="en-GB" dirty="0"/>
              <a:t>Workplace pedometer interventions for increasing physical activity (Review) </a:t>
            </a:r>
            <a:r>
              <a:rPr lang="en-GB" sz="1300" b="0" i="0" dirty="0">
                <a:effectLst/>
                <a:latin typeface="Roboto Mono Web"/>
              </a:rPr>
              <a:t>Freak-Poli R, Cumpston M, </a:t>
            </a:r>
            <a:r>
              <a:rPr lang="en-GB" sz="1300" b="0" i="0" dirty="0" err="1">
                <a:effectLst/>
                <a:latin typeface="Roboto Mono Web"/>
              </a:rPr>
              <a:t>Albarqouni</a:t>
            </a:r>
            <a:r>
              <a:rPr lang="en-GB" sz="1300" b="0" i="0" dirty="0">
                <a:effectLst/>
                <a:latin typeface="Roboto Mono Web"/>
              </a:rPr>
              <a:t> L, Clemes SA, </a:t>
            </a:r>
            <a:r>
              <a:rPr lang="en-GB" sz="1300" b="0" i="0" dirty="0" err="1">
                <a:effectLst/>
                <a:latin typeface="Roboto Mono Web"/>
              </a:rPr>
              <a:t>Peeters</a:t>
            </a:r>
            <a:r>
              <a:rPr lang="en-GB" sz="1300" b="0" i="0" dirty="0">
                <a:effectLst/>
                <a:latin typeface="Roboto Mono Web"/>
              </a:rPr>
              <a:t> A. Workplace pedometer interventions for increasing physical activity. Cochrane Database </a:t>
            </a:r>
            <a:r>
              <a:rPr lang="en-GB" sz="1300" b="0" i="0" dirty="0" err="1">
                <a:effectLst/>
                <a:latin typeface="Roboto Mono Web"/>
              </a:rPr>
              <a:t>Syst</a:t>
            </a:r>
            <a:r>
              <a:rPr lang="en-GB" sz="1300" b="0" i="0" dirty="0">
                <a:effectLst/>
                <a:latin typeface="Roboto Mono Web"/>
              </a:rPr>
              <a:t> Rev. 2020 Jul 21;7(7)</a:t>
            </a:r>
            <a:endParaRPr lang="en-US" sz="1300" dirty="0"/>
          </a:p>
        </p:txBody>
      </p:sp>
      <p:sp>
        <p:nvSpPr>
          <p:cNvPr id="3" name="Content Placeholder 2">
            <a:extLst>
              <a:ext uri="{FF2B5EF4-FFF2-40B4-BE49-F238E27FC236}">
                <a16:creationId xmlns:a16="http://schemas.microsoft.com/office/drawing/2014/main" id="{7B2399D7-1675-0FDE-18F1-89F0E16DD627}"/>
              </a:ext>
            </a:extLst>
          </p:cNvPr>
          <p:cNvSpPr>
            <a:spLocks noGrp="1"/>
          </p:cNvSpPr>
          <p:nvPr>
            <p:ph idx="1"/>
          </p:nvPr>
        </p:nvSpPr>
        <p:spPr>
          <a:xfrm>
            <a:off x="680321" y="2359732"/>
            <a:ext cx="9613861" cy="4155367"/>
          </a:xfrm>
        </p:spPr>
        <p:txBody>
          <a:bodyPr>
            <a:normAutofit fontScale="70000" lnSpcReduction="20000"/>
          </a:bodyPr>
          <a:lstStyle/>
          <a:p>
            <a:r>
              <a:rPr lang="en-GB" dirty="0"/>
              <a:t>Objectives: To assess the effectiveness of pedometer interventions in the workplace for increasing physical activity and improving long-term health outcomes. </a:t>
            </a:r>
          </a:p>
          <a:p>
            <a:r>
              <a:rPr lang="en-GB" dirty="0"/>
              <a:t>Search methods </a:t>
            </a:r>
          </a:p>
          <a:p>
            <a:r>
              <a:rPr lang="en-GB" dirty="0"/>
              <a:t>Cochrane Central Register of Controlled Trials, MEDLINE, Embase, the Cumulative Index to Nursing and Allied Health Literature (CINAHL), Occupational Safety and Health (OSH) UPDATE, Web of Science, Clinical </a:t>
            </a:r>
            <a:r>
              <a:rPr lang="en-GB" dirty="0" err="1"/>
              <a:t>Trials.gov</a:t>
            </a:r>
            <a:r>
              <a:rPr lang="en-GB" dirty="0"/>
              <a:t>, and the WHO International Clinical Trials Registry Platform from the earliest record to December 2016. </a:t>
            </a:r>
          </a:p>
          <a:p>
            <a:r>
              <a:rPr lang="en-GB" dirty="0"/>
              <a:t>Consulted the reference lists of included studies and contacted study authors to identify additional records. </a:t>
            </a:r>
          </a:p>
          <a:p>
            <a:r>
              <a:rPr lang="en-GB" dirty="0"/>
              <a:t>Search updated in May 2019, but these results not incorporated. </a:t>
            </a:r>
          </a:p>
          <a:p>
            <a:r>
              <a:rPr lang="en-GB" dirty="0"/>
              <a:t>Selection criteria </a:t>
            </a:r>
          </a:p>
          <a:p>
            <a:r>
              <a:rPr lang="en-GB" dirty="0"/>
              <a:t>Included randomised controlled trials (RCTs) of workplace interventions with a pedometer component for employed adults, compared to no or minimal interventions, or to alternative physical activity interventions. </a:t>
            </a:r>
          </a:p>
          <a:p>
            <a:r>
              <a:rPr lang="en-GB" dirty="0"/>
              <a:t>Excluded athletes and interventions using accelerometers. The primary outcome was physical activity. Studies were excluded if physical activity was not measured</a:t>
            </a:r>
            <a:endParaRPr lang="en-US" dirty="0"/>
          </a:p>
        </p:txBody>
      </p:sp>
    </p:spTree>
    <p:extLst>
      <p:ext uri="{BB962C8B-B14F-4D97-AF65-F5344CB8AC3E}">
        <p14:creationId xmlns:p14="http://schemas.microsoft.com/office/powerpoint/2010/main" val="31180912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47CD4-3F74-E592-4960-79278D2E07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5E14B-B3F9-F1CB-7929-C4191B2CB669}"/>
              </a:ext>
            </a:extLst>
          </p:cNvPr>
          <p:cNvSpPr>
            <a:spLocks noGrp="1"/>
          </p:cNvSpPr>
          <p:nvPr>
            <p:ph type="title"/>
          </p:nvPr>
        </p:nvSpPr>
        <p:spPr/>
        <p:txBody>
          <a:bodyPr/>
          <a:lstStyle/>
          <a:p>
            <a:r>
              <a:rPr lang="en-GB" dirty="0"/>
              <a:t>14 studies</a:t>
            </a:r>
            <a:endParaRPr lang="en-US" dirty="0"/>
          </a:p>
        </p:txBody>
      </p:sp>
      <p:sp>
        <p:nvSpPr>
          <p:cNvPr id="3" name="Content Placeholder 2">
            <a:extLst>
              <a:ext uri="{FF2B5EF4-FFF2-40B4-BE49-F238E27FC236}">
                <a16:creationId xmlns:a16="http://schemas.microsoft.com/office/drawing/2014/main" id="{6E12172D-666F-E4DD-2040-8EDB739F8A44}"/>
              </a:ext>
            </a:extLst>
          </p:cNvPr>
          <p:cNvSpPr>
            <a:spLocks noGrp="1"/>
          </p:cNvSpPr>
          <p:nvPr>
            <p:ph idx="1"/>
          </p:nvPr>
        </p:nvSpPr>
        <p:spPr/>
        <p:txBody>
          <a:bodyPr>
            <a:normAutofit fontScale="92500" lnSpcReduction="20000"/>
          </a:bodyPr>
          <a:lstStyle/>
          <a:p>
            <a:r>
              <a:rPr lang="en-GB" dirty="0"/>
              <a:t>A total of 4762 participants were recruited. </a:t>
            </a:r>
          </a:p>
          <a:p>
            <a:r>
              <a:rPr lang="en-GB" dirty="0"/>
              <a:t>These studies were conducted in various high-income countries and in diverse workplaces (from offices to physical workplaces). </a:t>
            </a:r>
          </a:p>
          <a:p>
            <a:r>
              <a:rPr lang="en-GB" dirty="0"/>
              <a:t>Participants included both healthy populations and those at risk of chronic disease (e.g. through inactivity or overweight), with a mean age of 41 years. </a:t>
            </a:r>
          </a:p>
          <a:p>
            <a:r>
              <a:rPr lang="en-GB" dirty="0"/>
              <a:t>All studies used multi-component health promotion interventions. </a:t>
            </a:r>
          </a:p>
          <a:p>
            <a:r>
              <a:rPr lang="en-GB" dirty="0"/>
              <a:t>Eleven studies used minimal intervention controls, and four used alternative physical activity interventions. </a:t>
            </a:r>
          </a:p>
          <a:p>
            <a:r>
              <a:rPr lang="en-GB" dirty="0"/>
              <a:t>Intervention duration ranged from one week to two years, and follow-up after completion of the intervention ranged from three to ten months.</a:t>
            </a:r>
            <a:endParaRPr lang="en-US" dirty="0"/>
          </a:p>
        </p:txBody>
      </p:sp>
    </p:spTree>
    <p:extLst>
      <p:ext uri="{BB962C8B-B14F-4D97-AF65-F5344CB8AC3E}">
        <p14:creationId xmlns:p14="http://schemas.microsoft.com/office/powerpoint/2010/main" val="538989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9A8061-2E4C-6FDF-ADA5-0B49924D79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05DBC5-ED26-0C29-E227-399257BCB45C}"/>
              </a:ext>
            </a:extLst>
          </p:cNvPr>
          <p:cNvSpPr>
            <a:spLocks noGrp="1"/>
          </p:cNvSpPr>
          <p:nvPr>
            <p:ph type="title"/>
          </p:nvPr>
        </p:nvSpPr>
        <p:spPr/>
        <p:txBody>
          <a:bodyPr>
            <a:normAutofit fontScale="90000"/>
          </a:bodyPr>
          <a:lstStyle/>
          <a:p>
            <a:r>
              <a:rPr lang="en-GB" dirty="0"/>
              <a:t>Compared with no or a minimal health programme: </a:t>
            </a:r>
            <a:br>
              <a:rPr lang="en-GB" dirty="0"/>
            </a:br>
            <a:endParaRPr lang="en-US" dirty="0"/>
          </a:p>
        </p:txBody>
      </p:sp>
      <p:sp>
        <p:nvSpPr>
          <p:cNvPr id="3" name="Content Placeholder 2">
            <a:extLst>
              <a:ext uri="{FF2B5EF4-FFF2-40B4-BE49-F238E27FC236}">
                <a16:creationId xmlns:a16="http://schemas.microsoft.com/office/drawing/2014/main" id="{ED448A5C-0C47-5C96-DD06-277DD8B655C6}"/>
              </a:ext>
            </a:extLst>
          </p:cNvPr>
          <p:cNvSpPr>
            <a:spLocks noGrp="1"/>
          </p:cNvSpPr>
          <p:nvPr>
            <p:ph idx="1"/>
          </p:nvPr>
        </p:nvSpPr>
        <p:spPr>
          <a:xfrm>
            <a:off x="680321" y="2114550"/>
            <a:ext cx="10166749" cy="4526279"/>
          </a:xfrm>
        </p:spPr>
        <p:txBody>
          <a:bodyPr>
            <a:normAutofit fontScale="77500" lnSpcReduction="20000"/>
          </a:bodyPr>
          <a:lstStyle/>
          <a:p>
            <a:r>
              <a:rPr lang="en-GB" dirty="0"/>
              <a:t>Pedometer programmes may not affect physical activity at least one month after the programme end (6 studies), but they may reduce sedentary behaviour and may improve people's well-being (1 study). </a:t>
            </a:r>
          </a:p>
          <a:p>
            <a:r>
              <a:rPr lang="en-GB" dirty="0"/>
              <a:t>Pedometer programmes may slightly reduce body mass index (3 studies, low certainty), but probably make little to no difference in blood pressure (2 studies, moderate certainty) and may reduce unwanted effects such as injuries (2 studies, low certainty). </a:t>
            </a:r>
          </a:p>
          <a:p>
            <a:r>
              <a:rPr lang="en-GB" dirty="0"/>
              <a:t>No studies measured cholesterol or disease risk scores at least one month after the programme ended. </a:t>
            </a:r>
          </a:p>
          <a:p>
            <a:pPr marL="0" indent="0">
              <a:buNone/>
            </a:pPr>
            <a:endParaRPr lang="en-GB" dirty="0"/>
          </a:p>
          <a:p>
            <a:pPr marL="0" indent="0">
              <a:buNone/>
            </a:pPr>
            <a:r>
              <a:rPr lang="en-GB" dirty="0"/>
              <a:t>Compared with another health programme: </a:t>
            </a:r>
          </a:p>
          <a:p>
            <a:r>
              <a:rPr lang="en-GB" dirty="0"/>
              <a:t>Pedometer programmes may affect physical activity after at least one month since the programme end (1 study), but little certainty about this result. </a:t>
            </a:r>
          </a:p>
          <a:p>
            <a:r>
              <a:rPr lang="en-GB" dirty="0"/>
              <a:t>Could not draw conclusions about unwanted effects. </a:t>
            </a:r>
          </a:p>
          <a:p>
            <a:r>
              <a:rPr lang="en-GB" dirty="0"/>
              <a:t>The evidence was not good enough to be certain about effects on sedentary behaviour, BMI, blood pressure, cholesterol, cardiovascular disease risk and well-being. </a:t>
            </a:r>
          </a:p>
          <a:p>
            <a:r>
              <a:rPr lang="en-GB" dirty="0"/>
              <a:t>Some effects were seen but findings were not consistent.</a:t>
            </a:r>
            <a:endParaRPr lang="en-US" dirty="0"/>
          </a:p>
        </p:txBody>
      </p:sp>
    </p:spTree>
    <p:extLst>
      <p:ext uri="{BB962C8B-B14F-4D97-AF65-F5344CB8AC3E}">
        <p14:creationId xmlns:p14="http://schemas.microsoft.com/office/powerpoint/2010/main" val="3794970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DB2CB-C3A0-AC91-E130-BEA68699D9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A42068-E748-3529-1C1C-5AD9AFF66EB3}"/>
              </a:ext>
            </a:extLst>
          </p:cNvPr>
          <p:cNvSpPr>
            <a:spLocks noGrp="1"/>
          </p:cNvSpPr>
          <p:nvPr>
            <p:ph type="title"/>
          </p:nvPr>
        </p:nvSpPr>
        <p:spPr/>
        <p:txBody>
          <a:bodyPr/>
          <a:lstStyle/>
          <a:p>
            <a:r>
              <a:rPr lang="en-GB" dirty="0"/>
              <a:t>Conclusions </a:t>
            </a:r>
            <a:endParaRPr lang="en-US" dirty="0"/>
          </a:p>
        </p:txBody>
      </p:sp>
      <p:sp>
        <p:nvSpPr>
          <p:cNvPr id="3" name="Content Placeholder 2">
            <a:extLst>
              <a:ext uri="{FF2B5EF4-FFF2-40B4-BE49-F238E27FC236}">
                <a16:creationId xmlns:a16="http://schemas.microsoft.com/office/drawing/2014/main" id="{C587CF5C-9233-F814-C1AC-F83813BD660E}"/>
              </a:ext>
            </a:extLst>
          </p:cNvPr>
          <p:cNvSpPr>
            <a:spLocks noGrp="1"/>
          </p:cNvSpPr>
          <p:nvPr>
            <p:ph idx="1"/>
          </p:nvPr>
        </p:nvSpPr>
        <p:spPr>
          <a:xfrm>
            <a:off x="680321" y="2068830"/>
            <a:ext cx="9613861" cy="4491989"/>
          </a:xfrm>
        </p:spPr>
        <p:txBody>
          <a:bodyPr>
            <a:normAutofit fontScale="92500" lnSpcReduction="20000"/>
          </a:bodyPr>
          <a:lstStyle/>
          <a:p>
            <a:r>
              <a:rPr lang="en-GB" dirty="0"/>
              <a:t>Exercise programmes can have positive effects on an employee's physical activity and health, but they did not find enough reliable evidence to be certain whether a pedometer programme is better than other types of health programmes, especially for achieving long-term changes in behaviour. </a:t>
            </a:r>
          </a:p>
          <a:p>
            <a:r>
              <a:rPr lang="en-GB" dirty="0"/>
              <a:t>Evidence is uncertain because results were reported by a small number of studies — sometimes only one study. </a:t>
            </a:r>
          </a:p>
          <a:p>
            <a:r>
              <a:rPr lang="en-GB" dirty="0"/>
              <a:t>In most studies, the people involved knew which study group they were in, which can affect results. </a:t>
            </a:r>
          </a:p>
          <a:p>
            <a:r>
              <a:rPr lang="en-GB" dirty="0"/>
              <a:t>Many people dropped out of studies before the studies ended, so not enough results were collected. </a:t>
            </a:r>
          </a:p>
          <a:p>
            <a:r>
              <a:rPr lang="en-GB" dirty="0"/>
              <a:t>Some studies did not report any results for some measures we were interested in or did not assess/ evaluate if benefits were maintained after the program ended. </a:t>
            </a:r>
          </a:p>
          <a:p>
            <a:r>
              <a:rPr lang="en-GB" dirty="0"/>
              <a:t>Pedometers being replaced by apps and smartphones </a:t>
            </a:r>
          </a:p>
        </p:txBody>
      </p:sp>
    </p:spTree>
    <p:extLst>
      <p:ext uri="{BB962C8B-B14F-4D97-AF65-F5344CB8AC3E}">
        <p14:creationId xmlns:p14="http://schemas.microsoft.com/office/powerpoint/2010/main" val="2614271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EDAC-DD59-39F2-9B31-F3DC37E20765}"/>
              </a:ext>
            </a:extLst>
          </p:cNvPr>
          <p:cNvSpPr>
            <a:spLocks noGrp="1"/>
          </p:cNvSpPr>
          <p:nvPr>
            <p:ph type="title"/>
          </p:nvPr>
        </p:nvSpPr>
        <p:spPr/>
        <p:txBody>
          <a:bodyPr/>
          <a:lstStyle/>
          <a:p>
            <a:r>
              <a:rPr lang="en-US" dirty="0"/>
              <a:t>Apps</a:t>
            </a:r>
          </a:p>
        </p:txBody>
      </p:sp>
      <p:sp>
        <p:nvSpPr>
          <p:cNvPr id="3" name="Content Placeholder 2">
            <a:extLst>
              <a:ext uri="{FF2B5EF4-FFF2-40B4-BE49-F238E27FC236}">
                <a16:creationId xmlns:a16="http://schemas.microsoft.com/office/drawing/2014/main" id="{95066301-448B-CC4F-2B9A-E872757E3251}"/>
              </a:ext>
            </a:extLst>
          </p:cNvPr>
          <p:cNvSpPr>
            <a:spLocks noGrp="1"/>
          </p:cNvSpPr>
          <p:nvPr>
            <p:ph idx="1"/>
          </p:nvPr>
        </p:nvSpPr>
        <p:spPr>
          <a:xfrm>
            <a:off x="680321" y="2045970"/>
            <a:ext cx="9613861" cy="4457700"/>
          </a:xfrm>
        </p:spPr>
        <p:txBody>
          <a:bodyPr>
            <a:normAutofit fontScale="62500" lnSpcReduction="20000"/>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Vantage Fit </a:t>
            </a:r>
            <a:r>
              <a:rPr lang="en-GB" b="0" i="0" dirty="0">
                <a:effectLst/>
                <a:latin typeface="Poppins" pitchFamily="2" charset="77"/>
              </a:rPr>
              <a:t>: Employee wellness software that engages rewards system for tracking and achieving fitness goals.</a:t>
            </a:r>
          </a:p>
          <a:p>
            <a:pPr marL="0" indent="0" algn="l">
              <a:lnSpc>
                <a:spcPts val="2475"/>
              </a:lnSpc>
              <a:buNone/>
            </a:pPr>
            <a:r>
              <a:rPr lang="en-GB" b="0" i="0" dirty="0">
                <a:effectLst/>
                <a:latin typeface="Poppins" pitchFamily="2" charset="77"/>
                <a:hlinkClick r:id="rId3"/>
              </a:rPr>
              <a:t>https://www.vantagefit.io/</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4">
                  <a:extLst>
                    <a:ext uri="{A12FA001-AC4F-418D-AE19-62706E023703}">
                      <ahyp:hlinkClr xmlns:ahyp="http://schemas.microsoft.com/office/drawing/2018/hyperlinkcolor" val="tx"/>
                    </a:ext>
                  </a:extLst>
                </a:hlinkClick>
              </a:rPr>
              <a:t>The Kite Program </a:t>
            </a:r>
            <a:r>
              <a:rPr lang="en-GB" b="0" i="0" dirty="0">
                <a:effectLst/>
                <a:latin typeface="Poppins" pitchFamily="2" charset="77"/>
              </a:rPr>
              <a:t>: A health and wellness software that uses personalized health coaching and wellness solutions. (focus on mental health)</a:t>
            </a:r>
          </a:p>
          <a:p>
            <a:pPr algn="l">
              <a:lnSpc>
                <a:spcPts val="2475"/>
              </a:lnSpc>
            </a:pPr>
            <a:r>
              <a:rPr lang="en-GB" b="0" i="0" u="none" strike="noStrike" dirty="0">
                <a:effectLst/>
                <a:latin typeface="Poppins" pitchFamily="2" charset="77"/>
                <a:hlinkClick r:id="rId5">
                  <a:extLst>
                    <a:ext uri="{A12FA001-AC4F-418D-AE19-62706E023703}">
                      <ahyp:hlinkClr xmlns:ahyp="http://schemas.microsoft.com/office/drawing/2018/hyperlinkcolor" val="tx"/>
                    </a:ext>
                  </a:extLst>
                </a:hlinkClick>
              </a:rPr>
              <a:t>Virgin Pulse </a:t>
            </a:r>
            <a:r>
              <a:rPr lang="en-GB" b="0" i="0" dirty="0">
                <a:effectLst/>
                <a:latin typeface="Poppins" pitchFamily="2" charset="77"/>
              </a:rPr>
              <a:t>: Offers a platform for creating healthy habits through personalized daily engagement.</a:t>
            </a:r>
          </a:p>
          <a:p>
            <a:pPr marL="0" indent="0" algn="l">
              <a:lnSpc>
                <a:spcPts val="2475"/>
              </a:lnSpc>
              <a:buNone/>
            </a:pPr>
            <a:r>
              <a:rPr lang="en-GB" b="0" i="0" dirty="0">
                <a:effectLst/>
                <a:latin typeface="Poppins" pitchFamily="2" charset="77"/>
                <a:hlinkClick r:id="rId6"/>
              </a:rPr>
              <a:t>https://personifyhealth.com/global/solutions/</a:t>
            </a:r>
            <a:endParaRPr lang="en-GB" b="0" i="0" dirty="0">
              <a:effectLst/>
              <a:latin typeface="Poppins" pitchFamily="2" charset="77"/>
            </a:endParaRPr>
          </a:p>
          <a:p>
            <a:pPr algn="l">
              <a:lnSpc>
                <a:spcPts val="2475"/>
              </a:lnSpc>
            </a:pPr>
            <a:r>
              <a:rPr lang="en-GB" b="0" i="0" u="none" strike="noStrike" dirty="0">
                <a:effectLst/>
                <a:latin typeface="Poppins" pitchFamily="2" charset="77"/>
                <a:hlinkClick r:id="rId7">
                  <a:extLst>
                    <a:ext uri="{A12FA001-AC4F-418D-AE19-62706E023703}">
                      <ahyp:hlinkClr xmlns:ahyp="http://schemas.microsoft.com/office/drawing/2018/hyperlinkcolor" val="tx"/>
                    </a:ext>
                  </a:extLst>
                </a:hlinkClick>
              </a:rPr>
              <a:t>Wellbeats </a:t>
            </a:r>
            <a:r>
              <a:rPr lang="en-GB" b="0" i="0" dirty="0">
                <a:effectLst/>
                <a:latin typeface="Poppins" pitchFamily="2" charset="77"/>
              </a:rPr>
              <a:t>: Provides on-demand fitness classes tailored to diverse employee wellness needs.</a:t>
            </a:r>
          </a:p>
          <a:p>
            <a:pPr algn="l">
              <a:lnSpc>
                <a:spcPts val="2475"/>
              </a:lnSpc>
            </a:pPr>
            <a:r>
              <a:rPr lang="en-GB" b="0" i="0" u="none" strike="noStrike" dirty="0">
                <a:effectLst/>
                <a:latin typeface="Poppins" pitchFamily="2" charset="77"/>
                <a:hlinkClick r:id="rId8">
                  <a:extLst>
                    <a:ext uri="{A12FA001-AC4F-418D-AE19-62706E023703}">
                      <ahyp:hlinkClr xmlns:ahyp="http://schemas.microsoft.com/office/drawing/2018/hyperlinkcolor" val="tx"/>
                    </a:ext>
                  </a:extLst>
                </a:hlinkClick>
              </a:rPr>
              <a:t>HealthifyMe </a:t>
            </a:r>
            <a:r>
              <a:rPr lang="en-GB" b="0" i="0" dirty="0">
                <a:effectLst/>
                <a:latin typeface="Poppins" pitchFamily="2" charset="77"/>
              </a:rPr>
              <a:t>: Features AI-powered health and nutrition advice for personalised wellness journeys.</a:t>
            </a:r>
          </a:p>
          <a:p>
            <a:pPr algn="l">
              <a:lnSpc>
                <a:spcPts val="2475"/>
              </a:lnSpc>
            </a:pPr>
            <a:endParaRPr lang="en-GB" b="0" i="0" dirty="0">
              <a:effectLst/>
              <a:latin typeface="Poppins" pitchFamily="2" charset="77"/>
            </a:endParaRPr>
          </a:p>
          <a:p>
            <a:endParaRPr lang="en-US" dirty="0"/>
          </a:p>
        </p:txBody>
      </p:sp>
    </p:spTree>
    <p:extLst>
      <p:ext uri="{BB962C8B-B14F-4D97-AF65-F5344CB8AC3E}">
        <p14:creationId xmlns:p14="http://schemas.microsoft.com/office/powerpoint/2010/main" val="18655097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A9F2-2FB2-E831-F545-4008E2BF36A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29EDE8C-6841-7EF2-D660-FE82A3523CA9}"/>
              </a:ext>
            </a:extLst>
          </p:cNvPr>
          <p:cNvSpPr>
            <a:spLocks noGrp="1"/>
          </p:cNvSpPr>
          <p:nvPr>
            <p:ph idx="1"/>
          </p:nvPr>
        </p:nvSpPr>
        <p:spPr/>
        <p:txBody>
          <a:bodyPr>
            <a:normAutofit/>
          </a:bodyPr>
          <a:lstStyle/>
          <a:p>
            <a:pPr algn="l">
              <a:lnSpc>
                <a:spcPts val="2475"/>
              </a:lnSpc>
            </a:pPr>
            <a:r>
              <a:rPr lang="en-GB" b="0" i="0" u="none" strike="noStrike" dirty="0">
                <a:effectLst/>
                <a:latin typeface="Poppins" pitchFamily="2" charset="77"/>
                <a:hlinkClick r:id="rId2">
                  <a:extLst>
                    <a:ext uri="{A12FA001-AC4F-418D-AE19-62706E023703}">
                      <ahyp:hlinkClr xmlns:ahyp="http://schemas.microsoft.com/office/drawing/2018/hyperlinkcolor" val="tx"/>
                    </a:ext>
                  </a:extLst>
                </a:hlinkClick>
              </a:rPr>
              <a:t>Burnalong </a:t>
            </a:r>
            <a:r>
              <a:rPr lang="en-GB" b="0" i="0" dirty="0">
                <a:effectLst/>
                <a:latin typeface="Poppins" pitchFamily="2" charset="77"/>
              </a:rPr>
              <a:t>: Live and on-demand fitness classes led by real instructors. </a:t>
            </a:r>
          </a:p>
          <a:p>
            <a:pPr algn="l">
              <a:lnSpc>
                <a:spcPts val="2475"/>
              </a:lnSpc>
            </a:pPr>
            <a:r>
              <a:rPr lang="en-GB" b="0" i="0" u="none" strike="noStrike" dirty="0">
                <a:effectLst/>
                <a:latin typeface="Poppins" pitchFamily="2" charset="77"/>
                <a:hlinkClick r:id="rId3">
                  <a:extLst>
                    <a:ext uri="{A12FA001-AC4F-418D-AE19-62706E023703}">
                      <ahyp:hlinkClr xmlns:ahyp="http://schemas.microsoft.com/office/drawing/2018/hyperlinkcolor" val="tx"/>
                    </a:ext>
                  </a:extLst>
                </a:hlinkClick>
              </a:rPr>
              <a:t>Calm </a:t>
            </a:r>
            <a:r>
              <a:rPr lang="en-GB" b="0" i="0" dirty="0">
                <a:effectLst/>
                <a:latin typeface="Poppins" pitchFamily="2" charset="77"/>
              </a:rPr>
              <a:t>: Offers meditation and mindfulness exercises to reduce stress and improve mental well-being.</a:t>
            </a:r>
          </a:p>
          <a:p>
            <a:endParaRPr lang="en-US" dirty="0"/>
          </a:p>
        </p:txBody>
      </p:sp>
    </p:spTree>
    <p:extLst>
      <p:ext uri="{BB962C8B-B14F-4D97-AF65-F5344CB8AC3E}">
        <p14:creationId xmlns:p14="http://schemas.microsoft.com/office/powerpoint/2010/main" val="1181327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745" y="492454"/>
            <a:ext cx="9613860" cy="309057"/>
          </a:xfrm>
        </p:spPr>
        <p:txBody>
          <a:bodyPr>
            <a:noAutofit/>
          </a:bodyPr>
          <a:lstStyle/>
          <a:p>
            <a:br>
              <a:rPr lang="en-GB" sz="1600" b="1" dirty="0">
                <a:hlinkClick r:id="rId2"/>
              </a:rPr>
            </a:br>
            <a:br>
              <a:rPr lang="en-GB" sz="1600" b="1" dirty="0">
                <a:hlinkClick r:id="rId2"/>
              </a:rPr>
            </a:br>
            <a:r>
              <a:rPr lang="en-GB" sz="1600" b="1" dirty="0">
                <a:hlinkClick r:id="rId3"/>
              </a:rPr>
              <a:t>VP GO | Virgin Pulse (youtube.com)</a:t>
            </a:r>
            <a:br>
              <a:rPr lang="en-GB" sz="1600" b="1" dirty="0">
                <a:hlinkClick r:id="rId2"/>
              </a:rPr>
            </a:br>
            <a:br>
              <a:rPr lang="en-GB" sz="1600" b="1" dirty="0">
                <a:hlinkClick r:id="rId2"/>
              </a:rPr>
            </a:br>
            <a:r>
              <a:rPr lang="en-GB" sz="1600" b="1" dirty="0">
                <a:hlinkClick r:id="rId2"/>
              </a:rPr>
              <a:t>https://www.youtube.com/watch?v=-uSEbxhvPGY</a:t>
            </a:r>
            <a:br>
              <a:rPr lang="en-GB" sz="1600" b="1" dirty="0">
                <a:hlinkClick r:id="rId2"/>
              </a:rPr>
            </a:br>
            <a:br>
              <a:rPr lang="en-GB" sz="1600" b="1" dirty="0">
                <a:hlinkClick r:id="rId2"/>
              </a:rPr>
            </a:br>
            <a:r>
              <a:rPr lang="en-GB" sz="1600" b="1" dirty="0">
                <a:hlinkClick r:id="rId2"/>
              </a:rPr>
              <a:t>https://www.virginpulse.com/vp-go/how-it-works/</a:t>
            </a:r>
            <a:br>
              <a:rPr lang="en-GB" sz="1600" b="1" dirty="0"/>
            </a:br>
            <a:endParaRPr lang="en-GB" sz="1600" b="1" dirty="0"/>
          </a:p>
        </p:txBody>
      </p:sp>
      <p:pic>
        <p:nvPicPr>
          <p:cNvPr id="5" name="Picture 4"/>
          <p:cNvPicPr>
            <a:picLocks noChangeAspect="1"/>
          </p:cNvPicPr>
          <p:nvPr/>
        </p:nvPicPr>
        <p:blipFill>
          <a:blip r:embed="rId4"/>
          <a:stretch>
            <a:fillRect/>
          </a:stretch>
        </p:blipFill>
        <p:spPr>
          <a:xfrm>
            <a:off x="0" y="1437731"/>
            <a:ext cx="12192000" cy="5420269"/>
          </a:xfrm>
          <a:prstGeom prst="rect">
            <a:avLst/>
          </a:prstGeom>
        </p:spPr>
      </p:pic>
      <p:sp>
        <p:nvSpPr>
          <p:cNvPr id="4" name="Text Placeholder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0943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DC79E-564C-5C61-AA3C-F76128E5EE6A}"/>
              </a:ext>
            </a:extLst>
          </p:cNvPr>
          <p:cNvSpPr>
            <a:spLocks noGrp="1"/>
          </p:cNvSpPr>
          <p:nvPr>
            <p:ph type="title"/>
          </p:nvPr>
        </p:nvSpPr>
        <p:spPr>
          <a:xfrm>
            <a:off x="0" y="2869895"/>
            <a:ext cx="10294182" cy="1090788"/>
          </a:xfrm>
        </p:spPr>
        <p:txBody>
          <a:bodyPr/>
          <a:lstStyle/>
          <a:p>
            <a:r>
              <a:rPr lang="en-US" dirty="0"/>
              <a:t>Have a look at some of the examples provided…</a:t>
            </a:r>
          </a:p>
        </p:txBody>
      </p:sp>
      <p:sp>
        <p:nvSpPr>
          <p:cNvPr id="3" name="Text Placeholder 2">
            <a:extLst>
              <a:ext uri="{FF2B5EF4-FFF2-40B4-BE49-F238E27FC236}">
                <a16:creationId xmlns:a16="http://schemas.microsoft.com/office/drawing/2014/main" id="{C36F7EBB-8552-D055-4FC6-2558E119687C}"/>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1871512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Adding other lifestyle elements…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08791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Increasing Awareness of the Importance of Physical Activity and Healthy Nutrition (Mayer et al., 2019)</a:t>
            </a:r>
          </a:p>
        </p:txBody>
      </p:sp>
      <p:sp>
        <p:nvSpPr>
          <p:cNvPr id="3" name="Content Placeholder 2"/>
          <p:cNvSpPr>
            <a:spLocks noGrp="1"/>
          </p:cNvSpPr>
          <p:nvPr>
            <p:ph idx="1"/>
          </p:nvPr>
        </p:nvSpPr>
        <p:spPr>
          <a:xfrm>
            <a:off x="680321" y="2020389"/>
            <a:ext cx="10719199" cy="4911634"/>
          </a:xfrm>
        </p:spPr>
        <p:txBody>
          <a:bodyPr>
            <a:normAutofit fontScale="70000" lnSpcReduction="20000"/>
          </a:bodyPr>
          <a:lstStyle/>
          <a:p>
            <a:r>
              <a:rPr lang="en-GB" dirty="0"/>
              <a:t>The study evaluated the impact of an online workplace program that promoted physical activity and health, while focusing on performance measures relating to physical activity, nutrition, and overall health. </a:t>
            </a:r>
          </a:p>
          <a:p>
            <a:endParaRPr lang="en-GB" dirty="0"/>
          </a:p>
          <a:p>
            <a:r>
              <a:rPr lang="en-GB" dirty="0"/>
              <a:t>A large sample of more than 18,000 participants allowed the use of text mining and machine-learning methods to determine what descriptions of the program identify successful outcomes, and the most beneficial program modules and features. </a:t>
            </a:r>
          </a:p>
          <a:p>
            <a:r>
              <a:rPr lang="en-GB" dirty="0"/>
              <a:t>The data were automatically collected using 3 electronic questionnaires, administered on the Internet. </a:t>
            </a:r>
          </a:p>
          <a:p>
            <a:pPr lvl="1"/>
            <a:r>
              <a:rPr lang="en-GB" dirty="0">
                <a:solidFill>
                  <a:srgbClr val="FFFF00"/>
                </a:solidFill>
              </a:rPr>
              <a:t>The initial questionnaire was completed early in May 2016</a:t>
            </a:r>
          </a:p>
          <a:p>
            <a:pPr lvl="1"/>
            <a:r>
              <a:rPr lang="en-GB" dirty="0">
                <a:solidFill>
                  <a:srgbClr val="FFFF00"/>
                </a:solidFill>
              </a:rPr>
              <a:t>The second questionnaire was completed 2 weeks before the end of the 100-day journey</a:t>
            </a:r>
          </a:p>
          <a:p>
            <a:pPr lvl="1"/>
            <a:r>
              <a:rPr lang="en-GB" dirty="0">
                <a:solidFill>
                  <a:srgbClr val="FFFF00"/>
                </a:solidFill>
              </a:rPr>
              <a:t>The final Participant Experience Survey was completed 2 weeks later</a:t>
            </a:r>
          </a:p>
          <a:p>
            <a:r>
              <a:rPr lang="en-GB" dirty="0"/>
              <a:t>The program increased overall health and awareness of levels of physical activity and nutrition, especially for people who scored low on these measures initially. </a:t>
            </a:r>
          </a:p>
          <a:p>
            <a:r>
              <a:rPr lang="en-GB" dirty="0"/>
              <a:t>Physical activity was the most popular program module however the daily step–tracking process was associated with smaller improvements in overall health. </a:t>
            </a:r>
          </a:p>
          <a:p>
            <a:r>
              <a:rPr lang="en-GB" dirty="0"/>
              <a:t>The study found that the Virgin Pulse Global Challenge was an effective workplace intervention for improving overall health and awareness of physical activity and nutrition. </a:t>
            </a:r>
          </a:p>
          <a:p>
            <a:r>
              <a:rPr lang="en-GB" dirty="0"/>
              <a:t>Effectiveness relates to the holistic approach adopted rather than to individual modules in isolation. </a:t>
            </a:r>
          </a:p>
        </p:txBody>
      </p:sp>
    </p:spTree>
    <p:extLst>
      <p:ext uri="{BB962C8B-B14F-4D97-AF65-F5344CB8AC3E}">
        <p14:creationId xmlns:p14="http://schemas.microsoft.com/office/powerpoint/2010/main" val="962646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Muir et al., 2019 – Summary of findings:</a:t>
            </a:r>
          </a:p>
        </p:txBody>
      </p:sp>
      <p:sp>
        <p:nvSpPr>
          <p:cNvPr id="3" name="Content Placeholder 2"/>
          <p:cNvSpPr>
            <a:spLocks noGrp="1"/>
          </p:cNvSpPr>
          <p:nvPr>
            <p:ph idx="1"/>
          </p:nvPr>
        </p:nvSpPr>
        <p:spPr>
          <a:xfrm>
            <a:off x="680321" y="2177144"/>
            <a:ext cx="9613861" cy="4406536"/>
          </a:xfrm>
        </p:spPr>
        <p:txBody>
          <a:bodyPr>
            <a:normAutofit fontScale="85000" lnSpcReduction="20000"/>
          </a:bodyPr>
          <a:lstStyle/>
          <a:p>
            <a:r>
              <a:rPr lang="en-GB" dirty="0"/>
              <a:t>It is crucial that WPAIs aiming to address the health issues facing employees are effective, particularly for those most at risk; however, the effectiveness of these programs remains unclear (</a:t>
            </a:r>
            <a:r>
              <a:rPr lang="en-GB" dirty="0" err="1"/>
              <a:t>Rongen</a:t>
            </a:r>
            <a:r>
              <a:rPr lang="en-GB" dirty="0"/>
              <a:t> et al., 2013). </a:t>
            </a:r>
          </a:p>
          <a:p>
            <a:r>
              <a:rPr lang="en-GB" dirty="0"/>
              <a:t>The research suggests that sustaining engagement levels and achieving positive health behaviour change, particularly among employees at high risk of poor health outcomes (</a:t>
            </a:r>
            <a:r>
              <a:rPr lang="en-GB" dirty="0" err="1"/>
              <a:t>ie</a:t>
            </a:r>
            <a:r>
              <a:rPr lang="en-GB" dirty="0"/>
              <a:t>, those in poorer health and more sedentary at baseline), remain a significant challenge for WPAIs. </a:t>
            </a:r>
          </a:p>
          <a:p>
            <a:pPr lvl="1"/>
            <a:r>
              <a:rPr lang="en-GB" dirty="0"/>
              <a:t>Specifically, employees who are less physically active and therefore need such programs may struggle to remain engaged and reap the benefits of WPAIs in comparison to their fitter colleagues. </a:t>
            </a:r>
          </a:p>
          <a:p>
            <a:r>
              <a:rPr lang="en-GB" dirty="0"/>
              <a:t>This may be due to insufficient motivations and lower perceptions of self-efficacy for PA. </a:t>
            </a:r>
          </a:p>
          <a:p>
            <a:pPr lvl="1"/>
            <a:r>
              <a:rPr lang="en-GB" dirty="0"/>
              <a:t>Such conclusions may explain why engagement and positive health behaviour change have proven to be elusive for many WPAIs. </a:t>
            </a:r>
          </a:p>
          <a:p>
            <a:r>
              <a:rPr lang="en-GB" dirty="0">
                <a:solidFill>
                  <a:srgbClr val="FFFF00"/>
                </a:solidFill>
              </a:rPr>
              <a:t>Future models aiming to predict the success of WPAIs should consider additional relevant baseline demographic, attitudinal, health-, PA-, and work-related variables. </a:t>
            </a:r>
          </a:p>
        </p:txBody>
      </p:sp>
    </p:spTree>
    <p:extLst>
      <p:ext uri="{BB962C8B-B14F-4D97-AF65-F5344CB8AC3E}">
        <p14:creationId xmlns:p14="http://schemas.microsoft.com/office/powerpoint/2010/main" val="622686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Cardiometabolic</a:t>
            </a:r>
            <a:r>
              <a:rPr lang="en-GB" dirty="0"/>
              <a:t> Effects of a Workplace Cycling Intervention (Peterman et al., 2019).  </a:t>
            </a:r>
          </a:p>
        </p:txBody>
      </p:sp>
      <p:sp>
        <p:nvSpPr>
          <p:cNvPr id="3" name="Content Placeholder 2"/>
          <p:cNvSpPr>
            <a:spLocks noGrp="1"/>
          </p:cNvSpPr>
          <p:nvPr>
            <p:ph idx="1"/>
          </p:nvPr>
        </p:nvSpPr>
        <p:spPr>
          <a:xfrm>
            <a:off x="680321" y="2336873"/>
            <a:ext cx="9613861" cy="4377436"/>
          </a:xfrm>
        </p:spPr>
        <p:txBody>
          <a:bodyPr>
            <a:normAutofit fontScale="77500" lnSpcReduction="20000"/>
          </a:bodyPr>
          <a:lstStyle/>
          <a:p>
            <a:r>
              <a:rPr lang="en-GB" dirty="0"/>
              <a:t>Increased levels of daily sitting time are associated with increased cardiovascular disease and all-cause mortality (Dunstan et al., 2010).</a:t>
            </a:r>
          </a:p>
          <a:p>
            <a:r>
              <a:rPr lang="en-GB" dirty="0"/>
              <a:t>In addition, increased sitting time is associated with increased </a:t>
            </a:r>
            <a:r>
              <a:rPr lang="en-GB" dirty="0" err="1"/>
              <a:t>cardiometabolic</a:t>
            </a:r>
            <a:r>
              <a:rPr lang="en-GB" dirty="0"/>
              <a:t> risk factors, such as:</a:t>
            </a:r>
          </a:p>
          <a:p>
            <a:pPr lvl="1"/>
            <a:r>
              <a:rPr lang="en-GB" dirty="0">
                <a:solidFill>
                  <a:srgbClr val="FFFF00"/>
                </a:solidFill>
              </a:rPr>
              <a:t>Increased low-density lipoprotein (LDL) cholesterol (</a:t>
            </a:r>
            <a:r>
              <a:rPr lang="en-GB" dirty="0" err="1">
                <a:solidFill>
                  <a:srgbClr val="FFFF00"/>
                </a:solidFill>
              </a:rPr>
              <a:t>Duvivier</a:t>
            </a:r>
            <a:r>
              <a:rPr lang="en-GB" dirty="0">
                <a:solidFill>
                  <a:srgbClr val="FFFF00"/>
                </a:solidFill>
              </a:rPr>
              <a:t> et al., 2013)</a:t>
            </a:r>
          </a:p>
          <a:p>
            <a:pPr lvl="1"/>
            <a:r>
              <a:rPr lang="en-GB" dirty="0">
                <a:solidFill>
                  <a:srgbClr val="FFFF00"/>
                </a:solidFill>
              </a:rPr>
              <a:t>Decreased high-density lipoprotein (HDL) cholesterol (Fung et al., 2000)</a:t>
            </a:r>
          </a:p>
          <a:p>
            <a:pPr lvl="1"/>
            <a:r>
              <a:rPr lang="en-GB" dirty="0">
                <a:solidFill>
                  <a:srgbClr val="FFFF00"/>
                </a:solidFill>
              </a:rPr>
              <a:t>Increased resting blood pressure (Thorp et al., 2004)</a:t>
            </a:r>
          </a:p>
          <a:p>
            <a:pPr lvl="1"/>
            <a:r>
              <a:rPr lang="en-GB" dirty="0">
                <a:solidFill>
                  <a:srgbClr val="FFFF00"/>
                </a:solidFill>
              </a:rPr>
              <a:t>Impaired glucose tolerance (Healy et al., 2007)</a:t>
            </a:r>
          </a:p>
          <a:p>
            <a:r>
              <a:rPr lang="en-GB" dirty="0"/>
              <a:t>Although early research focused on total daily sitting time, the duration of sitting bouts also has a negative impact on </a:t>
            </a:r>
            <a:r>
              <a:rPr lang="en-GB" dirty="0" err="1"/>
              <a:t>cardiometabolic</a:t>
            </a:r>
            <a:r>
              <a:rPr lang="en-GB" dirty="0"/>
              <a:t> risk factors (Peddie, 2013) </a:t>
            </a:r>
          </a:p>
          <a:p>
            <a:r>
              <a:rPr lang="en-GB" dirty="0"/>
              <a:t>Researchers have begun to investigate ways to break up sitting time to decrease mortality risk and improve </a:t>
            </a:r>
            <a:r>
              <a:rPr lang="en-GB" dirty="0" err="1"/>
              <a:t>cardiometabolic</a:t>
            </a:r>
            <a:r>
              <a:rPr lang="en-GB" dirty="0"/>
              <a:t> risk factors. </a:t>
            </a:r>
          </a:p>
          <a:p>
            <a:r>
              <a:rPr lang="en-GB" dirty="0"/>
              <a:t>For desk workers, sitting at the workplace accounts for over 50% of the daily sitting time (Miller and Brown, 2004) </a:t>
            </a:r>
          </a:p>
          <a:p>
            <a:r>
              <a:rPr lang="en-GB" dirty="0"/>
              <a:t>To limit or break up sitting time in sedentary workplaces, a variety of devices have been proposed…</a:t>
            </a:r>
          </a:p>
        </p:txBody>
      </p:sp>
    </p:spTree>
    <p:extLst>
      <p:ext uri="{BB962C8B-B14F-4D97-AF65-F5344CB8AC3E}">
        <p14:creationId xmlns:p14="http://schemas.microsoft.com/office/powerpoint/2010/main" val="1804308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CF50-575B-FC47-9AA7-932AC56373B8}"/>
              </a:ext>
            </a:extLst>
          </p:cNvPr>
          <p:cNvSpPr>
            <a:spLocks noGrp="1"/>
          </p:cNvSpPr>
          <p:nvPr>
            <p:ph type="title"/>
          </p:nvPr>
        </p:nvSpPr>
        <p:spPr/>
        <p:txBody>
          <a:bodyPr/>
          <a:lstStyle/>
          <a:p>
            <a:r>
              <a:rPr lang="en-GB" dirty="0"/>
              <a:t>Standing Desks…</a:t>
            </a:r>
          </a:p>
        </p:txBody>
      </p:sp>
      <p:sp>
        <p:nvSpPr>
          <p:cNvPr id="3" name="Content Placeholder 2">
            <a:extLst>
              <a:ext uri="{FF2B5EF4-FFF2-40B4-BE49-F238E27FC236}">
                <a16:creationId xmlns:a16="http://schemas.microsoft.com/office/drawing/2014/main" id="{4A3B6EB0-6021-D265-CA34-EFE95C7CDFC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0182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Standing desks:</a:t>
            </a:r>
          </a:p>
        </p:txBody>
      </p:sp>
      <p:sp>
        <p:nvSpPr>
          <p:cNvPr id="3" name="Content Placeholder 2"/>
          <p:cNvSpPr>
            <a:spLocks noGrp="1"/>
          </p:cNvSpPr>
          <p:nvPr>
            <p:ph idx="1"/>
          </p:nvPr>
        </p:nvSpPr>
        <p:spPr>
          <a:xfrm>
            <a:off x="680321" y="1976846"/>
            <a:ext cx="9613861" cy="4615543"/>
          </a:xfrm>
        </p:spPr>
        <p:txBody>
          <a:bodyPr>
            <a:normAutofit fontScale="92500" lnSpcReduction="10000"/>
          </a:bodyPr>
          <a:lstStyle/>
          <a:p>
            <a:r>
              <a:rPr lang="en-GB" dirty="0"/>
              <a:t>For example, standing desks have increased in popularity and allow for standing breaks to interrupt prolonged sitting. </a:t>
            </a:r>
          </a:p>
          <a:p>
            <a:r>
              <a:rPr lang="en-GB" dirty="0"/>
              <a:t>However, consistent improvements in measured </a:t>
            </a:r>
            <a:r>
              <a:rPr lang="en-GB" dirty="0" err="1"/>
              <a:t>cardiometabolic</a:t>
            </a:r>
            <a:r>
              <a:rPr lang="en-GB" dirty="0"/>
              <a:t> risk factors have not been found when standing desks are implemented in the workplace. </a:t>
            </a:r>
            <a:r>
              <a:rPr lang="en-GB" dirty="0">
                <a:solidFill>
                  <a:srgbClr val="FFFF00"/>
                </a:solidFill>
              </a:rPr>
              <a:t>Overestimation – research studies considered last year?</a:t>
            </a:r>
          </a:p>
          <a:p>
            <a:pPr marL="0" indent="0">
              <a:buNone/>
            </a:pPr>
            <a:r>
              <a:rPr lang="en-GB" dirty="0"/>
              <a:t>This suggests a greater physical activity stimulus might be needed. </a:t>
            </a:r>
          </a:p>
          <a:p>
            <a:r>
              <a:rPr lang="en-GB" dirty="0"/>
              <a:t>In laboratory settings, significant improvements in blood glucose following an oral glucose tolerance test (OGTT) have been found when sitting is replaced with </a:t>
            </a:r>
            <a:r>
              <a:rPr lang="en-GB" dirty="0">
                <a:solidFill>
                  <a:srgbClr val="FFFF00"/>
                </a:solidFill>
              </a:rPr>
              <a:t>light-intensity physical activity</a:t>
            </a:r>
            <a:r>
              <a:rPr lang="en-GB" dirty="0"/>
              <a:t>. </a:t>
            </a:r>
          </a:p>
          <a:p>
            <a:r>
              <a:rPr lang="en-GB" dirty="0"/>
              <a:t>The improvements in these studies were similar to the improvements when sitting periods were broken up by equal durations of moderate-intensity physical activity. </a:t>
            </a:r>
          </a:p>
          <a:p>
            <a:r>
              <a:rPr lang="en-GB" dirty="0"/>
              <a:t>These findings provide evidence that </a:t>
            </a:r>
            <a:r>
              <a:rPr lang="en-GB" i="1" dirty="0">
                <a:solidFill>
                  <a:srgbClr val="FFFF00"/>
                </a:solidFill>
              </a:rPr>
              <a:t>even light-intensity physical activity</a:t>
            </a:r>
            <a:r>
              <a:rPr lang="en-GB" dirty="0"/>
              <a:t> is beneficial for breaking up sitting time</a:t>
            </a:r>
          </a:p>
        </p:txBody>
      </p:sp>
    </p:spTree>
    <p:extLst>
      <p:ext uri="{BB962C8B-B14F-4D97-AF65-F5344CB8AC3E}">
        <p14:creationId xmlns:p14="http://schemas.microsoft.com/office/powerpoint/2010/main" val="32328099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Office walking / cycling equipment. </a:t>
            </a:r>
          </a:p>
        </p:txBody>
      </p:sp>
      <p:sp>
        <p:nvSpPr>
          <p:cNvPr id="3" name="Content Placeholder 2"/>
          <p:cNvSpPr>
            <a:spLocks noGrp="1"/>
          </p:cNvSpPr>
          <p:nvPr>
            <p:ph idx="1"/>
          </p:nvPr>
        </p:nvSpPr>
        <p:spPr>
          <a:xfrm>
            <a:off x="680321" y="2011680"/>
            <a:ext cx="11172045" cy="5207726"/>
          </a:xfrm>
        </p:spPr>
        <p:txBody>
          <a:bodyPr>
            <a:normAutofit fontScale="85000" lnSpcReduction="20000"/>
          </a:bodyPr>
          <a:lstStyle/>
          <a:p>
            <a:r>
              <a:rPr lang="en-GB" dirty="0"/>
              <a:t>Challenges associated with implementation in a workplace setting… </a:t>
            </a:r>
          </a:p>
          <a:p>
            <a:pPr lvl="1"/>
            <a:r>
              <a:rPr lang="en-GB" dirty="0">
                <a:solidFill>
                  <a:srgbClr val="FFFF00"/>
                </a:solidFill>
              </a:rPr>
              <a:t>Some participants in a study using a standing workstation reported the development of musculoskeletal pain.</a:t>
            </a:r>
          </a:p>
          <a:p>
            <a:r>
              <a:rPr lang="en-GB" dirty="0"/>
              <a:t>In addition, although some researchers suggest walking breaks, many jobs require individuals to remain at their desk throughout the workday. </a:t>
            </a:r>
          </a:p>
          <a:p>
            <a:r>
              <a:rPr lang="en-GB" dirty="0"/>
              <a:t>The “walking workstation” solves this problem by allowing an individual to walk while remaining at their desk. </a:t>
            </a:r>
          </a:p>
          <a:p>
            <a:pPr lvl="1"/>
            <a:r>
              <a:rPr lang="en-GB" dirty="0">
                <a:solidFill>
                  <a:srgbClr val="FFFF00"/>
                </a:solidFill>
              </a:rPr>
              <a:t>Issues: walking workstations can be both expensive and large - logistical challenges </a:t>
            </a:r>
          </a:p>
          <a:p>
            <a:r>
              <a:rPr lang="en-GB" dirty="0"/>
              <a:t>Compact stationary cycling devices may be able to overcome many of these challenges and can be easily incorporated into an office environment without the need for new furniture.</a:t>
            </a:r>
          </a:p>
          <a:p>
            <a:r>
              <a:rPr lang="en-GB" dirty="0"/>
              <a:t>Compact stationary cycling devices are also much quieter than the walking workstation treadmill and can be used without hindering many common workplace tasks. </a:t>
            </a:r>
          </a:p>
          <a:p>
            <a:r>
              <a:rPr lang="en-GB" dirty="0"/>
              <a:t>In a recent randomized controlled trial, cycling devices were shown to be an effective way to reduce “sedentary sitting” (sitting without performing any cycling) (</a:t>
            </a:r>
            <a:r>
              <a:rPr lang="en-GB" dirty="0" err="1"/>
              <a:t>Carr</a:t>
            </a:r>
            <a:r>
              <a:rPr lang="en-GB" dirty="0"/>
              <a:t> et al., 2013)</a:t>
            </a:r>
          </a:p>
          <a:p>
            <a:pPr lvl="1"/>
            <a:r>
              <a:rPr lang="en-GB" dirty="0">
                <a:solidFill>
                  <a:srgbClr val="FFFF00"/>
                </a:solidFill>
              </a:rPr>
              <a:t>This research found improvements in waist circumference, but no significant changes to other </a:t>
            </a:r>
            <a:r>
              <a:rPr lang="en-GB" dirty="0" err="1">
                <a:solidFill>
                  <a:srgbClr val="FFFF00"/>
                </a:solidFill>
              </a:rPr>
              <a:t>cardiometabolic</a:t>
            </a:r>
            <a:r>
              <a:rPr lang="en-GB" dirty="0">
                <a:solidFill>
                  <a:srgbClr val="FFFF00"/>
                </a:solidFill>
              </a:rPr>
              <a:t> risk factors. </a:t>
            </a:r>
          </a:p>
          <a:p>
            <a:pPr lvl="1"/>
            <a:endParaRPr lang="en-GB" dirty="0"/>
          </a:p>
          <a:p>
            <a:pPr marL="457200" lvl="1" indent="0">
              <a:buNone/>
            </a:pPr>
            <a:r>
              <a:rPr lang="en-GB" dirty="0"/>
              <a:t>The study did not provide participants with a cycling duration goal and did not instruct participants to break up their sitting.</a:t>
            </a:r>
          </a:p>
        </p:txBody>
      </p:sp>
    </p:spTree>
    <p:extLst>
      <p:ext uri="{BB962C8B-B14F-4D97-AF65-F5344CB8AC3E}">
        <p14:creationId xmlns:p14="http://schemas.microsoft.com/office/powerpoint/2010/main" val="23308582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the study:</a:t>
            </a:r>
          </a:p>
        </p:txBody>
      </p:sp>
      <p:sp>
        <p:nvSpPr>
          <p:cNvPr id="3" name="Content Placeholder 2"/>
          <p:cNvSpPr>
            <a:spLocks noGrp="1"/>
          </p:cNvSpPr>
          <p:nvPr>
            <p:ph idx="1"/>
          </p:nvPr>
        </p:nvSpPr>
        <p:spPr>
          <a:xfrm>
            <a:off x="471316" y="2103120"/>
            <a:ext cx="10954330" cy="4754880"/>
          </a:xfrm>
        </p:spPr>
        <p:txBody>
          <a:bodyPr>
            <a:normAutofit fontScale="77500" lnSpcReduction="20000"/>
          </a:bodyPr>
          <a:lstStyle/>
          <a:p>
            <a:pPr marL="0" indent="0">
              <a:buNone/>
            </a:pPr>
            <a:r>
              <a:rPr lang="en-GB" dirty="0">
                <a:solidFill>
                  <a:srgbClr val="FFFF00"/>
                </a:solidFill>
              </a:rPr>
              <a:t>Methods: </a:t>
            </a:r>
            <a:r>
              <a:rPr lang="en-GB" dirty="0"/>
              <a:t>Twenty-one office workers who sat at work ≥6 hours per day underwent baseline physiological measurements (resting blood pressure, blood lipid profile, maximum oxygen consumption [VO˙ 2max], body composition). </a:t>
            </a:r>
          </a:p>
          <a:p>
            <a:r>
              <a:rPr lang="en-GB" dirty="0"/>
              <a:t>Participants were randomly assigned to a 4-week intervention only group (n = 12) or a delayed intervention group (n = 9) that involved a 4-week control condition before beginning the intervention. </a:t>
            </a:r>
          </a:p>
          <a:p>
            <a:r>
              <a:rPr lang="en-GB" dirty="0"/>
              <a:t>During the intervention, participants were instructed to use the cycling device a minimum of 15 minutes per hour, which would result in a total use of ≥2 hours per day during the workday.</a:t>
            </a:r>
          </a:p>
          <a:p>
            <a:r>
              <a:rPr lang="en-GB" dirty="0"/>
              <a:t>Following the intervention, physiological measurements were repeated. </a:t>
            </a:r>
          </a:p>
          <a:p>
            <a:pPr marL="0" indent="0">
              <a:buNone/>
            </a:pPr>
            <a:r>
              <a:rPr lang="en-GB" dirty="0">
                <a:solidFill>
                  <a:srgbClr val="FFFF00"/>
                </a:solidFill>
              </a:rPr>
              <a:t>Results:</a:t>
            </a:r>
            <a:r>
              <a:rPr lang="en-GB" dirty="0"/>
              <a:t> Participants averaged 1.77 (0.48) hours per day of cycling during the intervention with no changes in </a:t>
            </a:r>
            <a:r>
              <a:rPr lang="en-GB" dirty="0" err="1"/>
              <a:t>actigraphy</a:t>
            </a:r>
            <a:r>
              <a:rPr lang="en-GB" dirty="0"/>
              <a:t>-monitored </a:t>
            </a:r>
            <a:r>
              <a:rPr lang="en-GB" dirty="0" err="1"/>
              <a:t>noncycling</a:t>
            </a:r>
            <a:r>
              <a:rPr lang="en-GB" dirty="0"/>
              <a:t> physical activity. </a:t>
            </a:r>
          </a:p>
          <a:p>
            <a:r>
              <a:rPr lang="en-GB" dirty="0"/>
              <a:t>Four weeks of the workplace intervention increased VO˙ 2max (2.07 [0.44] to 2.17 [0.44] L·min−1 , P &lt; .01); end of VO˙ 2max test power output (166.3 [42.2] to 176.6 [46.1] W, P &lt; .01); and high-density lipoprotein cholesterol (1.09 [0.17] to 1.17 [0.24] mmol·L−1 , P = .04). </a:t>
            </a:r>
          </a:p>
          <a:p>
            <a:pPr marL="0" indent="0">
              <a:buNone/>
            </a:pPr>
            <a:r>
              <a:rPr lang="en-GB" dirty="0">
                <a:solidFill>
                  <a:srgbClr val="FFFF00"/>
                </a:solidFill>
              </a:rPr>
              <a:t>Conclusions: </a:t>
            </a:r>
          </a:p>
          <a:p>
            <a:r>
              <a:rPr lang="en-GB" dirty="0"/>
              <a:t>A stationary cycling device incorporated into a sedentary workplace for 4 weeks improves some </a:t>
            </a:r>
            <a:r>
              <a:rPr lang="en-GB" dirty="0" err="1"/>
              <a:t>cardiometabolic</a:t>
            </a:r>
            <a:r>
              <a:rPr lang="en-GB" dirty="0"/>
              <a:t> risk factors with no compensatory decrease in </a:t>
            </a:r>
            <a:r>
              <a:rPr lang="en-GB" dirty="0" err="1"/>
              <a:t>noncycling</a:t>
            </a:r>
            <a:r>
              <a:rPr lang="en-GB" dirty="0"/>
              <a:t> physical activity.</a:t>
            </a:r>
          </a:p>
          <a:p>
            <a:endParaRPr lang="en-GB" dirty="0"/>
          </a:p>
        </p:txBody>
      </p:sp>
    </p:spTree>
    <p:extLst>
      <p:ext uri="{BB962C8B-B14F-4D97-AF65-F5344CB8AC3E}">
        <p14:creationId xmlns:p14="http://schemas.microsoft.com/office/powerpoint/2010/main" val="3214889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 Workplace related studies:</a:t>
            </a:r>
          </a:p>
        </p:txBody>
      </p:sp>
      <p:sp>
        <p:nvSpPr>
          <p:cNvPr id="3" name="Content Placeholder 2"/>
          <p:cNvSpPr>
            <a:spLocks noGrp="1"/>
          </p:cNvSpPr>
          <p:nvPr>
            <p:ph idx="1"/>
          </p:nvPr>
        </p:nvSpPr>
        <p:spPr/>
        <p:txBody>
          <a:bodyPr>
            <a:normAutofit lnSpcReduction="10000"/>
          </a:bodyPr>
          <a:lstStyle/>
          <a:p>
            <a:r>
              <a:rPr lang="en-GB" dirty="0">
                <a:solidFill>
                  <a:srgbClr val="FFFF00"/>
                </a:solidFill>
              </a:rPr>
              <a:t>Choose one of the recent articles in the folder to read and summarise the following questions for discussion </a:t>
            </a:r>
          </a:p>
          <a:p>
            <a:r>
              <a:rPr lang="en-GB" dirty="0"/>
              <a:t>You can do this in pairs if you wish…</a:t>
            </a:r>
          </a:p>
          <a:p>
            <a:pPr marL="0" indent="0">
              <a:buNone/>
            </a:pPr>
            <a:endParaRPr lang="en-GB" dirty="0"/>
          </a:p>
          <a:p>
            <a:pPr marL="457200" indent="-457200">
              <a:buFont typeface="+mj-lt"/>
              <a:buAutoNum type="arabicPeriod"/>
            </a:pPr>
            <a:r>
              <a:rPr lang="en-GB" dirty="0"/>
              <a:t>How did the researchers justify the importance of the study?</a:t>
            </a:r>
          </a:p>
          <a:p>
            <a:pPr marL="457200" indent="-457200">
              <a:buFont typeface="+mj-lt"/>
              <a:buAutoNum type="arabicPeriod"/>
            </a:pPr>
            <a:r>
              <a:rPr lang="en-GB" dirty="0"/>
              <a:t>What did the researchers do?</a:t>
            </a:r>
          </a:p>
          <a:p>
            <a:pPr marL="457200" indent="-457200">
              <a:buFont typeface="+mj-lt"/>
              <a:buAutoNum type="arabicPeriod"/>
            </a:pPr>
            <a:r>
              <a:rPr lang="en-GB" dirty="0"/>
              <a:t>What did they find?</a:t>
            </a:r>
          </a:p>
          <a:p>
            <a:pPr marL="457200" indent="-457200">
              <a:buFont typeface="+mj-lt"/>
              <a:buAutoNum type="arabicPeriod"/>
            </a:pPr>
            <a:r>
              <a:rPr lang="en-GB" dirty="0"/>
              <a:t>What are the practical implications of their findings – what does this mean for those working in this area?</a:t>
            </a:r>
          </a:p>
        </p:txBody>
      </p:sp>
    </p:spTree>
    <p:extLst>
      <p:ext uri="{BB962C8B-B14F-4D97-AF65-F5344CB8AC3E}">
        <p14:creationId xmlns:p14="http://schemas.microsoft.com/office/powerpoint/2010/main" val="9787993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493</TotalTime>
  <Words>3297</Words>
  <Application>Microsoft Macintosh PowerPoint</Application>
  <PresentationFormat>Widescreen</PresentationFormat>
  <Paragraphs>207</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Poppins</vt:lpstr>
      <vt:lpstr>Roboto Mono Web</vt:lpstr>
      <vt:lpstr>Trebuchet MS</vt:lpstr>
      <vt:lpstr>Berlin</vt:lpstr>
      <vt:lpstr>Workplace Health Promotion Initiatives</vt:lpstr>
      <vt:lpstr>Physical inactivity</vt:lpstr>
      <vt:lpstr>Types of programmes</vt:lpstr>
      <vt:lpstr>Rationale for using the workplace?</vt:lpstr>
      <vt:lpstr>Worksite Policies for Promoting Physical Activity – Australian study (Ablah et al., 2019)</vt:lpstr>
      <vt:lpstr>A workplace physical activity intervention – Definition…</vt:lpstr>
      <vt:lpstr>Proposed benefits:</vt:lpstr>
      <vt:lpstr>PowerPoint Presentation</vt:lpstr>
      <vt:lpstr>Implementation of policies:</vt:lpstr>
      <vt:lpstr>Communication:</vt:lpstr>
      <vt:lpstr>Predictors of Success of Workplace Physical Activity Interventions – Muir et al., 2019</vt:lpstr>
      <vt:lpstr>Method</vt:lpstr>
      <vt:lpstr>PowerPoint Presentation</vt:lpstr>
      <vt:lpstr>Continued:</vt:lpstr>
      <vt:lpstr>Interventions task (in pairs / individually):</vt:lpstr>
      <vt:lpstr>Use of technology:</vt:lpstr>
      <vt:lpstr>Pedometer programmes</vt:lpstr>
      <vt:lpstr>BHF Pedometer Challenge…</vt:lpstr>
      <vt:lpstr>Workplace pedometer interventions for increasing physical activity (Review) Freak-Poli R, Cumpston M, Albarqouni L, Clemes SA, Peeters A. Workplace pedometer interventions for increasing physical activity. Cochrane Database Syst Rev. 2020 Jul 21;7(7)</vt:lpstr>
      <vt:lpstr>14 studies</vt:lpstr>
      <vt:lpstr>Compared with no or a minimal health programme:  </vt:lpstr>
      <vt:lpstr>Conclusions </vt:lpstr>
      <vt:lpstr>Apps</vt:lpstr>
      <vt:lpstr>PowerPoint Presentation</vt:lpstr>
      <vt:lpstr>  VP GO | Virgin Pulse (youtube.com)  https://www.youtube.com/watch?v=-uSEbxhvPGY  https://www.virginpulse.com/vp-go/how-it-works/ </vt:lpstr>
      <vt:lpstr>Have a look at some of the examples provided…</vt:lpstr>
      <vt:lpstr>Adding other lifestyle elements…</vt:lpstr>
      <vt:lpstr>Increasing Awareness of the Importance of Physical Activity and Healthy Nutrition (Mayer et al., 2019)</vt:lpstr>
      <vt:lpstr>Muir et al., 2019 – Summary of findings:</vt:lpstr>
      <vt:lpstr>Cardiometabolic Effects of a Workplace Cycling Intervention (Peterman et al., 2019).  </vt:lpstr>
      <vt:lpstr>Standing Desks…</vt:lpstr>
      <vt:lpstr>Standing desks:</vt:lpstr>
      <vt:lpstr>Office walking / cycling equipment. </vt:lpstr>
      <vt:lpstr>Overview of the study:</vt:lpstr>
      <vt:lpstr>Task - Workplace related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Alison Connaughton</cp:lastModifiedBy>
  <cp:revision>30</cp:revision>
  <dcterms:created xsi:type="dcterms:W3CDTF">2020-11-23T17:17:11Z</dcterms:created>
  <dcterms:modified xsi:type="dcterms:W3CDTF">2025-03-10T21:08:26Z</dcterms:modified>
</cp:coreProperties>
</file>