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425" r:id="rId3"/>
    <p:sldId id="381" r:id="rId4"/>
    <p:sldId id="461" r:id="rId5"/>
    <p:sldId id="382" r:id="rId6"/>
    <p:sldId id="444" r:id="rId7"/>
    <p:sldId id="445" r:id="rId8"/>
    <p:sldId id="384" r:id="rId9"/>
    <p:sldId id="460" r:id="rId10"/>
    <p:sldId id="432" r:id="rId11"/>
    <p:sldId id="447" r:id="rId12"/>
    <p:sldId id="448" r:id="rId13"/>
    <p:sldId id="449" r:id="rId14"/>
    <p:sldId id="450" r:id="rId15"/>
    <p:sldId id="451" r:id="rId16"/>
    <p:sldId id="385" r:id="rId17"/>
    <p:sldId id="443" r:id="rId18"/>
    <p:sldId id="452" r:id="rId19"/>
    <p:sldId id="453" r:id="rId20"/>
    <p:sldId id="454" r:id="rId21"/>
    <p:sldId id="455" r:id="rId22"/>
    <p:sldId id="456" r:id="rId23"/>
    <p:sldId id="457" r:id="rId24"/>
    <p:sldId id="458" r:id="rId25"/>
    <p:sldId id="459"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82" autoAdjust="0"/>
    <p:restoredTop sz="96283" autoAdjust="0"/>
  </p:normalViewPr>
  <p:slideViewPr>
    <p:cSldViewPr>
      <p:cViewPr varScale="1">
        <p:scale>
          <a:sx n="107" d="100"/>
          <a:sy n="107" d="100"/>
        </p:scale>
        <p:origin x="208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D1A294C-7543-4F4E-97D3-FF445142E7F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33B58668-7DF6-E652-2624-6A124FA3BD06}"/>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9DC2B0E-BCE2-9540-BCBB-5A2077B4C98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3E37C4CA-3811-77ED-4D38-7074F67E24BE}"/>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9363B8B7-C0CC-3600-B7D3-EF9AE972B1F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0483" name="Slide Number Placeholder 3">
            <a:extLst>
              <a:ext uri="{FF2B5EF4-FFF2-40B4-BE49-F238E27FC236}">
                <a16:creationId xmlns:a16="http://schemas.microsoft.com/office/drawing/2014/main" id="{7A2E7E15-0F5D-E6C2-9BB5-7CB861238E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210525-4CD8-B748-B6A8-8B03AAE5C58B}"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4552008B-BEC1-901A-072E-DD4716703EE4}"/>
              </a:ext>
            </a:extLst>
          </p:cNvPr>
          <p:cNvSpPr>
            <a:spLocks noGrp="1" noRot="1" noChangeAspect="1" noChangeArrowheads="1" noTextEdit="1"/>
          </p:cNvSpPr>
          <p:nvPr>
            <p:ph type="sldImg"/>
          </p:nvPr>
        </p:nvSpPr>
        <p:spPr>
          <a:ln/>
        </p:spPr>
      </p:sp>
      <p:sp>
        <p:nvSpPr>
          <p:cNvPr id="22530" name="Notes Placeholder 2">
            <a:extLst>
              <a:ext uri="{FF2B5EF4-FFF2-40B4-BE49-F238E27FC236}">
                <a16:creationId xmlns:a16="http://schemas.microsoft.com/office/drawing/2014/main" id="{A6F7E58C-1CEF-E9BA-BD61-F1109BC4B6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1" name="Slide Number Placeholder 3">
            <a:extLst>
              <a:ext uri="{FF2B5EF4-FFF2-40B4-BE49-F238E27FC236}">
                <a16:creationId xmlns:a16="http://schemas.microsoft.com/office/drawing/2014/main" id="{800700D3-F83D-B2F5-EACE-9A9DC145B64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8F0983-0360-F94B-80E9-796221C6842E}"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CD4488F4-94A7-E3AB-CF0D-CEF2219B5834}"/>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AE1FEE14-C7EA-416E-E457-8A5F4662B1E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1-1 shows some of the definitions of leadership that have been used over the past 50 years.</a:t>
            </a:r>
          </a:p>
        </p:txBody>
      </p:sp>
      <p:sp>
        <p:nvSpPr>
          <p:cNvPr id="26627" name="Slide Number Placeholder 3">
            <a:extLst>
              <a:ext uri="{FF2B5EF4-FFF2-40B4-BE49-F238E27FC236}">
                <a16:creationId xmlns:a16="http://schemas.microsoft.com/office/drawing/2014/main" id="{569FDDCF-2CF6-EDA3-2243-74B7E7F7E72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C9CB4C5-AD71-C44C-A204-F1120241737A}"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B5741315-88AB-A3F2-B2FC-6BD767DACB7E}"/>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44572062-5BE6-26F1-9AAE-C1821988B7D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1-1 shows some of the definitions of leadership that have been used over the past 50 years. </a:t>
            </a:r>
          </a:p>
        </p:txBody>
      </p:sp>
      <p:sp>
        <p:nvSpPr>
          <p:cNvPr id="28675" name="Slide Number Placeholder 3">
            <a:extLst>
              <a:ext uri="{FF2B5EF4-FFF2-40B4-BE49-F238E27FC236}">
                <a16:creationId xmlns:a16="http://schemas.microsoft.com/office/drawing/2014/main" id="{AFE883F3-7159-76DC-147B-86161735950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E79988-FD5B-5043-986A-E78243B05B24}"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D52E2974-AC6F-FE8E-4277-53BFBFA0D30C}"/>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3E4F671A-8A98-D14B-E324-E2FC7C9D199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1-1 shows some of the definitions of leadership that have been used over the past 50 years.</a:t>
            </a:r>
          </a:p>
        </p:txBody>
      </p:sp>
      <p:sp>
        <p:nvSpPr>
          <p:cNvPr id="30723" name="Slide Number Placeholder 3">
            <a:extLst>
              <a:ext uri="{FF2B5EF4-FFF2-40B4-BE49-F238E27FC236}">
                <a16:creationId xmlns:a16="http://schemas.microsoft.com/office/drawing/2014/main" id="{2962721F-2E18-F095-6939-6A1DF005681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FDA18A-64C3-F146-B0DE-5FED98A5AF85}"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10A2F26D-5D39-3107-7E3A-FBDD98E3D689}"/>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90B0FF50-ECB8-C4A8-9644-166E8718FD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The text outlines several controversies and distinctions related to leadership. Here's a breakdown:</a:t>
            </a:r>
          </a:p>
          <a:p>
            <a:pPr>
              <a:buFont typeface="+mj-lt"/>
              <a:buAutoNum type="arabicPeriod"/>
            </a:pPr>
            <a:r>
              <a:rPr lang="en-GB" b="1" dirty="0"/>
              <a:t>Specialized Role or Shared Influence Process</a:t>
            </a:r>
            <a:r>
              <a:rPr lang="en-GB" dirty="0"/>
              <a:t>: This refers to the debate over whether leadership should be seen as a role held by a specific individual (a leader) or as a process of influence shared among members of a group or organization.</a:t>
            </a:r>
          </a:p>
          <a:p>
            <a:pPr>
              <a:buFont typeface="+mj-lt"/>
              <a:buAutoNum type="arabicPeriod"/>
            </a:pPr>
            <a:r>
              <a:rPr lang="en-GB" b="1" dirty="0"/>
              <a:t>Type of Influence Process</a:t>
            </a:r>
            <a:r>
              <a:rPr lang="en-GB" dirty="0"/>
              <a:t>: This involves discussing what kind of influence constitutes leadership. Is it about direct commands, or does it include more subtle forms of influence such as inspiration or motivation?</a:t>
            </a:r>
          </a:p>
          <a:p>
            <a:pPr>
              <a:buFont typeface="+mj-lt"/>
              <a:buAutoNum type="arabicPeriod"/>
            </a:pPr>
            <a:r>
              <a:rPr lang="en-GB" b="1" dirty="0"/>
              <a:t>Purpose of Influence Attempts</a:t>
            </a:r>
            <a:r>
              <a:rPr lang="en-GB" dirty="0"/>
              <a:t>: This controversy addresses the objectives behind influencing others. Is the goal of leadership to achieve specific tasks, to develop the group, or something else?</a:t>
            </a:r>
          </a:p>
          <a:p>
            <a:pPr>
              <a:buFont typeface="+mj-lt"/>
              <a:buAutoNum type="arabicPeriod"/>
            </a:pPr>
            <a:r>
              <a:rPr lang="en-GB" b="1" dirty="0"/>
              <a:t>Influence Based on Reason or Emotions</a:t>
            </a:r>
            <a:r>
              <a:rPr lang="en-GB" dirty="0"/>
              <a:t>: This explores whether effective leadership relies more on logical reasoning and facts or on emotional appeal and relationships.</a:t>
            </a:r>
          </a:p>
          <a:p>
            <a:pPr>
              <a:buFont typeface="+mj-lt"/>
              <a:buAutoNum type="arabicPeriod"/>
            </a:pPr>
            <a:r>
              <a:rPr lang="en-GB" b="1" dirty="0"/>
              <a:t>Direct and Indirect Leadership</a:t>
            </a:r>
            <a:r>
              <a:rPr lang="en-GB" dirty="0"/>
              <a:t>: Direct leadership involves explicit, face-to-face influence, while indirect leadership refers to influence exerted through policies, culture, or other means not involving direct interaction.</a:t>
            </a:r>
          </a:p>
          <a:p>
            <a:pPr>
              <a:buFont typeface="+mj-lt"/>
              <a:buAutoNum type="arabicPeriod"/>
            </a:pPr>
            <a:r>
              <a:rPr lang="en-GB" b="1" dirty="0"/>
              <a:t>Leadership versus Management</a:t>
            </a:r>
            <a:r>
              <a:rPr lang="en-GB" dirty="0"/>
              <a:t>: This distinction examines how leadership differs from management. Typically, leadership is seen as focusing on vision, inspiration, and change, whereas management is viewed as focusing on planning, organizing, and controlling.</a:t>
            </a:r>
          </a:p>
        </p:txBody>
      </p:sp>
      <p:sp>
        <p:nvSpPr>
          <p:cNvPr id="32771" name="Slide Number Placeholder 3">
            <a:extLst>
              <a:ext uri="{FF2B5EF4-FFF2-40B4-BE49-F238E27FC236}">
                <a16:creationId xmlns:a16="http://schemas.microsoft.com/office/drawing/2014/main" id="{F52270ED-1B3D-7947-42EE-11A7AC494AB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56C0F-99BB-3A46-B448-4B645BAEFD0A}"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A8CB0574-53BD-217D-31BF-6E0DF6F04D49}"/>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CE708696-5391-FBF0-AC98-9D2965E899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1-2 shows the different ways that leaders can influence the effectiveness of a group or organization.</a:t>
            </a:r>
          </a:p>
        </p:txBody>
      </p:sp>
      <p:sp>
        <p:nvSpPr>
          <p:cNvPr id="36867" name="Slide Number Placeholder 3">
            <a:extLst>
              <a:ext uri="{FF2B5EF4-FFF2-40B4-BE49-F238E27FC236}">
                <a16:creationId xmlns:a16="http://schemas.microsoft.com/office/drawing/2014/main" id="{CDA21FA9-FA6A-3CB4-C2B2-DF9BDE0928B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391CB3-F578-E741-A296-ADD96B564814}"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03C8CA93-A0B6-ACBA-B5F4-BED9EA047425}"/>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CD48D5C3-6667-7A80-9190-8D04D996610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5" name="Slide Number Placeholder 3">
            <a:extLst>
              <a:ext uri="{FF2B5EF4-FFF2-40B4-BE49-F238E27FC236}">
                <a16:creationId xmlns:a16="http://schemas.microsoft.com/office/drawing/2014/main" id="{E9C76666-5902-FF8C-6B73-5245C9AE57C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60CABA-AF84-E44A-A1C6-CC6C26E63181}"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0C94C943-BD43-6281-2957-AEC5FFAB96A1}"/>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D865F7B9-BF36-5083-D206-1F00C9379E3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3" name="Slide Number Placeholder 3">
            <a:extLst>
              <a:ext uri="{FF2B5EF4-FFF2-40B4-BE49-F238E27FC236}">
                <a16:creationId xmlns:a16="http://schemas.microsoft.com/office/drawing/2014/main" id="{99EB4169-4A7C-76F2-7F82-89D2B60F3A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3AD4445-2FF6-9540-A266-03393C4D750B}"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D3FB8CE9-416D-FAD4-A9EA-273D237F2E3E}"/>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1318DE34-D40D-8878-391E-AF1622BB392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1-3 shows the three types of variables that are relevant to understanding leadership effectiveness.</a:t>
            </a:r>
          </a:p>
        </p:txBody>
      </p:sp>
      <p:sp>
        <p:nvSpPr>
          <p:cNvPr id="43011" name="Slide Number Placeholder 3">
            <a:extLst>
              <a:ext uri="{FF2B5EF4-FFF2-40B4-BE49-F238E27FC236}">
                <a16:creationId xmlns:a16="http://schemas.microsoft.com/office/drawing/2014/main" id="{5696D6E0-AB3E-5399-61EF-11C9571159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9EBB92-4B34-894A-BD25-3C3C20AB8C24}"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A5DDF56D-8893-1BA7-8394-281BF75297C0}"/>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B0DA04B8-8AFE-0E72-E535-F206C178D94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1-3 shows the three types of variables that are relevant to understanding leadership effectiveness.</a:t>
            </a:r>
          </a:p>
        </p:txBody>
      </p:sp>
      <p:sp>
        <p:nvSpPr>
          <p:cNvPr id="45059" name="Slide Number Placeholder 3">
            <a:extLst>
              <a:ext uri="{FF2B5EF4-FFF2-40B4-BE49-F238E27FC236}">
                <a16:creationId xmlns:a16="http://schemas.microsoft.com/office/drawing/2014/main" id="{0EBE8836-E683-59F5-B6DC-B1F4F3B17E0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793CFC-BF1C-C943-83C2-491F59249BD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327E50CE-20D1-B656-93DA-65A3132A0F7B}"/>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0D41BE75-9FC3-AB1C-A4E6-EEDB318404B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1-3 shows the three types of variables that are relevant to understanding leadership effectiveness.</a:t>
            </a:r>
          </a:p>
        </p:txBody>
      </p:sp>
      <p:sp>
        <p:nvSpPr>
          <p:cNvPr id="47107" name="Slide Number Placeholder 3">
            <a:extLst>
              <a:ext uri="{FF2B5EF4-FFF2-40B4-BE49-F238E27FC236}">
                <a16:creationId xmlns:a16="http://schemas.microsoft.com/office/drawing/2014/main" id="{1218B2A3-8347-481C-AC56-151CE46600E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B052C0-1756-5243-A4DE-45E9E7E43A7C}"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1F366E1E-EC69-E480-F575-33328D3BCF69}"/>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24948FF9-B1C9-29B9-0FCA-FA0922E8DD1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Figure 1-2 depicts the likely causal relationships among the variables that are relevant to understanding leadership effectiveness.</a:t>
            </a:r>
          </a:p>
        </p:txBody>
      </p:sp>
      <p:sp>
        <p:nvSpPr>
          <p:cNvPr id="49155" name="Slide Number Placeholder 3">
            <a:extLst>
              <a:ext uri="{FF2B5EF4-FFF2-40B4-BE49-F238E27FC236}">
                <a16:creationId xmlns:a16="http://schemas.microsoft.com/office/drawing/2014/main" id="{A5B4EFB9-C6E8-A5E9-F0EB-32ED1AC80B4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96D1E4-63C6-B942-8348-1A37D81B00B8}"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78F682D6-2DC9-6A75-92C1-9370E465E9B1}"/>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703558DB-B36A-CCD0-C130-FE6882D1F50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3" name="Slide Number Placeholder 3">
            <a:extLst>
              <a:ext uri="{FF2B5EF4-FFF2-40B4-BE49-F238E27FC236}">
                <a16:creationId xmlns:a16="http://schemas.microsoft.com/office/drawing/2014/main" id="{C1B804EE-0475-2BD9-3F0C-8529603AF53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ADC7E62-3EBF-AF43-B6D2-E6B7E0EE31B9}"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a:extLst>
              <a:ext uri="{FF2B5EF4-FFF2-40B4-BE49-F238E27FC236}">
                <a16:creationId xmlns:a16="http://schemas.microsoft.com/office/drawing/2014/main" id="{95C3728E-2B32-8110-5156-E776AB49ABEA}"/>
              </a:ext>
            </a:extLst>
          </p:cNvPr>
          <p:cNvSpPr>
            <a:spLocks noGrp="1" noRot="1" noChangeAspect="1" noChangeArrowheads="1" noTextEdit="1"/>
          </p:cNvSpPr>
          <p:nvPr>
            <p:ph type="sldImg"/>
          </p:nvPr>
        </p:nvSpPr>
        <p:spPr>
          <a:ln/>
        </p:spPr>
      </p:sp>
      <p:sp>
        <p:nvSpPr>
          <p:cNvPr id="53250" name="Notes Placeholder 2">
            <a:extLst>
              <a:ext uri="{FF2B5EF4-FFF2-40B4-BE49-F238E27FC236}">
                <a16:creationId xmlns:a16="http://schemas.microsoft.com/office/drawing/2014/main" id="{175097A5-24FD-8E42-222B-409F00DD41D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1" name="Slide Number Placeholder 3">
            <a:extLst>
              <a:ext uri="{FF2B5EF4-FFF2-40B4-BE49-F238E27FC236}">
                <a16:creationId xmlns:a16="http://schemas.microsoft.com/office/drawing/2014/main" id="{C4A92CCE-A807-DD05-EA06-BBAD69E1A11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FC5AC2-1D64-2948-9E3C-E041B2619B95}"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9CDCE0DE-7996-5F29-C7F7-23D2434F22BC}"/>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F4CC9D15-76E0-55D0-BF5A-00E2C132DD3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Figure 1-3 shows how the different levels can be viewed as a hierarchy.</a:t>
            </a:r>
          </a:p>
        </p:txBody>
      </p:sp>
      <p:sp>
        <p:nvSpPr>
          <p:cNvPr id="55299" name="Slide Number Placeholder 3">
            <a:extLst>
              <a:ext uri="{FF2B5EF4-FFF2-40B4-BE49-F238E27FC236}">
                <a16:creationId xmlns:a16="http://schemas.microsoft.com/office/drawing/2014/main" id="{B19A7DF1-3083-BBA7-1EA9-F806ADFDD9C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B12CE4-9644-5643-B479-417CE9BE7125}"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AAFA6259-9718-67CD-850D-5AA124D8CE5E}"/>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EF2CE8F1-2C93-93AF-D7E6-D07440F4558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1-4 shows typical research questions for each level. </a:t>
            </a:r>
          </a:p>
        </p:txBody>
      </p:sp>
      <p:sp>
        <p:nvSpPr>
          <p:cNvPr id="57347" name="Slide Number Placeholder 3">
            <a:extLst>
              <a:ext uri="{FF2B5EF4-FFF2-40B4-BE49-F238E27FC236}">
                <a16:creationId xmlns:a16="http://schemas.microsoft.com/office/drawing/2014/main" id="{0FC0BC50-6848-770F-9D3D-CD8FE263C8E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714E69-438B-0841-A140-B65542C43909}"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24CB94FF-F4A5-CFC1-CE4F-96D6628AAEE5}"/>
              </a:ext>
            </a:extLst>
          </p:cNvPr>
          <p:cNvSpPr>
            <a:spLocks noGrp="1" noRot="1" noChangeAspect="1" noChangeArrowheads="1" noTextEdit="1"/>
          </p:cNvSpPr>
          <p:nvPr>
            <p:ph type="sldImg"/>
          </p:nvPr>
        </p:nvSpPr>
        <p:spPr>
          <a:ln/>
        </p:spPr>
      </p:sp>
      <p:sp>
        <p:nvSpPr>
          <p:cNvPr id="59394" name="Notes Placeholder 2">
            <a:extLst>
              <a:ext uri="{FF2B5EF4-FFF2-40B4-BE49-F238E27FC236}">
                <a16:creationId xmlns:a16="http://schemas.microsoft.com/office/drawing/2014/main" id="{256F4E6D-D39E-9E40-0CCB-54399388B0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1-4 shows typical research questions for each level. </a:t>
            </a:r>
          </a:p>
          <a:p>
            <a:endParaRPr lang="en-US" altLang="en-US"/>
          </a:p>
        </p:txBody>
      </p:sp>
      <p:sp>
        <p:nvSpPr>
          <p:cNvPr id="59395" name="Slide Number Placeholder 3">
            <a:extLst>
              <a:ext uri="{FF2B5EF4-FFF2-40B4-BE49-F238E27FC236}">
                <a16:creationId xmlns:a16="http://schemas.microsoft.com/office/drawing/2014/main" id="{D1063546-6E6C-5754-5834-0050314F2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CCB27F-965D-7F47-94C2-A58403D86AB3}"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a:extLst>
              <a:ext uri="{FF2B5EF4-FFF2-40B4-BE49-F238E27FC236}">
                <a16:creationId xmlns:a16="http://schemas.microsoft.com/office/drawing/2014/main" id="{702F448C-BC04-A9E1-EBF6-0AE74FCD0ACF}"/>
              </a:ext>
            </a:extLst>
          </p:cNvPr>
          <p:cNvSpPr>
            <a:spLocks noGrp="1" noRot="1" noChangeAspect="1" noChangeArrowheads="1" noTextEdit="1"/>
          </p:cNvSpPr>
          <p:nvPr>
            <p:ph type="sldImg"/>
          </p:nvPr>
        </p:nvSpPr>
        <p:spPr>
          <a:ln/>
        </p:spPr>
      </p:sp>
      <p:sp>
        <p:nvSpPr>
          <p:cNvPr id="61442" name="Notes Placeholder 2">
            <a:extLst>
              <a:ext uri="{FF2B5EF4-FFF2-40B4-BE49-F238E27FC236}">
                <a16:creationId xmlns:a16="http://schemas.microsoft.com/office/drawing/2014/main" id="{70D06B4C-CCE1-3A3B-847D-C645C50799F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1-4 shows typical research questions for each level. </a:t>
            </a:r>
          </a:p>
          <a:p>
            <a:endParaRPr lang="en-US" altLang="en-US"/>
          </a:p>
        </p:txBody>
      </p:sp>
      <p:sp>
        <p:nvSpPr>
          <p:cNvPr id="61443" name="Slide Number Placeholder 3">
            <a:extLst>
              <a:ext uri="{FF2B5EF4-FFF2-40B4-BE49-F238E27FC236}">
                <a16:creationId xmlns:a16="http://schemas.microsoft.com/office/drawing/2014/main" id="{D4E46427-D47B-8657-42B9-10B093308E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655187-C065-1147-A606-A144AE12A972}"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a:extLst>
              <a:ext uri="{FF2B5EF4-FFF2-40B4-BE49-F238E27FC236}">
                <a16:creationId xmlns:a16="http://schemas.microsoft.com/office/drawing/2014/main" id="{CB2D17F9-49F0-A86D-0A3C-A636AFA9CA65}"/>
              </a:ext>
            </a:extLst>
          </p:cNvPr>
          <p:cNvSpPr>
            <a:spLocks noGrp="1" noRot="1" noChangeAspect="1" noChangeArrowheads="1" noTextEdit="1"/>
          </p:cNvSpPr>
          <p:nvPr>
            <p:ph type="sldImg"/>
          </p:nvPr>
        </p:nvSpPr>
        <p:spPr>
          <a:ln/>
        </p:spPr>
      </p:sp>
      <p:sp>
        <p:nvSpPr>
          <p:cNvPr id="63490" name="Notes Placeholder 2">
            <a:extLst>
              <a:ext uri="{FF2B5EF4-FFF2-40B4-BE49-F238E27FC236}">
                <a16:creationId xmlns:a16="http://schemas.microsoft.com/office/drawing/2014/main" id="{2C6A9C07-6F69-4716-DAA9-FE2DA907EC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Table 1-4 shows typical research questions for each level. </a:t>
            </a:r>
          </a:p>
          <a:p>
            <a:endParaRPr lang="en-US" altLang="en-US"/>
          </a:p>
        </p:txBody>
      </p:sp>
      <p:sp>
        <p:nvSpPr>
          <p:cNvPr id="63491" name="Slide Number Placeholder 3">
            <a:extLst>
              <a:ext uri="{FF2B5EF4-FFF2-40B4-BE49-F238E27FC236}">
                <a16:creationId xmlns:a16="http://schemas.microsoft.com/office/drawing/2014/main" id="{50E2E115-C539-3866-17FE-492C275101E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EE229C-7050-874B-886C-B05EFD41A105}" type="slidenum">
              <a:rPr lang="en-US" altLang="en-US">
                <a:latin typeface="Verdana" panose="020B0604030504040204" pitchFamily="34" charset="0"/>
              </a:rPr>
              <a:pPr/>
              <a:t>23</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F0D62E-3A22-7726-300C-2EDCFA6FDC5E}"/>
              </a:ext>
            </a:extLst>
          </p:cNvPr>
          <p:cNvSpPr>
            <a:spLocks noGrp="1"/>
          </p:cNvSpPr>
          <p:nvPr>
            <p:ph type="dt" sz="half" idx="10"/>
          </p:nvPr>
        </p:nvSpPr>
        <p:spPr>
          <a:xfrm>
            <a:off x="395288" y="6524625"/>
            <a:ext cx="971550" cy="219075"/>
          </a:xfrm>
        </p:spPr>
        <p:txBody>
          <a:bodyPr/>
          <a:lstStyle>
            <a:lvl1pPr>
              <a:defRPr/>
            </a:lvl1pPr>
          </a:lstStyle>
          <a:p>
            <a:pPr>
              <a:defRPr/>
            </a:pPr>
            <a:fld id="{E34587C3-F23E-2E47-9258-7FC9565BA491}"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CD01C3B6-A6F6-B666-1145-679B34603D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A18339C-E5C9-412F-5B63-C4ECA5795323}"/>
              </a:ext>
            </a:extLst>
          </p:cNvPr>
          <p:cNvSpPr>
            <a:spLocks noGrp="1"/>
          </p:cNvSpPr>
          <p:nvPr>
            <p:ph type="sldNum" sz="quarter" idx="12"/>
          </p:nvPr>
        </p:nvSpPr>
        <p:spPr/>
        <p:txBody>
          <a:bodyPr/>
          <a:lstStyle>
            <a:lvl1pPr>
              <a:defRPr/>
            </a:lvl1pPr>
          </a:lstStyle>
          <a:p>
            <a:fld id="{F4E3C748-653C-FD4B-ACC2-AADE995A7D94}" type="slidenum">
              <a:rPr lang="en-GB" altLang="en-US"/>
              <a:pPr/>
              <a:t>‹#›</a:t>
            </a:fld>
            <a:endParaRPr lang="en-GB" altLang="en-US"/>
          </a:p>
        </p:txBody>
      </p:sp>
    </p:spTree>
    <p:extLst>
      <p:ext uri="{BB962C8B-B14F-4D97-AF65-F5344CB8AC3E}">
        <p14:creationId xmlns:p14="http://schemas.microsoft.com/office/powerpoint/2010/main" val="3501800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BCE7E-4229-8761-C154-B8ADE50DC0DA}"/>
              </a:ext>
            </a:extLst>
          </p:cNvPr>
          <p:cNvSpPr>
            <a:spLocks noGrp="1"/>
          </p:cNvSpPr>
          <p:nvPr>
            <p:ph type="dt" sz="half" idx="10"/>
          </p:nvPr>
        </p:nvSpPr>
        <p:spPr/>
        <p:txBody>
          <a:bodyPr/>
          <a:lstStyle>
            <a:lvl1pPr>
              <a:defRPr/>
            </a:lvl1pPr>
          </a:lstStyle>
          <a:p>
            <a:pPr>
              <a:defRPr/>
            </a:pPr>
            <a:fld id="{DDBE43E3-04F2-AE48-91B3-06054FDE95A8}"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B954552C-172C-7CBD-11B4-CBB98BA8DE1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C336259-01E1-FEC6-C2FA-12FB47D7FC24}"/>
              </a:ext>
            </a:extLst>
          </p:cNvPr>
          <p:cNvSpPr>
            <a:spLocks noGrp="1"/>
          </p:cNvSpPr>
          <p:nvPr>
            <p:ph type="sldNum" sz="quarter" idx="12"/>
          </p:nvPr>
        </p:nvSpPr>
        <p:spPr/>
        <p:txBody>
          <a:bodyPr/>
          <a:lstStyle>
            <a:lvl1pPr>
              <a:defRPr/>
            </a:lvl1pPr>
          </a:lstStyle>
          <a:p>
            <a:fld id="{03B46279-AB1B-C94D-ABDB-7424F92B4AAF}" type="slidenum">
              <a:rPr lang="en-GB" altLang="en-US"/>
              <a:pPr/>
              <a:t>‹#›</a:t>
            </a:fld>
            <a:endParaRPr lang="en-GB" altLang="en-US"/>
          </a:p>
        </p:txBody>
      </p:sp>
    </p:spTree>
    <p:extLst>
      <p:ext uri="{BB962C8B-B14F-4D97-AF65-F5344CB8AC3E}">
        <p14:creationId xmlns:p14="http://schemas.microsoft.com/office/powerpoint/2010/main" val="3397880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0DE34E-5666-B0CF-6013-A26FB7747246}"/>
              </a:ext>
            </a:extLst>
          </p:cNvPr>
          <p:cNvSpPr>
            <a:spLocks noGrp="1"/>
          </p:cNvSpPr>
          <p:nvPr>
            <p:ph type="dt" sz="half" idx="10"/>
          </p:nvPr>
        </p:nvSpPr>
        <p:spPr/>
        <p:txBody>
          <a:bodyPr/>
          <a:lstStyle>
            <a:lvl1pPr>
              <a:defRPr/>
            </a:lvl1pPr>
          </a:lstStyle>
          <a:p>
            <a:pPr>
              <a:defRPr/>
            </a:pPr>
            <a:fld id="{AB969555-4A29-E042-8FD5-C0FED8CA8C6A}"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71FA22A2-BBB8-1991-E487-8A34C19956B0}"/>
              </a:ext>
            </a:extLst>
          </p:cNvPr>
          <p:cNvSpPr>
            <a:spLocks noGrp="1"/>
          </p:cNvSpPr>
          <p:nvPr>
            <p:ph type="sldNum" sz="quarter" idx="11"/>
          </p:nvPr>
        </p:nvSpPr>
        <p:spPr/>
        <p:txBody>
          <a:bodyPr/>
          <a:lstStyle>
            <a:lvl1pPr>
              <a:defRPr/>
            </a:lvl1pPr>
          </a:lstStyle>
          <a:p>
            <a:fld id="{FFFED58E-C7C4-2A48-A282-FE3AEF0D4D37}" type="slidenum">
              <a:rPr lang="en-GB" altLang="en-US"/>
              <a:pPr/>
              <a:t>‹#›</a:t>
            </a:fld>
            <a:endParaRPr lang="en-GB" altLang="en-US"/>
          </a:p>
        </p:txBody>
      </p:sp>
    </p:spTree>
    <p:extLst>
      <p:ext uri="{BB962C8B-B14F-4D97-AF65-F5344CB8AC3E}">
        <p14:creationId xmlns:p14="http://schemas.microsoft.com/office/powerpoint/2010/main" val="1516404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7A7CB32-B1A8-7B6E-5D9F-20AB09AC7202}"/>
              </a:ext>
            </a:extLst>
          </p:cNvPr>
          <p:cNvSpPr>
            <a:spLocks noGrp="1"/>
          </p:cNvSpPr>
          <p:nvPr>
            <p:ph type="dt" sz="half" idx="10"/>
          </p:nvPr>
        </p:nvSpPr>
        <p:spPr/>
        <p:txBody>
          <a:bodyPr/>
          <a:lstStyle>
            <a:lvl1pPr>
              <a:defRPr/>
            </a:lvl1pPr>
          </a:lstStyle>
          <a:p>
            <a:pPr>
              <a:defRPr/>
            </a:pPr>
            <a:fld id="{6106D9DB-FD2D-9343-AC77-8F21C7BD1D9A}"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A9B4EAF6-51EF-8DF8-D011-61AC8DB4D5BE}"/>
              </a:ext>
            </a:extLst>
          </p:cNvPr>
          <p:cNvSpPr>
            <a:spLocks noGrp="1"/>
          </p:cNvSpPr>
          <p:nvPr>
            <p:ph type="sldNum" sz="quarter" idx="11"/>
          </p:nvPr>
        </p:nvSpPr>
        <p:spPr/>
        <p:txBody>
          <a:bodyPr/>
          <a:lstStyle>
            <a:lvl1pPr>
              <a:defRPr/>
            </a:lvl1pPr>
          </a:lstStyle>
          <a:p>
            <a:fld id="{9826CE41-1BA4-DB42-9789-2B06DD1BBFA4}" type="slidenum">
              <a:rPr lang="en-GB" altLang="en-US"/>
              <a:pPr/>
              <a:t>‹#›</a:t>
            </a:fld>
            <a:endParaRPr lang="en-GB" altLang="en-US"/>
          </a:p>
        </p:txBody>
      </p:sp>
    </p:spTree>
    <p:extLst>
      <p:ext uri="{BB962C8B-B14F-4D97-AF65-F5344CB8AC3E}">
        <p14:creationId xmlns:p14="http://schemas.microsoft.com/office/powerpoint/2010/main" val="128351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7CBA3DD-1626-44BB-C022-9D6A249CF6D4}"/>
              </a:ext>
            </a:extLst>
          </p:cNvPr>
          <p:cNvSpPr>
            <a:spLocks noGrp="1"/>
          </p:cNvSpPr>
          <p:nvPr>
            <p:ph type="dt" sz="half" idx="10"/>
          </p:nvPr>
        </p:nvSpPr>
        <p:spPr/>
        <p:txBody>
          <a:bodyPr/>
          <a:lstStyle>
            <a:lvl1pPr>
              <a:defRPr/>
            </a:lvl1pPr>
          </a:lstStyle>
          <a:p>
            <a:pPr>
              <a:defRPr/>
            </a:pPr>
            <a:fld id="{04D93178-46E0-F549-A632-4CE3B107E22E}" type="datetime1">
              <a:rPr lang="en-GB" altLang="en-US"/>
              <a:pPr>
                <a:defRPr/>
              </a:pPr>
              <a:t>12/06/2024</a:t>
            </a:fld>
            <a:endParaRPr lang="en-GB" altLang="en-US"/>
          </a:p>
        </p:txBody>
      </p:sp>
      <p:sp>
        <p:nvSpPr>
          <p:cNvPr id="8" name="Slide Number Placeholder 5">
            <a:extLst>
              <a:ext uri="{FF2B5EF4-FFF2-40B4-BE49-F238E27FC236}">
                <a16:creationId xmlns:a16="http://schemas.microsoft.com/office/drawing/2014/main" id="{9E49673B-3387-C493-BD89-046BCC973C6C}"/>
              </a:ext>
            </a:extLst>
          </p:cNvPr>
          <p:cNvSpPr>
            <a:spLocks noGrp="1"/>
          </p:cNvSpPr>
          <p:nvPr>
            <p:ph type="sldNum" sz="quarter" idx="11"/>
          </p:nvPr>
        </p:nvSpPr>
        <p:spPr/>
        <p:txBody>
          <a:bodyPr/>
          <a:lstStyle>
            <a:lvl1pPr>
              <a:defRPr/>
            </a:lvl1pPr>
          </a:lstStyle>
          <a:p>
            <a:fld id="{135149A1-B6A3-E640-A72B-928B94089535}" type="slidenum">
              <a:rPr lang="en-GB" altLang="en-US"/>
              <a:pPr/>
              <a:t>‹#›</a:t>
            </a:fld>
            <a:endParaRPr lang="en-GB" altLang="en-US"/>
          </a:p>
        </p:txBody>
      </p:sp>
    </p:spTree>
    <p:extLst>
      <p:ext uri="{BB962C8B-B14F-4D97-AF65-F5344CB8AC3E}">
        <p14:creationId xmlns:p14="http://schemas.microsoft.com/office/powerpoint/2010/main" val="2037107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D8F11DF-D7DA-22AF-84B0-F3B7C5B9F332}"/>
              </a:ext>
            </a:extLst>
          </p:cNvPr>
          <p:cNvSpPr>
            <a:spLocks noGrp="1"/>
          </p:cNvSpPr>
          <p:nvPr>
            <p:ph type="dt" sz="half" idx="10"/>
          </p:nvPr>
        </p:nvSpPr>
        <p:spPr/>
        <p:txBody>
          <a:bodyPr/>
          <a:lstStyle>
            <a:lvl1pPr>
              <a:defRPr/>
            </a:lvl1pPr>
          </a:lstStyle>
          <a:p>
            <a:pPr>
              <a:defRPr/>
            </a:pPr>
            <a:fld id="{53556226-5808-1F49-806E-DEC8440CD4BD}" type="datetime1">
              <a:rPr lang="en-GB" altLang="en-US"/>
              <a:pPr>
                <a:defRPr/>
              </a:pPr>
              <a:t>12/06/2024</a:t>
            </a:fld>
            <a:endParaRPr lang="en-GB" altLang="en-US"/>
          </a:p>
        </p:txBody>
      </p:sp>
      <p:sp>
        <p:nvSpPr>
          <p:cNvPr id="4" name="Slide Number Placeholder 5">
            <a:extLst>
              <a:ext uri="{FF2B5EF4-FFF2-40B4-BE49-F238E27FC236}">
                <a16:creationId xmlns:a16="http://schemas.microsoft.com/office/drawing/2014/main" id="{0D83A545-23AE-CCB7-60C6-0AF4BFD32DC5}"/>
              </a:ext>
            </a:extLst>
          </p:cNvPr>
          <p:cNvSpPr>
            <a:spLocks noGrp="1"/>
          </p:cNvSpPr>
          <p:nvPr>
            <p:ph type="sldNum" sz="quarter" idx="11"/>
          </p:nvPr>
        </p:nvSpPr>
        <p:spPr/>
        <p:txBody>
          <a:bodyPr/>
          <a:lstStyle>
            <a:lvl1pPr>
              <a:defRPr/>
            </a:lvl1pPr>
          </a:lstStyle>
          <a:p>
            <a:fld id="{67303571-1DB2-424C-98E6-57672B81F6BE}" type="slidenum">
              <a:rPr lang="en-GB" altLang="en-US"/>
              <a:pPr/>
              <a:t>‹#›</a:t>
            </a:fld>
            <a:endParaRPr lang="en-GB" altLang="en-US"/>
          </a:p>
        </p:txBody>
      </p:sp>
    </p:spTree>
    <p:extLst>
      <p:ext uri="{BB962C8B-B14F-4D97-AF65-F5344CB8AC3E}">
        <p14:creationId xmlns:p14="http://schemas.microsoft.com/office/powerpoint/2010/main" val="3485887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DCD8FBA-2152-4EB0-098F-AE065F8ACB7B}"/>
              </a:ext>
            </a:extLst>
          </p:cNvPr>
          <p:cNvSpPr>
            <a:spLocks noGrp="1"/>
          </p:cNvSpPr>
          <p:nvPr>
            <p:ph type="dt" sz="half" idx="10"/>
          </p:nvPr>
        </p:nvSpPr>
        <p:spPr/>
        <p:txBody>
          <a:bodyPr/>
          <a:lstStyle>
            <a:lvl1pPr>
              <a:defRPr/>
            </a:lvl1pPr>
          </a:lstStyle>
          <a:p>
            <a:pPr>
              <a:defRPr/>
            </a:pPr>
            <a:fld id="{9421E6FA-480E-4A49-B00F-9CBEAA50FA50}" type="datetime1">
              <a:rPr lang="en-GB" altLang="en-US"/>
              <a:pPr>
                <a:defRPr/>
              </a:pPr>
              <a:t>12/06/2024</a:t>
            </a:fld>
            <a:endParaRPr lang="en-GB" altLang="en-US"/>
          </a:p>
        </p:txBody>
      </p:sp>
      <p:sp>
        <p:nvSpPr>
          <p:cNvPr id="3" name="Slide Number Placeholder 5">
            <a:extLst>
              <a:ext uri="{FF2B5EF4-FFF2-40B4-BE49-F238E27FC236}">
                <a16:creationId xmlns:a16="http://schemas.microsoft.com/office/drawing/2014/main" id="{D87BF3BF-9CAF-D65C-A311-7696F455C1FD}"/>
              </a:ext>
            </a:extLst>
          </p:cNvPr>
          <p:cNvSpPr>
            <a:spLocks noGrp="1"/>
          </p:cNvSpPr>
          <p:nvPr>
            <p:ph type="sldNum" sz="quarter" idx="11"/>
          </p:nvPr>
        </p:nvSpPr>
        <p:spPr/>
        <p:txBody>
          <a:bodyPr/>
          <a:lstStyle>
            <a:lvl1pPr>
              <a:defRPr/>
            </a:lvl1pPr>
          </a:lstStyle>
          <a:p>
            <a:fld id="{726344F5-2DEE-454B-91E5-548F50E9DF32}" type="slidenum">
              <a:rPr lang="en-GB" altLang="en-US"/>
              <a:pPr/>
              <a:t>‹#›</a:t>
            </a:fld>
            <a:endParaRPr lang="en-GB" altLang="en-US"/>
          </a:p>
        </p:txBody>
      </p:sp>
    </p:spTree>
    <p:extLst>
      <p:ext uri="{BB962C8B-B14F-4D97-AF65-F5344CB8AC3E}">
        <p14:creationId xmlns:p14="http://schemas.microsoft.com/office/powerpoint/2010/main" val="527855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71E895E-42B2-6066-FC19-92CE14EC0C87}"/>
              </a:ext>
            </a:extLst>
          </p:cNvPr>
          <p:cNvSpPr>
            <a:spLocks noGrp="1"/>
          </p:cNvSpPr>
          <p:nvPr>
            <p:ph type="dt" sz="half" idx="10"/>
          </p:nvPr>
        </p:nvSpPr>
        <p:spPr/>
        <p:txBody>
          <a:bodyPr/>
          <a:lstStyle>
            <a:lvl1pPr>
              <a:defRPr/>
            </a:lvl1pPr>
          </a:lstStyle>
          <a:p>
            <a:pPr>
              <a:defRPr/>
            </a:pPr>
            <a:fld id="{76D628AE-3CE6-C84C-8C97-9B8839FCC0EF}"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D2620DE4-3410-5C85-9B51-5D2C0879A49B}"/>
              </a:ext>
            </a:extLst>
          </p:cNvPr>
          <p:cNvSpPr>
            <a:spLocks noGrp="1"/>
          </p:cNvSpPr>
          <p:nvPr>
            <p:ph type="sldNum" sz="quarter" idx="11"/>
          </p:nvPr>
        </p:nvSpPr>
        <p:spPr/>
        <p:txBody>
          <a:bodyPr/>
          <a:lstStyle>
            <a:lvl1pPr>
              <a:defRPr/>
            </a:lvl1pPr>
          </a:lstStyle>
          <a:p>
            <a:fld id="{836DB9E1-E2D3-A041-BFA4-AD6644B8A368}" type="slidenum">
              <a:rPr lang="en-GB" altLang="en-US"/>
              <a:pPr/>
              <a:t>‹#›</a:t>
            </a:fld>
            <a:endParaRPr lang="en-GB" altLang="en-US"/>
          </a:p>
        </p:txBody>
      </p:sp>
    </p:spTree>
    <p:extLst>
      <p:ext uri="{BB962C8B-B14F-4D97-AF65-F5344CB8AC3E}">
        <p14:creationId xmlns:p14="http://schemas.microsoft.com/office/powerpoint/2010/main" val="366923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1D89867-A629-DC29-CFE8-4F4FC8D93A46}"/>
              </a:ext>
            </a:extLst>
          </p:cNvPr>
          <p:cNvSpPr>
            <a:spLocks noGrp="1"/>
          </p:cNvSpPr>
          <p:nvPr>
            <p:ph type="dt" sz="half" idx="10"/>
          </p:nvPr>
        </p:nvSpPr>
        <p:spPr/>
        <p:txBody>
          <a:bodyPr/>
          <a:lstStyle>
            <a:lvl1pPr>
              <a:defRPr/>
            </a:lvl1pPr>
          </a:lstStyle>
          <a:p>
            <a:pPr>
              <a:defRPr/>
            </a:pPr>
            <a:fld id="{33764E9E-BFE7-D246-8D15-D55AD2803A57}"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36CDD1BA-488A-DAE9-0E71-9592434E4E69}"/>
              </a:ext>
            </a:extLst>
          </p:cNvPr>
          <p:cNvSpPr>
            <a:spLocks noGrp="1"/>
          </p:cNvSpPr>
          <p:nvPr>
            <p:ph type="sldNum" sz="quarter" idx="11"/>
          </p:nvPr>
        </p:nvSpPr>
        <p:spPr/>
        <p:txBody>
          <a:bodyPr/>
          <a:lstStyle>
            <a:lvl1pPr>
              <a:defRPr/>
            </a:lvl1pPr>
          </a:lstStyle>
          <a:p>
            <a:fld id="{ED810A71-113D-0F41-9235-8C70C40FFE03}" type="slidenum">
              <a:rPr lang="en-GB" altLang="en-US"/>
              <a:pPr/>
              <a:t>‹#›</a:t>
            </a:fld>
            <a:endParaRPr lang="en-GB" altLang="en-US"/>
          </a:p>
        </p:txBody>
      </p:sp>
    </p:spTree>
    <p:extLst>
      <p:ext uri="{BB962C8B-B14F-4D97-AF65-F5344CB8AC3E}">
        <p14:creationId xmlns:p14="http://schemas.microsoft.com/office/powerpoint/2010/main" val="3327818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3360FD-7775-0AE6-0D4F-28D2C479D3B7}"/>
              </a:ext>
            </a:extLst>
          </p:cNvPr>
          <p:cNvSpPr>
            <a:spLocks noGrp="1"/>
          </p:cNvSpPr>
          <p:nvPr>
            <p:ph type="dt" sz="half" idx="10"/>
          </p:nvPr>
        </p:nvSpPr>
        <p:spPr/>
        <p:txBody>
          <a:bodyPr/>
          <a:lstStyle>
            <a:lvl1pPr>
              <a:defRPr/>
            </a:lvl1pPr>
          </a:lstStyle>
          <a:p>
            <a:pPr>
              <a:defRPr/>
            </a:pPr>
            <a:fld id="{DF02F6E7-8C06-514B-874A-9A238C3F8222}"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6F781F9A-CFD0-426C-4CA1-C3A8CE751C24}"/>
              </a:ext>
            </a:extLst>
          </p:cNvPr>
          <p:cNvSpPr>
            <a:spLocks noGrp="1"/>
          </p:cNvSpPr>
          <p:nvPr>
            <p:ph type="sldNum" sz="quarter" idx="11"/>
          </p:nvPr>
        </p:nvSpPr>
        <p:spPr/>
        <p:txBody>
          <a:bodyPr/>
          <a:lstStyle>
            <a:lvl1pPr>
              <a:defRPr/>
            </a:lvl1pPr>
          </a:lstStyle>
          <a:p>
            <a:fld id="{3D43FB02-708B-EA4E-86F2-B78E3D13B1CE}" type="slidenum">
              <a:rPr lang="en-GB" altLang="en-US"/>
              <a:pPr/>
              <a:t>‹#›</a:t>
            </a:fld>
            <a:endParaRPr lang="en-GB" altLang="en-US"/>
          </a:p>
        </p:txBody>
      </p:sp>
    </p:spTree>
    <p:extLst>
      <p:ext uri="{BB962C8B-B14F-4D97-AF65-F5344CB8AC3E}">
        <p14:creationId xmlns:p14="http://schemas.microsoft.com/office/powerpoint/2010/main" val="3267955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1DDFAB-12EE-A2B7-AB56-188A399DE390}"/>
              </a:ext>
            </a:extLst>
          </p:cNvPr>
          <p:cNvSpPr>
            <a:spLocks noGrp="1"/>
          </p:cNvSpPr>
          <p:nvPr>
            <p:ph type="dt" sz="half" idx="10"/>
          </p:nvPr>
        </p:nvSpPr>
        <p:spPr/>
        <p:txBody>
          <a:bodyPr/>
          <a:lstStyle>
            <a:lvl1pPr>
              <a:defRPr/>
            </a:lvl1pPr>
          </a:lstStyle>
          <a:p>
            <a:pPr>
              <a:defRPr/>
            </a:pPr>
            <a:fld id="{C35203DF-C664-4E46-B7FB-1CBBE7259861}"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E6C7BBBE-7D4F-7813-D589-E498CA428508}"/>
              </a:ext>
            </a:extLst>
          </p:cNvPr>
          <p:cNvSpPr>
            <a:spLocks noGrp="1"/>
          </p:cNvSpPr>
          <p:nvPr>
            <p:ph type="sldNum" sz="quarter" idx="11"/>
          </p:nvPr>
        </p:nvSpPr>
        <p:spPr/>
        <p:txBody>
          <a:bodyPr/>
          <a:lstStyle>
            <a:lvl1pPr>
              <a:defRPr/>
            </a:lvl1pPr>
          </a:lstStyle>
          <a:p>
            <a:fld id="{85F42E50-5AE6-8C45-8DD9-D5085F3D5A89}" type="slidenum">
              <a:rPr lang="en-GB" altLang="en-US"/>
              <a:pPr/>
              <a:t>‹#›</a:t>
            </a:fld>
            <a:endParaRPr lang="en-GB" altLang="en-US"/>
          </a:p>
        </p:txBody>
      </p:sp>
    </p:spTree>
    <p:extLst>
      <p:ext uri="{BB962C8B-B14F-4D97-AF65-F5344CB8AC3E}">
        <p14:creationId xmlns:p14="http://schemas.microsoft.com/office/powerpoint/2010/main" val="204735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A2F6DBE4-3AF4-2CFC-92F6-CC841E5F41C9}"/>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572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13" name="Text Placeholder 17"/>
          <p:cNvSpPr>
            <a:spLocks noGrp="1"/>
          </p:cNvSpPr>
          <p:nvPr>
            <p:ph type="body" sz="quarter" idx="16"/>
          </p:nvPr>
        </p:nvSpPr>
        <p:spPr>
          <a:xfrm>
            <a:off x="1752600" y="6529254"/>
            <a:ext cx="5867400" cy="187537"/>
          </a:xfrm>
        </p:spPr>
        <p:txBody>
          <a:bodyPr/>
          <a:lstStyle>
            <a:lvl1pPr marL="0" indent="0">
              <a:buNone/>
              <a:defRPr sz="1200" baseline="0"/>
            </a:lvl1pPr>
          </a:lstStyle>
          <a:p>
            <a:pPr lvl="0"/>
            <a:r>
              <a:rPr lang="en-US"/>
              <a:t>Edit Master text styles</a:t>
            </a:r>
          </a:p>
        </p:txBody>
      </p:sp>
      <p:sp>
        <p:nvSpPr>
          <p:cNvPr id="3" name="Footer Placeholder 2">
            <a:extLst>
              <a:ext uri="{FF2B5EF4-FFF2-40B4-BE49-F238E27FC236}">
                <a16:creationId xmlns:a16="http://schemas.microsoft.com/office/drawing/2014/main" id="{CC7623BD-F439-063C-211A-206BB926F719}"/>
              </a:ext>
            </a:extLst>
          </p:cNvPr>
          <p:cNvSpPr>
            <a:spLocks noGrp="1"/>
          </p:cNvSpPr>
          <p:nvPr>
            <p:ph type="ftr" sz="quarter" idx="17"/>
          </p:nvPr>
        </p:nvSpPr>
        <p:spPr>
          <a:xfrm>
            <a:off x="93663" y="616585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2DB5A82A-D693-276C-9041-1A5AC2D81014}"/>
              </a:ext>
            </a:extLst>
          </p:cNvPr>
          <p:cNvSpPr>
            <a:spLocks noGrp="1"/>
          </p:cNvSpPr>
          <p:nvPr>
            <p:ph type="dt" sz="half" idx="18"/>
          </p:nvPr>
        </p:nvSpPr>
        <p:spPr/>
        <p:txBody>
          <a:bodyPr/>
          <a:lstStyle>
            <a:lvl1pPr>
              <a:defRPr/>
            </a:lvl1pPr>
          </a:lstStyle>
          <a:p>
            <a:pPr>
              <a:defRPr/>
            </a:pPr>
            <a:fld id="{A9DF6EFB-3F44-496C-A842-1E0B3D3B975A}" type="datetimeFigureOut">
              <a:rPr lang="en-US"/>
              <a:pPr>
                <a:defRPr/>
              </a:pPr>
              <a:t>6/12/2024</a:t>
            </a:fld>
            <a:endParaRPr lang="en-US" dirty="0"/>
          </a:p>
        </p:txBody>
      </p:sp>
      <p:sp>
        <p:nvSpPr>
          <p:cNvPr id="5" name="Slide Number Placeholder 4">
            <a:extLst>
              <a:ext uri="{FF2B5EF4-FFF2-40B4-BE49-F238E27FC236}">
                <a16:creationId xmlns:a16="http://schemas.microsoft.com/office/drawing/2014/main" id="{D5AC63A4-F8D1-47E4-87B3-113EC9D46764}"/>
              </a:ext>
            </a:extLst>
          </p:cNvPr>
          <p:cNvSpPr>
            <a:spLocks noGrp="1"/>
          </p:cNvSpPr>
          <p:nvPr>
            <p:ph type="sldNum" sz="quarter" idx="19"/>
          </p:nvPr>
        </p:nvSpPr>
        <p:spPr/>
        <p:txBody>
          <a:bodyPr/>
          <a:lstStyle>
            <a:lvl1pPr>
              <a:defRPr/>
            </a:lvl1pPr>
          </a:lstStyle>
          <a:p>
            <a:fld id="{FF5F3DA4-EE00-8E4E-A7E2-A4DD0371D94B}" type="slidenum">
              <a:rPr lang="en-US" altLang="en-US"/>
              <a:pPr/>
              <a:t>‹#›</a:t>
            </a:fld>
            <a:endParaRPr lang="en-US" altLang="en-US"/>
          </a:p>
        </p:txBody>
      </p:sp>
    </p:spTree>
    <p:extLst>
      <p:ext uri="{BB962C8B-B14F-4D97-AF65-F5344CB8AC3E}">
        <p14:creationId xmlns:p14="http://schemas.microsoft.com/office/powerpoint/2010/main" val="919337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16129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5013176"/>
            <a:ext cx="8229600" cy="111298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4"/>
          <p:cNvSpPr>
            <a:spLocks noGrp="1"/>
          </p:cNvSpPr>
          <p:nvPr>
            <p:ph sz="quarter" idx="14"/>
          </p:nvPr>
        </p:nvSpPr>
        <p:spPr>
          <a:xfrm>
            <a:off x="468313" y="3429000"/>
            <a:ext cx="8135937" cy="792163"/>
          </a:xfrm>
        </p:spPr>
        <p:txBody>
          <a:bodyPr/>
          <a:lstStyle>
            <a:lvl1pPr marL="0" indent="0">
              <a:buNone/>
              <a:defRPr/>
            </a:lvl1pPr>
          </a:lstStyle>
          <a:p>
            <a:pPr lvl="0"/>
            <a:endParaRPr lang="en-IN" dirty="0"/>
          </a:p>
        </p:txBody>
      </p:sp>
      <p:sp>
        <p:nvSpPr>
          <p:cNvPr id="2" name="Footer Placeholder 4">
            <a:extLst>
              <a:ext uri="{FF2B5EF4-FFF2-40B4-BE49-F238E27FC236}">
                <a16:creationId xmlns:a16="http://schemas.microsoft.com/office/drawing/2014/main" id="{A4904574-C348-6B4B-3CBD-33C831D5E1BD}"/>
              </a:ext>
            </a:extLst>
          </p:cNvPr>
          <p:cNvSpPr>
            <a:spLocks noGrp="1"/>
          </p:cNvSpPr>
          <p:nvPr>
            <p:ph type="ftr" sz="quarter" idx="15"/>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8FEC7D5-2808-63BB-7D68-F3E34498A2A9}"/>
              </a:ext>
            </a:extLst>
          </p:cNvPr>
          <p:cNvSpPr>
            <a:spLocks noGrp="1"/>
          </p:cNvSpPr>
          <p:nvPr>
            <p:ph type="dt" sz="half" idx="16"/>
          </p:nvPr>
        </p:nvSpPr>
        <p:spPr/>
        <p:txBody>
          <a:bodyPr/>
          <a:lstStyle>
            <a:lvl1pPr>
              <a:defRPr/>
            </a:lvl1pPr>
          </a:lstStyle>
          <a:p>
            <a:pPr>
              <a:defRPr/>
            </a:pPr>
            <a:fld id="{A9DF6EFB-3F44-496C-A842-1E0B3D3B975A}" type="datetimeFigureOut">
              <a:rPr lang="en-US"/>
              <a:pPr>
                <a:defRPr/>
              </a:pPr>
              <a:t>6/12/2024</a:t>
            </a:fld>
            <a:endParaRPr lang="en-US" dirty="0"/>
          </a:p>
        </p:txBody>
      </p:sp>
      <p:sp>
        <p:nvSpPr>
          <p:cNvPr id="6" name="Slide Number Placeholder 5">
            <a:extLst>
              <a:ext uri="{FF2B5EF4-FFF2-40B4-BE49-F238E27FC236}">
                <a16:creationId xmlns:a16="http://schemas.microsoft.com/office/drawing/2014/main" id="{53335026-339D-F890-5956-32876921D696}"/>
              </a:ext>
            </a:extLst>
          </p:cNvPr>
          <p:cNvSpPr>
            <a:spLocks noGrp="1"/>
          </p:cNvSpPr>
          <p:nvPr>
            <p:ph type="sldNum" sz="quarter" idx="17"/>
          </p:nvPr>
        </p:nvSpPr>
        <p:spPr/>
        <p:txBody>
          <a:bodyPr/>
          <a:lstStyle>
            <a:lvl1pPr>
              <a:defRPr/>
            </a:lvl1pPr>
          </a:lstStyle>
          <a:p>
            <a:fld id="{778507F6-ACE1-C04D-A5FC-875AF08569D3}" type="slidenum">
              <a:rPr lang="en-US" altLang="en-US"/>
              <a:pPr/>
              <a:t>‹#›</a:t>
            </a:fld>
            <a:endParaRPr lang="en-US" altLang="en-US"/>
          </a:p>
        </p:txBody>
      </p:sp>
    </p:spTree>
    <p:extLst>
      <p:ext uri="{BB962C8B-B14F-4D97-AF65-F5344CB8AC3E}">
        <p14:creationId xmlns:p14="http://schemas.microsoft.com/office/powerpoint/2010/main" val="3218482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875FE62E-EDB5-7F45-2300-272D2E84342E}"/>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C5A7A2AC-7273-B913-B943-9415287D22EB}"/>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6/12/2024</a:t>
            </a:fld>
            <a:endParaRPr lang="en-US" dirty="0"/>
          </a:p>
        </p:txBody>
      </p:sp>
      <p:sp>
        <p:nvSpPr>
          <p:cNvPr id="5" name="Slide Number Placeholder 5">
            <a:extLst>
              <a:ext uri="{FF2B5EF4-FFF2-40B4-BE49-F238E27FC236}">
                <a16:creationId xmlns:a16="http://schemas.microsoft.com/office/drawing/2014/main" id="{06AB7B56-5705-648C-C8AF-C7EC80B4528B}"/>
              </a:ext>
            </a:extLst>
          </p:cNvPr>
          <p:cNvSpPr>
            <a:spLocks noGrp="1"/>
          </p:cNvSpPr>
          <p:nvPr>
            <p:ph type="sldNum" sz="quarter" idx="16"/>
          </p:nvPr>
        </p:nvSpPr>
        <p:spPr/>
        <p:txBody>
          <a:bodyPr/>
          <a:lstStyle>
            <a:lvl1pPr>
              <a:defRPr/>
            </a:lvl1pPr>
          </a:lstStyle>
          <a:p>
            <a:fld id="{2F4534EC-67B7-594A-A842-2E39F7D5FF39}" type="slidenum">
              <a:rPr lang="en-US" altLang="en-US"/>
              <a:pPr/>
              <a:t>‹#›</a:t>
            </a:fld>
            <a:endParaRPr lang="en-US" altLang="en-US"/>
          </a:p>
        </p:txBody>
      </p:sp>
    </p:spTree>
    <p:extLst>
      <p:ext uri="{BB962C8B-B14F-4D97-AF65-F5344CB8AC3E}">
        <p14:creationId xmlns:p14="http://schemas.microsoft.com/office/powerpoint/2010/main" val="4099606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8BA2325-86C8-2D12-CC24-5F06228BF21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D36E055-012C-60E9-65A5-5D23B463293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9F6F299-3A86-594C-97B8-133C5899A1BC}"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D3CB9B7E-06B6-E943-9B23-4829F1C3FF5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51" r:id="rId1"/>
    <p:sldLayoutId id="2147483952"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3" r:id="rId12"/>
    <p:sldLayoutId id="2147483954" r:id="rId13"/>
    <p:sldLayoutId id="2147483955"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librarysearch.uwtsd.ac.uk/discovery/fulldisplay?docid=alma99100479802402421&amp;context=L&amp;vid=44WHELF_UWTSD:44WHELF_UWTSD_VU1&amp;lang=en&amp;search_scope=MyInst_and_CI&amp;adaptor=Local%20Search%20Engine&amp;isFrbr=true&amp;tab=Everything&amp;query=any,contains,Leadership%20in%20Organization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jpeg"/><Relationship Id="rId9"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c1LITJ1SWrU"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7BA670A6-1FB4-14D5-3E2C-B5DC979EEC19}"/>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756C2ED7-9EFA-E3A7-84ED-5329BA653A6E}"/>
              </a:ext>
            </a:extLst>
          </p:cNvPr>
          <p:cNvSpPr>
            <a:spLocks noGrp="1"/>
          </p:cNvSpPr>
          <p:nvPr>
            <p:ph type="subTitle" idx="1"/>
          </p:nvPr>
        </p:nvSpPr>
        <p:spPr>
          <a:xfrm>
            <a:off x="2627313" y="1773238"/>
            <a:ext cx="6400800" cy="3363912"/>
          </a:xfrm>
        </p:spPr>
        <p:txBody>
          <a:bodyPr/>
          <a:lstStyle/>
          <a:p>
            <a:pPr eaLnBrk="1" hangingPunct="1"/>
            <a:endParaRPr lang="en-US" altLang="en-US" b="1">
              <a:solidFill>
                <a:schemeClr val="tx1"/>
              </a:solidFill>
            </a:endParaRPr>
          </a:p>
          <a:p>
            <a:pPr eaLnBrk="1" hangingPunct="1"/>
            <a:r>
              <a:rPr lang="en-US" altLang="en-US" b="1">
                <a:solidFill>
                  <a:schemeClr val="tx1"/>
                </a:solidFill>
              </a:rPr>
              <a:t>WEEK 1</a:t>
            </a:r>
          </a:p>
          <a:p>
            <a:pPr eaLnBrk="1" hangingPunct="1"/>
            <a:r>
              <a:rPr lang="en-US" altLang="en-US" b="1">
                <a:solidFill>
                  <a:schemeClr val="tx1"/>
                </a:solidFill>
              </a:rPr>
              <a:t>Session 1:</a:t>
            </a:r>
          </a:p>
          <a:p>
            <a:r>
              <a:rPr lang="en-US" altLang="en-US" sz="2800" b="1" i="1">
                <a:solidFill>
                  <a:schemeClr val="tx1"/>
                </a:solidFill>
              </a:rPr>
              <a:t>Introduction to Leadership</a:t>
            </a:r>
          </a:p>
          <a:p>
            <a:pPr eaLnBrk="1" hangingPunct="1"/>
            <a:r>
              <a:rPr lang="en-GB" altLang="en-US">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12/06/2024</a:t>
            </a:fld>
            <a:endParaRPr lang="en-GB" altLang="en-US"/>
          </a:p>
        </p:txBody>
      </p:sp>
      <p:sp>
        <p:nvSpPr>
          <p:cNvPr id="18436" name="Slide Number Placeholder 5">
            <a:extLst>
              <a:ext uri="{FF2B5EF4-FFF2-40B4-BE49-F238E27FC236}">
                <a16:creationId xmlns:a16="http://schemas.microsoft.com/office/drawing/2014/main" id="{A208A09A-3AF4-7662-3F4D-2E2C64D5AA4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515E68-6825-F44E-A45C-F023D8A9B9F6}"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F24FA773-36AD-CE81-35E0-4D9C1EA4F217}"/>
              </a:ext>
            </a:extLst>
          </p:cNvPr>
          <p:cNvSpPr>
            <a:spLocks noGrp="1"/>
          </p:cNvSpPr>
          <p:nvPr>
            <p:ph type="title"/>
          </p:nvPr>
        </p:nvSpPr>
        <p:spPr>
          <a:xfrm>
            <a:off x="457200" y="163513"/>
            <a:ext cx="8229600" cy="646331"/>
          </a:xfrm>
        </p:spPr>
        <p:txBody>
          <a:bodyPr>
            <a:spAutoFit/>
          </a:bodyPr>
          <a:lstStyle/>
          <a:p>
            <a:r>
              <a:rPr lang="en-IN" altLang="en-US" sz="3600" b="1" dirty="0"/>
              <a:t>Leadership in Organizations</a:t>
            </a:r>
          </a:p>
        </p:txBody>
      </p:sp>
      <p:sp>
        <p:nvSpPr>
          <p:cNvPr id="19458" name="Text Placeholder 2">
            <a:extLst>
              <a:ext uri="{FF2B5EF4-FFF2-40B4-BE49-F238E27FC236}">
                <a16:creationId xmlns:a16="http://schemas.microsoft.com/office/drawing/2014/main" id="{D01A945A-7C56-18B6-20DD-69C316D4BCD6}"/>
              </a:ext>
            </a:extLst>
          </p:cNvPr>
          <p:cNvSpPr>
            <a:spLocks noGrp="1"/>
          </p:cNvSpPr>
          <p:nvPr>
            <p:ph type="body" sz="quarter" idx="13"/>
          </p:nvPr>
        </p:nvSpPr>
        <p:spPr>
          <a:xfrm>
            <a:off x="457200" y="815975"/>
            <a:ext cx="8229600" cy="307975"/>
          </a:xfrm>
        </p:spPr>
        <p:txBody>
          <a:bodyPr>
            <a:spAutoFit/>
          </a:bodyPr>
          <a:lstStyle/>
          <a:p>
            <a:pPr>
              <a:spcBef>
                <a:spcPct val="0"/>
              </a:spcBef>
            </a:pPr>
            <a:r>
              <a:rPr lang="en-IN" altLang="en-US"/>
              <a:t>Ninth Edition , Global Edition</a:t>
            </a:r>
          </a:p>
        </p:txBody>
      </p:sp>
      <p:sp>
        <p:nvSpPr>
          <p:cNvPr id="19459" name="Text Placeholder 5">
            <a:extLst>
              <a:ext uri="{FF2B5EF4-FFF2-40B4-BE49-F238E27FC236}">
                <a16:creationId xmlns:a16="http://schemas.microsoft.com/office/drawing/2014/main" id="{20897602-80BC-EE85-78D0-3C7BDAD4FED0}"/>
              </a:ext>
            </a:extLst>
          </p:cNvPr>
          <p:cNvSpPr>
            <a:spLocks noGrp="1"/>
          </p:cNvSpPr>
          <p:nvPr>
            <p:ph type="body" sz="quarter" idx="16"/>
          </p:nvPr>
        </p:nvSpPr>
        <p:spPr>
          <a:xfrm>
            <a:off x="2833688" y="6502400"/>
            <a:ext cx="5867400" cy="187325"/>
          </a:xfrm>
        </p:spPr>
        <p:txBody>
          <a:bodyPr/>
          <a:lstStyle/>
          <a:p>
            <a:r>
              <a:rPr lang="en-US" altLang="en-US">
                <a:latin typeface="Verdana" panose="020B0604030504040204" pitchFamily="34" charset="0"/>
                <a:ea typeface="Verdana" panose="020B0604030504040204" pitchFamily="34" charset="0"/>
                <a:cs typeface="Verdana" panose="020B0604030504040204" pitchFamily="34" charset="0"/>
              </a:rPr>
              <a:t>Copyright © 2020 Pearson Education Ltd.</a:t>
            </a:r>
            <a:endParaRPr lang="en-IN" altLang="en-US"/>
          </a:p>
        </p:txBody>
      </p:sp>
      <p:pic>
        <p:nvPicPr>
          <p:cNvPr id="19460" name="Picture 8">
            <a:extLst>
              <a:ext uri="{FF2B5EF4-FFF2-40B4-BE49-F238E27FC236}">
                <a16:creationId xmlns:a16="http://schemas.microsoft.com/office/drawing/2014/main" id="{A474B87F-15DB-D307-57E2-A38F27FC5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203325"/>
            <a:ext cx="361315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Box 4">
            <a:extLst>
              <a:ext uri="{FF2B5EF4-FFF2-40B4-BE49-F238E27FC236}">
                <a16:creationId xmlns:a16="http://schemas.microsoft.com/office/drawing/2014/main" id="{070F5C68-275E-A224-207E-3622ACCB0D77}"/>
              </a:ext>
            </a:extLst>
          </p:cNvPr>
          <p:cNvSpPr txBox="1">
            <a:spLocks noChangeArrowheads="1"/>
          </p:cNvSpPr>
          <p:nvPr/>
        </p:nvSpPr>
        <p:spPr bwMode="auto">
          <a:xfrm>
            <a:off x="4492625" y="2066925"/>
            <a:ext cx="4208463"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dirty="0"/>
              <a:t>Book available in:</a:t>
            </a:r>
          </a:p>
          <a:p>
            <a:endParaRPr lang="en-US" altLang="en-US" dirty="0"/>
          </a:p>
          <a:p>
            <a:r>
              <a:rPr lang="en-GB" altLang="en-US" u="sng" dirty="0">
                <a:hlinkClick r:id="rId4"/>
              </a:rPr>
              <a:t>https://librarysearch.uwtsd.ac.uk/discovery/fulldisplay?docid=alma99100479802402421&amp;context=L&amp;vid=44WHELF_UWTSD:44WHELF_UWTSD_VU1&amp;lang=en&amp;search_scope=MyInst_and_CI&amp;adaptor=Local%20Search%20Engine&amp;isFrbr=true&amp;tab=Everything&amp;query=any,contains,Leadership%20in%20Organizations</a:t>
            </a:r>
            <a:endParaRPr lang="en-GB" altLang="en-US" dirty="0"/>
          </a:p>
          <a:p>
            <a:endParaRPr lang="en-US" altLang="en-US" dirty="0"/>
          </a:p>
          <a:p>
            <a:endParaRPr lang="en-US" altLang="en-US" dirty="0"/>
          </a:p>
          <a:p>
            <a:endParaRPr lang="en-US" altLang="en-US" dirty="0"/>
          </a:p>
          <a:p>
            <a:endParaRPr lang="en-US" altLang="en-US" dirty="0"/>
          </a:p>
          <a:p>
            <a:endParaRPr lang="en-US" altLang="en-US" dirty="0"/>
          </a:p>
          <a:p>
            <a:endParaRPr lang="en-US" altLang="en-US" dirty="0"/>
          </a:p>
          <a:p>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86C0BAC5-2D13-3D67-878B-050B5EB2A066}"/>
              </a:ext>
            </a:extLst>
          </p:cNvPr>
          <p:cNvSpPr>
            <a:spLocks noGrp="1"/>
          </p:cNvSpPr>
          <p:nvPr>
            <p:ph type="title"/>
          </p:nvPr>
        </p:nvSpPr>
        <p:spPr>
          <a:xfrm>
            <a:off x="465138" y="669925"/>
            <a:ext cx="8139112" cy="554038"/>
          </a:xfrm>
        </p:spPr>
        <p:txBody>
          <a:bodyPr/>
          <a:lstStyle/>
          <a:p>
            <a:r>
              <a:rPr lang="en-US" altLang="en-US" sz="3600" b="1" dirty="0"/>
              <a:t>Learning Objectives</a:t>
            </a:r>
          </a:p>
        </p:txBody>
      </p:sp>
      <p:sp>
        <p:nvSpPr>
          <p:cNvPr id="3" name="Content Placeholder 2">
            <a:extLst>
              <a:ext uri="{FF2B5EF4-FFF2-40B4-BE49-F238E27FC236}">
                <a16:creationId xmlns:a16="http://schemas.microsoft.com/office/drawing/2014/main" id="{F0D637E5-0072-AB41-9F2A-E81D1AF670E4}"/>
              </a:ext>
            </a:extLst>
          </p:cNvPr>
          <p:cNvSpPr>
            <a:spLocks noGrp="1"/>
          </p:cNvSpPr>
          <p:nvPr>
            <p:ph idx="1"/>
          </p:nvPr>
        </p:nvSpPr>
        <p:spPr>
          <a:xfrm>
            <a:off x="457200" y="1539875"/>
            <a:ext cx="8147050" cy="3416320"/>
          </a:xfrm>
        </p:spPr>
        <p:txBody>
          <a:bodyPr>
            <a:spAutoFit/>
          </a:bodyPr>
          <a:lstStyle/>
          <a:p>
            <a:pPr>
              <a:buFont typeface="Arial" panose="020B0604020202020204" pitchFamily="34" charset="0"/>
              <a:buNone/>
              <a:defRPr/>
            </a:pPr>
            <a:r>
              <a:rPr lang="en-US" sz="2400" b="1" dirty="0"/>
              <a:t>After studying this chapter, you should be able to understand:</a:t>
            </a:r>
          </a:p>
          <a:p>
            <a:pPr>
              <a:buFont typeface="Arial" panose="020B0604020202020204" pitchFamily="34" charset="0"/>
              <a:buNone/>
              <a:defRPr/>
            </a:pPr>
            <a:endParaRPr lang="en-US" sz="2400" b="1" dirty="0"/>
          </a:p>
          <a:p>
            <a:pPr marL="541338" indent="-541338">
              <a:buFont typeface="Arial" panose="020B0604020202020204" pitchFamily="34" charset="0"/>
              <a:buNone/>
              <a:tabLst>
                <a:tab pos="449263" algn="l"/>
              </a:tabLst>
              <a:defRPr/>
            </a:pPr>
            <a:r>
              <a:rPr lang="en-US" sz="2400" dirty="0"/>
              <a:t>- Different definitions of leadership.</a:t>
            </a:r>
          </a:p>
          <a:p>
            <a:pPr marL="541338" indent="-541338">
              <a:buFont typeface="Arial" panose="020B0604020202020204" pitchFamily="34" charset="0"/>
              <a:buNone/>
              <a:tabLst>
                <a:tab pos="449263" algn="l"/>
              </a:tabLst>
              <a:defRPr/>
            </a:pPr>
            <a:r>
              <a:rPr lang="en-US" sz="2400" dirty="0"/>
              <a:t>- Major types of leadership theories that have been studied.</a:t>
            </a:r>
          </a:p>
          <a:p>
            <a:pPr marL="541338" indent="-541338">
              <a:buFont typeface="Arial" panose="020B0604020202020204" pitchFamily="34" charset="0"/>
              <a:buNone/>
              <a:tabLst>
                <a:tab pos="449263" algn="l"/>
              </a:tabLst>
              <a:defRPr/>
            </a:pPr>
            <a:r>
              <a:rPr lang="en-US" sz="2400" dirty="0"/>
              <a:t>- The different ways leadership effectiveness is determined.</a:t>
            </a:r>
          </a:p>
          <a:p>
            <a:pPr marL="541338" indent="-541338">
              <a:buFont typeface="Arial" panose="020B0604020202020204" pitchFamily="34" charset="0"/>
              <a:buNone/>
              <a:tabLst>
                <a:tab pos="449263" algn="l"/>
              </a:tabLst>
              <a:defRPr/>
            </a:pPr>
            <a:r>
              <a:rPr lang="en-US" sz="2400" dirty="0"/>
              <a:t>- What aspects of leadership have been studied the most.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239D5-1DD8-E2D6-A8F2-7B67F6AB7E42}"/>
              </a:ext>
            </a:extLst>
          </p:cNvPr>
          <p:cNvSpPr>
            <a:spLocks noGrp="1"/>
          </p:cNvSpPr>
          <p:nvPr>
            <p:ph type="title"/>
          </p:nvPr>
        </p:nvSpPr>
        <p:spPr/>
        <p:txBody>
          <a:bodyPr/>
          <a:lstStyle/>
          <a:p>
            <a:r>
              <a:rPr lang="en-GB" sz="3600" b="1" dirty="0"/>
              <a:t>Research – 10 min</a:t>
            </a:r>
          </a:p>
        </p:txBody>
      </p:sp>
      <p:sp>
        <p:nvSpPr>
          <p:cNvPr id="3" name="Content Placeholder 2">
            <a:extLst>
              <a:ext uri="{FF2B5EF4-FFF2-40B4-BE49-F238E27FC236}">
                <a16:creationId xmlns:a16="http://schemas.microsoft.com/office/drawing/2014/main" id="{6DAE1EAE-84D6-5EB7-63BD-6F708DAE804A}"/>
              </a:ext>
            </a:extLst>
          </p:cNvPr>
          <p:cNvSpPr>
            <a:spLocks noGrp="1"/>
          </p:cNvSpPr>
          <p:nvPr>
            <p:ph idx="1"/>
          </p:nvPr>
        </p:nvSpPr>
        <p:spPr/>
        <p:txBody>
          <a:bodyPr/>
          <a:lstStyle/>
          <a:p>
            <a:r>
              <a:rPr lang="en-GB" sz="2800" dirty="0"/>
              <a:t>Using an academic source, research 2 - 3 recent definitions of leadership. </a:t>
            </a:r>
          </a:p>
          <a:p>
            <a:r>
              <a:rPr lang="en-GB" sz="2800" dirty="0"/>
              <a:t>You need to do your research through a reliable platform such as: </a:t>
            </a:r>
          </a:p>
          <a:p>
            <a:pPr lvl="1"/>
            <a:r>
              <a:rPr lang="en-GB" sz="2400" b="1" dirty="0"/>
              <a:t>University library</a:t>
            </a:r>
          </a:p>
          <a:p>
            <a:pPr lvl="1"/>
            <a:r>
              <a:rPr lang="en-GB" sz="2400" b="1" dirty="0"/>
              <a:t>Google Scholar</a:t>
            </a:r>
          </a:p>
          <a:p>
            <a:pPr lvl="1"/>
            <a:r>
              <a:rPr lang="en-GB" sz="2400" b="1" dirty="0"/>
              <a:t>Research Gate </a:t>
            </a:r>
          </a:p>
          <a:p>
            <a:pPr lvl="1"/>
            <a:r>
              <a:rPr lang="en-GB" sz="2400" b="1" dirty="0"/>
              <a:t>Academia</a:t>
            </a:r>
          </a:p>
        </p:txBody>
      </p:sp>
      <p:sp>
        <p:nvSpPr>
          <p:cNvPr id="4" name="Date Placeholder 3">
            <a:extLst>
              <a:ext uri="{FF2B5EF4-FFF2-40B4-BE49-F238E27FC236}">
                <a16:creationId xmlns:a16="http://schemas.microsoft.com/office/drawing/2014/main" id="{717D2BAE-5368-F2F7-65B4-7DF74D690D5F}"/>
              </a:ext>
            </a:extLst>
          </p:cNvPr>
          <p:cNvSpPr>
            <a:spLocks noGrp="1"/>
          </p:cNvSpPr>
          <p:nvPr>
            <p:ph type="dt" sz="half" idx="10"/>
          </p:nvPr>
        </p:nvSpPr>
        <p:spPr/>
        <p:txBody>
          <a:bodyPr/>
          <a:lstStyle/>
          <a:p>
            <a:pPr>
              <a:defRPr/>
            </a:pPr>
            <a:fld id="{DDBE43E3-04F2-AE48-91B3-06054FDE95A8}"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61D77396-A518-35D2-DD86-458C268E168B}"/>
              </a:ext>
            </a:extLst>
          </p:cNvPr>
          <p:cNvSpPr>
            <a:spLocks noGrp="1"/>
          </p:cNvSpPr>
          <p:nvPr>
            <p:ph type="sldNum" sz="quarter" idx="12"/>
          </p:nvPr>
        </p:nvSpPr>
        <p:spPr/>
        <p:txBody>
          <a:bodyPr/>
          <a:lstStyle/>
          <a:p>
            <a:fld id="{03B46279-AB1B-C94D-ABDB-7424F92B4AAF}" type="slidenum">
              <a:rPr lang="en-GB" altLang="en-US" smtClean="0"/>
              <a:pPr/>
              <a:t>4</a:t>
            </a:fld>
            <a:endParaRPr lang="en-GB" altLang="en-US"/>
          </a:p>
        </p:txBody>
      </p:sp>
    </p:spTree>
    <p:extLst>
      <p:ext uri="{BB962C8B-B14F-4D97-AF65-F5344CB8AC3E}">
        <p14:creationId xmlns:p14="http://schemas.microsoft.com/office/powerpoint/2010/main" val="1811917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226CE547-1AB6-2911-A75B-BF798F26BD6F}"/>
              </a:ext>
            </a:extLst>
          </p:cNvPr>
          <p:cNvSpPr>
            <a:spLocks noGrp="1"/>
          </p:cNvSpPr>
          <p:nvPr>
            <p:ph type="title"/>
          </p:nvPr>
        </p:nvSpPr>
        <p:spPr>
          <a:xfrm>
            <a:off x="498475" y="188640"/>
            <a:ext cx="8147050" cy="646331"/>
          </a:xfrm>
        </p:spPr>
        <p:txBody>
          <a:bodyPr>
            <a:spAutoFit/>
          </a:bodyPr>
          <a:lstStyle/>
          <a:p>
            <a:r>
              <a:rPr lang="en-US" altLang="en-US" sz="3600" b="1" dirty="0"/>
              <a:t>Definitions of Leadership</a:t>
            </a:r>
            <a:endParaRPr lang="en-US" altLang="en-US" sz="2800" dirty="0"/>
          </a:p>
        </p:txBody>
      </p:sp>
      <p:graphicFrame>
        <p:nvGraphicFramePr>
          <p:cNvPr id="6" name="Table 5">
            <a:extLst>
              <a:ext uri="{FF2B5EF4-FFF2-40B4-BE49-F238E27FC236}">
                <a16:creationId xmlns:a16="http://schemas.microsoft.com/office/drawing/2014/main" id="{90AA2994-0F05-1041-A7B5-3145F89899ED}"/>
              </a:ext>
            </a:extLst>
          </p:cNvPr>
          <p:cNvGraphicFramePr>
            <a:graphicFrameLocks noGrp="1"/>
          </p:cNvGraphicFramePr>
          <p:nvPr/>
        </p:nvGraphicFramePr>
        <p:xfrm>
          <a:off x="323850" y="952500"/>
          <a:ext cx="7993063" cy="4691063"/>
        </p:xfrm>
        <a:graphic>
          <a:graphicData uri="http://schemas.openxmlformats.org/drawingml/2006/table">
            <a:tbl>
              <a:tblPr firstRow="1">
                <a:tableStyleId>{0E3FDE45-AF77-4B5C-9715-49D594BDF05E}</a:tableStyleId>
              </a:tblPr>
              <a:tblGrid>
                <a:gridCol w="7993063">
                  <a:extLst>
                    <a:ext uri="{9D8B030D-6E8A-4147-A177-3AD203B41FA5}">
                      <a16:colId xmlns:a16="http://schemas.microsoft.com/office/drawing/2014/main" val="20000"/>
                    </a:ext>
                  </a:extLst>
                </a:gridCol>
              </a:tblGrid>
              <a:tr h="4691063">
                <a:tc>
                  <a:txBody>
                    <a:bodyPr/>
                    <a:lstStyle/>
                    <a:p>
                      <a:pPr marL="176213" indent="-176213">
                        <a:spcBef>
                          <a:spcPts val="15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Leadership is “the behavior of an individual … directing the activities of a group toward a shared goal” (Hemphill &amp; Coons, 1957, p. 7).</a:t>
                      </a:r>
                    </a:p>
                    <a:p>
                      <a:pPr marL="176213" indent="-176213">
                        <a:spcBef>
                          <a:spcPts val="1500"/>
                        </a:spcBef>
                        <a:buClr>
                          <a:srgbClr val="007FA3"/>
                        </a:buClr>
                        <a:buFont typeface="Arial" panose="020B0604020202020204" pitchFamily="34" charset="0"/>
                        <a:buNone/>
                      </a:pPr>
                      <a:r>
                        <a:rPr lang="en-US" sz="2200" b="0" i="0" u="none" strike="noStrike" kern="1200" baseline="0" dirty="0">
                          <a:solidFill>
                            <a:schemeClr val="tx1"/>
                          </a:solidFill>
                          <a:latin typeface="+mn-lt"/>
                          <a:ea typeface="+mn-ea"/>
                          <a:cs typeface="+mn-cs"/>
                        </a:rPr>
                        <a:t> </a:t>
                      </a: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Leadership is “the influential increment over and above mechanical compliance with the routine directives of the organization” (Katz &amp; Kahn, 1978, p. 528).</a:t>
                      </a:r>
                    </a:p>
                    <a:p>
                      <a:pPr marL="176213" indent="-176213">
                        <a:spcBef>
                          <a:spcPts val="15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Leadership is “the process of influencing the activities of an organized group toward goal achievement” (Rauch &amp; </a:t>
                      </a:r>
                      <a:r>
                        <a:rPr lang="en-US" sz="2200" b="0" i="0" u="none" strike="noStrike" kern="1200" baseline="0" dirty="0" err="1">
                          <a:solidFill>
                            <a:schemeClr val="tx1"/>
                          </a:solidFill>
                          <a:latin typeface="+mn-lt"/>
                          <a:ea typeface="+mn-ea"/>
                          <a:cs typeface="+mn-cs"/>
                        </a:rPr>
                        <a:t>Behling</a:t>
                      </a:r>
                      <a:r>
                        <a:rPr lang="en-US" sz="2200" b="0" i="0" u="none" strike="noStrike" kern="1200" baseline="0" dirty="0">
                          <a:solidFill>
                            <a:schemeClr val="tx1"/>
                          </a:solidFill>
                          <a:latin typeface="+mn-lt"/>
                          <a:ea typeface="+mn-ea"/>
                          <a:cs typeface="+mn-cs"/>
                        </a:rPr>
                        <a:t>, 1984, p. 46).</a:t>
                      </a:r>
                    </a:p>
                    <a:p>
                      <a:pPr marL="176213" indent="-176213">
                        <a:spcBef>
                          <a:spcPts val="1500"/>
                        </a:spcBef>
                        <a:buClr>
                          <a:srgbClr val="007FA3"/>
                        </a:buClr>
                        <a:buFont typeface="Arial" panose="020B0604020202020204" pitchFamily="34" charset="0"/>
                        <a:buNone/>
                        <a:tabLst>
                          <a:tab pos="0" algn="l"/>
                        </a:tabLst>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“Leadership is about articulating visions, embodying values, and creating the environment within which things can be accomplished” (Richards &amp; Engle, 1986, p. 206).</a:t>
                      </a:r>
                    </a:p>
                  </a:txBody>
                  <a:tcPr marL="95895" marR="95895" marT="47949" marB="47949">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4C366ACD-BFFA-E916-EA0D-F9D948729F71}"/>
              </a:ext>
            </a:extLst>
          </p:cNvPr>
          <p:cNvSpPr>
            <a:spLocks noGrp="1"/>
          </p:cNvSpPr>
          <p:nvPr>
            <p:ph type="title"/>
          </p:nvPr>
        </p:nvSpPr>
        <p:spPr>
          <a:xfrm>
            <a:off x="457200" y="364222"/>
            <a:ext cx="8147050" cy="646331"/>
          </a:xfrm>
        </p:spPr>
        <p:txBody>
          <a:bodyPr>
            <a:spAutoFit/>
          </a:bodyPr>
          <a:lstStyle/>
          <a:p>
            <a:r>
              <a:rPr lang="en-US" altLang="en-US" sz="3600" b="1" dirty="0"/>
              <a:t>Definitions of Leadership</a:t>
            </a:r>
            <a:endParaRPr lang="en-US" altLang="en-US" sz="2800" dirty="0"/>
          </a:p>
        </p:txBody>
      </p:sp>
      <p:graphicFrame>
        <p:nvGraphicFramePr>
          <p:cNvPr id="6" name="Table 5">
            <a:extLst>
              <a:ext uri="{FF2B5EF4-FFF2-40B4-BE49-F238E27FC236}">
                <a16:creationId xmlns:a16="http://schemas.microsoft.com/office/drawing/2014/main" id="{1649F04E-3D21-1941-A13A-88DC940C3633}"/>
              </a:ext>
            </a:extLst>
          </p:cNvPr>
          <p:cNvGraphicFramePr>
            <a:graphicFrameLocks noGrp="1"/>
          </p:cNvGraphicFramePr>
          <p:nvPr/>
        </p:nvGraphicFramePr>
        <p:xfrm>
          <a:off x="427038" y="1341438"/>
          <a:ext cx="8207375" cy="4135300"/>
        </p:xfrm>
        <a:graphic>
          <a:graphicData uri="http://schemas.openxmlformats.org/drawingml/2006/table">
            <a:tbl>
              <a:tblPr firstRow="1">
                <a:tableStyleId>{0E3FDE45-AF77-4B5C-9715-49D594BDF05E}</a:tableStyleId>
              </a:tblPr>
              <a:tblGrid>
                <a:gridCol w="8207375">
                  <a:extLst>
                    <a:ext uri="{9D8B030D-6E8A-4147-A177-3AD203B41FA5}">
                      <a16:colId xmlns:a16="http://schemas.microsoft.com/office/drawing/2014/main" val="20000"/>
                    </a:ext>
                  </a:extLst>
                </a:gridCol>
              </a:tblGrid>
              <a:tr h="4019550">
                <a:tc>
                  <a:txBody>
                    <a:bodyPr/>
                    <a:lstStyle/>
                    <a:p>
                      <a:pPr marL="176213" indent="-176213">
                        <a:spcBef>
                          <a:spcPts val="1500"/>
                        </a:spcBef>
                        <a:buClr>
                          <a:srgbClr val="007FA3"/>
                        </a:buClr>
                        <a:buFont typeface="Arial" panose="020B0604020202020204" pitchFamily="34" charset="0"/>
                        <a:buNone/>
                      </a:pPr>
                      <a:r>
                        <a:rPr lang="en-IN" sz="1900" b="0" i="0" u="none" strike="noStrike" kern="1200" baseline="0" dirty="0">
                          <a:solidFill>
                            <a:schemeClr val="tx1"/>
                          </a:solidFill>
                          <a:latin typeface="+mn-lt"/>
                          <a:ea typeface="+mn-ea"/>
                          <a:cs typeface="+mn-cs"/>
                        </a:rPr>
                        <a:t>• </a:t>
                      </a:r>
                      <a:r>
                        <a:rPr lang="en-US" sz="1900" b="0" i="0" u="none" strike="noStrike" kern="1200" baseline="0" dirty="0">
                          <a:solidFill>
                            <a:schemeClr val="tx1"/>
                          </a:solidFill>
                          <a:latin typeface="+mn-lt"/>
                          <a:ea typeface="+mn-ea"/>
                          <a:cs typeface="+mn-cs"/>
                        </a:rPr>
                        <a:t>“Leadership is a process of giving purpose (meaningful direction) to collective effort, and causing willing effort to be expended to achieve purpose” (Jacobs &amp; </a:t>
                      </a:r>
                      <a:r>
                        <a:rPr lang="en-US" sz="1900" b="0" i="0" u="none" strike="noStrike" kern="1200" baseline="0" dirty="0" err="1">
                          <a:solidFill>
                            <a:schemeClr val="tx1"/>
                          </a:solidFill>
                          <a:latin typeface="+mn-lt"/>
                          <a:ea typeface="+mn-ea"/>
                          <a:cs typeface="+mn-cs"/>
                        </a:rPr>
                        <a:t>Jaques</a:t>
                      </a:r>
                      <a:r>
                        <a:rPr lang="en-US" sz="1900" b="0" i="0" u="none" strike="noStrike" kern="1200" baseline="0" dirty="0">
                          <a:solidFill>
                            <a:schemeClr val="tx1"/>
                          </a:solidFill>
                          <a:latin typeface="+mn-lt"/>
                          <a:ea typeface="+mn-ea"/>
                          <a:cs typeface="+mn-cs"/>
                        </a:rPr>
                        <a:t>, 1990, p. 281).</a:t>
                      </a:r>
                    </a:p>
                    <a:p>
                      <a:pPr marL="176213" indent="-176213">
                        <a:spcBef>
                          <a:spcPts val="1500"/>
                        </a:spcBef>
                        <a:buClr>
                          <a:srgbClr val="007FA3"/>
                        </a:buClr>
                        <a:buFont typeface="Arial" panose="020B0604020202020204" pitchFamily="34" charset="0"/>
                        <a:buNone/>
                      </a:pPr>
                      <a:r>
                        <a:rPr lang="en-IN" sz="1900" b="0" i="0" u="none" strike="noStrike" kern="1200" baseline="0" dirty="0">
                          <a:solidFill>
                            <a:schemeClr val="tx1"/>
                          </a:solidFill>
                          <a:latin typeface="+mn-lt"/>
                          <a:ea typeface="+mn-ea"/>
                          <a:cs typeface="+mn-cs"/>
                        </a:rPr>
                        <a:t>•  </a:t>
                      </a:r>
                      <a:r>
                        <a:rPr lang="en-US" sz="1900" b="0" i="0" u="none" strike="noStrike" kern="1200" baseline="0" dirty="0">
                          <a:solidFill>
                            <a:schemeClr val="tx1"/>
                          </a:solidFill>
                          <a:latin typeface="+mn-lt"/>
                          <a:ea typeface="+mn-ea"/>
                          <a:cs typeface="+mn-cs"/>
                        </a:rPr>
                        <a:t>Leadership “is the ability to step outside the culture … to start evolutionary change processes that are more adaptive” (Schein, 1992, p. 2).</a:t>
                      </a:r>
                    </a:p>
                    <a:p>
                      <a:pPr marL="176213" indent="-176213">
                        <a:spcBef>
                          <a:spcPts val="1500"/>
                        </a:spcBef>
                        <a:buClr>
                          <a:srgbClr val="007FA3"/>
                        </a:buClr>
                        <a:buFont typeface="Arial" panose="020B0604020202020204" pitchFamily="34" charset="0"/>
                        <a:buNone/>
                      </a:pPr>
                      <a:r>
                        <a:rPr lang="en-IN" sz="1900" b="0" i="0" u="none" strike="noStrike" kern="1200" baseline="0" dirty="0">
                          <a:solidFill>
                            <a:schemeClr val="tx1"/>
                          </a:solidFill>
                          <a:latin typeface="+mn-lt"/>
                          <a:ea typeface="+mn-ea"/>
                          <a:cs typeface="+mn-cs"/>
                        </a:rPr>
                        <a:t>• </a:t>
                      </a:r>
                      <a:r>
                        <a:rPr lang="en-US" sz="1900" b="0" i="0" u="none" strike="noStrike" kern="1200" baseline="0" dirty="0">
                          <a:solidFill>
                            <a:schemeClr val="tx1"/>
                          </a:solidFill>
                          <a:latin typeface="+mn-lt"/>
                          <a:ea typeface="+mn-ea"/>
                          <a:cs typeface="+mn-cs"/>
                        </a:rPr>
                        <a:t>“Leadership is the process of making sense of what people are doing together so that people will understand and be committed” (</a:t>
                      </a:r>
                      <a:r>
                        <a:rPr lang="en-US" sz="1900" b="0" i="0" u="none" strike="noStrike" kern="1200" baseline="0" dirty="0" err="1">
                          <a:solidFill>
                            <a:schemeClr val="tx1"/>
                          </a:solidFill>
                          <a:latin typeface="+mn-lt"/>
                          <a:ea typeface="+mn-ea"/>
                          <a:cs typeface="+mn-cs"/>
                        </a:rPr>
                        <a:t>Drath</a:t>
                      </a:r>
                      <a:r>
                        <a:rPr lang="en-US" sz="1900" b="0" i="0" u="none" strike="noStrike" kern="1200" baseline="0" dirty="0">
                          <a:solidFill>
                            <a:schemeClr val="tx1"/>
                          </a:solidFill>
                          <a:latin typeface="+mn-lt"/>
                          <a:ea typeface="+mn-ea"/>
                          <a:cs typeface="+mn-cs"/>
                        </a:rPr>
                        <a:t> &amp; </a:t>
                      </a:r>
                      <a:r>
                        <a:rPr lang="en-US" sz="1900" b="0" i="0" u="none" strike="noStrike" kern="1200" baseline="0" dirty="0" err="1">
                          <a:solidFill>
                            <a:schemeClr val="tx1"/>
                          </a:solidFill>
                          <a:latin typeface="+mn-lt"/>
                          <a:ea typeface="+mn-ea"/>
                          <a:cs typeface="+mn-cs"/>
                        </a:rPr>
                        <a:t>Palus</a:t>
                      </a:r>
                      <a:r>
                        <a:rPr lang="en-US" sz="1900" b="0" i="0" u="none" strike="noStrike" kern="1200" baseline="0" dirty="0">
                          <a:solidFill>
                            <a:schemeClr val="tx1"/>
                          </a:solidFill>
                          <a:latin typeface="+mn-lt"/>
                          <a:ea typeface="+mn-ea"/>
                          <a:cs typeface="+mn-cs"/>
                        </a:rPr>
                        <a:t>, 1994, p. 4).</a:t>
                      </a:r>
                    </a:p>
                    <a:p>
                      <a:pPr marL="176213" indent="-176213">
                        <a:spcBef>
                          <a:spcPts val="1500"/>
                        </a:spcBef>
                        <a:buClr>
                          <a:srgbClr val="007FA3"/>
                        </a:buClr>
                        <a:buFont typeface="Arial" panose="020B0604020202020204" pitchFamily="34" charset="0"/>
                        <a:buNone/>
                      </a:pPr>
                      <a:r>
                        <a:rPr lang="en-IN" sz="1900" b="0" i="0" u="none" strike="noStrike" kern="1200" baseline="0" dirty="0">
                          <a:solidFill>
                            <a:schemeClr val="tx1"/>
                          </a:solidFill>
                          <a:latin typeface="+mn-lt"/>
                          <a:ea typeface="+mn-ea"/>
                          <a:cs typeface="+mn-cs"/>
                        </a:rPr>
                        <a:t>•  </a:t>
                      </a:r>
                      <a:r>
                        <a:rPr lang="en-US" sz="1900" b="0" i="0" u="none" strike="noStrike" kern="1200" baseline="0" dirty="0">
                          <a:solidFill>
                            <a:schemeClr val="tx1"/>
                          </a:solidFill>
                          <a:latin typeface="+mn-lt"/>
                          <a:ea typeface="+mn-ea"/>
                          <a:cs typeface="+mn-cs"/>
                        </a:rPr>
                        <a:t>Leadership is “the ability of an individual to influence, motivate, and enable others to contribute toward the effectiveness and success of the organization …” (House et al., 1999, p. 184).</a:t>
                      </a:r>
                    </a:p>
                  </a:txBody>
                  <a:tcPr marL="95875" marR="95875" marT="44540" marB="44540">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806822D9-2E31-DDA9-9082-CBF124C4B13D}"/>
              </a:ext>
            </a:extLst>
          </p:cNvPr>
          <p:cNvSpPr>
            <a:spLocks noGrp="1"/>
          </p:cNvSpPr>
          <p:nvPr>
            <p:ph type="title"/>
          </p:nvPr>
        </p:nvSpPr>
        <p:spPr>
          <a:xfrm>
            <a:off x="457200" y="365809"/>
            <a:ext cx="8147050" cy="646331"/>
          </a:xfrm>
        </p:spPr>
        <p:txBody>
          <a:bodyPr>
            <a:spAutoFit/>
          </a:bodyPr>
          <a:lstStyle/>
          <a:p>
            <a:r>
              <a:rPr lang="en-US" altLang="en-US" sz="3600" b="1" dirty="0"/>
              <a:t>Recent Definition of Leadership</a:t>
            </a:r>
            <a:endParaRPr lang="en-US" altLang="en-US" sz="2800" dirty="0"/>
          </a:p>
        </p:txBody>
      </p:sp>
      <p:graphicFrame>
        <p:nvGraphicFramePr>
          <p:cNvPr id="6" name="Table 5">
            <a:extLst>
              <a:ext uri="{FF2B5EF4-FFF2-40B4-BE49-F238E27FC236}">
                <a16:creationId xmlns:a16="http://schemas.microsoft.com/office/drawing/2014/main" id="{6A75CDEA-3F33-7045-989C-1D306AD44B4A}"/>
              </a:ext>
            </a:extLst>
          </p:cNvPr>
          <p:cNvGraphicFramePr>
            <a:graphicFrameLocks noGrp="1"/>
          </p:cNvGraphicFramePr>
          <p:nvPr>
            <p:extLst>
              <p:ext uri="{D42A27DB-BD31-4B8C-83A1-F6EECF244321}">
                <p14:modId xmlns:p14="http://schemas.microsoft.com/office/powerpoint/2010/main" val="3249221999"/>
              </p:ext>
            </p:extLst>
          </p:nvPr>
        </p:nvGraphicFramePr>
        <p:xfrm>
          <a:off x="457201" y="1556792"/>
          <a:ext cx="8070056" cy="4119252"/>
        </p:xfrm>
        <a:graphic>
          <a:graphicData uri="http://schemas.openxmlformats.org/drawingml/2006/table">
            <a:tbl>
              <a:tblPr firstRow="1">
                <a:tableStyleId>{0E3FDE45-AF77-4B5C-9715-49D594BDF05E}</a:tableStyleId>
              </a:tblPr>
              <a:tblGrid>
                <a:gridCol w="8070056">
                  <a:extLst>
                    <a:ext uri="{9D8B030D-6E8A-4147-A177-3AD203B41FA5}">
                      <a16:colId xmlns:a16="http://schemas.microsoft.com/office/drawing/2014/main" val="20000"/>
                    </a:ext>
                  </a:extLst>
                </a:gridCol>
              </a:tblGrid>
              <a:tr h="3888432">
                <a:tc>
                  <a:txBody>
                    <a:bodyPr/>
                    <a:lstStyle/>
                    <a:p>
                      <a:pPr marL="176213" indent="-176213">
                        <a:buClr>
                          <a:srgbClr val="007FA3"/>
                        </a:buClr>
                        <a:buFont typeface="Arial" panose="020B0604020202020204" pitchFamily="34" charset="0"/>
                        <a:buNone/>
                      </a:pPr>
                      <a:r>
                        <a:rPr lang="en-IN" sz="2400" b="0" i="0" u="none" strike="noStrike" kern="1200" baseline="0" dirty="0">
                          <a:solidFill>
                            <a:schemeClr val="tx1"/>
                          </a:solidFill>
                          <a:latin typeface="+mn-lt"/>
                          <a:ea typeface="+mn-ea"/>
                          <a:cs typeface="+mn-cs"/>
                        </a:rPr>
                        <a:t>•  </a:t>
                      </a:r>
                      <a:r>
                        <a:rPr lang="en-US" sz="2400" b="0" i="0" u="none" strike="noStrike" kern="1200" baseline="0" dirty="0">
                          <a:solidFill>
                            <a:schemeClr val="tx1"/>
                          </a:solidFill>
                          <a:latin typeface="+mn-lt"/>
                          <a:ea typeface="+mn-ea"/>
                          <a:cs typeface="+mn-cs"/>
                        </a:rPr>
                        <a:t>“Leadership is a formal or informal contextually rooted and goal-influencing process that occurs between a leader and a follower, groups, of followers, or institutions” (</a:t>
                      </a:r>
                      <a:r>
                        <a:rPr lang="en-US" sz="2400" b="0" i="0" u="none" strike="noStrike" kern="1200" baseline="0" dirty="0" err="1">
                          <a:solidFill>
                            <a:schemeClr val="tx1"/>
                          </a:solidFill>
                          <a:latin typeface="+mn-lt"/>
                          <a:ea typeface="+mn-ea"/>
                          <a:cs typeface="+mn-cs"/>
                        </a:rPr>
                        <a:t>Antonakis</a:t>
                      </a:r>
                      <a:r>
                        <a:rPr lang="en-US" sz="2400" b="0" i="0" u="none" strike="noStrike" kern="1200" baseline="0" dirty="0">
                          <a:solidFill>
                            <a:schemeClr val="tx1"/>
                          </a:solidFill>
                          <a:latin typeface="+mn-lt"/>
                          <a:ea typeface="+mn-ea"/>
                          <a:cs typeface="+mn-cs"/>
                        </a:rPr>
                        <a:t> &amp; Day, 2018, p. 5).</a:t>
                      </a:r>
                    </a:p>
                    <a:p>
                      <a:pPr marL="176213" indent="-176213">
                        <a:buClr>
                          <a:srgbClr val="007FA3"/>
                        </a:buClr>
                        <a:buFont typeface="Arial" panose="020B0604020202020204" pitchFamily="34" charset="0"/>
                        <a:buNone/>
                      </a:pPr>
                      <a:endParaRPr lang="en-US" sz="2400" b="0" i="0" u="none" strike="noStrike" kern="1200" baseline="0" dirty="0">
                        <a:solidFill>
                          <a:schemeClr val="tx1"/>
                        </a:solidFill>
                        <a:latin typeface="+mn-lt"/>
                        <a:ea typeface="+mn-ea"/>
                        <a:cs typeface="+mn-cs"/>
                      </a:endParaRPr>
                    </a:p>
                    <a:p>
                      <a:pPr marL="342900" marR="0" lvl="0" indent="-342900" algn="l" defTabSz="914400" rtl="0" eaLnBrk="1" fontAlgn="auto" latinLnBrk="0" hangingPunct="1">
                        <a:lnSpc>
                          <a:spcPct val="100000"/>
                        </a:lnSpc>
                        <a:spcBef>
                          <a:spcPts val="0"/>
                        </a:spcBef>
                        <a:spcAft>
                          <a:spcPts val="0"/>
                        </a:spcAft>
                        <a:buClr>
                          <a:schemeClr val="tx1"/>
                        </a:buClr>
                        <a:buSzTx/>
                        <a:buFont typeface="Arial" panose="020B0604020202020204" pitchFamily="34" charset="0"/>
                        <a:buChar char="•"/>
                        <a:tabLst/>
                        <a:defRPr/>
                      </a:pPr>
                      <a:r>
                        <a:rPr lang="en-US" altLang="en-US" sz="2400" b="0" dirty="0"/>
                        <a:t>“Leadership is the process of influencing others to understand and agree about what needs to be done and how to do it, and the process of facilitating individual and collective efforts to accomplish shared objectives” </a:t>
                      </a:r>
                      <a:r>
                        <a:rPr lang="en-US" altLang="en-US" sz="2400" b="0" dirty="0">
                          <a:solidFill>
                            <a:schemeClr val="tx1"/>
                          </a:solidFill>
                        </a:rPr>
                        <a:t>(</a:t>
                      </a:r>
                      <a:r>
                        <a:rPr lang="en-GB" sz="2400" b="0" i="0" u="none" strike="noStrike" dirty="0">
                          <a:solidFill>
                            <a:schemeClr val="tx1"/>
                          </a:solidFill>
                          <a:effectLst/>
                          <a:latin typeface="Source Sans Pro" panose="020B0503030403020204" pitchFamily="34" charset="0"/>
                        </a:rPr>
                        <a:t>Yukl et al., 2020).</a:t>
                      </a:r>
                      <a:endParaRPr lang="en-US" altLang="en-US" sz="2400" b="0" dirty="0">
                        <a:solidFill>
                          <a:schemeClr val="tx1"/>
                        </a:solidFill>
                      </a:endParaRPr>
                    </a:p>
                    <a:p>
                      <a:pPr marL="176213" indent="-176213">
                        <a:buClr>
                          <a:srgbClr val="007FA3"/>
                        </a:buClr>
                        <a:buFont typeface="Arial" panose="020B0604020202020204" pitchFamily="34" charset="0"/>
                        <a:buNone/>
                      </a:pPr>
                      <a:endParaRPr lang="en-US" sz="2400" b="0" i="0" u="none" strike="noStrike" kern="1200" baseline="0" dirty="0">
                        <a:solidFill>
                          <a:schemeClr val="tx1"/>
                        </a:solidFill>
                        <a:latin typeface="+mn-lt"/>
                        <a:ea typeface="+mn-ea"/>
                        <a:cs typeface="+mn-cs"/>
                      </a:endParaRPr>
                    </a:p>
                  </a:txBody>
                  <a:tcPr marL="95895" marR="95895" marT="47946" marB="47946">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DED6750E-F417-0D17-F742-8E7187E5EF59}"/>
              </a:ext>
            </a:extLst>
          </p:cNvPr>
          <p:cNvSpPr>
            <a:spLocks noGrp="1"/>
          </p:cNvSpPr>
          <p:nvPr>
            <p:ph type="title"/>
          </p:nvPr>
        </p:nvSpPr>
        <p:spPr>
          <a:xfrm>
            <a:off x="457200" y="106273"/>
            <a:ext cx="8147050" cy="1200329"/>
          </a:xfrm>
        </p:spPr>
        <p:txBody>
          <a:bodyPr>
            <a:spAutoFit/>
          </a:bodyPr>
          <a:lstStyle/>
          <a:p>
            <a:r>
              <a:rPr lang="en-IN" altLang="en-US" sz="3600" b="1" dirty="0"/>
              <a:t>Controversies Over Leadership Definitions</a:t>
            </a:r>
            <a:endParaRPr lang="en-US" altLang="en-US" sz="3600" b="1" dirty="0"/>
          </a:p>
        </p:txBody>
      </p:sp>
      <p:sp>
        <p:nvSpPr>
          <p:cNvPr id="31746" name="Content Placeholder 2">
            <a:extLst>
              <a:ext uri="{FF2B5EF4-FFF2-40B4-BE49-F238E27FC236}">
                <a16:creationId xmlns:a16="http://schemas.microsoft.com/office/drawing/2014/main" id="{1564F500-6465-7DA2-AD5B-560D8386BF99}"/>
              </a:ext>
            </a:extLst>
          </p:cNvPr>
          <p:cNvSpPr>
            <a:spLocks noGrp="1"/>
          </p:cNvSpPr>
          <p:nvPr>
            <p:ph idx="1"/>
          </p:nvPr>
        </p:nvSpPr>
        <p:spPr>
          <a:xfrm>
            <a:off x="457200" y="1558925"/>
            <a:ext cx="8147050" cy="3178175"/>
          </a:xfrm>
        </p:spPr>
        <p:txBody>
          <a:bodyPr>
            <a:spAutoFit/>
          </a:bodyPr>
          <a:lstStyle/>
          <a:p>
            <a:pPr marL="457200" indent="-457200">
              <a:buFont typeface="Myriad Pro"/>
              <a:buAutoNum type="arabicPeriod"/>
            </a:pPr>
            <a:r>
              <a:rPr lang="en-US" altLang="en-US" sz="2400" dirty="0"/>
              <a:t>Specialized role or shared influence process</a:t>
            </a:r>
          </a:p>
          <a:p>
            <a:pPr marL="457200" indent="-457200">
              <a:buFont typeface="Myriad Pro"/>
              <a:buAutoNum type="arabicPeriod"/>
            </a:pPr>
            <a:r>
              <a:rPr lang="en-US" altLang="en-US" sz="2400" dirty="0"/>
              <a:t>Type of influence process</a:t>
            </a:r>
          </a:p>
          <a:p>
            <a:pPr marL="457200" indent="-457200">
              <a:buFont typeface="Myriad Pro"/>
              <a:buAutoNum type="arabicPeriod"/>
            </a:pPr>
            <a:r>
              <a:rPr lang="en-US" altLang="en-US" sz="2400" dirty="0"/>
              <a:t>Purpose of influence attempts</a:t>
            </a:r>
          </a:p>
          <a:p>
            <a:pPr marL="457200" indent="-457200">
              <a:buFont typeface="Myriad Pro"/>
              <a:buAutoNum type="arabicPeriod"/>
            </a:pPr>
            <a:r>
              <a:rPr lang="en-US" altLang="en-US" sz="2400" dirty="0"/>
              <a:t>Influence based on reason or emotions</a:t>
            </a:r>
          </a:p>
          <a:p>
            <a:pPr marL="457200" indent="-457200">
              <a:buFont typeface="Myriad Pro"/>
              <a:buAutoNum type="arabicPeriod"/>
            </a:pPr>
            <a:r>
              <a:rPr lang="en-US" altLang="en-US" sz="2400" dirty="0"/>
              <a:t>Direct and indirect leadership</a:t>
            </a:r>
          </a:p>
          <a:p>
            <a:pPr marL="457200" indent="-457200">
              <a:buFont typeface="Myriad Pro"/>
              <a:buAutoNum type="arabicPeriod"/>
            </a:pPr>
            <a:r>
              <a:rPr lang="en-US" altLang="en-US" sz="2400" dirty="0"/>
              <a:t>Leadership versus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F076B-FB12-E035-C33B-1900462D15EC}"/>
              </a:ext>
            </a:extLst>
          </p:cNvPr>
          <p:cNvSpPr>
            <a:spLocks noGrp="1"/>
          </p:cNvSpPr>
          <p:nvPr>
            <p:ph type="title"/>
          </p:nvPr>
        </p:nvSpPr>
        <p:spPr>
          <a:xfrm>
            <a:off x="457200" y="-27384"/>
            <a:ext cx="8229600" cy="1143000"/>
          </a:xfrm>
        </p:spPr>
        <p:txBody>
          <a:bodyPr/>
          <a:lstStyle/>
          <a:p>
            <a:r>
              <a:rPr lang="en-GB" sz="3600" b="1" dirty="0"/>
              <a:t>What makes an individual a leader?</a:t>
            </a:r>
            <a:br>
              <a:rPr lang="en-GB" sz="3600" b="1" dirty="0"/>
            </a:br>
            <a:r>
              <a:rPr lang="en-GB" sz="2800" dirty="0"/>
              <a:t>Which is your favourite, and why?</a:t>
            </a:r>
            <a:endParaRPr lang="en-GB" sz="3600" dirty="0"/>
          </a:p>
        </p:txBody>
      </p:sp>
      <p:sp>
        <p:nvSpPr>
          <p:cNvPr id="4" name="Date Placeholder 3">
            <a:extLst>
              <a:ext uri="{FF2B5EF4-FFF2-40B4-BE49-F238E27FC236}">
                <a16:creationId xmlns:a16="http://schemas.microsoft.com/office/drawing/2014/main" id="{A56FDC52-ABD5-9853-292D-F35435C3940F}"/>
              </a:ext>
            </a:extLst>
          </p:cNvPr>
          <p:cNvSpPr>
            <a:spLocks noGrp="1"/>
          </p:cNvSpPr>
          <p:nvPr>
            <p:ph type="dt" sz="half" idx="10"/>
          </p:nvPr>
        </p:nvSpPr>
        <p:spPr/>
        <p:txBody>
          <a:bodyPr/>
          <a:lstStyle/>
          <a:p>
            <a:pPr>
              <a:defRPr/>
            </a:pPr>
            <a:fld id="{DDBE43E3-04F2-AE48-91B3-06054FDE95A8}"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D6BDD98F-5F6F-B0F6-EB23-EA60A9A17BCB}"/>
              </a:ext>
            </a:extLst>
          </p:cNvPr>
          <p:cNvSpPr>
            <a:spLocks noGrp="1"/>
          </p:cNvSpPr>
          <p:nvPr>
            <p:ph type="sldNum" sz="quarter" idx="12"/>
          </p:nvPr>
        </p:nvSpPr>
        <p:spPr/>
        <p:txBody>
          <a:bodyPr/>
          <a:lstStyle/>
          <a:p>
            <a:fld id="{03B46279-AB1B-C94D-ABDB-7424F92B4AAF}" type="slidenum">
              <a:rPr lang="en-GB" altLang="en-US" smtClean="0"/>
              <a:pPr/>
              <a:t>9</a:t>
            </a:fld>
            <a:endParaRPr lang="en-GB" altLang="en-US"/>
          </a:p>
        </p:txBody>
      </p:sp>
      <p:pic>
        <p:nvPicPr>
          <p:cNvPr id="1026" name="Picture 2" descr="Jacinda Ardern - Wikipedia">
            <a:extLst>
              <a:ext uri="{FF2B5EF4-FFF2-40B4-BE49-F238E27FC236}">
                <a16:creationId xmlns:a16="http://schemas.microsoft.com/office/drawing/2014/main" id="{C1960187-5103-1165-61AE-B90F95C146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04" y="1196752"/>
            <a:ext cx="1443366"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ill Gates — Wikipédia">
            <a:extLst>
              <a:ext uri="{FF2B5EF4-FFF2-40B4-BE49-F238E27FC236}">
                <a16:creationId xmlns:a16="http://schemas.microsoft.com/office/drawing/2014/main" id="{CEA007AB-9127-2006-F3CA-0868586136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3328" y="1196752"/>
            <a:ext cx="1540520"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lon Musk - Wikipedia">
            <a:extLst>
              <a:ext uri="{FF2B5EF4-FFF2-40B4-BE49-F238E27FC236}">
                <a16:creationId xmlns:a16="http://schemas.microsoft.com/office/drawing/2014/main" id="{4B995E49-4CEC-4424-EB09-6C5A7F8283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6306" y="1196752"/>
            <a:ext cx="1540520"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Jeff Bezos - IMDb">
            <a:extLst>
              <a:ext uri="{FF2B5EF4-FFF2-40B4-BE49-F238E27FC236}">
                <a16:creationId xmlns:a16="http://schemas.microsoft.com/office/drawing/2014/main" id="{4FCB2D12-AE31-3586-F6F1-60EB7CA2B4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6255" y="1196752"/>
            <a:ext cx="1810545"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oris Johnson - Wikipedia">
            <a:extLst>
              <a:ext uri="{FF2B5EF4-FFF2-40B4-BE49-F238E27FC236}">
                <a16:creationId xmlns:a16="http://schemas.microsoft.com/office/drawing/2014/main" id="{FE9BFF21-1C50-64F3-9492-992FA47D7B7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68751" y="1168817"/>
            <a:ext cx="1810545" cy="204415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Elizabeth II - Wikipedia">
            <a:extLst>
              <a:ext uri="{FF2B5EF4-FFF2-40B4-BE49-F238E27FC236}">
                <a16:creationId xmlns:a16="http://schemas.microsoft.com/office/drawing/2014/main" id="{20199842-64EF-2306-610C-AFDA38D45D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7504" y="3429000"/>
            <a:ext cx="1800200" cy="216822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ristiano Ronaldo - Wikipedia">
            <a:extLst>
              <a:ext uri="{FF2B5EF4-FFF2-40B4-BE49-F238E27FC236}">
                <a16:creationId xmlns:a16="http://schemas.microsoft.com/office/drawing/2014/main" id="{EE04F292-A3BB-AA9F-0DD0-B21C604F902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51720" y="3429000"/>
            <a:ext cx="1626104" cy="2202978"/>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Angela Merkel - IMDb">
            <a:extLst>
              <a:ext uri="{FF2B5EF4-FFF2-40B4-BE49-F238E27FC236}">
                <a16:creationId xmlns:a16="http://schemas.microsoft.com/office/drawing/2014/main" id="{68D4F3BD-D3B8-268D-CF2D-EEAF45DF878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79912" y="3429000"/>
            <a:ext cx="1554098" cy="2202978"/>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Richard Branson - Wikipedia">
            <a:extLst>
              <a:ext uri="{FF2B5EF4-FFF2-40B4-BE49-F238E27FC236}">
                <a16:creationId xmlns:a16="http://schemas.microsoft.com/office/drawing/2014/main" id="{EFAB2140-CDCF-41FA-6CA3-6C4A43B57A2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436096" y="3429000"/>
            <a:ext cx="1626104" cy="2217564"/>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Nelson Mandela - Wikipedia">
            <a:extLst>
              <a:ext uri="{FF2B5EF4-FFF2-40B4-BE49-F238E27FC236}">
                <a16:creationId xmlns:a16="http://schemas.microsoft.com/office/drawing/2014/main" id="{71E3859D-0BD8-1500-D86D-6B7856AB779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126826" y="3395493"/>
            <a:ext cx="1626104" cy="2217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627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B3718025-2913-F196-E9C5-753294F687A9}"/>
              </a:ext>
            </a:extLst>
          </p:cNvPr>
          <p:cNvSpPr>
            <a:spLocks noGrp="1"/>
          </p:cNvSpPr>
          <p:nvPr>
            <p:ph type="title"/>
          </p:nvPr>
        </p:nvSpPr>
        <p:spPr>
          <a:xfrm>
            <a:off x="457200" y="106273"/>
            <a:ext cx="8134350" cy="1200329"/>
          </a:xfrm>
        </p:spPr>
        <p:txBody>
          <a:bodyPr>
            <a:spAutoFit/>
          </a:bodyPr>
          <a:lstStyle/>
          <a:p>
            <a:r>
              <a:rPr lang="en-US" altLang="en-US" sz="3600" b="1" dirty="0"/>
              <a:t>Ways Leaders Can Influence</a:t>
            </a:r>
            <a:br>
              <a:rPr lang="en-US" altLang="en-US" sz="3600" b="1" dirty="0"/>
            </a:br>
            <a:r>
              <a:rPr lang="en-GB" altLang="en-US" sz="3600" b="1" dirty="0"/>
              <a:t>Organisational</a:t>
            </a:r>
            <a:r>
              <a:rPr lang="en-US" altLang="en-US" sz="3600" b="1" dirty="0"/>
              <a:t> Effectiveness</a:t>
            </a:r>
          </a:p>
        </p:txBody>
      </p:sp>
      <p:graphicFrame>
        <p:nvGraphicFramePr>
          <p:cNvPr id="9" name="Table 8">
            <a:extLst>
              <a:ext uri="{FF2B5EF4-FFF2-40B4-BE49-F238E27FC236}">
                <a16:creationId xmlns:a16="http://schemas.microsoft.com/office/drawing/2014/main" id="{5E67CD7B-98B6-0C47-BFA5-1A437AB66FFB}"/>
              </a:ext>
            </a:extLst>
          </p:cNvPr>
          <p:cNvGraphicFramePr>
            <a:graphicFrameLocks noGrp="1"/>
          </p:cNvGraphicFramePr>
          <p:nvPr>
            <p:extLst>
              <p:ext uri="{D42A27DB-BD31-4B8C-83A1-F6EECF244321}">
                <p14:modId xmlns:p14="http://schemas.microsoft.com/office/powerpoint/2010/main" val="410693459"/>
              </p:ext>
            </p:extLst>
          </p:nvPr>
        </p:nvGraphicFramePr>
        <p:xfrm>
          <a:off x="457200" y="1260475"/>
          <a:ext cx="7993063" cy="4134436"/>
        </p:xfrm>
        <a:graphic>
          <a:graphicData uri="http://schemas.openxmlformats.org/drawingml/2006/table">
            <a:tbl>
              <a:tblPr firstRow="1">
                <a:tableStyleId>{0E3FDE45-AF77-4B5C-9715-49D594BDF05E}</a:tableStyleId>
              </a:tblPr>
              <a:tblGrid>
                <a:gridCol w="7993063">
                  <a:extLst>
                    <a:ext uri="{9D8B030D-6E8A-4147-A177-3AD203B41FA5}">
                      <a16:colId xmlns:a16="http://schemas.microsoft.com/office/drawing/2014/main" val="20000"/>
                    </a:ext>
                  </a:extLst>
                </a:gridCol>
              </a:tblGrid>
              <a:tr h="4133850">
                <a:tc>
                  <a:txBody>
                    <a:bodyPr/>
                    <a:lstStyle/>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choice of objectives and strategies to pursue</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motivation of members to achieve the objectives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mutual trust and cooperation of members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a:t>
                      </a:r>
                      <a:r>
                        <a:rPr lang="en-GB" sz="2200" b="0" i="0" u="none" strike="noStrike" kern="1200" baseline="0" noProof="0" dirty="0">
                          <a:solidFill>
                            <a:schemeClr val="tx1"/>
                          </a:solidFill>
                          <a:latin typeface="+mn-lt"/>
                          <a:ea typeface="+mn-ea"/>
                          <a:cs typeface="+mn-cs"/>
                        </a:rPr>
                        <a:t>organisation</a:t>
                      </a:r>
                      <a:r>
                        <a:rPr lang="en-US" sz="2200" b="0" i="0" u="none" strike="noStrike" kern="1200" baseline="0" dirty="0">
                          <a:solidFill>
                            <a:schemeClr val="tx1"/>
                          </a:solidFill>
                          <a:latin typeface="+mn-lt"/>
                          <a:ea typeface="+mn-ea"/>
                          <a:cs typeface="+mn-cs"/>
                        </a:rPr>
                        <a:t> and coordination of work activities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allocation of resources to activities and objectives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development of member skills and confidence</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learning and sharing of new knowledge by members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enlistment of support and cooperation from outsiders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design of formal structure, programs, and systems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The shared beliefs and values of members</a:t>
                      </a:r>
                    </a:p>
                  </a:txBody>
                  <a:tcPr marL="95895" marR="95895" marT="47918" marB="47918">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0374844E-003D-A071-BB5D-6B73F4856AD6}"/>
              </a:ext>
            </a:extLst>
          </p:cNvPr>
          <p:cNvSpPr>
            <a:spLocks noGrp="1"/>
          </p:cNvSpPr>
          <p:nvPr>
            <p:ph type="title"/>
          </p:nvPr>
        </p:nvSpPr>
        <p:spPr>
          <a:xfrm>
            <a:off x="457200" y="119767"/>
            <a:ext cx="8229600" cy="1200329"/>
          </a:xfrm>
        </p:spPr>
        <p:txBody>
          <a:bodyPr>
            <a:spAutoFit/>
          </a:bodyPr>
          <a:lstStyle/>
          <a:p>
            <a:r>
              <a:rPr lang="en-US" altLang="en-US" sz="3600" b="1" dirty="0"/>
              <a:t>Indicators of Leadership Effectiveness</a:t>
            </a:r>
          </a:p>
        </p:txBody>
      </p:sp>
      <p:sp>
        <p:nvSpPr>
          <p:cNvPr id="37890" name="Content Placeholder 2">
            <a:extLst>
              <a:ext uri="{FF2B5EF4-FFF2-40B4-BE49-F238E27FC236}">
                <a16:creationId xmlns:a16="http://schemas.microsoft.com/office/drawing/2014/main" id="{342D334E-B923-9391-94B6-664750BB22EA}"/>
              </a:ext>
            </a:extLst>
          </p:cNvPr>
          <p:cNvSpPr>
            <a:spLocks noGrp="1"/>
          </p:cNvSpPr>
          <p:nvPr>
            <p:ph idx="1"/>
          </p:nvPr>
        </p:nvSpPr>
        <p:spPr>
          <a:xfrm>
            <a:off x="420688" y="1220788"/>
            <a:ext cx="8229600" cy="369887"/>
          </a:xfrm>
        </p:spPr>
        <p:txBody>
          <a:bodyPr>
            <a:spAutoFit/>
          </a:bodyPr>
          <a:lstStyle/>
          <a:p>
            <a:pPr marL="457200" indent="-457200">
              <a:buFont typeface="Myriad Pro"/>
              <a:buAutoNum type="arabicPeriod"/>
            </a:pPr>
            <a:r>
              <a:rPr lang="en-US" altLang="en-US" sz="2400"/>
              <a:t>Immediate and delayed outcomes</a:t>
            </a:r>
          </a:p>
        </p:txBody>
      </p:sp>
      <p:sp>
        <p:nvSpPr>
          <p:cNvPr id="37891" name="Content Placeholder 3">
            <a:extLst>
              <a:ext uri="{FF2B5EF4-FFF2-40B4-BE49-F238E27FC236}">
                <a16:creationId xmlns:a16="http://schemas.microsoft.com/office/drawing/2014/main" id="{B0BEF608-4774-5647-6225-E0F6FBDFEE82}"/>
              </a:ext>
            </a:extLst>
          </p:cNvPr>
          <p:cNvSpPr>
            <a:spLocks noGrp="1"/>
          </p:cNvSpPr>
          <p:nvPr>
            <p:ph sz="quarter" idx="14"/>
          </p:nvPr>
        </p:nvSpPr>
        <p:spPr>
          <a:xfrm>
            <a:off x="457200" y="1787525"/>
            <a:ext cx="8135938" cy="461963"/>
          </a:xfrm>
        </p:spPr>
        <p:txBody>
          <a:bodyPr>
            <a:spAutoFit/>
          </a:bodyPr>
          <a:lstStyle/>
          <a:p>
            <a:r>
              <a:rPr lang="en-US" altLang="en-US" sz="2400"/>
              <a:t>Causal Chain of Effects from Two Types of Leader Behavior</a:t>
            </a:r>
            <a:endParaRPr lang="en-IN" altLang="en-US" sz="2400"/>
          </a:p>
        </p:txBody>
      </p:sp>
      <p:pic>
        <p:nvPicPr>
          <p:cNvPr id="37892" name="Picture 5" descr="The details of the flow chart are as follows.&#10;   • Inspiring vision leads to follower effort. Simultaneously, &#10;      training plus coaching lead to follower skills.&#10;   • Follower effort and follower skills together lead to quality and &#10;      productivity.&#10;   • Quality and productivity leads to unit profits.&#10;">
            <a:extLst>
              <a:ext uri="{FF2B5EF4-FFF2-40B4-BE49-F238E27FC236}">
                <a16:creationId xmlns:a16="http://schemas.microsoft.com/office/drawing/2014/main" id="{89BE102E-1AFE-FFE8-A73F-B8D22CB2EF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2446338"/>
            <a:ext cx="7092950" cy="234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2A85AF56-E506-D7FE-F547-D9FAAA83FEE9}"/>
              </a:ext>
            </a:extLst>
          </p:cNvPr>
          <p:cNvSpPr>
            <a:spLocks noGrp="1"/>
          </p:cNvSpPr>
          <p:nvPr>
            <p:ph type="title"/>
          </p:nvPr>
        </p:nvSpPr>
        <p:spPr>
          <a:xfrm>
            <a:off x="457200" y="106273"/>
            <a:ext cx="8147050" cy="1200329"/>
          </a:xfrm>
        </p:spPr>
        <p:txBody>
          <a:bodyPr>
            <a:spAutoFit/>
          </a:bodyPr>
          <a:lstStyle/>
          <a:p>
            <a:r>
              <a:rPr lang="en-US" altLang="en-US" sz="3600" b="1" dirty="0"/>
              <a:t>Major Perspectives in Leadership Theory</a:t>
            </a:r>
          </a:p>
        </p:txBody>
      </p:sp>
      <p:sp>
        <p:nvSpPr>
          <p:cNvPr id="39938" name="Content Placeholder 2">
            <a:extLst>
              <a:ext uri="{FF2B5EF4-FFF2-40B4-BE49-F238E27FC236}">
                <a16:creationId xmlns:a16="http://schemas.microsoft.com/office/drawing/2014/main" id="{138C6AAD-B0CF-DB46-7147-2484E294F349}"/>
              </a:ext>
            </a:extLst>
          </p:cNvPr>
          <p:cNvSpPr>
            <a:spLocks noGrp="1"/>
          </p:cNvSpPr>
          <p:nvPr>
            <p:ph idx="1"/>
          </p:nvPr>
        </p:nvSpPr>
        <p:spPr>
          <a:xfrm>
            <a:off x="457200" y="1546225"/>
            <a:ext cx="8147050" cy="1493838"/>
          </a:xfrm>
        </p:spPr>
        <p:txBody>
          <a:bodyPr>
            <a:spAutoFit/>
          </a:bodyPr>
          <a:lstStyle/>
          <a:p>
            <a:pPr marL="457200" indent="-457200">
              <a:buFont typeface="Myriad Pro"/>
              <a:buAutoNum type="arabicPeriod"/>
            </a:pPr>
            <a:r>
              <a:rPr lang="en-US" altLang="en-US" sz="2400"/>
              <a:t>Characteristics of the Leader</a:t>
            </a:r>
          </a:p>
          <a:p>
            <a:pPr marL="457200" indent="-457200">
              <a:buFont typeface="Myriad Pro"/>
              <a:buAutoNum type="arabicPeriod"/>
            </a:pPr>
            <a:r>
              <a:rPr lang="en-US" altLang="en-US" sz="2400"/>
              <a:t>Characteristics of the Follower</a:t>
            </a:r>
          </a:p>
          <a:p>
            <a:pPr marL="457200" indent="-457200">
              <a:buFont typeface="Myriad Pro"/>
              <a:buAutoNum type="arabicPeriod"/>
            </a:pPr>
            <a:r>
              <a:rPr lang="en-US" altLang="en-US" sz="2400"/>
              <a:t>Characteristics of the Situation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E8352671-0C4C-AC7B-8DB0-A71AC94C1327}"/>
              </a:ext>
            </a:extLst>
          </p:cNvPr>
          <p:cNvSpPr>
            <a:spLocks noGrp="1"/>
          </p:cNvSpPr>
          <p:nvPr>
            <p:ph type="title"/>
          </p:nvPr>
        </p:nvSpPr>
        <p:spPr>
          <a:xfrm>
            <a:off x="107950" y="101511"/>
            <a:ext cx="8493125" cy="1200329"/>
          </a:xfrm>
        </p:spPr>
        <p:txBody>
          <a:bodyPr>
            <a:spAutoFit/>
          </a:bodyPr>
          <a:lstStyle/>
          <a:p>
            <a:r>
              <a:rPr lang="en-US" altLang="en-US" sz="3600" b="1" dirty="0"/>
              <a:t>Major Perspectives in Leadership Theory </a:t>
            </a:r>
            <a:r>
              <a:rPr lang="en-US" altLang="en-US" sz="2000" dirty="0"/>
              <a:t>(1 of 4)</a:t>
            </a:r>
            <a:endParaRPr lang="en-US" altLang="en-US" sz="2800" dirty="0"/>
          </a:p>
        </p:txBody>
      </p:sp>
      <p:sp>
        <p:nvSpPr>
          <p:cNvPr id="41986" name="Content Placeholder 2">
            <a:extLst>
              <a:ext uri="{FF2B5EF4-FFF2-40B4-BE49-F238E27FC236}">
                <a16:creationId xmlns:a16="http://schemas.microsoft.com/office/drawing/2014/main" id="{D59B94E0-C0C1-AF45-06DF-9A53C7A4E112}"/>
              </a:ext>
            </a:extLst>
          </p:cNvPr>
          <p:cNvSpPr>
            <a:spLocks noGrp="1"/>
          </p:cNvSpPr>
          <p:nvPr>
            <p:ph idx="1"/>
          </p:nvPr>
        </p:nvSpPr>
        <p:spPr>
          <a:xfrm>
            <a:off x="396875" y="1124744"/>
            <a:ext cx="8134350" cy="420687"/>
          </a:xfrm>
        </p:spPr>
        <p:txBody>
          <a:bodyPr/>
          <a:lstStyle/>
          <a:p>
            <a:pPr marL="0" indent="0">
              <a:buFont typeface="Arial" panose="020B0604020202020204" pitchFamily="34" charset="0"/>
              <a:buNone/>
            </a:pPr>
            <a:r>
              <a:rPr lang="en-US" altLang="en-US" sz="2000" dirty="0"/>
              <a:t>Key Variables in Leadership Theories</a:t>
            </a:r>
            <a:endParaRPr lang="en-IN" altLang="en-US" sz="2000" dirty="0"/>
          </a:p>
        </p:txBody>
      </p:sp>
      <p:graphicFrame>
        <p:nvGraphicFramePr>
          <p:cNvPr id="9" name="Table 8">
            <a:extLst>
              <a:ext uri="{FF2B5EF4-FFF2-40B4-BE49-F238E27FC236}">
                <a16:creationId xmlns:a16="http://schemas.microsoft.com/office/drawing/2014/main" id="{C6FD1189-40E2-0348-8033-2D4AA3C1D014}"/>
              </a:ext>
            </a:extLst>
          </p:cNvPr>
          <p:cNvGraphicFramePr>
            <a:graphicFrameLocks noGrp="1"/>
          </p:cNvGraphicFramePr>
          <p:nvPr>
            <p:extLst>
              <p:ext uri="{D42A27DB-BD31-4B8C-83A1-F6EECF244321}">
                <p14:modId xmlns:p14="http://schemas.microsoft.com/office/powerpoint/2010/main" val="439746870"/>
              </p:ext>
            </p:extLst>
          </p:nvPr>
        </p:nvGraphicFramePr>
        <p:xfrm>
          <a:off x="358775" y="1556792"/>
          <a:ext cx="7991475" cy="4135438"/>
        </p:xfrm>
        <a:graphic>
          <a:graphicData uri="http://schemas.openxmlformats.org/drawingml/2006/table">
            <a:tbl>
              <a:tblPr firstRow="1">
                <a:tableStyleId>{0E3FDE45-AF77-4B5C-9715-49D594BDF05E}</a:tableStyleId>
              </a:tblPr>
              <a:tblGrid>
                <a:gridCol w="7991475">
                  <a:extLst>
                    <a:ext uri="{9D8B030D-6E8A-4147-A177-3AD203B41FA5}">
                      <a16:colId xmlns:a16="http://schemas.microsoft.com/office/drawing/2014/main" val="20000"/>
                    </a:ext>
                  </a:extLst>
                </a:gridCol>
              </a:tblGrid>
              <a:tr h="4135438">
                <a:tc>
                  <a:txBody>
                    <a:bodyPr/>
                    <a:lstStyle/>
                    <a:p>
                      <a:pPr marL="0" indent="0">
                        <a:spcBef>
                          <a:spcPts val="600"/>
                        </a:spcBef>
                        <a:buFontTx/>
                        <a:buNone/>
                      </a:pPr>
                      <a:r>
                        <a:rPr lang="en-US" sz="2200" b="1" i="0" u="none" strike="noStrike" kern="1200" baseline="0" dirty="0">
                          <a:solidFill>
                            <a:schemeClr val="tx1"/>
                          </a:solidFill>
                          <a:latin typeface="+mn-lt"/>
                          <a:ea typeface="+mn-ea"/>
                          <a:cs typeface="+mn-cs"/>
                        </a:rPr>
                        <a:t>Characteristics of the Leader includes: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Traits (motives, personality)</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Values, integrity, and moral development</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Confidence and optimism</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Skills and expertise</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Leadership behavior</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Influence tactics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Attributions about followers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Affect (e.g., emotions and moods) and affective displays</a:t>
                      </a:r>
                    </a:p>
                    <a:p>
                      <a:pPr marL="0" indent="0">
                        <a:spcBef>
                          <a:spcPts val="600"/>
                        </a:spcBef>
                        <a:buClr>
                          <a:srgbClr val="007FA3"/>
                        </a:buClr>
                        <a:buFont typeface="Arial" panose="020B0604020202020204" pitchFamily="34" charset="0"/>
                        <a:buNone/>
                      </a:pPr>
                      <a:r>
                        <a:rPr lang="en-IN" sz="2200" b="0" i="0" u="none" strike="noStrike" kern="1200" baseline="0" dirty="0">
                          <a:solidFill>
                            <a:schemeClr val="tx1"/>
                          </a:solidFill>
                          <a:latin typeface="+mn-lt"/>
                          <a:ea typeface="+mn-ea"/>
                          <a:cs typeface="+mn-cs"/>
                        </a:rPr>
                        <a:t>• </a:t>
                      </a:r>
                      <a:r>
                        <a:rPr lang="en-US" sz="2200" b="0" i="0" u="none" strike="noStrike" kern="1200" baseline="0" dirty="0">
                          <a:solidFill>
                            <a:schemeClr val="tx1"/>
                          </a:solidFill>
                          <a:latin typeface="+mn-lt"/>
                          <a:ea typeface="+mn-ea"/>
                          <a:cs typeface="+mn-cs"/>
                        </a:rPr>
                        <a:t>Mental models (beliefs and assumptions)</a:t>
                      </a:r>
                    </a:p>
                  </a:txBody>
                  <a:tcPr marL="95876" marR="95876" marT="47957" marB="47957">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576FB1B7-9917-F61B-C3F1-ACA4F2EF0A8C}"/>
              </a:ext>
            </a:extLst>
          </p:cNvPr>
          <p:cNvSpPr>
            <a:spLocks noGrp="1"/>
          </p:cNvSpPr>
          <p:nvPr>
            <p:ph type="title"/>
          </p:nvPr>
        </p:nvSpPr>
        <p:spPr>
          <a:xfrm>
            <a:off x="457200" y="106273"/>
            <a:ext cx="8134350" cy="1200329"/>
          </a:xfrm>
        </p:spPr>
        <p:txBody>
          <a:bodyPr>
            <a:spAutoFit/>
          </a:bodyPr>
          <a:lstStyle/>
          <a:p>
            <a:r>
              <a:rPr lang="en-US" altLang="en-US" sz="3600" b="1" dirty="0"/>
              <a:t>Major Perspectives in Leadership Theory </a:t>
            </a:r>
            <a:r>
              <a:rPr lang="en-US" altLang="en-US" sz="2000" dirty="0"/>
              <a:t>(2 of 4)</a:t>
            </a:r>
            <a:endParaRPr lang="en-US" altLang="en-US" sz="2800" dirty="0"/>
          </a:p>
        </p:txBody>
      </p:sp>
      <p:sp>
        <p:nvSpPr>
          <p:cNvPr id="44034" name="Content Placeholder 2">
            <a:extLst>
              <a:ext uri="{FF2B5EF4-FFF2-40B4-BE49-F238E27FC236}">
                <a16:creationId xmlns:a16="http://schemas.microsoft.com/office/drawing/2014/main" id="{6B029850-C64C-2CE9-287B-C5260F3E737D}"/>
              </a:ext>
            </a:extLst>
          </p:cNvPr>
          <p:cNvSpPr>
            <a:spLocks noGrp="1"/>
          </p:cNvSpPr>
          <p:nvPr>
            <p:ph idx="1"/>
          </p:nvPr>
        </p:nvSpPr>
        <p:spPr>
          <a:xfrm>
            <a:off x="457200" y="1196975"/>
            <a:ext cx="8124825" cy="746125"/>
          </a:xfrm>
        </p:spPr>
        <p:txBody>
          <a:bodyPr/>
          <a:lstStyle/>
          <a:p>
            <a:pPr marL="0" indent="0">
              <a:buFont typeface="Arial" panose="020B0604020202020204" pitchFamily="34" charset="0"/>
              <a:buNone/>
            </a:pPr>
            <a:r>
              <a:rPr lang="en-US" altLang="en-US" sz="2000" dirty="0"/>
              <a:t>Key Variables in Leadership Theories (continued)</a:t>
            </a:r>
            <a:endParaRPr lang="en-IN" altLang="en-US" sz="2000" dirty="0"/>
          </a:p>
        </p:txBody>
      </p:sp>
      <p:graphicFrame>
        <p:nvGraphicFramePr>
          <p:cNvPr id="9" name="Table 8">
            <a:extLst>
              <a:ext uri="{FF2B5EF4-FFF2-40B4-BE49-F238E27FC236}">
                <a16:creationId xmlns:a16="http://schemas.microsoft.com/office/drawing/2014/main" id="{3332EDB1-97A2-9A4E-9931-ABBA266EDCB5}"/>
              </a:ext>
            </a:extLst>
          </p:cNvPr>
          <p:cNvGraphicFramePr>
            <a:graphicFrameLocks noGrp="1"/>
          </p:cNvGraphicFramePr>
          <p:nvPr>
            <p:extLst>
              <p:ext uri="{D42A27DB-BD31-4B8C-83A1-F6EECF244321}">
                <p14:modId xmlns:p14="http://schemas.microsoft.com/office/powerpoint/2010/main" val="301251443"/>
              </p:ext>
            </p:extLst>
          </p:nvPr>
        </p:nvGraphicFramePr>
        <p:xfrm>
          <a:off x="457200" y="1700213"/>
          <a:ext cx="7993063" cy="3887787"/>
        </p:xfrm>
        <a:graphic>
          <a:graphicData uri="http://schemas.openxmlformats.org/drawingml/2006/table">
            <a:tbl>
              <a:tblPr firstRow="1">
                <a:tableStyleId>{0E3FDE45-AF77-4B5C-9715-49D594BDF05E}</a:tableStyleId>
              </a:tblPr>
              <a:tblGrid>
                <a:gridCol w="7993063">
                  <a:extLst>
                    <a:ext uri="{9D8B030D-6E8A-4147-A177-3AD203B41FA5}">
                      <a16:colId xmlns:a16="http://schemas.microsoft.com/office/drawing/2014/main" val="20000"/>
                    </a:ext>
                  </a:extLst>
                </a:gridCol>
              </a:tblGrid>
              <a:tr h="3887787">
                <a:tc>
                  <a:txBody>
                    <a:bodyPr/>
                    <a:lstStyle/>
                    <a:p>
                      <a:pPr marL="0" indent="0">
                        <a:spcBef>
                          <a:spcPts val="600"/>
                        </a:spcBef>
                        <a:buFontTx/>
                        <a:buNone/>
                      </a:pPr>
                      <a:r>
                        <a:rPr lang="en-US" sz="2000" b="1" i="0" u="none" strike="noStrike" kern="1200" baseline="0" dirty="0">
                          <a:solidFill>
                            <a:schemeClr val="tx1"/>
                          </a:solidFill>
                          <a:latin typeface="+mn-lt"/>
                          <a:ea typeface="+mn-ea"/>
                          <a:cs typeface="+mn-cs"/>
                        </a:rPr>
                        <a:t>Characteristics of the Followers includes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Traits (needs, values, self-concepts)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Confidence and optimism</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Skills and expertise</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Attributions about the leader</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Identification with the leader</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Affect (e.g., emotions and moods) and affective displays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Task commitment and effort</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Satisfaction with job and leader</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Cooperation and mutual trust</a:t>
                      </a:r>
                    </a:p>
                  </a:txBody>
                  <a:tcPr marL="95895" marR="95895" marT="47938" marB="47938">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E2D87AE3-0B67-4ED2-A48B-00D5F1B729B8}"/>
              </a:ext>
            </a:extLst>
          </p:cNvPr>
          <p:cNvSpPr>
            <a:spLocks noGrp="1"/>
          </p:cNvSpPr>
          <p:nvPr>
            <p:ph type="title"/>
          </p:nvPr>
        </p:nvSpPr>
        <p:spPr>
          <a:xfrm>
            <a:off x="457200" y="104687"/>
            <a:ext cx="8134350" cy="1200329"/>
          </a:xfrm>
        </p:spPr>
        <p:txBody>
          <a:bodyPr>
            <a:spAutoFit/>
          </a:bodyPr>
          <a:lstStyle/>
          <a:p>
            <a:r>
              <a:rPr lang="en-US" altLang="en-US" sz="3600" b="1" dirty="0"/>
              <a:t>Major Perspectives in Leadership Theory </a:t>
            </a:r>
            <a:r>
              <a:rPr lang="en-US" altLang="en-US" sz="2000" dirty="0"/>
              <a:t>(3 of 4)</a:t>
            </a:r>
            <a:endParaRPr lang="en-US" altLang="en-US" sz="2400" dirty="0"/>
          </a:p>
        </p:txBody>
      </p:sp>
      <p:sp>
        <p:nvSpPr>
          <p:cNvPr id="46082" name="Content Placeholder 2">
            <a:extLst>
              <a:ext uri="{FF2B5EF4-FFF2-40B4-BE49-F238E27FC236}">
                <a16:creationId xmlns:a16="http://schemas.microsoft.com/office/drawing/2014/main" id="{45DF3571-C050-2758-CC5A-1A6EA34373F9}"/>
              </a:ext>
            </a:extLst>
          </p:cNvPr>
          <p:cNvSpPr>
            <a:spLocks noGrp="1"/>
          </p:cNvSpPr>
          <p:nvPr>
            <p:ph idx="1"/>
          </p:nvPr>
        </p:nvSpPr>
        <p:spPr>
          <a:xfrm>
            <a:off x="467544" y="1268760"/>
            <a:ext cx="8147050" cy="746125"/>
          </a:xfrm>
        </p:spPr>
        <p:txBody>
          <a:bodyPr/>
          <a:lstStyle/>
          <a:p>
            <a:pPr marL="0" indent="0">
              <a:buFont typeface="Arial" panose="020B0604020202020204" pitchFamily="34" charset="0"/>
              <a:buNone/>
            </a:pPr>
            <a:r>
              <a:rPr lang="en-US" altLang="en-US" sz="2400" dirty="0"/>
              <a:t>Key Variables in Leadership Theories (continued)</a:t>
            </a:r>
            <a:endParaRPr lang="en-IN" altLang="en-US" sz="2400" dirty="0"/>
          </a:p>
        </p:txBody>
      </p:sp>
      <p:graphicFrame>
        <p:nvGraphicFramePr>
          <p:cNvPr id="9" name="Table 8">
            <a:extLst>
              <a:ext uri="{FF2B5EF4-FFF2-40B4-BE49-F238E27FC236}">
                <a16:creationId xmlns:a16="http://schemas.microsoft.com/office/drawing/2014/main" id="{EB4DE803-CF07-224B-8CE4-D3F98DF20789}"/>
              </a:ext>
            </a:extLst>
          </p:cNvPr>
          <p:cNvGraphicFramePr>
            <a:graphicFrameLocks noGrp="1"/>
          </p:cNvGraphicFramePr>
          <p:nvPr>
            <p:extLst>
              <p:ext uri="{D42A27DB-BD31-4B8C-83A1-F6EECF244321}">
                <p14:modId xmlns:p14="http://schemas.microsoft.com/office/powerpoint/2010/main" val="4120042378"/>
              </p:ext>
            </p:extLst>
          </p:nvPr>
        </p:nvGraphicFramePr>
        <p:xfrm>
          <a:off x="457200" y="1686595"/>
          <a:ext cx="7993063" cy="3830637"/>
        </p:xfrm>
        <a:graphic>
          <a:graphicData uri="http://schemas.openxmlformats.org/drawingml/2006/table">
            <a:tbl>
              <a:tblPr firstRow="1">
                <a:tableStyleId>{0E3FDE45-AF77-4B5C-9715-49D594BDF05E}</a:tableStyleId>
              </a:tblPr>
              <a:tblGrid>
                <a:gridCol w="7993063">
                  <a:extLst>
                    <a:ext uri="{9D8B030D-6E8A-4147-A177-3AD203B41FA5}">
                      <a16:colId xmlns:a16="http://schemas.microsoft.com/office/drawing/2014/main" val="20000"/>
                    </a:ext>
                  </a:extLst>
                </a:gridCol>
              </a:tblGrid>
              <a:tr h="3830637">
                <a:tc>
                  <a:txBody>
                    <a:bodyPr/>
                    <a:lstStyle/>
                    <a:p>
                      <a:pPr marL="0" indent="0">
                        <a:spcBef>
                          <a:spcPts val="600"/>
                        </a:spcBef>
                        <a:buFontTx/>
                        <a:buNone/>
                      </a:pPr>
                      <a:r>
                        <a:rPr lang="en-US" sz="2000" b="1" i="0" u="none" strike="noStrike" kern="1200" baseline="0" dirty="0">
                          <a:solidFill>
                            <a:schemeClr val="tx1"/>
                          </a:solidFill>
                          <a:latin typeface="+mn-lt"/>
                          <a:ea typeface="+mn-ea"/>
                          <a:cs typeface="+mn-cs"/>
                        </a:rPr>
                        <a:t>Characteristics of the Situation includes: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Type of </a:t>
                      </a:r>
                      <a:r>
                        <a:rPr lang="en-US" sz="2000" b="0" i="0" u="none" strike="noStrike" kern="1200" baseline="0" dirty="0" err="1">
                          <a:solidFill>
                            <a:schemeClr val="tx1"/>
                          </a:solidFill>
                          <a:latin typeface="+mn-lt"/>
                          <a:ea typeface="+mn-ea"/>
                          <a:cs typeface="+mn-cs"/>
                        </a:rPr>
                        <a:t>organisational</a:t>
                      </a:r>
                      <a:r>
                        <a:rPr lang="en-US" sz="2000" b="0" i="0" u="none" strike="noStrike" kern="1200" baseline="0" dirty="0">
                          <a:solidFill>
                            <a:schemeClr val="tx1"/>
                          </a:solidFill>
                          <a:latin typeface="+mn-lt"/>
                          <a:ea typeface="+mn-ea"/>
                          <a:cs typeface="+mn-cs"/>
                        </a:rPr>
                        <a:t> unit</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Size of </a:t>
                      </a:r>
                      <a:r>
                        <a:rPr lang="en-US" sz="2000" b="0" i="0" u="none" strike="noStrike" kern="1200" baseline="0" dirty="0" err="1">
                          <a:solidFill>
                            <a:schemeClr val="tx1"/>
                          </a:solidFill>
                          <a:latin typeface="+mn-lt"/>
                          <a:ea typeface="+mn-ea"/>
                          <a:cs typeface="+mn-cs"/>
                        </a:rPr>
                        <a:t>organisational</a:t>
                      </a:r>
                      <a:r>
                        <a:rPr lang="en-US" sz="2000" b="0" i="0" u="none" strike="noStrike" kern="1200" baseline="0" dirty="0">
                          <a:solidFill>
                            <a:schemeClr val="tx1"/>
                          </a:solidFill>
                          <a:latin typeface="+mn-lt"/>
                          <a:ea typeface="+mn-ea"/>
                          <a:cs typeface="+mn-cs"/>
                        </a:rPr>
                        <a:t> unit</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Position power and authority of leader</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Task structure and complexity</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err="1">
                          <a:solidFill>
                            <a:schemeClr val="tx1"/>
                          </a:solidFill>
                          <a:latin typeface="+mn-lt"/>
                          <a:ea typeface="+mn-ea"/>
                          <a:cs typeface="+mn-cs"/>
                        </a:rPr>
                        <a:t>Organisational</a:t>
                      </a:r>
                      <a:r>
                        <a:rPr lang="en-US" sz="2000" b="0" i="0" u="none" strike="noStrike" kern="1200" baseline="0" dirty="0">
                          <a:solidFill>
                            <a:schemeClr val="tx1"/>
                          </a:solidFill>
                          <a:latin typeface="+mn-lt"/>
                          <a:ea typeface="+mn-ea"/>
                          <a:cs typeface="+mn-cs"/>
                        </a:rPr>
                        <a:t> culture</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Environmental uncertainty and change</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External dependencies and constraints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National cultural values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Temporal factors</a:t>
                      </a:r>
                    </a:p>
                  </a:txBody>
                  <a:tcPr marL="95895" marR="95895" marT="47934" marB="47934">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C2C76D73-D12A-AD35-33BF-08F78044D325}"/>
              </a:ext>
            </a:extLst>
          </p:cNvPr>
          <p:cNvSpPr>
            <a:spLocks noGrp="1"/>
          </p:cNvSpPr>
          <p:nvPr>
            <p:ph type="title"/>
          </p:nvPr>
        </p:nvSpPr>
        <p:spPr>
          <a:xfrm>
            <a:off x="457200" y="447210"/>
            <a:ext cx="8134350" cy="523220"/>
          </a:xfrm>
        </p:spPr>
        <p:txBody>
          <a:bodyPr>
            <a:spAutoFit/>
          </a:bodyPr>
          <a:lstStyle/>
          <a:p>
            <a:r>
              <a:rPr lang="en-US" altLang="en-US" sz="2800" b="1" dirty="0"/>
              <a:t>Major Perspectives in Leadership Theory </a:t>
            </a:r>
            <a:r>
              <a:rPr lang="en-US" altLang="en-US" sz="2000" dirty="0"/>
              <a:t>(4 of 4)</a:t>
            </a:r>
          </a:p>
        </p:txBody>
      </p:sp>
      <p:sp>
        <p:nvSpPr>
          <p:cNvPr id="48130" name="Content Placeholder 6">
            <a:extLst>
              <a:ext uri="{FF2B5EF4-FFF2-40B4-BE49-F238E27FC236}">
                <a16:creationId xmlns:a16="http://schemas.microsoft.com/office/drawing/2014/main" id="{760FF6A9-6842-7A83-7B8E-0925BC1E04E1}"/>
              </a:ext>
            </a:extLst>
          </p:cNvPr>
          <p:cNvSpPr>
            <a:spLocks noGrp="1"/>
          </p:cNvSpPr>
          <p:nvPr>
            <p:ph idx="1"/>
          </p:nvPr>
        </p:nvSpPr>
        <p:spPr>
          <a:xfrm>
            <a:off x="490538" y="1090613"/>
            <a:ext cx="8147050" cy="831850"/>
          </a:xfrm>
        </p:spPr>
        <p:txBody>
          <a:bodyPr>
            <a:spAutoFit/>
          </a:bodyPr>
          <a:lstStyle/>
          <a:p>
            <a:pPr marL="0" indent="0">
              <a:buFont typeface="Arial" panose="020B0604020202020204" pitchFamily="34" charset="0"/>
              <a:buNone/>
            </a:pPr>
            <a:r>
              <a:rPr lang="en-US" altLang="en-US" sz="2400"/>
              <a:t>Causal Relationships Among the Primary Types of Leadership Variables</a:t>
            </a:r>
          </a:p>
        </p:txBody>
      </p:sp>
      <p:pic>
        <p:nvPicPr>
          <p:cNvPr id="48131" name="Picture 3" descr="• The flowchart shows the following steps in sequence:&#10;   • Leader traits and skills&#10;   • Leader behaviour&#10;   • Influence processes&#10;   • Follower attitudes and behaviour&#10;   • Performance outcomes&#10;• Follower attitudes and behaviour leads back to influence the   &#10;   process, which in turn leads back to leader behaviour.&#10;• Situational variables lead into leader behaviour, influence in &#10;   process, and follower attitudes and behaviour.">
            <a:extLst>
              <a:ext uri="{FF2B5EF4-FFF2-40B4-BE49-F238E27FC236}">
                <a16:creationId xmlns:a16="http://schemas.microsoft.com/office/drawing/2014/main" id="{758C832B-6607-ADDE-CE5E-1E8ACFBE4A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2349500"/>
            <a:ext cx="7383463" cy="2252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0728A9A0-D61B-5A2D-DAF7-3578DFE60771}"/>
              </a:ext>
            </a:extLst>
          </p:cNvPr>
          <p:cNvSpPr>
            <a:spLocks noGrp="1"/>
          </p:cNvSpPr>
          <p:nvPr>
            <p:ph type="title"/>
          </p:nvPr>
        </p:nvSpPr>
        <p:spPr>
          <a:xfrm>
            <a:off x="460375" y="104686"/>
            <a:ext cx="8143875" cy="1200329"/>
          </a:xfrm>
        </p:spPr>
        <p:txBody>
          <a:bodyPr>
            <a:spAutoFit/>
          </a:bodyPr>
          <a:lstStyle/>
          <a:p>
            <a:r>
              <a:rPr lang="en-US" altLang="en-US" sz="3600" b="1" dirty="0"/>
              <a:t>Perspectives in Leadership Theory and Research</a:t>
            </a:r>
            <a:endParaRPr lang="en-US" altLang="en-US" sz="2800" b="1" dirty="0"/>
          </a:p>
        </p:txBody>
      </p:sp>
      <p:sp>
        <p:nvSpPr>
          <p:cNvPr id="50178" name="Content Placeholder 2">
            <a:extLst>
              <a:ext uri="{FF2B5EF4-FFF2-40B4-BE49-F238E27FC236}">
                <a16:creationId xmlns:a16="http://schemas.microsoft.com/office/drawing/2014/main" id="{E39478EC-0C6C-F6D2-3123-622039FD84CB}"/>
              </a:ext>
            </a:extLst>
          </p:cNvPr>
          <p:cNvSpPr>
            <a:spLocks noGrp="1"/>
          </p:cNvSpPr>
          <p:nvPr>
            <p:ph idx="1"/>
          </p:nvPr>
        </p:nvSpPr>
        <p:spPr>
          <a:xfrm>
            <a:off x="458788" y="1536700"/>
            <a:ext cx="8145462" cy="2616200"/>
          </a:xfrm>
        </p:spPr>
        <p:txBody>
          <a:bodyPr>
            <a:spAutoFit/>
          </a:bodyPr>
          <a:lstStyle/>
          <a:p>
            <a:pPr marL="457200" indent="-457200">
              <a:buFont typeface="Myriad Pro"/>
              <a:buAutoNum type="arabicPeriod"/>
            </a:pPr>
            <a:r>
              <a:rPr lang="en-US" altLang="en-US" sz="2400"/>
              <a:t>Trait Approach</a:t>
            </a:r>
          </a:p>
          <a:p>
            <a:pPr marL="457200" indent="-457200">
              <a:buFont typeface="Myriad Pro"/>
              <a:buAutoNum type="arabicPeriod"/>
            </a:pPr>
            <a:r>
              <a:rPr lang="en-US" altLang="en-US" sz="2400"/>
              <a:t>Behavior Approach</a:t>
            </a:r>
          </a:p>
          <a:p>
            <a:pPr marL="457200" indent="-457200">
              <a:buFont typeface="Myriad Pro"/>
              <a:buAutoNum type="arabicPeriod"/>
            </a:pPr>
            <a:r>
              <a:rPr lang="en-US" altLang="en-US" sz="2400"/>
              <a:t>Power-Influence Approach</a:t>
            </a:r>
          </a:p>
          <a:p>
            <a:pPr marL="457200" indent="-457200">
              <a:buFont typeface="Myriad Pro"/>
              <a:buAutoNum type="arabicPeriod"/>
            </a:pPr>
            <a:r>
              <a:rPr lang="en-US" altLang="en-US" sz="2400"/>
              <a:t>Situational Approach</a:t>
            </a:r>
          </a:p>
          <a:p>
            <a:pPr marL="457200" indent="-457200">
              <a:buFont typeface="Myriad Pro"/>
              <a:buAutoNum type="arabicPeriod"/>
            </a:pPr>
            <a:r>
              <a:rPr lang="en-US" altLang="en-US" sz="2400"/>
              <a:t>Values-Based Approach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14BD8840-FDC2-3D5D-E4E8-250720B7F023}"/>
              </a:ext>
            </a:extLst>
          </p:cNvPr>
          <p:cNvSpPr>
            <a:spLocks noGrp="1"/>
          </p:cNvSpPr>
          <p:nvPr>
            <p:ph type="title"/>
          </p:nvPr>
        </p:nvSpPr>
        <p:spPr>
          <a:xfrm>
            <a:off x="454025" y="612666"/>
            <a:ext cx="8143875" cy="646331"/>
          </a:xfrm>
        </p:spPr>
        <p:txBody>
          <a:bodyPr>
            <a:spAutoFit/>
          </a:bodyPr>
          <a:lstStyle/>
          <a:p>
            <a:r>
              <a:rPr lang="en-US" altLang="en-US" sz="3600" b="1" dirty="0"/>
              <a:t>Level of Conceptualization </a:t>
            </a:r>
            <a:r>
              <a:rPr lang="en-US" altLang="en-US" sz="2800" dirty="0"/>
              <a:t>(1 of 6)</a:t>
            </a:r>
          </a:p>
        </p:txBody>
      </p:sp>
      <p:sp>
        <p:nvSpPr>
          <p:cNvPr id="52226" name="Content Placeholder 2">
            <a:extLst>
              <a:ext uri="{FF2B5EF4-FFF2-40B4-BE49-F238E27FC236}">
                <a16:creationId xmlns:a16="http://schemas.microsoft.com/office/drawing/2014/main" id="{2323CF5D-C6E2-2EF4-EDA3-1D7F532773B3}"/>
              </a:ext>
            </a:extLst>
          </p:cNvPr>
          <p:cNvSpPr>
            <a:spLocks noGrp="1"/>
          </p:cNvSpPr>
          <p:nvPr>
            <p:ph idx="1"/>
          </p:nvPr>
        </p:nvSpPr>
        <p:spPr>
          <a:xfrm>
            <a:off x="458788" y="1536700"/>
            <a:ext cx="8145462" cy="2234458"/>
          </a:xfrm>
        </p:spPr>
        <p:txBody>
          <a:bodyPr>
            <a:spAutoFit/>
          </a:bodyPr>
          <a:lstStyle/>
          <a:p>
            <a:pPr marL="457200" indent="-457200">
              <a:buFont typeface="Myriad Pro"/>
              <a:buAutoNum type="arabicPeriod"/>
            </a:pPr>
            <a:r>
              <a:rPr lang="en-US" altLang="en-US" sz="2400" dirty="0"/>
              <a:t>Intra-individual process</a:t>
            </a:r>
          </a:p>
          <a:p>
            <a:pPr marL="457200" indent="-457200">
              <a:buFont typeface="Myriad Pro"/>
              <a:buAutoNum type="arabicPeriod"/>
            </a:pPr>
            <a:r>
              <a:rPr lang="en-US" altLang="en-US" sz="2400" dirty="0"/>
              <a:t>Dyadic process</a:t>
            </a:r>
          </a:p>
          <a:p>
            <a:pPr marL="457200" indent="-457200">
              <a:buFont typeface="Myriad Pro"/>
              <a:buAutoNum type="arabicPeriod"/>
            </a:pPr>
            <a:r>
              <a:rPr lang="en-US" altLang="en-US" sz="2400" dirty="0"/>
              <a:t>Group process</a:t>
            </a:r>
          </a:p>
          <a:p>
            <a:pPr marL="457200" indent="-457200">
              <a:buFont typeface="Myriad Pro"/>
              <a:buAutoNum type="arabicPeriod"/>
            </a:pPr>
            <a:r>
              <a:rPr lang="en-US" altLang="en-US" sz="2400" dirty="0" err="1"/>
              <a:t>Organisational</a:t>
            </a:r>
            <a:r>
              <a:rPr lang="en-US" altLang="en-US" sz="2400" dirty="0"/>
              <a:t> process</a:t>
            </a:r>
          </a:p>
          <a:p>
            <a:pPr marL="457200" indent="-457200">
              <a:buFont typeface="Myriad Pro"/>
              <a:buAutoNum type="arabicPeriod"/>
            </a:pPr>
            <a:r>
              <a:rPr lang="en-US" altLang="en-US" sz="2400" dirty="0"/>
              <a:t>Multi-level theories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4E9F2E91-3019-19B8-3AF1-1DFFD1270F34}"/>
              </a:ext>
            </a:extLst>
          </p:cNvPr>
          <p:cNvSpPr>
            <a:spLocks noGrp="1"/>
          </p:cNvSpPr>
          <p:nvPr>
            <p:ph type="title"/>
          </p:nvPr>
        </p:nvSpPr>
        <p:spPr>
          <a:xfrm>
            <a:off x="457200" y="404664"/>
            <a:ext cx="8147050" cy="646331"/>
          </a:xfrm>
        </p:spPr>
        <p:txBody>
          <a:bodyPr>
            <a:spAutoFit/>
          </a:bodyPr>
          <a:lstStyle/>
          <a:p>
            <a:r>
              <a:rPr lang="en-US" altLang="en-US" sz="3600" b="1" dirty="0"/>
              <a:t>Level of Conceptualization </a:t>
            </a:r>
            <a:r>
              <a:rPr lang="en-US" altLang="en-US" sz="2800" dirty="0"/>
              <a:t>(2 of 6)</a:t>
            </a:r>
          </a:p>
        </p:txBody>
      </p:sp>
      <p:sp>
        <p:nvSpPr>
          <p:cNvPr id="54274" name="Content Placeholder 4">
            <a:extLst>
              <a:ext uri="{FF2B5EF4-FFF2-40B4-BE49-F238E27FC236}">
                <a16:creationId xmlns:a16="http://schemas.microsoft.com/office/drawing/2014/main" id="{7BE4C62D-E130-C59F-40E6-5614AEBCF040}"/>
              </a:ext>
            </a:extLst>
          </p:cNvPr>
          <p:cNvSpPr>
            <a:spLocks noGrp="1"/>
          </p:cNvSpPr>
          <p:nvPr>
            <p:ph idx="1"/>
          </p:nvPr>
        </p:nvSpPr>
        <p:spPr>
          <a:xfrm>
            <a:off x="457200" y="1541463"/>
            <a:ext cx="8147050" cy="738187"/>
          </a:xfrm>
        </p:spPr>
        <p:txBody>
          <a:bodyPr>
            <a:spAutoFit/>
          </a:bodyPr>
          <a:lstStyle/>
          <a:p>
            <a:pPr marL="0" indent="0">
              <a:buFont typeface="Arial" panose="020B0604020202020204" pitchFamily="34" charset="0"/>
              <a:buNone/>
            </a:pPr>
            <a:r>
              <a:rPr lang="en-US" altLang="en-US" sz="2400" b="1"/>
              <a:t>FIGURE 1-3 </a:t>
            </a:r>
            <a:r>
              <a:rPr lang="en-US" altLang="en-US" sz="2400"/>
              <a:t>Levels of Conceptualization for Leadership Processes</a:t>
            </a:r>
          </a:p>
        </p:txBody>
      </p:sp>
      <p:pic>
        <p:nvPicPr>
          <p:cNvPr id="54275" name="Picture 9" descr="A nested diagram illustrates the levels of conceptualization for leadership processes. From the innermost to outermost, the levels are Individual, Dyadic, Group, and finally the Organization.">
            <a:extLst>
              <a:ext uri="{FF2B5EF4-FFF2-40B4-BE49-F238E27FC236}">
                <a16:creationId xmlns:a16="http://schemas.microsoft.com/office/drawing/2014/main" id="{1B9B7D37-6C0C-E84F-FF8C-87A1EC3D42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813" y="2824163"/>
            <a:ext cx="6538912"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A7CEC332-6A2C-4EF7-E725-CCE2ABAB3193}"/>
              </a:ext>
            </a:extLst>
          </p:cNvPr>
          <p:cNvSpPr>
            <a:spLocks noGrp="1"/>
          </p:cNvSpPr>
          <p:nvPr>
            <p:ph type="title"/>
          </p:nvPr>
        </p:nvSpPr>
        <p:spPr>
          <a:xfrm>
            <a:off x="457200" y="106254"/>
            <a:ext cx="8143875" cy="646331"/>
          </a:xfrm>
        </p:spPr>
        <p:txBody>
          <a:bodyPr>
            <a:spAutoFit/>
          </a:bodyPr>
          <a:lstStyle/>
          <a:p>
            <a:r>
              <a:rPr lang="en-US" altLang="en-US" sz="3600" b="1" dirty="0"/>
              <a:t>Level of Conceptualization </a:t>
            </a:r>
            <a:r>
              <a:rPr lang="en-US" altLang="en-US" sz="2800" dirty="0"/>
              <a:t>(3 of 6)</a:t>
            </a:r>
          </a:p>
        </p:txBody>
      </p:sp>
      <p:graphicFrame>
        <p:nvGraphicFramePr>
          <p:cNvPr id="9" name="Table 8">
            <a:extLst>
              <a:ext uri="{FF2B5EF4-FFF2-40B4-BE49-F238E27FC236}">
                <a16:creationId xmlns:a16="http://schemas.microsoft.com/office/drawing/2014/main" id="{2A33F9F5-5D4F-D947-ABBC-6279CF3FC9DD}"/>
              </a:ext>
            </a:extLst>
          </p:cNvPr>
          <p:cNvGraphicFramePr>
            <a:graphicFrameLocks noGrp="1"/>
          </p:cNvGraphicFramePr>
          <p:nvPr>
            <p:extLst>
              <p:ext uri="{D42A27DB-BD31-4B8C-83A1-F6EECF244321}">
                <p14:modId xmlns:p14="http://schemas.microsoft.com/office/powerpoint/2010/main" val="4180621010"/>
              </p:ext>
            </p:extLst>
          </p:nvPr>
        </p:nvGraphicFramePr>
        <p:xfrm>
          <a:off x="433388" y="1412875"/>
          <a:ext cx="8280400" cy="3829630"/>
        </p:xfrm>
        <a:graphic>
          <a:graphicData uri="http://schemas.openxmlformats.org/drawingml/2006/table">
            <a:tbl>
              <a:tblPr firstRow="1">
                <a:tableStyleId>{0E3FDE45-AF77-4B5C-9715-49D594BDF05E}</a:tableStyleId>
              </a:tblPr>
              <a:tblGrid>
                <a:gridCol w="8280400">
                  <a:extLst>
                    <a:ext uri="{9D8B030D-6E8A-4147-A177-3AD203B41FA5}">
                      <a16:colId xmlns:a16="http://schemas.microsoft.com/office/drawing/2014/main" val="20000"/>
                    </a:ext>
                  </a:extLst>
                </a:gridCol>
              </a:tblGrid>
              <a:tr h="3829050">
                <a:tc>
                  <a:txBody>
                    <a:bodyPr/>
                    <a:lstStyle/>
                    <a:p>
                      <a:pPr marL="0" indent="0">
                        <a:spcBef>
                          <a:spcPts val="600"/>
                        </a:spcBef>
                        <a:buFontTx/>
                        <a:buNone/>
                      </a:pPr>
                      <a:r>
                        <a:rPr lang="en-US" sz="2000" b="1" i="0" u="none" strike="noStrike" kern="1200" baseline="0" dirty="0">
                          <a:solidFill>
                            <a:schemeClr val="tx1"/>
                          </a:solidFill>
                          <a:latin typeface="+mn-lt"/>
                          <a:ea typeface="+mn-ea"/>
                          <a:cs typeface="+mn-cs"/>
                        </a:rPr>
                        <a:t>Intra-Individual Theories in looking into the following:</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 traits and values influence leadership behavior</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 skills are related to leader behavior</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make decisions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manage their time</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are influenced by role expectations and constraints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react to feedback and learn from experience</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experience and display affect (e.g., emotions and moods)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form leadership identities</a:t>
                      </a:r>
                    </a:p>
                    <a:p>
                      <a:pPr marL="0" indent="0">
                        <a:spcBef>
                          <a:spcPts val="600"/>
                        </a:spcBef>
                        <a:buClr>
                          <a:srgbClr val="007FA3"/>
                        </a:buClr>
                        <a:buFont typeface="Arial" panose="020B0604020202020204" pitchFamily="34" charset="0"/>
                        <a:buNone/>
                      </a:pPr>
                      <a:r>
                        <a:rPr lang="en-IN" sz="2000" b="0" i="0" u="none" strike="noStrike" kern="1200" baseline="0" dirty="0">
                          <a:solidFill>
                            <a:schemeClr val="tx1"/>
                          </a:solidFill>
                          <a:latin typeface="+mn-lt"/>
                          <a:ea typeface="+mn-ea"/>
                          <a:cs typeface="+mn-cs"/>
                        </a:rPr>
                        <a:t>• </a:t>
                      </a:r>
                      <a:r>
                        <a:rPr lang="en-US" sz="2000" b="0" i="0" u="none" strike="noStrike" kern="1200" baseline="0" dirty="0">
                          <a:solidFill>
                            <a:schemeClr val="tx1"/>
                          </a:solidFill>
                          <a:latin typeface="+mn-lt"/>
                          <a:ea typeface="+mn-ea"/>
                          <a:cs typeface="+mn-cs"/>
                        </a:rPr>
                        <a:t>How leaders can use self-development techniques</a:t>
                      </a:r>
                    </a:p>
                  </a:txBody>
                  <a:tcPr marL="95887" marR="95887" marT="47915" marB="47915">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D7FD685C-07EE-A874-9EE1-D4E70480AAD0}"/>
              </a:ext>
            </a:extLst>
          </p:cNvPr>
          <p:cNvSpPr>
            <a:spLocks noGrp="1"/>
          </p:cNvSpPr>
          <p:nvPr>
            <p:ph type="title"/>
          </p:nvPr>
        </p:nvSpPr>
        <p:spPr>
          <a:xfrm>
            <a:off x="457200" y="107841"/>
            <a:ext cx="8147050" cy="646331"/>
          </a:xfrm>
        </p:spPr>
        <p:txBody>
          <a:bodyPr>
            <a:spAutoFit/>
          </a:bodyPr>
          <a:lstStyle/>
          <a:p>
            <a:r>
              <a:rPr lang="en-US" altLang="en-US" sz="3600" b="1" dirty="0"/>
              <a:t>Level of Conceptualization </a:t>
            </a:r>
            <a:r>
              <a:rPr lang="en-US" altLang="en-US" sz="2800" dirty="0"/>
              <a:t>(4 of 6)</a:t>
            </a:r>
          </a:p>
        </p:txBody>
      </p:sp>
      <p:graphicFrame>
        <p:nvGraphicFramePr>
          <p:cNvPr id="9" name="Table 8">
            <a:extLst>
              <a:ext uri="{FF2B5EF4-FFF2-40B4-BE49-F238E27FC236}">
                <a16:creationId xmlns:a16="http://schemas.microsoft.com/office/drawing/2014/main" id="{2704257D-A727-184C-B88E-DA1A565DE9D9}"/>
              </a:ext>
            </a:extLst>
          </p:cNvPr>
          <p:cNvGraphicFramePr>
            <a:graphicFrameLocks noGrp="1"/>
          </p:cNvGraphicFramePr>
          <p:nvPr>
            <p:extLst>
              <p:ext uri="{D42A27DB-BD31-4B8C-83A1-F6EECF244321}">
                <p14:modId xmlns:p14="http://schemas.microsoft.com/office/powerpoint/2010/main" val="1245121601"/>
              </p:ext>
            </p:extLst>
          </p:nvPr>
        </p:nvGraphicFramePr>
        <p:xfrm>
          <a:off x="533400" y="1522413"/>
          <a:ext cx="7993063" cy="3875087"/>
        </p:xfrm>
        <a:graphic>
          <a:graphicData uri="http://schemas.openxmlformats.org/drawingml/2006/table">
            <a:tbl>
              <a:tblPr firstRow="1">
                <a:tableStyleId>{0E3FDE45-AF77-4B5C-9715-49D594BDF05E}</a:tableStyleId>
              </a:tblPr>
              <a:tblGrid>
                <a:gridCol w="7993063">
                  <a:extLst>
                    <a:ext uri="{9D8B030D-6E8A-4147-A177-3AD203B41FA5}">
                      <a16:colId xmlns:a16="http://schemas.microsoft.com/office/drawing/2014/main" val="20000"/>
                    </a:ext>
                  </a:extLst>
                </a:gridCol>
              </a:tblGrid>
              <a:tr h="3875087">
                <a:tc>
                  <a:txBody>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lang="en-US" sz="2000" b="1" i="0" u="none" strike="noStrike" kern="1200" baseline="0" dirty="0">
                          <a:solidFill>
                            <a:schemeClr val="tx1"/>
                          </a:solidFill>
                          <a:latin typeface="+mn-lt"/>
                          <a:ea typeface="+mn-ea"/>
                          <a:cs typeface="+mn-cs"/>
                        </a:rPr>
                        <a:t>Dyadic Theories is looking into the following:</a:t>
                      </a:r>
                      <a:endParaRPr lang="en-US" sz="1700" b="1" i="0" u="none" strike="noStrike" kern="1200" baseline="0" dirty="0">
                        <a:solidFill>
                          <a:schemeClr val="tx1"/>
                        </a:solidFill>
                        <a:latin typeface="+mn-lt"/>
                        <a:ea typeface="+mn-ea"/>
                        <a:cs typeface="+mn-cs"/>
                      </a:endParaRP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influences subordinate motivation and task commitment</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facilitates the work of a subordinate</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interprets information about a subordinate</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develops a subordinate’s skills and confidence</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influences subordinate loyalty and trust</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uses influence tactics with a subordinate, peer, or boss</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and a subordinate influence each other</a:t>
                      </a:r>
                    </a:p>
                    <a:p>
                      <a:pPr marL="176213" indent="-176213">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develops a cooperative exchange relationship with a subordinate</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influences a follower to identify with the leader</a:t>
                      </a:r>
                    </a:p>
                    <a:p>
                      <a:pPr marL="0" indent="0">
                        <a:spcBef>
                          <a:spcPts val="60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a leader elicits and impacts follower emotions and vice versa</a:t>
                      </a:r>
                    </a:p>
                  </a:txBody>
                  <a:tcPr marL="95895" marR="95895" marT="44762" marB="44762">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A5FC94E4-C884-4C92-0990-F714076D8841}"/>
              </a:ext>
            </a:extLst>
          </p:cNvPr>
          <p:cNvSpPr>
            <a:spLocks noGrp="1"/>
          </p:cNvSpPr>
          <p:nvPr>
            <p:ph type="title"/>
          </p:nvPr>
        </p:nvSpPr>
        <p:spPr>
          <a:xfrm>
            <a:off x="457200" y="134829"/>
            <a:ext cx="8147050" cy="646331"/>
          </a:xfrm>
        </p:spPr>
        <p:txBody>
          <a:bodyPr>
            <a:spAutoFit/>
          </a:bodyPr>
          <a:lstStyle/>
          <a:p>
            <a:r>
              <a:rPr lang="en-US" altLang="en-US" sz="3600" b="1" dirty="0"/>
              <a:t>Level of </a:t>
            </a:r>
            <a:r>
              <a:rPr lang="en-GB" altLang="en-US" sz="3600" b="1" dirty="0"/>
              <a:t>Conceptualization</a:t>
            </a:r>
            <a:r>
              <a:rPr lang="en-US" altLang="en-US" sz="3600" b="1" dirty="0"/>
              <a:t> </a:t>
            </a:r>
            <a:r>
              <a:rPr lang="en-US" altLang="en-US" sz="2800" dirty="0"/>
              <a:t>(5 of 6)</a:t>
            </a:r>
          </a:p>
        </p:txBody>
      </p:sp>
      <p:graphicFrame>
        <p:nvGraphicFramePr>
          <p:cNvPr id="9" name="Table 8">
            <a:extLst>
              <a:ext uri="{FF2B5EF4-FFF2-40B4-BE49-F238E27FC236}">
                <a16:creationId xmlns:a16="http://schemas.microsoft.com/office/drawing/2014/main" id="{A7510E09-37D5-664A-85DA-79FB4CF7007F}"/>
              </a:ext>
            </a:extLst>
          </p:cNvPr>
          <p:cNvGraphicFramePr>
            <a:graphicFrameLocks noGrp="1"/>
          </p:cNvGraphicFramePr>
          <p:nvPr>
            <p:extLst>
              <p:ext uri="{D42A27DB-BD31-4B8C-83A1-F6EECF244321}">
                <p14:modId xmlns:p14="http://schemas.microsoft.com/office/powerpoint/2010/main" val="2880168205"/>
              </p:ext>
            </p:extLst>
          </p:nvPr>
        </p:nvGraphicFramePr>
        <p:xfrm>
          <a:off x="250825" y="1789113"/>
          <a:ext cx="8353425" cy="3743325"/>
        </p:xfrm>
        <a:graphic>
          <a:graphicData uri="http://schemas.openxmlformats.org/drawingml/2006/table">
            <a:tbl>
              <a:tblPr firstRow="1">
                <a:tableStyleId>{0E3FDE45-AF77-4B5C-9715-49D594BDF05E}</a:tableStyleId>
              </a:tblPr>
              <a:tblGrid>
                <a:gridCol w="8353425">
                  <a:extLst>
                    <a:ext uri="{9D8B030D-6E8A-4147-A177-3AD203B41FA5}">
                      <a16:colId xmlns:a16="http://schemas.microsoft.com/office/drawing/2014/main" val="20000"/>
                    </a:ext>
                  </a:extLst>
                </a:gridCol>
              </a:tblGrid>
              <a:tr h="37433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i="0" u="none" strike="noStrike" kern="1200" baseline="0" dirty="0">
                          <a:solidFill>
                            <a:schemeClr val="tx1"/>
                          </a:solidFill>
                          <a:latin typeface="+mn-lt"/>
                          <a:ea typeface="+mn-ea"/>
                          <a:cs typeface="+mn-cs"/>
                        </a:rPr>
                        <a:t>Group-Level Theories is looking into the following:</a:t>
                      </a:r>
                    </a:p>
                    <a:p>
                      <a:pPr marL="0" indent="0">
                        <a:spcBef>
                          <a:spcPts val="0"/>
                        </a:spcBef>
                        <a:buFontTx/>
                        <a:buNone/>
                      </a:pPr>
                      <a:endParaRPr lang="en-US" sz="1700" b="1" i="0" u="none" strike="noStrike" kern="1200" baseline="0" dirty="0">
                        <a:solidFill>
                          <a:schemeClr val="tx1"/>
                        </a:solidFill>
                        <a:latin typeface="+mn-lt"/>
                        <a:ea typeface="+mn-ea"/>
                        <a:cs typeface="+mn-cs"/>
                      </a:endParaRPr>
                    </a:p>
                    <a:p>
                      <a:pPr marL="176213" indent="-176213">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different leader–member relations affect each other and team performance</a:t>
                      </a:r>
                    </a:p>
                    <a:p>
                      <a:pPr marL="0" indent="0">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leadership is shared in the group or team</a:t>
                      </a:r>
                    </a:p>
                    <a:p>
                      <a:pPr marL="0" indent="0">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 organize and coordinate the activities of team members</a:t>
                      </a:r>
                    </a:p>
                    <a:p>
                      <a:pPr marL="176213" indent="-176213">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 influence cooperation and resolve disagreements in the team or unit</a:t>
                      </a:r>
                    </a:p>
                    <a:p>
                      <a:pPr marL="0" indent="0">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 influence collective efficacy and optimism for the team or unit</a:t>
                      </a:r>
                    </a:p>
                    <a:p>
                      <a:pPr marL="0" indent="0">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 influence collective learning and innovation in the team or unit</a:t>
                      </a:r>
                    </a:p>
                    <a:p>
                      <a:pPr marL="176213" indent="-176213">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 influence collective identification of members with the team or unit</a:t>
                      </a:r>
                    </a:p>
                    <a:p>
                      <a:pPr marL="0" indent="0">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leaders influence the shared mental models of team members</a:t>
                      </a:r>
                    </a:p>
                    <a:p>
                      <a:pPr marL="176213" indent="-176213">
                        <a:spcBef>
                          <a:spcPts val="0"/>
                        </a:spcBef>
                        <a:buClr>
                          <a:srgbClr val="007FA3"/>
                        </a:buClr>
                        <a:buFont typeface="Arial" panose="020B0604020202020204" pitchFamily="34" charset="0"/>
                        <a:buNone/>
                      </a:pPr>
                      <a:r>
                        <a:rPr lang="en-IN" sz="1700" b="0" i="0" u="none" strike="noStrike" kern="1200" baseline="0" dirty="0">
                          <a:solidFill>
                            <a:schemeClr val="tx1"/>
                          </a:solidFill>
                          <a:latin typeface="+mn-lt"/>
                          <a:ea typeface="+mn-ea"/>
                          <a:cs typeface="+mn-cs"/>
                        </a:rPr>
                        <a:t>• </a:t>
                      </a:r>
                      <a:r>
                        <a:rPr lang="en-US" sz="1700" b="0" i="0" u="none" strike="noStrike" kern="1200" baseline="0" dirty="0">
                          <a:solidFill>
                            <a:schemeClr val="tx1"/>
                          </a:solidFill>
                          <a:latin typeface="+mn-lt"/>
                          <a:ea typeface="+mn-ea"/>
                          <a:cs typeface="+mn-cs"/>
                        </a:rPr>
                        <a:t>How unit leaders obtain resources and support from the organization and other units</a:t>
                      </a:r>
                    </a:p>
                  </a:txBody>
                  <a:tcPr marL="95899" marR="95899" marT="45582" marB="45582">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2ACF8BEA-704E-24C5-DD03-6BA77F4EF057}"/>
              </a:ext>
            </a:extLst>
          </p:cNvPr>
          <p:cNvSpPr>
            <a:spLocks noGrp="1"/>
          </p:cNvSpPr>
          <p:nvPr>
            <p:ph type="title"/>
          </p:nvPr>
        </p:nvSpPr>
        <p:spPr>
          <a:xfrm>
            <a:off x="457200" y="106254"/>
            <a:ext cx="8143875" cy="646331"/>
          </a:xfrm>
        </p:spPr>
        <p:txBody>
          <a:bodyPr>
            <a:spAutoFit/>
          </a:bodyPr>
          <a:lstStyle/>
          <a:p>
            <a:r>
              <a:rPr lang="en-US" altLang="en-US" sz="3600" b="1" dirty="0"/>
              <a:t>Level of Conceptualization </a:t>
            </a:r>
            <a:r>
              <a:rPr lang="en-US" altLang="en-US" sz="2800" dirty="0"/>
              <a:t>(6 of 6)</a:t>
            </a:r>
          </a:p>
        </p:txBody>
      </p:sp>
      <p:graphicFrame>
        <p:nvGraphicFramePr>
          <p:cNvPr id="9" name="Table 8">
            <a:extLst>
              <a:ext uri="{FF2B5EF4-FFF2-40B4-BE49-F238E27FC236}">
                <a16:creationId xmlns:a16="http://schemas.microsoft.com/office/drawing/2014/main" id="{2D7C46CE-1481-D84D-9B88-51FA9BF38132}"/>
              </a:ext>
            </a:extLst>
          </p:cNvPr>
          <p:cNvGraphicFramePr>
            <a:graphicFrameLocks noGrp="1"/>
          </p:cNvGraphicFramePr>
          <p:nvPr>
            <p:extLst>
              <p:ext uri="{D42A27DB-BD31-4B8C-83A1-F6EECF244321}">
                <p14:modId xmlns:p14="http://schemas.microsoft.com/office/powerpoint/2010/main" val="2009233925"/>
              </p:ext>
            </p:extLst>
          </p:nvPr>
        </p:nvGraphicFramePr>
        <p:xfrm>
          <a:off x="466725" y="1554163"/>
          <a:ext cx="7993063" cy="4032250"/>
        </p:xfrm>
        <a:graphic>
          <a:graphicData uri="http://schemas.openxmlformats.org/drawingml/2006/table">
            <a:tbl>
              <a:tblPr firstRow="1">
                <a:tableStyleId>{0E3FDE45-AF77-4B5C-9715-49D594BDF05E}</a:tableStyleId>
              </a:tblPr>
              <a:tblGrid>
                <a:gridCol w="7993063">
                  <a:extLst>
                    <a:ext uri="{9D8B030D-6E8A-4147-A177-3AD203B41FA5}">
                      <a16:colId xmlns:a16="http://schemas.microsoft.com/office/drawing/2014/main" val="20000"/>
                    </a:ext>
                  </a:extLst>
                </a:gridCol>
              </a:tblGrid>
              <a:tr h="4032250">
                <a:tc>
                  <a:txBody>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lang="en-GB" sz="1800" b="1" i="0" u="none" strike="noStrike" kern="1200" baseline="0" noProof="0" dirty="0">
                          <a:solidFill>
                            <a:schemeClr val="tx1"/>
                          </a:solidFill>
                          <a:latin typeface="+mn-lt"/>
                          <a:ea typeface="+mn-ea"/>
                          <a:cs typeface="+mn-cs"/>
                        </a:rPr>
                        <a:t>Organisational-Level</a:t>
                      </a:r>
                      <a:r>
                        <a:rPr lang="en-US" sz="1800" b="1" i="0" u="none" strike="noStrike" kern="1200" baseline="0" dirty="0">
                          <a:solidFill>
                            <a:schemeClr val="tx1"/>
                          </a:solidFill>
                          <a:latin typeface="+mn-lt"/>
                          <a:ea typeface="+mn-ea"/>
                          <a:cs typeface="+mn-cs"/>
                        </a:rPr>
                        <a:t> Theories is looking into the following:</a:t>
                      </a:r>
                    </a:p>
                    <a:p>
                      <a:pPr marL="0" indent="0">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top executives influence members at other levels</a:t>
                      </a:r>
                    </a:p>
                    <a:p>
                      <a:pPr marL="176213" indent="-176213">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leaders are selected at each level (and implications of process for the firm)</a:t>
                      </a:r>
                    </a:p>
                    <a:p>
                      <a:pPr marL="0" indent="0">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leaders influence </a:t>
                      </a:r>
                      <a:r>
                        <a:rPr lang="en-GB" sz="1800" b="0" i="0" u="none" strike="noStrike" kern="1200" baseline="0" noProof="1">
                          <a:solidFill>
                            <a:schemeClr val="tx1"/>
                          </a:solidFill>
                          <a:latin typeface="+mn-lt"/>
                          <a:ea typeface="+mn-ea"/>
                          <a:cs typeface="+mn-cs"/>
                        </a:rPr>
                        <a:t>organisational</a:t>
                      </a:r>
                      <a:r>
                        <a:rPr lang="en-US" sz="1800" b="0" i="0" u="none" strike="noStrike" kern="1200" baseline="0" dirty="0">
                          <a:solidFill>
                            <a:schemeClr val="tx1"/>
                          </a:solidFill>
                          <a:latin typeface="+mn-lt"/>
                          <a:ea typeface="+mn-ea"/>
                          <a:cs typeface="+mn-cs"/>
                        </a:rPr>
                        <a:t> culture</a:t>
                      </a:r>
                    </a:p>
                    <a:p>
                      <a:pPr marL="0" indent="0">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leaders influence the efficiency and the cost of internal operations</a:t>
                      </a:r>
                    </a:p>
                    <a:p>
                      <a:pPr marL="176213" indent="-176213">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leaders influence human relations and human capital in the </a:t>
                      </a:r>
                      <a:r>
                        <a:rPr lang="en-GB" sz="1800" b="0" i="0" u="none" strike="noStrike" kern="1200" baseline="0" noProof="0" dirty="0">
                          <a:solidFill>
                            <a:schemeClr val="tx1"/>
                          </a:solidFill>
                          <a:latin typeface="+mn-lt"/>
                          <a:ea typeface="+mn-ea"/>
                          <a:cs typeface="+mn-cs"/>
                        </a:rPr>
                        <a:t>organisation</a:t>
                      </a:r>
                    </a:p>
                    <a:p>
                      <a:pPr marL="176213" indent="-176213">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leaders make decisions about competitive strategy and external initiatives</a:t>
                      </a:r>
                    </a:p>
                    <a:p>
                      <a:pPr marL="0" indent="0">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conflicts among leaders are resolved in an </a:t>
                      </a:r>
                      <a:r>
                        <a:rPr lang="en-GB" sz="1800" b="0" i="0" u="none" strike="noStrike" kern="1200" baseline="0" noProof="0" dirty="0">
                          <a:solidFill>
                            <a:schemeClr val="tx1"/>
                          </a:solidFill>
                          <a:latin typeface="+mn-lt"/>
                          <a:ea typeface="+mn-ea"/>
                          <a:cs typeface="+mn-cs"/>
                        </a:rPr>
                        <a:t>organisation</a:t>
                      </a:r>
                    </a:p>
                    <a:p>
                      <a:pPr marL="0" indent="0">
                        <a:spcBef>
                          <a:spcPts val="600"/>
                        </a:spcBef>
                        <a:buClr>
                          <a:srgbClr val="007FA3"/>
                        </a:buClr>
                        <a:buFont typeface="Arial" panose="020B0604020202020204" pitchFamily="34" charset="0"/>
                        <a:buNone/>
                      </a:pPr>
                      <a:r>
                        <a:rPr lang="en-IN" sz="1800" b="0" i="0"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How leaders influence innovation and major change in an </a:t>
                      </a:r>
                      <a:r>
                        <a:rPr lang="en-GB" sz="1800" b="0" i="0" u="none" strike="noStrike" kern="1200" baseline="0" noProof="0" dirty="0">
                          <a:solidFill>
                            <a:schemeClr val="tx1"/>
                          </a:solidFill>
                          <a:latin typeface="+mn-lt"/>
                          <a:ea typeface="+mn-ea"/>
                          <a:cs typeface="+mn-cs"/>
                        </a:rPr>
                        <a:t>organisation</a:t>
                      </a:r>
                    </a:p>
                  </a:txBody>
                  <a:tcPr marL="95895" marR="95895" marT="47944" marB="47944">
                    <a:lnT w="12700" cmpd="sng">
                      <a:noFill/>
                    </a:lnT>
                    <a:lnB w="285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a:extLst>
              <a:ext uri="{FF2B5EF4-FFF2-40B4-BE49-F238E27FC236}">
                <a16:creationId xmlns:a16="http://schemas.microsoft.com/office/drawing/2014/main" id="{2E4539C8-D225-0FF0-3B86-8C53CC7F2059}"/>
              </a:ext>
            </a:extLst>
          </p:cNvPr>
          <p:cNvSpPr>
            <a:spLocks noGrp="1"/>
          </p:cNvSpPr>
          <p:nvPr>
            <p:ph type="title"/>
          </p:nvPr>
        </p:nvSpPr>
        <p:spPr/>
        <p:txBody>
          <a:bodyPr/>
          <a:lstStyle/>
          <a:p>
            <a:r>
              <a:rPr lang="en-GB" altLang="en-US" b="1" dirty="0"/>
              <a:t>Martin Luther King</a:t>
            </a:r>
          </a:p>
        </p:txBody>
      </p:sp>
      <p:sp>
        <p:nvSpPr>
          <p:cNvPr id="66562" name="Content Placeholder 2">
            <a:extLst>
              <a:ext uri="{FF2B5EF4-FFF2-40B4-BE49-F238E27FC236}">
                <a16:creationId xmlns:a16="http://schemas.microsoft.com/office/drawing/2014/main" id="{4B2060C7-2FB9-07F7-4E17-D568E2EF7B2B}"/>
              </a:ext>
            </a:extLst>
          </p:cNvPr>
          <p:cNvSpPr>
            <a:spLocks noGrp="1"/>
          </p:cNvSpPr>
          <p:nvPr>
            <p:ph idx="1"/>
          </p:nvPr>
        </p:nvSpPr>
        <p:spPr>
          <a:xfrm>
            <a:off x="457200" y="1600200"/>
            <a:ext cx="8229600" cy="3916363"/>
          </a:xfrm>
        </p:spPr>
        <p:txBody>
          <a:bodyPr/>
          <a:lstStyle/>
          <a:p>
            <a:r>
              <a:rPr lang="en-GB" altLang="en-US" dirty="0">
                <a:hlinkClick r:id="rId2"/>
              </a:rPr>
              <a:t>https://www.youtube.com/watch?v=n82rgdbM9G4</a:t>
            </a:r>
          </a:p>
          <a:p>
            <a:endParaRPr lang="en-GB" altLang="en-US" dirty="0">
              <a:hlinkClick r:id="rId2"/>
            </a:endParaRPr>
          </a:p>
          <a:p>
            <a:r>
              <a:rPr lang="en-GB" altLang="en-US" dirty="0">
                <a:hlinkClick r:id="rId2"/>
              </a:rPr>
              <a:t>https://www.youtube.com/watch?v=c1LITJ1SWrU</a:t>
            </a:r>
            <a:endParaRPr lang="en-GB" altLang="en-US" dirty="0"/>
          </a:p>
          <a:p>
            <a:endParaRPr lang="en-GB" altLang="en-US" dirty="0"/>
          </a:p>
        </p:txBody>
      </p:sp>
      <p:sp>
        <p:nvSpPr>
          <p:cNvPr id="4" name="Date Placeholder 3">
            <a:extLst>
              <a:ext uri="{FF2B5EF4-FFF2-40B4-BE49-F238E27FC236}">
                <a16:creationId xmlns:a16="http://schemas.microsoft.com/office/drawing/2014/main" id="{F56FE151-E461-FF4B-9ED1-55348C565EEF}"/>
              </a:ext>
            </a:extLst>
          </p:cNvPr>
          <p:cNvSpPr>
            <a:spLocks noGrp="1"/>
          </p:cNvSpPr>
          <p:nvPr>
            <p:ph type="dt" sz="quarter" idx="10"/>
          </p:nvPr>
        </p:nvSpPr>
        <p:spPr/>
        <p:txBody>
          <a:bodyPr/>
          <a:lstStyle/>
          <a:p>
            <a:pPr>
              <a:defRPr/>
            </a:pPr>
            <a:fld id="{2AB24F73-1B7E-DB4D-8959-F35F4E7BF7BA}" type="datetime1">
              <a:rPr lang="en-GB" altLang="en-US" smtClean="0"/>
              <a:pPr>
                <a:defRPr/>
              </a:pPr>
              <a:t>12/06/2024</a:t>
            </a:fld>
            <a:endParaRPr lang="en-GB" altLang="en-US"/>
          </a:p>
        </p:txBody>
      </p:sp>
      <p:sp>
        <p:nvSpPr>
          <p:cNvPr id="66564" name="Slide Number Placeholder 4">
            <a:extLst>
              <a:ext uri="{FF2B5EF4-FFF2-40B4-BE49-F238E27FC236}">
                <a16:creationId xmlns:a16="http://schemas.microsoft.com/office/drawing/2014/main" id="{93E7D3A3-B9FD-EBE0-51E1-687B139AD5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F3F10F-26B4-4E45-9988-FFAA1F924D23}" type="slidenum">
              <a:rPr lang="en-GB" altLang="en-US" sz="1200">
                <a:solidFill>
                  <a:srgbClr val="898989"/>
                </a:solidFill>
              </a:rPr>
              <a:pPr>
                <a:spcBef>
                  <a:spcPct val="0"/>
                </a:spcBef>
                <a:buFontTx/>
                <a:buNone/>
              </a:pPr>
              <a:t>24</a:t>
            </a:fld>
            <a:endParaRPr lang="en-GB" altLang="en-US" sz="1200">
              <a:solidFill>
                <a:srgbClr val="898989"/>
              </a:solidFill>
            </a:endParaRPr>
          </a:p>
        </p:txBody>
      </p:sp>
      <p:sp>
        <p:nvSpPr>
          <p:cNvPr id="2" name="TextBox 1">
            <a:extLst>
              <a:ext uri="{FF2B5EF4-FFF2-40B4-BE49-F238E27FC236}">
                <a16:creationId xmlns:a16="http://schemas.microsoft.com/office/drawing/2014/main" id="{5CC409BF-4DBA-5292-DA88-4644BE2AC96D}"/>
              </a:ext>
            </a:extLst>
          </p:cNvPr>
          <p:cNvSpPr txBox="1"/>
          <p:nvPr/>
        </p:nvSpPr>
        <p:spPr>
          <a:xfrm>
            <a:off x="3563888" y="5013176"/>
            <a:ext cx="2112501" cy="369332"/>
          </a:xfrm>
          <a:prstGeom prst="rect">
            <a:avLst/>
          </a:prstGeom>
          <a:noFill/>
        </p:spPr>
        <p:txBody>
          <a:bodyPr wrap="none" rtlCol="0">
            <a:spAutoFit/>
          </a:bodyPr>
          <a:lstStyle/>
          <a:p>
            <a:r>
              <a:rPr lang="en-GB" dirty="0"/>
              <a:t>Watch and discuss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8E632E0E-381C-28EB-B8DB-571345F71F11}"/>
              </a:ext>
            </a:extLst>
          </p:cNvPr>
          <p:cNvSpPr>
            <a:spLocks noGrp="1"/>
          </p:cNvSpPr>
          <p:nvPr>
            <p:ph type="title"/>
          </p:nvPr>
        </p:nvSpPr>
        <p:spPr/>
        <p:txBody>
          <a:bodyPr/>
          <a:lstStyle/>
          <a:p>
            <a:r>
              <a:rPr lang="en-US" altLang="en-US" sz="3600" b="1" dirty="0"/>
              <a:t>References</a:t>
            </a:r>
            <a:endParaRPr lang="en-US" altLang="en-US" b="1" dirty="0"/>
          </a:p>
        </p:txBody>
      </p:sp>
      <p:sp>
        <p:nvSpPr>
          <p:cNvPr id="72706" name="Content Placeholder 2">
            <a:extLst>
              <a:ext uri="{FF2B5EF4-FFF2-40B4-BE49-F238E27FC236}">
                <a16:creationId xmlns:a16="http://schemas.microsoft.com/office/drawing/2014/main" id="{C1D80CAF-1E9A-03C9-E88C-C37989C7E2B3}"/>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12/06/2024</a:t>
            </a:fld>
            <a:endParaRPr lang="en-GB" altLang="en-US"/>
          </a:p>
        </p:txBody>
      </p:sp>
      <p:sp>
        <p:nvSpPr>
          <p:cNvPr id="72708" name="Slide Number Placeholder 4">
            <a:extLst>
              <a:ext uri="{FF2B5EF4-FFF2-40B4-BE49-F238E27FC236}">
                <a16:creationId xmlns:a16="http://schemas.microsoft.com/office/drawing/2014/main" id="{65BC040A-E1E1-7D5D-12C6-3B71980BC9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95C556-1800-0B4F-87D2-6C33F44E01EC}" type="slidenum">
              <a:rPr lang="en-GB" altLang="en-US">
                <a:solidFill>
                  <a:srgbClr val="898989"/>
                </a:solidFill>
                <a:latin typeface="Myriad Pro"/>
              </a:rPr>
              <a:pPr/>
              <a:t>25</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10295</TotalTime>
  <Words>2004</Words>
  <Application>Microsoft Office PowerPoint</Application>
  <PresentationFormat>On-screen Show (4:3)</PresentationFormat>
  <Paragraphs>225</Paragraphs>
  <Slides>25</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Arial</vt:lpstr>
      <vt:lpstr>Source Sans Pro</vt:lpstr>
      <vt:lpstr>Verdana</vt:lpstr>
      <vt:lpstr>20140311PresentationUWTSDTemplate</vt:lpstr>
      <vt:lpstr>LCBB6003 Leadership and management, theory and practice  </vt:lpstr>
      <vt:lpstr>Leadership in Organizations</vt:lpstr>
      <vt:lpstr>Learning Objectives</vt:lpstr>
      <vt:lpstr>Research – 10 min</vt:lpstr>
      <vt:lpstr>Definitions of Leadership</vt:lpstr>
      <vt:lpstr>Definitions of Leadership</vt:lpstr>
      <vt:lpstr>Recent Definition of Leadership</vt:lpstr>
      <vt:lpstr>Controversies Over Leadership Definitions</vt:lpstr>
      <vt:lpstr>What makes an individual a leader? Which is your favourite, and why?</vt:lpstr>
      <vt:lpstr>Ways Leaders Can Influence Organisational Effectiveness</vt:lpstr>
      <vt:lpstr>Indicators of Leadership Effectiveness</vt:lpstr>
      <vt:lpstr>Major Perspectives in Leadership Theory</vt:lpstr>
      <vt:lpstr>Major Perspectives in Leadership Theory (1 of 4)</vt:lpstr>
      <vt:lpstr>Major Perspectives in Leadership Theory (2 of 4)</vt:lpstr>
      <vt:lpstr>Major Perspectives in Leadership Theory (3 of 4)</vt:lpstr>
      <vt:lpstr>Major Perspectives in Leadership Theory (4 of 4)</vt:lpstr>
      <vt:lpstr>Perspectives in Leadership Theory and Research</vt:lpstr>
      <vt:lpstr>Level of Conceptualization (1 of 6)</vt:lpstr>
      <vt:lpstr>Level of Conceptualization (2 of 6)</vt:lpstr>
      <vt:lpstr>Level of Conceptualization (3 of 6)</vt:lpstr>
      <vt:lpstr>Level of Conceptualization (4 of 6)</vt:lpstr>
      <vt:lpstr>Level of Conceptualization (5 of 6)</vt:lpstr>
      <vt:lpstr>Level of Conceptualization (6 of 6)</vt:lpstr>
      <vt:lpstr>Martin Luther King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83</cp:revision>
  <cp:lastPrinted>1601-01-01T00:00:00Z</cp:lastPrinted>
  <dcterms:created xsi:type="dcterms:W3CDTF">2002-10-07T19:43:58Z</dcterms:created>
  <dcterms:modified xsi:type="dcterms:W3CDTF">2024-06-12T16:18:09Z</dcterms:modified>
</cp:coreProperties>
</file>