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60" r:id="rId1"/>
    <p:sldMasterId id="2147483661" r:id="rId2"/>
  </p:sldMasterIdLst>
  <p:notesMasterIdLst>
    <p:notesMasterId r:id="rId15"/>
  </p:notes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9E0B0CE5-9094-4952-B19F-F002C2835966}">
  <a:tblStyle styleId="{9E0B0CE5-9094-4952-B19F-F002C2835966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/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0" d="100"/>
          <a:sy n="80" d="100"/>
        </p:scale>
        <p:origin x="880" y="44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g3f69e3b6a67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4" name="Google Shape;54;g3f69e3b6a67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g3f69e3b6a67_2_24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0013" y="857250"/>
            <a:ext cx="4117975" cy="2316163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72" name="Google Shape;72;g3f69e3b6a67_2_24:notes"/>
          <p:cNvSpPr txBox="1">
            <a:spLocks noGrp="1"/>
          </p:cNvSpPr>
          <p:nvPr>
            <p:ph type="body" idx="1"/>
          </p:nvPr>
        </p:nvSpPr>
        <p:spPr>
          <a:xfrm>
            <a:off x="685800" y="3301238"/>
            <a:ext cx="5486400" cy="27010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3" name="Google Shape;73;g3f69e3b6a67_2_24:notes"/>
          <p:cNvSpPr txBox="1">
            <a:spLocks noGrp="1"/>
          </p:cNvSpPr>
          <p:nvPr>
            <p:ph type="sldNum" idx="12"/>
          </p:nvPr>
        </p:nvSpPr>
        <p:spPr>
          <a:xfrm>
            <a:off x="3884613" y="6515540"/>
            <a:ext cx="2971800" cy="3441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2</a:t>
            </a:fld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g3f69e3b6a67_2_34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0013" y="857250"/>
            <a:ext cx="4117975" cy="2316163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82" name="Google Shape;82;g3f69e3b6a67_2_34:notes"/>
          <p:cNvSpPr txBox="1">
            <a:spLocks noGrp="1"/>
          </p:cNvSpPr>
          <p:nvPr>
            <p:ph type="body" idx="1"/>
          </p:nvPr>
        </p:nvSpPr>
        <p:spPr>
          <a:xfrm>
            <a:off x="685800" y="3301238"/>
            <a:ext cx="5486400" cy="27010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3" name="Google Shape;83;g3f69e3b6a67_2_34:notes"/>
          <p:cNvSpPr txBox="1">
            <a:spLocks noGrp="1"/>
          </p:cNvSpPr>
          <p:nvPr>
            <p:ph type="sldNum" idx="12"/>
          </p:nvPr>
        </p:nvSpPr>
        <p:spPr>
          <a:xfrm>
            <a:off x="3884613" y="6515540"/>
            <a:ext cx="2971800" cy="3441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3</a:t>
            </a:fld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g3f69e3b6a67_2_7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114" y="857465"/>
            <a:ext cx="5487773" cy="2315154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21" name="Google Shape;121;g3f69e3b6a67_2_73:notes"/>
          <p:cNvSpPr txBox="1">
            <a:spLocks noGrp="1"/>
          </p:cNvSpPr>
          <p:nvPr>
            <p:ph type="body" idx="1"/>
          </p:nvPr>
        </p:nvSpPr>
        <p:spPr>
          <a:xfrm>
            <a:off x="685800" y="3301238"/>
            <a:ext cx="5486400" cy="27010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2" name="Google Shape;122;g3f69e3b6a67_2_73:notes"/>
          <p:cNvSpPr txBox="1">
            <a:spLocks noGrp="1"/>
          </p:cNvSpPr>
          <p:nvPr>
            <p:ph type="sldNum" idx="12"/>
          </p:nvPr>
        </p:nvSpPr>
        <p:spPr>
          <a:xfrm>
            <a:off x="3884613" y="6515540"/>
            <a:ext cx="2971800" cy="3441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4</a:t>
            </a:fld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g3f69e3b6a67_2_10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114" y="857465"/>
            <a:ext cx="5487773" cy="2315154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53" name="Google Shape;153;g3f69e3b6a67_2_105:notes"/>
          <p:cNvSpPr txBox="1">
            <a:spLocks noGrp="1"/>
          </p:cNvSpPr>
          <p:nvPr>
            <p:ph type="body" idx="1"/>
          </p:nvPr>
        </p:nvSpPr>
        <p:spPr>
          <a:xfrm>
            <a:off x="685800" y="3301238"/>
            <a:ext cx="5486400" cy="27010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4" name="Google Shape;154;g3f69e3b6a67_2_105:notes"/>
          <p:cNvSpPr txBox="1">
            <a:spLocks noGrp="1"/>
          </p:cNvSpPr>
          <p:nvPr>
            <p:ph type="sldNum" idx="12"/>
          </p:nvPr>
        </p:nvSpPr>
        <p:spPr>
          <a:xfrm>
            <a:off x="3884613" y="6515540"/>
            <a:ext cx="2971800" cy="3441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5</a:t>
            </a:fld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g3f69e3b6a67_2_12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114" y="857465"/>
            <a:ext cx="5487773" cy="2315154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70" name="Google Shape;170;g3f69e3b6a67_2_125:notes"/>
          <p:cNvSpPr txBox="1">
            <a:spLocks noGrp="1"/>
          </p:cNvSpPr>
          <p:nvPr>
            <p:ph type="body" idx="1"/>
          </p:nvPr>
        </p:nvSpPr>
        <p:spPr>
          <a:xfrm>
            <a:off x="685800" y="3301238"/>
            <a:ext cx="5486400" cy="27010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1" name="Google Shape;171;g3f69e3b6a67_2_125:notes"/>
          <p:cNvSpPr txBox="1">
            <a:spLocks noGrp="1"/>
          </p:cNvSpPr>
          <p:nvPr>
            <p:ph type="sldNum" idx="12"/>
          </p:nvPr>
        </p:nvSpPr>
        <p:spPr>
          <a:xfrm>
            <a:off x="3884613" y="6515540"/>
            <a:ext cx="2971800" cy="3441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6</a:t>
            </a:fld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Google Shape;189;g3f69e3b6a67_2_14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114" y="857465"/>
            <a:ext cx="5487773" cy="2315154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90" name="Google Shape;190;g3f69e3b6a67_2_149:notes"/>
          <p:cNvSpPr txBox="1">
            <a:spLocks noGrp="1"/>
          </p:cNvSpPr>
          <p:nvPr>
            <p:ph type="body" idx="1"/>
          </p:nvPr>
        </p:nvSpPr>
        <p:spPr>
          <a:xfrm>
            <a:off x="685800" y="3301238"/>
            <a:ext cx="5486400" cy="27010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1" name="Google Shape;191;g3f69e3b6a67_2_149:notes"/>
          <p:cNvSpPr txBox="1">
            <a:spLocks noGrp="1"/>
          </p:cNvSpPr>
          <p:nvPr>
            <p:ph type="sldNum" idx="12"/>
          </p:nvPr>
        </p:nvSpPr>
        <p:spPr>
          <a:xfrm>
            <a:off x="3884613" y="6515540"/>
            <a:ext cx="2971800" cy="3441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7</a:t>
            </a:fld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Google Shape;209;g3f69e3b6a67_2_17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114" y="857465"/>
            <a:ext cx="5487773" cy="2315154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10" name="Google Shape;210;g3f69e3b6a67_2_173:notes"/>
          <p:cNvSpPr txBox="1">
            <a:spLocks noGrp="1"/>
          </p:cNvSpPr>
          <p:nvPr>
            <p:ph type="body" idx="1"/>
          </p:nvPr>
        </p:nvSpPr>
        <p:spPr>
          <a:xfrm>
            <a:off x="685800" y="3301238"/>
            <a:ext cx="5486400" cy="27010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1" name="Google Shape;211;g3f69e3b6a67_2_173:notes"/>
          <p:cNvSpPr txBox="1">
            <a:spLocks noGrp="1"/>
          </p:cNvSpPr>
          <p:nvPr>
            <p:ph type="sldNum" idx="12"/>
          </p:nvPr>
        </p:nvSpPr>
        <p:spPr>
          <a:xfrm>
            <a:off x="3884613" y="6515540"/>
            <a:ext cx="2971800" cy="3441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8</a:t>
            </a:fld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" name="Google Shape;229;g3f69e3b6a67_2_19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0013" y="857250"/>
            <a:ext cx="4117975" cy="2316163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30" name="Google Shape;230;g3f69e3b6a67_2_197:notes"/>
          <p:cNvSpPr txBox="1">
            <a:spLocks noGrp="1"/>
          </p:cNvSpPr>
          <p:nvPr>
            <p:ph type="body" idx="1"/>
          </p:nvPr>
        </p:nvSpPr>
        <p:spPr>
          <a:xfrm>
            <a:off x="685800" y="3301238"/>
            <a:ext cx="5486400" cy="27010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1" name="Google Shape;231;g3f69e3b6a67_2_197:notes"/>
          <p:cNvSpPr txBox="1">
            <a:spLocks noGrp="1"/>
          </p:cNvSpPr>
          <p:nvPr>
            <p:ph type="sldNum" idx="12"/>
          </p:nvPr>
        </p:nvSpPr>
        <p:spPr>
          <a:xfrm>
            <a:off x="3884613" y="6515540"/>
            <a:ext cx="2971800" cy="3441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9</a:t>
            </a:fld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" name="Google Shape;246;g3f69e3b6a67_2_2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114" y="857465"/>
            <a:ext cx="5487773" cy="2315154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47" name="Google Shape;247;g3f69e3b6a67_2_217:notes"/>
          <p:cNvSpPr txBox="1">
            <a:spLocks noGrp="1"/>
          </p:cNvSpPr>
          <p:nvPr>
            <p:ph type="body" idx="1"/>
          </p:nvPr>
        </p:nvSpPr>
        <p:spPr>
          <a:xfrm>
            <a:off x="685800" y="3301238"/>
            <a:ext cx="5486400" cy="27010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8" name="Google Shape;248;g3f69e3b6a67_2_217:notes"/>
          <p:cNvSpPr txBox="1">
            <a:spLocks noGrp="1"/>
          </p:cNvSpPr>
          <p:nvPr>
            <p:ph type="sldNum" idx="12"/>
          </p:nvPr>
        </p:nvSpPr>
        <p:spPr>
          <a:xfrm>
            <a:off x="3884613" y="6515540"/>
            <a:ext cx="2971800" cy="3441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10</a:t>
            </a:fld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3" name="Google Shape;263;g3f69e3b6a67_0_6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114" y="857465"/>
            <a:ext cx="5487900" cy="2315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64" name="Google Shape;264;g3f69e3b6a67_0_64:notes"/>
          <p:cNvSpPr txBox="1">
            <a:spLocks noGrp="1"/>
          </p:cNvSpPr>
          <p:nvPr>
            <p:ph type="body" idx="1"/>
          </p:nvPr>
        </p:nvSpPr>
        <p:spPr>
          <a:xfrm>
            <a:off x="685800" y="3301238"/>
            <a:ext cx="5486400" cy="2700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5" name="Google Shape;265;g3f69e3b6a67_0_64:notes"/>
          <p:cNvSpPr txBox="1">
            <a:spLocks noGrp="1"/>
          </p:cNvSpPr>
          <p:nvPr>
            <p:ph type="sldNum" idx="12"/>
          </p:nvPr>
        </p:nvSpPr>
        <p:spPr>
          <a:xfrm>
            <a:off x="3884613" y="6515540"/>
            <a:ext cx="2971800" cy="344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11</a:t>
            </a:fld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Google Shape;275;g3f69e3b6a67_2_24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114" y="857465"/>
            <a:ext cx="5487773" cy="2315154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76" name="Google Shape;276;g3f69e3b6a67_2_245:notes"/>
          <p:cNvSpPr txBox="1">
            <a:spLocks noGrp="1"/>
          </p:cNvSpPr>
          <p:nvPr>
            <p:ph type="body" idx="1"/>
          </p:nvPr>
        </p:nvSpPr>
        <p:spPr>
          <a:xfrm>
            <a:off x="685800" y="3301238"/>
            <a:ext cx="5486400" cy="27010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7" name="Google Shape;277;g3f69e3b6a67_2_245:notes"/>
          <p:cNvSpPr txBox="1">
            <a:spLocks noGrp="1"/>
          </p:cNvSpPr>
          <p:nvPr>
            <p:ph type="sldNum" idx="12"/>
          </p:nvPr>
        </p:nvSpPr>
        <p:spPr>
          <a:xfrm>
            <a:off x="3884613" y="6515540"/>
            <a:ext cx="2971800" cy="3441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12</a:t>
            </a:fld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DEFAULT">
  <p:cSld name="DEFAULT">
    <p:bg>
      <p:bgPr>
        <a:solidFill>
          <a:schemeClr val="lt1"/>
        </a:solidFill>
        <a:effectLst/>
      </p:bgPr>
    </p:bg>
    <p:spTree>
      <p:nvGrpSpPr>
        <p:cNvPr id="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dk2" tx2="lt2" accent1="accent1" accent2="accent2" accent3="accent3" accent4="accent4" accent5="accent5" accent6="accent6" hlink="hlink" folHlink="folHlink"/>
  <p:sldLayoutIdLst>
    <p:sldLayoutId id="2147483659" r:id="rId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0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p15"/>
          <p:cNvSpPr txBox="1"/>
          <p:nvPr/>
        </p:nvSpPr>
        <p:spPr>
          <a:xfrm>
            <a:off x="426250" y="3639463"/>
            <a:ext cx="6626700" cy="599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6923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b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Forensic Toolset:  </a:t>
            </a:r>
            <a:r>
              <a:rPr lang="en" sz="10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Cellebrite UFED 4PC &amp; Physical Analyzer</a:t>
            </a:r>
            <a:br>
              <a:rPr lang="en" sz="10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" sz="1000" b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Devices Examined:  </a:t>
            </a:r>
            <a:r>
              <a:rPr lang="en" sz="10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3 Android Smartphones (Emma, Joe, Norman)</a:t>
            </a:r>
            <a:endParaRPr>
              <a:solidFill>
                <a:schemeClr val="dk1"/>
              </a:solidFill>
            </a:endParaRPr>
          </a:p>
        </p:txBody>
      </p:sp>
      <p:sp>
        <p:nvSpPr>
          <p:cNvPr id="57" name="Google Shape;57;p15"/>
          <p:cNvSpPr txBox="1"/>
          <p:nvPr/>
        </p:nvSpPr>
        <p:spPr>
          <a:xfrm>
            <a:off x="426251" y="4263450"/>
            <a:ext cx="6626700" cy="70477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6923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Name:  Hari Barot</a:t>
            </a:r>
            <a:endParaRPr sz="10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lvl="0" indent="0" algn="l" rtl="0">
              <a:lnSpc>
                <a:spcPct val="16923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Student Id:</a:t>
            </a:r>
            <a:r>
              <a:rPr lang="en" sz="10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2520160</a:t>
            </a:r>
            <a:endParaRPr dirty="0">
              <a:solidFill>
                <a:schemeClr val="dk1"/>
              </a:solidFill>
            </a:endParaRPr>
          </a:p>
        </p:txBody>
      </p:sp>
      <p:pic>
        <p:nvPicPr>
          <p:cNvPr id="58" name="Google Shape;58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04100" y="346725"/>
            <a:ext cx="2985900" cy="1381125"/>
          </a:xfrm>
          <a:prstGeom prst="rect">
            <a:avLst/>
          </a:prstGeom>
          <a:noFill/>
          <a:ln>
            <a:noFill/>
          </a:ln>
        </p:spPr>
      </p:pic>
      <p:sp>
        <p:nvSpPr>
          <p:cNvPr id="59" name="Google Shape;59;p15"/>
          <p:cNvSpPr/>
          <p:nvPr/>
        </p:nvSpPr>
        <p:spPr>
          <a:xfrm>
            <a:off x="504099" y="1504125"/>
            <a:ext cx="7888800" cy="68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900"/>
              <a:buFont typeface="Arial"/>
              <a:buNone/>
            </a:pPr>
            <a:r>
              <a:rPr lang="en" sz="29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Corporate Espionage Investigation</a:t>
            </a:r>
            <a:endParaRPr sz="2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0" name="Google Shape;60;p15"/>
          <p:cNvSpPr/>
          <p:nvPr/>
        </p:nvSpPr>
        <p:spPr>
          <a:xfrm>
            <a:off x="504099" y="2160145"/>
            <a:ext cx="7545600" cy="41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C9D2E0"/>
              </a:buClr>
              <a:buSzPts val="1200"/>
              <a:buFont typeface="Arial"/>
              <a:buNone/>
            </a:pPr>
            <a:r>
              <a:rPr lang="en"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Attempted Theft and Sale of Patent QT-AI-2025 </a:t>
            </a:r>
            <a:r>
              <a:rPr lang="en" sz="1200">
                <a:solidFill>
                  <a:schemeClr val="dk1"/>
                </a:solidFill>
              </a:rPr>
              <a:t>-</a:t>
            </a:r>
            <a:r>
              <a:rPr lang="en"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Quantum Tech's AI Chip Design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61" name="Google Shape;61;p15"/>
          <p:cNvGrpSpPr/>
          <p:nvPr/>
        </p:nvGrpSpPr>
        <p:grpSpPr>
          <a:xfrm>
            <a:off x="504099" y="2646685"/>
            <a:ext cx="7820203" cy="953190"/>
            <a:chOff x="617374" y="2708910"/>
            <a:chExt cx="7820203" cy="953190"/>
          </a:xfrm>
        </p:grpSpPr>
        <p:sp>
          <p:nvSpPr>
            <p:cNvPr id="62" name="Google Shape;62;p15"/>
            <p:cNvSpPr/>
            <p:nvPr/>
          </p:nvSpPr>
          <p:spPr>
            <a:xfrm>
              <a:off x="617374" y="2708910"/>
              <a:ext cx="2263800" cy="2331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68575" tIns="34275" rIns="68575" bIns="34275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Clr>
                  <a:srgbClr val="8EA0BD"/>
                </a:buClr>
                <a:buSzPts val="900"/>
                <a:buFont typeface="Arial"/>
                <a:buNone/>
              </a:pPr>
              <a:r>
                <a:rPr lang="en" sz="900" b="1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Case Reference</a:t>
              </a:r>
              <a:endPara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3" name="Google Shape;63;p15"/>
            <p:cNvSpPr/>
            <p:nvPr/>
          </p:nvSpPr>
          <p:spPr>
            <a:xfrm>
              <a:off x="2949678" y="2708910"/>
              <a:ext cx="5487900" cy="2331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68575" tIns="34275" rIns="68575" bIns="34275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900"/>
                <a:buFont typeface="Arial"/>
                <a:buNone/>
              </a:pPr>
              <a:r>
                <a:rPr lang="en" sz="9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QT-AI-2025 / IP-Theft-01</a:t>
              </a:r>
              <a:endPara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4" name="Google Shape;64;p15"/>
            <p:cNvSpPr/>
            <p:nvPr/>
          </p:nvSpPr>
          <p:spPr>
            <a:xfrm>
              <a:off x="617374" y="2948940"/>
              <a:ext cx="2263800" cy="2331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68575" tIns="34275" rIns="68575" bIns="34275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Clr>
                  <a:srgbClr val="8EA0BD"/>
                </a:buClr>
                <a:buSzPts val="900"/>
                <a:buFont typeface="Arial"/>
                <a:buNone/>
              </a:pPr>
              <a:r>
                <a:rPr lang="en" sz="900" b="1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Analysis Platform</a:t>
              </a:r>
              <a:endPara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5" name="Google Shape;65;p15"/>
            <p:cNvSpPr/>
            <p:nvPr/>
          </p:nvSpPr>
          <p:spPr>
            <a:xfrm>
              <a:off x="2949678" y="2948940"/>
              <a:ext cx="5487900" cy="2331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68575" tIns="34275" rIns="68575" bIns="34275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900"/>
                <a:buFont typeface="Arial"/>
                <a:buNone/>
              </a:pPr>
              <a:r>
                <a:rPr lang="en" sz="9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Cellebrite UFED 7.76.0.24 &amp; Physical Analyzer 7.73.0.11</a:t>
              </a:r>
              <a:endPara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6" name="Google Shape;66;p15"/>
            <p:cNvSpPr/>
            <p:nvPr/>
          </p:nvSpPr>
          <p:spPr>
            <a:xfrm>
              <a:off x="617374" y="3188970"/>
              <a:ext cx="2263800" cy="2331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68575" tIns="34275" rIns="68575" bIns="34275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Clr>
                  <a:srgbClr val="8EA0BD"/>
                </a:buClr>
                <a:buSzPts val="900"/>
                <a:buFont typeface="Arial"/>
                <a:buNone/>
              </a:pPr>
              <a:r>
                <a:rPr lang="en" sz="900" b="1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Devices Examined</a:t>
              </a:r>
              <a:endPara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7" name="Google Shape;67;p15"/>
            <p:cNvSpPr/>
            <p:nvPr/>
          </p:nvSpPr>
          <p:spPr>
            <a:xfrm>
              <a:off x="2949678" y="3188970"/>
              <a:ext cx="5487900" cy="2331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68575" tIns="34275" rIns="68575" bIns="34275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900"/>
                <a:buFont typeface="Arial"/>
                <a:buNone/>
              </a:pPr>
              <a:r>
                <a:rPr lang="en" sz="9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3 Smartphones (Emma · Joe · Norman) + 1 USB Flash Drive</a:t>
              </a:r>
              <a:endPara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8" name="Google Shape;68;p15"/>
            <p:cNvSpPr/>
            <p:nvPr/>
          </p:nvSpPr>
          <p:spPr>
            <a:xfrm>
              <a:off x="617374" y="3429000"/>
              <a:ext cx="2263800" cy="2331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68575" tIns="34275" rIns="68575" bIns="34275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Clr>
                  <a:srgbClr val="8EA0BD"/>
                </a:buClr>
                <a:buSzPts val="900"/>
                <a:buFont typeface="Arial"/>
                <a:buNone/>
              </a:pPr>
              <a:r>
                <a:rPr lang="en" sz="900" b="1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Investigator</a:t>
              </a:r>
              <a:endPara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9" name="Google Shape;69;p15"/>
            <p:cNvSpPr/>
            <p:nvPr/>
          </p:nvSpPr>
          <p:spPr>
            <a:xfrm>
              <a:off x="2949678" y="3429000"/>
              <a:ext cx="5487900" cy="2331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68575" tIns="34275" rIns="68575" bIns="34275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900"/>
                <a:buFont typeface="Arial"/>
                <a:buNone/>
              </a:pPr>
              <a:r>
                <a:rPr lang="en" sz="9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Digital Forensic Examiner </a:t>
              </a:r>
              <a:r>
                <a:rPr lang="en" sz="900">
                  <a:solidFill>
                    <a:schemeClr val="dk1"/>
                  </a:solidFill>
                </a:rPr>
                <a:t>-</a:t>
              </a:r>
              <a:r>
                <a:rPr lang="en" sz="9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Lead Investigator</a:t>
              </a:r>
              <a:endPara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6"/>
          <p:cNvSpPr/>
          <p:nvPr/>
        </p:nvSpPr>
        <p:spPr>
          <a:xfrm>
            <a:off x="377284" y="205740"/>
            <a:ext cx="7888673" cy="2057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C9922B"/>
              </a:buClr>
              <a:buSzPts val="900"/>
              <a:buFont typeface="Arial"/>
              <a:buNone/>
            </a:pPr>
            <a:r>
              <a:rPr lang="en" sz="9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CASE BACKGROUND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6" name="Google Shape;76;p16"/>
          <p:cNvSpPr/>
          <p:nvPr/>
        </p:nvSpPr>
        <p:spPr>
          <a:xfrm>
            <a:off x="377284" y="384048"/>
            <a:ext cx="8368854" cy="4457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F3864"/>
              </a:buClr>
              <a:buSzPts val="1900"/>
              <a:buFont typeface="Arial"/>
              <a:buNone/>
            </a:pPr>
            <a:r>
              <a:rPr lang="en" sz="19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Incident Summary &amp; Evidence Inventory</a:t>
            </a:r>
            <a:endParaRPr sz="1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7" name="Google Shape;77;p16"/>
          <p:cNvSpPr/>
          <p:nvPr/>
        </p:nvSpPr>
        <p:spPr>
          <a:xfrm>
            <a:off x="377284" y="1028700"/>
            <a:ext cx="3772844" cy="3703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Autofit/>
          </a:bodyPr>
          <a:lstStyle/>
          <a:p>
            <a:pPr marL="152400" marR="0" lvl="0" indent="-152400" algn="ctr" rtl="0">
              <a:spcBef>
                <a:spcPts val="0"/>
              </a:spcBef>
              <a:spcAft>
                <a:spcPts val="0"/>
              </a:spcAft>
              <a:buClr>
                <a:srgbClr val="1A1A1A"/>
              </a:buClr>
              <a:buSzPts val="1000"/>
              <a:buFont typeface="Arial"/>
              <a:buChar char="•"/>
            </a:pPr>
            <a:r>
              <a:rPr lang="en" sz="1000" b="0" i="0" u="none" strike="noStrike" cap="none">
                <a:solidFill>
                  <a:srgbClr val="1A1A1A"/>
                </a:solidFill>
                <a:latin typeface="Arial"/>
                <a:ea typeface="Arial"/>
                <a:cs typeface="Arial"/>
                <a:sym typeface="Arial"/>
              </a:rPr>
              <a:t>Quantum Tech's detected unauthorized access to patent QT-AI-2025; Emma (senior engineer) identified as primary suspect.</a:t>
            </a:r>
            <a:endParaRPr sz="1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152400" marR="0" lvl="0" indent="-152400" algn="ctr" rtl="0">
              <a:spcBef>
                <a:spcPts val="700"/>
              </a:spcBef>
              <a:spcAft>
                <a:spcPts val="0"/>
              </a:spcAft>
              <a:buClr>
                <a:srgbClr val="1A1A1A"/>
              </a:buClr>
              <a:buSzPts val="1000"/>
              <a:buFont typeface="Arial"/>
              <a:buChar char="•"/>
            </a:pPr>
            <a:r>
              <a:rPr lang="en" sz="1000" b="0" i="0" u="none" strike="noStrike" cap="none">
                <a:solidFill>
                  <a:srgbClr val="1A1A1A"/>
                </a:solidFill>
                <a:latin typeface="Arial"/>
                <a:ea typeface="Arial"/>
                <a:cs typeface="Arial"/>
                <a:sym typeface="Arial"/>
              </a:rPr>
              <a:t>Suspected to have attempted selling the data to competitor NexGen Circuits via intermediary Joe.</a:t>
            </a:r>
            <a:endParaRPr sz="1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152400" marR="0" lvl="0" indent="-152400" algn="ctr" rtl="0">
              <a:spcBef>
                <a:spcPts val="700"/>
              </a:spcBef>
              <a:spcAft>
                <a:spcPts val="0"/>
              </a:spcAft>
              <a:buClr>
                <a:srgbClr val="1A1A1A"/>
              </a:buClr>
              <a:buSzPts val="1000"/>
              <a:buFont typeface="Arial"/>
              <a:buChar char="•"/>
            </a:pPr>
            <a:r>
              <a:rPr lang="en" sz="1000" b="0" i="0" u="none" strike="noStrike" cap="none">
                <a:solidFill>
                  <a:srgbClr val="1A1A1A"/>
                </a:solidFill>
                <a:latin typeface="Arial"/>
                <a:ea typeface="Arial"/>
                <a:cs typeface="Arial"/>
                <a:sym typeface="Arial"/>
              </a:rPr>
              <a:t>This deck presents the acquisition method, analysis approach, and evidentiary findings.</a:t>
            </a:r>
            <a:endParaRPr sz="1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aphicFrame>
        <p:nvGraphicFramePr>
          <p:cNvPr id="78" name="Google Shape;78;p16"/>
          <p:cNvGraphicFramePr/>
          <p:nvPr/>
        </p:nvGraphicFramePr>
        <p:xfrm>
          <a:off x="4355920" y="1028700"/>
          <a:ext cx="4390150" cy="1371600"/>
        </p:xfrm>
        <a:graphic>
          <a:graphicData uri="http://schemas.openxmlformats.org/drawingml/2006/table">
            <a:tbl>
              <a:tblPr>
                <a:noFill/>
                <a:tableStyleId>{9E0B0CE5-9094-4952-B19F-F002C2835966}</a:tableStyleId>
              </a:tblPr>
              <a:tblGrid>
                <a:gridCol w="8231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719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091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859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429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SzPts val="800"/>
                        <a:buFont typeface="Arial"/>
                        <a:buNone/>
                      </a:pPr>
                      <a:r>
                        <a:rPr lang="en" sz="800" b="1" u="none" strike="noStrike" cap="none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Exhibit</a:t>
                      </a:r>
                      <a:endParaRPr sz="800" u="none" strike="noStrike" cap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8600" marR="68600" marT="34300" marB="34300" anchor="ctr">
                    <a:lnL w="9525" cap="flat" cmpd="sng">
                      <a:solidFill>
                        <a:srgbClr val="D8DCE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D8DCE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D8DCE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D8DCE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1F386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SzPts val="800"/>
                        <a:buFont typeface="Arial"/>
                        <a:buNone/>
                      </a:pPr>
                      <a:r>
                        <a:rPr lang="en" sz="800" b="1" u="none" strike="noStrike" cap="none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Role</a:t>
                      </a:r>
                      <a:endParaRPr sz="800" u="none" strike="noStrike" cap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8600" marR="68600" marT="34300" marB="34300" anchor="ctr">
                    <a:lnL w="9525" cap="flat" cmpd="sng">
                      <a:solidFill>
                        <a:srgbClr val="D8DCE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D8DCE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D8DCE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D8DCE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1F386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SzPts val="800"/>
                        <a:buFont typeface="Arial"/>
                        <a:buNone/>
                      </a:pPr>
                      <a:r>
                        <a:rPr lang="en" sz="800" b="1" u="none" strike="noStrike" cap="none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Device</a:t>
                      </a:r>
                      <a:endParaRPr sz="800" u="none" strike="noStrike" cap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8600" marR="68600" marT="34300" marB="34300" anchor="ctr">
                    <a:lnL w="9525" cap="flat" cmpd="sng">
                      <a:solidFill>
                        <a:srgbClr val="D8DCE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D8DCE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D8DCE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D8DCE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1F386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SzPts val="800"/>
                        <a:buFont typeface="Arial"/>
                        <a:buNone/>
                      </a:pPr>
                      <a:r>
                        <a:rPr lang="en" sz="800" b="1" u="none" strike="noStrike" cap="none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Status</a:t>
                      </a:r>
                      <a:endParaRPr sz="800" u="none" strike="noStrike" cap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8600" marR="68600" marT="34300" marB="34300" anchor="ctr">
                    <a:lnL w="9525" cap="flat" cmpd="sng">
                      <a:solidFill>
                        <a:srgbClr val="D8DCE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D8DCE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D8DCE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D8DCE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1F386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A1A1A"/>
                        </a:buClr>
                        <a:buSzPts val="800"/>
                        <a:buFont typeface="Arial"/>
                        <a:buNone/>
                      </a:pPr>
                      <a:r>
                        <a:rPr lang="en" sz="800" u="none" strike="noStrike" cap="none">
                          <a:solidFill>
                            <a:srgbClr val="1A1A1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EXH-01</a:t>
                      </a:r>
                      <a:endParaRPr sz="800" u="none" strike="noStrike" cap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8600" marR="68600" marT="34300" marB="34300" anchor="ctr">
                    <a:lnL w="9525" cap="flat" cmpd="sng">
                      <a:solidFill>
                        <a:srgbClr val="D8DCE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D8DCE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D8DCE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D8DCE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A1A1A"/>
                        </a:buClr>
                        <a:buSzPts val="800"/>
                        <a:buFont typeface="Arial"/>
                        <a:buNone/>
                      </a:pPr>
                      <a:r>
                        <a:rPr lang="en" sz="800" u="none" strike="noStrike" cap="none">
                          <a:solidFill>
                            <a:srgbClr val="1A1A1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Emma — Insider</a:t>
                      </a:r>
                      <a:endParaRPr sz="800" u="none" strike="noStrike" cap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8600" marR="68600" marT="34300" marB="34300" anchor="ctr">
                    <a:lnL w="9525" cap="flat" cmpd="sng">
                      <a:solidFill>
                        <a:srgbClr val="D8DCE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D8DCE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D8DCE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D8DCE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A1A1A"/>
                        </a:buClr>
                        <a:buSzPts val="800"/>
                        <a:buFont typeface="Arial"/>
                        <a:buNone/>
                      </a:pPr>
                      <a:r>
                        <a:rPr lang="en" sz="800" u="none" strike="noStrike" cap="none">
                          <a:solidFill>
                            <a:srgbClr val="1A1A1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Huawei POT-LX1</a:t>
                      </a:r>
                      <a:endParaRPr sz="800" u="none" strike="noStrike" cap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8600" marR="68600" marT="34300" marB="34300" anchor="ctr">
                    <a:lnL w="9525" cap="flat" cmpd="sng">
                      <a:solidFill>
                        <a:srgbClr val="D8DCE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D8DCE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D8DCE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D8DCE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A1A1A"/>
                        </a:buClr>
                        <a:buSzPts val="800"/>
                        <a:buFont typeface="Arial"/>
                        <a:buNone/>
                      </a:pPr>
                      <a:r>
                        <a:rPr lang="en" sz="800" u="none" strike="noStrike" cap="none">
                          <a:solidFill>
                            <a:srgbClr val="1A1A1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Verified</a:t>
                      </a:r>
                      <a:endParaRPr sz="800" u="none" strike="noStrike" cap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8600" marR="68600" marT="34300" marB="34300" anchor="ctr">
                    <a:lnL w="9525" cap="flat" cmpd="sng">
                      <a:solidFill>
                        <a:srgbClr val="D8DCE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D8DCE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D8DCE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D8DCE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A1A1A"/>
                        </a:buClr>
                        <a:buSzPts val="800"/>
                        <a:buFont typeface="Arial"/>
                        <a:buNone/>
                      </a:pPr>
                      <a:r>
                        <a:rPr lang="en" sz="800" u="none" strike="noStrike" cap="none">
                          <a:solidFill>
                            <a:srgbClr val="1A1A1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EXH-02</a:t>
                      </a:r>
                      <a:endParaRPr sz="800" u="none" strike="noStrike" cap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8600" marR="68600" marT="34300" marB="34300" anchor="ctr">
                    <a:lnL w="9525" cap="flat" cmpd="sng">
                      <a:solidFill>
                        <a:srgbClr val="D8DCE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D8DCE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D8DCE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D8DCE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4F5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A1A1A"/>
                        </a:buClr>
                        <a:buSzPts val="800"/>
                        <a:buFont typeface="Arial"/>
                        <a:buNone/>
                      </a:pPr>
                      <a:r>
                        <a:rPr lang="en" sz="800" u="none" strike="noStrike" cap="none">
                          <a:solidFill>
                            <a:srgbClr val="1A1A1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Joe — Intermediary</a:t>
                      </a:r>
                      <a:endParaRPr sz="800" u="none" strike="noStrike" cap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8600" marR="68600" marT="34300" marB="34300" anchor="ctr">
                    <a:lnL w="9525" cap="flat" cmpd="sng">
                      <a:solidFill>
                        <a:srgbClr val="D8DCE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D8DCE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D8DCE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D8DCE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4F5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A1A1A"/>
                        </a:buClr>
                        <a:buSzPts val="800"/>
                        <a:buFont typeface="Arial"/>
                        <a:buNone/>
                      </a:pPr>
                      <a:r>
                        <a:rPr lang="en" sz="800" u="none" strike="noStrike" cap="none">
                          <a:solidFill>
                            <a:srgbClr val="1A1A1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Samsung SM-A137F</a:t>
                      </a:r>
                      <a:endParaRPr sz="800" u="none" strike="noStrike" cap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8600" marR="68600" marT="34300" marB="34300" anchor="ctr">
                    <a:lnL w="9525" cap="flat" cmpd="sng">
                      <a:solidFill>
                        <a:srgbClr val="D8DCE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D8DCE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D8DCE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D8DCE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4F5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A1A1A"/>
                        </a:buClr>
                        <a:buSzPts val="800"/>
                        <a:buFont typeface="Arial"/>
                        <a:buNone/>
                      </a:pPr>
                      <a:r>
                        <a:rPr lang="en" sz="800" u="none" strike="noStrike" cap="none">
                          <a:solidFill>
                            <a:srgbClr val="1A1A1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Verified</a:t>
                      </a:r>
                      <a:endParaRPr sz="800" u="none" strike="noStrike" cap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8600" marR="68600" marT="34300" marB="34300" anchor="ctr">
                    <a:lnL w="9525" cap="flat" cmpd="sng">
                      <a:solidFill>
                        <a:srgbClr val="D8DCE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D8DCE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D8DCE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D8DCE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4F5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A1A1A"/>
                        </a:buClr>
                        <a:buSzPts val="800"/>
                        <a:buFont typeface="Arial"/>
                        <a:buNone/>
                      </a:pPr>
                      <a:r>
                        <a:rPr lang="en" sz="800" u="none" strike="noStrike" cap="none">
                          <a:solidFill>
                            <a:srgbClr val="1A1A1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EXH-03</a:t>
                      </a:r>
                      <a:endParaRPr sz="800" u="none" strike="noStrike" cap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8600" marR="68600" marT="34300" marB="34300" anchor="ctr">
                    <a:lnL w="9525" cap="flat" cmpd="sng">
                      <a:solidFill>
                        <a:srgbClr val="D8DCE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D8DCE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D8DCE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D8DCE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A1A1A"/>
                        </a:buClr>
                        <a:buSzPts val="800"/>
                        <a:buFont typeface="Arial"/>
                        <a:buNone/>
                      </a:pPr>
                      <a:r>
                        <a:rPr lang="en" sz="800" u="none" strike="noStrike" cap="none">
                          <a:solidFill>
                            <a:srgbClr val="1A1A1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Norman — Buyer</a:t>
                      </a:r>
                      <a:endParaRPr sz="800" u="none" strike="noStrike" cap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8600" marR="68600" marT="34300" marB="34300" anchor="ctr">
                    <a:lnL w="9525" cap="flat" cmpd="sng">
                      <a:solidFill>
                        <a:srgbClr val="D8DCE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D8DCE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D8DCE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D8DCE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A1A1A"/>
                        </a:buClr>
                        <a:buSzPts val="800"/>
                        <a:buFont typeface="Arial"/>
                        <a:buNone/>
                      </a:pPr>
                      <a:r>
                        <a:rPr lang="en" sz="800" u="none" strike="noStrike" cap="none">
                          <a:solidFill>
                            <a:srgbClr val="1A1A1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Nokia C2 2nd Ed.</a:t>
                      </a:r>
                      <a:endParaRPr sz="800" u="none" strike="noStrike" cap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8600" marR="68600" marT="34300" marB="34300" anchor="ctr">
                    <a:lnL w="9525" cap="flat" cmpd="sng">
                      <a:solidFill>
                        <a:srgbClr val="D8DCE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D8DCE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D8DCE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D8DCE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A1A1A"/>
                        </a:buClr>
                        <a:buSzPts val="800"/>
                        <a:buFont typeface="Arial"/>
                        <a:buNone/>
                      </a:pPr>
                      <a:r>
                        <a:rPr lang="en" sz="800" u="none" strike="noStrike" cap="none">
                          <a:solidFill>
                            <a:srgbClr val="1A1A1A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Verified</a:t>
                      </a:r>
                      <a:endParaRPr sz="800" u="none" strike="noStrike" cap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8600" marR="68600" marT="34300" marB="34300" anchor="ctr">
                    <a:lnL w="9525" cap="flat" cmpd="sng">
                      <a:solidFill>
                        <a:srgbClr val="D8DCE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D8DCE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D8DCE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D8DCE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79" name="Google Shape;79;p16"/>
          <p:cNvSpPr/>
          <p:nvPr/>
        </p:nvSpPr>
        <p:spPr>
          <a:xfrm>
            <a:off x="8458030" y="4869180"/>
            <a:ext cx="411583" cy="2057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700"/>
              <a:buFont typeface="Arial"/>
              <a:buNone/>
            </a:pPr>
            <a:r>
              <a:rPr lang="en" sz="700" b="0" i="0" u="none" strike="noStrike" cap="none">
                <a:solidFill>
                  <a:srgbClr val="5B6472"/>
                </a:solidFill>
                <a:latin typeface="Arial"/>
                <a:ea typeface="Arial"/>
                <a:cs typeface="Arial"/>
                <a:sym typeface="Arial"/>
              </a:rPr>
              <a:t>2</a:t>
            </a:r>
            <a:endParaRPr sz="7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17"/>
          <p:cNvSpPr/>
          <p:nvPr/>
        </p:nvSpPr>
        <p:spPr>
          <a:xfrm>
            <a:off x="377284" y="205740"/>
            <a:ext cx="7888673" cy="2057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C9922B"/>
              </a:buClr>
              <a:buSzPts val="900"/>
              <a:buFont typeface="Arial"/>
              <a:buNone/>
            </a:pPr>
            <a:r>
              <a:rPr lang="en" sz="9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INVESTIGATION TIMELINE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6" name="Google Shape;86;p17"/>
          <p:cNvSpPr/>
          <p:nvPr/>
        </p:nvSpPr>
        <p:spPr>
          <a:xfrm>
            <a:off x="377284" y="384048"/>
            <a:ext cx="8368854" cy="4457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F3864"/>
              </a:buClr>
              <a:buSzPts val="1900"/>
              <a:buFont typeface="Arial"/>
              <a:buNone/>
            </a:pPr>
            <a:r>
              <a:rPr lang="en" sz="1900" b="1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Overview of Key Events</a:t>
            </a:r>
            <a:endParaRPr sz="19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87" name="Google Shape;87;p17"/>
          <p:cNvCxnSpPr/>
          <p:nvPr/>
        </p:nvCxnSpPr>
        <p:spPr>
          <a:xfrm>
            <a:off x="480180" y="2160270"/>
            <a:ext cx="8163062" cy="0"/>
          </a:xfrm>
          <a:prstGeom prst="straightConnector1">
            <a:avLst/>
          </a:prstGeom>
          <a:noFill/>
          <a:ln w="25400" cap="flat" cmpd="sng">
            <a:solidFill>
              <a:srgbClr val="CBD1D9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88" name="Google Shape;88;p17"/>
          <p:cNvSpPr/>
          <p:nvPr/>
        </p:nvSpPr>
        <p:spPr>
          <a:xfrm>
            <a:off x="418443" y="2098548"/>
            <a:ext cx="123475" cy="123444"/>
          </a:xfrm>
          <a:prstGeom prst="ellipse">
            <a:avLst/>
          </a:prstGeom>
          <a:solidFill>
            <a:srgbClr val="C9922B"/>
          </a:solidFill>
          <a:ln w="15875" cap="flat" cmpd="sng">
            <a:solidFill>
              <a:srgbClr val="1F386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89" name="Google Shape;89;p17"/>
          <p:cNvCxnSpPr/>
          <p:nvPr/>
        </p:nvCxnSpPr>
        <p:spPr>
          <a:xfrm>
            <a:off x="480180" y="1577340"/>
            <a:ext cx="0" cy="582930"/>
          </a:xfrm>
          <a:prstGeom prst="straightConnector1">
            <a:avLst/>
          </a:prstGeom>
          <a:noFill/>
          <a:ln w="12700" cap="flat" cmpd="sng">
            <a:solidFill>
              <a:srgbClr val="CBD1D9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90" name="Google Shape;90;p17"/>
          <p:cNvSpPr/>
          <p:nvPr/>
        </p:nvSpPr>
        <p:spPr>
          <a:xfrm>
            <a:off x="205791" y="1062990"/>
            <a:ext cx="1749228" cy="34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b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1F3864"/>
              </a:buClr>
              <a:buSzPts val="900"/>
              <a:buFont typeface="Arial"/>
              <a:buNone/>
            </a:pPr>
            <a:r>
              <a:rPr lang="en" sz="9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02–19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1F3864"/>
              </a:buClr>
              <a:buSzPts val="900"/>
              <a:buFont typeface="Arial"/>
              <a:buNone/>
            </a:pPr>
            <a:r>
              <a:rPr lang="en" sz="9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Aug 2024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1" name="Google Shape;91;p17"/>
          <p:cNvSpPr/>
          <p:nvPr/>
        </p:nvSpPr>
        <p:spPr>
          <a:xfrm>
            <a:off x="205791" y="1440180"/>
            <a:ext cx="1749228" cy="685800"/>
          </a:xfrm>
          <a:prstGeom prst="rect">
            <a:avLst/>
          </a:prstGeom>
          <a:solidFill>
            <a:srgbClr val="F4F5F7"/>
          </a:solidFill>
          <a:ln w="9525" cap="flat" cmpd="sng">
            <a:solidFill>
              <a:srgbClr val="E1E4E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</a:endParaRPr>
          </a:p>
        </p:txBody>
      </p:sp>
      <p:sp>
        <p:nvSpPr>
          <p:cNvPr id="92" name="Google Shape;92;p17"/>
          <p:cNvSpPr/>
          <p:nvPr/>
        </p:nvSpPr>
        <p:spPr>
          <a:xfrm>
            <a:off x="274389" y="1474470"/>
            <a:ext cx="1612033" cy="617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4546A"/>
              </a:buClr>
              <a:buSzPts val="700"/>
              <a:buFont typeface="Arial"/>
              <a:buNone/>
            </a:pPr>
            <a:r>
              <a:rPr lang="en" sz="700" b="0" i="0" u="none" strike="noStrike" cap="none">
                <a:solidFill>
                  <a:srgbClr val="44546A"/>
                </a:solidFill>
                <a:latin typeface="Arial"/>
                <a:ea typeface="Arial"/>
                <a:cs typeface="Arial"/>
                <a:sym typeface="Arial"/>
              </a:rPr>
              <a:t>Emma places 15 calls to Joe's numbers — repeated unanswered contact attempts.</a:t>
            </a:r>
            <a:endParaRPr sz="7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3" name="Google Shape;93;p17"/>
          <p:cNvSpPr/>
          <p:nvPr/>
        </p:nvSpPr>
        <p:spPr>
          <a:xfrm>
            <a:off x="2051055" y="2098548"/>
            <a:ext cx="123475" cy="123444"/>
          </a:xfrm>
          <a:prstGeom prst="ellipse">
            <a:avLst/>
          </a:prstGeom>
          <a:solidFill>
            <a:srgbClr val="C9922B"/>
          </a:solidFill>
          <a:ln w="15875" cap="flat" cmpd="sng">
            <a:solidFill>
              <a:srgbClr val="1F386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94" name="Google Shape;94;p17"/>
          <p:cNvCxnSpPr/>
          <p:nvPr/>
        </p:nvCxnSpPr>
        <p:spPr>
          <a:xfrm>
            <a:off x="2112793" y="2160270"/>
            <a:ext cx="0" cy="582930"/>
          </a:xfrm>
          <a:prstGeom prst="straightConnector1">
            <a:avLst/>
          </a:prstGeom>
          <a:noFill/>
          <a:ln w="12700" cap="flat" cmpd="sng">
            <a:solidFill>
              <a:srgbClr val="CBD1D9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95" name="Google Shape;95;p17"/>
          <p:cNvSpPr/>
          <p:nvPr/>
        </p:nvSpPr>
        <p:spPr>
          <a:xfrm>
            <a:off x="1238179" y="3806190"/>
            <a:ext cx="1749228" cy="34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1F3864"/>
              </a:buClr>
              <a:buSzPts val="900"/>
              <a:buFont typeface="Arial"/>
              <a:buNone/>
            </a:pPr>
            <a:r>
              <a:rPr lang="en" sz="900" b="1" i="0" u="none" strike="noStrike" cap="none">
                <a:solidFill>
                  <a:srgbClr val="1F3864"/>
                </a:solidFill>
                <a:latin typeface="Arial"/>
                <a:ea typeface="Arial"/>
                <a:cs typeface="Arial"/>
                <a:sym typeface="Arial"/>
              </a:rPr>
              <a:t>21 Aug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1F3864"/>
              </a:buClr>
              <a:buSzPts val="900"/>
              <a:buFont typeface="Arial"/>
              <a:buNone/>
            </a:pPr>
            <a:r>
              <a:rPr lang="en" sz="900" b="1" i="0" u="none" strike="noStrike" cap="none">
                <a:solidFill>
                  <a:srgbClr val="1F3864"/>
                </a:solidFill>
                <a:latin typeface="Arial"/>
                <a:ea typeface="Arial"/>
                <a:cs typeface="Arial"/>
                <a:sym typeface="Arial"/>
              </a:rPr>
              <a:t>2024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6" name="Google Shape;96;p17"/>
          <p:cNvSpPr/>
          <p:nvPr/>
        </p:nvSpPr>
        <p:spPr>
          <a:xfrm>
            <a:off x="1238179" y="2846070"/>
            <a:ext cx="1749228" cy="925830"/>
          </a:xfrm>
          <a:prstGeom prst="rect">
            <a:avLst/>
          </a:prstGeom>
          <a:solidFill>
            <a:srgbClr val="F4F5F7"/>
          </a:solidFill>
          <a:ln w="9525" cap="flat" cmpd="sng">
            <a:solidFill>
              <a:srgbClr val="E1E4E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7" name="Google Shape;97;p17"/>
          <p:cNvSpPr/>
          <p:nvPr/>
        </p:nvSpPr>
        <p:spPr>
          <a:xfrm>
            <a:off x="1306776" y="2880360"/>
            <a:ext cx="1612033" cy="857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4546A"/>
              </a:buClr>
              <a:buSzPts val="700"/>
              <a:buFont typeface="Arial"/>
              <a:buNone/>
            </a:pPr>
            <a:r>
              <a:rPr lang="en" sz="700" b="0" i="0" u="none" strike="noStrike" cap="none">
                <a:solidFill>
                  <a:srgbClr val="44546A"/>
                </a:solidFill>
                <a:latin typeface="Arial"/>
                <a:ea typeface="Arial"/>
                <a:cs typeface="Arial"/>
                <a:sym typeface="Arial"/>
              </a:rPr>
              <a:t>Emma opens WhatsApp contact with Joe; discloses AI product data and proposes a sale.</a:t>
            </a:r>
            <a:endParaRPr sz="7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8" name="Google Shape;98;p17"/>
          <p:cNvSpPr/>
          <p:nvPr/>
        </p:nvSpPr>
        <p:spPr>
          <a:xfrm>
            <a:off x="3683668" y="2098548"/>
            <a:ext cx="123475" cy="123444"/>
          </a:xfrm>
          <a:prstGeom prst="ellipse">
            <a:avLst/>
          </a:prstGeom>
          <a:solidFill>
            <a:srgbClr val="C9922B"/>
          </a:solidFill>
          <a:ln w="15875" cap="flat" cmpd="sng">
            <a:solidFill>
              <a:srgbClr val="1F386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99" name="Google Shape;99;p17"/>
          <p:cNvCxnSpPr/>
          <p:nvPr/>
        </p:nvCxnSpPr>
        <p:spPr>
          <a:xfrm>
            <a:off x="3745405" y="1577340"/>
            <a:ext cx="0" cy="582930"/>
          </a:xfrm>
          <a:prstGeom prst="straightConnector1">
            <a:avLst/>
          </a:prstGeom>
          <a:noFill/>
          <a:ln w="12700" cap="flat" cmpd="sng">
            <a:solidFill>
              <a:srgbClr val="CBD1D9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100" name="Google Shape;100;p17"/>
          <p:cNvSpPr/>
          <p:nvPr/>
        </p:nvSpPr>
        <p:spPr>
          <a:xfrm>
            <a:off x="2870791" y="1062990"/>
            <a:ext cx="1749228" cy="34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b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1F3864"/>
              </a:buClr>
              <a:buSzPts val="900"/>
              <a:buFont typeface="Arial"/>
              <a:buNone/>
            </a:pPr>
            <a:r>
              <a:rPr lang="en" sz="9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29 Aug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1F3864"/>
              </a:buClr>
              <a:buSzPts val="900"/>
              <a:buFont typeface="Arial"/>
              <a:buNone/>
            </a:pPr>
            <a:r>
              <a:rPr lang="en" sz="9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2024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1" name="Google Shape;101;p17"/>
          <p:cNvSpPr/>
          <p:nvPr/>
        </p:nvSpPr>
        <p:spPr>
          <a:xfrm>
            <a:off x="2870791" y="1440180"/>
            <a:ext cx="1749228" cy="685800"/>
          </a:xfrm>
          <a:prstGeom prst="rect">
            <a:avLst/>
          </a:prstGeom>
          <a:solidFill>
            <a:srgbClr val="F4F5F7"/>
          </a:solidFill>
          <a:ln w="9525" cap="flat" cmpd="sng">
            <a:solidFill>
              <a:srgbClr val="E1E4E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</a:endParaRPr>
          </a:p>
        </p:txBody>
      </p:sp>
      <p:sp>
        <p:nvSpPr>
          <p:cNvPr id="102" name="Google Shape;102;p17"/>
          <p:cNvSpPr/>
          <p:nvPr/>
        </p:nvSpPr>
        <p:spPr>
          <a:xfrm>
            <a:off x="2939388" y="1474470"/>
            <a:ext cx="1612033" cy="617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4546A"/>
              </a:buClr>
              <a:buSzPts val="700"/>
              <a:buFont typeface="Arial"/>
              <a:buNone/>
            </a:pPr>
            <a:r>
              <a:rPr lang="en" sz="700" b="0" i="0" u="none" strike="noStrike" cap="none">
                <a:solidFill>
                  <a:srgbClr val="44546A"/>
                </a:solidFill>
                <a:latin typeface="Arial"/>
                <a:ea typeface="Arial"/>
                <a:cs typeface="Arial"/>
                <a:sym typeface="Arial"/>
              </a:rPr>
              <a:t>Joe travels to Glasgow to meet a prospective buyer contact (geo-corroborated).</a:t>
            </a:r>
            <a:endParaRPr sz="7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3" name="Google Shape;103;p17"/>
          <p:cNvSpPr/>
          <p:nvPr/>
        </p:nvSpPr>
        <p:spPr>
          <a:xfrm>
            <a:off x="5316280" y="2098548"/>
            <a:ext cx="123475" cy="123444"/>
          </a:xfrm>
          <a:prstGeom prst="ellipse">
            <a:avLst/>
          </a:prstGeom>
          <a:solidFill>
            <a:srgbClr val="C9922B"/>
          </a:solidFill>
          <a:ln w="15875" cap="flat" cmpd="sng">
            <a:solidFill>
              <a:srgbClr val="1F386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104" name="Google Shape;104;p17"/>
          <p:cNvCxnSpPr/>
          <p:nvPr/>
        </p:nvCxnSpPr>
        <p:spPr>
          <a:xfrm>
            <a:off x="5378017" y="2160270"/>
            <a:ext cx="0" cy="582930"/>
          </a:xfrm>
          <a:prstGeom prst="straightConnector1">
            <a:avLst/>
          </a:prstGeom>
          <a:noFill/>
          <a:ln w="12700" cap="flat" cmpd="sng">
            <a:solidFill>
              <a:srgbClr val="CBD1D9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105" name="Google Shape;105;p17"/>
          <p:cNvSpPr/>
          <p:nvPr/>
        </p:nvSpPr>
        <p:spPr>
          <a:xfrm>
            <a:off x="4503404" y="3806190"/>
            <a:ext cx="1749228" cy="34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1F3864"/>
              </a:buClr>
              <a:buSzPts val="900"/>
              <a:buFont typeface="Arial"/>
              <a:buNone/>
            </a:pPr>
            <a:r>
              <a:rPr lang="en" sz="900" b="1" i="0" u="none" strike="noStrike" cap="none">
                <a:solidFill>
                  <a:srgbClr val="1F3864"/>
                </a:solidFill>
                <a:latin typeface="Arial"/>
                <a:ea typeface="Arial"/>
                <a:cs typeface="Arial"/>
                <a:sym typeface="Arial"/>
              </a:rPr>
              <a:t>14 Oct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1F3864"/>
              </a:buClr>
              <a:buSzPts val="900"/>
              <a:buFont typeface="Arial"/>
              <a:buNone/>
            </a:pPr>
            <a:r>
              <a:rPr lang="en" sz="900" b="1" i="0" u="none" strike="noStrike" cap="none">
                <a:solidFill>
                  <a:srgbClr val="1F3864"/>
                </a:solidFill>
                <a:latin typeface="Arial"/>
                <a:ea typeface="Arial"/>
                <a:cs typeface="Arial"/>
                <a:sym typeface="Arial"/>
              </a:rPr>
              <a:t>2024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6" name="Google Shape;106;p17"/>
          <p:cNvSpPr/>
          <p:nvPr/>
        </p:nvSpPr>
        <p:spPr>
          <a:xfrm>
            <a:off x="4503404" y="2846070"/>
            <a:ext cx="1749228" cy="925830"/>
          </a:xfrm>
          <a:prstGeom prst="rect">
            <a:avLst/>
          </a:prstGeom>
          <a:solidFill>
            <a:srgbClr val="F4F5F7"/>
          </a:solidFill>
          <a:ln w="9525" cap="flat" cmpd="sng">
            <a:solidFill>
              <a:srgbClr val="E1E4E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7" name="Google Shape;107;p17"/>
          <p:cNvSpPr/>
          <p:nvPr/>
        </p:nvSpPr>
        <p:spPr>
          <a:xfrm>
            <a:off x="4572001" y="2880360"/>
            <a:ext cx="1612033" cy="857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4546A"/>
              </a:buClr>
              <a:buSzPts val="700"/>
              <a:buFont typeface="Arial"/>
              <a:buNone/>
            </a:pPr>
            <a:r>
              <a:rPr lang="en" sz="700" b="0" i="0" u="none" strike="noStrike" cap="none">
                <a:solidFill>
                  <a:srgbClr val="44546A"/>
                </a:solidFill>
                <a:latin typeface="Arial"/>
                <a:ea typeface="Arial"/>
                <a:cs typeface="Arial"/>
                <a:sym typeface="Arial"/>
              </a:rPr>
              <a:t>Joe travels toward Paris/France pursuing further deals (geo-corroborated).</a:t>
            </a:r>
            <a:endParaRPr sz="7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8" name="Google Shape;108;p17"/>
          <p:cNvSpPr/>
          <p:nvPr/>
        </p:nvSpPr>
        <p:spPr>
          <a:xfrm>
            <a:off x="6948892" y="2098548"/>
            <a:ext cx="123475" cy="123444"/>
          </a:xfrm>
          <a:prstGeom prst="ellipse">
            <a:avLst/>
          </a:prstGeom>
          <a:solidFill>
            <a:srgbClr val="C9922B"/>
          </a:solidFill>
          <a:ln w="15875" cap="flat" cmpd="sng">
            <a:solidFill>
              <a:srgbClr val="1F386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109" name="Google Shape;109;p17"/>
          <p:cNvCxnSpPr/>
          <p:nvPr/>
        </p:nvCxnSpPr>
        <p:spPr>
          <a:xfrm>
            <a:off x="7010630" y="1577340"/>
            <a:ext cx="0" cy="582930"/>
          </a:xfrm>
          <a:prstGeom prst="straightConnector1">
            <a:avLst/>
          </a:prstGeom>
          <a:noFill/>
          <a:ln w="12700" cap="flat" cmpd="sng">
            <a:solidFill>
              <a:srgbClr val="CBD1D9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110" name="Google Shape;110;p17"/>
          <p:cNvSpPr/>
          <p:nvPr/>
        </p:nvSpPr>
        <p:spPr>
          <a:xfrm>
            <a:off x="6136016" y="1062990"/>
            <a:ext cx="1749228" cy="34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b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1F3864"/>
              </a:buClr>
              <a:buSzPts val="900"/>
              <a:buFont typeface="Arial"/>
              <a:buNone/>
            </a:pPr>
            <a:r>
              <a:rPr lang="en" sz="9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20 Nov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1F3864"/>
              </a:buClr>
              <a:buSzPts val="900"/>
              <a:buFont typeface="Arial"/>
              <a:buNone/>
            </a:pPr>
            <a:r>
              <a:rPr lang="en" sz="9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2024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1" name="Google Shape;111;p17"/>
          <p:cNvSpPr/>
          <p:nvPr/>
        </p:nvSpPr>
        <p:spPr>
          <a:xfrm>
            <a:off x="6136016" y="1440180"/>
            <a:ext cx="1749228" cy="685800"/>
          </a:xfrm>
          <a:prstGeom prst="rect">
            <a:avLst/>
          </a:prstGeom>
          <a:solidFill>
            <a:srgbClr val="F4F5F7"/>
          </a:solidFill>
          <a:ln w="9525" cap="flat" cmpd="sng">
            <a:solidFill>
              <a:srgbClr val="E1E4E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2" name="Google Shape;112;p17"/>
          <p:cNvSpPr/>
          <p:nvPr/>
        </p:nvSpPr>
        <p:spPr>
          <a:xfrm>
            <a:off x="6204613" y="1474470"/>
            <a:ext cx="1612033" cy="617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4546A"/>
              </a:buClr>
              <a:buSzPts val="700"/>
              <a:buFont typeface="Arial"/>
              <a:buNone/>
            </a:pPr>
            <a:r>
              <a:rPr lang="en" sz="700" b="0" i="0" u="none" strike="noStrike" cap="none">
                <a:solidFill>
                  <a:srgbClr val="44546A"/>
                </a:solidFill>
                <a:latin typeface="Arial"/>
                <a:ea typeface="Arial"/>
                <a:cs typeface="Arial"/>
                <a:sym typeface="Arial"/>
              </a:rPr>
              <a:t>Joe meets a client in Manchester; Emma pressures for progress (geo-corroborated).</a:t>
            </a:r>
            <a:endParaRPr sz="7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3" name="Google Shape;113;p17"/>
          <p:cNvSpPr/>
          <p:nvPr/>
        </p:nvSpPr>
        <p:spPr>
          <a:xfrm>
            <a:off x="8581505" y="2098548"/>
            <a:ext cx="123475" cy="123444"/>
          </a:xfrm>
          <a:prstGeom prst="ellipse">
            <a:avLst/>
          </a:prstGeom>
          <a:solidFill>
            <a:srgbClr val="C9922B"/>
          </a:solidFill>
          <a:ln w="15875" cap="flat" cmpd="sng">
            <a:solidFill>
              <a:srgbClr val="1F386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114" name="Google Shape;114;p17"/>
          <p:cNvCxnSpPr/>
          <p:nvPr/>
        </p:nvCxnSpPr>
        <p:spPr>
          <a:xfrm>
            <a:off x="8643242" y="2160270"/>
            <a:ext cx="0" cy="582930"/>
          </a:xfrm>
          <a:prstGeom prst="straightConnector1">
            <a:avLst/>
          </a:prstGeom>
          <a:noFill/>
          <a:ln w="12700" cap="flat" cmpd="sng">
            <a:solidFill>
              <a:srgbClr val="CBD1D9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115" name="Google Shape;115;p17"/>
          <p:cNvSpPr/>
          <p:nvPr/>
        </p:nvSpPr>
        <p:spPr>
          <a:xfrm>
            <a:off x="7188982" y="3806190"/>
            <a:ext cx="1749228" cy="34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1F3864"/>
              </a:buClr>
              <a:buSzPts val="900"/>
              <a:buFont typeface="Arial"/>
              <a:buNone/>
            </a:pPr>
            <a:r>
              <a:rPr lang="en" sz="900" b="1" i="0" u="none" strike="noStrike" cap="none">
                <a:solidFill>
                  <a:srgbClr val="1F3864"/>
                </a:solidFill>
                <a:latin typeface="Arial"/>
                <a:ea typeface="Arial"/>
                <a:cs typeface="Arial"/>
                <a:sym typeface="Arial"/>
              </a:rPr>
              <a:t>31 Jan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1F3864"/>
              </a:buClr>
              <a:buSzPts val="900"/>
              <a:buFont typeface="Arial"/>
              <a:buNone/>
            </a:pPr>
            <a:r>
              <a:rPr lang="en" sz="900" b="1" i="0" u="none" strike="noStrike" cap="none">
                <a:solidFill>
                  <a:srgbClr val="1F3864"/>
                </a:solidFill>
                <a:latin typeface="Arial"/>
                <a:ea typeface="Arial"/>
                <a:cs typeface="Arial"/>
                <a:sym typeface="Arial"/>
              </a:rPr>
              <a:t>2025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6" name="Google Shape;116;p17"/>
          <p:cNvSpPr/>
          <p:nvPr/>
        </p:nvSpPr>
        <p:spPr>
          <a:xfrm>
            <a:off x="7188982" y="2846070"/>
            <a:ext cx="1749228" cy="925830"/>
          </a:xfrm>
          <a:prstGeom prst="rect">
            <a:avLst/>
          </a:prstGeom>
          <a:solidFill>
            <a:srgbClr val="F4F5F7"/>
          </a:solidFill>
          <a:ln w="9525" cap="flat" cmpd="sng">
            <a:solidFill>
              <a:srgbClr val="E1E4E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7" name="Google Shape;117;p17"/>
          <p:cNvSpPr/>
          <p:nvPr/>
        </p:nvSpPr>
        <p:spPr>
          <a:xfrm>
            <a:off x="7257580" y="2880360"/>
            <a:ext cx="1612033" cy="857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4546A"/>
              </a:buClr>
              <a:buSzPts val="700"/>
              <a:buFont typeface="Arial"/>
              <a:buNone/>
            </a:pPr>
            <a:r>
              <a:rPr lang="en" sz="700" b="0" i="0" u="none" strike="noStrike" cap="none">
                <a:solidFill>
                  <a:srgbClr val="44546A"/>
                </a:solidFill>
                <a:latin typeface="Arial"/>
                <a:ea typeface="Arial"/>
                <a:cs typeface="Arial"/>
                <a:sym typeface="Arial"/>
              </a:rPr>
              <a:t>£5,000,000 offshore deal agreed; Joe introduces Norman as buyer; terms confirmed.</a:t>
            </a:r>
            <a:endParaRPr sz="7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8" name="Google Shape;118;p17"/>
          <p:cNvSpPr/>
          <p:nvPr/>
        </p:nvSpPr>
        <p:spPr>
          <a:xfrm>
            <a:off x="8458030" y="4869180"/>
            <a:ext cx="411583" cy="2057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700"/>
              <a:buFont typeface="Arial"/>
              <a:buNone/>
            </a:pPr>
            <a:r>
              <a:rPr lang="en" sz="700" b="0" i="0" u="none" strike="noStrike" cap="none">
                <a:solidFill>
                  <a:srgbClr val="5B6472"/>
                </a:solidFill>
                <a:latin typeface="Arial"/>
                <a:ea typeface="Arial"/>
                <a:cs typeface="Arial"/>
                <a:sym typeface="Arial"/>
              </a:rPr>
              <a:t>3</a:t>
            </a:r>
            <a:endParaRPr sz="7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18"/>
          <p:cNvSpPr/>
          <p:nvPr/>
        </p:nvSpPr>
        <p:spPr>
          <a:xfrm>
            <a:off x="377284" y="205740"/>
            <a:ext cx="7888673" cy="2057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C9922B"/>
              </a:buClr>
              <a:buSzPts val="900"/>
              <a:buFont typeface="Arial"/>
              <a:buNone/>
            </a:pPr>
            <a:r>
              <a:rPr lang="en" sz="900" b="1" i="0" u="none" strike="noStrike" cap="none">
                <a:solidFill>
                  <a:srgbClr val="C9922B"/>
                </a:solidFill>
                <a:latin typeface="Arial"/>
                <a:ea typeface="Arial"/>
                <a:cs typeface="Arial"/>
                <a:sym typeface="Arial"/>
              </a:rPr>
              <a:t>METHODOLOGY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5" name="Google Shape;125;p18"/>
          <p:cNvSpPr/>
          <p:nvPr/>
        </p:nvSpPr>
        <p:spPr>
          <a:xfrm>
            <a:off x="377284" y="384048"/>
            <a:ext cx="8368854" cy="4457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F3864"/>
              </a:buClr>
              <a:buSzPts val="1900"/>
              <a:buFont typeface="Arial"/>
              <a:buNone/>
            </a:pPr>
            <a:r>
              <a:rPr lang="en" sz="1900" b="1" i="0" u="none" strike="noStrike" cap="none">
                <a:solidFill>
                  <a:srgbClr val="1F3864"/>
                </a:solidFill>
                <a:latin typeface="Arial"/>
                <a:ea typeface="Arial"/>
                <a:cs typeface="Arial"/>
                <a:sym typeface="Arial"/>
              </a:rPr>
              <a:t>Acquisition Process — Cellebrite UFED 4PC</a:t>
            </a:r>
            <a:endParaRPr sz="1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26" name="Google Shape;126;p18" descr="/mnt/user-data/uploads/Screenshot__20_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490470" y="925830"/>
            <a:ext cx="2615184" cy="1471041"/>
          </a:xfrm>
          <a:prstGeom prst="rect">
            <a:avLst/>
          </a:prstGeom>
          <a:noFill/>
          <a:ln>
            <a:noFill/>
          </a:ln>
        </p:spPr>
      </p:pic>
      <p:sp>
        <p:nvSpPr>
          <p:cNvPr id="127" name="Google Shape;127;p18"/>
          <p:cNvSpPr/>
          <p:nvPr/>
        </p:nvSpPr>
        <p:spPr>
          <a:xfrm>
            <a:off x="490470" y="925830"/>
            <a:ext cx="2615838" cy="1471041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>
            <a:solidFill>
              <a:srgbClr val="CBD1D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8" name="Google Shape;128;p18"/>
          <p:cNvSpPr/>
          <p:nvPr/>
        </p:nvSpPr>
        <p:spPr>
          <a:xfrm>
            <a:off x="524768" y="953262"/>
            <a:ext cx="377284" cy="164592"/>
          </a:xfrm>
          <a:prstGeom prst="rect">
            <a:avLst/>
          </a:prstGeom>
          <a:solidFill>
            <a:srgbClr val="1F3864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600"/>
              <a:buFont typeface="Arial"/>
              <a:buNone/>
            </a:pPr>
            <a:r>
              <a:rPr lang="en" sz="6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E1</a:t>
            </a:r>
            <a:endParaRPr sz="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9" name="Google Shape;129;p18"/>
          <p:cNvSpPr/>
          <p:nvPr/>
        </p:nvSpPr>
        <p:spPr>
          <a:xfrm>
            <a:off x="490470" y="2438019"/>
            <a:ext cx="2615838" cy="4251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Autofit/>
          </a:bodyPr>
          <a:lstStyle/>
          <a:p>
            <a:pPr marL="0" marR="0" lvl="0" indent="0" algn="l" rtl="0">
              <a:lnSpc>
                <a:spcPct val="108000"/>
              </a:lnSpc>
              <a:spcBef>
                <a:spcPts val="0"/>
              </a:spcBef>
              <a:spcAft>
                <a:spcPts val="0"/>
              </a:spcAft>
              <a:buClr>
                <a:srgbClr val="44546A"/>
              </a:buClr>
              <a:buSzPts val="800"/>
              <a:buFont typeface="Arial"/>
              <a:buNone/>
            </a:pPr>
            <a:r>
              <a:rPr lang="en" sz="800" b="0" i="0" u="none" strike="noStrike" cap="none">
                <a:solidFill>
                  <a:srgbClr val="44546A"/>
                </a:solidFill>
                <a:latin typeface="Arial"/>
                <a:ea typeface="Arial"/>
                <a:cs typeface="Arial"/>
                <a:sym typeface="Arial"/>
              </a:rPr>
              <a:t>UFED home — Mobile device selected as acquisition source.</a:t>
            </a:r>
            <a:endParaRPr sz="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30" name="Google Shape;130;p18" descr="/mnt/user-data/uploads/Screenshot__12_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3270941" y="925830"/>
            <a:ext cx="2615184" cy="1471041"/>
          </a:xfrm>
          <a:prstGeom prst="rect">
            <a:avLst/>
          </a:prstGeom>
          <a:noFill/>
          <a:ln>
            <a:noFill/>
          </a:ln>
        </p:spPr>
      </p:pic>
      <p:sp>
        <p:nvSpPr>
          <p:cNvPr id="131" name="Google Shape;131;p18"/>
          <p:cNvSpPr/>
          <p:nvPr/>
        </p:nvSpPr>
        <p:spPr>
          <a:xfrm>
            <a:off x="3270941" y="925830"/>
            <a:ext cx="2615838" cy="1471041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>
            <a:solidFill>
              <a:srgbClr val="CBD1D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2" name="Google Shape;132;p18"/>
          <p:cNvSpPr/>
          <p:nvPr/>
        </p:nvSpPr>
        <p:spPr>
          <a:xfrm>
            <a:off x="3305240" y="953262"/>
            <a:ext cx="377284" cy="164592"/>
          </a:xfrm>
          <a:prstGeom prst="rect">
            <a:avLst/>
          </a:prstGeom>
          <a:solidFill>
            <a:srgbClr val="1F3864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600"/>
              <a:buFont typeface="Arial"/>
              <a:buNone/>
            </a:pPr>
            <a:r>
              <a:rPr lang="en" sz="6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E2</a:t>
            </a:r>
            <a:endParaRPr sz="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3" name="Google Shape;133;p18"/>
          <p:cNvSpPr/>
          <p:nvPr/>
        </p:nvSpPr>
        <p:spPr>
          <a:xfrm>
            <a:off x="3270941" y="2438019"/>
            <a:ext cx="2615838" cy="4251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Autofit/>
          </a:bodyPr>
          <a:lstStyle/>
          <a:p>
            <a:pPr marL="0" marR="0" lvl="0" indent="0" algn="l" rtl="0">
              <a:lnSpc>
                <a:spcPct val="108000"/>
              </a:lnSpc>
              <a:spcBef>
                <a:spcPts val="0"/>
              </a:spcBef>
              <a:spcAft>
                <a:spcPts val="0"/>
              </a:spcAft>
              <a:buClr>
                <a:srgbClr val="44546A"/>
              </a:buClr>
              <a:buSzPts val="800"/>
              <a:buFont typeface="Arial"/>
              <a:buNone/>
            </a:pPr>
            <a:r>
              <a:rPr lang="en" sz="800" b="0" i="0" u="none" strike="noStrike" cap="none">
                <a:solidFill>
                  <a:srgbClr val="44546A"/>
                </a:solidFill>
                <a:latin typeface="Arial"/>
                <a:ea typeface="Arial"/>
                <a:cs typeface="Arial"/>
                <a:sym typeface="Arial"/>
              </a:rPr>
              <a:t>Choose Action — Auto Detect used to profile the handset.</a:t>
            </a:r>
            <a:endParaRPr sz="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34" name="Google Shape;134;p18" descr="/mnt/user-data/uploads/Screenshot__13_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051413" y="925830"/>
            <a:ext cx="2615184" cy="1471041"/>
          </a:xfrm>
          <a:prstGeom prst="rect">
            <a:avLst/>
          </a:prstGeom>
          <a:noFill/>
          <a:ln>
            <a:noFill/>
          </a:ln>
        </p:spPr>
      </p:pic>
      <p:sp>
        <p:nvSpPr>
          <p:cNvPr id="135" name="Google Shape;135;p18"/>
          <p:cNvSpPr/>
          <p:nvPr/>
        </p:nvSpPr>
        <p:spPr>
          <a:xfrm>
            <a:off x="6051413" y="925830"/>
            <a:ext cx="2615838" cy="1471041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>
            <a:solidFill>
              <a:srgbClr val="CBD1D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p18"/>
          <p:cNvSpPr/>
          <p:nvPr/>
        </p:nvSpPr>
        <p:spPr>
          <a:xfrm>
            <a:off x="6085711" y="953262"/>
            <a:ext cx="377284" cy="164592"/>
          </a:xfrm>
          <a:prstGeom prst="rect">
            <a:avLst/>
          </a:prstGeom>
          <a:solidFill>
            <a:srgbClr val="1F3864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600"/>
              <a:buFont typeface="Arial"/>
              <a:buNone/>
            </a:pPr>
            <a:r>
              <a:rPr lang="en" sz="6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E3</a:t>
            </a:r>
            <a:endParaRPr sz="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7" name="Google Shape;137;p18"/>
          <p:cNvSpPr/>
          <p:nvPr/>
        </p:nvSpPr>
        <p:spPr>
          <a:xfrm>
            <a:off x="6051413" y="2438019"/>
            <a:ext cx="2615838" cy="4251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Autofit/>
          </a:bodyPr>
          <a:lstStyle/>
          <a:p>
            <a:pPr marL="0" marR="0" lvl="0" indent="0" algn="l" rtl="0">
              <a:lnSpc>
                <a:spcPct val="108000"/>
              </a:lnSpc>
              <a:spcBef>
                <a:spcPts val="0"/>
              </a:spcBef>
              <a:spcAft>
                <a:spcPts val="0"/>
              </a:spcAft>
              <a:buClr>
                <a:srgbClr val="44546A"/>
              </a:buClr>
              <a:buSzPts val="800"/>
              <a:buFont typeface="Arial"/>
              <a:buNone/>
            </a:pPr>
            <a:r>
              <a:rPr lang="en" sz="800" b="0" i="0" u="none" strike="noStrike" cap="none">
                <a:solidFill>
                  <a:srgbClr val="44546A"/>
                </a:solidFill>
                <a:latin typeface="Arial"/>
                <a:ea typeface="Arial"/>
                <a:cs typeface="Arial"/>
                <a:sym typeface="Arial"/>
              </a:rPr>
              <a:t>Detect Device — suggested profile confirmed (SM-A145P).</a:t>
            </a:r>
            <a:endParaRPr sz="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38" name="Google Shape;138;p18" descr="/mnt/user-data/uploads/Screenshot__15_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490470" y="2972943"/>
            <a:ext cx="2615184" cy="1471041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18"/>
          <p:cNvSpPr/>
          <p:nvPr/>
        </p:nvSpPr>
        <p:spPr>
          <a:xfrm>
            <a:off x="490470" y="2972943"/>
            <a:ext cx="2615838" cy="1471041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>
            <a:solidFill>
              <a:srgbClr val="CBD1D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0" name="Google Shape;140;p18"/>
          <p:cNvSpPr/>
          <p:nvPr/>
        </p:nvSpPr>
        <p:spPr>
          <a:xfrm>
            <a:off x="524768" y="3000375"/>
            <a:ext cx="377284" cy="164592"/>
          </a:xfrm>
          <a:prstGeom prst="rect">
            <a:avLst/>
          </a:prstGeom>
          <a:solidFill>
            <a:srgbClr val="1F3864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600"/>
              <a:buFont typeface="Arial"/>
              <a:buNone/>
            </a:pPr>
            <a:r>
              <a:rPr lang="en" sz="6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E4</a:t>
            </a:r>
            <a:endParaRPr sz="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1" name="Google Shape;141;p18"/>
          <p:cNvSpPr/>
          <p:nvPr/>
        </p:nvSpPr>
        <p:spPr>
          <a:xfrm>
            <a:off x="490470" y="4485132"/>
            <a:ext cx="2615838" cy="4251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Autofit/>
          </a:bodyPr>
          <a:lstStyle/>
          <a:p>
            <a:pPr marL="0" marR="0" lvl="0" indent="0" algn="l" rtl="0">
              <a:lnSpc>
                <a:spcPct val="108000"/>
              </a:lnSpc>
              <a:spcBef>
                <a:spcPts val="0"/>
              </a:spcBef>
              <a:spcAft>
                <a:spcPts val="0"/>
              </a:spcAft>
              <a:buClr>
                <a:srgbClr val="44546A"/>
              </a:buClr>
              <a:buSzPts val="800"/>
              <a:buFont typeface="Arial"/>
              <a:buNone/>
            </a:pPr>
            <a:r>
              <a:rPr lang="en" sz="800" b="0" i="0" u="none" strike="noStrike" cap="none">
                <a:solidFill>
                  <a:srgbClr val="44546A"/>
                </a:solidFill>
                <a:latin typeface="Arial"/>
                <a:ea typeface="Arial"/>
                <a:cs typeface="Arial"/>
                <a:sym typeface="Arial"/>
              </a:rPr>
              <a:t>Device Detected — model, OS, IMEI, chipset logged.</a:t>
            </a:r>
            <a:endParaRPr sz="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2" name="Google Shape;142;p18" descr="/mnt/user-data/uploads/Screenshot__16_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3270941" y="2972943"/>
            <a:ext cx="2615184" cy="1471041"/>
          </a:xfrm>
          <a:prstGeom prst="rect">
            <a:avLst/>
          </a:prstGeom>
          <a:noFill/>
          <a:ln>
            <a:noFill/>
          </a:ln>
        </p:spPr>
      </p:pic>
      <p:sp>
        <p:nvSpPr>
          <p:cNvPr id="143" name="Google Shape;143;p18"/>
          <p:cNvSpPr/>
          <p:nvPr/>
        </p:nvSpPr>
        <p:spPr>
          <a:xfrm>
            <a:off x="3270941" y="2972943"/>
            <a:ext cx="2615838" cy="1471041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>
            <a:solidFill>
              <a:srgbClr val="CBD1D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4" name="Google Shape;144;p18"/>
          <p:cNvSpPr/>
          <p:nvPr/>
        </p:nvSpPr>
        <p:spPr>
          <a:xfrm>
            <a:off x="3305240" y="3000375"/>
            <a:ext cx="377284" cy="164592"/>
          </a:xfrm>
          <a:prstGeom prst="rect">
            <a:avLst/>
          </a:prstGeom>
          <a:solidFill>
            <a:srgbClr val="1F3864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600"/>
              <a:buFont typeface="Arial"/>
              <a:buNone/>
            </a:pPr>
            <a:r>
              <a:rPr lang="en" sz="6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E5</a:t>
            </a:r>
            <a:endParaRPr sz="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5" name="Google Shape;145;p18"/>
          <p:cNvSpPr/>
          <p:nvPr/>
        </p:nvSpPr>
        <p:spPr>
          <a:xfrm>
            <a:off x="3270941" y="4485132"/>
            <a:ext cx="2615838" cy="4251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Autofit/>
          </a:bodyPr>
          <a:lstStyle/>
          <a:p>
            <a:pPr marL="0" marR="0" lvl="0" indent="0" algn="l" rtl="0">
              <a:lnSpc>
                <a:spcPct val="108000"/>
              </a:lnSpc>
              <a:spcBef>
                <a:spcPts val="0"/>
              </a:spcBef>
              <a:spcAft>
                <a:spcPts val="0"/>
              </a:spcAft>
              <a:buClr>
                <a:srgbClr val="44546A"/>
              </a:buClr>
              <a:buSzPts val="800"/>
              <a:buFont typeface="Arial"/>
              <a:buNone/>
            </a:pPr>
            <a:r>
              <a:rPr lang="en" sz="800" b="0" i="0" u="none" strike="noStrike" cap="none">
                <a:solidFill>
                  <a:srgbClr val="44546A"/>
                </a:solidFill>
                <a:latin typeface="Arial"/>
                <a:ea typeface="Arial"/>
                <a:cs typeface="Arial"/>
                <a:sym typeface="Arial"/>
              </a:rPr>
              <a:t>Select Content Type — all data categories chosen.</a:t>
            </a:r>
            <a:endParaRPr sz="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6" name="Google Shape;146;p18" descr="/mnt/user-data/uploads/Screenshot__19_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6051413" y="2972943"/>
            <a:ext cx="2615184" cy="1471041"/>
          </a:xfrm>
          <a:prstGeom prst="rect">
            <a:avLst/>
          </a:prstGeom>
          <a:noFill/>
          <a:ln>
            <a:noFill/>
          </a:ln>
        </p:spPr>
      </p:pic>
      <p:sp>
        <p:nvSpPr>
          <p:cNvPr id="147" name="Google Shape;147;p18"/>
          <p:cNvSpPr/>
          <p:nvPr/>
        </p:nvSpPr>
        <p:spPr>
          <a:xfrm>
            <a:off x="6051413" y="2972943"/>
            <a:ext cx="2615838" cy="1471041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>
            <a:solidFill>
              <a:srgbClr val="CBD1D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8" name="Google Shape;148;p18"/>
          <p:cNvSpPr/>
          <p:nvPr/>
        </p:nvSpPr>
        <p:spPr>
          <a:xfrm>
            <a:off x="6085711" y="3000375"/>
            <a:ext cx="377284" cy="164592"/>
          </a:xfrm>
          <a:prstGeom prst="rect">
            <a:avLst/>
          </a:prstGeom>
          <a:solidFill>
            <a:srgbClr val="1F3864"/>
          </a:soli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600"/>
              <a:buFont typeface="Arial"/>
              <a:buNone/>
            </a:pPr>
            <a:r>
              <a:rPr lang="en" sz="6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E6</a:t>
            </a:r>
            <a:endParaRPr sz="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9" name="Google Shape;149;p18"/>
          <p:cNvSpPr/>
          <p:nvPr/>
        </p:nvSpPr>
        <p:spPr>
          <a:xfrm>
            <a:off x="6051413" y="4485132"/>
            <a:ext cx="2615838" cy="4251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Autofit/>
          </a:bodyPr>
          <a:lstStyle/>
          <a:p>
            <a:pPr marL="0" marR="0" lvl="0" indent="0" algn="l" rtl="0">
              <a:lnSpc>
                <a:spcPct val="108000"/>
              </a:lnSpc>
              <a:spcBef>
                <a:spcPts val="0"/>
              </a:spcBef>
              <a:spcAft>
                <a:spcPts val="0"/>
              </a:spcAft>
              <a:buClr>
                <a:srgbClr val="44546A"/>
              </a:buClr>
              <a:buSzPts val="800"/>
              <a:buFont typeface="Arial"/>
              <a:buNone/>
            </a:pPr>
            <a:r>
              <a:rPr lang="en" sz="800" b="0" i="0" u="none" strike="noStrike" cap="none">
                <a:solidFill>
                  <a:srgbClr val="44546A"/>
                </a:solidFill>
                <a:latin typeface="Arial"/>
                <a:ea typeface="Arial"/>
                <a:cs typeface="Arial"/>
                <a:sym typeface="Arial"/>
              </a:rPr>
              <a:t>Extraction Summary — completed successfully, verified.</a:t>
            </a:r>
            <a:endParaRPr sz="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0" name="Google Shape;150;p18"/>
          <p:cNvSpPr/>
          <p:nvPr/>
        </p:nvSpPr>
        <p:spPr>
          <a:xfrm>
            <a:off x="8458030" y="4869180"/>
            <a:ext cx="411583" cy="2057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700"/>
              <a:buFont typeface="Arial"/>
              <a:buNone/>
            </a:pPr>
            <a:r>
              <a:rPr lang="en" sz="700" b="0" i="0" u="none" strike="noStrike" cap="none">
                <a:solidFill>
                  <a:srgbClr val="5B6472"/>
                </a:solidFill>
                <a:latin typeface="Arial"/>
                <a:ea typeface="Arial"/>
                <a:cs typeface="Arial"/>
                <a:sym typeface="Arial"/>
              </a:rPr>
              <a:t>4</a:t>
            </a:r>
            <a:endParaRPr sz="7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p19"/>
          <p:cNvSpPr/>
          <p:nvPr/>
        </p:nvSpPr>
        <p:spPr>
          <a:xfrm>
            <a:off x="377284" y="205740"/>
            <a:ext cx="7888673" cy="2057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C9922B"/>
              </a:buClr>
              <a:buSzPts val="900"/>
              <a:buFont typeface="Arial"/>
              <a:buNone/>
            </a:pPr>
            <a:r>
              <a:rPr lang="en" sz="9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METHODOLOGY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7" name="Google Shape;157;p19"/>
          <p:cNvSpPr/>
          <p:nvPr/>
        </p:nvSpPr>
        <p:spPr>
          <a:xfrm>
            <a:off x="377284" y="384048"/>
            <a:ext cx="8368854" cy="4457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F3864"/>
              </a:buClr>
              <a:buSzPts val="1900"/>
              <a:buFont typeface="Arial"/>
              <a:buNone/>
            </a:pPr>
            <a:r>
              <a:rPr lang="en" sz="19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Verified Extraction Summaries — All 3 Devices</a:t>
            </a:r>
            <a:endParaRPr sz="1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58" name="Google Shape;158;p19" descr="/mnt/user-data/uploads/Screenshot__136_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77284" y="1928170"/>
            <a:ext cx="2690622" cy="1513475"/>
          </a:xfrm>
          <a:prstGeom prst="rect">
            <a:avLst/>
          </a:prstGeom>
          <a:noFill/>
          <a:ln>
            <a:noFill/>
          </a:ln>
        </p:spPr>
      </p:pic>
      <p:sp>
        <p:nvSpPr>
          <p:cNvPr id="159" name="Google Shape;159;p19"/>
          <p:cNvSpPr/>
          <p:nvPr/>
        </p:nvSpPr>
        <p:spPr>
          <a:xfrm>
            <a:off x="377284" y="1928170"/>
            <a:ext cx="2691295" cy="1513475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>
            <a:solidFill>
              <a:srgbClr val="CBD1D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0" name="Google Shape;160;p19"/>
          <p:cNvSpPr/>
          <p:nvPr/>
        </p:nvSpPr>
        <p:spPr>
          <a:xfrm>
            <a:off x="377284" y="3482792"/>
            <a:ext cx="2691295" cy="4251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Autofit/>
          </a:bodyPr>
          <a:lstStyle/>
          <a:p>
            <a:pPr marL="0" marR="0" lvl="0" indent="0" algn="l" rtl="0">
              <a:lnSpc>
                <a:spcPct val="108000"/>
              </a:lnSpc>
              <a:spcBef>
                <a:spcPts val="0"/>
              </a:spcBef>
              <a:spcAft>
                <a:spcPts val="0"/>
              </a:spcAft>
              <a:buClr>
                <a:srgbClr val="44546A"/>
              </a:buClr>
              <a:buSzPts val="800"/>
              <a:buFont typeface="Arial"/>
              <a:buNone/>
            </a:pPr>
            <a:r>
              <a:rPr lang="en" sz="800" b="0" i="0" u="none" strike="noStrike" cap="none">
                <a:solidFill>
                  <a:srgbClr val="44546A"/>
                </a:solidFill>
                <a:latin typeface="Arial"/>
                <a:ea typeface="Arial"/>
                <a:cs typeface="Arial"/>
                <a:sym typeface="Arial"/>
              </a:rPr>
              <a:t>Emma (Huawei POT-LX1, EXH-01) — file system, verified.</a:t>
            </a:r>
            <a:endParaRPr sz="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61" name="Google Shape;161;p19" descr="/mnt/user-data/uploads/Screenshot__137_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3233213" y="1928170"/>
            <a:ext cx="2690622" cy="1513475"/>
          </a:xfrm>
          <a:prstGeom prst="rect">
            <a:avLst/>
          </a:prstGeom>
          <a:noFill/>
          <a:ln>
            <a:noFill/>
          </a:ln>
        </p:spPr>
      </p:pic>
      <p:sp>
        <p:nvSpPr>
          <p:cNvPr id="162" name="Google Shape;162;p19"/>
          <p:cNvSpPr/>
          <p:nvPr/>
        </p:nvSpPr>
        <p:spPr>
          <a:xfrm>
            <a:off x="3233213" y="1928170"/>
            <a:ext cx="2691295" cy="1513475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>
            <a:solidFill>
              <a:srgbClr val="CBD1D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3" name="Google Shape;163;p19"/>
          <p:cNvSpPr/>
          <p:nvPr/>
        </p:nvSpPr>
        <p:spPr>
          <a:xfrm>
            <a:off x="3233213" y="3482792"/>
            <a:ext cx="2691295" cy="4251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Autofit/>
          </a:bodyPr>
          <a:lstStyle/>
          <a:p>
            <a:pPr marL="0" marR="0" lvl="0" indent="0" algn="l" rtl="0">
              <a:lnSpc>
                <a:spcPct val="108000"/>
              </a:lnSpc>
              <a:spcBef>
                <a:spcPts val="0"/>
              </a:spcBef>
              <a:spcAft>
                <a:spcPts val="0"/>
              </a:spcAft>
              <a:buClr>
                <a:srgbClr val="44546A"/>
              </a:buClr>
              <a:buSzPts val="800"/>
              <a:buFont typeface="Arial"/>
              <a:buNone/>
            </a:pPr>
            <a:r>
              <a:rPr lang="en" sz="800" b="0" i="0" u="none" strike="noStrike" cap="none">
                <a:solidFill>
                  <a:srgbClr val="44546A"/>
                </a:solidFill>
                <a:latin typeface="Arial"/>
                <a:ea typeface="Arial"/>
                <a:cs typeface="Arial"/>
                <a:sym typeface="Arial"/>
              </a:rPr>
              <a:t>Joe (Samsung SM-A137F, EXH-02) — Android Backup, verified.</a:t>
            </a:r>
            <a:endParaRPr sz="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64" name="Google Shape;164;p19" descr="/mnt/user-data/uploads/Screenshot__139_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089141" y="1928170"/>
            <a:ext cx="2690622" cy="1513475"/>
          </a:xfrm>
          <a:prstGeom prst="rect">
            <a:avLst/>
          </a:prstGeom>
          <a:noFill/>
          <a:ln>
            <a:noFill/>
          </a:ln>
        </p:spPr>
      </p:pic>
      <p:sp>
        <p:nvSpPr>
          <p:cNvPr id="165" name="Google Shape;165;p19"/>
          <p:cNvSpPr/>
          <p:nvPr/>
        </p:nvSpPr>
        <p:spPr>
          <a:xfrm>
            <a:off x="6089141" y="1928170"/>
            <a:ext cx="2691295" cy="1513475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>
            <a:solidFill>
              <a:srgbClr val="CBD1D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6" name="Google Shape;166;p19"/>
          <p:cNvSpPr/>
          <p:nvPr/>
        </p:nvSpPr>
        <p:spPr>
          <a:xfrm>
            <a:off x="6089141" y="3482792"/>
            <a:ext cx="2691295" cy="4251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Autofit/>
          </a:bodyPr>
          <a:lstStyle/>
          <a:p>
            <a:pPr marL="0" marR="0" lvl="0" indent="0" algn="l" rtl="0">
              <a:lnSpc>
                <a:spcPct val="108000"/>
              </a:lnSpc>
              <a:spcBef>
                <a:spcPts val="0"/>
              </a:spcBef>
              <a:spcAft>
                <a:spcPts val="0"/>
              </a:spcAft>
              <a:buClr>
                <a:srgbClr val="44546A"/>
              </a:buClr>
              <a:buSzPts val="800"/>
              <a:buFont typeface="Arial"/>
              <a:buNone/>
            </a:pPr>
            <a:r>
              <a:rPr lang="en" sz="800" b="0" i="0" u="none" strike="noStrike" cap="none">
                <a:solidFill>
                  <a:srgbClr val="44546A"/>
                </a:solidFill>
                <a:latin typeface="Arial"/>
                <a:ea typeface="Arial"/>
                <a:cs typeface="Arial"/>
                <a:sym typeface="Arial"/>
              </a:rPr>
              <a:t>Norman (Nokia C2, EXH-03) — Android Backup, verified.</a:t>
            </a:r>
            <a:endParaRPr sz="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7" name="Google Shape;167;p19"/>
          <p:cNvSpPr/>
          <p:nvPr/>
        </p:nvSpPr>
        <p:spPr>
          <a:xfrm>
            <a:off x="8458030" y="4869180"/>
            <a:ext cx="411583" cy="2057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700"/>
              <a:buFont typeface="Arial"/>
              <a:buNone/>
            </a:pPr>
            <a:r>
              <a:rPr lang="en" sz="700" b="0" i="0" u="none" strike="noStrike" cap="none">
                <a:solidFill>
                  <a:srgbClr val="5B6472"/>
                </a:solidFill>
                <a:latin typeface="Arial"/>
                <a:ea typeface="Arial"/>
                <a:cs typeface="Arial"/>
                <a:sym typeface="Arial"/>
              </a:rPr>
              <a:t>5</a:t>
            </a:r>
            <a:endParaRPr sz="7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Google Shape;173;p20"/>
          <p:cNvSpPr/>
          <p:nvPr/>
        </p:nvSpPr>
        <p:spPr>
          <a:xfrm>
            <a:off x="377284" y="205740"/>
            <a:ext cx="7888673" cy="2057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C9922B"/>
              </a:buClr>
              <a:buSzPts val="900"/>
              <a:buFont typeface="Arial"/>
              <a:buNone/>
            </a:pPr>
            <a:r>
              <a:rPr lang="en" sz="9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WHATSAPP EVIDENCE — EMMA ↔ JOE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4" name="Google Shape;174;p20"/>
          <p:cNvSpPr/>
          <p:nvPr/>
        </p:nvSpPr>
        <p:spPr>
          <a:xfrm>
            <a:off x="377284" y="384048"/>
            <a:ext cx="8368854" cy="4457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F3864"/>
              </a:buClr>
              <a:buSzPts val="1900"/>
              <a:buFont typeface="Arial"/>
              <a:buNone/>
            </a:pPr>
            <a:r>
              <a:rPr lang="en" sz="19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Opening Contact &amp; Disclosure (21/08/2024)</a:t>
            </a:r>
            <a:endParaRPr sz="1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75" name="Google Shape;175;p20" descr="/mnt/user-data/uploads/Screenshot__140_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880705" y="925830"/>
            <a:ext cx="2615184" cy="1471041"/>
          </a:xfrm>
          <a:prstGeom prst="rect">
            <a:avLst/>
          </a:prstGeom>
          <a:noFill/>
          <a:ln>
            <a:noFill/>
          </a:ln>
        </p:spPr>
      </p:pic>
      <p:sp>
        <p:nvSpPr>
          <p:cNvPr id="176" name="Google Shape;176;p20"/>
          <p:cNvSpPr/>
          <p:nvPr/>
        </p:nvSpPr>
        <p:spPr>
          <a:xfrm>
            <a:off x="1880705" y="925830"/>
            <a:ext cx="2615838" cy="1471041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>
            <a:solidFill>
              <a:srgbClr val="CBD1D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7" name="Google Shape;177;p20"/>
          <p:cNvSpPr/>
          <p:nvPr/>
        </p:nvSpPr>
        <p:spPr>
          <a:xfrm>
            <a:off x="1880705" y="2438019"/>
            <a:ext cx="2615838" cy="4251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Autofit/>
          </a:bodyPr>
          <a:lstStyle/>
          <a:p>
            <a:pPr marL="0" marR="0" lvl="0" indent="0" algn="l" rtl="0">
              <a:lnSpc>
                <a:spcPct val="108000"/>
              </a:lnSpc>
              <a:spcBef>
                <a:spcPts val="0"/>
              </a:spcBef>
              <a:spcAft>
                <a:spcPts val="0"/>
              </a:spcAft>
              <a:buClr>
                <a:srgbClr val="44546A"/>
              </a:buClr>
              <a:buSzPts val="800"/>
              <a:buFont typeface="Arial"/>
              <a:buNone/>
            </a:pPr>
            <a:r>
              <a:rPr lang="en" sz="800" b="0" i="0" u="none" strike="noStrike" cap="none">
                <a:solidFill>
                  <a:srgbClr val="44546A"/>
                </a:solidFill>
                <a:latin typeface="Arial"/>
                <a:ea typeface="Arial"/>
                <a:cs typeface="Arial"/>
                <a:sym typeface="Arial"/>
              </a:rPr>
              <a:t>'Hey Joe... I need your help with something sensitive.'</a:t>
            </a:r>
            <a:endParaRPr sz="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78" name="Google Shape;178;p20" descr="/mnt/user-data/uploads/Screenshot__141_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4661177" y="925830"/>
            <a:ext cx="2615184" cy="1471041"/>
          </a:xfrm>
          <a:prstGeom prst="rect">
            <a:avLst/>
          </a:prstGeom>
          <a:noFill/>
          <a:ln>
            <a:noFill/>
          </a:ln>
        </p:spPr>
      </p:pic>
      <p:sp>
        <p:nvSpPr>
          <p:cNvPr id="179" name="Google Shape;179;p20"/>
          <p:cNvSpPr/>
          <p:nvPr/>
        </p:nvSpPr>
        <p:spPr>
          <a:xfrm>
            <a:off x="4661177" y="925830"/>
            <a:ext cx="2615838" cy="1471041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>
            <a:solidFill>
              <a:srgbClr val="CBD1D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0" name="Google Shape;180;p20"/>
          <p:cNvSpPr/>
          <p:nvPr/>
        </p:nvSpPr>
        <p:spPr>
          <a:xfrm>
            <a:off x="4661177" y="2438019"/>
            <a:ext cx="2615838" cy="4251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Autofit/>
          </a:bodyPr>
          <a:lstStyle/>
          <a:p>
            <a:pPr marL="0" marR="0" lvl="0" indent="0" algn="l" rtl="0">
              <a:lnSpc>
                <a:spcPct val="108000"/>
              </a:lnSpc>
              <a:spcBef>
                <a:spcPts val="0"/>
              </a:spcBef>
              <a:spcAft>
                <a:spcPts val="0"/>
              </a:spcAft>
              <a:buClr>
                <a:srgbClr val="44546A"/>
              </a:buClr>
              <a:buSzPts val="800"/>
              <a:buFont typeface="Arial"/>
              <a:buNone/>
            </a:pPr>
            <a:r>
              <a:rPr lang="en" sz="800" b="0" i="0" u="none" strike="noStrike" cap="none">
                <a:solidFill>
                  <a:srgbClr val="44546A"/>
                </a:solidFill>
                <a:latin typeface="Arial"/>
                <a:ea typeface="Arial"/>
                <a:cs typeface="Arial"/>
                <a:sym typeface="Arial"/>
              </a:rPr>
              <a:t>Emma discloses proprietary 'AI-based Neuro product' data, proposes sale.</a:t>
            </a:r>
            <a:endParaRPr sz="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81" name="Google Shape;181;p20" descr="/mnt/user-data/uploads/Screenshot__142_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880705" y="2972943"/>
            <a:ext cx="2615184" cy="1471041"/>
          </a:xfrm>
          <a:prstGeom prst="rect">
            <a:avLst/>
          </a:prstGeom>
          <a:noFill/>
          <a:ln>
            <a:noFill/>
          </a:ln>
        </p:spPr>
      </p:pic>
      <p:sp>
        <p:nvSpPr>
          <p:cNvPr id="182" name="Google Shape;182;p20"/>
          <p:cNvSpPr/>
          <p:nvPr/>
        </p:nvSpPr>
        <p:spPr>
          <a:xfrm>
            <a:off x="1880705" y="2972943"/>
            <a:ext cx="2615838" cy="1471041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>
            <a:solidFill>
              <a:srgbClr val="CBD1D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3" name="Google Shape;183;p20"/>
          <p:cNvSpPr/>
          <p:nvPr/>
        </p:nvSpPr>
        <p:spPr>
          <a:xfrm>
            <a:off x="1880705" y="4485132"/>
            <a:ext cx="2615838" cy="4251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Autofit/>
          </a:bodyPr>
          <a:lstStyle/>
          <a:p>
            <a:pPr marL="0" marR="0" lvl="0" indent="0" algn="l" rtl="0">
              <a:lnSpc>
                <a:spcPct val="108000"/>
              </a:lnSpc>
              <a:spcBef>
                <a:spcPts val="0"/>
              </a:spcBef>
              <a:spcAft>
                <a:spcPts val="0"/>
              </a:spcAft>
              <a:buClr>
                <a:srgbClr val="44546A"/>
              </a:buClr>
              <a:buSzPts val="800"/>
              <a:buFont typeface="Arial"/>
              <a:buNone/>
            </a:pPr>
            <a:r>
              <a:rPr lang="en" sz="800" b="0" i="0" u="none" strike="noStrike" cap="none">
                <a:solidFill>
                  <a:srgbClr val="44546A"/>
                </a:solidFill>
                <a:latin typeface="Arial"/>
                <a:ea typeface="Arial"/>
                <a:cs typeface="Arial"/>
                <a:sym typeface="Arial"/>
              </a:rPr>
              <a:t>Joe agrees to find a buyer; meeting clients at a hotel.</a:t>
            </a:r>
            <a:endParaRPr sz="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84" name="Google Shape;184;p20" descr="/mnt/user-data/uploads/Screenshot__143_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4661177" y="2972943"/>
            <a:ext cx="2615184" cy="1471041"/>
          </a:xfrm>
          <a:prstGeom prst="rect">
            <a:avLst/>
          </a:prstGeom>
          <a:noFill/>
          <a:ln>
            <a:noFill/>
          </a:ln>
        </p:spPr>
      </p:pic>
      <p:sp>
        <p:nvSpPr>
          <p:cNvPr id="185" name="Google Shape;185;p20"/>
          <p:cNvSpPr/>
          <p:nvPr/>
        </p:nvSpPr>
        <p:spPr>
          <a:xfrm>
            <a:off x="4661177" y="2972943"/>
            <a:ext cx="2615838" cy="1471041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>
            <a:solidFill>
              <a:srgbClr val="CBD1D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6" name="Google Shape;186;p20"/>
          <p:cNvSpPr/>
          <p:nvPr/>
        </p:nvSpPr>
        <p:spPr>
          <a:xfrm>
            <a:off x="4661177" y="4485132"/>
            <a:ext cx="2615838" cy="4251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Autofit/>
          </a:bodyPr>
          <a:lstStyle/>
          <a:p>
            <a:pPr marL="0" marR="0" lvl="0" indent="0" algn="l" rtl="0">
              <a:lnSpc>
                <a:spcPct val="108000"/>
              </a:lnSpc>
              <a:spcBef>
                <a:spcPts val="0"/>
              </a:spcBef>
              <a:spcAft>
                <a:spcPts val="0"/>
              </a:spcAft>
              <a:buClr>
                <a:srgbClr val="44546A"/>
              </a:buClr>
              <a:buSzPts val="800"/>
              <a:buFont typeface="Arial"/>
              <a:buNone/>
            </a:pPr>
            <a:r>
              <a:rPr lang="en" sz="800" b="0" i="0" u="none" strike="noStrike" cap="none">
                <a:solidFill>
                  <a:srgbClr val="44546A"/>
                </a:solidFill>
                <a:latin typeface="Arial"/>
                <a:ea typeface="Arial"/>
                <a:cs typeface="Arial"/>
                <a:sym typeface="Arial"/>
              </a:rPr>
              <a:t>'Let's keep this under wraps' — location shared shortly after.</a:t>
            </a:r>
            <a:endParaRPr sz="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7" name="Google Shape;187;p20"/>
          <p:cNvSpPr/>
          <p:nvPr/>
        </p:nvSpPr>
        <p:spPr>
          <a:xfrm>
            <a:off x="8458030" y="4869180"/>
            <a:ext cx="411583" cy="2057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700"/>
              <a:buFont typeface="Arial"/>
              <a:buNone/>
            </a:pPr>
            <a:r>
              <a:rPr lang="en" sz="700" b="0" i="0" u="none" strike="noStrike" cap="none">
                <a:solidFill>
                  <a:srgbClr val="5B6472"/>
                </a:solidFill>
                <a:latin typeface="Arial"/>
                <a:ea typeface="Arial"/>
                <a:cs typeface="Arial"/>
                <a:sym typeface="Arial"/>
              </a:rPr>
              <a:t>6</a:t>
            </a:r>
            <a:endParaRPr sz="7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Google Shape;193;p21"/>
          <p:cNvSpPr/>
          <p:nvPr/>
        </p:nvSpPr>
        <p:spPr>
          <a:xfrm>
            <a:off x="377284" y="205740"/>
            <a:ext cx="7888673" cy="2057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C9922B"/>
              </a:buClr>
              <a:buSzPts val="900"/>
              <a:buFont typeface="Arial"/>
              <a:buNone/>
            </a:pPr>
            <a:r>
              <a:rPr lang="en" sz="9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WHATSAPP EVIDENCE — EMMA ↔ JOE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4" name="Google Shape;194;p21"/>
          <p:cNvSpPr/>
          <p:nvPr/>
        </p:nvSpPr>
        <p:spPr>
          <a:xfrm>
            <a:off x="377284" y="384048"/>
            <a:ext cx="8368854" cy="4457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F3864"/>
              </a:buClr>
              <a:buSzPts val="1900"/>
              <a:buFont typeface="Arial"/>
              <a:buNone/>
            </a:pPr>
            <a:r>
              <a:rPr lang="en" sz="19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Travel &amp; Escalation (Aug 2024 – Jan 2025)</a:t>
            </a:r>
            <a:endParaRPr sz="1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95" name="Google Shape;195;p21" descr="/mnt/user-data/uploads/Screenshot__145_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880705" y="925830"/>
            <a:ext cx="2615184" cy="1471041"/>
          </a:xfrm>
          <a:prstGeom prst="rect">
            <a:avLst/>
          </a:prstGeom>
          <a:noFill/>
          <a:ln>
            <a:noFill/>
          </a:ln>
        </p:spPr>
      </p:pic>
      <p:sp>
        <p:nvSpPr>
          <p:cNvPr id="196" name="Google Shape;196;p21"/>
          <p:cNvSpPr/>
          <p:nvPr/>
        </p:nvSpPr>
        <p:spPr>
          <a:xfrm>
            <a:off x="1880705" y="925830"/>
            <a:ext cx="2615838" cy="1471041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>
            <a:solidFill>
              <a:srgbClr val="CBD1D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7" name="Google Shape;197;p21"/>
          <p:cNvSpPr/>
          <p:nvPr/>
        </p:nvSpPr>
        <p:spPr>
          <a:xfrm>
            <a:off x="1880705" y="2438019"/>
            <a:ext cx="2615838" cy="4251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Autofit/>
          </a:bodyPr>
          <a:lstStyle/>
          <a:p>
            <a:pPr marL="0" marR="0" lvl="0" indent="0" algn="l" rtl="0">
              <a:lnSpc>
                <a:spcPct val="108000"/>
              </a:lnSpc>
              <a:spcBef>
                <a:spcPts val="0"/>
              </a:spcBef>
              <a:spcAft>
                <a:spcPts val="0"/>
              </a:spcAft>
              <a:buClr>
                <a:srgbClr val="44546A"/>
              </a:buClr>
              <a:buSzPts val="800"/>
              <a:buFont typeface="Arial"/>
              <a:buNone/>
            </a:pPr>
            <a:r>
              <a:rPr lang="en" sz="800" b="0" i="0" u="none" strike="noStrike" cap="none">
                <a:solidFill>
                  <a:srgbClr val="44546A"/>
                </a:solidFill>
                <a:latin typeface="Arial"/>
                <a:ea typeface="Arial"/>
                <a:cs typeface="Arial"/>
                <a:sym typeface="Arial"/>
              </a:rPr>
              <a:t>29/08/2024 — Joe: 'flying to Glasgow to meet a contact.'</a:t>
            </a:r>
            <a:endParaRPr sz="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98" name="Google Shape;198;p21" descr="/mnt/user-data/uploads/Screenshot__146_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4661177" y="925830"/>
            <a:ext cx="2615184" cy="1471041"/>
          </a:xfrm>
          <a:prstGeom prst="rect">
            <a:avLst/>
          </a:prstGeom>
          <a:noFill/>
          <a:ln>
            <a:noFill/>
          </a:ln>
        </p:spPr>
      </p:pic>
      <p:sp>
        <p:nvSpPr>
          <p:cNvPr id="199" name="Google Shape;199;p21"/>
          <p:cNvSpPr/>
          <p:nvPr/>
        </p:nvSpPr>
        <p:spPr>
          <a:xfrm>
            <a:off x="4661177" y="925830"/>
            <a:ext cx="2615838" cy="1471041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>
            <a:solidFill>
              <a:srgbClr val="CBD1D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0" name="Google Shape;200;p21"/>
          <p:cNvSpPr/>
          <p:nvPr/>
        </p:nvSpPr>
        <p:spPr>
          <a:xfrm>
            <a:off x="4661177" y="2438019"/>
            <a:ext cx="2615838" cy="4251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Autofit/>
          </a:bodyPr>
          <a:lstStyle/>
          <a:p>
            <a:pPr marL="0" marR="0" lvl="0" indent="0" algn="l" rtl="0">
              <a:lnSpc>
                <a:spcPct val="108000"/>
              </a:lnSpc>
              <a:spcBef>
                <a:spcPts val="0"/>
              </a:spcBef>
              <a:spcAft>
                <a:spcPts val="0"/>
              </a:spcAft>
              <a:buClr>
                <a:srgbClr val="44546A"/>
              </a:buClr>
              <a:buSzPts val="800"/>
              <a:buFont typeface="Arial"/>
              <a:buNone/>
            </a:pPr>
            <a:r>
              <a:rPr lang="en" sz="800" b="0" i="0" u="none" strike="noStrike" cap="none">
                <a:solidFill>
                  <a:srgbClr val="44546A"/>
                </a:solidFill>
                <a:latin typeface="Arial"/>
                <a:ea typeface="Arial"/>
                <a:cs typeface="Arial"/>
                <a:sym typeface="Arial"/>
              </a:rPr>
              <a:t>14/10/2024 — Joe: 'travelling back to France... Paris... good deals.'</a:t>
            </a:r>
            <a:endParaRPr sz="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01" name="Google Shape;201;p21" descr="/mnt/user-data/uploads/Screenshot__148_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880705" y="2972943"/>
            <a:ext cx="2615184" cy="1471041"/>
          </a:xfrm>
          <a:prstGeom prst="rect">
            <a:avLst/>
          </a:prstGeom>
          <a:noFill/>
          <a:ln>
            <a:noFill/>
          </a:ln>
        </p:spPr>
      </p:pic>
      <p:sp>
        <p:nvSpPr>
          <p:cNvPr id="202" name="Google Shape;202;p21"/>
          <p:cNvSpPr/>
          <p:nvPr/>
        </p:nvSpPr>
        <p:spPr>
          <a:xfrm>
            <a:off x="1880705" y="2972943"/>
            <a:ext cx="2615838" cy="1471041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>
            <a:solidFill>
              <a:srgbClr val="CBD1D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3" name="Google Shape;203;p21"/>
          <p:cNvSpPr/>
          <p:nvPr/>
        </p:nvSpPr>
        <p:spPr>
          <a:xfrm>
            <a:off x="1880705" y="4485132"/>
            <a:ext cx="2615838" cy="4251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Autofit/>
          </a:bodyPr>
          <a:lstStyle/>
          <a:p>
            <a:pPr marL="0" marR="0" lvl="0" indent="0" algn="l" rtl="0">
              <a:lnSpc>
                <a:spcPct val="108000"/>
              </a:lnSpc>
              <a:spcBef>
                <a:spcPts val="0"/>
              </a:spcBef>
              <a:spcAft>
                <a:spcPts val="0"/>
              </a:spcAft>
              <a:buClr>
                <a:srgbClr val="44546A"/>
              </a:buClr>
              <a:buSzPts val="800"/>
              <a:buFont typeface="Arial"/>
              <a:buNone/>
            </a:pPr>
            <a:r>
              <a:rPr lang="en" sz="800" b="0" i="0" u="none" strike="noStrike" cap="none">
                <a:solidFill>
                  <a:srgbClr val="44546A"/>
                </a:solidFill>
                <a:latin typeface="Arial"/>
                <a:ea typeface="Arial"/>
                <a:cs typeface="Arial"/>
                <a:sym typeface="Arial"/>
              </a:rPr>
              <a:t>20/11/2024 — Emma pressures Joe; he cites a Manchester meeting.</a:t>
            </a:r>
            <a:endParaRPr sz="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04" name="Google Shape;204;p21" descr="/mnt/user-data/uploads/Screenshot__149_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4661177" y="2972943"/>
            <a:ext cx="2615184" cy="1471041"/>
          </a:xfrm>
          <a:prstGeom prst="rect">
            <a:avLst/>
          </a:prstGeom>
          <a:noFill/>
          <a:ln>
            <a:noFill/>
          </a:ln>
        </p:spPr>
      </p:pic>
      <p:sp>
        <p:nvSpPr>
          <p:cNvPr id="205" name="Google Shape;205;p21"/>
          <p:cNvSpPr/>
          <p:nvPr/>
        </p:nvSpPr>
        <p:spPr>
          <a:xfrm>
            <a:off x="4661177" y="2972943"/>
            <a:ext cx="2615838" cy="1471041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>
            <a:solidFill>
              <a:srgbClr val="CBD1D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6" name="Google Shape;206;p21"/>
          <p:cNvSpPr/>
          <p:nvPr/>
        </p:nvSpPr>
        <p:spPr>
          <a:xfrm>
            <a:off x="4661177" y="4485132"/>
            <a:ext cx="2615838" cy="4251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Autofit/>
          </a:bodyPr>
          <a:lstStyle/>
          <a:p>
            <a:pPr marL="0" marR="0" lvl="0" indent="0" algn="l" rtl="0">
              <a:lnSpc>
                <a:spcPct val="108000"/>
              </a:lnSpc>
              <a:spcBef>
                <a:spcPts val="0"/>
              </a:spcBef>
              <a:spcAft>
                <a:spcPts val="0"/>
              </a:spcAft>
              <a:buClr>
                <a:srgbClr val="44546A"/>
              </a:buClr>
              <a:buSzPts val="800"/>
              <a:buFont typeface="Arial"/>
              <a:buNone/>
            </a:pPr>
            <a:r>
              <a:rPr lang="en" sz="800" b="0" i="0" u="none" strike="noStrike" cap="none">
                <a:solidFill>
                  <a:srgbClr val="44546A"/>
                </a:solidFill>
                <a:latin typeface="Arial"/>
                <a:ea typeface="Arial"/>
                <a:cs typeface="Arial"/>
                <a:sym typeface="Arial"/>
              </a:rPr>
              <a:t>31/01/2025 — Emma: 'Need to move fast.' Joe: 'Met the guy again.'</a:t>
            </a:r>
            <a:endParaRPr sz="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7" name="Google Shape;207;p21"/>
          <p:cNvSpPr/>
          <p:nvPr/>
        </p:nvSpPr>
        <p:spPr>
          <a:xfrm>
            <a:off x="8458030" y="4869180"/>
            <a:ext cx="411583" cy="2057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700"/>
              <a:buFont typeface="Arial"/>
              <a:buNone/>
            </a:pPr>
            <a:r>
              <a:rPr lang="en" sz="700" b="0" i="0" u="none" strike="noStrike" cap="none">
                <a:solidFill>
                  <a:srgbClr val="5B6472"/>
                </a:solidFill>
                <a:latin typeface="Arial"/>
                <a:ea typeface="Arial"/>
                <a:cs typeface="Arial"/>
                <a:sym typeface="Arial"/>
              </a:rPr>
              <a:t>7</a:t>
            </a:r>
            <a:endParaRPr sz="7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Google Shape;213;p22"/>
          <p:cNvSpPr/>
          <p:nvPr/>
        </p:nvSpPr>
        <p:spPr>
          <a:xfrm>
            <a:off x="377284" y="205740"/>
            <a:ext cx="7888673" cy="2057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C9922B"/>
              </a:buClr>
              <a:buSzPts val="900"/>
              <a:buFont typeface="Arial"/>
              <a:buNone/>
            </a:pPr>
            <a:r>
              <a:rPr lang="en" sz="9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WHATSAPP EVIDENCE — EMMA ↔ JOE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4" name="Google Shape;214;p22"/>
          <p:cNvSpPr/>
          <p:nvPr/>
        </p:nvSpPr>
        <p:spPr>
          <a:xfrm>
            <a:off x="377284" y="384048"/>
            <a:ext cx="8368854" cy="4457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F3864"/>
              </a:buClr>
              <a:buSzPts val="1900"/>
              <a:buFont typeface="Arial"/>
              <a:buNone/>
            </a:pPr>
            <a:r>
              <a:rPr lang="en" sz="19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Deal Terms Confirmed (31/01/2025)</a:t>
            </a:r>
            <a:endParaRPr sz="1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15" name="Google Shape;215;p22" descr="/mnt/user-data/uploads/Screenshot__150_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880705" y="925830"/>
            <a:ext cx="2615184" cy="1471041"/>
          </a:xfrm>
          <a:prstGeom prst="rect">
            <a:avLst/>
          </a:prstGeom>
          <a:noFill/>
          <a:ln>
            <a:noFill/>
          </a:ln>
        </p:spPr>
      </p:pic>
      <p:sp>
        <p:nvSpPr>
          <p:cNvPr id="216" name="Google Shape;216;p22"/>
          <p:cNvSpPr/>
          <p:nvPr/>
        </p:nvSpPr>
        <p:spPr>
          <a:xfrm>
            <a:off x="1880705" y="925830"/>
            <a:ext cx="2615838" cy="1471041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>
            <a:solidFill>
              <a:srgbClr val="CBD1D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7" name="Google Shape;217;p22"/>
          <p:cNvSpPr/>
          <p:nvPr/>
        </p:nvSpPr>
        <p:spPr>
          <a:xfrm>
            <a:off x="1880705" y="2438019"/>
            <a:ext cx="2615838" cy="4251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Autofit/>
          </a:bodyPr>
          <a:lstStyle/>
          <a:p>
            <a:pPr marL="0" marR="0" lvl="0" indent="0" algn="l" rtl="0">
              <a:lnSpc>
                <a:spcPct val="108000"/>
              </a:lnSpc>
              <a:spcBef>
                <a:spcPts val="0"/>
              </a:spcBef>
              <a:spcAft>
                <a:spcPts val="0"/>
              </a:spcAft>
              <a:buClr>
                <a:srgbClr val="44546A"/>
              </a:buClr>
              <a:buSzPts val="800"/>
              <a:buFont typeface="Arial"/>
              <a:buNone/>
            </a:pPr>
            <a:r>
              <a:rPr lang="en" sz="800" b="0" i="0" u="none" strike="noStrike" cap="none">
                <a:solidFill>
                  <a:srgbClr val="44546A"/>
                </a:solidFill>
                <a:latin typeface="Arial"/>
                <a:ea typeface="Arial"/>
                <a:cs typeface="Arial"/>
                <a:sym typeface="Arial"/>
              </a:rPr>
              <a:t>Buyer requests demo sample; Emma declines as impossible.</a:t>
            </a:r>
            <a:endParaRPr sz="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18" name="Google Shape;218;p22" descr="/mnt/user-data/uploads/Screenshot__151_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4661177" y="925830"/>
            <a:ext cx="2615184" cy="1471041"/>
          </a:xfrm>
          <a:prstGeom prst="rect">
            <a:avLst/>
          </a:prstGeom>
          <a:noFill/>
          <a:ln>
            <a:noFill/>
          </a:ln>
        </p:spPr>
      </p:pic>
      <p:sp>
        <p:nvSpPr>
          <p:cNvPr id="219" name="Google Shape;219;p22"/>
          <p:cNvSpPr/>
          <p:nvPr/>
        </p:nvSpPr>
        <p:spPr>
          <a:xfrm>
            <a:off x="4661177" y="925830"/>
            <a:ext cx="2615838" cy="1471041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>
            <a:solidFill>
              <a:srgbClr val="CBD1D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0" name="Google Shape;220;p22"/>
          <p:cNvSpPr/>
          <p:nvPr/>
        </p:nvSpPr>
        <p:spPr>
          <a:xfrm>
            <a:off x="4661177" y="2438019"/>
            <a:ext cx="2615838" cy="4251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Autofit/>
          </a:bodyPr>
          <a:lstStyle/>
          <a:p>
            <a:pPr marL="0" marR="0" lvl="0" indent="0" algn="l" rtl="0">
              <a:lnSpc>
                <a:spcPct val="108000"/>
              </a:lnSpc>
              <a:spcBef>
                <a:spcPts val="0"/>
              </a:spcBef>
              <a:spcAft>
                <a:spcPts val="0"/>
              </a:spcAft>
              <a:buClr>
                <a:srgbClr val="44546A"/>
              </a:buClr>
              <a:buSzPts val="800"/>
              <a:buFont typeface="Arial"/>
              <a:buNone/>
            </a:pPr>
            <a:r>
              <a:rPr lang="en" sz="800" b="0" i="0" u="none" strike="noStrike" cap="none">
                <a:solidFill>
                  <a:srgbClr val="44546A"/>
                </a:solidFill>
                <a:latin typeface="Arial"/>
                <a:ea typeface="Arial"/>
                <a:cs typeface="Arial"/>
                <a:sym typeface="Arial"/>
              </a:rPr>
              <a:t>'Detailed breakdown' offered; £5,000,000 offshore payment secured.</a:t>
            </a:r>
            <a:endParaRPr sz="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21" name="Google Shape;221;p22" descr="/mnt/user-data/uploads/Screenshot__152_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880705" y="2972943"/>
            <a:ext cx="2615184" cy="1471041"/>
          </a:xfrm>
          <a:prstGeom prst="rect">
            <a:avLst/>
          </a:prstGeom>
          <a:noFill/>
          <a:ln>
            <a:noFill/>
          </a:ln>
        </p:spPr>
      </p:pic>
      <p:sp>
        <p:nvSpPr>
          <p:cNvPr id="222" name="Google Shape;222;p22"/>
          <p:cNvSpPr/>
          <p:nvPr/>
        </p:nvSpPr>
        <p:spPr>
          <a:xfrm>
            <a:off x="1880705" y="2972943"/>
            <a:ext cx="2615838" cy="1471041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>
            <a:solidFill>
              <a:srgbClr val="CBD1D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3" name="Google Shape;223;p22"/>
          <p:cNvSpPr/>
          <p:nvPr/>
        </p:nvSpPr>
        <p:spPr>
          <a:xfrm>
            <a:off x="1880705" y="4485132"/>
            <a:ext cx="2615838" cy="4251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Autofit/>
          </a:bodyPr>
          <a:lstStyle/>
          <a:p>
            <a:pPr marL="0" marR="0" lvl="0" indent="0" algn="l" rtl="0">
              <a:lnSpc>
                <a:spcPct val="108000"/>
              </a:lnSpc>
              <a:spcBef>
                <a:spcPts val="0"/>
              </a:spcBef>
              <a:spcAft>
                <a:spcPts val="0"/>
              </a:spcAft>
              <a:buClr>
                <a:srgbClr val="44546A"/>
              </a:buClr>
              <a:buSzPts val="800"/>
              <a:buFont typeface="Arial"/>
              <a:buNone/>
            </a:pPr>
            <a:r>
              <a:rPr lang="en" sz="800" b="0" i="0" u="none" strike="noStrike" cap="none">
                <a:solidFill>
                  <a:srgbClr val="44546A"/>
                </a:solidFill>
                <a:latin typeface="Arial"/>
                <a:ea typeface="Arial"/>
                <a:cs typeface="Arial"/>
                <a:sym typeface="Arial"/>
              </a:rPr>
              <a:t>'Local part stays as planned' — 'we can push harder.'</a:t>
            </a:r>
            <a:endParaRPr sz="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24" name="Google Shape;224;p22" descr="/mnt/user-data/uploads/Screenshot__153_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4661177" y="2972943"/>
            <a:ext cx="2615184" cy="1471041"/>
          </a:xfrm>
          <a:prstGeom prst="rect">
            <a:avLst/>
          </a:prstGeom>
          <a:noFill/>
          <a:ln>
            <a:noFill/>
          </a:ln>
        </p:spPr>
      </p:pic>
      <p:sp>
        <p:nvSpPr>
          <p:cNvPr id="225" name="Google Shape;225;p22"/>
          <p:cNvSpPr/>
          <p:nvPr/>
        </p:nvSpPr>
        <p:spPr>
          <a:xfrm>
            <a:off x="4661177" y="2972943"/>
            <a:ext cx="2615838" cy="1471041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>
            <a:solidFill>
              <a:srgbClr val="CBD1D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6" name="Google Shape;226;p22"/>
          <p:cNvSpPr/>
          <p:nvPr/>
        </p:nvSpPr>
        <p:spPr>
          <a:xfrm>
            <a:off x="4661177" y="4485132"/>
            <a:ext cx="2615838" cy="4251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Autofit/>
          </a:bodyPr>
          <a:lstStyle/>
          <a:p>
            <a:pPr marL="0" marR="0" lvl="0" indent="0" algn="l" rtl="0">
              <a:lnSpc>
                <a:spcPct val="108000"/>
              </a:lnSpc>
              <a:spcBef>
                <a:spcPts val="0"/>
              </a:spcBef>
              <a:spcAft>
                <a:spcPts val="0"/>
              </a:spcAft>
              <a:buClr>
                <a:srgbClr val="44546A"/>
              </a:buClr>
              <a:buSzPts val="800"/>
              <a:buFont typeface="Arial"/>
              <a:buNone/>
            </a:pPr>
            <a:r>
              <a:rPr lang="en" sz="800" b="0" i="0" u="none" strike="noStrike" cap="none">
                <a:solidFill>
                  <a:srgbClr val="44546A"/>
                </a:solidFill>
                <a:latin typeface="Arial"/>
                <a:ea typeface="Arial"/>
                <a:cs typeface="Arial"/>
                <a:sym typeface="Arial"/>
              </a:rPr>
              <a:t>Final message from Joe: 'We'll be watching…'</a:t>
            </a:r>
            <a:endParaRPr sz="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7" name="Google Shape;227;p22"/>
          <p:cNvSpPr/>
          <p:nvPr/>
        </p:nvSpPr>
        <p:spPr>
          <a:xfrm>
            <a:off x="8458030" y="4869180"/>
            <a:ext cx="411583" cy="2057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700"/>
              <a:buFont typeface="Arial"/>
              <a:buNone/>
            </a:pPr>
            <a:r>
              <a:rPr lang="en" sz="700" b="0" i="0" u="none" strike="noStrike" cap="none">
                <a:solidFill>
                  <a:srgbClr val="5B6472"/>
                </a:solidFill>
                <a:latin typeface="Arial"/>
                <a:ea typeface="Arial"/>
                <a:cs typeface="Arial"/>
                <a:sym typeface="Arial"/>
              </a:rPr>
              <a:t>8</a:t>
            </a:r>
            <a:endParaRPr sz="7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2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" name="Google Shape;233;p23"/>
          <p:cNvSpPr/>
          <p:nvPr/>
        </p:nvSpPr>
        <p:spPr>
          <a:xfrm>
            <a:off x="377284" y="205740"/>
            <a:ext cx="7888673" cy="2057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C9922B"/>
              </a:buClr>
              <a:buSzPts val="900"/>
              <a:buFont typeface="Arial"/>
              <a:buNone/>
            </a:pPr>
            <a:r>
              <a:rPr lang="en" sz="9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CROSS-PLATFORM CORROBORATION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4" name="Google Shape;234;p23"/>
          <p:cNvSpPr/>
          <p:nvPr/>
        </p:nvSpPr>
        <p:spPr>
          <a:xfrm>
            <a:off x="377284" y="384048"/>
            <a:ext cx="8368854" cy="4457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lvl="0">
              <a:buClr>
                <a:srgbClr val="1F3864"/>
              </a:buClr>
              <a:buSzPts val="1900"/>
            </a:pPr>
            <a:r>
              <a:rPr lang="en" sz="1900" b="1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Facebook Messenger (</a:t>
            </a:r>
            <a:r>
              <a:rPr lang="en" sz="2000" b="1" dirty="0">
                <a:solidFill>
                  <a:srgbClr val="0B1D3A"/>
                </a:solidFill>
                <a:latin typeface="Cambria"/>
                <a:ea typeface="Cambria"/>
                <a:cs typeface="Cambria"/>
                <a:sym typeface="Cambria"/>
              </a:rPr>
              <a:t>Peter Dover</a:t>
            </a:r>
            <a:r>
              <a:rPr lang="en" sz="1900" b="1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↔ Norman) &amp; Call Log</a:t>
            </a:r>
            <a:endParaRPr sz="19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35" name="Google Shape;235;p23" descr="/mnt/user-data/uploads/Screenshot__154_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77284" y="1845415"/>
            <a:ext cx="2690621" cy="1513474"/>
          </a:xfrm>
          <a:prstGeom prst="rect">
            <a:avLst/>
          </a:prstGeom>
          <a:noFill/>
          <a:ln>
            <a:noFill/>
          </a:ln>
        </p:spPr>
      </p:pic>
      <p:sp>
        <p:nvSpPr>
          <p:cNvPr id="236" name="Google Shape;236;p23"/>
          <p:cNvSpPr/>
          <p:nvPr/>
        </p:nvSpPr>
        <p:spPr>
          <a:xfrm>
            <a:off x="377284" y="1845415"/>
            <a:ext cx="2691300" cy="1513500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>
            <a:solidFill>
              <a:srgbClr val="CBD1D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7" name="Google Shape;237;p23"/>
          <p:cNvSpPr/>
          <p:nvPr/>
        </p:nvSpPr>
        <p:spPr>
          <a:xfrm>
            <a:off x="377284" y="3400038"/>
            <a:ext cx="2691300" cy="42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Autofit/>
          </a:bodyPr>
          <a:lstStyle/>
          <a:p>
            <a:pPr marL="0" marR="0" lvl="0" indent="0" algn="l" rtl="0">
              <a:lnSpc>
                <a:spcPct val="108000"/>
              </a:lnSpc>
              <a:spcBef>
                <a:spcPts val="0"/>
              </a:spcBef>
              <a:spcAft>
                <a:spcPts val="0"/>
              </a:spcAft>
              <a:buClr>
                <a:srgbClr val="44546A"/>
              </a:buClr>
              <a:buSzPts val="800"/>
              <a:buFont typeface="Arial"/>
              <a:buNone/>
            </a:pPr>
            <a:r>
              <a:rPr lang="en" sz="800" b="0" i="0" u="none" strike="noStrike" cap="none">
                <a:solidFill>
                  <a:srgbClr val="44546A"/>
                </a:solidFill>
                <a:latin typeface="Arial"/>
                <a:ea typeface="Arial"/>
                <a:cs typeface="Arial"/>
                <a:sym typeface="Arial"/>
              </a:rPr>
              <a:t>Joe introduces Norman as buyer; 'blueprint' delivery negotiated.</a:t>
            </a:r>
            <a:endParaRPr sz="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38" name="Google Shape;238;p23" descr="/mnt/user-data/uploads/Screenshot__155_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3233213" y="1845415"/>
            <a:ext cx="2690621" cy="1513474"/>
          </a:xfrm>
          <a:prstGeom prst="rect">
            <a:avLst/>
          </a:prstGeom>
          <a:noFill/>
          <a:ln>
            <a:noFill/>
          </a:ln>
        </p:spPr>
      </p:pic>
      <p:sp>
        <p:nvSpPr>
          <p:cNvPr id="239" name="Google Shape;239;p23"/>
          <p:cNvSpPr/>
          <p:nvPr/>
        </p:nvSpPr>
        <p:spPr>
          <a:xfrm>
            <a:off x="3233213" y="1845415"/>
            <a:ext cx="2691300" cy="1513500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>
            <a:solidFill>
              <a:srgbClr val="CBD1D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0" name="Google Shape;240;p23"/>
          <p:cNvSpPr/>
          <p:nvPr/>
        </p:nvSpPr>
        <p:spPr>
          <a:xfrm>
            <a:off x="3233213" y="3400038"/>
            <a:ext cx="2691300" cy="42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Autofit/>
          </a:bodyPr>
          <a:lstStyle/>
          <a:p>
            <a:pPr marL="0" marR="0" lvl="0" indent="0" algn="l" rtl="0">
              <a:lnSpc>
                <a:spcPct val="108000"/>
              </a:lnSpc>
              <a:spcBef>
                <a:spcPts val="0"/>
              </a:spcBef>
              <a:spcAft>
                <a:spcPts val="0"/>
              </a:spcAft>
              <a:buClr>
                <a:srgbClr val="44546A"/>
              </a:buClr>
              <a:buSzPts val="800"/>
              <a:buFont typeface="Arial"/>
              <a:buNone/>
            </a:pPr>
            <a:r>
              <a:rPr lang="en" sz="800" b="0" i="0" u="none" strike="noStrike" cap="none">
                <a:solidFill>
                  <a:srgbClr val="44546A"/>
                </a:solidFill>
                <a:latin typeface="Arial"/>
                <a:ea typeface="Arial"/>
                <a:cs typeface="Arial"/>
                <a:sym typeface="Arial"/>
              </a:rPr>
              <a:t>£5,000,000 offshore confirmed: 'After that we are ghosts.'</a:t>
            </a:r>
            <a:endParaRPr sz="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41" name="Google Shape;241;p23" descr="/mnt/user-data/uploads/Screenshot__156_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089141" y="1845415"/>
            <a:ext cx="2690621" cy="1513474"/>
          </a:xfrm>
          <a:prstGeom prst="rect">
            <a:avLst/>
          </a:prstGeom>
          <a:noFill/>
          <a:ln>
            <a:noFill/>
          </a:ln>
        </p:spPr>
      </p:pic>
      <p:sp>
        <p:nvSpPr>
          <p:cNvPr id="242" name="Google Shape;242;p23"/>
          <p:cNvSpPr/>
          <p:nvPr/>
        </p:nvSpPr>
        <p:spPr>
          <a:xfrm>
            <a:off x="6089141" y="1845415"/>
            <a:ext cx="2691300" cy="1513500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>
            <a:solidFill>
              <a:srgbClr val="CBD1D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3" name="Google Shape;243;p23"/>
          <p:cNvSpPr/>
          <p:nvPr/>
        </p:nvSpPr>
        <p:spPr>
          <a:xfrm>
            <a:off x="6089141" y="3400038"/>
            <a:ext cx="2691300" cy="42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Autofit/>
          </a:bodyPr>
          <a:lstStyle/>
          <a:p>
            <a:pPr marL="0" marR="0" lvl="0" indent="0" algn="l" rtl="0">
              <a:lnSpc>
                <a:spcPct val="108000"/>
              </a:lnSpc>
              <a:spcBef>
                <a:spcPts val="0"/>
              </a:spcBef>
              <a:spcAft>
                <a:spcPts val="0"/>
              </a:spcAft>
              <a:buClr>
                <a:srgbClr val="44546A"/>
              </a:buClr>
              <a:buSzPts val="800"/>
              <a:buFont typeface="Arial"/>
              <a:buNone/>
            </a:pPr>
            <a:r>
              <a:rPr lang="en" sz="800" b="0" i="0" u="none" strike="noStrike" cap="none">
                <a:solidFill>
                  <a:srgbClr val="44546A"/>
                </a:solidFill>
                <a:latin typeface="Arial"/>
                <a:ea typeface="Arial"/>
                <a:cs typeface="Arial"/>
                <a:sym typeface="Arial"/>
              </a:rPr>
              <a:t>Emma's call log — 15 calls to Joe's numbers, 02–19/08/2024.</a:t>
            </a:r>
            <a:endParaRPr sz="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4" name="Google Shape;244;p23"/>
          <p:cNvSpPr/>
          <p:nvPr/>
        </p:nvSpPr>
        <p:spPr>
          <a:xfrm>
            <a:off x="8458030" y="4869180"/>
            <a:ext cx="411583" cy="2057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700"/>
              <a:buFont typeface="Arial"/>
              <a:buNone/>
            </a:pPr>
            <a:r>
              <a:rPr lang="en" sz="700" b="0" i="0" u="none" strike="noStrike" cap="none">
                <a:solidFill>
                  <a:srgbClr val="5B6472"/>
                </a:solidFill>
                <a:latin typeface="Arial"/>
                <a:ea typeface="Arial"/>
                <a:cs typeface="Arial"/>
                <a:sym typeface="Arial"/>
              </a:rPr>
              <a:t>9</a:t>
            </a:r>
            <a:endParaRPr sz="7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2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" name="Google Shape;250;p24"/>
          <p:cNvSpPr/>
          <p:nvPr/>
        </p:nvSpPr>
        <p:spPr>
          <a:xfrm>
            <a:off x="377284" y="205740"/>
            <a:ext cx="7888673" cy="2057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C9922B"/>
              </a:buClr>
              <a:buSzPts val="900"/>
              <a:buFont typeface="Arial"/>
              <a:buNone/>
            </a:pPr>
            <a:r>
              <a:rPr lang="en" sz="9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CORROBORATING EVIDENCE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1" name="Google Shape;251;p24"/>
          <p:cNvSpPr/>
          <p:nvPr/>
        </p:nvSpPr>
        <p:spPr>
          <a:xfrm>
            <a:off x="377284" y="384048"/>
            <a:ext cx="8368854" cy="4457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F3864"/>
              </a:buClr>
              <a:buSzPts val="1900"/>
              <a:buFont typeface="Arial"/>
              <a:buNone/>
            </a:pPr>
            <a:r>
              <a:rPr lang="en" sz="19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Location Evidence </a:t>
            </a:r>
            <a:r>
              <a:rPr lang="en" sz="1900" b="1">
                <a:solidFill>
                  <a:schemeClr val="dk1"/>
                </a:solidFill>
              </a:rPr>
              <a:t>from</a:t>
            </a:r>
            <a:r>
              <a:rPr lang="en" sz="19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Samsung </a:t>
            </a:r>
            <a:endParaRPr sz="1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52" name="Google Shape;252;p24" descr="/mnt/user-data/uploads/Screenshot__157_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490470" y="925830"/>
            <a:ext cx="2615184" cy="1471041"/>
          </a:xfrm>
          <a:prstGeom prst="rect">
            <a:avLst/>
          </a:prstGeom>
          <a:noFill/>
          <a:ln>
            <a:noFill/>
          </a:ln>
        </p:spPr>
      </p:pic>
      <p:sp>
        <p:nvSpPr>
          <p:cNvPr id="253" name="Google Shape;253;p24"/>
          <p:cNvSpPr/>
          <p:nvPr/>
        </p:nvSpPr>
        <p:spPr>
          <a:xfrm>
            <a:off x="490470" y="925830"/>
            <a:ext cx="2615838" cy="1471041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>
            <a:solidFill>
              <a:srgbClr val="CBD1D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4" name="Google Shape;254;p24"/>
          <p:cNvSpPr/>
          <p:nvPr/>
        </p:nvSpPr>
        <p:spPr>
          <a:xfrm>
            <a:off x="490470" y="2438019"/>
            <a:ext cx="2615838" cy="4251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Autofit/>
          </a:bodyPr>
          <a:lstStyle/>
          <a:p>
            <a:pPr marL="0" marR="0" lvl="0" indent="0" algn="l" rtl="0">
              <a:lnSpc>
                <a:spcPct val="108000"/>
              </a:lnSpc>
              <a:spcBef>
                <a:spcPts val="0"/>
              </a:spcBef>
              <a:spcAft>
                <a:spcPts val="0"/>
              </a:spcAft>
              <a:buClr>
                <a:srgbClr val="44546A"/>
              </a:buClr>
              <a:buSzPts val="800"/>
              <a:buFont typeface="Arial"/>
              <a:buNone/>
            </a:pPr>
            <a:r>
              <a:rPr lang="en" sz="800" b="0" i="0" u="none" strike="noStrike" cap="none">
                <a:solidFill>
                  <a:srgbClr val="44546A"/>
                </a:solidFill>
                <a:latin typeface="Arial"/>
                <a:ea typeface="Arial"/>
                <a:cs typeface="Arial"/>
                <a:sym typeface="Arial"/>
              </a:rPr>
              <a:t>29/08/2024 — Photo geolocated to central Glasgow.</a:t>
            </a:r>
            <a:endParaRPr sz="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55" name="Google Shape;255;p24" descr="/mnt/user-data/uploads/Screenshot__158_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3270941" y="925830"/>
            <a:ext cx="2615184" cy="1471041"/>
          </a:xfrm>
          <a:prstGeom prst="rect">
            <a:avLst/>
          </a:prstGeom>
          <a:noFill/>
          <a:ln>
            <a:noFill/>
          </a:ln>
        </p:spPr>
      </p:pic>
      <p:sp>
        <p:nvSpPr>
          <p:cNvPr id="256" name="Google Shape;256;p24"/>
          <p:cNvSpPr/>
          <p:nvPr/>
        </p:nvSpPr>
        <p:spPr>
          <a:xfrm>
            <a:off x="3270941" y="925830"/>
            <a:ext cx="2615838" cy="1471041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>
            <a:solidFill>
              <a:srgbClr val="CBD1D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7" name="Google Shape;257;p24"/>
          <p:cNvSpPr/>
          <p:nvPr/>
        </p:nvSpPr>
        <p:spPr>
          <a:xfrm>
            <a:off x="3270941" y="2438019"/>
            <a:ext cx="2615838" cy="4251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Autofit/>
          </a:bodyPr>
          <a:lstStyle/>
          <a:p>
            <a:pPr marL="0" marR="0" lvl="0" indent="0" algn="l" rtl="0">
              <a:lnSpc>
                <a:spcPct val="108000"/>
              </a:lnSpc>
              <a:spcBef>
                <a:spcPts val="0"/>
              </a:spcBef>
              <a:spcAft>
                <a:spcPts val="0"/>
              </a:spcAft>
              <a:buClr>
                <a:srgbClr val="44546A"/>
              </a:buClr>
              <a:buSzPts val="800"/>
              <a:buFont typeface="Arial"/>
              <a:buNone/>
            </a:pPr>
            <a:r>
              <a:rPr lang="en" sz="800" b="0" i="0" u="none" strike="noStrike" cap="none">
                <a:solidFill>
                  <a:srgbClr val="44546A"/>
                </a:solidFill>
                <a:latin typeface="Arial"/>
                <a:ea typeface="Arial"/>
                <a:cs typeface="Arial"/>
                <a:sym typeface="Arial"/>
              </a:rPr>
              <a:t>14/10/2024 — Photo during Joe's stated Paris travel period.</a:t>
            </a:r>
            <a:endParaRPr sz="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58" name="Google Shape;258;p24" descr="/mnt/user-data/uploads/Screenshot__159_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051413" y="925830"/>
            <a:ext cx="2615184" cy="1471041"/>
          </a:xfrm>
          <a:prstGeom prst="rect">
            <a:avLst/>
          </a:prstGeom>
          <a:noFill/>
          <a:ln>
            <a:noFill/>
          </a:ln>
        </p:spPr>
      </p:pic>
      <p:sp>
        <p:nvSpPr>
          <p:cNvPr id="259" name="Google Shape;259;p24"/>
          <p:cNvSpPr/>
          <p:nvPr/>
        </p:nvSpPr>
        <p:spPr>
          <a:xfrm>
            <a:off x="6051413" y="925830"/>
            <a:ext cx="2615838" cy="1471041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>
            <a:solidFill>
              <a:srgbClr val="CBD1D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0" name="Google Shape;260;p24"/>
          <p:cNvSpPr/>
          <p:nvPr/>
        </p:nvSpPr>
        <p:spPr>
          <a:xfrm>
            <a:off x="6051413" y="2438019"/>
            <a:ext cx="2615838" cy="4251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Autofit/>
          </a:bodyPr>
          <a:lstStyle/>
          <a:p>
            <a:pPr marL="0" marR="0" lvl="0" indent="0" algn="l" rtl="0">
              <a:lnSpc>
                <a:spcPct val="108000"/>
              </a:lnSpc>
              <a:spcBef>
                <a:spcPts val="0"/>
              </a:spcBef>
              <a:spcAft>
                <a:spcPts val="0"/>
              </a:spcAft>
              <a:buClr>
                <a:srgbClr val="44546A"/>
              </a:buClr>
              <a:buSzPts val="800"/>
              <a:buFont typeface="Arial"/>
              <a:buNone/>
            </a:pPr>
            <a:r>
              <a:rPr lang="en" sz="800" b="0" i="0" u="none" strike="noStrike" cap="none">
                <a:solidFill>
                  <a:srgbClr val="44546A"/>
                </a:solidFill>
                <a:latin typeface="Arial"/>
                <a:ea typeface="Arial"/>
                <a:cs typeface="Arial"/>
                <a:sym typeface="Arial"/>
              </a:rPr>
              <a:t>20/11/2024 — Photo geolocated to Manchester city centre.</a:t>
            </a:r>
            <a:endParaRPr sz="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1" name="Google Shape;261;p24"/>
          <p:cNvSpPr/>
          <p:nvPr/>
        </p:nvSpPr>
        <p:spPr>
          <a:xfrm>
            <a:off x="8458030" y="4869180"/>
            <a:ext cx="411583" cy="2057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700"/>
              <a:buFont typeface="Arial"/>
              <a:buNone/>
            </a:pPr>
            <a:r>
              <a:rPr lang="en" sz="700" b="0" i="0" u="none" strike="noStrike" cap="none">
                <a:solidFill>
                  <a:srgbClr val="5B6472"/>
                </a:solidFill>
                <a:latin typeface="Arial"/>
                <a:ea typeface="Arial"/>
                <a:cs typeface="Arial"/>
                <a:sym typeface="Arial"/>
              </a:rPr>
              <a:t>10</a:t>
            </a:r>
            <a:endParaRPr sz="7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2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" name="Google Shape;267;p25"/>
          <p:cNvSpPr/>
          <p:nvPr/>
        </p:nvSpPr>
        <p:spPr>
          <a:xfrm>
            <a:off x="377284" y="205740"/>
            <a:ext cx="7888800" cy="20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C9922B"/>
              </a:buClr>
              <a:buSzPts val="900"/>
              <a:buFont typeface="Arial"/>
              <a:buNone/>
            </a:pPr>
            <a:r>
              <a:rPr lang="en" sz="9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CORROBORATING EVIDENCE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8" name="Google Shape;268;p25"/>
          <p:cNvSpPr/>
          <p:nvPr/>
        </p:nvSpPr>
        <p:spPr>
          <a:xfrm>
            <a:off x="377284" y="384048"/>
            <a:ext cx="8368800" cy="44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F3864"/>
              </a:buClr>
              <a:buSzPts val="1900"/>
              <a:buFont typeface="Arial"/>
              <a:buNone/>
            </a:pPr>
            <a:r>
              <a:rPr lang="en" sz="19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Location Evidence</a:t>
            </a:r>
            <a:endParaRPr sz="1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69" name="Google Shape;269;p25" descr="/mnt/user-data/uploads/Screenshot__161_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453654" y="1241450"/>
            <a:ext cx="3568901" cy="2007501"/>
          </a:xfrm>
          <a:prstGeom prst="rect">
            <a:avLst/>
          </a:prstGeom>
          <a:noFill/>
          <a:ln>
            <a:noFill/>
          </a:ln>
        </p:spPr>
      </p:pic>
      <p:sp>
        <p:nvSpPr>
          <p:cNvPr id="270" name="Google Shape;270;p25"/>
          <p:cNvSpPr/>
          <p:nvPr/>
        </p:nvSpPr>
        <p:spPr>
          <a:xfrm>
            <a:off x="711239" y="3291314"/>
            <a:ext cx="2875500" cy="46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75400" tIns="37675" rIns="75400" bIns="37675" anchor="t" anchorCtr="0">
            <a:noAutofit/>
          </a:bodyPr>
          <a:lstStyle/>
          <a:p>
            <a:pPr marL="0" marR="0" lvl="0" indent="0" algn="ctr" rtl="0">
              <a:lnSpc>
                <a:spcPct val="108000"/>
              </a:lnSpc>
              <a:spcBef>
                <a:spcPts val="0"/>
              </a:spcBef>
              <a:spcAft>
                <a:spcPts val="0"/>
              </a:spcAft>
              <a:buClr>
                <a:srgbClr val="44546A"/>
              </a:buClr>
              <a:buSzPts val="879"/>
              <a:buFont typeface="Arial"/>
              <a:buNone/>
            </a:pPr>
            <a:r>
              <a:rPr lang="en" sz="879" b="0" i="0" u="none" strike="noStrike" cap="none">
                <a:solidFill>
                  <a:srgbClr val="44546A"/>
                </a:solidFill>
                <a:latin typeface="Arial"/>
                <a:ea typeface="Arial"/>
                <a:cs typeface="Arial"/>
                <a:sym typeface="Arial"/>
              </a:rPr>
              <a:t>04/09/2024 — Norman's photo, geolocated near Swansea (Nokia C2).</a:t>
            </a:r>
            <a:endParaRPr sz="879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1" name="Google Shape;271;p25"/>
          <p:cNvSpPr/>
          <p:nvPr/>
        </p:nvSpPr>
        <p:spPr>
          <a:xfrm>
            <a:off x="8458030" y="4869180"/>
            <a:ext cx="411600" cy="20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700"/>
              <a:buFont typeface="Arial"/>
              <a:buNone/>
            </a:pPr>
            <a:r>
              <a:rPr lang="en" sz="700" b="0" i="0" u="none" strike="noStrike" cap="none">
                <a:solidFill>
                  <a:srgbClr val="5B6472"/>
                </a:solidFill>
                <a:latin typeface="Arial"/>
                <a:ea typeface="Arial"/>
                <a:cs typeface="Arial"/>
                <a:sym typeface="Arial"/>
              </a:rPr>
              <a:t>10</a:t>
            </a:r>
            <a:endParaRPr sz="7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72" name="Google Shape;272;p25" descr="/mnt/user-data/uploads/Screenshot__160_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4697152" y="1241453"/>
            <a:ext cx="3568915" cy="2007501"/>
          </a:xfrm>
          <a:prstGeom prst="rect">
            <a:avLst/>
          </a:prstGeom>
          <a:noFill/>
          <a:ln>
            <a:noFill/>
          </a:ln>
        </p:spPr>
      </p:pic>
      <p:sp>
        <p:nvSpPr>
          <p:cNvPr id="273" name="Google Shape;273;p25"/>
          <p:cNvSpPr/>
          <p:nvPr/>
        </p:nvSpPr>
        <p:spPr>
          <a:xfrm>
            <a:off x="5173757" y="3312482"/>
            <a:ext cx="2615700" cy="42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Autofit/>
          </a:bodyPr>
          <a:lstStyle/>
          <a:p>
            <a:pPr marL="0" marR="0" lvl="0" indent="0" algn="ctr" rtl="0">
              <a:lnSpc>
                <a:spcPct val="108000"/>
              </a:lnSpc>
              <a:spcBef>
                <a:spcPts val="0"/>
              </a:spcBef>
              <a:spcAft>
                <a:spcPts val="0"/>
              </a:spcAft>
              <a:buClr>
                <a:srgbClr val="44546A"/>
              </a:buClr>
              <a:buSzPts val="800"/>
              <a:buFont typeface="Arial"/>
              <a:buNone/>
            </a:pPr>
            <a:r>
              <a:rPr lang="en" sz="800" b="0" i="0" u="none" strike="noStrike" cap="none">
                <a:solidFill>
                  <a:srgbClr val="44546A"/>
                </a:solidFill>
                <a:latin typeface="Arial"/>
                <a:ea typeface="Arial"/>
                <a:cs typeface="Arial"/>
                <a:sym typeface="Arial"/>
              </a:rPr>
              <a:t>04/09/2024 — Hotel key-card photo, consistent with travel</a:t>
            </a:r>
            <a:r>
              <a:rPr lang="en" sz="800">
                <a:solidFill>
                  <a:srgbClr val="44546A"/>
                </a:solidFill>
              </a:rPr>
              <a:t> </a:t>
            </a:r>
            <a:r>
              <a:rPr lang="en" sz="800" b="0" i="0" u="none" strike="noStrike" cap="none">
                <a:solidFill>
                  <a:srgbClr val="44546A"/>
                </a:solidFill>
                <a:latin typeface="Arial"/>
                <a:ea typeface="Arial"/>
                <a:cs typeface="Arial"/>
                <a:sym typeface="Arial"/>
              </a:rPr>
              <a:t>to </a:t>
            </a:r>
            <a:r>
              <a:rPr lang="en" sz="800">
                <a:solidFill>
                  <a:srgbClr val="44546A"/>
                </a:solidFill>
              </a:rPr>
              <a:t>meet</a:t>
            </a:r>
            <a:r>
              <a:rPr lang="en" sz="800" b="0" i="0" u="none" strike="noStrike" cap="none">
                <a:solidFill>
                  <a:srgbClr val="44546A"/>
                </a:solidFill>
                <a:latin typeface="Arial"/>
                <a:ea typeface="Arial"/>
                <a:cs typeface="Arial"/>
                <a:sym typeface="Arial"/>
              </a:rPr>
              <a:t> Norman </a:t>
            </a:r>
            <a:r>
              <a:rPr lang="en" sz="800">
                <a:solidFill>
                  <a:srgbClr val="44546A"/>
                </a:solidFill>
              </a:rPr>
              <a:t>S</a:t>
            </a:r>
            <a:r>
              <a:rPr lang="en" sz="800" b="0" i="0" u="none" strike="noStrike" cap="none">
                <a:solidFill>
                  <a:srgbClr val="44546A"/>
                </a:solidFill>
                <a:latin typeface="Arial"/>
                <a:ea typeface="Arial"/>
                <a:cs typeface="Arial"/>
                <a:sym typeface="Arial"/>
              </a:rPr>
              <a:t>wansea</a:t>
            </a:r>
            <a:r>
              <a:rPr lang="en" sz="800">
                <a:solidFill>
                  <a:srgbClr val="44546A"/>
                </a:solidFill>
              </a:rPr>
              <a:t> </a:t>
            </a:r>
            <a:endParaRPr sz="800">
              <a:solidFill>
                <a:srgbClr val="44546A"/>
              </a:solidFill>
            </a:endParaRPr>
          </a:p>
          <a:p>
            <a:pPr marL="0" marR="0" lvl="0" indent="0" algn="ctr" rtl="0">
              <a:lnSpc>
                <a:spcPct val="108000"/>
              </a:lnSpc>
              <a:spcBef>
                <a:spcPts val="0"/>
              </a:spcBef>
              <a:spcAft>
                <a:spcPts val="0"/>
              </a:spcAft>
              <a:buClr>
                <a:srgbClr val="44546A"/>
              </a:buClr>
              <a:buSzPts val="800"/>
              <a:buFont typeface="Arial"/>
              <a:buNone/>
            </a:pPr>
            <a:r>
              <a:rPr lang="en" sz="800">
                <a:solidFill>
                  <a:srgbClr val="44546A"/>
                </a:solidFill>
              </a:rPr>
              <a:t>(Samsung mobile phone)</a:t>
            </a:r>
            <a:endParaRPr sz="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Google Shape;279;p26"/>
          <p:cNvSpPr/>
          <p:nvPr/>
        </p:nvSpPr>
        <p:spPr>
          <a:xfrm>
            <a:off x="377284" y="205740"/>
            <a:ext cx="7888673" cy="2057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C9922B"/>
              </a:buClr>
              <a:buSzPts val="900"/>
              <a:buFont typeface="Arial"/>
              <a:buNone/>
            </a:pPr>
            <a:r>
              <a:rPr lang="en" sz="9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FINDINGS &amp; CONCLUSION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0" name="Google Shape;280;p26"/>
          <p:cNvSpPr/>
          <p:nvPr/>
        </p:nvSpPr>
        <p:spPr>
          <a:xfrm>
            <a:off x="377284" y="403145"/>
            <a:ext cx="8368800" cy="44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F3864"/>
              </a:buClr>
              <a:buSzPts val="1900"/>
              <a:buFont typeface="Arial"/>
              <a:buNone/>
            </a:pPr>
            <a:r>
              <a:rPr lang="en" sz="19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Suspect Profiling, Conclusion &amp; Recommendations</a:t>
            </a:r>
            <a:endParaRPr sz="1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1" name="Google Shape;281;p26"/>
          <p:cNvSpPr/>
          <p:nvPr/>
        </p:nvSpPr>
        <p:spPr>
          <a:xfrm>
            <a:off x="377284" y="1028700"/>
            <a:ext cx="3944337" cy="240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F3864"/>
              </a:buClr>
              <a:buSzPts val="1100"/>
              <a:buFont typeface="Arial"/>
              <a:buNone/>
            </a:pPr>
            <a:r>
              <a:rPr lang="en" sz="1100" b="1" i="0" u="none" strike="noStrike" cap="none">
                <a:solidFill>
                  <a:srgbClr val="1F3864"/>
                </a:solidFill>
                <a:latin typeface="Arial"/>
                <a:ea typeface="Arial"/>
                <a:cs typeface="Arial"/>
                <a:sym typeface="Arial"/>
              </a:rPr>
              <a:t>Suspect Profiling — Roles &amp; Motives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2" name="Google Shape;282;p26"/>
          <p:cNvSpPr/>
          <p:nvPr/>
        </p:nvSpPr>
        <p:spPr>
          <a:xfrm>
            <a:off x="377284" y="1337310"/>
            <a:ext cx="3944337" cy="33604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Autofit/>
          </a:bodyPr>
          <a:lstStyle/>
          <a:p>
            <a:pPr marL="139700" marR="0" lvl="0" indent="-146050" algn="just" rtl="0">
              <a:spcBef>
                <a:spcPts val="0"/>
              </a:spcBef>
              <a:spcAft>
                <a:spcPts val="0"/>
              </a:spcAft>
              <a:buClr>
                <a:srgbClr val="1A1A1A"/>
              </a:buClr>
              <a:buSzPts val="900"/>
              <a:buFont typeface="Arial"/>
              <a:buChar char="•"/>
            </a:pPr>
            <a:r>
              <a:rPr lang="en" sz="900" b="0" i="0" u="none" strike="noStrike" cap="none">
                <a:solidFill>
                  <a:srgbClr val="1A1A1A"/>
                </a:solidFill>
                <a:latin typeface="Arial"/>
                <a:ea typeface="Arial"/>
                <a:cs typeface="Arial"/>
                <a:sym typeface="Arial"/>
              </a:rPr>
              <a:t>Emma (Huawei, EXH-01) — Perpetrator/Insider: discloses AI data, proposes sale, discusses payment.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139700" marR="0" lvl="0" indent="-146050" algn="just" rtl="0">
              <a:spcBef>
                <a:spcPts val="700"/>
              </a:spcBef>
              <a:spcAft>
                <a:spcPts val="0"/>
              </a:spcAft>
              <a:buClr>
                <a:srgbClr val="1A1A1A"/>
              </a:buClr>
              <a:buSzPts val="900"/>
              <a:buFont typeface="Arial"/>
              <a:buChar char="•"/>
            </a:pPr>
            <a:r>
              <a:rPr lang="en" sz="900" b="0" i="0" u="none" strike="noStrike" cap="none">
                <a:solidFill>
                  <a:srgbClr val="1A1A1A"/>
                </a:solidFill>
                <a:latin typeface="Arial"/>
                <a:ea typeface="Arial"/>
                <a:cs typeface="Arial"/>
                <a:sym typeface="Arial"/>
              </a:rPr>
              <a:t>Joe 'Peter Dover' (Samsung, EXH-02) — Intermediary: solicits buyers, negotiates &amp; confirms payment.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139700" marR="0" lvl="0" indent="-146050" algn="just" rtl="0">
              <a:spcBef>
                <a:spcPts val="700"/>
              </a:spcBef>
              <a:spcAft>
                <a:spcPts val="0"/>
              </a:spcAft>
              <a:buClr>
                <a:srgbClr val="1A1A1A"/>
              </a:buClr>
              <a:buSzPts val="900"/>
              <a:buFont typeface="Arial"/>
              <a:buChar char="•"/>
            </a:pPr>
            <a:r>
              <a:rPr lang="en" sz="900" b="0" i="0" u="none" strike="noStrike" cap="none">
                <a:solidFill>
                  <a:srgbClr val="1A1A1A"/>
                </a:solidFill>
                <a:latin typeface="Arial"/>
                <a:ea typeface="Arial"/>
                <a:cs typeface="Arial"/>
                <a:sym typeface="Arial"/>
              </a:rPr>
              <a:t>Norman 'Norman Smith' (Nokia, EXH-03) — Buyer: negotiates staged delivery, confirms £5,000,000.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139700" marR="0" lvl="0" indent="-146050" algn="just" rtl="0">
              <a:spcBef>
                <a:spcPts val="700"/>
              </a:spcBef>
              <a:spcAft>
                <a:spcPts val="0"/>
              </a:spcAft>
              <a:buClr>
                <a:srgbClr val="1A1A1A"/>
              </a:buClr>
              <a:buSzPts val="900"/>
              <a:buFont typeface="Arial"/>
              <a:buChar char="•"/>
            </a:pPr>
            <a:r>
              <a:rPr lang="en" sz="900" b="0" i="0" u="none" strike="noStrike" cap="none">
                <a:solidFill>
                  <a:srgbClr val="1A1A1A"/>
                </a:solidFill>
                <a:latin typeface="Arial"/>
                <a:ea typeface="Arial"/>
                <a:cs typeface="Arial"/>
                <a:sym typeface="Arial"/>
              </a:rPr>
              <a:t>Cross-device correlation (chat, calls, geolocation, photos) independently supports this attribution.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283" name="Google Shape;283;p26"/>
          <p:cNvCxnSpPr/>
          <p:nvPr/>
        </p:nvCxnSpPr>
        <p:spPr>
          <a:xfrm>
            <a:off x="4561711" y="1028700"/>
            <a:ext cx="0" cy="3634740"/>
          </a:xfrm>
          <a:prstGeom prst="straightConnector1">
            <a:avLst/>
          </a:prstGeom>
          <a:noFill/>
          <a:ln w="12700" cap="flat" cmpd="sng">
            <a:solidFill>
              <a:srgbClr val="D8DCE3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284" name="Google Shape;284;p26"/>
          <p:cNvSpPr/>
          <p:nvPr/>
        </p:nvSpPr>
        <p:spPr>
          <a:xfrm>
            <a:off x="4698905" y="1028700"/>
            <a:ext cx="3944337" cy="240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F3864"/>
              </a:buClr>
              <a:buSzPts val="1100"/>
              <a:buFont typeface="Arial"/>
              <a:buNone/>
            </a:pPr>
            <a:r>
              <a:rPr lang="en" sz="1100" b="1" i="0" u="none" strike="noStrike" cap="none">
                <a:solidFill>
                  <a:srgbClr val="1F3864"/>
                </a:solidFill>
                <a:latin typeface="Arial"/>
                <a:ea typeface="Arial"/>
                <a:cs typeface="Arial"/>
                <a:sym typeface="Arial"/>
              </a:rPr>
              <a:t>Conclusion &amp; Recommendations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5" name="Google Shape;285;p26"/>
          <p:cNvSpPr/>
          <p:nvPr/>
        </p:nvSpPr>
        <p:spPr>
          <a:xfrm>
            <a:off x="4698905" y="1337310"/>
            <a:ext cx="3944337" cy="33604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Autofit/>
          </a:bodyPr>
          <a:lstStyle/>
          <a:p>
            <a:pPr marL="139700" marR="0" lvl="0" indent="-146050" algn="just" rtl="0">
              <a:spcBef>
                <a:spcPts val="0"/>
              </a:spcBef>
              <a:spcAft>
                <a:spcPts val="0"/>
              </a:spcAft>
              <a:buClr>
                <a:srgbClr val="1A1A1A"/>
              </a:buClr>
              <a:buSzPts val="900"/>
              <a:buFont typeface="Arial"/>
              <a:buChar char="•"/>
            </a:pPr>
            <a:r>
              <a:rPr lang="en" sz="900" b="0" i="0" u="none" strike="noStrike" cap="none">
                <a:solidFill>
                  <a:srgbClr val="1A1A1A"/>
                </a:solidFill>
                <a:latin typeface="Arial"/>
                <a:ea typeface="Arial"/>
                <a:cs typeface="Arial"/>
                <a:sym typeface="Arial"/>
              </a:rPr>
              <a:t>Evidence establishes a coordinated 3-party scheme to steal and sell patent QT-AI-2025 for £5,000,000.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139700" marR="0" lvl="0" indent="-146050" algn="just" rtl="0">
              <a:spcBef>
                <a:spcPts val="700"/>
              </a:spcBef>
              <a:spcAft>
                <a:spcPts val="0"/>
              </a:spcAft>
              <a:buClr>
                <a:srgbClr val="1A1A1A"/>
              </a:buClr>
              <a:buSzPts val="900"/>
              <a:buFont typeface="Arial"/>
              <a:buChar char="•"/>
            </a:pPr>
            <a:r>
              <a:rPr lang="en" sz="900" b="0" i="0" u="none" strike="noStrike" cap="none">
                <a:solidFill>
                  <a:srgbClr val="1A1A1A"/>
                </a:solidFill>
                <a:latin typeface="Arial"/>
                <a:ea typeface="Arial"/>
                <a:cs typeface="Arial"/>
                <a:sym typeface="Arial"/>
              </a:rPr>
              <a:t>Recommend: suspend Emma's access; refer findings to law enforcement for espionage/theft charges.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139700" marR="0" lvl="0" indent="-146050" algn="just" rtl="0">
              <a:spcBef>
                <a:spcPts val="700"/>
              </a:spcBef>
              <a:spcAft>
                <a:spcPts val="0"/>
              </a:spcAft>
              <a:buClr>
                <a:srgbClr val="1A1A1A"/>
              </a:buClr>
              <a:buSzPts val="900"/>
              <a:buFont typeface="Arial"/>
              <a:buChar char="•"/>
            </a:pPr>
            <a:r>
              <a:rPr lang="en" sz="900" b="0" i="0" u="none" strike="noStrike" cap="none">
                <a:solidFill>
                  <a:srgbClr val="1A1A1A"/>
                </a:solidFill>
                <a:latin typeface="Arial"/>
                <a:ea typeface="Arial"/>
                <a:cs typeface="Arial"/>
                <a:sym typeface="Arial"/>
              </a:rPr>
              <a:t>Recommend: trace the offshore payment; complete USB flash-drive file/metadata analysis.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139700" marR="0" lvl="0" indent="-146050" algn="just" rtl="0">
              <a:spcBef>
                <a:spcPts val="700"/>
              </a:spcBef>
              <a:spcAft>
                <a:spcPts val="0"/>
              </a:spcAft>
              <a:buClr>
                <a:srgbClr val="1A1A1A"/>
              </a:buClr>
              <a:buSzPts val="900"/>
              <a:buFont typeface="Arial"/>
              <a:buChar char="•"/>
            </a:pPr>
            <a:r>
              <a:rPr lang="en" sz="900" b="0" i="0" u="none" strike="noStrike" cap="none">
                <a:solidFill>
                  <a:srgbClr val="1A1A1A"/>
                </a:solidFill>
                <a:latin typeface="Arial"/>
                <a:ea typeface="Arial"/>
                <a:cs typeface="Arial"/>
                <a:sym typeface="Arial"/>
              </a:rPr>
              <a:t>Recommend: preserve all devices under continued chain-of-custody control for legal proceedings.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6" name="Google Shape;286;p26"/>
          <p:cNvSpPr/>
          <p:nvPr/>
        </p:nvSpPr>
        <p:spPr>
          <a:xfrm>
            <a:off x="8458030" y="4869180"/>
            <a:ext cx="411583" cy="2057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700"/>
              <a:buFont typeface="Arial"/>
              <a:buNone/>
            </a:pPr>
            <a:r>
              <a:rPr lang="en" sz="700" b="0" i="0" u="none" strike="noStrike" cap="none">
                <a:solidFill>
                  <a:srgbClr val="5B6472"/>
                </a:solidFill>
                <a:latin typeface="Arial"/>
                <a:ea typeface="Arial"/>
                <a:cs typeface="Arial"/>
                <a:sym typeface="Arial"/>
              </a:rPr>
              <a:t>11</a:t>
            </a:r>
            <a:endParaRPr sz="7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870</Words>
  <Application>Microsoft Office PowerPoint</Application>
  <PresentationFormat>On-screen Show (16:9)</PresentationFormat>
  <Paragraphs>140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Cambria</vt:lpstr>
      <vt:lpstr>Simple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valand harsh</cp:lastModifiedBy>
  <cp:revision>3</cp:revision>
  <dcterms:modified xsi:type="dcterms:W3CDTF">2026-08-11T08:13:43Z</dcterms:modified>
</cp:coreProperties>
</file>