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presProps.xml" ContentType="application/vnd.openxmlformats-officedocument.presentationml.presProps+xml"/>
  <Override PartName="/ppt/presentation.xml" ContentType="application/vnd.ms-powerpoint.presentation.macroEnabled.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3" r:id="rId5"/>
    <p:sldId id="259" r:id="rId6"/>
    <p:sldId id="260" r:id="rId7"/>
    <p:sldId id="261" r:id="rId8"/>
    <p:sldId id="262"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varScale="1">
        <p:scale>
          <a:sx n="68" d="100"/>
          <a:sy n="68" d="100"/>
        </p:scale>
        <p:origin x="-476" y="-6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3048000" y="3124200"/>
            <a:ext cx="82296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3048000" y="5003322"/>
            <a:ext cx="82296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10733828" y="1110597"/>
            <a:ext cx="2286000" cy="508000"/>
          </a:xfrm>
        </p:spPr>
        <p:txBody>
          <a:bodyPr/>
          <a:lstStyle/>
          <a:p>
            <a:fld id="{1E1D5AD0-1B5B-4F6E-8869-004624CB9228}" type="datetimeFigureOut">
              <a:rPr lang="en-US" smtClean="0"/>
              <a:t>2/12/2026</a:t>
            </a:fld>
            <a:endParaRPr lang="en-US"/>
          </a:p>
        </p:txBody>
      </p:sp>
      <p:sp>
        <p:nvSpPr>
          <p:cNvPr id="17" name="Footer Placeholder 16"/>
          <p:cNvSpPr>
            <a:spLocks noGrp="1"/>
          </p:cNvSpPr>
          <p:nvPr>
            <p:ph type="ftr" sz="quarter" idx="11"/>
          </p:nvPr>
        </p:nvSpPr>
        <p:spPr bwMode="auto">
          <a:xfrm rot="5400000">
            <a:off x="10045959" y="4117661"/>
            <a:ext cx="3657600" cy="512064"/>
          </a:xfrm>
        </p:spPr>
        <p:txBody>
          <a:bodyPr/>
          <a:lstStyle/>
          <a:p>
            <a:endParaRPr lang="en-US"/>
          </a:p>
        </p:txBody>
      </p:sp>
      <p:sp>
        <p:nvSpPr>
          <p:cNvPr id="10" name="Rectangle 9"/>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12151808"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812800" y="3429000"/>
            <a:ext cx="17272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746176"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2218944" y="5788152"/>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2540000" y="4495800"/>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767392" y="4928702"/>
            <a:ext cx="812800" cy="517524"/>
          </a:xfrm>
        </p:spPr>
        <p:txBody>
          <a:bodyPr/>
          <a:lstStyle/>
          <a:p>
            <a:fld id="{E03452AD-DC64-4E90-9BE1-05321977C8A2}"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609600" y="1600200"/>
            <a:ext cx="99568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E1D5AD0-1B5B-4F6E-8869-004624CB9228}" type="datetimeFigureOut">
              <a:rPr lang="en-US" smtClean="0"/>
              <a:t>2/12/2026</a:t>
            </a:fld>
            <a:endParaRPr lang="en-US"/>
          </a:p>
        </p:txBody>
      </p:sp>
      <p:sp>
        <p:nvSpPr>
          <p:cNvPr id="9" name="Slide Number Placeholder 8"/>
          <p:cNvSpPr>
            <a:spLocks noGrp="1"/>
          </p:cNvSpPr>
          <p:nvPr>
            <p:ph type="sldNum" sz="quarter" idx="15"/>
          </p:nvPr>
        </p:nvSpPr>
        <p:spPr/>
        <p:txBody>
          <a:bodyPr rtlCol="0"/>
          <a:lstStyle/>
          <a:p>
            <a:fld id="{E03452AD-DC64-4E90-9BE1-05321977C8A2}"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48000" y="2895600"/>
            <a:ext cx="82296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048000" y="5010150"/>
            <a:ext cx="82296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10732008" y="1106932"/>
            <a:ext cx="2286000" cy="508000"/>
          </a:xfrm>
        </p:spPr>
        <p:txBody>
          <a:bodyPr/>
          <a:lstStyle/>
          <a:p>
            <a:fld id="{1E1D5AD0-1B5B-4F6E-8869-004624CB9228}" type="datetimeFigureOut">
              <a:rPr lang="en-US" smtClean="0"/>
              <a:t>2/12/2026</a:t>
            </a:fld>
            <a:endParaRPr lang="en-US"/>
          </a:p>
        </p:txBody>
      </p:sp>
      <p:sp>
        <p:nvSpPr>
          <p:cNvPr id="5" name="Footer Placeholder 4"/>
          <p:cNvSpPr>
            <a:spLocks noGrp="1"/>
          </p:cNvSpPr>
          <p:nvPr>
            <p:ph type="ftr" sz="quarter" idx="11"/>
          </p:nvPr>
        </p:nvSpPr>
        <p:spPr bwMode="auto">
          <a:xfrm rot="5400000">
            <a:off x="10046208" y="4114800"/>
            <a:ext cx="3657600" cy="512064"/>
          </a:xfrm>
        </p:spPr>
        <p:txBody>
          <a:bodyPr/>
          <a:lstStyle/>
          <a:p>
            <a:endParaRPr lang="en-US"/>
          </a:p>
        </p:txBody>
      </p:sp>
      <p:sp>
        <p:nvSpPr>
          <p:cNvPr id="9" name="Rectangle 8"/>
          <p:cNvSpPr/>
          <p:nvPr/>
        </p:nvSpPr>
        <p:spPr bwMode="auto">
          <a:xfrm>
            <a:off x="508000" y="0"/>
            <a:ext cx="8128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368448" y="0"/>
            <a:ext cx="139552"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1320800" y="0"/>
            <a:ext cx="242496"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521760" y="0"/>
            <a:ext cx="30704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41792"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12192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138816"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2302187"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4224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625600" y="0"/>
            <a:ext cx="1016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812800" y="3429000"/>
            <a:ext cx="17272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766272" y="4866752"/>
            <a:ext cx="855232"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454773" y="5500632"/>
            <a:ext cx="18288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2218944" y="5791200"/>
            <a:ext cx="36576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2505387" y="4479888"/>
            <a:ext cx="48768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12130592"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787488" y="4928702"/>
            <a:ext cx="812800" cy="517524"/>
          </a:xfrm>
        </p:spPr>
        <p:txBody>
          <a:bodyPr/>
          <a:lstStyle/>
          <a:p>
            <a:fld id="{E03452AD-DC64-4E90-9BE1-05321977C8A2}"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E1D5AD0-1B5B-4F6E-8869-004624CB9228}" type="datetimeFigureOut">
              <a:rPr lang="en-US" smtClean="0"/>
              <a:t>2/12/2026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03452AD-DC64-4E90-9BE1-05321977C8A2}" type="slidenum">
              <a:rPr lang="en-US" smtClean="0"/>
              <a:t>‹#›</a:t>
            </a:fld>
            <a:endParaRPr lang="en-US"/>
          </a:p>
        </p:txBody>
      </p:sp>
      <p:sp>
        <p:nvSpPr>
          <p:cNvPr id="9" name="Content Placeholder 8"/>
          <p:cNvSpPr>
            <a:spLocks noGrp="1"/>
          </p:cNvSpPr>
          <p:nvPr>
            <p:ph sz="quarter" idx="1"/>
          </p:nvPr>
        </p:nvSpPr>
        <p:spPr>
          <a:xfrm>
            <a:off x="609600" y="1600200"/>
            <a:ext cx="48768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5693664" y="1600200"/>
            <a:ext cx="48768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0584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E1D5AD0-1B5B-4F6E-8869-004624CB9228}" type="datetimeFigureOut">
              <a:rPr lang="en-US" smtClean="0"/>
              <a:t>2/12/2026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03452AD-DC64-4E90-9BE1-05321977C8A2}" type="slidenum">
              <a:rPr lang="en-US" smtClean="0"/>
              <a:t>‹#›</a:t>
            </a:fld>
            <a:endParaRPr lang="en-US"/>
          </a:p>
        </p:txBody>
      </p:sp>
      <p:sp>
        <p:nvSpPr>
          <p:cNvPr id="11" name="Content Placeholder 10"/>
          <p:cNvSpPr>
            <a:spLocks noGrp="1"/>
          </p:cNvSpPr>
          <p:nvPr>
            <p:ph sz="quarter" idx="2"/>
          </p:nvPr>
        </p:nvSpPr>
        <p:spPr>
          <a:xfrm>
            <a:off x="609600" y="2362200"/>
            <a:ext cx="48768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5829300" y="2362200"/>
            <a:ext cx="48768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6096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5791200" y="1569720"/>
            <a:ext cx="48768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E1D5AD0-1B5B-4F6E-8869-004624CB9228}" type="datetimeFigureOut">
              <a:rPr lang="en-US" smtClean="0"/>
              <a:t>2/12/2026</a:t>
            </a:fld>
            <a:endParaRPr lang="en-US"/>
          </a:p>
        </p:txBody>
      </p:sp>
      <p:sp>
        <p:nvSpPr>
          <p:cNvPr id="7" name="Slide Number Placeholder 6"/>
          <p:cNvSpPr>
            <a:spLocks noGrp="1"/>
          </p:cNvSpPr>
          <p:nvPr>
            <p:ph type="sldNum" sz="quarter" idx="11"/>
          </p:nvPr>
        </p:nvSpPr>
        <p:spPr/>
        <p:txBody>
          <a:bodyPr rtlCol="0"/>
          <a:lstStyle/>
          <a:p>
            <a:fld id="{E03452AD-DC64-4E90-9BE1-05321977C8A2}"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1D5AD0-1B5B-4F6E-8869-004624CB9228}" type="datetimeFigureOut">
              <a:rPr lang="en-US" smtClean="0"/>
              <a:t>2/12/2026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03452AD-DC64-4E90-9BE1-05321977C8A2}"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5547360" y="3124200"/>
            <a:ext cx="6309360" cy="6096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083040" y="274320"/>
            <a:ext cx="2036064"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406400" y="274320"/>
            <a:ext cx="75184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E1D5AD0-1B5B-4F6E-8869-004624CB9228}" type="datetimeFigureOut">
              <a:rPr lang="en-US" smtClean="0"/>
              <a:t>2/12/2026</a:t>
            </a:fld>
            <a:endParaRPr lang="en-US"/>
          </a:p>
        </p:txBody>
      </p:sp>
      <p:sp>
        <p:nvSpPr>
          <p:cNvPr id="22" name="Slide Number Placeholder 21"/>
          <p:cNvSpPr>
            <a:spLocks noGrp="1"/>
          </p:cNvSpPr>
          <p:nvPr>
            <p:ph type="sldNum" sz="quarter" idx="15"/>
          </p:nvPr>
        </p:nvSpPr>
        <p:spPr/>
        <p:txBody>
          <a:bodyPr rtlCol="0"/>
          <a:lstStyle/>
          <a:p>
            <a:fld id="{E03452AD-DC64-4E90-9BE1-05321977C8A2}"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11684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5518404" y="3124200"/>
            <a:ext cx="6309360" cy="6096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82296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9021064" y="264795"/>
            <a:ext cx="2032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119888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11785600" y="0"/>
            <a:ext cx="4064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83312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256395"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E1D5AD0-1B5B-4F6E-8869-004624CB9228}" type="datetimeFigureOut">
              <a:rPr lang="en-US" smtClean="0"/>
              <a:t>2/12/2026</a:t>
            </a:fld>
            <a:endParaRPr lang="en-US"/>
          </a:p>
        </p:txBody>
      </p:sp>
      <p:sp>
        <p:nvSpPr>
          <p:cNvPr id="18" name="Slide Number Placeholder 17"/>
          <p:cNvSpPr>
            <a:spLocks noGrp="1"/>
          </p:cNvSpPr>
          <p:nvPr>
            <p:ph type="sldNum" sz="quarter" idx="11"/>
          </p:nvPr>
        </p:nvSpPr>
        <p:spPr/>
        <p:txBody>
          <a:bodyPr rtlCol="0"/>
          <a:lstStyle/>
          <a:p>
            <a:fld id="{E03452AD-DC64-4E90-9BE1-05321977C8A2}"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E1D5AD0-1B5B-4F6E-8869-004624CB9228}"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3452AD-DC64-4E90-9BE1-05321977C8A2}"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2352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E1D5AD0-1B5B-4F6E-8869-004624CB9228}" type="datetimeFigureOut">
              <a:rPr lang="en-US" smtClean="0"/>
              <a:t>2/12/2026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03452AD-DC64-4E90-9BE1-05321977C8A2}"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11684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609600" y="274638"/>
            <a:ext cx="99568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09600" y="1600200"/>
            <a:ext cx="99568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10454640" y="1017843"/>
            <a:ext cx="2011680" cy="512064"/>
          </a:xfrm>
          <a:prstGeom prst="rect">
            <a:avLst/>
          </a:prstGeom>
        </p:spPr>
        <p:txBody>
          <a:bodyPr vert="horz" anchor="ctr" anchorCtr="0"/>
          <a:lstStyle>
            <a:lvl1pPr algn="r" eaLnBrk="1" latinLnBrk="0" hangingPunct="1">
              <a:defRPr kumimoji="0" sz="1200">
                <a:solidFill>
                  <a:schemeClr val="tx2"/>
                </a:solidFill>
              </a:defRPr>
            </a:lvl1pPr>
          </a:lstStyle>
          <a:p>
            <a:fld id="{1E1D5AD0-1B5B-4F6E-8869-004624CB9228}" type="datetimeFigureOut">
              <a:rPr lang="en-US" smtClean="0"/>
              <a:t>2/12/2026</a:t>
            </a:fld>
            <a:endParaRPr lang="en-US"/>
          </a:p>
        </p:txBody>
      </p:sp>
      <p:sp>
        <p:nvSpPr>
          <p:cNvPr id="3" name="Footer Placeholder 2"/>
          <p:cNvSpPr>
            <a:spLocks noGrp="1"/>
          </p:cNvSpPr>
          <p:nvPr>
            <p:ph type="ftr" sz="quarter" idx="3"/>
          </p:nvPr>
        </p:nvSpPr>
        <p:spPr>
          <a:xfrm rot="5400000">
            <a:off x="9853648" y="3676280"/>
            <a:ext cx="3200400" cy="48768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1016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119888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11785600" y="0"/>
            <a:ext cx="4064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18872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10875264" y="5715000"/>
            <a:ext cx="73152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0838688" y="5734050"/>
            <a:ext cx="812800" cy="521208"/>
          </a:xfrm>
          <a:prstGeom prst="rect">
            <a:avLst/>
          </a:prstGeom>
        </p:spPr>
        <p:txBody>
          <a:bodyPr vert="horz" anchor="ctr"/>
          <a:lstStyle>
            <a:lvl1pPr algn="ctr" eaLnBrk="1" latinLnBrk="0" hangingPunct="1">
              <a:defRPr kumimoji="0" sz="1400" b="1">
                <a:solidFill>
                  <a:srgbClr val="FFFFFF"/>
                </a:solidFill>
              </a:defRPr>
            </a:lvl1pPr>
          </a:lstStyle>
          <a:p>
            <a:fld id="{E03452AD-DC64-4E90-9BE1-05321977C8A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hyperlink" Target="https://socialsci.libretexts.org/Courses/Pittsburg_State_University/The_Developing_Child/13:_Social_and_Emotional_Development_in_Infancy_and_Toddlerhood/13.05:_Attachment/13.5.02:_Bowlby's_Attachment_Theory#:~:text=Pre"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FD127A-706C-4478-AC62-FEE9F4D1D346}"/>
              </a:ext>
            </a:extLst>
          </p:cNvPr>
          <p:cNvSpPr>
            <a:spLocks noGrp="1"/>
          </p:cNvSpPr>
          <p:nvPr>
            <p:ph type="ctrTitle"/>
          </p:nvPr>
        </p:nvSpPr>
        <p:spPr>
          <a:xfrm>
            <a:off x="2908041" y="1099457"/>
            <a:ext cx="8229600" cy="1894362"/>
          </a:xfrm>
        </p:spPr>
        <p:txBody>
          <a:bodyPr/>
          <a:lstStyle/>
          <a:p>
            <a:r>
              <a:rPr lang="en-US" dirty="0">
                <a:latin typeface="Times New Roman" panose="02020603050405020304" pitchFamily="18" charset="0"/>
                <a:cs typeface="Times New Roman" panose="02020603050405020304" pitchFamily="18" charset="0"/>
              </a:rPr>
              <a:t>Attachment Theory and a Plan for Jenny </a:t>
            </a:r>
          </a:p>
        </p:txBody>
      </p:sp>
      <p:sp>
        <p:nvSpPr>
          <p:cNvPr id="3" name="TextBox 2"/>
          <p:cNvSpPr txBox="1"/>
          <p:nvPr/>
        </p:nvSpPr>
        <p:spPr>
          <a:xfrm>
            <a:off x="609600" y="5143500"/>
            <a:ext cx="10972800" cy="1371600"/>
          </a:xfrm>
          <a:prstGeom prst="rect">
            <a:avLst/>
          </a:prstGeom>
          <a:noFill/>
        </p:spPr>
        <p:txBody>
          <a:bodyPr wrap="none">
            <a:spAutoFit/>
          </a:bodyPr>
          <a:lstStyle/>
          <a:p>
            <a:r>
              <a:t>Janees Khan | Student Number: 2420113 | Module: LCHS4010</a:t>
            </a:r>
          </a:p>
        </p:txBody>
      </p:sp>
    </p:spTree>
    <p:extLst>
      <p:ext uri="{BB962C8B-B14F-4D97-AF65-F5344CB8AC3E}">
        <p14:creationId xmlns:p14="http://schemas.microsoft.com/office/powerpoint/2010/main" val="123950880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ABD5F91-E171-41BC-B297-59D383A8C586}"/>
              </a:ext>
            </a:extLst>
          </p:cNvPr>
          <p:cNvSpPr>
            <a:spLocks noGrp="1"/>
          </p:cNvSpPr>
          <p:nvPr>
            <p:ph type="title"/>
          </p:nvPr>
        </p:nvSpPr>
        <p:spPr>
          <a:xfrm>
            <a:off x="3811664" y="500062"/>
            <a:ext cx="4568671" cy="1325563"/>
          </a:xfrm>
        </p:spPr>
        <p:txBody>
          <a:bodyPr/>
          <a:lstStyle/>
          <a:p>
            <a:r>
              <a:rPr lang="en-US" dirty="0">
                <a:latin typeface="Times New Roman" panose="02020603050405020304" pitchFamily="18" charset="0"/>
                <a:cs typeface="Times New Roman" panose="02020603050405020304" pitchFamily="18" charset="0"/>
              </a:rPr>
              <a:t>Case Overview </a:t>
            </a:r>
          </a:p>
        </p:txBody>
      </p:sp>
      <p:sp>
        <p:nvSpPr>
          <p:cNvPr id="3" name="Content Placeholder 2">
            <a:extLst>
              <a:ext uri="{FF2B5EF4-FFF2-40B4-BE49-F238E27FC236}">
                <a16:creationId xmlns="" xmlns:a16="http://schemas.microsoft.com/office/drawing/2014/main" id="{83D61D32-8818-485E-867D-BA91AD4ECE29}"/>
              </a:ext>
            </a:extLst>
          </p:cNvPr>
          <p:cNvSpPr>
            <a:spLocks noGrp="1"/>
          </p:cNvSpPr>
          <p:nvPr>
            <p:ph sz="quarter" idx="1"/>
          </p:nvPr>
        </p:nvSpPr>
        <p:spPr>
          <a:xfrm>
            <a:off x="838200" y="1825625"/>
            <a:ext cx="10515600" cy="2542189"/>
          </a:xfrm>
        </p:spPr>
        <p:txBody>
          <a:bodyPr>
            <a:normAutofit/>
          </a:bodyPr>
          <a:lstStyle/>
          <a:p>
            <a:pPr algn="just"/>
            <a:r>
              <a:rPr lang="en-US" sz="2000" dirty="0">
                <a:latin typeface="Times New Roman" panose="02020603050405020304" pitchFamily="18" charset="0"/>
                <a:cs typeface="Times New Roman" panose="02020603050405020304" pitchFamily="18" charset="0"/>
              </a:rPr>
              <a:t>Since her father passed away at the age of 11, Jenny (16) was the main caregiver to her mother (mobility, memory and mood problems).</a:t>
            </a:r>
          </a:p>
          <a:p>
            <a:pPr algn="just"/>
            <a:r>
              <a:rPr lang="en-US" sz="2000" dirty="0">
                <a:latin typeface="Times New Roman" panose="02020603050405020304" pitchFamily="18" charset="0"/>
                <a:cs typeface="Times New Roman" panose="02020603050405020304" pitchFamily="18" charset="0"/>
              </a:rPr>
              <a:t>Consequently, Jenny has assumed major adult roles at a very critical adolescent developmental phase. The bereavement and the long-term care giving process might have affected her emotional security, psychological well-being and social development</a:t>
            </a:r>
          </a:p>
        </p:txBody>
      </p:sp>
    </p:spTree>
    <p:extLst>
      <p:ext uri="{BB962C8B-B14F-4D97-AF65-F5344CB8AC3E}">
        <p14:creationId xmlns:p14="http://schemas.microsoft.com/office/powerpoint/2010/main" val="3430412525"/>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69698C5-4662-4D68-AF17-CA8370CD0896}"/>
              </a:ext>
            </a:extLst>
          </p:cNvPr>
          <p:cNvSpPr>
            <a:spLocks noGrp="1"/>
          </p:cNvSpPr>
          <p:nvPr>
            <p:ph type="title"/>
          </p:nvPr>
        </p:nvSpPr>
        <p:spPr>
          <a:xfrm>
            <a:off x="923278" y="500062"/>
            <a:ext cx="10173809" cy="1325563"/>
          </a:xfrm>
        </p:spPr>
        <p:txBody>
          <a:bodyPr>
            <a:normAutofit/>
          </a:bodyPr>
          <a:lstStyle/>
          <a:p>
            <a:r>
              <a:rPr lang="en-US" sz="3600" dirty="0">
                <a:latin typeface="Times New Roman" panose="02020603050405020304" pitchFamily="18" charset="0"/>
                <a:cs typeface="Times New Roman" panose="02020603050405020304" pitchFamily="18" charset="0"/>
              </a:rPr>
              <a:t>Bowlby’s Attachment Theory – a conceptual overview</a:t>
            </a:r>
          </a:p>
        </p:txBody>
      </p:sp>
      <p:sp>
        <p:nvSpPr>
          <p:cNvPr id="3" name="Content Placeholder 2">
            <a:extLst>
              <a:ext uri="{FF2B5EF4-FFF2-40B4-BE49-F238E27FC236}">
                <a16:creationId xmlns="" xmlns:a16="http://schemas.microsoft.com/office/drawing/2014/main" id="{52C57516-49B4-44ED-816C-C51A14C526D8}"/>
              </a:ext>
            </a:extLst>
          </p:cNvPr>
          <p:cNvSpPr>
            <a:spLocks noGrp="1"/>
          </p:cNvSpPr>
          <p:nvPr>
            <p:ph sz="quarter" idx="1"/>
          </p:nvPr>
        </p:nvSpPr>
        <p:spPr/>
        <p:txBody>
          <a:bodyPr>
            <a:normAutofit/>
          </a:bodyPr>
          <a:lstStyle/>
          <a:p>
            <a:pPr algn="just"/>
            <a:r>
              <a:rPr lang="en-US" sz="2400" b="1" dirty="0">
                <a:latin typeface="Times New Roman" panose="02020603050405020304" pitchFamily="18" charset="0"/>
                <a:cs typeface="Times New Roman" panose="02020603050405020304" pitchFamily="18" charset="0"/>
              </a:rPr>
              <a:t>Attachment: </a:t>
            </a:r>
            <a:r>
              <a:rPr lang="en-US" sz="2400" dirty="0">
                <a:latin typeface="Times New Roman" panose="02020603050405020304" pitchFamily="18" charset="0"/>
                <a:cs typeface="Times New Roman" panose="02020603050405020304" pitchFamily="18" charset="0"/>
              </a:rPr>
              <a:t>A natural, long-lasting emotional attachment between the child and the caregiver which is necessary to survive and grow properly.</a:t>
            </a:r>
          </a:p>
          <a:p>
            <a:pPr algn="just"/>
            <a:r>
              <a:rPr lang="en-US" sz="2400" b="1" dirty="0">
                <a:latin typeface="Times New Roman" panose="02020603050405020304" pitchFamily="18" charset="0"/>
                <a:cs typeface="Times New Roman" panose="02020603050405020304" pitchFamily="18" charset="0"/>
              </a:rPr>
              <a:t>Secure base: </a:t>
            </a:r>
            <a:r>
              <a:rPr lang="en-US" sz="2400" dirty="0">
                <a:latin typeface="Times New Roman" panose="02020603050405020304" pitchFamily="18" charset="0"/>
                <a:cs typeface="Times New Roman" panose="02020603050405020304" pitchFamily="18" charset="0"/>
              </a:rPr>
              <a:t>A sensitive caregiver offers protection and encouragement so that the child is able to explore the world without any fear.</a:t>
            </a:r>
          </a:p>
          <a:p>
            <a:pPr algn="just"/>
            <a:r>
              <a:rPr lang="en-US" sz="2400" b="1" dirty="0">
                <a:latin typeface="Times New Roman" panose="02020603050405020304" pitchFamily="18" charset="0"/>
                <a:cs typeface="Times New Roman" panose="02020603050405020304" pitchFamily="18" charset="0"/>
              </a:rPr>
              <a:t>Attachment behavior: </a:t>
            </a:r>
            <a:r>
              <a:rPr lang="en-US" sz="2400" dirty="0">
                <a:latin typeface="Times New Roman" panose="02020603050405020304" pitchFamily="18" charset="0"/>
                <a:cs typeface="Times New Roman" panose="02020603050405020304" pitchFamily="18" charset="0"/>
              </a:rPr>
              <a:t>Infants instinctively cry, cling or want to be close to caregivers to get protection especially when stressed (illness, separation).</a:t>
            </a:r>
          </a:p>
          <a:p>
            <a:pPr algn="just"/>
            <a:r>
              <a:rPr lang="en-US" sz="2400" b="1" dirty="0">
                <a:latin typeface="Times New Roman" panose="02020603050405020304" pitchFamily="18" charset="0"/>
                <a:cs typeface="Times New Roman" panose="02020603050405020304" pitchFamily="18" charset="0"/>
              </a:rPr>
              <a:t>Internal working models: </a:t>
            </a:r>
            <a:r>
              <a:rPr lang="en-US" sz="2400" dirty="0">
                <a:latin typeface="Times New Roman" panose="02020603050405020304" pitchFamily="18" charset="0"/>
                <a:cs typeface="Times New Roman" panose="02020603050405020304" pitchFamily="18" charset="0"/>
              </a:rPr>
              <a:t>The early experiences of attachment result in mental constructions of self (worthy of care) and others (reliable vs. unpredictable) that are used to develop future relationships (Moretti &amp; </a:t>
            </a:r>
            <a:r>
              <a:rPr lang="en-US" sz="2400" dirty="0" err="1">
                <a:latin typeface="Times New Roman" panose="02020603050405020304" pitchFamily="18" charset="0"/>
                <a:cs typeface="Times New Roman" panose="02020603050405020304" pitchFamily="18" charset="0"/>
              </a:rPr>
              <a:t>Peled</a:t>
            </a:r>
            <a:r>
              <a:rPr lang="en-US" sz="2400" dirty="0">
                <a:latin typeface="Times New Roman" panose="02020603050405020304" pitchFamily="18" charset="0"/>
                <a:cs typeface="Times New Roman" panose="02020603050405020304" pitchFamily="18" charset="0"/>
              </a:rPr>
              <a:t>, 2004).</a:t>
            </a:r>
          </a:p>
        </p:txBody>
      </p:sp>
    </p:spTree>
    <p:extLst>
      <p:ext uri="{BB962C8B-B14F-4D97-AF65-F5344CB8AC3E}">
        <p14:creationId xmlns:p14="http://schemas.microsoft.com/office/powerpoint/2010/main" val="224947618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B2B085-646D-4304-B15E-221FE7C5C949}"/>
              </a:ext>
            </a:extLst>
          </p:cNvPr>
          <p:cNvSpPr>
            <a:spLocks noGrp="1"/>
          </p:cNvSpPr>
          <p:nvPr>
            <p:ph type="title"/>
          </p:nvPr>
        </p:nvSpPr>
        <p:spPr>
          <a:xfrm>
            <a:off x="2533009" y="92725"/>
            <a:ext cx="7107315" cy="1325563"/>
          </a:xfrm>
        </p:spPr>
        <p:txBody>
          <a:bodyPr>
            <a:normAutofit fontScale="90000"/>
          </a:bodyPr>
          <a:lstStyle/>
          <a:p>
            <a:r>
              <a:rPr lang="en-US" sz="4400" dirty="0">
                <a:latin typeface="Times New Roman" panose="02020603050405020304" pitchFamily="18" charset="0"/>
                <a:cs typeface="Times New Roman" panose="02020603050405020304" pitchFamily="18" charset="0"/>
              </a:rPr>
              <a:t>Bowlby’s Attachment Theory</a:t>
            </a:r>
            <a:endParaRPr lang="en-US" dirty="0"/>
          </a:p>
        </p:txBody>
      </p:sp>
      <p:pic>
        <p:nvPicPr>
          <p:cNvPr id="5" name="Content Placeholder 4">
            <a:extLst>
              <a:ext uri="{FF2B5EF4-FFF2-40B4-BE49-F238E27FC236}">
                <a16:creationId xmlns="" xmlns:a16="http://schemas.microsoft.com/office/drawing/2014/main" id="{E6D236B7-2D49-42AA-8619-B78B54964819}"/>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404943" y="1343100"/>
            <a:ext cx="7226051" cy="4399393"/>
          </a:xfrm>
        </p:spPr>
      </p:pic>
      <p:sp>
        <p:nvSpPr>
          <p:cNvPr id="6" name="TextBox 5">
            <a:extLst>
              <a:ext uri="{FF2B5EF4-FFF2-40B4-BE49-F238E27FC236}">
                <a16:creationId xmlns="" xmlns:a16="http://schemas.microsoft.com/office/drawing/2014/main" id="{7D153D18-6023-472B-BB63-19AE3838DA8C}"/>
              </a:ext>
            </a:extLst>
          </p:cNvPr>
          <p:cNvSpPr txBox="1"/>
          <p:nvPr/>
        </p:nvSpPr>
        <p:spPr>
          <a:xfrm>
            <a:off x="630315" y="5817609"/>
            <a:ext cx="11461071" cy="923330"/>
          </a:xfrm>
          <a:prstGeom prst="rect">
            <a:avLst/>
          </a:prstGeom>
          <a:noFill/>
        </p:spPr>
        <p:txBody>
          <a:bodyPr wrap="square">
            <a:spAutoFit/>
          </a:bodyPr>
          <a:lstStyle/>
          <a:p>
            <a:r>
              <a:rPr lang="en-US" dirty="0">
                <a:hlinkClick r:id="rId3"/>
              </a:rPr>
              <a:t>https://socialsci.libretexts.org/Courses/Pittsburg_State_University/The_Developing_Child/13%3A_Social_and_Emotional_Development_in_Infancy_and_Toddlerhood/13.05%3A_Attachment/13.5.02%3A_Bowlby's_Attachment_Theory#:~:text=Pre</a:t>
            </a:r>
            <a:r>
              <a:rPr lang="en-US" dirty="0"/>
              <a:t> </a:t>
            </a:r>
          </a:p>
        </p:txBody>
      </p:sp>
    </p:spTree>
    <p:extLst>
      <p:ext uri="{BB962C8B-B14F-4D97-AF65-F5344CB8AC3E}">
        <p14:creationId xmlns:p14="http://schemas.microsoft.com/office/powerpoint/2010/main" val="91993735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5512699-5879-4AD9-A183-B6C255865BE6}"/>
              </a:ext>
            </a:extLst>
          </p:cNvPr>
          <p:cNvSpPr>
            <a:spLocks noGrp="1"/>
          </p:cNvSpPr>
          <p:nvPr>
            <p:ph type="title"/>
          </p:nvPr>
        </p:nvSpPr>
        <p:spPr>
          <a:xfrm>
            <a:off x="1871172" y="209676"/>
            <a:ext cx="8412332" cy="1325563"/>
          </a:xfrm>
        </p:spPr>
        <p:txBody>
          <a:bodyPr/>
          <a:lstStyle/>
          <a:p>
            <a:r>
              <a:rPr lang="en-US" dirty="0">
                <a:latin typeface="Times New Roman" panose="02020603050405020304" pitchFamily="18" charset="0"/>
                <a:cs typeface="Times New Roman" panose="02020603050405020304" pitchFamily="18" charset="0"/>
              </a:rPr>
              <a:t>Stages of Attachment Development </a:t>
            </a:r>
          </a:p>
        </p:txBody>
      </p:sp>
      <p:pic>
        <p:nvPicPr>
          <p:cNvPr id="5" name="Content Placeholder 4">
            <a:extLst>
              <a:ext uri="{FF2B5EF4-FFF2-40B4-BE49-F238E27FC236}">
                <a16:creationId xmlns="" xmlns:a16="http://schemas.microsoft.com/office/drawing/2014/main" id="{2CE862C3-B82F-4266-900F-644B84116A44}"/>
              </a:ext>
            </a:extLst>
          </p:cNvPr>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2246050" y="1628545"/>
            <a:ext cx="7190913" cy="4351338"/>
          </a:xfrm>
        </p:spPr>
      </p:pic>
    </p:spTree>
    <p:extLst>
      <p:ext uri="{BB962C8B-B14F-4D97-AF65-F5344CB8AC3E}">
        <p14:creationId xmlns:p14="http://schemas.microsoft.com/office/powerpoint/2010/main" val="338740394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C5EA33-F2A1-4E0B-B54C-5F21F1ACA51A}"/>
              </a:ext>
            </a:extLst>
          </p:cNvPr>
          <p:cNvSpPr>
            <a:spLocks noGrp="1"/>
          </p:cNvSpPr>
          <p:nvPr>
            <p:ph type="title"/>
          </p:nvPr>
        </p:nvSpPr>
        <p:spPr>
          <a:xfrm>
            <a:off x="1552482" y="427268"/>
            <a:ext cx="9087035" cy="1325563"/>
          </a:xfrm>
        </p:spPr>
        <p:txBody>
          <a:bodyPr/>
          <a:lstStyle/>
          <a:p>
            <a:r>
              <a:rPr lang="en-US" dirty="0">
                <a:latin typeface="Times New Roman" panose="02020603050405020304" pitchFamily="18" charset="0"/>
                <a:cs typeface="Times New Roman" panose="02020603050405020304" pitchFamily="18" charset="0"/>
              </a:rPr>
              <a:t>Attachment Disruption in Jenny’s Case</a:t>
            </a:r>
          </a:p>
        </p:txBody>
      </p:sp>
      <p:sp>
        <p:nvSpPr>
          <p:cNvPr id="3" name="Content Placeholder 2">
            <a:extLst>
              <a:ext uri="{FF2B5EF4-FFF2-40B4-BE49-F238E27FC236}">
                <a16:creationId xmlns="" xmlns:a16="http://schemas.microsoft.com/office/drawing/2014/main" id="{6FB00890-C635-40DB-B6B2-4ECE76C2502A}"/>
              </a:ext>
            </a:extLst>
          </p:cNvPr>
          <p:cNvSpPr>
            <a:spLocks noGrp="1"/>
          </p:cNvSpPr>
          <p:nvPr>
            <p:ph sz="quarter" idx="1"/>
          </p:nvPr>
        </p:nvSpPr>
        <p:spPr>
          <a:xfrm>
            <a:off x="838200" y="1825625"/>
            <a:ext cx="10622872" cy="4351338"/>
          </a:xfrm>
        </p:spPr>
        <p:txBody>
          <a:bodyPr>
            <a:normAutofit/>
          </a:bodyPr>
          <a:lstStyle/>
          <a:p>
            <a:pPr algn="just"/>
            <a:r>
              <a:rPr lang="en-US" sz="2000" dirty="0">
                <a:latin typeface="Times New Roman" panose="02020603050405020304" pitchFamily="18" charset="0"/>
                <a:cs typeface="Times New Roman" panose="02020603050405020304" pitchFamily="18" charset="0"/>
              </a:rPr>
              <a:t>It is probable that the father was the main attachment figure of Jenny. He lost his life at the tender age of 11 which symbolizes a traumatic loss. The grieving process of children is comparable to the process of separating attachment: the stages of protest, despair, detachment. Her coping will be hampered by an insecure attachment (or unresolved grief) (Moretti &amp; </a:t>
            </a:r>
            <a:r>
              <a:rPr lang="en-US" sz="2000" dirty="0" err="1">
                <a:latin typeface="Times New Roman" panose="02020603050405020304" pitchFamily="18" charset="0"/>
                <a:cs typeface="Times New Roman" panose="02020603050405020304" pitchFamily="18" charset="0"/>
              </a:rPr>
              <a:t>Peled</a:t>
            </a:r>
            <a:r>
              <a:rPr lang="en-US" sz="2000" dirty="0">
                <a:latin typeface="Times New Roman" panose="02020603050405020304" pitchFamily="18" charset="0"/>
                <a:cs typeface="Times New Roman" panose="02020603050405020304" pitchFamily="18" charset="0"/>
              </a:rPr>
              <a:t>, 2004; Stevens et al., 2024).</a:t>
            </a:r>
          </a:p>
          <a:p>
            <a:pPr algn="just"/>
            <a:r>
              <a:rPr lang="en-US" sz="2000" dirty="0">
                <a:latin typeface="Times New Roman" panose="02020603050405020304" pitchFamily="18" charset="0"/>
                <a:cs typeface="Times New Roman" panose="02020603050405020304" pitchFamily="18" charset="0"/>
              </a:rPr>
              <a:t>Jenny being a young carer might have not been blessed with any form of a stable adult secure base. She might not have been made emotionally available by her mother due to her health problems. Incongruent care giving correlates with the development of unfavorable internal working models (self unworthy, others unreliable).</a:t>
            </a:r>
          </a:p>
          <a:p>
            <a:pPr algn="just"/>
            <a:r>
              <a:rPr lang="en-US" sz="2000" dirty="0">
                <a:latin typeface="Times New Roman" panose="02020603050405020304" pitchFamily="18" charset="0"/>
                <a:cs typeface="Times New Roman" panose="02020603050405020304" pitchFamily="18" charset="0"/>
              </a:rPr>
              <a:t>The occupation of care giving that Jenny was engaged in probably led to chronic stress. Young carers are also known to exhibit poor health, education and social outcomes compared to the rest. Lack of adequate support might lead to anxiety, low self-esteem or social withdrawal in Jenny.</a:t>
            </a:r>
          </a:p>
        </p:txBody>
      </p:sp>
    </p:spTree>
    <p:extLst>
      <p:ext uri="{BB962C8B-B14F-4D97-AF65-F5344CB8AC3E}">
        <p14:creationId xmlns:p14="http://schemas.microsoft.com/office/powerpoint/2010/main" val="280750082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921602C-2484-41B3-9240-C055FC69AFDC}"/>
              </a:ext>
            </a:extLst>
          </p:cNvPr>
          <p:cNvSpPr>
            <a:spLocks noGrp="1"/>
          </p:cNvSpPr>
          <p:nvPr>
            <p:ph type="title"/>
          </p:nvPr>
        </p:nvSpPr>
        <p:spPr>
          <a:xfrm>
            <a:off x="3785216" y="400636"/>
            <a:ext cx="4621567" cy="1325563"/>
          </a:xfrm>
        </p:spPr>
        <p:txBody>
          <a:bodyPr/>
          <a:lstStyle/>
          <a:p>
            <a:r>
              <a:rPr lang="en-US" dirty="0">
                <a:latin typeface="Times New Roman" panose="02020603050405020304" pitchFamily="18" charset="0"/>
                <a:cs typeface="Times New Roman" panose="02020603050405020304" pitchFamily="18" charset="0"/>
              </a:rPr>
              <a:t>Nature vs Nurture </a:t>
            </a:r>
          </a:p>
        </p:txBody>
      </p:sp>
      <p:sp>
        <p:nvSpPr>
          <p:cNvPr id="3" name="Content Placeholder 2">
            <a:extLst>
              <a:ext uri="{FF2B5EF4-FFF2-40B4-BE49-F238E27FC236}">
                <a16:creationId xmlns="" xmlns:a16="http://schemas.microsoft.com/office/drawing/2014/main" id="{700CB8CC-14CD-42CC-AC40-86CEB09987B7}"/>
              </a:ext>
            </a:extLst>
          </p:cNvPr>
          <p:cNvSpPr>
            <a:spLocks noGrp="1"/>
          </p:cNvSpPr>
          <p:nvPr>
            <p:ph sz="quarter" idx="1"/>
          </p:nvPr>
        </p:nvSpPr>
        <p:spPr>
          <a:xfrm>
            <a:off x="838199" y="1825625"/>
            <a:ext cx="10702771" cy="4351338"/>
          </a:xfrm>
        </p:spPr>
        <p:txBody>
          <a:bodyPr>
            <a:normAutofit/>
          </a:bodyPr>
          <a:lstStyle/>
          <a:p>
            <a:pPr algn="just"/>
            <a:r>
              <a:rPr lang="en-US" sz="2000" dirty="0">
                <a:latin typeface="Times New Roman" panose="02020603050405020304" pitchFamily="18" charset="0"/>
                <a:cs typeface="Times New Roman" panose="02020603050405020304" pitchFamily="18" charset="0"/>
              </a:rPr>
              <a:t>According to Bowlby, attachment was evolutionarily adaptive: infants are born with an attachment behavioral system to guarantee their survival. Attachment style also is determined by genetic factors (temperament, neurobiology). The research indicates that only about 30% of the attachment security is explained by parenting (Aleem, 2024; </a:t>
            </a:r>
            <a:r>
              <a:rPr lang="en-US" sz="2000" dirty="0" err="1">
                <a:latin typeface="Times New Roman" panose="02020603050405020304" pitchFamily="18" charset="0"/>
                <a:cs typeface="Times New Roman" panose="02020603050405020304" pitchFamily="18" charset="0"/>
              </a:rPr>
              <a:t>Gervai</a:t>
            </a:r>
            <a:r>
              <a:rPr lang="en-US" sz="2000" dirty="0">
                <a:latin typeface="Times New Roman" panose="02020603050405020304" pitchFamily="18" charset="0"/>
                <a:cs typeface="Times New Roman" panose="02020603050405020304" pitchFamily="18" charset="0"/>
              </a:rPr>
              <a:t>, 2009).</a:t>
            </a:r>
          </a:p>
          <a:p>
            <a:pPr algn="just"/>
            <a:r>
              <a:rPr lang="en-US" sz="2000" dirty="0">
                <a:latin typeface="Times New Roman" panose="02020603050405020304" pitchFamily="18" charset="0"/>
                <a:cs typeface="Times New Roman" panose="02020603050405020304" pitchFamily="18" charset="0"/>
              </a:rPr>
              <a:t>Attachment is determined by caregiver responsiveness and sensitivity. In the case of Jenny, emotional support by surviving parent/caregivers will have a significant impact on the internal working models of Jenny.</a:t>
            </a:r>
          </a:p>
          <a:p>
            <a:pPr algn="just"/>
            <a:r>
              <a:rPr lang="en-US" sz="2000" dirty="0">
                <a:latin typeface="Times New Roman" panose="02020603050405020304" pitchFamily="18" charset="0"/>
                <a:cs typeface="Times New Roman" panose="02020603050405020304" pitchFamily="18" charset="0"/>
              </a:rPr>
              <a:t>The inherited traits along with the environment that Jenny is raised in shape her development. Biological sensitization of stress systems can be caused by early adversity (loss of father, caregiving stress), though can be buffered by positive support. Attachment is protective: it has the ability to protect against risks (e.g. poverty, trauma) and enhance resilience.</a:t>
            </a:r>
          </a:p>
        </p:txBody>
      </p:sp>
    </p:spTree>
    <p:extLst>
      <p:ext uri="{BB962C8B-B14F-4D97-AF65-F5344CB8AC3E}">
        <p14:creationId xmlns:p14="http://schemas.microsoft.com/office/powerpoint/2010/main" val="131859557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08492FC-C86B-4BA1-A15E-A2536F208D30}"/>
              </a:ext>
            </a:extLst>
          </p:cNvPr>
          <p:cNvSpPr>
            <a:spLocks noGrp="1"/>
          </p:cNvSpPr>
          <p:nvPr>
            <p:ph type="title"/>
          </p:nvPr>
        </p:nvSpPr>
        <p:spPr>
          <a:xfrm>
            <a:off x="2619837" y="391758"/>
            <a:ext cx="6952326" cy="1325563"/>
          </a:xfrm>
        </p:spPr>
        <p:txBody>
          <a:bodyPr>
            <a:normAutofit/>
          </a:bodyPr>
          <a:lstStyle/>
          <a:p>
            <a:r>
              <a:rPr lang="en-US" sz="4000" dirty="0">
                <a:latin typeface="Times New Roman" panose="02020603050405020304" pitchFamily="18" charset="0"/>
                <a:cs typeface="Times New Roman" panose="02020603050405020304" pitchFamily="18" charset="0"/>
              </a:rPr>
              <a:t>Strengths of Theoretical Model </a:t>
            </a:r>
          </a:p>
        </p:txBody>
      </p:sp>
      <p:graphicFrame>
        <p:nvGraphicFramePr>
          <p:cNvPr id="4" name="Table 4">
            <a:extLst>
              <a:ext uri="{FF2B5EF4-FFF2-40B4-BE49-F238E27FC236}">
                <a16:creationId xmlns="" xmlns:a16="http://schemas.microsoft.com/office/drawing/2014/main" id="{D6D388A4-3CA0-4218-8056-B47DDF33BF10}"/>
              </a:ext>
            </a:extLst>
          </p:cNvPr>
          <p:cNvGraphicFramePr>
            <a:graphicFrameLocks noGrp="1"/>
          </p:cNvGraphicFramePr>
          <p:nvPr>
            <p:ph sz="quarter" idx="1"/>
            <p:extLst>
              <p:ext uri="{D42A27DB-BD31-4B8C-83A1-F6EECF244321}">
                <p14:modId xmlns:p14="http://schemas.microsoft.com/office/powerpoint/2010/main" val="3037786064"/>
              </p:ext>
            </p:extLst>
          </p:nvPr>
        </p:nvGraphicFramePr>
        <p:xfrm>
          <a:off x="609600" y="1600200"/>
          <a:ext cx="9956800" cy="3915753"/>
        </p:xfrm>
        <a:graphic>
          <a:graphicData uri="http://schemas.openxmlformats.org/drawingml/2006/table">
            <a:tbl>
              <a:tblPr firstRow="1" bandRow="1">
                <a:tableStyleId>{5C22544A-7EE6-4342-B048-85BDC9FD1C3A}</a:tableStyleId>
              </a:tblPr>
              <a:tblGrid>
                <a:gridCol w="1887828">
                  <a:extLst>
                    <a:ext uri="{9D8B030D-6E8A-4147-A177-3AD203B41FA5}">
                      <a16:colId xmlns="" xmlns:a16="http://schemas.microsoft.com/office/drawing/2014/main" val="2112594411"/>
                    </a:ext>
                  </a:extLst>
                </a:gridCol>
                <a:gridCol w="8068972">
                  <a:extLst>
                    <a:ext uri="{9D8B030D-6E8A-4147-A177-3AD203B41FA5}">
                      <a16:colId xmlns="" xmlns:a16="http://schemas.microsoft.com/office/drawing/2014/main" val="550784918"/>
                    </a:ext>
                  </a:extLst>
                </a:gridCol>
              </a:tblGrid>
              <a:tr h="858146">
                <a:tc>
                  <a:txBody>
                    <a:bodyPr/>
                    <a:lstStyle/>
                    <a:p>
                      <a:r>
                        <a:rPr lang="en-US" sz="1800" dirty="0">
                          <a:latin typeface="Times New Roman" panose="02020603050405020304" pitchFamily="18" charset="0"/>
                          <a:cs typeface="Times New Roman" panose="02020603050405020304" pitchFamily="18" charset="0"/>
                        </a:rPr>
                        <a:t>Strength</a:t>
                      </a:r>
                      <a:endParaRPr lang="en-US" dirty="0">
                        <a:solidFill>
                          <a:schemeClr val="bg1"/>
                        </a:solidFill>
                      </a:endParaRPr>
                    </a:p>
                  </a:txBody>
                  <a:tcPr marL="86581" marR="86581"/>
                </a:tc>
                <a:tc>
                  <a:txBody>
                    <a:bodyPr/>
                    <a:lstStyle/>
                    <a:p>
                      <a:r>
                        <a:rPr lang="en-US" dirty="0">
                          <a:latin typeface="Times New Roman" panose="02020603050405020304" pitchFamily="18" charset="0"/>
                          <a:cs typeface="Times New Roman" panose="02020603050405020304" pitchFamily="18" charset="0"/>
                        </a:rPr>
                        <a:t>Explanation and Relevance</a:t>
                      </a:r>
                    </a:p>
                  </a:txBody>
                  <a:tcPr marL="86581" marR="86581"/>
                </a:tc>
                <a:extLst>
                  <a:ext uri="{0D108BD9-81ED-4DB2-BD59-A6C34878D82A}">
                    <a16:rowId xmlns="" xmlns:a16="http://schemas.microsoft.com/office/drawing/2014/main" val="1364880049"/>
                  </a:ext>
                </a:extLst>
              </a:tr>
              <a:tr h="954487">
                <a:tc>
                  <a:txBody>
                    <a:bodyPr/>
                    <a:lstStyle/>
                    <a:p>
                      <a:endParaRPr lang="en-US" dirty="0"/>
                    </a:p>
                  </a:txBody>
                  <a:tcPr marL="86581" marR="86581"/>
                </a:tc>
                <a:tc>
                  <a:txBody>
                    <a:bodyPr/>
                    <a:lstStyle/>
                    <a:p>
                      <a:r>
                        <a:rPr lang="en-US" dirty="0">
                          <a:latin typeface="Times New Roman" panose="02020603050405020304" pitchFamily="18" charset="0"/>
                          <a:cs typeface="Times New Roman" panose="02020603050405020304" pitchFamily="18" charset="0"/>
                        </a:rPr>
                        <a:t>Centuries of longitudinal studies show that secure attachment enjoys superior mental health, emotional regulation and functioning social lives. This helps to analyze the emotional well-being of Jenny in terms of attachment disruption (</a:t>
                      </a:r>
                      <a:r>
                        <a:rPr lang="en-US" dirty="0" err="1">
                          <a:latin typeface="Times New Roman" panose="02020603050405020304" pitchFamily="18" charset="0"/>
                          <a:cs typeface="Times New Roman" panose="02020603050405020304" pitchFamily="18" charset="0"/>
                        </a:rPr>
                        <a:t>Kohlhoff</a:t>
                      </a:r>
                      <a:r>
                        <a:rPr lang="en-US" dirty="0">
                          <a:latin typeface="Times New Roman" panose="02020603050405020304" pitchFamily="18" charset="0"/>
                          <a:cs typeface="Times New Roman" panose="02020603050405020304" pitchFamily="18" charset="0"/>
                        </a:rPr>
                        <a:t> et al., 2022).</a:t>
                      </a:r>
                    </a:p>
                  </a:txBody>
                  <a:tcPr marL="86581" marR="86581"/>
                </a:tc>
                <a:extLst>
                  <a:ext uri="{0D108BD9-81ED-4DB2-BD59-A6C34878D82A}">
                    <a16:rowId xmlns="" xmlns:a16="http://schemas.microsoft.com/office/drawing/2014/main" val="3760861965"/>
                  </a:ext>
                </a:extLst>
              </a:tr>
              <a:tr h="954487">
                <a:tc>
                  <a:txBody>
                    <a:bodyPr/>
                    <a:lstStyle/>
                    <a:p>
                      <a:endParaRPr lang="en-US"/>
                    </a:p>
                  </a:txBody>
                  <a:tcPr marL="86581" marR="86581"/>
                </a:tc>
                <a:tc>
                  <a:txBody>
                    <a:bodyPr/>
                    <a:lstStyle/>
                    <a:p>
                      <a:r>
                        <a:rPr lang="en-US" dirty="0">
                          <a:latin typeface="Times New Roman" panose="02020603050405020304" pitchFamily="18" charset="0"/>
                          <a:cs typeface="Times New Roman" panose="02020603050405020304" pitchFamily="18" charset="0"/>
                        </a:rPr>
                        <a:t>The foundation of the evidence-based interventions like Attachment-Based Family Therapy and caregiver sensitivity training and is, therefore, very useful in the development of the support plan of Jenny.</a:t>
                      </a:r>
                    </a:p>
                  </a:txBody>
                  <a:tcPr marL="86581" marR="86581"/>
                </a:tc>
                <a:extLst>
                  <a:ext uri="{0D108BD9-81ED-4DB2-BD59-A6C34878D82A}">
                    <a16:rowId xmlns="" xmlns:a16="http://schemas.microsoft.com/office/drawing/2014/main" val="3041675629"/>
                  </a:ext>
                </a:extLst>
              </a:tr>
              <a:tr h="858146">
                <a:tc>
                  <a:txBody>
                    <a:bodyPr/>
                    <a:lstStyle/>
                    <a:p>
                      <a:endParaRPr lang="en-US"/>
                    </a:p>
                  </a:txBody>
                  <a:tcPr marL="86581" marR="86581"/>
                </a:tc>
                <a:tc>
                  <a:txBody>
                    <a:bodyPr/>
                    <a:lstStyle/>
                    <a:p>
                      <a:r>
                        <a:rPr lang="en-US" dirty="0">
                          <a:latin typeface="Times New Roman" panose="02020603050405020304" pitchFamily="18" charset="0"/>
                          <a:cs typeface="Times New Roman" panose="02020603050405020304" pitchFamily="18" charset="0"/>
                        </a:rPr>
                        <a:t>Lays stress on the necessity of a secure base which translates exactly to the requirements of Jenny to endure the type of secure adult support that she would not be able to provide as a caregiver (</a:t>
                      </a:r>
                      <a:r>
                        <a:rPr lang="en-US" dirty="0" err="1">
                          <a:latin typeface="Times New Roman" panose="02020603050405020304" pitchFamily="18" charset="0"/>
                          <a:cs typeface="Times New Roman" panose="02020603050405020304" pitchFamily="18" charset="0"/>
                        </a:rPr>
                        <a:t>Duschinsky</a:t>
                      </a:r>
                      <a:r>
                        <a:rPr lang="en-US" dirty="0">
                          <a:latin typeface="Times New Roman" panose="02020603050405020304" pitchFamily="18" charset="0"/>
                          <a:cs typeface="Times New Roman" panose="02020603050405020304" pitchFamily="18" charset="0"/>
                        </a:rPr>
                        <a:t> et al., 2015).</a:t>
                      </a:r>
                    </a:p>
                  </a:txBody>
                  <a:tcPr marL="86581" marR="86581"/>
                </a:tc>
                <a:extLst>
                  <a:ext uri="{0D108BD9-81ED-4DB2-BD59-A6C34878D82A}">
                    <a16:rowId xmlns="" xmlns:a16="http://schemas.microsoft.com/office/drawing/2014/main" val="2767345423"/>
                  </a:ext>
                </a:extLst>
              </a:tr>
            </a:tbl>
          </a:graphicData>
        </a:graphic>
      </p:graphicFrame>
    </p:spTree>
    <p:extLst>
      <p:ext uri="{BB962C8B-B14F-4D97-AF65-F5344CB8AC3E}">
        <p14:creationId xmlns:p14="http://schemas.microsoft.com/office/powerpoint/2010/main" val="2783462072"/>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6187F64-A0EA-4067-978B-0BCE0156D507}"/>
              </a:ext>
            </a:extLst>
          </p:cNvPr>
          <p:cNvSpPr>
            <a:spLocks noGrp="1"/>
          </p:cNvSpPr>
          <p:nvPr>
            <p:ph type="title"/>
          </p:nvPr>
        </p:nvSpPr>
        <p:spPr>
          <a:xfrm>
            <a:off x="2261790" y="277979"/>
            <a:ext cx="7631097" cy="1325563"/>
          </a:xfrm>
        </p:spPr>
        <p:txBody>
          <a:bodyPr/>
          <a:lstStyle/>
          <a:p>
            <a:r>
              <a:rPr lang="en-US" dirty="0">
                <a:latin typeface="Times New Roman" panose="02020603050405020304" pitchFamily="18" charset="0"/>
                <a:cs typeface="Times New Roman" panose="02020603050405020304" pitchFamily="18" charset="0"/>
              </a:rPr>
              <a:t>Limitation of Theoretical Model </a:t>
            </a:r>
          </a:p>
        </p:txBody>
      </p:sp>
      <p:graphicFrame>
        <p:nvGraphicFramePr>
          <p:cNvPr id="5" name="Table 5">
            <a:extLst>
              <a:ext uri="{FF2B5EF4-FFF2-40B4-BE49-F238E27FC236}">
                <a16:creationId xmlns="" xmlns:a16="http://schemas.microsoft.com/office/drawing/2014/main" id="{6AC93962-3A18-488A-B9B1-CECCB6F2036D}"/>
              </a:ext>
            </a:extLst>
          </p:cNvPr>
          <p:cNvGraphicFramePr>
            <a:graphicFrameLocks noGrp="1"/>
          </p:cNvGraphicFramePr>
          <p:nvPr>
            <p:ph sz="quarter" idx="1"/>
            <p:extLst>
              <p:ext uri="{D42A27DB-BD31-4B8C-83A1-F6EECF244321}">
                <p14:modId xmlns:p14="http://schemas.microsoft.com/office/powerpoint/2010/main" val="3762273589"/>
              </p:ext>
            </p:extLst>
          </p:nvPr>
        </p:nvGraphicFramePr>
        <p:xfrm>
          <a:off x="609600" y="1600200"/>
          <a:ext cx="9956800" cy="3469807"/>
        </p:xfrm>
        <a:graphic>
          <a:graphicData uri="http://schemas.openxmlformats.org/drawingml/2006/table">
            <a:tbl>
              <a:tblPr firstRow="1" bandRow="1">
                <a:tableStyleId>{5C22544A-7EE6-4342-B048-85BDC9FD1C3A}</a:tableStyleId>
              </a:tblPr>
              <a:tblGrid>
                <a:gridCol w="1669273">
                  <a:extLst>
                    <a:ext uri="{9D8B030D-6E8A-4147-A177-3AD203B41FA5}">
                      <a16:colId xmlns="" xmlns:a16="http://schemas.microsoft.com/office/drawing/2014/main" val="1936759460"/>
                    </a:ext>
                  </a:extLst>
                </a:gridCol>
                <a:gridCol w="8287527">
                  <a:extLst>
                    <a:ext uri="{9D8B030D-6E8A-4147-A177-3AD203B41FA5}">
                      <a16:colId xmlns="" xmlns:a16="http://schemas.microsoft.com/office/drawing/2014/main" val="2483944702"/>
                    </a:ext>
                  </a:extLst>
                </a:gridCol>
              </a:tblGrid>
              <a:tr h="841815">
                <a:tc>
                  <a:txBody>
                    <a:bodyPr/>
                    <a:lstStyle/>
                    <a:p>
                      <a:r>
                        <a:rPr lang="en-US" dirty="0">
                          <a:latin typeface="Times New Roman" panose="02020603050405020304" pitchFamily="18" charset="0"/>
                          <a:cs typeface="Times New Roman" panose="02020603050405020304" pitchFamily="18" charset="0"/>
                        </a:rPr>
                        <a:t>Limitations</a:t>
                      </a:r>
                      <a:r>
                        <a:rPr lang="en-US" dirty="0"/>
                        <a:t> </a:t>
                      </a:r>
                    </a:p>
                  </a:txBody>
                  <a:tcPr marL="86581" marR="86581"/>
                </a:tc>
                <a:tc>
                  <a:txBody>
                    <a:bodyPr/>
                    <a:lstStyle/>
                    <a:p>
                      <a:r>
                        <a:rPr lang="en-US" dirty="0">
                          <a:latin typeface="Times New Roman" panose="02020603050405020304" pitchFamily="18" charset="0"/>
                          <a:cs typeface="Times New Roman" panose="02020603050405020304" pitchFamily="18" charset="0"/>
                        </a:rPr>
                        <a:t>Explanation and Relevance </a:t>
                      </a:r>
                    </a:p>
                  </a:txBody>
                  <a:tcPr marL="86581" marR="86581"/>
                </a:tc>
                <a:extLst>
                  <a:ext uri="{0D108BD9-81ED-4DB2-BD59-A6C34878D82A}">
                    <a16:rowId xmlns="" xmlns:a16="http://schemas.microsoft.com/office/drawing/2014/main" val="4090334485"/>
                  </a:ext>
                </a:extLst>
              </a:tr>
              <a:tr h="856796">
                <a:tc>
                  <a:txBody>
                    <a:bodyPr/>
                    <a:lstStyle/>
                    <a:p>
                      <a:endParaRPr lang="en-US"/>
                    </a:p>
                  </a:txBody>
                  <a:tcPr marL="86581" marR="86581"/>
                </a:tc>
                <a:tc>
                  <a:txBody>
                    <a:bodyPr/>
                    <a:lstStyle/>
                    <a:p>
                      <a:r>
                        <a:rPr lang="en-US" dirty="0">
                          <a:latin typeface="Times New Roman" panose="02020603050405020304" pitchFamily="18" charset="0"/>
                          <a:cs typeface="Times New Roman" panose="02020603050405020304" pitchFamily="18" charset="0"/>
                        </a:rPr>
                        <a:t>It was originally based on infancy and maternal care. Fails to completely explain the development of adolescents, peer relationships and school’s role in the life of Jenny (</a:t>
                      </a:r>
                      <a:r>
                        <a:rPr lang="en-US" dirty="0"/>
                        <a:t>Abadi, 2023)</a:t>
                      </a:r>
                      <a:r>
                        <a:rPr lang="en-US" dirty="0">
                          <a:latin typeface="Times New Roman" panose="02020603050405020304" pitchFamily="18" charset="0"/>
                          <a:cs typeface="Times New Roman" panose="02020603050405020304" pitchFamily="18" charset="0"/>
                        </a:rPr>
                        <a:t>.</a:t>
                      </a:r>
                    </a:p>
                  </a:txBody>
                  <a:tcPr marL="86581" marR="86581"/>
                </a:tc>
                <a:extLst>
                  <a:ext uri="{0D108BD9-81ED-4DB2-BD59-A6C34878D82A}">
                    <a16:rowId xmlns="" xmlns:a16="http://schemas.microsoft.com/office/drawing/2014/main" val="758112400"/>
                  </a:ext>
                </a:extLst>
              </a:tr>
              <a:tr h="856796">
                <a:tc>
                  <a:txBody>
                    <a:bodyPr/>
                    <a:lstStyle/>
                    <a:p>
                      <a:endParaRPr lang="en-US"/>
                    </a:p>
                  </a:txBody>
                  <a:tcPr marL="86581" marR="86581"/>
                </a:tc>
                <a:tc>
                  <a:txBody>
                    <a:bodyPr/>
                    <a:lstStyle/>
                    <a:p>
                      <a:r>
                        <a:rPr lang="en-US" dirty="0">
                          <a:latin typeface="Times New Roman" panose="02020603050405020304" pitchFamily="18" charset="0"/>
                          <a:cs typeface="Times New Roman" panose="02020603050405020304" pitchFamily="18" charset="0"/>
                        </a:rPr>
                        <a:t>Places great focus on early experiences, which may be inaccurate when it comes to resilience and subsequent corrective relationships.</a:t>
                      </a:r>
                    </a:p>
                  </a:txBody>
                  <a:tcPr marL="86581" marR="86581"/>
                </a:tc>
                <a:extLst>
                  <a:ext uri="{0D108BD9-81ED-4DB2-BD59-A6C34878D82A}">
                    <a16:rowId xmlns="" xmlns:a16="http://schemas.microsoft.com/office/drawing/2014/main" val="3620669348"/>
                  </a:ext>
                </a:extLst>
              </a:tr>
              <a:tr h="856796">
                <a:tc>
                  <a:txBody>
                    <a:bodyPr/>
                    <a:lstStyle/>
                    <a:p>
                      <a:endParaRPr lang="en-US"/>
                    </a:p>
                  </a:txBody>
                  <a:tcPr marL="86581" marR="86581"/>
                </a:tc>
                <a:tc>
                  <a:txBody>
                    <a:bodyPr/>
                    <a:lstStyle/>
                    <a:p>
                      <a:r>
                        <a:rPr lang="en-US" dirty="0">
                          <a:latin typeface="Times New Roman" panose="02020603050405020304" pitchFamily="18" charset="0"/>
                          <a:cs typeface="Times New Roman" panose="02020603050405020304" pitchFamily="18" charset="0"/>
                        </a:rPr>
                        <a:t>May unwillingly shifts the blame on mothers and ignores the significance of the rest of the socio-economic determinants affecting the families taking care.</a:t>
                      </a:r>
                    </a:p>
                  </a:txBody>
                  <a:tcPr marL="86581" marR="86581"/>
                </a:tc>
                <a:extLst>
                  <a:ext uri="{0D108BD9-81ED-4DB2-BD59-A6C34878D82A}">
                    <a16:rowId xmlns="" xmlns:a16="http://schemas.microsoft.com/office/drawing/2014/main" val="1292407869"/>
                  </a:ext>
                </a:extLst>
              </a:tr>
            </a:tbl>
          </a:graphicData>
        </a:graphic>
      </p:graphicFrame>
    </p:spTree>
    <p:extLst>
      <p:ext uri="{BB962C8B-B14F-4D97-AF65-F5344CB8AC3E}">
        <p14:creationId xmlns:p14="http://schemas.microsoft.com/office/powerpoint/2010/main" val="190662796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44A6E8B-169B-4CE9-806C-94BEB5E0F622}"/>
              </a:ext>
            </a:extLst>
          </p:cNvPr>
          <p:cNvSpPr>
            <a:spLocks noGrp="1"/>
          </p:cNvSpPr>
          <p:nvPr>
            <p:ph type="title"/>
          </p:nvPr>
        </p:nvSpPr>
        <p:spPr>
          <a:xfrm>
            <a:off x="2978163" y="132092"/>
            <a:ext cx="6086383" cy="1325563"/>
          </a:xfrm>
        </p:spPr>
        <p:txBody>
          <a:bodyPr/>
          <a:lstStyle/>
          <a:p>
            <a:r>
              <a:rPr lang="en-US" dirty="0">
                <a:latin typeface="Times New Roman" panose="02020603050405020304" pitchFamily="18" charset="0"/>
                <a:cs typeface="Times New Roman" panose="02020603050405020304" pitchFamily="18" charset="0"/>
              </a:rPr>
              <a:t>Support Plan for Jenny </a:t>
            </a:r>
          </a:p>
        </p:txBody>
      </p:sp>
      <p:sp>
        <p:nvSpPr>
          <p:cNvPr id="3" name="Content Placeholder 2">
            <a:extLst>
              <a:ext uri="{FF2B5EF4-FFF2-40B4-BE49-F238E27FC236}">
                <a16:creationId xmlns="" xmlns:a16="http://schemas.microsoft.com/office/drawing/2014/main" id="{8D87E33D-6AB8-49E3-ACD4-F8E6DDFEE9A8}"/>
              </a:ext>
            </a:extLst>
          </p:cNvPr>
          <p:cNvSpPr>
            <a:spLocks noGrp="1"/>
          </p:cNvSpPr>
          <p:nvPr>
            <p:ph sz="quarter" idx="1"/>
          </p:nvPr>
        </p:nvSpPr>
        <p:spPr/>
        <p:txBody>
          <a:bodyPr>
            <a:normAutofit/>
          </a:bodyPr>
          <a:lstStyle/>
          <a:p>
            <a:pPr algn="just"/>
            <a:r>
              <a:rPr lang="en-US" sz="2000" dirty="0">
                <a:latin typeface="Times New Roman" panose="02020603050405020304" pitchFamily="18" charset="0"/>
                <a:cs typeface="Times New Roman" panose="02020603050405020304" pitchFamily="18" charset="0"/>
              </a:rPr>
              <a:t>Give Jenny a responsible adult counselor or mentor. Such an individual would be a good listener, provide stability and promote the independence of Jenny in a safe way. This figure (or group) will be able to partially recompense her losses of attachments (Ye et al., 2024).</a:t>
            </a:r>
          </a:p>
          <a:p>
            <a:pPr algn="just"/>
            <a:r>
              <a:rPr lang="en-US" sz="2000" dirty="0">
                <a:latin typeface="Times New Roman" panose="02020603050405020304" pitchFamily="18" charset="0"/>
                <a:cs typeface="Times New Roman" panose="02020603050405020304" pitchFamily="18" charset="0"/>
              </a:rPr>
              <a:t>Get Jenny in a support group of young carers. Young carers place a great value on peer support (sense of understanding, confidentiality). This develops her social support system and strengthens positive attachment.</a:t>
            </a:r>
          </a:p>
          <a:p>
            <a:pPr algn="just"/>
            <a:r>
              <a:rPr lang="en-US" sz="2000" dirty="0" err="1">
                <a:latin typeface="Times New Roman" panose="02020603050405020304" pitchFamily="18" charset="0"/>
                <a:cs typeface="Times New Roman" panose="02020603050405020304" pitchFamily="18" charset="0"/>
              </a:rPr>
              <a:t>Recomending</a:t>
            </a:r>
            <a:r>
              <a:rPr lang="en-US" sz="2000" dirty="0">
                <a:latin typeface="Times New Roman" panose="02020603050405020304" pitchFamily="18" charset="0"/>
                <a:cs typeface="Times New Roman" panose="02020603050405020304" pitchFamily="18" charset="0"/>
              </a:rPr>
              <a:t> attachment-based therapy (e.g. Attachment-Based Family Therapy) to work through the grief and get better communication with her mother. Secure attachment representations help in reducing the effects of trauma and enhancing self-esteem which can be achieved with therapy.</a:t>
            </a:r>
          </a:p>
          <a:p>
            <a:pPr algn="just"/>
            <a:r>
              <a:rPr lang="en-US" sz="2000" dirty="0">
                <a:latin typeface="Times New Roman" panose="02020603050405020304" pitchFamily="18" charset="0"/>
                <a:cs typeface="Times New Roman" panose="02020603050405020304" pitchFamily="18" charset="0"/>
              </a:rPr>
              <a:t>Link her mother to the relevant services (physical therapy, memory clinics, counseling, home help). As an example, the care recipient is provided with valued assistance. A healthier mother will be able to interact with Jenny better and enhance their bond.</a:t>
            </a:r>
          </a:p>
        </p:txBody>
      </p:sp>
    </p:spTree>
    <p:extLst>
      <p:ext uri="{BB962C8B-B14F-4D97-AF65-F5344CB8AC3E}">
        <p14:creationId xmlns:p14="http://schemas.microsoft.com/office/powerpoint/2010/main" val="12783976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7A16CE5-AC23-4240-A1AA-867F75FD6CE8}"/>
              </a:ext>
            </a:extLst>
          </p:cNvPr>
          <p:cNvSpPr>
            <a:spLocks noGrp="1"/>
          </p:cNvSpPr>
          <p:nvPr>
            <p:ph type="title"/>
          </p:nvPr>
        </p:nvSpPr>
        <p:spPr>
          <a:xfrm>
            <a:off x="4277798" y="129904"/>
            <a:ext cx="3103485" cy="1325563"/>
          </a:xfrm>
        </p:spPr>
        <p:txBody>
          <a:bodyPr>
            <a:normAutofit/>
          </a:bodyPr>
          <a:lstStyle/>
          <a:p>
            <a:r>
              <a:rPr lang="en-US" sz="4000"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 xmlns:a16="http://schemas.microsoft.com/office/drawing/2014/main" id="{39EE408A-CF59-4869-B4F2-C3CE41D2F0A5}"/>
              </a:ext>
            </a:extLst>
          </p:cNvPr>
          <p:cNvSpPr>
            <a:spLocks noGrp="1"/>
          </p:cNvSpPr>
          <p:nvPr>
            <p:ph sz="quarter" idx="1"/>
          </p:nvPr>
        </p:nvSpPr>
        <p:spPr>
          <a:xfrm>
            <a:off x="417250" y="1429304"/>
            <a:ext cx="10936550" cy="5140171"/>
          </a:xfrm>
        </p:spPr>
        <p:txBody>
          <a:bodyPr>
            <a:normAutofit/>
          </a:bodyPr>
          <a:lstStyle/>
          <a:p>
            <a:pPr marL="342900" indent="-342900">
              <a:buFont typeface="+mj-lt"/>
              <a:buAutoNum type="arabicPeriod"/>
            </a:pPr>
            <a:r>
              <a:rPr lang="en-US" sz="1600" dirty="0">
                <a:latin typeface="Times New Roman" panose="02020603050405020304" pitchFamily="18" charset="0"/>
                <a:cs typeface="Times New Roman" panose="02020603050405020304" pitchFamily="18" charset="0"/>
              </a:rPr>
              <a:t>Abadi, P.M., 2023. </a:t>
            </a:r>
            <a:r>
              <a:rPr lang="en-US" sz="1600" i="1" dirty="0">
                <a:latin typeface="Times New Roman" panose="02020603050405020304" pitchFamily="18" charset="0"/>
                <a:cs typeface="Times New Roman" panose="02020603050405020304" pitchFamily="18" charset="0"/>
              </a:rPr>
              <a:t>Critique of attachment theory: A positive psychology perspective</a:t>
            </a:r>
            <a:r>
              <a:rPr lang="en-US" sz="1600" dirty="0">
                <a:latin typeface="Times New Roman" panose="02020603050405020304" pitchFamily="18" charset="0"/>
                <a:cs typeface="Times New Roman" panose="02020603050405020304" pitchFamily="18" charset="0"/>
              </a:rPr>
              <a:t>. Journal of Personality and Psychosomatic Research, 1(2), pp.1–6.</a:t>
            </a:r>
          </a:p>
          <a:p>
            <a:pPr marL="342900" indent="-342900">
              <a:buFont typeface="+mj-lt"/>
              <a:buAutoNum type="arabicPeriod"/>
            </a:pPr>
            <a:r>
              <a:rPr lang="en-US" sz="1600" dirty="0">
                <a:latin typeface="Times New Roman" panose="02020603050405020304" pitchFamily="18" charset="0"/>
                <a:cs typeface="Times New Roman" panose="02020603050405020304" pitchFamily="18" charset="0"/>
              </a:rPr>
              <a:t>Aleem, S., 2024. </a:t>
            </a:r>
            <a:r>
              <a:rPr lang="en-US" sz="1600" i="1" dirty="0">
                <a:latin typeface="Times New Roman" panose="02020603050405020304" pitchFamily="18" charset="0"/>
                <a:cs typeface="Times New Roman" panose="02020603050405020304" pitchFamily="18" charset="0"/>
              </a:rPr>
              <a:t>How a Child Understands Death: Attachment Theory Perspective</a:t>
            </a:r>
            <a:r>
              <a:rPr lang="en-US" sz="1600" dirty="0">
                <a:latin typeface="Times New Roman" panose="02020603050405020304" pitchFamily="18" charset="0"/>
                <a:cs typeface="Times New Roman" panose="02020603050405020304" pitchFamily="18" charset="0"/>
              </a:rPr>
              <a:t>. Indian Journal of Psychological Medicine, 47(6), pp.599–604.</a:t>
            </a:r>
          </a:p>
          <a:p>
            <a:pPr marL="342900" indent="-342900">
              <a:buFont typeface="+mj-lt"/>
              <a:buAutoNum type="arabicPeriod"/>
            </a:pPr>
            <a:r>
              <a:rPr lang="en-US" sz="1600" dirty="0">
                <a:latin typeface="Times New Roman" panose="02020603050405020304" pitchFamily="18" charset="0"/>
                <a:cs typeface="Times New Roman" panose="02020603050405020304" pitchFamily="18" charset="0"/>
              </a:rPr>
              <a:t>Carter, H., 2017. </a:t>
            </a:r>
            <a:r>
              <a:rPr lang="en-US" sz="1600" i="1" dirty="0">
                <a:latin typeface="Times New Roman" panose="02020603050405020304" pitchFamily="18" charset="0"/>
                <a:cs typeface="Times New Roman" panose="02020603050405020304" pitchFamily="18" charset="0"/>
              </a:rPr>
              <a:t>Bowlby’s Attachment Theory</a:t>
            </a:r>
            <a:r>
              <a:rPr lang="en-US" sz="1600" dirty="0">
                <a:latin typeface="Times New Roman" panose="02020603050405020304" pitchFamily="18" charset="0"/>
                <a:cs typeface="Times New Roman" panose="02020603050405020304" pitchFamily="18" charset="0"/>
              </a:rPr>
              <a:t>. Social Sciences </a:t>
            </a:r>
            <a:r>
              <a:rPr lang="en-US" sz="1600" dirty="0" err="1">
                <a:latin typeface="Times New Roman" panose="02020603050405020304" pitchFamily="18" charset="0"/>
                <a:cs typeface="Times New Roman" panose="02020603050405020304" pitchFamily="18" charset="0"/>
              </a:rPr>
              <a:t>LibreTexts</a:t>
            </a:r>
            <a:r>
              <a:rPr lang="en-US" sz="1600" dirty="0">
                <a:latin typeface="Times New Roman" panose="02020603050405020304" pitchFamily="18" charset="0"/>
                <a:cs typeface="Times New Roman" panose="02020603050405020304" pitchFamily="18" charset="0"/>
              </a:rPr>
              <a:t>. Available at: https://socialsci.libretexts.org/ (Accessed Feb. 10, 2025).</a:t>
            </a:r>
          </a:p>
          <a:p>
            <a:pPr marL="342900" indent="-342900">
              <a:buFont typeface="+mj-lt"/>
              <a:buAutoNum type="arabicPeriod"/>
            </a:pPr>
            <a:r>
              <a:rPr lang="en-US" sz="1600" dirty="0" err="1">
                <a:latin typeface="Times New Roman" panose="02020603050405020304" pitchFamily="18" charset="0"/>
                <a:cs typeface="Times New Roman" panose="02020603050405020304" pitchFamily="18" charset="0"/>
              </a:rPr>
              <a:t>Duschinsky</a:t>
            </a:r>
            <a:r>
              <a:rPr lang="en-US" sz="1600" dirty="0">
                <a:latin typeface="Times New Roman" panose="02020603050405020304" pitchFamily="18" charset="0"/>
                <a:cs typeface="Times New Roman" panose="02020603050405020304" pitchFamily="18" charset="0"/>
              </a:rPr>
              <a:t>, R., Greco, M. &amp; Solomon, J., 2015. </a:t>
            </a:r>
            <a:r>
              <a:rPr lang="en-US" sz="1600" i="1" dirty="0">
                <a:latin typeface="Times New Roman" panose="02020603050405020304" pitchFamily="18" charset="0"/>
                <a:cs typeface="Times New Roman" panose="02020603050405020304" pitchFamily="18" charset="0"/>
              </a:rPr>
              <a:t>The Politics of Attachment: Lines of Flight with Bowlby, Deleuze and </a:t>
            </a:r>
            <a:r>
              <a:rPr lang="en-US" sz="1600" i="1" dirty="0" err="1">
                <a:latin typeface="Times New Roman" panose="02020603050405020304" pitchFamily="18" charset="0"/>
                <a:cs typeface="Times New Roman" panose="02020603050405020304" pitchFamily="18" charset="0"/>
              </a:rPr>
              <a:t>Guattari</a:t>
            </a:r>
            <a:r>
              <a:rPr lang="en-US" sz="1600" dirty="0">
                <a:latin typeface="Times New Roman" panose="02020603050405020304" pitchFamily="18" charset="0"/>
                <a:cs typeface="Times New Roman" panose="02020603050405020304" pitchFamily="18" charset="0"/>
              </a:rPr>
              <a:t>. Theory, Culture &amp; Society, 32(7–8), pp.173–195.</a:t>
            </a:r>
          </a:p>
          <a:p>
            <a:pPr marL="342900" indent="-342900">
              <a:buFont typeface="+mj-lt"/>
              <a:buAutoNum type="arabicPeriod"/>
            </a:pPr>
            <a:r>
              <a:rPr lang="en-US" sz="1600" dirty="0" err="1">
                <a:latin typeface="Times New Roman" panose="02020603050405020304" pitchFamily="18" charset="0"/>
                <a:cs typeface="Times New Roman" panose="02020603050405020304" pitchFamily="18" charset="0"/>
              </a:rPr>
              <a:t>Gervai</a:t>
            </a:r>
            <a:r>
              <a:rPr lang="en-US" sz="1600" dirty="0">
                <a:latin typeface="Times New Roman" panose="02020603050405020304" pitchFamily="18" charset="0"/>
                <a:cs typeface="Times New Roman" panose="02020603050405020304" pitchFamily="18" charset="0"/>
              </a:rPr>
              <a:t>, J., 2009. </a:t>
            </a:r>
            <a:r>
              <a:rPr lang="en-US" sz="1600" i="1" dirty="0">
                <a:latin typeface="Times New Roman" panose="02020603050405020304" pitchFamily="18" charset="0"/>
                <a:cs typeface="Times New Roman" panose="02020603050405020304" pitchFamily="18" charset="0"/>
              </a:rPr>
              <a:t>Environmental and genetic influences on early attachment</a:t>
            </a:r>
            <a:r>
              <a:rPr lang="en-US" sz="1600" dirty="0">
                <a:latin typeface="Times New Roman" panose="02020603050405020304" pitchFamily="18" charset="0"/>
                <a:cs typeface="Times New Roman" panose="02020603050405020304" pitchFamily="18" charset="0"/>
              </a:rPr>
              <a:t>. Child and Adolescent Psychiatry and Mental Health, 3:25.</a:t>
            </a:r>
          </a:p>
          <a:p>
            <a:pPr marL="342900" indent="-342900">
              <a:buFont typeface="+mj-lt"/>
              <a:buAutoNum type="arabicPeriod"/>
            </a:pPr>
            <a:r>
              <a:rPr lang="en-US" sz="1600" dirty="0" err="1">
                <a:latin typeface="Times New Roman" panose="02020603050405020304" pitchFamily="18" charset="0"/>
                <a:cs typeface="Times New Roman" panose="02020603050405020304" pitchFamily="18" charset="0"/>
              </a:rPr>
              <a:t>Kohlhoff</a:t>
            </a:r>
            <a:r>
              <a:rPr lang="en-US" sz="1600" dirty="0">
                <a:latin typeface="Times New Roman" panose="02020603050405020304" pitchFamily="18" charset="0"/>
                <a:cs typeface="Times New Roman" panose="02020603050405020304" pitchFamily="18" charset="0"/>
              </a:rPr>
              <a:t>, J.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2022. </a:t>
            </a:r>
            <a:r>
              <a:rPr lang="en-US" sz="1600" i="1" dirty="0">
                <a:latin typeface="Times New Roman" panose="02020603050405020304" pitchFamily="18" charset="0"/>
                <a:cs typeface="Times New Roman" panose="02020603050405020304" pitchFamily="18" charset="0"/>
              </a:rPr>
              <a:t>Attachment-Based Parenting Interventions and Evidence of Changes in Toddler Attachment Patterns: An Overview</a:t>
            </a:r>
            <a:r>
              <a:rPr lang="en-US" sz="1600" dirty="0">
                <a:latin typeface="Times New Roman" panose="02020603050405020304" pitchFamily="18" charset="0"/>
                <a:cs typeface="Times New Roman" panose="02020603050405020304" pitchFamily="18" charset="0"/>
              </a:rPr>
              <a:t>. Clinical Child and Family Psychology Review, 25(4), pp.737–753.</a:t>
            </a:r>
          </a:p>
          <a:p>
            <a:pPr marL="342900" indent="-342900">
              <a:buFont typeface="+mj-lt"/>
              <a:buAutoNum type="arabicPeriod"/>
            </a:pPr>
            <a:r>
              <a:rPr lang="en-US" sz="1600" dirty="0">
                <a:latin typeface="Times New Roman" panose="02020603050405020304" pitchFamily="18" charset="0"/>
                <a:cs typeface="Times New Roman" panose="02020603050405020304" pitchFamily="18" charset="0"/>
              </a:rPr>
              <a:t>Moretti, M.M. &amp; </a:t>
            </a:r>
            <a:r>
              <a:rPr lang="en-US" sz="1600" dirty="0" err="1">
                <a:latin typeface="Times New Roman" panose="02020603050405020304" pitchFamily="18" charset="0"/>
                <a:cs typeface="Times New Roman" panose="02020603050405020304" pitchFamily="18" charset="0"/>
              </a:rPr>
              <a:t>Peled</a:t>
            </a:r>
            <a:r>
              <a:rPr lang="en-US" sz="1600" dirty="0">
                <a:latin typeface="Times New Roman" panose="02020603050405020304" pitchFamily="18" charset="0"/>
                <a:cs typeface="Times New Roman" panose="02020603050405020304" pitchFamily="18" charset="0"/>
              </a:rPr>
              <a:t>, M., 2004. </a:t>
            </a:r>
            <a:r>
              <a:rPr lang="en-US" sz="1600" i="1" dirty="0">
                <a:latin typeface="Times New Roman" panose="02020603050405020304" pitchFamily="18" charset="0"/>
                <a:cs typeface="Times New Roman" panose="02020603050405020304" pitchFamily="18" charset="0"/>
              </a:rPr>
              <a:t>Adolescent-parent attachment: Bonds that support healthy development</a:t>
            </a:r>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Paediatrics</a:t>
            </a:r>
            <a:r>
              <a:rPr lang="en-US" sz="1600" dirty="0">
                <a:latin typeface="Times New Roman" panose="02020603050405020304" pitchFamily="18" charset="0"/>
                <a:cs typeface="Times New Roman" panose="02020603050405020304" pitchFamily="18" charset="0"/>
              </a:rPr>
              <a:t> &amp; Child Health, 9(8), pp.551–555.</a:t>
            </a:r>
          </a:p>
          <a:p>
            <a:pPr marL="342900" indent="-342900">
              <a:buFont typeface="+mj-lt"/>
              <a:buAutoNum type="arabicPeriod"/>
            </a:pPr>
            <a:r>
              <a:rPr lang="en-US" sz="1600" dirty="0">
                <a:latin typeface="Times New Roman" panose="02020603050405020304" pitchFamily="18" charset="0"/>
                <a:cs typeface="Times New Roman" panose="02020603050405020304" pitchFamily="18" charset="0"/>
              </a:rPr>
              <a:t>Stevens, M. </a:t>
            </a:r>
            <a:r>
              <a:rPr lang="en-US" sz="1600" i="1" dirty="0">
                <a:latin typeface="Times New Roman" panose="02020603050405020304" pitchFamily="18" charset="0"/>
                <a:cs typeface="Times New Roman" panose="02020603050405020304" pitchFamily="18" charset="0"/>
              </a:rPr>
              <a:t>et al</a:t>
            </a:r>
            <a:r>
              <a:rPr lang="en-US" sz="1600" dirty="0">
                <a:latin typeface="Times New Roman" panose="02020603050405020304" pitchFamily="18" charset="0"/>
                <a:cs typeface="Times New Roman" panose="02020603050405020304" pitchFamily="18" charset="0"/>
              </a:rPr>
              <a:t>., 2024. </a:t>
            </a:r>
            <a:r>
              <a:rPr lang="en-US" sz="1600" i="1" dirty="0">
                <a:latin typeface="Times New Roman" panose="02020603050405020304" pitchFamily="18" charset="0"/>
                <a:cs typeface="Times New Roman" panose="02020603050405020304" pitchFamily="18" charset="0"/>
              </a:rPr>
              <a:t>Young </a:t>
            </a:r>
            <a:r>
              <a:rPr lang="en-US" sz="1600" i="1" dirty="0" err="1">
                <a:latin typeface="Times New Roman" panose="02020603050405020304" pitchFamily="18" charset="0"/>
                <a:cs typeface="Times New Roman" panose="02020603050405020304" pitchFamily="18" charset="0"/>
              </a:rPr>
              <a:t>carers’</a:t>
            </a:r>
            <a:r>
              <a:rPr lang="en-US" sz="1600" i="1" dirty="0">
                <a:latin typeface="Times New Roman" panose="02020603050405020304" pitchFamily="18" charset="0"/>
                <a:cs typeface="Times New Roman" panose="02020603050405020304" pitchFamily="18" charset="0"/>
              </a:rPr>
              <a:t> experiences of services and support: What is helpful and how can support be improved?</a:t>
            </a:r>
            <a:r>
              <a:rPr lang="en-US" sz="1600" dirty="0">
                <a:latin typeface="Times New Roman" panose="02020603050405020304" pitchFamily="18" charset="0"/>
                <a:cs typeface="Times New Roman" panose="02020603050405020304" pitchFamily="18" charset="0"/>
              </a:rPr>
              <a:t> PLOS ONE, 19(3), e0300551.</a:t>
            </a:r>
          </a:p>
          <a:p>
            <a:pPr marL="342900" indent="-342900">
              <a:buFont typeface="+mj-lt"/>
              <a:buAutoNum type="arabicPeriod"/>
            </a:pPr>
            <a:r>
              <a:rPr lang="en-US" sz="1600" dirty="0">
                <a:latin typeface="Times New Roman" panose="02020603050405020304" pitchFamily="18" charset="0"/>
                <a:cs typeface="Times New Roman" panose="02020603050405020304" pitchFamily="18" charset="0"/>
              </a:rPr>
              <a:t>Ye, Z.-Y., Han, Z.-Y. &amp; Zhong, B.-L., 2024. </a:t>
            </a:r>
            <a:r>
              <a:rPr lang="en-US" sz="1600" i="1" dirty="0">
                <a:latin typeface="Times New Roman" panose="02020603050405020304" pitchFamily="18" charset="0"/>
                <a:cs typeface="Times New Roman" panose="02020603050405020304" pitchFamily="18" charset="0"/>
              </a:rPr>
              <a:t>Secure base and mental health in children: A narrative review</a:t>
            </a:r>
            <a:r>
              <a:rPr lang="en-US" sz="1600" dirty="0">
                <a:latin typeface="Times New Roman" panose="02020603050405020304" pitchFamily="18" charset="0"/>
                <a:cs typeface="Times New Roman" panose="02020603050405020304" pitchFamily="18" charset="0"/>
              </a:rPr>
              <a:t>. Translational Pediatrics, 13(9), pp.1608–1616.</a:t>
            </a:r>
          </a:p>
        </p:txBody>
      </p:sp>
    </p:spTree>
    <p:extLst>
      <p:ext uri="{BB962C8B-B14F-4D97-AF65-F5344CB8AC3E}">
        <p14:creationId xmlns:p14="http://schemas.microsoft.com/office/powerpoint/2010/main" val="310289610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71</TotalTime>
  <Words>1246</Words>
  <Application>Microsoft Office PowerPoint</Application>
  <PresentationFormat>Custom</PresentationFormat>
  <Paragraphs>47</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Oriel</vt:lpstr>
      <vt:lpstr>Attachment Theory and a Plan for Jenny </vt:lpstr>
      <vt:lpstr>Case Overview </vt:lpstr>
      <vt:lpstr>Bowlby’s Attachment Theory – a conceptual overview</vt:lpstr>
      <vt:lpstr>Bowlby’s Attachment Theory</vt:lpstr>
      <vt:lpstr>Stages of Attachment Development </vt:lpstr>
      <vt:lpstr>Attachment Disruption in Jenny’s Case</vt:lpstr>
      <vt:lpstr>Nature vs Nurture </vt:lpstr>
      <vt:lpstr>Strengths of Theoretical Model </vt:lpstr>
      <vt:lpstr>Limitation of Theoretical Model </vt:lpstr>
      <vt:lpstr>Support Plan for Jenny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Attachment Theory and a Plan for Jenny</dc:title>
  <dc:creator>Jamal</dc:creator>
  <cp:lastModifiedBy>THINKPAD</cp:lastModifiedBy>
  <cp:revision>8</cp:revision>
  <dcterms:created xsi:type="dcterms:W3CDTF">2026-02-12T12:54:23Z</dcterms:created>
  <dcterms:modified xsi:type="dcterms:W3CDTF">2026-02-12T17:03:01Z</dcterms:modified>
</cp:coreProperties>
</file>