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6D6FF"/>
    <a:srgbClr val="73FEFF"/>
    <a:srgbClr val="FF8A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098"/>
    <p:restoredTop sz="94586"/>
  </p:normalViewPr>
  <p:slideViewPr>
    <p:cSldViewPr snapToGrid="0">
      <p:cViewPr varScale="1">
        <p:scale>
          <a:sx n="100" d="100"/>
          <a:sy n="100" d="100"/>
        </p:scale>
        <p:origin x="18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7" name="Group 1556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1558" name="Straight Connector 1557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9" name="Straight Connector 1558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0" name="Straight Connector 1559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1" name="Straight Connector 1560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2" name="Straight Connector 1561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3" name="Straight Connector 1562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4" name="Straight Connector 1563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5" name="Straight Connector 1564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6" name="Straight Connector 1565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7" name="Straight Connector 1566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68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69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0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1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2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3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4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5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6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7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8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79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0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1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2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3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4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5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6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7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8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89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0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1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2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3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4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5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6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7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8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599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0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1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2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3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4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5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6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7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8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09" name="Oval 1608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10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1" name="Oval 1610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12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3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4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5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6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7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18" name="Oval 1617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19" name="Oval 1618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0" name="Oval 1619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1" name="Oval 1620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2" name="Oval 1621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3" name="Oval 1622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4" name="Oval 1623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26" name="Oval 1625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7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28" name="Oval 1627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29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0" name="Oval 1629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31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2" name="Oval 1631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33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4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5" name="Oval 1634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636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7" name="Oval 1636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8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39" name="Oval 1638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0" name="Oval 1639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1" name="Oval 1640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2" name="Oval 1641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3" name="Oval 1642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4" name="Oval 1643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5" name="Oval 1644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6" name="Oval 1645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7" name="Oval 1646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8" name="Oval 1647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49" name="Oval 1648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0" name="Oval 1649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1" name="Oval 1650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2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3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4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5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6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7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8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59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0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1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2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3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4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5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6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7" name="Oval 1666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8" name="Oval 1667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69" name="Oval 1668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0" name="Oval 1669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1" name="Oval 1670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2" name="Oval 1671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3" name="Oval 1672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4" name="Oval 1673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5" name="Oval 1674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6" name="Oval 1675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7" name="Oval 1676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8" name="Oval 1677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79" name="Oval 1678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0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1" name="Oval 1680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2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3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4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5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6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7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8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89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0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1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2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3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4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5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6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7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8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699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0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1" name="Oval 1700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02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3" name="Oval 1702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04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5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6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7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8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09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10" name="Oval 1709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1" name="Oval 1710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2" name="Oval 1711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3" name="Oval 1712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4" name="Oval 1713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5" name="Oval 1714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6" name="Oval 1715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7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18" name="Oval 1717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19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20" name="Oval 1719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21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22" name="Oval 1721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23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24" name="Oval 1723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25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26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27" name="Oval 1726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28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29" name="Oval 1728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0" name="Oval 1729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1" name="Oval 1730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2" name="Oval 1731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3" name="Oval 1732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4" name="Oval 1733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5" name="Oval 1734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6" name="Oval 1735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7" name="Oval 1736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8" name="Oval 1737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39" name="Oval 1738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0" name="Oval 1739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1" name="Oval 1740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2" name="Oval 1741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3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4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5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6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7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8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49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0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1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2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3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4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5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6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7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8" name="Oval 1757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59" name="Oval 1758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0" name="Oval 1759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1" name="Oval 1760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2" name="Oval 1761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3" name="Oval 1762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4" name="Oval 1763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5" name="Oval 1764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6" name="Oval 1765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7" name="Oval 1766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8" name="Oval 1767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69" name="Oval 1768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0" name="Oval 1769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1" name="Oval 1770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2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3" name="Oval 1772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7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5" name="Oval 1774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76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7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8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79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80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81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82" name="Oval 1781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3" name="Oval 1782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4" name="Oval 1783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5" name="Oval 1784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6" name="Oval 1785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7" name="Oval 1786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8" name="Oval 1787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89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90" name="Oval 178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91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92" name="Oval 1791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9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94" name="Oval 1793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95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96" name="Oval 1795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797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98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799" name="Oval 1798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00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1" name="Oval 1800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2" name="Oval 1801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3" name="Oval 1802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4" name="Oval 1803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5" name="Oval 1804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6" name="Oval 1805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7" name="Oval 1806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8" name="Oval 1807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09" name="Oval 1808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0" name="Oval 1809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1" name="Oval 1810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2" name="Oval 1811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3" name="Oval 1812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4" name="Oval 1813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5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6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7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8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19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0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1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2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3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4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5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6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7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8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29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0" name="Oval 1829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1" name="Oval 1830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2" name="Oval 1831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3" name="Oval 1832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4" name="Oval 1833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5" name="Oval 1834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6" name="Oval 1835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7" name="Oval 1836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8" name="Oval 1837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39" name="Oval 1838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0" name="Oval 1839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1" name="Oval 1840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2" name="Oval 1841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3" name="Oval 1842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4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5" name="Oval 18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46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7" name="Oval 1846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48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49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50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51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52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53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54" name="Oval 1853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55" name="Oval 1854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56" name="Oval 1855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57" name="Oval 1856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58" name="Oval 1857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59" name="Oval 1858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60" name="Oval 1859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61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62" name="Oval 1861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63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64" name="Oval 1863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65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66" name="Oval 186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67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68" name="Oval 1867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69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0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1" name="Oval 1870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872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3" name="Oval 1872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4" name="Oval 1873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5" name="Oval 1874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6" name="Oval 1875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7" name="Oval 1876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8" name="Oval 1877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79" name="Oval 1878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0" name="Oval 1879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1" name="Oval 1880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2" name="Oval 1881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3" name="Oval 1882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4" name="Oval 1883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5" name="Oval 1884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6" name="Oval 1885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7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8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89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0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1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2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3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4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5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6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7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8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899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0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1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2" name="Oval 1901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3" name="Oval 1902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4" name="Oval 1903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5" name="Oval 1904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6" name="Oval 1905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7" name="Oval 1906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8" name="Oval 1907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09" name="Oval 1908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0" name="Oval 1909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1" name="Oval 1910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2" name="Oval 1911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3" name="Oval 1912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4" name="Oval 1913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5" name="Oval 1914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6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7" name="Oval 1916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18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19" name="Oval 1918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20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21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22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23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24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25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26" name="Oval 1925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27" name="Oval 1926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28" name="Oval 1927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29" name="Oval 1928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0" name="Oval 1929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1" name="Oval 1930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2" name="Oval 1931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3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34" name="Oval 1933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5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36" name="Oval 1935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7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38" name="Oval 1937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39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0" name="Oval 1939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3" name="Oval 1942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UA"/>
          </a:p>
        </p:txBody>
      </p:sp>
      <p:sp>
        <p:nvSpPr>
          <p:cNvPr id="1944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5" name="Oval 1944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6" name="Oval 1945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7" name="Oval 1946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8" name="Oval 1947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49" name="Oval 1948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0" name="Oval 1949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1" name="Oval 1950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2" name="Oval 1951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3" name="Oval 1952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4" name="Oval 1953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5" name="Oval 1954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6" name="Oval 1955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7" name="Oval 1956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8" name="Oval 1957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59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0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1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2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3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4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5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6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7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8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69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0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1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2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3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4" name="Oval 1973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5" name="Oval 1974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6" name="Oval 1975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7" name="Oval 1976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8" name="Oval 1977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79" name="Oval 1978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0" name="Oval 1979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1" name="Oval 1980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2" name="Oval 1981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3" name="Oval 1982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4" name="Oval 1983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5" name="Oval 1984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6" name="Oval 1985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7" name="Oval 1986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8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89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0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1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2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3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4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5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6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7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8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999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2000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2001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2002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2003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155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900854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" name="Group 525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527" name="Straight Connector 526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8" name="Straight Connector 527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9" name="Straight Connector 528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0" name="Straight Connector 529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1" name="Straight Connector 530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2" name="Straight Connector 531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3" name="Straight Connector 532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4" name="Straight Connector 533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5" name="Straight Connector 534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6" name="Straight Connector 535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7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8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9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0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1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2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3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4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5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6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7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8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9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0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1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2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3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4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5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6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7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8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9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0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1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2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3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4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5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6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7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8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9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0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1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2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4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5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6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7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8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9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0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1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2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3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4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6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7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8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9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0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1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2" name="Oval 591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3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4" name="Oval 593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5" name="Oval 594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6" name="Oval 595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7" name="Oval 596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8" name="Oval 597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9" name="Oval 598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0" name="Oval 599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1" name="Oval 600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2" name="Oval 601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3" name="Oval 602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4" name="Oval 603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5" name="Oval 604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6" name="Oval 605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7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8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9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0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1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2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3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5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6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7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8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9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0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1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2" name="Oval 621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3" name="Oval 622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4" name="Oval 623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5" name="Oval 624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6" name="Oval 625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7" name="Oval 626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8" name="Oval 627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9" name="Oval 628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0" name="Oval 629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1" name="Oval 630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2" name="Oval 631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3" name="Oval 632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4" name="Oval 633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5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6" name="Oval 635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7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8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9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0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1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2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3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4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6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7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8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9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0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1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2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3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4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5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6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7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8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9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0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1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2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3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4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5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6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7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8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9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0" name="Oval 669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1" name="Oval 670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2" name="Oval 671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3" name="Oval 672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4" name="Oval 673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" name="Oval 674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6" name="Oval 675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7" name="Oval 676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8" name="Oval 677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9" name="Oval 678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0" name="Oval 679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1" name="Oval 680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2" name="Oval 681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3" name="Oval 682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4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5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6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7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8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9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0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1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2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3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4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5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6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7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8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9" name="Oval 698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0" name="Oval 699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1" name="Oval 700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2" name="Oval 701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3" name="Oval 702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4" name="Oval 703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5" name="Oval 704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6" name="Oval 705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7" name="Oval 706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8" name="Oval 707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9" name="Oval 708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0" name="Oval 709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1" name="Oval 710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2" name="Oval 711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3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5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6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8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9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0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2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4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5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6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7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8" name="Oval 727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9" name="Oval 728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0" name="Oval 729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1" name="Oval 730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2" name="Oval 731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3" name="Oval 732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4" name="Oval 733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5" name="Oval 734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6" name="Oval 735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" name="Oval 736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8" name="Oval 737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9" name="Oval 738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0" name="Oval 739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1" name="Oval 740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2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3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4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5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6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7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8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9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0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1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2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3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4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5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6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7" name="Oval 756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8" name="Oval 757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9" name="Oval 758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0" name="Oval 759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1" name="Oval 760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2" name="Oval 761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3" name="Oval 762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4" name="Oval 763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5" name="Oval 764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6" name="Oval 765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7" name="Oval 766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8" name="Oval 767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9" name="Oval 768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0" name="Oval 769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1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2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3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4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5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6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7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8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9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0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1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2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3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4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5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6" name="Oval 785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7" name="Oval 786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8" name="Oval 787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9" name="Oval 788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0" name="Oval 789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1" name="Oval 790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2" name="Oval 791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3" name="Oval 792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4" name="Oval 793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5" name="Oval 794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6" name="Oval 795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7" name="Oval 796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8" name="Oval 797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9" name="Oval 798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0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1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2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3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4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5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6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7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8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9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0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1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2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3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4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5" name="Oval 814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6" name="Oval 815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7" name="Oval 816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8" name="Oval 817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" name="Oval 818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0" name="Oval 819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1" name="Oval 820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2" name="Oval 821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3" name="Oval 822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4" name="Oval 823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5" name="Oval 824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6" name="Oval 825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7" name="Oval 826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8" name="Oval 827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0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1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2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3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4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5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6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7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8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9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0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3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4" name="Oval 843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5" name="Oval 844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6" name="Oval 845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7" name="Oval 846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8" name="Oval 847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9" name="Oval 848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0" name="Oval 849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1" name="Oval 850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2" name="Oval 851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3" name="Oval 852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4" name="Oval 853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5" name="Oval 854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6" name="Oval 855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7" name="Oval 856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8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9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0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1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2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3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4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5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6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7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8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9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0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1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2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3" name="Oval 872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4" name="Oval 873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5" name="Oval 874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6" name="Oval 875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7" name="Oval 876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8" name="Oval 877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9" name="Oval 878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0" name="Oval 879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1" name="Oval 880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2" name="Oval 881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3" name="Oval 882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4" name="Oval 883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5" name="Oval 884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6" name="Oval 885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7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8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9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0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1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2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3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4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5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6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7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8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9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0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1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2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3" name="Oval 902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4" name="Oval 903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5" name="Oval 904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6" name="Oval 905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7" name="Oval 906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8" name="Oval 907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9" name="Oval 908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0" name="Oval 909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1" name="Oval 910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2" name="Oval 911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3" name="Oval 912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4" name="Oval 913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5" name="Oval 914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6" name="Oval 915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7" name="Oval 916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8" name="Oval 917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9" name="Oval 918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0" name="Oval 919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1" name="Oval 920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2" name="Oval 921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3" name="Oval 922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4" name="Oval 923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5" name="Oval 924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6" name="Oval 925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7" name="Oval 926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8" name="Oval 927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9" name="Oval 928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0" name="Oval 929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1" name="Oval 930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2" name="Oval 931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3" name="Oval 932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4" name="Oval 933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5" name="Oval 934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6" name="Oval 935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7" name="Oval 936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8" name="Oval 937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9" name="Oval 938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0" name="Oval 93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1" name="Oval 940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2" name="Oval 941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3" name="Oval 942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4" name="Oval 943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5" name="Oval 9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6" name="Oval 945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7" name="Oval 946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8" name="Oval 947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9" name="Oval 948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0" name="Oval 949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1" name="Oval 950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2" name="Oval 951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3" name="Oval 952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4" name="Oval 953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5" name="Oval 954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6" name="Oval 95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7" name="Oval 956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8" name="Oval 957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9" name="Oval 958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0" name="Oval 959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1" name="Oval 960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2" name="Oval 961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3" name="Oval 962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4" name="Oval 963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5" name="Oval 964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6" name="Oval 965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7" name="Oval 966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8" name="Oval 967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9" name="Oval 968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0" name="Oval 969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1" name="Oval 970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2" name="Oval 971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tIns="45720" rIns="91440" bIns="4572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64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22982901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5768186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875845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154789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18407073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3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862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</p:spTree>
    <p:extLst>
      <p:ext uri="{BB962C8B-B14F-4D97-AF65-F5344CB8AC3E}">
        <p14:creationId xmlns:p14="http://schemas.microsoft.com/office/powerpoint/2010/main" val="1658415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480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3C7B3CA-DC08-984E-A2EF-DF7C825EE3A3}" type="datetimeFigureOut">
              <a:rPr lang="en-UA" smtClean="0"/>
              <a:t>11.03.2026</a:t>
            </a:fld>
            <a:endParaRPr lang="en-U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F2EFD35-2FD8-1F4D-9670-58A3D2A7189B}" type="slidenum">
              <a:rPr lang="en-UA" smtClean="0"/>
              <a:t>‹#›</a:t>
            </a:fld>
            <a:endParaRPr lang="en-UA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456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2" r:id="rId1"/>
    <p:sldLayoutId id="2147484053" r:id="rId2"/>
    <p:sldLayoutId id="2147484054" r:id="rId3"/>
    <p:sldLayoutId id="2147484055" r:id="rId4"/>
    <p:sldLayoutId id="2147484056" r:id="rId5"/>
    <p:sldLayoutId id="2147484057" r:id="rId6"/>
    <p:sldLayoutId id="2147484058" r:id="rId7"/>
    <p:sldLayoutId id="2147484059" r:id="rId8"/>
    <p:sldLayoutId id="2147484060" r:id="rId9"/>
    <p:sldLayoutId id="2147484061" r:id="rId10"/>
    <p:sldLayoutId id="2147484062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DBF2D27-EDC2-4824-973A-54049BF2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695F8C5-0ED1-4C24-877A-A9E15A1C6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946" y="643461"/>
            <a:ext cx="3036377" cy="5571069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0" ty="0" sx="75000" sy="75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A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642AA-D20F-CEE5-5BD1-B5DD490CF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3716" y="3775736"/>
            <a:ext cx="7440337" cy="124573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r>
              <a:rPr lang="en-US" sz="2800" b="1" spc="100" dirty="0">
                <a:solidFill>
                  <a:srgbClr val="FFFFFF"/>
                </a:solidFill>
              </a:rPr>
              <a:t>Problem Solving and Decision Making</a:t>
            </a:r>
            <a:br>
              <a:rPr lang="en-US" sz="2800" b="1" spc="100" dirty="0">
                <a:solidFill>
                  <a:srgbClr val="FFFFFF"/>
                </a:solidFill>
              </a:rPr>
            </a:br>
            <a:r>
              <a:rPr lang="en-US" sz="2800" b="1" spc="100" dirty="0">
                <a:solidFill>
                  <a:srgbClr val="FFFFFF"/>
                </a:solidFill>
              </a:rPr>
              <a:t>(LCLM4004_LON)</a:t>
            </a:r>
            <a:br>
              <a:rPr lang="en-US" sz="2000" b="1" spc="100" dirty="0">
                <a:solidFill>
                  <a:srgbClr val="FFFFFF"/>
                </a:solidFill>
              </a:rPr>
            </a:br>
            <a:br>
              <a:rPr lang="en-US" sz="2000" spc="100" dirty="0">
                <a:solidFill>
                  <a:srgbClr val="FFFFFF"/>
                </a:solidFill>
              </a:rPr>
            </a:br>
            <a:endParaRPr lang="en-US" sz="2000" spc="1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A79E0-077F-87EB-B7B1-22FED0C40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3414" y="4726179"/>
            <a:ext cx="7006998" cy="1245732"/>
          </a:xfrm>
        </p:spPr>
        <p:txBody>
          <a:bodyPr vert="horz" lIns="45720" tIns="45720" rIns="45720" bIns="45720" rtlCol="0" anchor="b">
            <a:noAutofit/>
          </a:bodyPr>
          <a:lstStyle/>
          <a:p>
            <a:pPr>
              <a:lnSpc>
                <a:spcPct val="90000"/>
              </a:lnSpc>
            </a:pP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Yuliana Slizhuk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ID: 2441143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CHARLES OBINWA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Assignment 1: Presentation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55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4FCE0-A025-6AAC-3CD2-37F281EC8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A" b="1" dirty="0">
                <a:solidFill>
                  <a:schemeClr val="accent6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22AC6-1DFD-4BBE-80E6-5ADBA5F4C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sz="2400" b="1" dirty="0"/>
              <a:t>Introduction </a:t>
            </a:r>
          </a:p>
          <a:p>
            <a:pPr marL="0" indent="0" algn="just">
              <a:buNone/>
            </a:pPr>
            <a:r>
              <a:rPr lang="en-GB" sz="2400" b="1" dirty="0"/>
              <a:t>Company background</a:t>
            </a:r>
          </a:p>
          <a:p>
            <a:pPr marL="0" indent="0" algn="just">
              <a:buNone/>
            </a:pPr>
            <a:r>
              <a:rPr lang="en-GB" sz="2400" b="1" dirty="0"/>
              <a:t>Problem: nature and scope</a:t>
            </a:r>
          </a:p>
          <a:p>
            <a:pPr marL="0" indent="0" algn="just">
              <a:buNone/>
            </a:pPr>
            <a:r>
              <a:rPr lang="en-GB" sz="2400" b="1" dirty="0"/>
              <a:t>PESTLE ANALYSIS: Green Haven Florists</a:t>
            </a:r>
          </a:p>
          <a:p>
            <a:pPr marL="0" indent="0" algn="just">
              <a:buNone/>
            </a:pPr>
            <a:r>
              <a:rPr lang="en-GB" sz="2400" b="1" dirty="0"/>
              <a:t>Cause and effect analysis: Fishbone diagram</a:t>
            </a:r>
          </a:p>
          <a:p>
            <a:pPr marL="0" indent="0" algn="just">
              <a:buNone/>
            </a:pPr>
            <a:r>
              <a:rPr lang="en-GB" sz="2400" b="1" dirty="0"/>
              <a:t>Conclusion</a:t>
            </a:r>
          </a:p>
          <a:p>
            <a:pPr marL="0" indent="0" algn="just">
              <a:buNone/>
            </a:pPr>
            <a:r>
              <a:rPr lang="en-GB" sz="2400" b="1" dirty="0"/>
              <a:t>References</a:t>
            </a:r>
          </a:p>
          <a:p>
            <a:endParaRPr lang="en-UA" dirty="0"/>
          </a:p>
        </p:txBody>
      </p:sp>
    </p:spTree>
    <p:extLst>
      <p:ext uri="{BB962C8B-B14F-4D97-AF65-F5344CB8AC3E}">
        <p14:creationId xmlns:p14="http://schemas.microsoft.com/office/powerpoint/2010/main" val="2235350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72E69-241B-CF4D-5DC6-57E410F9B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6"/>
                </a:solidFill>
              </a:rPr>
              <a:t>Introduction</a:t>
            </a:r>
            <a:endParaRPr lang="en-UA" dirty="0">
              <a:solidFill>
                <a:schemeClr val="accent6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18F98F-B512-7A34-393C-A2C3AFAF3F83}"/>
              </a:ext>
            </a:extLst>
          </p:cNvPr>
          <p:cNvSpPr txBox="1"/>
          <p:nvPr/>
        </p:nvSpPr>
        <p:spPr>
          <a:xfrm>
            <a:off x="622852" y="2566219"/>
            <a:ext cx="1119936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dirty="0"/>
              <a:t>Drop in sales refers to a decrease in revenue between two periods (Calculator Ultra, 2025).</a:t>
            </a:r>
            <a:endParaRPr lang="uk-UA" sz="2800" dirty="0"/>
          </a:p>
          <a:p>
            <a:pPr lvl="1"/>
            <a:endParaRPr lang="uk-UA" sz="2800" dirty="0"/>
          </a:p>
          <a:p>
            <a:pPr marL="914400" lvl="1" indent="-457200" algn="just"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Green Haven Florists experienced a 30% decline in in-store sales over 12 months.</a:t>
            </a:r>
            <a:endParaRPr lang="uk-UA" sz="2800" dirty="0"/>
          </a:p>
          <a:p>
            <a:pPr marL="914400" lvl="1" indent="-457200" algn="just"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914400" lvl="1" indent="-457200" algn="just"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This presentation analyses the causes and impact of this decline.</a:t>
            </a:r>
          </a:p>
        </p:txBody>
      </p:sp>
    </p:spTree>
    <p:extLst>
      <p:ext uri="{BB962C8B-B14F-4D97-AF65-F5344CB8AC3E}">
        <p14:creationId xmlns:p14="http://schemas.microsoft.com/office/powerpoint/2010/main" val="1997218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1A5DB-564D-9FC2-3CEF-ECE08495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6"/>
                </a:solidFill>
              </a:rPr>
              <a:t>Company Background</a:t>
            </a:r>
            <a:endParaRPr lang="en-UA" b="1" dirty="0">
              <a:solidFill>
                <a:schemeClr val="accent6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E4C0D4-279D-B952-B47A-62A76B3BF5E2}"/>
              </a:ext>
            </a:extLst>
          </p:cNvPr>
          <p:cNvSpPr txBox="1"/>
          <p:nvPr/>
        </p:nvSpPr>
        <p:spPr>
          <a:xfrm>
            <a:off x="848138" y="2574380"/>
            <a:ext cx="10111409" cy="347729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marL="457200" indent="-457200"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Founded in 2016 in Norwich, UK.</a:t>
            </a:r>
            <a:endParaRPr lang="uk-UA" sz="2800" dirty="0"/>
          </a:p>
          <a:p>
            <a:pPr>
              <a:buClr>
                <a:srgbClr val="00B0F0"/>
              </a:buClr>
            </a:pPr>
            <a:endParaRPr lang="en-GB" sz="2800" dirty="0"/>
          </a:p>
          <a:p>
            <a:pPr marL="914400" lvl="1" indent="-457200" algn="just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Owned by Liam and Priya Patel.</a:t>
            </a:r>
          </a:p>
          <a:p>
            <a:pPr marL="914400" lvl="1" indent="-457200" algn="just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Independent florist offering bespoke arrangements.</a:t>
            </a:r>
          </a:p>
          <a:p>
            <a:pPr marL="914400" lvl="1" indent="-457200" algn="just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Focus on sustainability and community engagement.</a:t>
            </a:r>
          </a:p>
          <a:p>
            <a:pPr marL="914400" lvl="1" indent="-457200" algn="just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Serves retail, wedding and corporate clients.</a:t>
            </a:r>
          </a:p>
        </p:txBody>
      </p:sp>
    </p:spTree>
    <p:extLst>
      <p:ext uri="{BB962C8B-B14F-4D97-AF65-F5344CB8AC3E}">
        <p14:creationId xmlns:p14="http://schemas.microsoft.com/office/powerpoint/2010/main" val="3557676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46ACA-852D-82D9-230B-F361410DE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204704" cy="1499616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6"/>
                </a:solidFill>
              </a:rPr>
              <a:t>Problem: Nature and Scope (5W2H)</a:t>
            </a:r>
            <a:endParaRPr lang="en-UA" b="1" dirty="0">
              <a:solidFill>
                <a:schemeClr val="accent6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70D23-7B5B-B0D7-B27A-AA9BEF976D25}"/>
              </a:ext>
            </a:extLst>
          </p:cNvPr>
          <p:cNvSpPr txBox="1"/>
          <p:nvPr/>
        </p:nvSpPr>
        <p:spPr>
          <a:xfrm>
            <a:off x="1277112" y="2084832"/>
            <a:ext cx="9890760" cy="39081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Who: Liam and Priya Patel.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What: 30% drop in in-store sales.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Where: High street location in Norwich.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When: Over the past 12 months.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Why: Increased competition and shift to online shopping.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How: Reduced foot traffic and rising costs.</a:t>
            </a:r>
          </a:p>
        </p:txBody>
      </p:sp>
    </p:spTree>
    <p:extLst>
      <p:ext uri="{BB962C8B-B14F-4D97-AF65-F5344CB8AC3E}">
        <p14:creationId xmlns:p14="http://schemas.microsoft.com/office/powerpoint/2010/main" val="59593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845E2-2977-BA5A-7DF4-A20727B83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PESTLE Analysis:</a:t>
            </a:r>
            <a:br>
              <a:rPr lang="en-GB" dirty="0"/>
            </a:br>
            <a:r>
              <a:rPr lang="en-GB" dirty="0"/>
              <a:t> </a:t>
            </a:r>
            <a:r>
              <a:rPr lang="en-GB" b="1" i="1" dirty="0">
                <a:solidFill>
                  <a:srgbClr val="00B0F0"/>
                </a:solidFill>
              </a:rPr>
              <a:t>Political, Economic, Social</a:t>
            </a:r>
            <a:endParaRPr lang="en-UA" b="1" i="1" dirty="0">
              <a:solidFill>
                <a:srgbClr val="00B0F0"/>
              </a:solidFill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3751EAB-4736-0EFE-6B22-29BBC385CC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736" y="2084832"/>
            <a:ext cx="10232136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A" altLang="en-UA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Political:</a:t>
            </a:r>
            <a:r>
              <a:rPr kumimoji="0" lang="en-UA" altLang="en-UA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Changes to trade rules are affecting flower imports, and Brexit has also disrupted parts of the supply chain.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A" altLang="en-UA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A" altLang="en-UA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Economic:</a:t>
            </a:r>
            <a:r>
              <a:rPr kumimoji="0" lang="en-UA" altLang="en-UA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Rising inflation is pushing flower prices higher, while many consumers are cutting back on spending.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A" altLang="en-UA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A" altLang="en-UA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Social:</a:t>
            </a:r>
            <a:r>
              <a:rPr kumimoji="0" lang="en-UA" altLang="en-UA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More people are buying flowers online, and there is a growing preference for quick, convenient delivery options.</a:t>
            </a:r>
            <a:endParaRPr kumimoji="0" lang="en-UA" altLang="en-UA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3202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BAEDB-7CD5-215C-DB8D-F17207666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872" y="638629"/>
            <a:ext cx="11617814" cy="144620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PESTLE Analysis: </a:t>
            </a:r>
            <a:br>
              <a:rPr lang="en-GB" dirty="0"/>
            </a:br>
            <a:r>
              <a:rPr lang="en-GB" sz="4000" b="1" i="1" dirty="0">
                <a:solidFill>
                  <a:srgbClr val="00B0F0"/>
                </a:solidFill>
              </a:rPr>
              <a:t>Technological, Legal, Environmental</a:t>
            </a:r>
            <a:endParaRPr lang="en-UA" sz="4000" b="1" i="1" dirty="0">
              <a:solidFill>
                <a:srgbClr val="00B0F0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8ECE599-8027-AF70-EBD3-3265D9E2BE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4128" y="2302907"/>
            <a:ext cx="10863072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A" altLang="en-UA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Technological:</a:t>
            </a:r>
            <a:r>
              <a:rPr kumimoji="0" lang="en-UA" altLang="en-UA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Competitors have a strong presence online, while the company’s website is outdated and needs improvement.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A" altLang="en-UA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A" altLang="en-UA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Legal:</a:t>
            </a:r>
            <a:r>
              <a:rPr kumimoji="0" lang="en-UA" altLang="en-UA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The business must follow consumer protection and delivery rules, as well as meet employment law requirements.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A" altLang="en-UA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A" altLang="en-UA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Environmental:</a:t>
            </a:r>
            <a:r>
              <a:rPr kumimoji="0" lang="en-UA" altLang="en-UA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The company aims to use eco friendly packaging, but sustainable materials often come with higher costs.</a:t>
            </a:r>
            <a:endParaRPr kumimoji="0" lang="en-UA" altLang="en-UA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60304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0232C-F1BC-9AFE-CA6F-98DCAE83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497312" cy="1499616"/>
          </a:xfrm>
        </p:spPr>
        <p:txBody>
          <a:bodyPr/>
          <a:lstStyle/>
          <a:p>
            <a:r>
              <a:rPr lang="en-GB" b="1" dirty="0">
                <a:solidFill>
                  <a:schemeClr val="accent6"/>
                </a:solidFill>
              </a:rPr>
              <a:t>Cause and Effect Analysis: Fishbone Diagram</a:t>
            </a:r>
            <a:endParaRPr lang="en-UA" b="1" dirty="0">
              <a:solidFill>
                <a:schemeClr val="accent6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57DD4AB-D286-5A4C-AA5F-5D2A373C11B1}"/>
              </a:ext>
            </a:extLst>
          </p:cNvPr>
          <p:cNvSpPr/>
          <p:nvPr/>
        </p:nvSpPr>
        <p:spPr>
          <a:xfrm>
            <a:off x="172358" y="2598821"/>
            <a:ext cx="2071889" cy="2023731"/>
          </a:xfrm>
          <a:prstGeom prst="roundRect">
            <a:avLst/>
          </a:prstGeom>
          <a:solidFill>
            <a:srgbClr val="76D6FF"/>
          </a:solidFill>
          <a:ln>
            <a:solidFill>
              <a:srgbClr val="73FE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A" dirty="0">
                <a:solidFill>
                  <a:sysClr val="windowText" lastClr="000000"/>
                </a:solidFill>
              </a:rPr>
              <a:t>Competition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4A1705-CEEF-7AE4-64F7-75385ED169F2}"/>
              </a:ext>
            </a:extLst>
          </p:cNvPr>
          <p:cNvSpPr/>
          <p:nvPr/>
        </p:nvSpPr>
        <p:spPr>
          <a:xfrm>
            <a:off x="2562631" y="2598821"/>
            <a:ext cx="1829696" cy="2023731"/>
          </a:xfrm>
          <a:prstGeom prst="roundRect">
            <a:avLst/>
          </a:prstGeom>
          <a:solidFill>
            <a:srgbClr val="76D6FF"/>
          </a:solidFill>
          <a:ln>
            <a:solidFill>
              <a:srgbClr val="73FE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A" dirty="0">
                <a:solidFill>
                  <a:sysClr val="windowText" lastClr="000000"/>
                </a:solidFill>
              </a:rPr>
              <a:t>Digital Gap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2FB8488-1654-C2DA-5400-11A7908D374B}"/>
              </a:ext>
            </a:extLst>
          </p:cNvPr>
          <p:cNvSpPr/>
          <p:nvPr/>
        </p:nvSpPr>
        <p:spPr>
          <a:xfrm>
            <a:off x="4649752" y="2598821"/>
            <a:ext cx="2032242" cy="2023731"/>
          </a:xfrm>
          <a:prstGeom prst="roundRect">
            <a:avLst/>
          </a:prstGeom>
          <a:solidFill>
            <a:srgbClr val="76D6FF"/>
          </a:solidFill>
          <a:ln>
            <a:solidFill>
              <a:srgbClr val="73FE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A" dirty="0">
                <a:solidFill>
                  <a:sysClr val="windowText" lastClr="000000"/>
                </a:solidFill>
              </a:rPr>
              <a:t>Rising Costs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684F640-77A9-737F-6985-A2602B8CB7F2}"/>
              </a:ext>
            </a:extLst>
          </p:cNvPr>
          <p:cNvSpPr/>
          <p:nvPr/>
        </p:nvSpPr>
        <p:spPr>
          <a:xfrm>
            <a:off x="6939419" y="2598821"/>
            <a:ext cx="2252707" cy="2023731"/>
          </a:xfrm>
          <a:prstGeom prst="roundRect">
            <a:avLst/>
          </a:prstGeom>
          <a:solidFill>
            <a:srgbClr val="76D6FF"/>
          </a:solidFill>
          <a:ln>
            <a:solidFill>
              <a:srgbClr val="73FE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A" dirty="0">
                <a:solidFill>
                  <a:sysClr val="windowText" lastClr="000000"/>
                </a:solidFill>
              </a:rPr>
              <a:t>Location issues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82D41CF7-E899-FCCE-F4B8-D8ADEEDCE965}"/>
              </a:ext>
            </a:extLst>
          </p:cNvPr>
          <p:cNvSpPr/>
          <p:nvPr/>
        </p:nvSpPr>
        <p:spPr>
          <a:xfrm>
            <a:off x="9449551" y="2598821"/>
            <a:ext cx="2071889" cy="2023731"/>
          </a:xfrm>
          <a:prstGeom prst="roundRect">
            <a:avLst/>
          </a:prstGeom>
          <a:solidFill>
            <a:srgbClr val="76D6FF"/>
          </a:solidFill>
          <a:ln>
            <a:solidFill>
              <a:srgbClr val="73FE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Consumer Behaviour</a:t>
            </a:r>
          </a:p>
          <a:p>
            <a:pPr algn="ctr"/>
            <a:endParaRPr lang="en-UA" dirty="0">
              <a:solidFill>
                <a:sysClr val="windowText" lastClr="00000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0BCB92-91C1-0D6D-BB4C-5E63B19E65D4}"/>
              </a:ext>
            </a:extLst>
          </p:cNvPr>
          <p:cNvSpPr/>
          <p:nvPr/>
        </p:nvSpPr>
        <p:spPr>
          <a:xfrm>
            <a:off x="1024128" y="5448822"/>
            <a:ext cx="10086458" cy="513567"/>
          </a:xfrm>
          <a:prstGeom prst="rect">
            <a:avLst/>
          </a:prstGeom>
          <a:solidFill>
            <a:srgbClr val="73FEFF"/>
          </a:solidFill>
          <a:ln>
            <a:solidFill>
              <a:srgbClr val="76D6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ysClr val="windowText" lastClr="000000"/>
                </a:solidFill>
              </a:rPr>
              <a:t>DECLINE IN IN-STORE SALES</a:t>
            </a:r>
          </a:p>
        </p:txBody>
      </p:sp>
    </p:spTree>
    <p:extLst>
      <p:ext uri="{BB962C8B-B14F-4D97-AF65-F5344CB8AC3E}">
        <p14:creationId xmlns:p14="http://schemas.microsoft.com/office/powerpoint/2010/main" val="1608349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AAB8D-8CFB-DDF7-33B4-24F33136D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6"/>
                </a:solidFill>
              </a:rPr>
              <a:t>Conclusion</a:t>
            </a:r>
            <a:endParaRPr lang="en-UA" b="1" dirty="0">
              <a:solidFill>
                <a:schemeClr val="accent6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3B49B1-65A4-E104-0BBE-0ECB6260FA6D}"/>
              </a:ext>
            </a:extLst>
          </p:cNvPr>
          <p:cNvSpPr txBox="1"/>
          <p:nvPr/>
        </p:nvSpPr>
        <p:spPr>
          <a:xfrm>
            <a:off x="1024128" y="2157645"/>
            <a:ext cx="10738980" cy="2615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Green Haven Florists faces market and internal challenges.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Digital gap is a key issue.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Rising costs reduce profitability.</a:t>
            </a:r>
          </a:p>
          <a:p>
            <a:pPr marL="914400" lvl="1" indent="-45720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Strategic changes are required.</a:t>
            </a:r>
          </a:p>
        </p:txBody>
      </p:sp>
    </p:spTree>
    <p:extLst>
      <p:ext uri="{BB962C8B-B14F-4D97-AF65-F5344CB8AC3E}">
        <p14:creationId xmlns:p14="http://schemas.microsoft.com/office/powerpoint/2010/main" val="980276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F942-453E-EE76-1043-45C52A6F5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6"/>
                </a:solidFill>
              </a:rPr>
              <a:t>References</a:t>
            </a:r>
            <a:endParaRPr lang="en-UA" b="1" dirty="0">
              <a:solidFill>
                <a:schemeClr val="accent6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0D3DE8-97A4-E10B-CF48-2D13E62F7B31}"/>
              </a:ext>
            </a:extLst>
          </p:cNvPr>
          <p:cNvSpPr txBox="1"/>
          <p:nvPr/>
        </p:nvSpPr>
        <p:spPr>
          <a:xfrm>
            <a:off x="1024128" y="2084832"/>
            <a:ext cx="10687708" cy="32618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Calculator Ultra (2025) Drop in Sales Calculator &amp; Formula Online.</a:t>
            </a:r>
          </a:p>
          <a:p>
            <a:pPr marL="742950" lvl="1" indent="-28575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Kotler, P. and Keller, K. (2016) Marketing Management.</a:t>
            </a:r>
          </a:p>
          <a:p>
            <a:pPr marL="742950" lvl="1" indent="-28575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Porter, M. (2008) The Five Competitive Forces.</a:t>
            </a:r>
          </a:p>
          <a:p>
            <a:pPr marL="742950" lvl="1" indent="-28575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Johnson, G. et al. (2017) Exploring Strategy.</a:t>
            </a:r>
          </a:p>
          <a:p>
            <a:pPr marL="742950" lvl="1" indent="-285750">
              <a:lnSpc>
                <a:spcPct val="15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2800" dirty="0"/>
              <a:t>Office for National Statistics (2025) UK Retail Trends.</a:t>
            </a:r>
          </a:p>
        </p:txBody>
      </p:sp>
    </p:spTree>
    <p:extLst>
      <p:ext uri="{BB962C8B-B14F-4D97-AF65-F5344CB8AC3E}">
        <p14:creationId xmlns:p14="http://schemas.microsoft.com/office/powerpoint/2010/main" val="37423401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B4028482-F53A-4442-AB14-9B7A43F44F9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901</TotalTime>
  <Words>447</Words>
  <Application>Microsoft Macintosh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Tw Cen MT</vt:lpstr>
      <vt:lpstr>Wingdings</vt:lpstr>
      <vt:lpstr>Wingdings 3</vt:lpstr>
      <vt:lpstr>Integral</vt:lpstr>
      <vt:lpstr>Problem Solving and Decision Making (LCLM4004_LON)  </vt:lpstr>
      <vt:lpstr>Overview</vt:lpstr>
      <vt:lpstr>Introduction</vt:lpstr>
      <vt:lpstr>Company Background</vt:lpstr>
      <vt:lpstr>Problem: Nature and Scope (5W2H)</vt:lpstr>
      <vt:lpstr>PESTLE Analysis:  Political, Economic, Social</vt:lpstr>
      <vt:lpstr>PESTLE Analysis:  Technological, Legal, Environmental</vt:lpstr>
      <vt:lpstr>Cause and Effect Analysis: Fishbone Diagram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Yuliana Slizhuk (2441143)</dc:creator>
  <cp:lastModifiedBy>Yuliana Slizhuk (2441143)</cp:lastModifiedBy>
  <cp:revision>5</cp:revision>
  <dcterms:created xsi:type="dcterms:W3CDTF">2026-03-01T09:35:39Z</dcterms:created>
  <dcterms:modified xsi:type="dcterms:W3CDTF">2026-03-11T12:22:45Z</dcterms:modified>
</cp:coreProperties>
</file>