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7"/>
  </p:notesMasterIdLst>
  <p:sldIdLst>
    <p:sldId id="256" r:id="rId2"/>
    <p:sldId id="262" r:id="rId3"/>
    <p:sldId id="273" r:id="rId4"/>
    <p:sldId id="279" r:id="rId5"/>
    <p:sldId id="274" r:id="rId6"/>
    <p:sldId id="261" r:id="rId7"/>
    <p:sldId id="278" r:id="rId8"/>
    <p:sldId id="275" r:id="rId9"/>
    <p:sldId id="265" r:id="rId10"/>
    <p:sldId id="267" r:id="rId11"/>
    <p:sldId id="281" r:id="rId12"/>
    <p:sldId id="268" r:id="rId13"/>
    <p:sldId id="259" r:id="rId14"/>
    <p:sldId id="280" r:id="rId15"/>
    <p:sldId id="28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61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857" autoAdjust="0"/>
  </p:normalViewPr>
  <p:slideViewPr>
    <p:cSldViewPr snapToGrid="0">
      <p:cViewPr varScale="1">
        <p:scale>
          <a:sx n="67" d="100"/>
          <a:sy n="67" d="100"/>
        </p:scale>
        <p:origin x="528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73497C-D5FD-4EB2-A598-504253B47C2D}" type="datetimeFigureOut">
              <a:rPr lang="en-GB" smtClean="0"/>
              <a:pPr/>
              <a:t>08/05/2019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E1B737-C612-471F-98B5-5812956E492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sense of unease is associated with</a:t>
            </a:r>
            <a:r>
              <a:rPr lang="en-GB" baseline="0" dirty="0"/>
              <a:t> an inability to ‘categorise’ a person or an object. Cognitive dissonance can occur if an individual is unsure of how to ‘categorise’.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1B737-C612-471F-98B5-5812956E4927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Pinkification</a:t>
            </a:r>
            <a:r>
              <a:rPr lang="en-GB" dirty="0"/>
              <a:t> and gendering of toys – historically and the impact  </a:t>
            </a:r>
          </a:p>
          <a:p>
            <a:r>
              <a:rPr lang="en-GB" dirty="0"/>
              <a:t>Effects of being ‘gendered’ from birth</a:t>
            </a:r>
          </a:p>
          <a:p>
            <a:r>
              <a:rPr lang="en-GB" dirty="0"/>
              <a:t>Effects of being raised in an environment that accepts and re-enforces gendered differences</a:t>
            </a:r>
          </a:p>
          <a:p>
            <a:r>
              <a:rPr lang="en-GB" dirty="0"/>
              <a:t>Effects of being raised in an environment that accepts gender variances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1B737-C612-471F-98B5-5812956E4927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Hormone</a:t>
            </a:r>
            <a:r>
              <a:rPr lang="en-GB" baseline="0" dirty="0"/>
              <a:t> therapy may be enough to reduce distress associated with gender dysphoria, being all the treatment needed. </a:t>
            </a:r>
          </a:p>
          <a:p>
            <a:r>
              <a:rPr lang="en-GB" b="1" baseline="0" dirty="0"/>
              <a:t>Social Gender Role Transition </a:t>
            </a:r>
            <a:r>
              <a:rPr lang="en-GB" b="0" baseline="0" dirty="0"/>
              <a:t>must be completed for a whole year before genital surgery can be completed. </a:t>
            </a:r>
          </a:p>
          <a:p>
            <a:r>
              <a:rPr lang="en-GB" b="1" baseline="0" dirty="0"/>
              <a:t>Surgical Interventions </a:t>
            </a:r>
            <a:r>
              <a:rPr lang="en-GB" b="0" baseline="0" dirty="0"/>
              <a:t>involve a series </a:t>
            </a:r>
            <a:endParaRPr lang="en-GB" b="1" baseline="0" dirty="0"/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1B737-C612-471F-98B5-5812956E4927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8E36636D-D922-432D-A958-524484B5923D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2" r:id="rId10"/>
    <p:sldLayoutId id="2147483853" r:id="rId11"/>
    <p:sldLayoutId id="2147483854" r:id="rId12"/>
    <p:sldLayoutId id="2147483855" r:id="rId13"/>
    <p:sldLayoutId id="2147483858" r:id="rId14"/>
    <p:sldLayoutId id="2147483859" r:id="rId15"/>
    <p:sldLayoutId id="2147483850" r:id="rId16"/>
    <p:sldLayoutId id="2147483851" r:id="rId17"/>
  </p:sldLayoutIdLst>
  <p:transition>
    <p:fade/>
  </p:transition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6225591/" TargetMode="External"/><Relationship Id="rId2" Type="http://schemas.openxmlformats.org/officeDocument/2006/relationships/hyperlink" Target="https://www.psychiatry.org/patients-families/gender-dysphoria/what-is-gender-dysphori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cuk.com/content/royal-baby-boy-or-girl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1037/sgd0000322" TargetMode="External"/><Relationship Id="rId2" Type="http://schemas.openxmlformats.org/officeDocument/2006/relationships/hyperlink" Target="https://erosandpsyche.org/2017/10/04/the-difference-between-gender-expression-identity-orientation-and-sex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ssets.publishing.service.gov.uk/government/uploads/system/uploads/attachment_data/file/786910/t455-eng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11199-017-0875-3" TargetMode="External"/><Relationship Id="rId2" Type="http://schemas.openxmlformats.org/officeDocument/2006/relationships/hyperlink" Target="https://stillmed.olympic.org/Documents/Commissions_PDFfiles/Medical_commission/2015-11_ioc_consensus_meeting_on_sex_reassignment_and_hyperandrogenism-en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Is Gender a Choice?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000" dirty="0"/>
              <a:t>By Bronwen Phillips</a:t>
            </a:r>
          </a:p>
        </p:txBody>
      </p:sp>
    </p:spTree>
    <p:extLst>
      <p:ext uri="{BB962C8B-B14F-4D97-AF65-F5344CB8AC3E}">
        <p14:creationId xmlns:p14="http://schemas.microsoft.com/office/powerpoint/2010/main" val="241142677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of Gender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256" y="1793409"/>
            <a:ext cx="11448288" cy="452204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“</a:t>
            </a:r>
            <a:r>
              <a:rPr lang="en-GB" sz="2800" b="1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Gender </a:t>
            </a:r>
            <a:r>
              <a:rPr lang="en-GB" sz="28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rather than </a:t>
            </a:r>
            <a:r>
              <a:rPr lang="en-GB" sz="2800" b="1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Sex</a:t>
            </a:r>
            <a:r>
              <a:rPr lang="en-GB" sz="28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is the correct term and construct to use when referring to social groupings of people</a:t>
            </a:r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”</a:t>
            </a:r>
            <a:endParaRPr lang="en-GB" sz="28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en-GB" sz="2800" dirty="0">
              <a:solidFill>
                <a:schemeClr val="tx1"/>
              </a:solidFill>
            </a:endParaRPr>
          </a:p>
          <a:p>
            <a:pPr algn="r">
              <a:buNone/>
            </a:pPr>
            <a:r>
              <a:rPr lang="en-GB" sz="1800" dirty="0">
                <a:solidFill>
                  <a:schemeClr val="tx1"/>
                </a:solidFill>
              </a:rPr>
              <a:t>(Ho &amp; </a:t>
            </a:r>
            <a:r>
              <a:rPr lang="en-GB" sz="1800" dirty="0" err="1">
                <a:solidFill>
                  <a:schemeClr val="tx1"/>
                </a:solidFill>
              </a:rPr>
              <a:t>Mussap</a:t>
            </a:r>
            <a:r>
              <a:rPr lang="en-GB" sz="1800" dirty="0">
                <a:solidFill>
                  <a:schemeClr val="tx1"/>
                </a:solidFill>
              </a:rPr>
              <a:t>, 2019)</a:t>
            </a:r>
          </a:p>
          <a:p>
            <a:pPr algn="ctr">
              <a:buNone/>
            </a:pPr>
            <a:r>
              <a:rPr lang="en-GB" sz="2800" dirty="0">
                <a:solidFill>
                  <a:schemeClr val="tx1"/>
                </a:solidFill>
              </a:rPr>
              <a:t>Gender is an amalgamation of:</a:t>
            </a:r>
          </a:p>
          <a:p>
            <a:pPr algn="ctr">
              <a:buNone/>
            </a:pPr>
            <a:r>
              <a:rPr lang="en-GB" sz="2800" dirty="0">
                <a:solidFill>
                  <a:schemeClr val="tx1"/>
                </a:solidFill>
              </a:rPr>
              <a:t>Chromosomes, Anatomy, Hormones, Culture &amp; Psychology</a:t>
            </a:r>
          </a:p>
          <a:p>
            <a:pPr>
              <a:buNone/>
            </a:pPr>
            <a:r>
              <a:rPr lang="en-GB" sz="2700" dirty="0"/>
              <a:t>These factors influence an individuals </a:t>
            </a:r>
            <a:r>
              <a:rPr lang="en-GB" sz="27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Gender Identity </a:t>
            </a:r>
            <a:r>
              <a:rPr lang="en-GB" sz="2700" dirty="0"/>
              <a:t>and </a:t>
            </a:r>
            <a:r>
              <a:rPr lang="en-GB" sz="27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Gender Expression.</a:t>
            </a:r>
            <a:endParaRPr lang="en-GB" sz="27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225" y="499872"/>
            <a:ext cx="3279648" cy="5681472"/>
          </a:xfrm>
        </p:spPr>
        <p:txBody>
          <a:bodyPr/>
          <a:lstStyle/>
          <a:p>
            <a:r>
              <a:rPr lang="en-GB" dirty="0"/>
              <a:t>The Dimensions of Gender</a:t>
            </a:r>
          </a:p>
        </p:txBody>
      </p:sp>
      <p:pic>
        <p:nvPicPr>
          <p:cNvPr id="5" name="Content Placeholder 4" descr="hhb-gender-orientation-sex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55136" y="172343"/>
            <a:ext cx="8233912" cy="6362569"/>
          </a:xfrm>
        </p:spPr>
      </p:pic>
      <p:sp>
        <p:nvSpPr>
          <p:cNvPr id="6" name="TextBox 5"/>
          <p:cNvSpPr txBox="1"/>
          <p:nvPr/>
        </p:nvSpPr>
        <p:spPr>
          <a:xfrm>
            <a:off x="719328" y="6254496"/>
            <a:ext cx="2572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(Eros &amp; Psyche, 2017)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13795" y="390144"/>
            <a:ext cx="10353762" cy="97045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By which criteria is gender determined?</a:t>
            </a:r>
          </a:p>
        </p:txBody>
      </p:sp>
      <p:pic>
        <p:nvPicPr>
          <p:cNvPr id="18" name="Content Placeholder 17" descr="Blog-Royal-Baby-2018-01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853184" y="1342020"/>
            <a:ext cx="8497824" cy="4886248"/>
          </a:xfrm>
        </p:spPr>
      </p:pic>
      <p:sp>
        <p:nvSpPr>
          <p:cNvPr id="19" name="TextBox 18"/>
          <p:cNvSpPr txBox="1"/>
          <p:nvPr/>
        </p:nvSpPr>
        <p:spPr>
          <a:xfrm>
            <a:off x="9070848" y="6242304"/>
            <a:ext cx="1633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Dcuk</a:t>
            </a:r>
            <a:r>
              <a:rPr lang="en-GB" dirty="0"/>
              <a:t>, 2018)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Gender Attribution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5072" y="1281345"/>
            <a:ext cx="11765280" cy="3022431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Gender Attribution </a:t>
            </a:r>
            <a:r>
              <a:rPr lang="en-GB" sz="2800" dirty="0">
                <a:solidFill>
                  <a:schemeClr val="tx1"/>
                </a:solidFill>
              </a:rPr>
              <a:t>(the process of categorising someone into the group ‘male or ‘female) is theorised to be an inescapable element of human life.</a:t>
            </a:r>
          </a:p>
          <a:p>
            <a:pPr algn="r">
              <a:buNone/>
            </a:pPr>
            <a:r>
              <a:rPr lang="en-GB" sz="2400" dirty="0">
                <a:solidFill>
                  <a:schemeClr val="tx1"/>
                </a:solidFill>
              </a:rPr>
              <a:t>(</a:t>
            </a:r>
            <a:r>
              <a:rPr lang="en-GB" sz="2400" dirty="0"/>
              <a:t>Westbrook &amp; Schilt, 2014)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</a:p>
          <a:p>
            <a:pPr algn="r">
              <a:buNone/>
            </a:pP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77952" y="3889248"/>
            <a:ext cx="11100816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“The only physical characteristics that can play a role in gender attribution in everyday life are those that are visible” </a:t>
            </a:r>
          </a:p>
          <a:p>
            <a:pPr algn="r"/>
            <a:endParaRPr lang="en-GB" sz="2800" i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algn="r"/>
            <a:r>
              <a:rPr lang="en-GB" sz="24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(Kessler &amp; McKenna 1978,76)</a:t>
            </a:r>
          </a:p>
          <a:p>
            <a:pPr algn="r">
              <a:buNone/>
            </a:pPr>
            <a:r>
              <a:rPr lang="en-GB" sz="28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	</a:t>
            </a:r>
            <a:endParaRPr lang="en-GB" sz="2800" dirty="0"/>
          </a:p>
          <a:p>
            <a:pPr algn="ctr">
              <a:buNone/>
            </a:pPr>
            <a:endParaRPr lang="en-GB" sz="28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Exposure to Social Gender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376" y="1560576"/>
            <a:ext cx="11460480" cy="4693919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8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“Everything we do... we do with a mind that is exquisitely sensitive to the social environment around it.”</a:t>
            </a:r>
          </a:p>
          <a:p>
            <a:pPr algn="r">
              <a:buNone/>
            </a:pPr>
            <a:r>
              <a:rPr lang="en-GB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(Fine, 2010, p.39)</a:t>
            </a:r>
          </a:p>
          <a:p>
            <a:pPr>
              <a:buNone/>
            </a:pPr>
            <a:r>
              <a:rPr lang="en-GB" sz="2800" dirty="0">
                <a:solidFill>
                  <a:schemeClr val="tx1"/>
                </a:solidFill>
              </a:rPr>
              <a:t>Golden &amp; Jacoby (2017) found that children noticed gender-stereotypes within their play, and align play behaviours accordingly. Through princess play focusing on beauty and clothes, and the exclusion of boys.</a:t>
            </a:r>
          </a:p>
          <a:p>
            <a:pPr>
              <a:buNone/>
            </a:pPr>
            <a:endParaRPr lang="en-GB" sz="2800" dirty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GB" sz="2800" dirty="0">
                <a:solidFill>
                  <a:schemeClr val="tx1"/>
                </a:solidFill>
              </a:rPr>
              <a:t>Yeung and Wong (2018) found that boys performed better on a puzzle task than girls when it was identified as being for boys. </a:t>
            </a:r>
          </a:p>
          <a:p>
            <a:pPr>
              <a:buNone/>
            </a:pPr>
            <a:endParaRPr lang="en-GB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2336" y="1342305"/>
            <a:ext cx="11411712" cy="3997791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4400" i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algn="ctr">
              <a:buNone/>
            </a:pPr>
            <a:r>
              <a:rPr lang="en-GB" sz="44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“Gender Identities are not static but rather fluid entities that are continually formed in social interactions”</a:t>
            </a:r>
          </a:p>
          <a:p>
            <a:pPr algn="ctr">
              <a:buNone/>
            </a:pPr>
            <a:endParaRPr lang="en-GB" sz="1100" dirty="0"/>
          </a:p>
          <a:p>
            <a:pPr algn="r">
              <a:buNone/>
            </a:pPr>
            <a:r>
              <a:rPr lang="en-GB" sz="1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(Carter, 2014, 247)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Sex and Gender don’t Align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7171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Gender nonconformity</a:t>
            </a:r>
            <a:r>
              <a:rPr lang="en-GB" sz="2800" dirty="0"/>
              <a:t> refers to an individual exhibiting behaviours that are not typically associated with one’s sex.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Transgender</a:t>
            </a:r>
            <a:r>
              <a:rPr lang="en-GB" sz="2800" dirty="0"/>
              <a:t> refers to an individual who’s sense of gender does not correspond with their sex at birth.</a:t>
            </a:r>
          </a:p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2800" dirty="0"/>
              <a:t>“</a:t>
            </a:r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Gender Dysphoria </a:t>
            </a:r>
            <a:r>
              <a:rPr lang="en-GB" sz="2800" dirty="0"/>
              <a:t>refers to the </a:t>
            </a:r>
            <a:r>
              <a:rPr lang="en-GB" sz="2800" i="1" dirty="0"/>
              <a:t>distress</a:t>
            </a:r>
            <a:r>
              <a:rPr lang="en-GB" sz="2800" dirty="0"/>
              <a:t> that may accompany the incongruence between one’s experienced or expressed gender and one’s assigned gender.” 			</a:t>
            </a:r>
          </a:p>
          <a:p>
            <a:pPr>
              <a:buNone/>
            </a:pPr>
            <a:endParaRPr lang="en-GB" sz="16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algn="r">
              <a:buNone/>
            </a:pPr>
            <a:endParaRPr lang="en-GB" sz="2800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047232" y="6035040"/>
            <a:ext cx="58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None/>
            </a:pPr>
            <a:r>
              <a:rPr lang="en-GB" dirty="0"/>
              <a:t>(American Psychiatric Association, 2015, 451)</a:t>
            </a:r>
            <a:endParaRPr lang="en-GB" sz="14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573024"/>
            <a:ext cx="10353762" cy="970450"/>
          </a:xfrm>
        </p:spPr>
        <p:txBody>
          <a:bodyPr/>
          <a:lstStyle/>
          <a:p>
            <a:r>
              <a:rPr lang="en-GB" dirty="0"/>
              <a:t>When Sex and Gender don’t Align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024" y="1439841"/>
            <a:ext cx="10777728" cy="4753695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Social Gender Role Transition </a:t>
            </a:r>
            <a:r>
              <a:rPr lang="en-GB" sz="2800" dirty="0"/>
              <a:t>also known as ‘real life experience’ involves living in one’s preferred gender identity full time.</a:t>
            </a:r>
          </a:p>
          <a:p>
            <a:pPr>
              <a:buNone/>
            </a:pPr>
            <a:endParaRPr lang="en-GB" sz="11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Hormone treatments </a:t>
            </a:r>
            <a:r>
              <a:rPr lang="en-GB" sz="2800" dirty="0"/>
              <a:t>involve suppressing of naturally occurring hormones in adolescents, or taking the hormones of your preferred gender in adults.</a:t>
            </a:r>
          </a:p>
          <a:p>
            <a:pPr>
              <a:buNone/>
            </a:pPr>
            <a:endParaRPr lang="en-GB" sz="1100" dirty="0"/>
          </a:p>
          <a:p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Surgical Interventions </a:t>
            </a:r>
            <a:r>
              <a:rPr lang="en-GB" sz="2800" dirty="0"/>
              <a:t>include:</a:t>
            </a:r>
          </a:p>
          <a:p>
            <a:pPr>
              <a:buNone/>
            </a:pPr>
            <a:r>
              <a:rPr lang="en-GB" sz="2800" dirty="0"/>
              <a:t>	- Breast removal/ Breast implants</a:t>
            </a:r>
          </a:p>
          <a:p>
            <a:pPr>
              <a:buNone/>
            </a:pPr>
            <a:r>
              <a:rPr lang="en-GB" sz="2800" dirty="0"/>
              <a:t>	- Genital reassignment surgery (involving a series of operations)</a:t>
            </a:r>
          </a:p>
          <a:p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6120384" y="6254496"/>
            <a:ext cx="58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None/>
            </a:pPr>
            <a:r>
              <a:rPr lang="en-GB" dirty="0"/>
              <a:t>(American Psychiatric Association, 2015)</a:t>
            </a:r>
            <a:endParaRPr lang="en-GB" sz="14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Is Gender a Choice?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443" y="1744641"/>
            <a:ext cx="11383618" cy="40587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Gender Recognition Certificate </a:t>
            </a:r>
            <a:r>
              <a:rPr lang="en-GB" sz="2800" i="1" dirty="0"/>
              <a:t>- </a:t>
            </a:r>
            <a:r>
              <a:rPr lang="en-GB" sz="2800" dirty="0"/>
              <a:t>allows one to legally change their gender. </a:t>
            </a:r>
          </a:p>
          <a:p>
            <a:pPr>
              <a:buNone/>
            </a:pPr>
            <a:r>
              <a:rPr lang="en-GB" sz="28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Social Role Transition </a:t>
            </a:r>
            <a:r>
              <a:rPr lang="en-GB" sz="2800" i="1" dirty="0"/>
              <a:t>– </a:t>
            </a:r>
            <a:r>
              <a:rPr lang="en-GB" sz="2800" dirty="0"/>
              <a:t>allows one to socially change their gender. </a:t>
            </a:r>
          </a:p>
          <a:p>
            <a:pPr>
              <a:buNone/>
            </a:pPr>
            <a:r>
              <a:rPr lang="en-GB" sz="28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Genital Reassignment Surgery </a:t>
            </a:r>
            <a:r>
              <a:rPr lang="en-GB" sz="2800" dirty="0"/>
              <a:t>– allows one to change their physical gender.</a:t>
            </a:r>
            <a:endParaRPr lang="en-GB" sz="2800" i="1" dirty="0"/>
          </a:p>
          <a:p>
            <a:pPr>
              <a:buNone/>
            </a:pPr>
            <a:r>
              <a:rPr lang="en-GB" sz="28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Hormone Treatments </a:t>
            </a:r>
            <a:r>
              <a:rPr lang="en-GB" sz="2800" dirty="0"/>
              <a:t>– allows one to change their secondary sexual 										characteristics.</a:t>
            </a:r>
          </a:p>
          <a:p>
            <a:pPr>
              <a:buNone/>
            </a:pPr>
            <a:endParaRPr lang="en-GB" sz="2800" dirty="0"/>
          </a:p>
          <a:p>
            <a:pPr algn="ctr">
              <a:buNone/>
            </a:pPr>
            <a:r>
              <a:rPr lang="en-GB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One’s Gender can be changed on every level but the chromosomal.</a:t>
            </a:r>
          </a:p>
          <a:p>
            <a:pPr>
              <a:buNone/>
            </a:pPr>
            <a:endParaRPr lang="en-GB" sz="2800" i="1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120384" y="6254496"/>
            <a:ext cx="58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None/>
            </a:pPr>
            <a:r>
              <a:rPr lang="en-GB" dirty="0"/>
              <a:t>(American Psychiatric Association, 2015)</a:t>
            </a:r>
            <a:endParaRPr lang="en-GB" sz="14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Gender a Choice?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1005872" y="1792224"/>
            <a:ext cx="4876344" cy="587914"/>
          </a:xfrm>
        </p:spPr>
        <p:txBody>
          <a:bodyPr/>
          <a:lstStyle/>
          <a:p>
            <a:r>
              <a:rPr lang="en-GB" sz="3200" dirty="0">
                <a:solidFill>
                  <a:schemeClr val="tx1"/>
                </a:solidFill>
              </a:rPr>
              <a:t>Gender and Sport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1005872" y="2453289"/>
            <a:ext cx="4876344" cy="34110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8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“It is necessary to ensure insofar as possible that trans athletes are not excluded from the opportunity to participate in sporting competition.”</a:t>
            </a:r>
          </a:p>
          <a:p>
            <a:pPr algn="ctr">
              <a:buNone/>
            </a:pPr>
            <a:endParaRPr lang="en-GB" sz="2800" i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algn="r">
              <a:buNone/>
            </a:pPr>
            <a:r>
              <a:rPr lang="en-GB" dirty="0">
                <a:solidFill>
                  <a:schemeClr val="tx1"/>
                </a:solidFill>
              </a:rPr>
              <a:t>(International Olympic Committee, 2015, p2)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tx1"/>
                </a:solidFill>
              </a:rPr>
              <a:t>Gender and Society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6282775" y="2416713"/>
            <a:ext cx="4895330" cy="34110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“Like all other norms and social systems, people create gender. Challenges to the gender system modify rather than break it.”</a:t>
            </a:r>
            <a:endParaRPr lang="en-GB" sz="2800" i="1" dirty="0"/>
          </a:p>
          <a:p>
            <a:pPr algn="r">
              <a:buNone/>
            </a:pPr>
            <a:endParaRPr lang="en-GB" dirty="0"/>
          </a:p>
          <a:p>
            <a:pPr algn="r">
              <a:buNone/>
            </a:pPr>
            <a:r>
              <a:rPr lang="en-GB" dirty="0"/>
              <a:t>(Westbrook &amp; Schilt, 2013, p.53)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752" y="2487168"/>
            <a:ext cx="10353762" cy="970450"/>
          </a:xfrm>
        </p:spPr>
        <p:txBody>
          <a:bodyPr>
            <a:normAutofit/>
          </a:bodyPr>
          <a:lstStyle/>
          <a:p>
            <a:r>
              <a:rPr lang="en-GB" sz="4800" dirty="0"/>
              <a:t>Any Questions?</a:t>
            </a:r>
          </a:p>
        </p:txBody>
      </p:sp>
    </p:spTree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64396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/>
              <a:t>American Psychiatric Association. (2013) </a:t>
            </a:r>
            <a:r>
              <a:rPr lang="en-GB" i="1" dirty="0"/>
              <a:t>Diagnostic and Statistical Manual of Mental Disorders. </a:t>
            </a:r>
            <a:r>
              <a:rPr lang="en-GB" dirty="0"/>
              <a:t>Fifth Edition. Arlington, VA.  </a:t>
            </a:r>
          </a:p>
          <a:p>
            <a:pPr>
              <a:buNone/>
            </a:pPr>
            <a:r>
              <a:rPr lang="en-GB" dirty="0"/>
              <a:t>American Psychiatric Association (2016) </a:t>
            </a:r>
            <a:r>
              <a:rPr lang="en-GB" i="1" dirty="0"/>
              <a:t>What is Gender Dysphoria.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https://www.psychiatry.org/patients-families/gender-dysphoria/what-is-gender-dysphoria</a:t>
            </a:r>
            <a:endParaRPr lang="en-GB" dirty="0"/>
          </a:p>
          <a:p>
            <a:pPr>
              <a:buNone/>
            </a:pPr>
            <a:r>
              <a:rPr lang="en-GB" dirty="0"/>
              <a:t>Carter, M.J. (2014) Gender Socialization and Identity Theory. </a:t>
            </a:r>
            <a:r>
              <a:rPr lang="en-GB" i="1" dirty="0"/>
              <a:t>Social sciences </a:t>
            </a:r>
            <a:r>
              <a:rPr lang="en-GB" dirty="0"/>
              <a:t>3, 242-263. DOI: 10.3390/socsci3020242</a:t>
            </a:r>
          </a:p>
          <a:p>
            <a:pPr>
              <a:buNone/>
            </a:pPr>
            <a:r>
              <a:rPr lang="en-GB" dirty="0"/>
              <a:t>Colman, A, M. (2015)  </a:t>
            </a:r>
            <a:r>
              <a:rPr lang="en-GB" i="1" dirty="0"/>
              <a:t>Oxford Dictionary of Psychology. </a:t>
            </a:r>
            <a:r>
              <a:rPr lang="en-GB" dirty="0"/>
              <a:t>Fourth edition. Oxford, United Kingdom.</a:t>
            </a:r>
          </a:p>
          <a:p>
            <a:pPr>
              <a:buNone/>
            </a:pPr>
            <a:r>
              <a:rPr lang="en-GB" dirty="0"/>
              <a:t>Davy, Z., Toze, M. (2018) What Is Gender Dysphoria? A Critical Systematic Narrative Review. </a:t>
            </a:r>
            <a:r>
              <a:rPr lang="en-GB" i="1" dirty="0"/>
              <a:t>Transgender Health. </a:t>
            </a:r>
            <a:r>
              <a:rPr lang="en-GB" dirty="0"/>
              <a:t>3(1): 159-169. DOI: 10.1089/trgh.2018.0014 </a:t>
            </a:r>
            <a:r>
              <a:rPr lang="en-GB" dirty="0">
                <a:hlinkClick r:id="rId3"/>
              </a:rPr>
              <a:t>https://www.ncbi.nlm.nih.gov/pmc/articles/PMC6225591/</a:t>
            </a:r>
            <a:endParaRPr lang="en-GB" dirty="0"/>
          </a:p>
          <a:p>
            <a:pPr>
              <a:buNone/>
            </a:pPr>
            <a:r>
              <a:rPr lang="en-GB" dirty="0" err="1"/>
              <a:t>Dcuk</a:t>
            </a:r>
            <a:r>
              <a:rPr lang="en-GB" dirty="0"/>
              <a:t> (2018) Royal Baby, Boy or Girl? Retrieved Many 3</a:t>
            </a:r>
            <a:r>
              <a:rPr lang="en-GB" baseline="30000" dirty="0"/>
              <a:t>rd</a:t>
            </a:r>
            <a:r>
              <a:rPr lang="en-GB" dirty="0"/>
              <a:t> from: </a:t>
            </a:r>
            <a:r>
              <a:rPr lang="en-GB" dirty="0">
                <a:hlinkClick r:id="rId4"/>
              </a:rPr>
              <a:t>https://www.dcuk.com/content/royal-baby-boy-or-girl/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4367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Eros &amp; Psyche. (2017)  The Difference Between Gender Expression, Identity, Orientation, and Sex. Retrieved May 2</a:t>
            </a:r>
            <a:r>
              <a:rPr lang="en-GB" baseline="30000" dirty="0"/>
              <a:t>nd</a:t>
            </a:r>
            <a:r>
              <a:rPr lang="en-GB" dirty="0"/>
              <a:t> from: </a:t>
            </a:r>
            <a:r>
              <a:rPr lang="en-GB" dirty="0">
                <a:hlinkClick r:id="rId2"/>
              </a:rPr>
              <a:t>https://erosandpsyche.org/2017/10/04/the-difference-between-gender-expression-identity-orientation-and-sex/</a:t>
            </a:r>
            <a:endParaRPr lang="en-GB" dirty="0"/>
          </a:p>
          <a:p>
            <a:pPr>
              <a:buNone/>
            </a:pPr>
            <a:r>
              <a:rPr lang="en-GB" dirty="0"/>
              <a:t>Golden, J. C., &amp; Jacoby, J. W. (2018). Playing princess: preschool girls’ interpretations of gender stereotypes in Disney princess media. </a:t>
            </a:r>
            <a:r>
              <a:rPr lang="en-GB" i="1" dirty="0"/>
              <a:t>Sex Roles</a:t>
            </a:r>
            <a:r>
              <a:rPr lang="en-GB" dirty="0"/>
              <a:t>, </a:t>
            </a:r>
            <a:r>
              <a:rPr lang="en-GB" i="1" dirty="0"/>
              <a:t>79</a:t>
            </a:r>
            <a:r>
              <a:rPr lang="en-GB" dirty="0"/>
              <a:t>(5-6), 299-313.</a:t>
            </a:r>
          </a:p>
          <a:p>
            <a:pPr>
              <a:buNone/>
            </a:pPr>
            <a:r>
              <a:rPr lang="en-GB" dirty="0"/>
              <a:t>Ho, M. &amp; </a:t>
            </a:r>
            <a:r>
              <a:rPr lang="en-GB" dirty="0" err="1"/>
              <a:t>Mussao</a:t>
            </a:r>
            <a:r>
              <a:rPr lang="en-GB" dirty="0"/>
              <a:t>, A. J. (2019) The Gender Identity Scale: Adapting the Gender Unicorn to Measure Gender Identity. </a:t>
            </a:r>
            <a:r>
              <a:rPr lang="en-GB" i="1" dirty="0"/>
              <a:t>Psychology of Sexual Orientation and Gender Diversity. </a:t>
            </a:r>
            <a:r>
              <a:rPr lang="en-GB" dirty="0"/>
              <a:t>Advance online publication. </a:t>
            </a:r>
            <a:r>
              <a:rPr lang="en-GB" dirty="0">
                <a:hlinkClick r:id="rId3"/>
              </a:rPr>
              <a:t>http://dx.doi.org/10.1037/sgd0000322</a:t>
            </a:r>
            <a:endParaRPr lang="en-GB" dirty="0"/>
          </a:p>
          <a:p>
            <a:pPr>
              <a:buNone/>
            </a:pPr>
            <a:r>
              <a:rPr lang="en-GB" dirty="0"/>
              <a:t>HM Courts &amp; Tribunal Service (2019)</a:t>
            </a:r>
            <a:r>
              <a:rPr lang="en-GB" i="1" dirty="0"/>
              <a:t>The General Guide for all Users: Gender Recognition Act, 2004.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https://assets.publishing.service.gov.uk/government/uploads/system/uploads/attachment_data/file/786910/t455-eng.pdf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/>
              <a:t>International Olympic Committee (2015) </a:t>
            </a:r>
            <a:r>
              <a:rPr lang="en-GB" i="1" dirty="0"/>
              <a:t>IOC Consensus Meeting on Sex Reassignment and </a:t>
            </a:r>
            <a:r>
              <a:rPr lang="en-GB" i="1" dirty="0" err="1"/>
              <a:t>Hyperandrogenism</a:t>
            </a:r>
            <a:r>
              <a:rPr lang="en-GB" i="1" dirty="0"/>
              <a:t>. </a:t>
            </a:r>
            <a:r>
              <a:rPr lang="en-GB" dirty="0"/>
              <a:t>Available at:</a:t>
            </a:r>
          </a:p>
          <a:p>
            <a:pPr>
              <a:buNone/>
            </a:pPr>
            <a:r>
              <a:rPr lang="en-GB" dirty="0">
                <a:hlinkClick r:id="rId2"/>
              </a:rPr>
              <a:t>https://stillmed.olympic.org/Documents/Commissions_PDFfiles/Medical_commission/2015-11_ioc_consensus_meeting_on_sex_reassignment_and_hyperandrogenism-en.pdf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Westbrook, L., Schilt, K (2013) Doing Gender, Determining Gender: Transgender People, Gender Panic, and the Maintenance of the Sex/Gender/Sexuality System. </a:t>
            </a:r>
            <a:r>
              <a:rPr lang="en-GB" i="1" dirty="0"/>
              <a:t>Gender and Society. </a:t>
            </a:r>
            <a:r>
              <a:rPr lang="en-GB" dirty="0"/>
              <a:t>28(1):32-57. DOI: 10.1177/0891243213503203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Yeung,  S. P, &amp; Wong, W. I.. (2018). Gender Labels on Gender-Neutral </a:t>
            </a:r>
            <a:r>
              <a:rPr lang="en-GB" dirty="0" err="1"/>
              <a:t>Colors</a:t>
            </a:r>
            <a:r>
              <a:rPr lang="en-GB" dirty="0"/>
              <a:t>: Do they Affect Children’s </a:t>
            </a:r>
            <a:r>
              <a:rPr lang="en-GB" dirty="0" err="1"/>
              <a:t>Color</a:t>
            </a:r>
            <a:r>
              <a:rPr lang="en-GB" dirty="0"/>
              <a:t> Preferences and Play Performance? </a:t>
            </a:r>
            <a:r>
              <a:rPr lang="en-GB" i="1" dirty="0"/>
              <a:t>Sex Roles,</a:t>
            </a:r>
            <a:r>
              <a:rPr lang="en-GB" dirty="0"/>
              <a:t> </a:t>
            </a:r>
            <a:r>
              <a:rPr lang="en-GB" i="1" dirty="0"/>
              <a:t>79</a:t>
            </a:r>
            <a:r>
              <a:rPr lang="en-GB" dirty="0"/>
              <a:t>(5-6), 260-273. </a:t>
            </a:r>
            <a:r>
              <a:rPr lang="en-GB" dirty="0">
                <a:hlinkClick r:id="rId3"/>
              </a:rPr>
              <a:t>https://doi.org/10.1007/s11199-017-0875-3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TC104033929[[fn=Slate]]</Template>
  <TotalTime>2547</TotalTime>
  <Words>962</Words>
  <Application>Microsoft Office PowerPoint</Application>
  <PresentationFormat>Widescreen</PresentationFormat>
  <Paragraphs>98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Calisto MT</vt:lpstr>
      <vt:lpstr>Trebuchet MS</vt:lpstr>
      <vt:lpstr>Wingdings 2</vt:lpstr>
      <vt:lpstr>Slate</vt:lpstr>
      <vt:lpstr>Is Gender a Choice?</vt:lpstr>
      <vt:lpstr>Definition of Gender</vt:lpstr>
      <vt:lpstr>The Dimensions of Gender</vt:lpstr>
      <vt:lpstr>By which criteria is gender determined?</vt:lpstr>
      <vt:lpstr>Gender Attribution</vt:lpstr>
      <vt:lpstr>Exposure to Social Gender </vt:lpstr>
      <vt:lpstr>PowerPoint Presentation</vt:lpstr>
      <vt:lpstr>When Sex and Gender don’t Align</vt:lpstr>
      <vt:lpstr>When Sex and Gender don’t Align</vt:lpstr>
      <vt:lpstr>Is Gender a Choice?</vt:lpstr>
      <vt:lpstr>Is Gender a Choice?</vt:lpstr>
      <vt:lpstr>Any Questions?</vt:lpstr>
      <vt:lpstr>References 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Bronwen</dc:creator>
  <cp:lastModifiedBy>Kate Williams</cp:lastModifiedBy>
  <cp:revision>215</cp:revision>
  <dcterms:created xsi:type="dcterms:W3CDTF">2014-08-26T23:53:23Z</dcterms:created>
  <dcterms:modified xsi:type="dcterms:W3CDTF">2019-05-08T08:12:57Z</dcterms:modified>
</cp:coreProperties>
</file>