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326" r:id="rId3"/>
    <p:sldId id="325" r:id="rId4"/>
    <p:sldId id="324" r:id="rId5"/>
    <p:sldId id="279" r:id="rId6"/>
    <p:sldId id="280" r:id="rId7"/>
    <p:sldId id="281" r:id="rId8"/>
    <p:sldId id="291" r:id="rId9"/>
    <p:sldId id="296" r:id="rId10"/>
    <p:sldId id="302" r:id="rId11"/>
    <p:sldId id="301" r:id="rId12"/>
    <p:sldId id="297" r:id="rId13"/>
    <p:sldId id="298" r:id="rId14"/>
    <p:sldId id="299" r:id="rId15"/>
    <p:sldId id="300" r:id="rId16"/>
    <p:sldId id="303" r:id="rId17"/>
    <p:sldId id="327" r:id="rId18"/>
    <p:sldId id="330" r:id="rId19"/>
    <p:sldId id="328" r:id="rId20"/>
    <p:sldId id="332" r:id="rId21"/>
    <p:sldId id="331" r:id="rId22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B6BC39EE-008D-44B2-BB39-70DF146663E6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D031CE4A-FEF1-4108-B058-8B187D61A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659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656926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3140004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623081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4106159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9438C7DB-2E8D-F040-AD20-810A0FB78856}" type="slidenum">
              <a:rPr lang="en-GB" sz="1300"/>
              <a:pPr eaLnBrk="1" hangingPunct="1"/>
              <a:t>5</a:t>
            </a:fld>
            <a:endParaRPr lang="en-GB" sz="13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Symud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ymlaen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esbonio</a:t>
            </a:r>
            <a:r>
              <a:rPr lang="en-GB" baseline="0" dirty="0">
                <a:latin typeface="Times New Roman" charset="0"/>
                <a:cs typeface="Times New Roman" charset="0"/>
              </a:rPr>
              <a:t> bod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deulu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elwir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‘Indo-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Ewropeaidd</a:t>
            </a:r>
            <a:r>
              <a:rPr lang="en-GB" baseline="0" dirty="0">
                <a:latin typeface="Times New Roman" charset="0"/>
                <a:cs typeface="Times New Roman" charset="0"/>
              </a:rPr>
              <a:t>’. Y “fam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”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mynnir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“proto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Ewropëg</a:t>
            </a:r>
            <a:r>
              <a:rPr lang="en-GB" baseline="0" dirty="0">
                <a:latin typeface="Times New Roman" charset="0"/>
                <a:cs typeface="Times New Roman" charset="0"/>
              </a:rPr>
              <a:t>’ ac felly bod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gennym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frodyr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chwiorydd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ieithyddol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</a:t>
            </a:r>
            <a:r>
              <a:rPr lang="en-GB" baseline="0" dirty="0">
                <a:latin typeface="Times New Roman" charset="0"/>
                <a:cs typeface="Times New Roman" charset="0"/>
              </a:rPr>
              <a:t> draws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‘proto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indo-european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goroesi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ond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academwyr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tybio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o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tarddodd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oll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allwn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brofi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Gweler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sleid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nesaf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459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656926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3140004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623081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4106159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300"/>
              <a:pPr eaLnBrk="1" hangingPunct="1"/>
              <a:t>6</a:t>
            </a:fld>
            <a:endParaRPr lang="en-GB" sz="13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:ma14="http://schemas.microsoft.com/office/mac/drawingml/2011/main" xmlns="" val="1"/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Sanskrit?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2132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656926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3140004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623081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4106159" indent="-241539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>
              <a:defRPr/>
            </a:pPr>
            <a:fld id="{23D64227-9AA4-D243-AAAC-6B85DB3817F6}" type="slidenum">
              <a:rPr lang="en-GB" sz="1300"/>
              <a:pPr eaLnBrk="1" hangingPunct="1">
                <a:defRPr/>
              </a:pPr>
              <a:t>7</a:t>
            </a:fld>
            <a:endParaRPr lang="en-GB" sz="13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cyfle</a:t>
            </a:r>
            <a:r>
              <a:rPr lang="en-GB" dirty="0">
                <a:latin typeface="Times New Roman" charset="0"/>
                <a:cs typeface="Times New Roman" charset="0"/>
              </a:rPr>
              <a:t> fan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waredu’r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gred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harddel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gan</a:t>
            </a:r>
            <a:r>
              <a:rPr lang="en-GB" baseline="0" dirty="0">
                <a:latin typeface="Times New Roman" charset="0"/>
                <a:cs typeface="Times New Roman" charset="0"/>
              </a:rPr>
              <a:t> rai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fod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</a:t>
            </a:r>
            <a:r>
              <a:rPr lang="en-GB" baseline="0" dirty="0">
                <a:latin typeface="Times New Roman" charset="0"/>
                <a:cs typeface="Times New Roman" charset="0"/>
              </a:rPr>
              <a:t> ‘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ayyb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rhywsut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fenthyciad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Saesneg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felly’n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cadarnhau’r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rhagfarn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’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dlawd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rhywbeth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sy’n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esblygu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hyd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naturiol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datblygu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berthynas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â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eraill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Bathwyd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nifer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deillio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Lladin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ymweliad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Rhufeiniaid</a:t>
            </a:r>
            <a:r>
              <a:rPr lang="en-GB" dirty="0">
                <a:latin typeface="Times New Roman" charset="0"/>
                <a:cs typeface="Times New Roman" charset="0"/>
              </a:rPr>
              <a:t>, a </a:t>
            </a:r>
            <a:r>
              <a:rPr lang="en-GB" dirty="0" err="1">
                <a:latin typeface="Times New Roman" charset="0"/>
                <a:cs typeface="Times New Roman" charset="0"/>
              </a:rPr>
              <a:t>rhai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oherwydd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Lladin</a:t>
            </a:r>
            <a:r>
              <a:rPr lang="en-GB" dirty="0">
                <a:latin typeface="Times New Roman" charset="0"/>
                <a:cs typeface="Times New Roman" charset="0"/>
              </a:rPr>
              <a:t> (a </a:t>
            </a:r>
            <a:r>
              <a:rPr lang="en-GB" dirty="0" err="1">
                <a:latin typeface="Times New Roman" charset="0"/>
                <a:cs typeface="Times New Roman" charset="0"/>
              </a:rPr>
              <a:t>Groeg</a:t>
            </a:r>
            <a:r>
              <a:rPr lang="en-GB" dirty="0">
                <a:latin typeface="Times New Roman" charset="0"/>
                <a:cs typeface="Times New Roman" charset="0"/>
              </a:rPr>
              <a:t>) </a:t>
            </a:r>
            <a:r>
              <a:rPr lang="en-GB" dirty="0" err="1">
                <a:latin typeface="Times New Roman" charset="0"/>
                <a:cs typeface="Times New Roman" charset="0"/>
              </a:rPr>
              <a:t>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iaith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dysg</a:t>
            </a:r>
            <a:r>
              <a:rPr lang="en-GB" dirty="0">
                <a:latin typeface="Times New Roman" charset="0"/>
                <a:cs typeface="Times New Roman" charset="0"/>
              </a:rPr>
              <a:t>. </a:t>
            </a:r>
            <a:r>
              <a:rPr lang="en-GB" dirty="0" err="1">
                <a:latin typeface="Times New Roman" charset="0"/>
                <a:cs typeface="Times New Roman" charset="0"/>
              </a:rPr>
              <a:t>M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digwydd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heddiw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ydych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chi’n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gallu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meddwl</a:t>
            </a:r>
            <a:r>
              <a:rPr lang="en-GB" baseline="0" dirty="0">
                <a:latin typeface="Times New Roman" charset="0"/>
                <a:cs typeface="Times New Roman" charset="0"/>
              </a:rPr>
              <a:t> 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dermau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modern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arall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Tecstio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28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un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am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mr-IN" dirty="0"/>
              <a:t>…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enwau</a:t>
            </a:r>
            <a:r>
              <a:rPr lang="en-GB" baseline="0" dirty="0"/>
              <a:t> ‘</a:t>
            </a:r>
            <a:r>
              <a:rPr lang="en-GB" baseline="0" dirty="0" err="1"/>
              <a:t>Cymreig</a:t>
            </a:r>
            <a:r>
              <a:rPr lang="en-GB" baseline="0" dirty="0"/>
              <a:t>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dod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(</a:t>
            </a:r>
            <a:r>
              <a:rPr lang="en-GB" baseline="0" dirty="0" err="1"/>
              <a:t>neu</a:t>
            </a:r>
            <a:r>
              <a:rPr lang="en-GB" baseline="0" dirty="0"/>
              <a:t> ‘vice versa’!). </a:t>
            </a:r>
            <a:r>
              <a:rPr lang="en-GB" baseline="0" dirty="0" err="1"/>
              <a:t>Oes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gwybod</a:t>
            </a:r>
            <a:r>
              <a:rPr lang="en-GB" baseline="0" dirty="0"/>
              <a:t> o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daw’r</a:t>
            </a:r>
            <a:r>
              <a:rPr lang="en-GB" baseline="0" dirty="0"/>
              <a:t> </a:t>
            </a:r>
            <a:r>
              <a:rPr lang="en-GB" baseline="0" dirty="0" err="1"/>
              <a:t>enw</a:t>
            </a:r>
            <a:r>
              <a:rPr lang="en-GB" baseline="0" dirty="0"/>
              <a:t> </a:t>
            </a:r>
            <a:r>
              <a:rPr lang="en-GB" baseline="0" dirty="0" err="1"/>
              <a:t>Siwan</a:t>
            </a:r>
            <a:r>
              <a:rPr lang="en-GB" baseline="0" dirty="0"/>
              <a:t>? (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‘Joan’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a </a:t>
            </a:r>
            <a:r>
              <a:rPr lang="en-GB" baseline="0" dirty="0" err="1"/>
              <a:t>Ffrangeg</a:t>
            </a:r>
            <a:r>
              <a:rPr lang="en-GB" baseline="0" dirty="0"/>
              <a:t>).  </a:t>
            </a:r>
            <a:r>
              <a:rPr lang="en-GB" baseline="0" dirty="0" err="1"/>
              <a:t>Gwneud</a:t>
            </a:r>
            <a:r>
              <a:rPr lang="en-GB" baseline="0" dirty="0"/>
              <a:t> y </a:t>
            </a:r>
            <a:r>
              <a:rPr lang="en-GB" baseline="0" dirty="0" err="1"/>
              <a:t>pwynt</a:t>
            </a:r>
            <a:r>
              <a:rPr lang="en-GB" baseline="0" dirty="0"/>
              <a:t> bod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o hyd.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67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dwr</a:t>
            </a:r>
            <a:r>
              <a:rPr lang="en-US" dirty="0"/>
              <a:t>?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bwysig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barhad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hil</a:t>
            </a:r>
            <a:r>
              <a:rPr lang="en-US" baseline="0" dirty="0"/>
              <a:t> </a:t>
            </a:r>
            <a:r>
              <a:rPr lang="en-US" baseline="0" dirty="0" err="1"/>
              <a:t>ddynol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rydych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gweld</a:t>
            </a:r>
            <a:r>
              <a:rPr lang="en-US" baseline="0" dirty="0"/>
              <a:t>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amrywiadau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a </a:t>
            </a:r>
            <a:r>
              <a:rPr lang="en-US" baseline="0" dirty="0" err="1"/>
              <a:t>sut</a:t>
            </a:r>
            <a:r>
              <a:rPr lang="en-US" baseline="0" dirty="0"/>
              <a:t>  y </a:t>
            </a:r>
            <a:r>
              <a:rPr lang="en-US" baseline="0" dirty="0" err="1"/>
              <a:t>maent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perthyn</a:t>
            </a:r>
            <a:r>
              <a:rPr lang="en-US" baseline="0" dirty="0"/>
              <a:t> </a:t>
            </a:r>
            <a:r>
              <a:rPr lang="en-US" baseline="0" dirty="0" err="1"/>
              <a:t>i’w</a:t>
            </a:r>
            <a:r>
              <a:rPr lang="en-US" baseline="0" dirty="0"/>
              <a:t> </a:t>
            </a:r>
            <a:r>
              <a:rPr lang="en-US" baseline="0" dirty="0" err="1"/>
              <a:t>gilydd</a:t>
            </a:r>
            <a:r>
              <a:rPr lang="en-US" baseline="0" dirty="0"/>
              <a:t>. </a:t>
            </a:r>
            <a:r>
              <a:rPr lang="en-US" baseline="0" dirty="0" err="1"/>
              <a:t>Noder</a:t>
            </a:r>
            <a:r>
              <a:rPr lang="en-US" baseline="0" dirty="0"/>
              <a:t> y </a:t>
            </a:r>
            <a:r>
              <a:rPr lang="en-US" baseline="0" dirty="0" err="1"/>
              <a:t>tebygrwydd</a:t>
            </a:r>
            <a:r>
              <a:rPr lang="en-US" baseline="0" dirty="0"/>
              <a:t> </a:t>
            </a:r>
            <a:r>
              <a:rPr lang="en-US" baseline="0" dirty="0" err="1"/>
              <a:t>rhwng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Celtaidd</a:t>
            </a:r>
            <a:r>
              <a:rPr lang="mr-IN" baseline="0" dirty="0"/>
              <a:t>…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036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3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dramor</a:t>
            </a:r>
            <a:r>
              <a:rPr lang="en-US" baseline="0" dirty="0"/>
              <a:t> (</a:t>
            </a:r>
            <a:r>
              <a:rPr lang="en-US" baseline="0" dirty="0" err="1"/>
              <a:t>Ffrangeg</a:t>
            </a:r>
            <a:r>
              <a:rPr lang="en-US" baseline="0" dirty="0"/>
              <a:t> / </a:t>
            </a:r>
            <a:r>
              <a:rPr lang="en-US" baseline="0" dirty="0" err="1"/>
              <a:t>Sbaeneg</a:t>
            </a:r>
            <a:r>
              <a:rPr lang="en-US" baseline="0" dirty="0"/>
              <a:t> / </a:t>
            </a:r>
            <a:r>
              <a:rPr lang="en-US" baseline="0" dirty="0" err="1"/>
              <a:t>Almaeneg</a:t>
            </a:r>
            <a:r>
              <a:rPr lang="en-US" baseline="0" dirty="0"/>
              <a:t>), ac </a:t>
            </a:r>
            <a:r>
              <a:rPr lang="en-US" baseline="0" dirty="0" err="1"/>
              <a:t>yna’r</a:t>
            </a:r>
            <a:r>
              <a:rPr lang="en-US" baseline="0" dirty="0"/>
              <a:t>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. Mae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printio</a:t>
            </a:r>
            <a:r>
              <a:rPr lang="en-US" baseline="0" dirty="0"/>
              <a:t> </a:t>
            </a:r>
            <a:r>
              <a:rPr lang="en-US" baseline="0" dirty="0" err="1"/>
              <a:t>fel</a:t>
            </a:r>
            <a:r>
              <a:rPr lang="en-US" baseline="0" dirty="0"/>
              <a:t> </a:t>
            </a:r>
            <a:r>
              <a:rPr lang="en-US" baseline="0" dirty="0" err="1"/>
              <a:t>taflenni</a:t>
            </a:r>
            <a:r>
              <a:rPr lang="en-US" baseline="0" dirty="0"/>
              <a:t> </a:t>
            </a:r>
            <a:r>
              <a:rPr lang="en-US" baseline="0" dirty="0" err="1"/>
              <a:t>unigol</a:t>
            </a:r>
            <a:r>
              <a:rPr lang="en-US" baseline="0" dirty="0"/>
              <a:t>,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dosbarthu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3 </a:t>
            </a:r>
            <a:r>
              <a:rPr lang="en-US" baseline="0" dirty="0" err="1"/>
              <a:t>grwp</a:t>
            </a:r>
            <a:r>
              <a:rPr lang="en-US" baseline="0" dirty="0"/>
              <a:t> (</a:t>
            </a:r>
            <a:r>
              <a:rPr lang="en-US" baseline="0" dirty="0" err="1"/>
              <a:t>neu</a:t>
            </a:r>
            <a:r>
              <a:rPr lang="en-US" baseline="0" dirty="0"/>
              <a:t> </a:t>
            </a:r>
            <a:r>
              <a:rPr lang="en-US" baseline="0" dirty="0" err="1"/>
              <a:t>gellid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copi</a:t>
            </a:r>
            <a:r>
              <a:rPr lang="en-US" baseline="0" dirty="0"/>
              <a:t> a </a:t>
            </a:r>
            <a:r>
              <a:rPr lang="en-US" baseline="0" dirty="0" err="1"/>
              <a:t>chael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), a </a:t>
            </a:r>
            <a:r>
              <a:rPr lang="en-US" baseline="0" dirty="0" err="1"/>
              <a:t>hefyd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taflen</a:t>
            </a:r>
            <a:r>
              <a:rPr lang="en-US" baseline="0" dirty="0"/>
              <a:t> ‘</a:t>
            </a:r>
            <a:r>
              <a:rPr lang="en-US" baseline="0" dirty="0" err="1"/>
              <a:t>saith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’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sydd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18. </a:t>
            </a:r>
            <a:r>
              <a:rPr lang="en-US" baseline="0" dirty="0" err="1"/>
              <a:t>Bwriad</a:t>
            </a:r>
            <a:r>
              <a:rPr lang="en-US" baseline="0" dirty="0"/>
              <a:t> y </a:t>
            </a:r>
            <a:r>
              <a:rPr lang="en-US" baseline="0" dirty="0" err="1"/>
              <a:t>dasg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ateb</a:t>
            </a:r>
            <a:r>
              <a:rPr lang="en-US" baseline="0" dirty="0"/>
              <a:t> </a:t>
            </a:r>
            <a:r>
              <a:rPr lang="en-US" baseline="0" dirty="0" err="1"/>
              <a:t>nifer</a:t>
            </a:r>
            <a:r>
              <a:rPr lang="en-US" baseline="0" dirty="0"/>
              <a:t> </a:t>
            </a:r>
            <a:r>
              <a:rPr lang="en-US" baseline="0" dirty="0" err="1"/>
              <a:t>fawr</a:t>
            </a:r>
            <a:r>
              <a:rPr lang="en-US" baseline="0" dirty="0"/>
              <a:t> </a:t>
            </a:r>
            <a:r>
              <a:rPr lang="en-US" baseline="0" dirty="0" err="1"/>
              <a:t>o’r</a:t>
            </a:r>
            <a:r>
              <a:rPr lang="en-US" baseline="0" dirty="0"/>
              <a:t> </a:t>
            </a:r>
            <a:r>
              <a:rPr lang="en-US" baseline="0" dirty="0" err="1"/>
              <a:t>cwestiynau</a:t>
            </a:r>
            <a:r>
              <a:rPr lang="en-US" baseline="0" dirty="0"/>
              <a:t> </a:t>
            </a:r>
            <a:r>
              <a:rPr lang="en-US" baseline="0" dirty="0" err="1"/>
              <a:t>heb</a:t>
            </a:r>
            <a:r>
              <a:rPr lang="en-US" baseline="0" dirty="0"/>
              <a:t> </a:t>
            </a:r>
            <a:r>
              <a:rPr lang="en-US" baseline="0" dirty="0" err="1"/>
              <a:t>ddeall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.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oes</a:t>
            </a:r>
            <a:r>
              <a:rPr lang="en-US" baseline="0" dirty="0"/>
              <a:t> </a:t>
            </a:r>
            <a:r>
              <a:rPr lang="en-US" baseline="0" dirty="0" err="1"/>
              <a:t>angen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na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! Y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anoddaf</a:t>
            </a:r>
            <a:r>
              <a:rPr lang="en-US" baseline="0" dirty="0"/>
              <a:t>, ac o </a:t>
            </a:r>
            <a:r>
              <a:rPr lang="en-US" baseline="0" dirty="0" err="1"/>
              <a:t>bosib</a:t>
            </a:r>
            <a:r>
              <a:rPr lang="en-US" baseline="0" dirty="0"/>
              <a:t> </a:t>
            </a:r>
            <a:r>
              <a:rPr lang="en-US" baseline="0" dirty="0" err="1"/>
              <a:t>dylid</a:t>
            </a:r>
            <a:r>
              <a:rPr lang="en-US" baseline="0" dirty="0"/>
              <a:t> </a:t>
            </a:r>
            <a:r>
              <a:rPr lang="en-US" baseline="0" dirty="0" err="1"/>
              <a:t>rhoi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myfyrwyr</a:t>
            </a:r>
            <a:r>
              <a:rPr lang="en-US" baseline="0" dirty="0"/>
              <a:t> </a:t>
            </a:r>
            <a:r>
              <a:rPr lang="en-US" baseline="0" dirty="0" err="1"/>
              <a:t>rheiny</a:t>
            </a:r>
            <a:r>
              <a:rPr lang="en-US" baseline="0" dirty="0"/>
              <a:t> </a:t>
            </a:r>
            <a:r>
              <a:rPr lang="en-US" baseline="0" dirty="0" err="1"/>
              <a:t>sy’n</a:t>
            </a:r>
            <a:r>
              <a:rPr lang="en-US" baseline="0" dirty="0"/>
              <a:t> </a:t>
            </a:r>
            <a:r>
              <a:rPr lang="en-US" baseline="0" dirty="0" err="1"/>
              <a:t>astudio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tramor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hiaith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! </a:t>
            </a:r>
            <a:br>
              <a:rPr lang="en-US" baseline="0" dirty="0"/>
            </a:br>
            <a:r>
              <a:rPr lang="en-US" baseline="0" dirty="0"/>
              <a:t>Y nod fan </a:t>
            </a:r>
            <a:r>
              <a:rPr lang="en-US" baseline="0" dirty="0" err="1"/>
              <a:t>hyn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ceisio</a:t>
            </a:r>
            <a:r>
              <a:rPr lang="en-US" baseline="0" dirty="0"/>
              <a:t> </a:t>
            </a:r>
            <a:r>
              <a:rPr lang="en-US" baseline="0" dirty="0" err="1"/>
              <a:t>datblygu</a:t>
            </a:r>
            <a:r>
              <a:rPr lang="en-US" baseline="0" dirty="0"/>
              <a:t> </a:t>
            </a:r>
            <a:r>
              <a:rPr lang="en-US" baseline="0" dirty="0" err="1"/>
              <a:t>ymagwedd</a:t>
            </a:r>
            <a:r>
              <a:rPr lang="en-US" baseline="0" dirty="0"/>
              <a:t> ’</a:t>
            </a:r>
            <a:r>
              <a:rPr lang="en-US" baseline="0" dirty="0" err="1"/>
              <a:t>amlieithog</a:t>
            </a:r>
            <a:r>
              <a:rPr lang="en-US" baseline="0" dirty="0"/>
              <a:t>’ </a:t>
            </a:r>
            <a:r>
              <a:rPr lang="en-US" baseline="0" dirty="0" err="1"/>
              <a:t>lle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‘</a:t>
            </a:r>
            <a:r>
              <a:rPr lang="en-US" dirty="0" err="1"/>
              <a:t>dirnad</a:t>
            </a:r>
            <a:r>
              <a:rPr lang="en-US" dirty="0"/>
              <a:t>’ ac ‘</a:t>
            </a:r>
            <a:r>
              <a:rPr lang="en-US" dirty="0" err="1"/>
              <a:t>amgyffred</a:t>
            </a:r>
            <a:r>
              <a:rPr lang="en-US" dirty="0"/>
              <a:t>’ </a:t>
            </a:r>
            <a:r>
              <a:rPr lang="en-US" dirty="0" err="1"/>
              <a:t>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cyd-destun</a:t>
            </a:r>
            <a:r>
              <a:rPr lang="en-US" dirty="0"/>
              <a:t> ac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nghrombil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ayyb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ystyr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02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546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747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7681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118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4478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25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87D3A-D619-4EED-9ECA-96FDC22254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7C8FCE-CE6A-4D56-9EE6-513733B447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072B-860A-4983-A189-491BF663E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0B36D-DBA8-4FC8-B7BA-0C0490F81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F1767-4035-4C4B-B1ED-DCD6FAD8E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05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8D6E7-5564-43E1-9BCA-EDA29FC63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D96C8-CE10-48C8-942B-D09983BCB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6F22F-C4C9-45C9-8697-A71076E0A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13A0C-8FEB-4FEB-A9E9-765812B9F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A33D8-5164-4131-81E6-3C892B9C6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58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424E3-645C-487B-A661-BE3BA0CAB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C4853E-D4B7-4ED5-A087-AA07A6630C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7B7A5-13FC-4867-8B14-3290ACFDA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18662-77E9-456A-8E02-67E73A429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2E7B7-7FE6-4312-A613-0FA3B74A0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174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3B940-6789-4E74-B94C-F4A6068BA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52308-7BBB-4630-AD29-08B29BC11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474CD8-4FB8-4137-AE18-01A90D681D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4CEDF-E441-4769-8B68-A55986AEE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348FC-070F-430D-A7E1-2E2CA57B6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17D76-E79F-444A-99BE-E4227EB39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117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93BF4-8F80-4CD7-8E4A-A6FD373EF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73D7E-452E-44A1-A97E-715F6D8B6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64E25-0F75-447A-826C-CEC62D5A4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EF8017-DD9E-4A0D-8260-931C8AF9A8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A90F7F-269E-49FF-810E-AC1E3C8CD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FCBFD6-2142-4234-8BEA-F7415BEA7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CDF18-AD38-43A5-B67C-FB204D1E5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C33047-2303-4B6F-ADD7-58AEB7AD2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050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8614F-CDF0-4E83-A3FD-AF3595272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CB8038-C53D-46A5-AC99-A568FDC50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164AFB-04F2-4DCF-B7ED-3DDB3387C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9AC4EE-2077-43A3-B4BC-7BBF3787F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00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D53F3E-240F-4D0E-9882-BF2362DF2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E4ECFB-7B10-4EB1-BD8C-6B2D5F386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82AF13-1AE1-4DBC-954E-90248E8BB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82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42C21-1017-496A-B4AD-C7308A696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68F0B-3312-405D-8316-10EA98676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C4B91-756C-468C-9096-369B737A2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D48A0-8D83-46F7-8CAB-BB3A91925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7387A-A7B3-4FEB-87B4-4A777CB7A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ABA6B-A0C2-4538-A5EE-723F871E1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183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43C3D-D493-41B8-AE3C-114CAD42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8C58B0-FA33-462E-B224-F1F46412CD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FE127-E6F4-4F2C-9ABA-F3C3F2937D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E81C1-5752-46FF-973E-A53BA0754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32D1D-F5F1-4B75-93B5-6AAFC51D3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D9D33-4B43-448B-9B39-BDFAC66F8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20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92DD0-3D76-4863-AB3F-DC9510711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586F6D-94D0-452B-9FC4-7A01194C1A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B55AF-B0A7-4B23-83D0-2C274A239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5CB07-391B-4944-88A2-1FBBB8317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55F36-5FE0-4EA1-A95B-BC9230EA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7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79DD0E-F027-4993-A5D5-B496C753AF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4AE3A-8FFE-4255-831A-F162C1C6D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F3BF2-0BB4-4CD2-8168-DE86E8EAB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A7977-2F8B-4B2A-9B47-51F3834C6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D66E5-75BB-4978-BFC4-BB31E4EB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854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452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3FD102-C86A-4451-8024-0D060800A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ABE4B3-EAD7-4CD3-ADF8-6195284A6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E8273-D0DA-4C21-9055-1FBEFE8C76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F5E66-B1E9-419A-B42D-C4D1E3B3A85C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B52A8-3344-4B9D-A2FA-8929C477F8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0576A-BA1A-4ACE-A2B8-B651260680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BCE23-35DC-4C7F-A354-5E77CA8217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811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cymru.llyw.cymru/Catalogue/Education-and-Skills/Schools-and-Teachers/Schools-Census/Pupil-Level-Annual-School-Census/Ethnicity-National-Identity-and-Languag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parallel.cymru/geiriau/#geiriau-cyfansawdd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DDE7B70-75D5-4677-947D-AC9267016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Ieithoedd yn ysgolion Cymru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C005ED7F-8828-4AB5-824D-CACF76FE0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026" name="Picture 2" descr="Logos Quiz - Quizizz">
            <a:extLst>
              <a:ext uri="{FF2B5EF4-FFF2-40B4-BE49-F238E27FC236}">
                <a16:creationId xmlns:a16="http://schemas.microsoft.com/office/drawing/2014/main" id="{75784D9C-5BBF-4611-A8BF-60D3D01EA5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7481508" cy="393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744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F1F9749-FF5E-4268-B3BC-3071ACCE4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2716B89-6F76-479C-9055-DD3C00211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>
                <a:hlinkClick r:id="rId2"/>
              </a:rPr>
              <a:t>https://statscymru.llyw.cymru/Catalogue/Education-and-Skills/Schools-and-Teachers/Schools-Census/Pupil-Level-Annual-School-Census/Ethnicity-National-Identity-and-Language</a:t>
            </a:r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9082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8AFC992-BC89-4CD6-A86A-0CFFFDD23A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513" y="1685925"/>
            <a:ext cx="4752975" cy="348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70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559050" y="-257154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ea typeface="+mj-ea"/>
              </a:rPr>
              <a:t>Yr</a:t>
            </a:r>
            <a:r>
              <a:rPr lang="en-GB" dirty="0">
                <a:ea typeface="+mj-ea"/>
              </a:rPr>
              <a:t> </a:t>
            </a:r>
            <a:r>
              <a:rPr lang="en-GB" dirty="0" err="1">
                <a:ea typeface="+mj-ea"/>
              </a:rPr>
              <a:t>Ieithoedd</a:t>
            </a:r>
            <a:r>
              <a:rPr lang="en-GB" dirty="0">
                <a:ea typeface="+mj-ea"/>
              </a:rPr>
              <a:t> Indo-</a:t>
            </a:r>
            <a:r>
              <a:rPr lang="en-GB" dirty="0" err="1">
                <a:ea typeface="+mj-ea"/>
              </a:rPr>
              <a:t>Ewropeaidd</a:t>
            </a:r>
            <a:endParaRPr lang="en-GB" dirty="0">
              <a:ea typeface="+mj-ea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3052763" y="1552575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172" name="Picture 0" descr="001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665" y="740496"/>
            <a:ext cx="8688670" cy="5081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1"/>
          <p:cNvSpPr txBox="1">
            <a:spLocks noChangeArrowheads="1"/>
          </p:cNvSpPr>
          <p:nvPr/>
        </p:nvSpPr>
        <p:spPr bwMode="auto">
          <a:xfrm>
            <a:off x="2559050" y="5649913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2529423" y="516201"/>
            <a:ext cx="7239000" cy="4876800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 dirty="0" err="1">
                      <a:latin typeface="Trebuchet MS" charset="0"/>
                    </a:rPr>
                    <a:t>Cymraeg</a:t>
                  </a:r>
                  <a:endParaRPr lang="en-US" sz="1200" b="1" dirty="0"/>
                </a:p>
                <a:p>
                  <a:pPr eaLnBrk="0" hangingPunct="0"/>
                  <a:endParaRPr lang="en-US" b="1" dirty="0"/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Lladin</a:t>
                  </a:r>
                  <a:endParaRPr lang="en-US" sz="1200" b="1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Saesneg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Almaeneg</a:t>
                  </a:r>
                  <a:endParaRPr lang="en-US" sz="1200" b="1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Sbaeneg 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>
                      <a:latin typeface="Trebuchet MS" charset="0"/>
                    </a:rPr>
                    <a:t>Sanskrit</a:t>
                  </a:r>
                  <a:endParaRPr lang="en-US" sz="1200" b="1"/>
                </a:p>
                <a:p>
                  <a:pPr eaLnBrk="0" hangingPunct="0"/>
                  <a:endParaRPr lang="en-US" b="1"/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Ieuanc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Juvenis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Young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Jung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J</a:t>
                  </a:r>
                  <a:r>
                    <a:rPr lang="en-US" sz="1400"/>
                    <a:t>ó</a:t>
                  </a:r>
                  <a:r>
                    <a:rPr lang="en-US" sz="1400">
                      <a:latin typeface="Trebuchet MS" charset="0"/>
                    </a:rPr>
                    <a:t>ven / 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Yuvan-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Dant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Dens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Tooth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Zahn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Diente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Danta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Tenau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Tenuis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Thin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</a:t>
                  </a:r>
                  <a:r>
                    <a:rPr lang="en-US" sz="1400"/>
                    <a:t>ü</a:t>
                  </a:r>
                  <a:r>
                    <a:rPr lang="en-US" sz="1400">
                      <a:latin typeface="Trebuchet MS" charset="0"/>
                    </a:rPr>
                    <a:t>nn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200"/>
                    <a:t> </a:t>
                  </a:r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Tanas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Gweddw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Vidua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Widow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Witwe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Viuda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Mi vidhava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Tri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Tres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Three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Drei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Tres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>
                      <a:latin typeface="Trebuchet MS" charset="0"/>
                    </a:rPr>
                    <a:t>Trayas</a:t>
                  </a:r>
                  <a:endParaRPr lang="en-US" sz="12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  <p:pic>
        <p:nvPicPr>
          <p:cNvPr id="113" name="Picture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47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977" y="170481"/>
            <a:ext cx="5244285" cy="129798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dirty="0" err="1">
                <a:latin typeface="+mn-lt"/>
                <a:cs typeface="Times New Roman" charset="0"/>
              </a:rPr>
              <a:t>Geiriau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Lladin</a:t>
            </a:r>
            <a:r>
              <a:rPr lang="en-GB" sz="2000" dirty="0">
                <a:latin typeface="+mn-lt"/>
                <a:cs typeface="Times New Roman" charset="0"/>
              </a:rPr>
              <a:t> </a:t>
            </a:r>
            <a:r>
              <a:rPr lang="en-GB" sz="2000" dirty="0" err="1">
                <a:latin typeface="+mn-lt"/>
                <a:cs typeface="Times New Roman" charset="0"/>
              </a:rPr>
              <a:t>yn</a:t>
            </a:r>
            <a:r>
              <a:rPr lang="en-GB" sz="2000" dirty="0">
                <a:latin typeface="+mn-lt"/>
                <a:cs typeface="Times New Roman" charset="0"/>
              </a:rPr>
              <a:t> y </a:t>
            </a:r>
            <a:r>
              <a:rPr lang="en-GB" sz="2000" dirty="0" err="1">
                <a:latin typeface="+mn-lt"/>
                <a:cs typeface="Times New Roman" charset="0"/>
              </a:rPr>
              <a:t>Gymraeg</a:t>
            </a:r>
            <a:endParaRPr lang="en-GB" sz="2000" dirty="0">
              <a:latin typeface="+mn-lt"/>
              <a:cs typeface="Times New Roman" charset="0"/>
            </a:endParaRPr>
          </a:p>
        </p:txBody>
      </p:sp>
      <p:pic>
        <p:nvPicPr>
          <p:cNvPr id="29698" name="Picture 5" descr="004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977" y="1020252"/>
            <a:ext cx="5851525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5310" y="5366827"/>
            <a:ext cx="57173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+mj-lt"/>
              </a:rPr>
              <a:t>Janet Davies,</a:t>
            </a:r>
            <a:r>
              <a:rPr lang="en-GB" sz="1200" b="1" i="1" dirty="0">
                <a:latin typeface="+mj-lt"/>
              </a:rPr>
              <a:t> The Welsh Language – A Pocket Guide    </a:t>
            </a:r>
            <a:r>
              <a:rPr lang="en-GB" sz="1200" b="1" dirty="0" err="1">
                <a:latin typeface="+mj-lt"/>
              </a:rPr>
              <a:t>Caerdydd</a:t>
            </a:r>
            <a:r>
              <a:rPr lang="en-GB" sz="1200" b="1" dirty="0">
                <a:latin typeface="+mj-lt"/>
              </a:rPr>
              <a:t>, UWP, 1999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27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60902" y="442119"/>
            <a:ext cx="8610600" cy="1295400"/>
          </a:xfrm>
        </p:spPr>
        <p:txBody>
          <a:bodyPr/>
          <a:lstStyle/>
          <a:p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9968" y="1198853"/>
            <a:ext cx="4040188" cy="639762"/>
          </a:xfrm>
        </p:spPr>
        <p:txBody>
          <a:bodyPr/>
          <a:lstStyle/>
          <a:p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1" y="1939711"/>
            <a:ext cx="3881827" cy="362194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US" dirty="0" err="1"/>
              <a:t>Sioned</a:t>
            </a:r>
            <a:endParaRPr lang="en-US" dirty="0"/>
          </a:p>
          <a:p>
            <a:r>
              <a:rPr lang="en-US" dirty="0" err="1"/>
              <a:t>Siân</a:t>
            </a:r>
            <a:endParaRPr lang="en-US" dirty="0"/>
          </a:p>
          <a:p>
            <a:r>
              <a:rPr lang="en-US" dirty="0" err="1"/>
              <a:t>Siôn</a:t>
            </a:r>
            <a:endParaRPr lang="en-US" dirty="0"/>
          </a:p>
          <a:p>
            <a:r>
              <a:rPr lang="en-US" dirty="0" err="1"/>
              <a:t>Iwan</a:t>
            </a:r>
            <a:endParaRPr lang="en-US" dirty="0"/>
          </a:p>
          <a:p>
            <a:r>
              <a:rPr lang="en-US" dirty="0" err="1"/>
              <a:t>Ifan</a:t>
            </a:r>
            <a:endParaRPr lang="en-US" dirty="0"/>
          </a:p>
          <a:p>
            <a:r>
              <a:rPr lang="en-US" dirty="0" err="1"/>
              <a:t>Ioan</a:t>
            </a:r>
            <a:endParaRPr lang="en-US" dirty="0"/>
          </a:p>
          <a:p>
            <a:r>
              <a:rPr lang="en-US" dirty="0" err="1"/>
              <a:t>Dafydd</a:t>
            </a:r>
            <a:endParaRPr lang="en-US" dirty="0"/>
          </a:p>
          <a:p>
            <a:r>
              <a:rPr lang="en-US" dirty="0" err="1"/>
              <a:t>Gwilym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5453" y="1110255"/>
            <a:ext cx="4041775" cy="639762"/>
          </a:xfrm>
        </p:spPr>
        <p:txBody>
          <a:bodyPr/>
          <a:lstStyle/>
          <a:p>
            <a:r>
              <a:rPr lang="en-US" dirty="0" err="1"/>
              <a:t>Saesneg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1939711"/>
            <a:ext cx="4041775" cy="36219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US" dirty="0"/>
              <a:t>Janet</a:t>
            </a:r>
          </a:p>
          <a:p>
            <a:r>
              <a:rPr lang="en-US" dirty="0"/>
              <a:t>Jane</a:t>
            </a:r>
          </a:p>
          <a:p>
            <a:r>
              <a:rPr lang="en-US" dirty="0"/>
              <a:t>John</a:t>
            </a:r>
          </a:p>
          <a:p>
            <a:r>
              <a:rPr lang="en-US" dirty="0"/>
              <a:t>John/Evan 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David</a:t>
            </a:r>
          </a:p>
          <a:p>
            <a:r>
              <a:rPr lang="en-US" dirty="0"/>
              <a:t>William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4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448" y="848110"/>
            <a:ext cx="9017552" cy="52351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50448" y="210706"/>
            <a:ext cx="3813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i.imgur.com</a:t>
            </a:r>
            <a:r>
              <a:rPr lang="en-US" dirty="0"/>
              <a:t>/tW7fGxq.png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300"/>
            <a:ext cx="12192000" cy="8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4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193" y="2107769"/>
            <a:ext cx="6075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mr-IN" dirty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7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806214" y="209414"/>
          <a:ext cx="8290011" cy="554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77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2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 err="1"/>
                        <a:t>Saith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Ffaith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www.wales.com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Tua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dechreuodd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Celtiaid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symud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i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Gymru</a:t>
                      </a:r>
                      <a:r>
                        <a:rPr lang="en-US" baseline="0" dirty="0"/>
                        <a:t>, ac o </a:t>
                      </a:r>
                      <a:r>
                        <a:rPr lang="en-US" baseline="0" dirty="0" err="1"/>
                        <a:t>ble</a:t>
                      </a:r>
                      <a:r>
                        <a:rPr lang="en-US" baseline="0" dirty="0"/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Beth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err="1"/>
                        <a:t>wnaeth</a:t>
                      </a:r>
                      <a:r>
                        <a:rPr lang="en-US" baseline="0" dirty="0"/>
                        <a:t> y </a:t>
                      </a:r>
                      <a:r>
                        <a:rPr lang="en-US" baseline="0" dirty="0" err="1"/>
                        <a:t>Brenin</a:t>
                      </a:r>
                      <a:r>
                        <a:rPr lang="en-US" baseline="0" dirty="0"/>
                        <a:t> Offa a </a:t>
                      </a:r>
                      <a:r>
                        <a:rPr lang="en-US" baseline="0" dirty="0" err="1"/>
                        <a:t>phryd</a:t>
                      </a:r>
                      <a:r>
                        <a:rPr lang="en-US" baseline="0" dirty="0"/>
                        <a:t>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Beth </a:t>
                      </a:r>
                      <a:r>
                        <a:rPr lang="en-US" dirty="0" err="1"/>
                        <a:t>ddigwyddodd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</a:t>
                      </a:r>
                      <a:r>
                        <a:rPr lang="en-US" baseline="0" dirty="0"/>
                        <a:t> 1176?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ôl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ffynhonnell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hon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sawl</a:t>
                      </a:r>
                      <a:r>
                        <a:rPr lang="en-US" dirty="0"/>
                        <a:t> castell </a:t>
                      </a:r>
                      <a:r>
                        <a:rPr lang="en-US" dirty="0" err="1"/>
                        <a:t>sydd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Nghymru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heddiw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baseline="0" dirty="0"/>
                        <a:t> di am ‘</a:t>
                      </a:r>
                      <a:r>
                        <a:rPr lang="en-US" baseline="0" dirty="0" err="1"/>
                        <a:t>Cymru</a:t>
                      </a:r>
                      <a:r>
                        <a:rPr lang="en-US" baseline="0" dirty="0"/>
                        <a:t>’?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baseline="0" dirty="0"/>
                        <a:t> di am ‘</a:t>
                      </a:r>
                      <a:r>
                        <a:rPr lang="en-US" baseline="0" dirty="0" err="1"/>
                        <a:t>gorchymyn</a:t>
                      </a:r>
                      <a:r>
                        <a:rPr lang="en-US" baseline="0" dirty="0"/>
                        <a:t>’?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gair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daflen</a:t>
                      </a:r>
                      <a:r>
                        <a:rPr lang="en-US" dirty="0"/>
                        <a:t> di am ‘</a:t>
                      </a:r>
                      <a:r>
                        <a:rPr lang="en-US" dirty="0" err="1"/>
                        <a:t>ffin</a:t>
                      </a:r>
                      <a:r>
                        <a:rPr lang="en-US" dirty="0"/>
                        <a:t>’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terfyn</a:t>
                      </a:r>
                      <a:r>
                        <a:rPr lang="en-US" dirty="0"/>
                        <a:t>’?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541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0990" y="403733"/>
            <a:ext cx="732100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Cette</a:t>
            </a:r>
            <a:r>
              <a:rPr lang="en-US" dirty="0"/>
              <a:t> page </a:t>
            </a:r>
            <a:r>
              <a:rPr lang="en-US" dirty="0" err="1"/>
              <a:t>présente</a:t>
            </a:r>
            <a:r>
              <a:rPr lang="en-US" dirty="0"/>
              <a:t> les dates qui </a:t>
            </a:r>
            <a:r>
              <a:rPr lang="en-US" dirty="0" err="1"/>
              <a:t>ont</a:t>
            </a:r>
            <a:r>
              <a:rPr lang="en-US" dirty="0"/>
              <a:t> </a:t>
            </a:r>
            <a:r>
              <a:rPr lang="en-US" dirty="0" err="1"/>
              <a:t>forgé</a:t>
            </a:r>
            <a:r>
              <a:rPr lang="en-US" dirty="0"/>
              <a:t> </a:t>
            </a:r>
            <a:r>
              <a:rPr lang="en-US" dirty="0" err="1"/>
              <a:t>l'histoire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10990" y="1117312"/>
            <a:ext cx="750216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r>
              <a:rPr lang="en-US" dirty="0" err="1"/>
              <a:t>L’histoire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 </a:t>
            </a:r>
            <a:r>
              <a:rPr lang="en-US" dirty="0" err="1"/>
              <a:t>débute</a:t>
            </a:r>
            <a:r>
              <a:rPr lang="en-US" dirty="0"/>
              <a:t> avec les </a:t>
            </a:r>
            <a:r>
              <a:rPr lang="en-US" dirty="0" err="1"/>
              <a:t>Celtes</a:t>
            </a:r>
            <a:r>
              <a:rPr lang="en-US" dirty="0"/>
              <a:t>. Les </a:t>
            </a:r>
            <a:r>
              <a:rPr lang="en-US" dirty="0" err="1"/>
              <a:t>Celtes</a:t>
            </a:r>
            <a:r>
              <a:rPr lang="en-US" dirty="0"/>
              <a:t> </a:t>
            </a:r>
            <a:r>
              <a:rPr lang="en-US" dirty="0" err="1"/>
              <a:t>entament</a:t>
            </a:r>
            <a:r>
              <a:rPr lang="en-US" dirty="0"/>
              <a:t> </a:t>
            </a:r>
            <a:r>
              <a:rPr lang="en-US" dirty="0" err="1"/>
              <a:t>leur</a:t>
            </a:r>
            <a:r>
              <a:rPr lang="en-US" dirty="0"/>
              <a:t> migration de </a:t>
            </a:r>
            <a:r>
              <a:rPr lang="en-US" dirty="0" err="1"/>
              <a:t>leur</a:t>
            </a:r>
            <a:r>
              <a:rPr lang="en-US" dirty="0"/>
              <a:t> lieu </a:t>
            </a:r>
            <a:r>
              <a:rPr lang="en-US" dirty="0" err="1"/>
              <a:t>d’origine</a:t>
            </a:r>
            <a:r>
              <a:rPr lang="en-US" dirty="0"/>
              <a:t> en Europe </a:t>
            </a:r>
            <a:r>
              <a:rPr lang="en-US" dirty="0" err="1"/>
              <a:t>centrale</a:t>
            </a:r>
            <a:r>
              <a:rPr lang="en-US" dirty="0"/>
              <a:t> </a:t>
            </a:r>
            <a:r>
              <a:rPr lang="en-US" dirty="0" err="1"/>
              <a:t>vers</a:t>
            </a:r>
            <a:r>
              <a:rPr lang="en-US" dirty="0"/>
              <a:t> 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0990" y="2404912"/>
            <a:ext cx="7626736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L'an</a:t>
            </a:r>
            <a:r>
              <a:rPr lang="en-US" dirty="0"/>
              <a:t> 784</a:t>
            </a:r>
          </a:p>
          <a:p>
            <a:r>
              <a:rPr lang="en-US" dirty="0"/>
              <a:t>Offa, le </a:t>
            </a:r>
            <a:r>
              <a:rPr lang="en-US" dirty="0" err="1"/>
              <a:t>roi</a:t>
            </a:r>
            <a:r>
              <a:rPr lang="en-US" dirty="0"/>
              <a:t> de </a:t>
            </a:r>
            <a:r>
              <a:rPr lang="en-US" dirty="0" err="1"/>
              <a:t>Mercie</a:t>
            </a:r>
            <a:r>
              <a:rPr lang="en-US" dirty="0"/>
              <a:t>, </a:t>
            </a:r>
            <a:r>
              <a:rPr lang="en-US" dirty="0" err="1"/>
              <a:t>construit</a:t>
            </a:r>
            <a:r>
              <a:rPr lang="en-US" dirty="0"/>
              <a:t> </a:t>
            </a:r>
            <a:r>
              <a:rPr lang="en-US" dirty="0" err="1"/>
              <a:t>une</a:t>
            </a:r>
            <a:r>
              <a:rPr lang="en-US" dirty="0"/>
              <a:t> </a:t>
            </a:r>
            <a:r>
              <a:rPr lang="en-US" dirty="0" err="1"/>
              <a:t>digue</a:t>
            </a:r>
            <a:r>
              <a:rPr lang="en-US" dirty="0"/>
              <a:t> entre les </a:t>
            </a:r>
            <a:r>
              <a:rPr lang="en-US" dirty="0" err="1"/>
              <a:t>deux</a:t>
            </a:r>
            <a:r>
              <a:rPr lang="en-US" dirty="0"/>
              <a:t> </a:t>
            </a:r>
            <a:r>
              <a:rPr lang="en-US" dirty="0" err="1"/>
              <a:t>mers</a:t>
            </a:r>
            <a:r>
              <a:rPr lang="en-US" dirty="0"/>
              <a:t> ; </a:t>
            </a:r>
            <a:r>
              <a:rPr lang="en-US" dirty="0" err="1"/>
              <a:t>il</a:t>
            </a:r>
            <a:r>
              <a:rPr lang="en-US" dirty="0"/>
              <a:t> </a:t>
            </a:r>
            <a:r>
              <a:rPr lang="en-US" dirty="0" err="1"/>
              <a:t>s'agit</a:t>
            </a:r>
            <a:r>
              <a:rPr lang="en-US" dirty="0"/>
              <a:t> de la première </a:t>
            </a:r>
            <a:r>
              <a:rPr lang="en-US" dirty="0" err="1"/>
              <a:t>frontière</a:t>
            </a:r>
            <a:r>
              <a:rPr lang="en-US" dirty="0"/>
              <a:t> </a:t>
            </a:r>
            <a:r>
              <a:rPr lang="en-US" dirty="0" err="1"/>
              <a:t>permanente</a:t>
            </a:r>
            <a:r>
              <a:rPr lang="en-US" dirty="0"/>
              <a:t> entre les </a:t>
            </a:r>
            <a:r>
              <a:rPr lang="en-US" dirty="0" err="1"/>
              <a:t>Gallois</a:t>
            </a:r>
            <a:r>
              <a:rPr lang="en-US" dirty="0"/>
              <a:t> et les </a:t>
            </a:r>
            <a:r>
              <a:rPr lang="en-US" dirty="0" err="1"/>
              <a:t>Anglais</a:t>
            </a:r>
            <a:r>
              <a:rPr lang="en-US" dirty="0"/>
              <a:t>. 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4395" y="3707031"/>
            <a:ext cx="8531113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organise</a:t>
            </a:r>
            <a:r>
              <a:rPr lang="en-US" dirty="0"/>
              <a:t> au château de Cardigan un grand </a:t>
            </a:r>
            <a:r>
              <a:rPr lang="en-US" dirty="0" err="1"/>
              <a:t>rassemblement</a:t>
            </a:r>
            <a:r>
              <a:rPr lang="en-US" dirty="0"/>
              <a:t> de </a:t>
            </a:r>
            <a:r>
              <a:rPr lang="en-US" dirty="0" err="1"/>
              <a:t>poètes</a:t>
            </a:r>
            <a:r>
              <a:rPr lang="en-US" dirty="0"/>
              <a:t> et de </a:t>
            </a:r>
            <a:r>
              <a:rPr lang="en-US" dirty="0" err="1"/>
              <a:t>musiciens</a:t>
            </a:r>
            <a:r>
              <a:rPr lang="en-US" dirty="0"/>
              <a:t> </a:t>
            </a:r>
            <a:r>
              <a:rPr lang="en-US" dirty="0" err="1"/>
              <a:t>venus</a:t>
            </a:r>
            <a:r>
              <a:rPr lang="en-US" dirty="0"/>
              <a:t> des </a:t>
            </a:r>
            <a:r>
              <a:rPr lang="en-US" dirty="0" err="1"/>
              <a:t>quatre</a:t>
            </a:r>
            <a:r>
              <a:rPr lang="en-US" dirty="0"/>
              <a:t> coins du pays de </a:t>
            </a:r>
            <a:r>
              <a:rPr lang="en-US" dirty="0" err="1"/>
              <a:t>Galles</a:t>
            </a:r>
            <a:r>
              <a:rPr lang="en-US" dirty="0"/>
              <a:t>. </a:t>
            </a:r>
            <a:r>
              <a:rPr lang="en-US" dirty="0" err="1"/>
              <a:t>Cet</a:t>
            </a:r>
            <a:r>
              <a:rPr lang="en-US" dirty="0"/>
              <a:t> </a:t>
            </a:r>
            <a:r>
              <a:rPr lang="en-US" dirty="0" err="1"/>
              <a:t>événement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décrit</a:t>
            </a:r>
            <a:r>
              <a:rPr lang="en-US" dirty="0"/>
              <a:t> </a:t>
            </a:r>
            <a:r>
              <a:rPr lang="en-US" dirty="0" err="1"/>
              <a:t>comme</a:t>
            </a:r>
            <a:r>
              <a:rPr lang="en-US" dirty="0"/>
              <a:t> </a:t>
            </a:r>
            <a:r>
              <a:rPr lang="en-US" dirty="0" err="1"/>
              <a:t>étant</a:t>
            </a:r>
            <a:r>
              <a:rPr lang="en-US" dirty="0"/>
              <a:t> le tout premier Eisteddfod, un festival </a:t>
            </a:r>
            <a:r>
              <a:rPr lang="en-US" dirty="0" err="1"/>
              <a:t>gallois</a:t>
            </a:r>
            <a:r>
              <a:rPr lang="en-US" dirty="0"/>
              <a:t> de </a:t>
            </a:r>
            <a:r>
              <a:rPr lang="en-US" dirty="0" err="1"/>
              <a:t>musique</a:t>
            </a:r>
            <a:r>
              <a:rPr lang="en-US" dirty="0"/>
              <a:t> et de </a:t>
            </a:r>
            <a:r>
              <a:rPr lang="en-US" dirty="0" err="1"/>
              <a:t>littérature</a:t>
            </a:r>
            <a:r>
              <a:rPr lang="en-US" dirty="0"/>
              <a:t> qui </a:t>
            </a:r>
            <a:r>
              <a:rPr lang="en-US" dirty="0" err="1"/>
              <a:t>existe</a:t>
            </a:r>
            <a:r>
              <a:rPr lang="en-US" dirty="0"/>
              <a:t> encore </a:t>
            </a:r>
            <a:r>
              <a:rPr lang="en-US" dirty="0" err="1"/>
              <a:t>à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jour.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4395" y="5358901"/>
            <a:ext cx="893675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 err="1"/>
              <a:t>Édouard</a:t>
            </a:r>
            <a:r>
              <a:rPr lang="en-US" dirty="0"/>
              <a:t> </a:t>
            </a:r>
            <a:r>
              <a:rPr lang="en-US" dirty="0" err="1"/>
              <a:t>Ier</a:t>
            </a:r>
            <a:r>
              <a:rPr lang="en-US" dirty="0"/>
              <a:t> </a:t>
            </a:r>
            <a:r>
              <a:rPr lang="en-US" dirty="0" err="1"/>
              <a:t>ordonne</a:t>
            </a:r>
            <a:r>
              <a:rPr lang="en-US" dirty="0"/>
              <a:t> la construction de châteaux au pays de </a:t>
            </a:r>
            <a:r>
              <a:rPr lang="en-US" dirty="0" err="1"/>
              <a:t>Galles</a:t>
            </a:r>
            <a:r>
              <a:rPr lang="en-US" dirty="0"/>
              <a:t>. Entre 1276 et 1295, </a:t>
            </a:r>
            <a:r>
              <a:rPr lang="en-US" dirty="0" err="1"/>
              <a:t>il</a:t>
            </a:r>
            <a:r>
              <a:rPr lang="en-US" dirty="0"/>
              <a:t> fait </a:t>
            </a:r>
            <a:r>
              <a:rPr lang="en-US" dirty="0" err="1"/>
              <a:t>bâtir</a:t>
            </a:r>
            <a:r>
              <a:rPr lang="en-US" dirty="0"/>
              <a:t> et </a:t>
            </a:r>
            <a:r>
              <a:rPr lang="en-US" dirty="0" err="1"/>
              <a:t>restaurer</a:t>
            </a:r>
            <a:r>
              <a:rPr lang="en-US" dirty="0"/>
              <a:t> 17 châteaux. De </a:t>
            </a:r>
            <a:r>
              <a:rPr lang="en-US" dirty="0" err="1"/>
              <a:t>nos</a:t>
            </a:r>
            <a:r>
              <a:rPr lang="en-US" dirty="0"/>
              <a:t> </a:t>
            </a:r>
            <a:r>
              <a:rPr lang="en-US" dirty="0" err="1"/>
              <a:t>jours</a:t>
            </a:r>
            <a:r>
              <a:rPr lang="en-US" dirty="0"/>
              <a:t>, plus de 600 châteaux </a:t>
            </a:r>
            <a:r>
              <a:rPr lang="en-US" dirty="0" err="1"/>
              <a:t>sont</a:t>
            </a:r>
            <a:r>
              <a:rPr lang="en-US" dirty="0"/>
              <a:t> </a:t>
            </a:r>
            <a:r>
              <a:rPr lang="en-US" dirty="0" err="1"/>
              <a:t>répartis</a:t>
            </a:r>
            <a:r>
              <a:rPr lang="en-US" dirty="0"/>
              <a:t> </a:t>
            </a:r>
            <a:r>
              <a:rPr lang="en-US" dirty="0" err="1"/>
              <a:t>sur</a:t>
            </a:r>
            <a:r>
              <a:rPr lang="en-US" dirty="0"/>
              <a:t> le </a:t>
            </a:r>
            <a:r>
              <a:rPr lang="en-US" dirty="0" err="1"/>
              <a:t>territoire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6219" y="104881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39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7974" y="473228"/>
            <a:ext cx="830176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página</a:t>
            </a:r>
            <a:r>
              <a:rPr lang="en-US" dirty="0"/>
              <a:t> </a:t>
            </a:r>
            <a:r>
              <a:rPr lang="en-US" dirty="0" err="1"/>
              <a:t>contiene</a:t>
            </a:r>
            <a:r>
              <a:rPr lang="en-US" dirty="0"/>
              <a:t> </a:t>
            </a:r>
            <a:r>
              <a:rPr lang="en-US" dirty="0" err="1"/>
              <a:t>datos</a:t>
            </a:r>
            <a:r>
              <a:rPr lang="en-US" dirty="0"/>
              <a:t> clave </a:t>
            </a:r>
            <a:r>
              <a:rPr lang="en-US" dirty="0" err="1"/>
              <a:t>acerca</a:t>
            </a:r>
            <a:r>
              <a:rPr lang="en-US" dirty="0"/>
              <a:t> de la </a:t>
            </a:r>
            <a:r>
              <a:rPr lang="en-US" dirty="0" err="1"/>
              <a:t>historia</a:t>
            </a:r>
            <a:r>
              <a:rPr lang="en-US" dirty="0"/>
              <a:t> del País de Gales.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9783" y="2382608"/>
            <a:ext cx="7655032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Reina de Mercia, </a:t>
            </a:r>
            <a:r>
              <a:rPr lang="en-US" dirty="0" err="1"/>
              <a:t>construye</a:t>
            </a:r>
            <a:r>
              <a:rPr lang="en-US" dirty="0"/>
              <a:t> un </a:t>
            </a:r>
            <a:r>
              <a:rPr lang="en-US" dirty="0" err="1"/>
              <a:t>dique</a:t>
            </a:r>
            <a:r>
              <a:rPr lang="en-US" dirty="0"/>
              <a:t> de mar a mar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fue</a:t>
            </a:r>
            <a:r>
              <a:rPr lang="en-US" dirty="0"/>
              <a:t> la </a:t>
            </a:r>
            <a:r>
              <a:rPr lang="en-US" dirty="0" err="1"/>
              <a:t>primera</a:t>
            </a:r>
            <a:r>
              <a:rPr lang="en-US" dirty="0"/>
              <a:t> </a:t>
            </a:r>
            <a:r>
              <a:rPr lang="en-US" dirty="0" err="1"/>
              <a:t>frontera</a:t>
            </a:r>
            <a:r>
              <a:rPr lang="en-US" dirty="0"/>
              <a:t> entre </a:t>
            </a:r>
            <a:r>
              <a:rPr lang="en-US" dirty="0" err="1"/>
              <a:t>las</a:t>
            </a:r>
            <a:r>
              <a:rPr lang="en-US" dirty="0"/>
              <a:t> </a:t>
            </a:r>
            <a:r>
              <a:rPr lang="en-US" dirty="0" err="1"/>
              <a:t>gentes</a:t>
            </a:r>
            <a:r>
              <a:rPr lang="en-US" dirty="0"/>
              <a:t> de Gales y de </a:t>
            </a:r>
            <a:r>
              <a:rPr lang="en-US" dirty="0" err="1"/>
              <a:t>Inglaterra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17973" y="3486786"/>
            <a:ext cx="830177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celebra</a:t>
            </a:r>
            <a:r>
              <a:rPr lang="en-US" dirty="0"/>
              <a:t> en el Castillo Cardigan </a:t>
            </a:r>
            <a:r>
              <a:rPr lang="en-US" dirty="0" err="1"/>
              <a:t>una</a:t>
            </a:r>
            <a:r>
              <a:rPr lang="en-US" dirty="0"/>
              <a:t> gran </a:t>
            </a:r>
            <a:r>
              <a:rPr lang="en-US" dirty="0" err="1"/>
              <a:t>reunión</a:t>
            </a:r>
            <a:r>
              <a:rPr lang="en-US" dirty="0"/>
              <a:t> de </a:t>
            </a:r>
            <a:r>
              <a:rPr lang="en-US" dirty="0" err="1"/>
              <a:t>poetas</a:t>
            </a:r>
            <a:r>
              <a:rPr lang="en-US" dirty="0"/>
              <a:t> y </a:t>
            </a:r>
            <a:r>
              <a:rPr lang="en-US" dirty="0" err="1"/>
              <a:t>músicos</a:t>
            </a:r>
            <a:r>
              <a:rPr lang="en-US" dirty="0"/>
              <a:t> </a:t>
            </a:r>
            <a:r>
              <a:rPr lang="en-US" dirty="0" err="1"/>
              <a:t>provenientes</a:t>
            </a:r>
            <a:r>
              <a:rPr lang="en-US" dirty="0"/>
              <a:t> de </a:t>
            </a:r>
            <a:r>
              <a:rPr lang="en-US" dirty="0" err="1"/>
              <a:t>todo</a:t>
            </a:r>
            <a:r>
              <a:rPr lang="en-US" dirty="0"/>
              <a:t> el País de Gales.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reunión</a:t>
            </a:r>
            <a:r>
              <a:rPr lang="en-US" dirty="0"/>
              <a:t> </a:t>
            </a:r>
            <a:r>
              <a:rPr lang="en-US" dirty="0" err="1"/>
              <a:t>recibió</a:t>
            </a:r>
            <a:r>
              <a:rPr lang="en-US" dirty="0"/>
              <a:t> el </a:t>
            </a:r>
            <a:r>
              <a:rPr lang="en-US" dirty="0" err="1"/>
              <a:t>nombre</a:t>
            </a:r>
            <a:r>
              <a:rPr lang="en-US" dirty="0"/>
              <a:t> del primer Eisteddfod, un festival </a:t>
            </a:r>
            <a:r>
              <a:rPr lang="en-US" dirty="0" err="1"/>
              <a:t>galés</a:t>
            </a:r>
            <a:r>
              <a:rPr lang="en-US" dirty="0"/>
              <a:t> de </a:t>
            </a:r>
            <a:r>
              <a:rPr lang="en-US" dirty="0" err="1"/>
              <a:t>música</a:t>
            </a:r>
            <a:r>
              <a:rPr lang="en-US" dirty="0"/>
              <a:t> y </a:t>
            </a:r>
            <a:r>
              <a:rPr lang="en-US" dirty="0" err="1"/>
              <a:t>literatura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todavía</a:t>
            </a:r>
            <a:r>
              <a:rPr lang="en-US" dirty="0"/>
              <a:t> se </a:t>
            </a:r>
            <a:r>
              <a:rPr lang="en-US" dirty="0" err="1"/>
              <a:t>celebra</a:t>
            </a:r>
            <a:r>
              <a:rPr lang="en-US" dirty="0"/>
              <a:t> hoy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todo</a:t>
            </a:r>
            <a:r>
              <a:rPr lang="en-US" dirty="0"/>
              <a:t> el País de Gales.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17973" y="5167985"/>
            <a:ext cx="8191165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Eduardo I </a:t>
            </a:r>
            <a:r>
              <a:rPr lang="en-US" dirty="0" err="1"/>
              <a:t>ordena</a:t>
            </a:r>
            <a:r>
              <a:rPr lang="en-US" dirty="0"/>
              <a:t> la </a:t>
            </a:r>
            <a:r>
              <a:rPr lang="en-US" dirty="0" err="1"/>
              <a:t>construcción</a:t>
            </a:r>
            <a:r>
              <a:rPr lang="en-US" dirty="0"/>
              <a:t> de un gran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castillos</a:t>
            </a:r>
            <a:r>
              <a:rPr lang="en-US" dirty="0"/>
              <a:t> en el País de Gales. Entre 1276 y 1295 </a:t>
            </a:r>
            <a:r>
              <a:rPr lang="en-US" dirty="0" err="1"/>
              <a:t>construyó</a:t>
            </a:r>
            <a:r>
              <a:rPr lang="en-US" dirty="0"/>
              <a:t> o </a:t>
            </a:r>
            <a:r>
              <a:rPr lang="en-US" dirty="0" err="1"/>
              <a:t>reparó</a:t>
            </a:r>
            <a:r>
              <a:rPr lang="en-US" dirty="0"/>
              <a:t> 17 </a:t>
            </a:r>
            <a:r>
              <a:rPr lang="en-US" dirty="0" err="1"/>
              <a:t>castillos</a:t>
            </a:r>
            <a:r>
              <a:rPr lang="en-US" dirty="0"/>
              <a:t>. Hoy, en el País de Gales, </a:t>
            </a:r>
            <a:r>
              <a:rPr lang="en-US" dirty="0" err="1"/>
              <a:t>tenemos</a:t>
            </a:r>
            <a:r>
              <a:rPr lang="en-US" dirty="0"/>
              <a:t> </a:t>
            </a:r>
            <a:r>
              <a:rPr lang="en-US" dirty="0" err="1"/>
              <a:t>más</a:t>
            </a:r>
            <a:r>
              <a:rPr lang="en-US" dirty="0"/>
              <a:t> de 600 </a:t>
            </a:r>
            <a:r>
              <a:rPr lang="en-US" dirty="0" err="1"/>
              <a:t>castillos</a:t>
            </a:r>
            <a:r>
              <a:rPr lang="en-US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1590" y="103895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69783" y="1143076"/>
            <a:ext cx="771382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  <a:p>
            <a:r>
              <a:rPr lang="en-US" dirty="0"/>
              <a:t>La </a:t>
            </a:r>
            <a:r>
              <a:rPr lang="en-US" dirty="0" err="1"/>
              <a:t>historia</a:t>
            </a:r>
            <a:r>
              <a:rPr lang="en-US" dirty="0"/>
              <a:t> del País de Gales </a:t>
            </a:r>
            <a:r>
              <a:rPr lang="en-US" dirty="0" err="1"/>
              <a:t>empieza</a:t>
            </a:r>
            <a:r>
              <a:rPr lang="en-US" dirty="0"/>
              <a:t> con los </a:t>
            </a:r>
            <a:r>
              <a:rPr lang="en-US" dirty="0" err="1"/>
              <a:t>celtas</a:t>
            </a:r>
            <a:r>
              <a:rPr lang="en-US" dirty="0"/>
              <a:t>. Los </a:t>
            </a:r>
            <a:r>
              <a:rPr lang="en-US" dirty="0" err="1"/>
              <a:t>celtas</a:t>
            </a:r>
            <a:r>
              <a:rPr lang="en-US" dirty="0"/>
              <a:t> </a:t>
            </a:r>
            <a:r>
              <a:rPr lang="en-US" dirty="0" err="1"/>
              <a:t>empezaron</a:t>
            </a:r>
            <a:r>
              <a:rPr lang="en-US" dirty="0"/>
              <a:t> a </a:t>
            </a:r>
            <a:r>
              <a:rPr lang="en-US" dirty="0" err="1"/>
              <a:t>migrar</a:t>
            </a:r>
            <a:r>
              <a:rPr lang="en-US" dirty="0"/>
              <a:t> de </a:t>
            </a:r>
            <a:r>
              <a:rPr lang="en-US" dirty="0" err="1"/>
              <a:t>sus</a:t>
            </a:r>
            <a:r>
              <a:rPr lang="en-US" dirty="0"/>
              <a:t> </a:t>
            </a:r>
            <a:r>
              <a:rPr lang="en-US" dirty="0" err="1"/>
              <a:t>tierras</a:t>
            </a:r>
            <a:r>
              <a:rPr lang="en-US" dirty="0"/>
              <a:t> </a:t>
            </a:r>
            <a:r>
              <a:rPr lang="en-US" dirty="0" err="1"/>
              <a:t>natales</a:t>
            </a:r>
            <a:r>
              <a:rPr lang="en-US" dirty="0"/>
              <a:t> en el </a:t>
            </a:r>
            <a:r>
              <a:rPr lang="en-US" dirty="0" err="1"/>
              <a:t>centro</a:t>
            </a:r>
            <a:r>
              <a:rPr lang="en-US" dirty="0"/>
              <a:t> de Europa </a:t>
            </a:r>
            <a:r>
              <a:rPr lang="en-US" dirty="0" err="1"/>
              <a:t>alrededor</a:t>
            </a:r>
            <a:r>
              <a:rPr lang="en-US" dirty="0"/>
              <a:t> del </a:t>
            </a:r>
            <a:r>
              <a:rPr lang="en-US" dirty="0" err="1"/>
              <a:t>año</a:t>
            </a:r>
            <a:r>
              <a:rPr lang="en-US" dirty="0"/>
              <a:t> 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55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29633" y="576154"/>
            <a:ext cx="759623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Seite</a:t>
            </a:r>
            <a:r>
              <a:rPr lang="en-US" dirty="0"/>
              <a:t> </a:t>
            </a:r>
            <a:r>
              <a:rPr lang="en-US" dirty="0" err="1"/>
              <a:t>enthält</a:t>
            </a:r>
            <a:r>
              <a:rPr lang="en-US" dirty="0"/>
              <a:t> die </a:t>
            </a:r>
            <a:r>
              <a:rPr lang="en-US" dirty="0" err="1"/>
              <a:t>wichtigsten</a:t>
            </a:r>
            <a:r>
              <a:rPr lang="en-US" dirty="0"/>
              <a:t> </a:t>
            </a:r>
            <a:r>
              <a:rPr lang="en-US" dirty="0" err="1"/>
              <a:t>Daten</a:t>
            </a:r>
            <a:r>
              <a:rPr lang="en-US" dirty="0"/>
              <a:t> </a:t>
            </a:r>
            <a:r>
              <a:rPr lang="en-US" dirty="0" err="1"/>
              <a:t>zur</a:t>
            </a:r>
            <a:r>
              <a:rPr lang="en-US" dirty="0"/>
              <a:t> Geschichte von Wales.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769435" y="1215706"/>
            <a:ext cx="803131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v. Chr.</a:t>
            </a:r>
          </a:p>
          <a:p>
            <a:r>
              <a:rPr lang="en-US" dirty="0"/>
              <a:t>Die Geschichte von Wales </a:t>
            </a:r>
            <a:r>
              <a:rPr lang="en-US" dirty="0" err="1"/>
              <a:t>beginnt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den </a:t>
            </a:r>
            <a:r>
              <a:rPr lang="en-US" dirty="0" err="1"/>
              <a:t>Kelten</a:t>
            </a:r>
            <a:r>
              <a:rPr lang="en-US" dirty="0"/>
              <a:t>. Die </a:t>
            </a:r>
            <a:r>
              <a:rPr lang="en-US" dirty="0" err="1"/>
              <a:t>Kelten</a:t>
            </a:r>
            <a:r>
              <a:rPr lang="en-US" dirty="0"/>
              <a:t> </a:t>
            </a:r>
            <a:r>
              <a:rPr lang="en-US" dirty="0" err="1"/>
              <a:t>beginnen</a:t>
            </a:r>
            <a:r>
              <a:rPr lang="en-US" dirty="0"/>
              <a:t> um 1000 v. Chr., von </a:t>
            </a:r>
            <a:r>
              <a:rPr lang="en-US" dirty="0" err="1"/>
              <a:t>ihrem</a:t>
            </a:r>
            <a:r>
              <a:rPr lang="en-US" dirty="0"/>
              <a:t> </a:t>
            </a:r>
            <a:r>
              <a:rPr lang="en-US" dirty="0" err="1"/>
              <a:t>zentral-europäischen</a:t>
            </a:r>
            <a:r>
              <a:rPr lang="en-US" dirty="0"/>
              <a:t> </a:t>
            </a:r>
            <a:r>
              <a:rPr lang="en-US" dirty="0" err="1"/>
              <a:t>Heimatland</a:t>
            </a:r>
            <a:r>
              <a:rPr lang="en-US" dirty="0"/>
              <a:t> </a:t>
            </a:r>
            <a:r>
              <a:rPr lang="en-US" dirty="0" err="1"/>
              <a:t>auszuwandern</a:t>
            </a:r>
            <a:r>
              <a:rPr lang="en-US" dirty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1827359" y="2488280"/>
            <a:ext cx="7419854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der </a:t>
            </a:r>
            <a:r>
              <a:rPr lang="en-US" dirty="0" err="1"/>
              <a:t>König</a:t>
            </a:r>
            <a:r>
              <a:rPr lang="en-US" dirty="0"/>
              <a:t> von </a:t>
            </a:r>
            <a:r>
              <a:rPr lang="en-US" dirty="0" err="1"/>
              <a:t>Mercien</a:t>
            </a:r>
            <a:r>
              <a:rPr lang="en-US" dirty="0"/>
              <a:t>, </a:t>
            </a:r>
            <a:r>
              <a:rPr lang="en-US" dirty="0" err="1"/>
              <a:t>baut</a:t>
            </a:r>
            <a:r>
              <a:rPr lang="en-US" dirty="0"/>
              <a:t> </a:t>
            </a:r>
            <a:r>
              <a:rPr lang="en-US" dirty="0" err="1"/>
              <a:t>einen</a:t>
            </a:r>
            <a:r>
              <a:rPr lang="en-US" dirty="0"/>
              <a:t> </a:t>
            </a:r>
            <a:r>
              <a:rPr lang="en-US" dirty="0" err="1"/>
              <a:t>Erddamm</a:t>
            </a:r>
            <a:r>
              <a:rPr lang="en-US" dirty="0"/>
              <a:t> von Meer </a:t>
            </a:r>
            <a:r>
              <a:rPr lang="en-US" dirty="0" err="1"/>
              <a:t>zu</a:t>
            </a:r>
            <a:r>
              <a:rPr lang="en-US" dirty="0"/>
              <a:t> Meer, die </a:t>
            </a:r>
            <a:r>
              <a:rPr lang="en-US" dirty="0" err="1"/>
              <a:t>erste</a:t>
            </a:r>
            <a:r>
              <a:rPr lang="en-US" dirty="0"/>
              <a:t> </a:t>
            </a:r>
            <a:r>
              <a:rPr lang="en-US" dirty="0" err="1"/>
              <a:t>feste</a:t>
            </a:r>
            <a:r>
              <a:rPr lang="en-US" dirty="0"/>
              <a:t> </a:t>
            </a:r>
            <a:r>
              <a:rPr lang="en-US" dirty="0" err="1"/>
              <a:t>Grenze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</a:t>
            </a:r>
            <a:r>
              <a:rPr lang="en-US" dirty="0" err="1"/>
              <a:t>Walisern</a:t>
            </a:r>
            <a:r>
              <a:rPr lang="en-US" dirty="0"/>
              <a:t> und </a:t>
            </a:r>
            <a:r>
              <a:rPr lang="en-US" dirty="0" err="1"/>
              <a:t>Engländern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869784" y="3655753"/>
            <a:ext cx="853217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veranstaltet</a:t>
            </a:r>
            <a:r>
              <a:rPr lang="en-US" dirty="0"/>
              <a:t>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Schloss</a:t>
            </a:r>
            <a:r>
              <a:rPr lang="en-US" dirty="0"/>
              <a:t> Cardigan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Treffen</a:t>
            </a:r>
            <a:r>
              <a:rPr lang="en-US" dirty="0"/>
              <a:t> von </a:t>
            </a:r>
            <a:r>
              <a:rPr lang="en-US" dirty="0" err="1"/>
              <a:t>Dichtern</a:t>
            </a:r>
            <a:r>
              <a:rPr lang="en-US" dirty="0"/>
              <a:t> und </a:t>
            </a:r>
            <a:r>
              <a:rPr lang="en-US" dirty="0" err="1"/>
              <a:t>Musikern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</a:t>
            </a:r>
            <a:r>
              <a:rPr lang="en-US" dirty="0" err="1"/>
              <a:t>ganz</a:t>
            </a:r>
            <a:r>
              <a:rPr lang="en-US" dirty="0"/>
              <a:t> Wales. Dies war </a:t>
            </a:r>
            <a:r>
              <a:rPr lang="en-US" dirty="0" err="1"/>
              <a:t>als</a:t>
            </a:r>
            <a:r>
              <a:rPr lang="en-US" dirty="0"/>
              <a:t> das </a:t>
            </a:r>
            <a:r>
              <a:rPr lang="en-US" dirty="0" err="1"/>
              <a:t>erste</a:t>
            </a:r>
            <a:r>
              <a:rPr lang="en-US" dirty="0"/>
              <a:t> Eisteddfod </a:t>
            </a:r>
            <a:r>
              <a:rPr lang="en-US" dirty="0" err="1"/>
              <a:t>bekannt</a:t>
            </a:r>
            <a:r>
              <a:rPr lang="en-US" dirty="0"/>
              <a:t>,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walisisches</a:t>
            </a:r>
            <a:r>
              <a:rPr lang="en-US" dirty="0"/>
              <a:t> Festival </a:t>
            </a:r>
            <a:r>
              <a:rPr lang="en-US" dirty="0" err="1"/>
              <a:t>für</a:t>
            </a:r>
            <a:r>
              <a:rPr lang="en-US" dirty="0"/>
              <a:t> </a:t>
            </a:r>
            <a:r>
              <a:rPr lang="en-US" dirty="0" err="1"/>
              <a:t>Musik</a:t>
            </a:r>
            <a:r>
              <a:rPr lang="en-US" dirty="0"/>
              <a:t> und </a:t>
            </a:r>
            <a:r>
              <a:rPr lang="en-US" dirty="0" err="1"/>
              <a:t>Literatur</a:t>
            </a:r>
            <a:r>
              <a:rPr lang="en-US" dirty="0"/>
              <a:t>,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9784" y="5000572"/>
            <a:ext cx="8191164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 I. </a:t>
            </a:r>
            <a:r>
              <a:rPr lang="en-US" dirty="0" err="1"/>
              <a:t>ordnet</a:t>
            </a:r>
            <a:r>
              <a:rPr lang="en-US" dirty="0"/>
              <a:t> den </a:t>
            </a:r>
            <a:r>
              <a:rPr lang="en-US" dirty="0" err="1"/>
              <a:t>Bau</a:t>
            </a:r>
            <a:r>
              <a:rPr lang="en-US" dirty="0"/>
              <a:t> von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Schlössern</a:t>
            </a:r>
            <a:r>
              <a:rPr lang="en-US" dirty="0"/>
              <a:t> in Wales an.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baut</a:t>
            </a:r>
            <a:r>
              <a:rPr lang="en-US" dirty="0"/>
              <a:t> und </a:t>
            </a:r>
            <a:r>
              <a:rPr lang="en-US" dirty="0" err="1"/>
              <a:t>repariert</a:t>
            </a:r>
            <a:r>
              <a:rPr lang="en-US" dirty="0"/>
              <a:t> 17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1276 und 1295. </a:t>
            </a:r>
            <a:r>
              <a:rPr lang="en-US" dirty="0" err="1"/>
              <a:t>Heute</a:t>
            </a:r>
            <a:r>
              <a:rPr lang="en-US" dirty="0"/>
              <a:t> </a:t>
            </a:r>
            <a:r>
              <a:rPr lang="en-US" dirty="0" err="1"/>
              <a:t>gibt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über</a:t>
            </a:r>
            <a:r>
              <a:rPr lang="en-US" dirty="0"/>
              <a:t> 600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in Wales.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1741495" y="205879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105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5160" y="709752"/>
            <a:ext cx="795598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Scroll through our timeline for a brief history of Wales through the ages, or select one of the following eras -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5160" y="1508939"/>
            <a:ext cx="795598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BC</a:t>
            </a:r>
          </a:p>
          <a:p>
            <a:r>
              <a:rPr lang="en-US" dirty="0"/>
              <a:t>The story of Wales begins with the Celts. The Celts began migrating from their central European homeland around 1000 BC.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5160" y="2567042"/>
            <a:ext cx="818418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King of Mercia builds a dyke from sea to sea, the first permanent boundary between the Welsh and English people. Offa’s Dyke shaped the territory of Wales.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5162" y="3682659"/>
            <a:ext cx="818417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holds a grand gathering of poets and musicians from all over Wales at Cardigan Castle. This was known as the very first Eisteddfod , a Welsh festival of music and literature that is still held all across Wales today.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5160" y="5057826"/>
            <a:ext cx="7831413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Edward 1 orders the building of castles in Wales. Between 1276 and 1295 he built or repaired 17 castles. Today we have over 600 castles in Wales.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561" y="222463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4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806214" y="41864"/>
          <a:ext cx="8290011" cy="597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77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32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Seven 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www.wales.com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/>
                        <a:t>Around when did the Celts move to Wales, and from where?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aseline="0" dirty="0"/>
                        <a:t>What did King Offa do and when?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happened in 11</a:t>
                      </a:r>
                      <a:r>
                        <a:rPr lang="en-US" baseline="0" dirty="0"/>
                        <a:t>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According to this source, how many castles are in Wales today?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‘Wales’?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‘instruction’ (to instruct)?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leaflet for ‘boundary’ or ‘limit’?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4785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E0A954E-212A-4E01-8AD5-F9D69D7CC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Cliwiau darllen a deall - trawsieithu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97146C5-447A-4C6E-AE14-7FF695687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Sillafu - chwilio am eiriau tebyg mewn iaith e.e. </a:t>
            </a:r>
            <a:r>
              <a:rPr lang="cy-GB" i="1" dirty="0" err="1"/>
              <a:t>l’histoire</a:t>
            </a:r>
            <a:endParaRPr lang="cy-GB" i="1" dirty="0"/>
          </a:p>
          <a:p>
            <a:r>
              <a:rPr lang="cy-GB" dirty="0"/>
              <a:t>Priflythrennau – enwau priod e.e. </a:t>
            </a:r>
            <a:r>
              <a:rPr lang="cy-GB" i="1" dirty="0" err="1"/>
              <a:t>Walisern</a:t>
            </a:r>
            <a:endParaRPr lang="cy-GB" i="1" dirty="0"/>
          </a:p>
          <a:p>
            <a:r>
              <a:rPr lang="cy-GB" dirty="0"/>
              <a:t>Rhifau – darllen o’u hamgylch i chwilio am ystyr e.e. Blynyddoedd</a:t>
            </a:r>
          </a:p>
          <a:p>
            <a:r>
              <a:rPr lang="cy-GB" dirty="0"/>
              <a:t>Geirfa – cyd-destun arall yn roi cliw am ystyr e.e. </a:t>
            </a:r>
            <a:r>
              <a:rPr lang="cy-GB" i="1" dirty="0" err="1"/>
              <a:t>primera</a:t>
            </a:r>
            <a:endParaRPr lang="cy-GB" i="1" dirty="0"/>
          </a:p>
          <a:p>
            <a:r>
              <a:rPr lang="cy-GB" dirty="0"/>
              <a:t>Wedi gweld neu glywed y gair o’r blaen e.e. </a:t>
            </a:r>
            <a:r>
              <a:rPr lang="cy-GB" i="1" dirty="0"/>
              <a:t>Galles</a:t>
            </a:r>
          </a:p>
          <a:p>
            <a:r>
              <a:rPr lang="cy-GB" dirty="0"/>
              <a:t>Dadansoddi ystyr cysyllteiriau byr os yn deall y geiriau naill ochr e.e. </a:t>
            </a:r>
            <a:r>
              <a:rPr lang="cy-GB" i="1" dirty="0"/>
              <a:t>un </a:t>
            </a:r>
            <a:r>
              <a:rPr lang="cy-GB" i="1" dirty="0" err="1"/>
              <a:t>festival</a:t>
            </a:r>
            <a:r>
              <a:rPr lang="cy-GB" i="1" dirty="0"/>
              <a:t> </a:t>
            </a:r>
            <a:r>
              <a:rPr lang="cy-GB" i="1" dirty="0" err="1"/>
              <a:t>gales</a:t>
            </a:r>
            <a:r>
              <a:rPr lang="cy-GB" i="1" dirty="0"/>
              <a:t> de </a:t>
            </a:r>
            <a:r>
              <a:rPr lang="cy-GB" i="1" dirty="0" err="1"/>
              <a:t>musika</a:t>
            </a:r>
            <a:r>
              <a:rPr lang="cy-GB" i="1" dirty="0"/>
              <a:t> y </a:t>
            </a:r>
            <a:r>
              <a:rPr lang="cy-GB" i="1" dirty="0" err="1"/>
              <a:t>literatura</a:t>
            </a:r>
            <a:r>
              <a:rPr lang="cy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42963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EFC89B1-7613-4A54-AD12-4CB32FA4E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Tarddiad geiriau Cymraeg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82B89BD-DCF8-46AD-860E-6258DEF96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Esbonio geiriau:</a:t>
            </a:r>
          </a:p>
          <a:p>
            <a:r>
              <a:rPr lang="cy-GB" dirty="0"/>
              <a:t>heddlu = hedd (heddwch) + llu (criw o bobl)</a:t>
            </a:r>
          </a:p>
          <a:p>
            <a:r>
              <a:rPr lang="cy-GB" dirty="0"/>
              <a:t>arfordir = ar + mor + tir (yr union ffin rhwng y mor a’r tir)</a:t>
            </a:r>
          </a:p>
          <a:p>
            <a:r>
              <a:rPr lang="cy-GB" dirty="0"/>
              <a:t>atalnod = atal (stopio) + nod (marc)</a:t>
            </a:r>
          </a:p>
          <a:p>
            <a:r>
              <a:rPr lang="cy-GB" dirty="0"/>
              <a:t>collnod = coll (ar goll) + nod (marc)</a:t>
            </a:r>
          </a:p>
          <a:p>
            <a:r>
              <a:rPr lang="cy-GB" dirty="0"/>
              <a:t>cofrestr = cof (cofio) + rhestr (</a:t>
            </a:r>
            <a:r>
              <a:rPr lang="cy-GB" dirty="0" err="1"/>
              <a:t>list</a:t>
            </a:r>
            <a:r>
              <a:rPr lang="cy-GB" dirty="0"/>
              <a:t>)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dirty="0">
                <a:hlinkClick r:id="rId2"/>
              </a:rPr>
              <a:t>https://parallel.cymru/geiriau/#geiriau-cyfansawdd</a:t>
            </a:r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12707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E2D8F932-B18E-4C69-A14E-2BCAC20EA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sz="5400"/>
              <a:t>Llesiant (wellbeing)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61CE638-BEDA-4198-9E1B-9760FA56B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200"/>
              <a:t>Mae eich iechyd meddyliol a chorfforol yn allweddol. Mae angen gofal ar eich meddwl a’ch corff. Mae angen cymryd gofal drosoch chi eich hun. Fydd neb arall yn gwneud hyn drosoch chi.</a:t>
            </a:r>
          </a:p>
          <a:p>
            <a:r>
              <a:rPr lang="cy-GB" sz="2200"/>
              <a:t>Cysgu</a:t>
            </a:r>
          </a:p>
          <a:p>
            <a:r>
              <a:rPr lang="cy-GB" sz="2200"/>
              <a:t>Bwyta</a:t>
            </a:r>
          </a:p>
          <a:p>
            <a:r>
              <a:rPr lang="cy-GB" sz="2200"/>
              <a:t>Yfed</a:t>
            </a:r>
          </a:p>
          <a:p>
            <a:r>
              <a:rPr lang="cy-GB" sz="2200"/>
              <a:t>Ymarfer corff</a:t>
            </a:r>
          </a:p>
          <a:p>
            <a:r>
              <a:rPr lang="cy-GB" sz="2200"/>
              <a:t>Cydbwysedd rhwng bywyd a gwaith</a:t>
            </a:r>
          </a:p>
          <a:p>
            <a:r>
              <a:rPr lang="cy-GB" sz="2200"/>
              <a:t>Mwynhau diddordebau personol</a:t>
            </a:r>
          </a:p>
          <a:p>
            <a:r>
              <a:rPr lang="cy-GB" sz="2200"/>
              <a:t>Siarad</a:t>
            </a:r>
          </a:p>
          <a:p>
            <a:endParaRPr lang="cy-GB" sz="2200"/>
          </a:p>
        </p:txBody>
      </p:sp>
    </p:spTree>
    <p:extLst>
      <p:ext uri="{BB962C8B-B14F-4D97-AF65-F5344CB8AC3E}">
        <p14:creationId xmlns:p14="http://schemas.microsoft.com/office/powerpoint/2010/main" val="951023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Dalfan Cynnwys 4">
            <a:extLst>
              <a:ext uri="{FF2B5EF4-FFF2-40B4-BE49-F238E27FC236}">
                <a16:creationId xmlns:a16="http://schemas.microsoft.com/office/drawing/2014/main" id="{FDC2962E-7494-AE66-161E-AB1592F88A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"/>
          <a:stretch/>
        </p:blipFill>
        <p:spPr>
          <a:xfrm rot="16200000">
            <a:off x="2667641" y="-2666359"/>
            <a:ext cx="6856718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037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Dalfan Cynnwys 4" descr="Llun yn cynnwys testun&#10;&#10;Wedi cynhyrchu’r disgrifiad yn awtomatig">
            <a:extLst>
              <a:ext uri="{FF2B5EF4-FFF2-40B4-BE49-F238E27FC236}">
                <a16:creationId xmlns:a16="http://schemas.microsoft.com/office/drawing/2014/main" id="{F28DB6DA-1CBC-3AA7-AC85-5470E234E8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"/>
          <a:stretch/>
        </p:blipFill>
        <p:spPr>
          <a:xfrm rot="16200000">
            <a:off x="2667641" y="-2666359"/>
            <a:ext cx="6856718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95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2201</TotalTime>
  <Words>1702</Words>
  <Application>Microsoft Office PowerPoint</Application>
  <PresentationFormat>Sgrin Lydan</PresentationFormat>
  <Paragraphs>165</Paragraphs>
  <Slides>21</Slides>
  <Notes>13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Trebuchet MS</vt:lpstr>
      <vt:lpstr>Office Theme</vt:lpstr>
      <vt:lpstr>Cyflwyniad PowerPoint</vt:lpstr>
      <vt:lpstr>Ieithoedd yn ysgolion Cymru</vt:lpstr>
      <vt:lpstr>Cyflwyniad PowerPoint</vt:lpstr>
      <vt:lpstr>Cyflwyniad PowerPoint</vt:lpstr>
      <vt:lpstr>Yr Ieithoedd Indo-Ewropeaidd</vt:lpstr>
      <vt:lpstr>Cyflwyniad PowerPoint</vt:lpstr>
      <vt:lpstr>Geiriau Lladin yn y Gymraeg</vt:lpstr>
      <vt:lpstr>Enwau Pobl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Cliwiau darllen a deall - trawsieithu</vt:lpstr>
      <vt:lpstr>Tarddiad geiriau Cymraeg</vt:lpstr>
      <vt:lpstr>Llesiant (wellbeing)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P Williams</dc:creator>
  <cp:lastModifiedBy>Aled P Williams</cp:lastModifiedBy>
  <cp:revision>10</cp:revision>
  <cp:lastPrinted>2022-10-09T20:03:10Z</cp:lastPrinted>
  <dcterms:created xsi:type="dcterms:W3CDTF">2021-10-05T20:07:05Z</dcterms:created>
  <dcterms:modified xsi:type="dcterms:W3CDTF">2022-10-09T21:39:53Z</dcterms:modified>
</cp:coreProperties>
</file>