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7.xml" ContentType="application/vnd.openxmlformats-officedocument.presentationml.notesSlide+xml"/>
  <Override PartName="/ppt/diagrams/layout1.xml" ContentType="application/vnd.openxmlformats-officedocument.drawingml.diagramLayout+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diagrams/quickStyle1.xml" ContentType="application/vnd.openxmlformats-officedocument.drawingml.diagramStyle+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handoutMasterIdLst>
    <p:handoutMasterId r:id="rId42"/>
  </p:handoutMasterIdLst>
  <p:sldIdLst>
    <p:sldId id="256" r:id="rId2"/>
    <p:sldId id="257" r:id="rId3"/>
    <p:sldId id="298" r:id="rId4"/>
    <p:sldId id="258" r:id="rId5"/>
    <p:sldId id="259" r:id="rId6"/>
    <p:sldId id="269" r:id="rId7"/>
    <p:sldId id="291" r:id="rId8"/>
    <p:sldId id="292" r:id="rId9"/>
    <p:sldId id="260" r:id="rId10"/>
    <p:sldId id="265" r:id="rId11"/>
    <p:sldId id="266" r:id="rId12"/>
    <p:sldId id="262" r:id="rId13"/>
    <p:sldId id="268" r:id="rId14"/>
    <p:sldId id="270" r:id="rId15"/>
    <p:sldId id="271" r:id="rId16"/>
    <p:sldId id="272" r:id="rId17"/>
    <p:sldId id="281" r:id="rId18"/>
    <p:sldId id="273" r:id="rId19"/>
    <p:sldId id="274" r:id="rId20"/>
    <p:sldId id="275" r:id="rId21"/>
    <p:sldId id="278" r:id="rId22"/>
    <p:sldId id="279" r:id="rId23"/>
    <p:sldId id="295" r:id="rId24"/>
    <p:sldId id="283" r:id="rId25"/>
    <p:sldId id="284" r:id="rId26"/>
    <p:sldId id="282" r:id="rId27"/>
    <p:sldId id="285" r:id="rId28"/>
    <p:sldId id="286" r:id="rId29"/>
    <p:sldId id="287" r:id="rId30"/>
    <p:sldId id="288" r:id="rId31"/>
    <p:sldId id="289" r:id="rId32"/>
    <p:sldId id="290" r:id="rId33"/>
    <p:sldId id="293" r:id="rId34"/>
    <p:sldId id="294" r:id="rId35"/>
    <p:sldId id="277" r:id="rId36"/>
    <p:sldId id="296" r:id="rId37"/>
    <p:sldId id="297" r:id="rId38"/>
    <p:sldId id="299" r:id="rId39"/>
    <p:sldId id="301" r:id="rId4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04" autoAdjust="0"/>
    <p:restoredTop sz="76812" autoAdjust="0"/>
  </p:normalViewPr>
  <p:slideViewPr>
    <p:cSldViewPr>
      <p:cViewPr varScale="1">
        <p:scale>
          <a:sx n="84" d="100"/>
          <a:sy n="84" d="100"/>
        </p:scale>
        <p:origin x="-702" y="-6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83279A-E7E8-4746-86C0-1FE5383F72CE}" type="doc">
      <dgm:prSet loTypeId="urn:microsoft.com/office/officeart/2005/8/layout/arrow6" loCatId="process" qsTypeId="urn:microsoft.com/office/officeart/2005/8/quickstyle/simple1" qsCatId="simple" csTypeId="urn:microsoft.com/office/officeart/2005/8/colors/accent1_2" csCatId="accent1" phldr="1"/>
      <dgm:spPr/>
      <dgm:t>
        <a:bodyPr/>
        <a:lstStyle/>
        <a:p>
          <a:endParaRPr lang="en-GB"/>
        </a:p>
      </dgm:t>
    </dgm:pt>
    <dgm:pt modelId="{719A6A78-A46F-4AC5-BF1E-DF8CCAF5A866}">
      <dgm:prSet phldrT="[Text]"/>
      <dgm:spPr/>
      <dgm:t>
        <a:bodyPr/>
        <a:lstStyle/>
        <a:p>
          <a:r>
            <a:rPr lang="en-GB" dirty="0" smtClean="0"/>
            <a:t>Leadership</a:t>
          </a:r>
        </a:p>
        <a:p>
          <a:r>
            <a:rPr lang="en-GB" dirty="0" smtClean="0"/>
            <a:t>Leaders set direction</a:t>
          </a:r>
        </a:p>
        <a:p>
          <a:r>
            <a:rPr lang="en-GB" dirty="0" smtClean="0"/>
            <a:t>Align people to the vision</a:t>
          </a:r>
        </a:p>
        <a:p>
          <a:r>
            <a:rPr lang="en-GB" dirty="0" smtClean="0"/>
            <a:t>Motivate the team </a:t>
          </a:r>
          <a:endParaRPr lang="en-GB" dirty="0"/>
        </a:p>
      </dgm:t>
    </dgm:pt>
    <dgm:pt modelId="{9E24CFD3-41F7-4D96-8C4C-5D245DF380B2}" type="parTrans" cxnId="{4A477666-B4C1-434C-9DD6-80EFB1A10F75}">
      <dgm:prSet/>
      <dgm:spPr/>
      <dgm:t>
        <a:bodyPr/>
        <a:lstStyle/>
        <a:p>
          <a:endParaRPr lang="en-GB"/>
        </a:p>
      </dgm:t>
    </dgm:pt>
    <dgm:pt modelId="{7EEB0C7E-2FDC-4867-A502-B4556AFCD6DA}" type="sibTrans" cxnId="{4A477666-B4C1-434C-9DD6-80EFB1A10F75}">
      <dgm:prSet/>
      <dgm:spPr/>
      <dgm:t>
        <a:bodyPr/>
        <a:lstStyle/>
        <a:p>
          <a:endParaRPr lang="en-GB"/>
        </a:p>
      </dgm:t>
    </dgm:pt>
    <dgm:pt modelId="{E064E77C-95A4-4D40-B82A-18917C7B04C5}">
      <dgm:prSet phldrT="[Text]"/>
      <dgm:spPr/>
      <dgm:t>
        <a:bodyPr/>
        <a:lstStyle/>
        <a:p>
          <a:r>
            <a:rPr lang="en-GB" dirty="0" smtClean="0"/>
            <a:t>Management</a:t>
          </a:r>
        </a:p>
        <a:p>
          <a:r>
            <a:rPr lang="en-GB" dirty="0" smtClean="0"/>
            <a:t>Plan, Organise, Control and resolve  problems</a:t>
          </a:r>
          <a:endParaRPr lang="en-GB" dirty="0"/>
        </a:p>
      </dgm:t>
    </dgm:pt>
    <dgm:pt modelId="{1916A076-B537-47F9-BCE7-F6991D8EFF36}" type="parTrans" cxnId="{DC9DD7A0-3EA1-4148-B177-28C62BD42816}">
      <dgm:prSet/>
      <dgm:spPr/>
      <dgm:t>
        <a:bodyPr/>
        <a:lstStyle/>
        <a:p>
          <a:endParaRPr lang="en-GB"/>
        </a:p>
      </dgm:t>
    </dgm:pt>
    <dgm:pt modelId="{1EA26B0A-60A1-4EF6-9736-918C1E9778BF}" type="sibTrans" cxnId="{DC9DD7A0-3EA1-4148-B177-28C62BD42816}">
      <dgm:prSet/>
      <dgm:spPr/>
      <dgm:t>
        <a:bodyPr/>
        <a:lstStyle/>
        <a:p>
          <a:endParaRPr lang="en-GB"/>
        </a:p>
      </dgm:t>
    </dgm:pt>
    <dgm:pt modelId="{E7BC8332-1E72-4BC0-BEDB-332FD88C81EA}" type="pres">
      <dgm:prSet presAssocID="{0683279A-E7E8-4746-86C0-1FE5383F72CE}" presName="compositeShape" presStyleCnt="0">
        <dgm:presLayoutVars>
          <dgm:chMax val="2"/>
          <dgm:dir/>
          <dgm:resizeHandles val="exact"/>
        </dgm:presLayoutVars>
      </dgm:prSet>
      <dgm:spPr/>
      <dgm:t>
        <a:bodyPr/>
        <a:lstStyle/>
        <a:p>
          <a:endParaRPr lang="en-GB"/>
        </a:p>
      </dgm:t>
    </dgm:pt>
    <dgm:pt modelId="{EB185A78-723F-4AD1-A248-8EB70D77C722}" type="pres">
      <dgm:prSet presAssocID="{0683279A-E7E8-4746-86C0-1FE5383F72CE}" presName="ribbon" presStyleLbl="node1" presStyleIdx="0" presStyleCnt="1"/>
      <dgm:spPr/>
    </dgm:pt>
    <dgm:pt modelId="{64E10945-0B24-466B-8C14-70935FD49796}" type="pres">
      <dgm:prSet presAssocID="{0683279A-E7E8-4746-86C0-1FE5383F72CE}" presName="leftArrowText" presStyleLbl="node1" presStyleIdx="0" presStyleCnt="1">
        <dgm:presLayoutVars>
          <dgm:chMax val="0"/>
          <dgm:bulletEnabled val="1"/>
        </dgm:presLayoutVars>
      </dgm:prSet>
      <dgm:spPr/>
      <dgm:t>
        <a:bodyPr/>
        <a:lstStyle/>
        <a:p>
          <a:endParaRPr lang="en-GB"/>
        </a:p>
      </dgm:t>
    </dgm:pt>
    <dgm:pt modelId="{1720C305-C1DF-47AC-900D-207C4F19431E}" type="pres">
      <dgm:prSet presAssocID="{0683279A-E7E8-4746-86C0-1FE5383F72CE}" presName="rightArrowText" presStyleLbl="node1" presStyleIdx="0" presStyleCnt="1">
        <dgm:presLayoutVars>
          <dgm:chMax val="0"/>
          <dgm:bulletEnabled val="1"/>
        </dgm:presLayoutVars>
      </dgm:prSet>
      <dgm:spPr/>
      <dgm:t>
        <a:bodyPr/>
        <a:lstStyle/>
        <a:p>
          <a:endParaRPr lang="en-GB"/>
        </a:p>
      </dgm:t>
    </dgm:pt>
  </dgm:ptLst>
  <dgm:cxnLst>
    <dgm:cxn modelId="{4A477666-B4C1-434C-9DD6-80EFB1A10F75}" srcId="{0683279A-E7E8-4746-86C0-1FE5383F72CE}" destId="{719A6A78-A46F-4AC5-BF1E-DF8CCAF5A866}" srcOrd="0" destOrd="0" parTransId="{9E24CFD3-41F7-4D96-8C4C-5D245DF380B2}" sibTransId="{7EEB0C7E-2FDC-4867-A502-B4556AFCD6DA}"/>
    <dgm:cxn modelId="{DC9DD7A0-3EA1-4148-B177-28C62BD42816}" srcId="{0683279A-E7E8-4746-86C0-1FE5383F72CE}" destId="{E064E77C-95A4-4D40-B82A-18917C7B04C5}" srcOrd="1" destOrd="0" parTransId="{1916A076-B537-47F9-BCE7-F6991D8EFF36}" sibTransId="{1EA26B0A-60A1-4EF6-9736-918C1E9778BF}"/>
    <dgm:cxn modelId="{4D292847-6C28-494A-8E67-9B0F7632553D}" type="presOf" srcId="{719A6A78-A46F-4AC5-BF1E-DF8CCAF5A866}" destId="{64E10945-0B24-466B-8C14-70935FD49796}" srcOrd="0" destOrd="0" presId="urn:microsoft.com/office/officeart/2005/8/layout/arrow6"/>
    <dgm:cxn modelId="{7F4120D1-EFC6-460F-9D63-CA0988465260}" type="presOf" srcId="{E064E77C-95A4-4D40-B82A-18917C7B04C5}" destId="{1720C305-C1DF-47AC-900D-207C4F19431E}" srcOrd="0" destOrd="0" presId="urn:microsoft.com/office/officeart/2005/8/layout/arrow6"/>
    <dgm:cxn modelId="{BF60040E-AAA9-4547-A9B2-513675640F1E}" type="presOf" srcId="{0683279A-E7E8-4746-86C0-1FE5383F72CE}" destId="{E7BC8332-1E72-4BC0-BEDB-332FD88C81EA}" srcOrd="0" destOrd="0" presId="urn:microsoft.com/office/officeart/2005/8/layout/arrow6"/>
    <dgm:cxn modelId="{FF89712B-49CE-4CA7-AF3D-9F944413CDFF}" type="presParOf" srcId="{E7BC8332-1E72-4BC0-BEDB-332FD88C81EA}" destId="{EB185A78-723F-4AD1-A248-8EB70D77C722}" srcOrd="0" destOrd="0" presId="urn:microsoft.com/office/officeart/2005/8/layout/arrow6"/>
    <dgm:cxn modelId="{4504A3AD-7528-4BFD-B811-183096CA27B9}" type="presParOf" srcId="{E7BC8332-1E72-4BC0-BEDB-332FD88C81EA}" destId="{64E10945-0B24-466B-8C14-70935FD49796}" srcOrd="1" destOrd="0" presId="urn:microsoft.com/office/officeart/2005/8/layout/arrow6"/>
    <dgm:cxn modelId="{3E517ADD-B2C0-464D-ACC1-00EA7C984F78}" type="presParOf" srcId="{E7BC8332-1E72-4BC0-BEDB-332FD88C81EA}" destId="{1720C305-C1DF-47AC-900D-207C4F19431E}" srcOrd="2" destOrd="0" presId="urn:microsoft.com/office/officeart/2005/8/layout/arrow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EB185A78-723F-4AD1-A248-8EB70D77C722}">
      <dsp:nvSpPr>
        <dsp:cNvPr id="0" name=""/>
        <dsp:cNvSpPr/>
      </dsp:nvSpPr>
      <dsp:spPr>
        <a:xfrm>
          <a:off x="0" y="617061"/>
          <a:ext cx="8229600" cy="3291840"/>
        </a:xfrm>
        <a:prstGeom prst="leftRightRibbon">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E10945-0B24-466B-8C14-70935FD49796}">
      <dsp:nvSpPr>
        <dsp:cNvPr id="0" name=""/>
        <dsp:cNvSpPr/>
      </dsp:nvSpPr>
      <dsp:spPr>
        <a:xfrm>
          <a:off x="987552" y="1193133"/>
          <a:ext cx="2715768" cy="1613001"/>
        </a:xfrm>
        <a:prstGeom prst="rect">
          <a:avLst/>
        </a:prstGeom>
        <a:noFill/>
        <a:ln w="55000" cap="flat" cmpd="thickThin"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6896" rIns="0" bIns="60960" numCol="1" spcCol="1270" anchor="ctr" anchorCtr="0">
          <a:noAutofit/>
        </a:bodyPr>
        <a:lstStyle/>
        <a:p>
          <a:pPr lvl="0" algn="ctr" defTabSz="711200">
            <a:lnSpc>
              <a:spcPct val="90000"/>
            </a:lnSpc>
            <a:spcBef>
              <a:spcPct val="0"/>
            </a:spcBef>
            <a:spcAft>
              <a:spcPct val="35000"/>
            </a:spcAft>
          </a:pPr>
          <a:r>
            <a:rPr lang="en-GB" sz="1600" kern="1200" dirty="0" smtClean="0"/>
            <a:t>Leadership</a:t>
          </a:r>
        </a:p>
        <a:p>
          <a:pPr lvl="0" algn="ctr" defTabSz="711200">
            <a:lnSpc>
              <a:spcPct val="90000"/>
            </a:lnSpc>
            <a:spcBef>
              <a:spcPct val="0"/>
            </a:spcBef>
            <a:spcAft>
              <a:spcPct val="35000"/>
            </a:spcAft>
          </a:pPr>
          <a:r>
            <a:rPr lang="en-GB" sz="1600" kern="1200" dirty="0" smtClean="0"/>
            <a:t>Leaders set direction</a:t>
          </a:r>
        </a:p>
        <a:p>
          <a:pPr lvl="0" algn="ctr" defTabSz="711200">
            <a:lnSpc>
              <a:spcPct val="90000"/>
            </a:lnSpc>
            <a:spcBef>
              <a:spcPct val="0"/>
            </a:spcBef>
            <a:spcAft>
              <a:spcPct val="35000"/>
            </a:spcAft>
          </a:pPr>
          <a:r>
            <a:rPr lang="en-GB" sz="1600" kern="1200" dirty="0" smtClean="0"/>
            <a:t>Align people to the vision</a:t>
          </a:r>
        </a:p>
        <a:p>
          <a:pPr lvl="0" algn="ctr" defTabSz="711200">
            <a:lnSpc>
              <a:spcPct val="90000"/>
            </a:lnSpc>
            <a:spcBef>
              <a:spcPct val="0"/>
            </a:spcBef>
            <a:spcAft>
              <a:spcPct val="35000"/>
            </a:spcAft>
          </a:pPr>
          <a:r>
            <a:rPr lang="en-GB" sz="1600" kern="1200" dirty="0" smtClean="0"/>
            <a:t>Motivate the team </a:t>
          </a:r>
          <a:endParaRPr lang="en-GB" sz="1600" kern="1200" dirty="0"/>
        </a:p>
      </dsp:txBody>
      <dsp:txXfrm>
        <a:off x="987552" y="1193133"/>
        <a:ext cx="2715768" cy="1613001"/>
      </dsp:txXfrm>
    </dsp:sp>
    <dsp:sp modelId="{1720C305-C1DF-47AC-900D-207C4F19431E}">
      <dsp:nvSpPr>
        <dsp:cNvPr id="0" name=""/>
        <dsp:cNvSpPr/>
      </dsp:nvSpPr>
      <dsp:spPr>
        <a:xfrm>
          <a:off x="4114800" y="1719827"/>
          <a:ext cx="3209544" cy="1613001"/>
        </a:xfrm>
        <a:prstGeom prst="rect">
          <a:avLst/>
        </a:prstGeom>
        <a:noFill/>
        <a:ln w="55000" cap="flat" cmpd="thickThin"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56896" rIns="0" bIns="60960" numCol="1" spcCol="1270" anchor="ctr" anchorCtr="0">
          <a:noAutofit/>
        </a:bodyPr>
        <a:lstStyle/>
        <a:p>
          <a:pPr lvl="0" algn="ctr" defTabSz="711200">
            <a:lnSpc>
              <a:spcPct val="90000"/>
            </a:lnSpc>
            <a:spcBef>
              <a:spcPct val="0"/>
            </a:spcBef>
            <a:spcAft>
              <a:spcPct val="35000"/>
            </a:spcAft>
          </a:pPr>
          <a:r>
            <a:rPr lang="en-GB" sz="1600" kern="1200" dirty="0" smtClean="0"/>
            <a:t>Management</a:t>
          </a:r>
        </a:p>
        <a:p>
          <a:pPr lvl="0" algn="ctr" defTabSz="711200">
            <a:lnSpc>
              <a:spcPct val="90000"/>
            </a:lnSpc>
            <a:spcBef>
              <a:spcPct val="0"/>
            </a:spcBef>
            <a:spcAft>
              <a:spcPct val="35000"/>
            </a:spcAft>
          </a:pPr>
          <a:r>
            <a:rPr lang="en-GB" sz="1600" kern="1200" dirty="0" smtClean="0"/>
            <a:t>Plan, Organise, Control and resolve  problems</a:t>
          </a:r>
          <a:endParaRPr lang="en-GB" sz="1600" kern="1200" dirty="0"/>
        </a:p>
      </dsp:txBody>
      <dsp:txXfrm>
        <a:off x="4114800" y="1719827"/>
        <a:ext cx="3209544" cy="1613001"/>
      </dsp:txXfrm>
    </dsp:sp>
  </dsp:spTree>
</dsp:drawing>
</file>

<file path=ppt/diagrams/layout1.xml><?xml version="1.0" encoding="utf-8"?>
<dgm:layoutDef xmlns:dgm="http://schemas.openxmlformats.org/drawingml/2006/diagram" xmlns:a="http://schemas.openxmlformats.org/drawingml/2006/main" uniqueId="urn:microsoft.com/office/officeart/2005/8/layout/arrow6">
  <dgm:title val=""/>
  <dgm:desc val=""/>
  <dgm:catLst>
    <dgm:cat type="relationship" pri="40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2853554-B786-4666-AAC1-DE900E3694A3}" type="datetimeFigureOut">
              <a:rPr lang="en-GB" smtClean="0"/>
              <a:pPr/>
              <a:t>28/03/2013</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2DA04095-2FA4-40AC-A675-68EC30947979}"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A31D0F2-439C-4965-84DF-49326FCE4AC9}" type="datetimeFigureOut">
              <a:rPr lang="en-GB" smtClean="0"/>
              <a:pPr/>
              <a:t>28/03/2013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D7D12CF-1D03-42D5-9698-74EC673C47C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Leadership: </a:t>
            </a:r>
            <a:r>
              <a:rPr lang="en-GB" dirty="0" smtClean="0"/>
              <a:t>Interpretation of</a:t>
            </a:r>
            <a:r>
              <a:rPr lang="en-GB" baseline="0" dirty="0" smtClean="0"/>
              <a:t> this is that leadership a journey and a process where there is emphasis on influence, goal attainment and merit </a:t>
            </a:r>
            <a:endParaRPr lang="en-GB" dirty="0" smtClean="0"/>
          </a:p>
          <a:p>
            <a:r>
              <a:rPr lang="en-GB" baseline="0" dirty="0" smtClean="0"/>
              <a:t> suggests there is a closeness with employees, influence is a key word when thinking of leadership.  </a:t>
            </a:r>
            <a:endParaRPr lang="en-GB" dirty="0" smtClean="0"/>
          </a:p>
          <a:p>
            <a:endParaRPr lang="en-GB" baseline="0" dirty="0" smtClean="0"/>
          </a:p>
          <a:p>
            <a:endParaRPr lang="en-GB" baseline="0" dirty="0" smtClean="0"/>
          </a:p>
          <a:p>
            <a:r>
              <a:rPr lang="en-GB" baseline="0" dirty="0" smtClean="0"/>
              <a:t>Management: the tone which is being created is impersonal suggests there is a distance between the employer and employee</a:t>
            </a:r>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9</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10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17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18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19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aseline="0" dirty="0" smtClean="0"/>
              <a:t>The </a:t>
            </a:r>
            <a:r>
              <a:rPr lang="en-GB" baseline="0" dirty="0" smtClean="0"/>
              <a:t>language used to describe the role of the leader is more encouraging and positive very much focused on the role of the employee within the organisation whilst management is focused on achieving the results, management is more focused on meeting the targets and sees its employees as a way for them to achieve this </a:t>
            </a:r>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20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baseline="0" dirty="0" smtClean="0"/>
          </a:p>
        </p:txBody>
      </p:sp>
      <p:sp>
        <p:nvSpPr>
          <p:cNvPr id="4" name="Slide Number Placeholder 3"/>
          <p:cNvSpPr>
            <a:spLocks noGrp="1"/>
          </p:cNvSpPr>
          <p:nvPr>
            <p:ph type="sldNum" sz="quarter" idx="10"/>
          </p:nvPr>
        </p:nvSpPr>
        <p:spPr/>
        <p:txBody>
          <a:bodyPr/>
          <a:lstStyle/>
          <a:p>
            <a:fld id="{3D7D12CF-1D03-42D5-9698-74EC673C47C9}" type="slidenum">
              <a:rPr lang="en-GB" smtClean="0"/>
              <a:pPr/>
              <a:t>22</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24</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Concern for Production/Results</a:t>
            </a:r>
          </a:p>
          <a:p>
            <a:r>
              <a:rPr lang="en-GB" dirty="0" smtClean="0"/>
              <a:t>Attention to policy decisions, product development, process issues, workload, sales volumes</a:t>
            </a:r>
          </a:p>
          <a:p>
            <a:endParaRPr lang="en-GB" dirty="0" smtClean="0"/>
          </a:p>
          <a:p>
            <a:r>
              <a:rPr lang="en-GB" dirty="0" smtClean="0"/>
              <a:t>Concern fo</a:t>
            </a:r>
            <a:r>
              <a:rPr lang="en-GB" baseline="0" dirty="0" smtClean="0"/>
              <a:t>r People</a:t>
            </a:r>
          </a:p>
          <a:p>
            <a:r>
              <a:rPr lang="en-GB" baseline="0" dirty="0" smtClean="0"/>
              <a:t>Building organisational commitment and trust, promoting personal worth, working conditions, fair salary structure, promoting good social relations etc</a:t>
            </a:r>
          </a:p>
          <a:p>
            <a:endParaRPr lang="en-GB" baseline="0" dirty="0" smtClean="0"/>
          </a:p>
          <a:p>
            <a:r>
              <a:rPr lang="en-GB" baseline="0" dirty="0" smtClean="0"/>
              <a:t>Leadership grid portrays 5 major leadership styles, leaders usually have a dominant style which they revert to when under pressure important to have a balance of the two for success</a:t>
            </a:r>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25</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26</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AutoNum type="arabicPeriod"/>
            </a:pPr>
            <a:endParaRPr lang="en-GB" dirty="0" smtClean="0"/>
          </a:p>
        </p:txBody>
      </p:sp>
      <p:sp>
        <p:nvSpPr>
          <p:cNvPr id="4" name="Slide Number Placeholder 3"/>
          <p:cNvSpPr>
            <a:spLocks noGrp="1"/>
          </p:cNvSpPr>
          <p:nvPr>
            <p:ph type="sldNum" sz="quarter" idx="10"/>
          </p:nvPr>
        </p:nvSpPr>
        <p:spPr/>
        <p:txBody>
          <a:bodyPr/>
          <a:lstStyle/>
          <a:p>
            <a:fld id="{3D7D12CF-1D03-42D5-9698-74EC673C47C9}" type="slidenum">
              <a:rPr lang="en-GB" smtClean="0"/>
              <a:pPr/>
              <a:t>28</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AutoNum type="arabicPeriod"/>
            </a:pPr>
            <a:r>
              <a:rPr lang="en-GB" dirty="0" smtClean="0"/>
              <a:t>Telling</a:t>
            </a:r>
          </a:p>
          <a:p>
            <a:pPr marL="228600" indent="-228600">
              <a:buAutoNum type="arabicPeriod"/>
            </a:pPr>
            <a:r>
              <a:rPr lang="en-GB" dirty="0" smtClean="0"/>
              <a:t>Participative</a:t>
            </a:r>
          </a:p>
          <a:p>
            <a:pPr marL="228600" indent="-228600">
              <a:buAutoNum type="arabicPeriod"/>
            </a:pPr>
            <a:r>
              <a:rPr lang="en-GB" dirty="0" smtClean="0"/>
              <a:t>Delegating</a:t>
            </a:r>
          </a:p>
          <a:p>
            <a:pPr marL="228600" indent="-228600">
              <a:buAutoNum type="arabicPeriod"/>
            </a:pPr>
            <a:r>
              <a:rPr lang="en-GB" dirty="0" smtClean="0"/>
              <a:t>Selling</a:t>
            </a:r>
          </a:p>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29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30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32</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33</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35</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style</a:t>
            </a:r>
            <a:r>
              <a:rPr lang="en-GB" baseline="0" dirty="0" smtClean="0"/>
              <a:t> of leadership is comprised of four basic components: </a:t>
            </a:r>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36</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D7D12CF-1D03-42D5-9698-74EC673C47C9}" type="slidenum">
              <a:rPr lang="en-GB" smtClean="0"/>
              <a:pPr/>
              <a:t>37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F00E4162-0B6E-4F38-A306-6A6273A396B8}" type="datetimeFigureOut">
              <a:rPr lang="en-GB" smtClean="0"/>
              <a:pPr/>
              <a:t>28/03/2013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261CED6-76B8-4C58-9899-0116F1D2B30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0E4162-0B6E-4F38-A306-6A6273A396B8}" type="datetimeFigureOut">
              <a:rPr lang="en-GB" smtClean="0"/>
              <a:pPr/>
              <a:t>28/03/2013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261CED6-76B8-4C58-9899-0116F1D2B305}"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F00E4162-0B6E-4F38-A306-6A6273A396B8}" type="datetimeFigureOut">
              <a:rPr lang="en-GB" smtClean="0"/>
              <a:pPr/>
              <a:t>28/03/2013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261CED6-76B8-4C58-9899-0116F1D2B305}"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F00E4162-0B6E-4F38-A306-6A6273A396B8}" type="datetimeFigureOut">
              <a:rPr lang="en-GB" smtClean="0"/>
              <a:pPr/>
              <a:t>28/03/2013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261CED6-76B8-4C58-9899-0116F1D2B305}"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F00E4162-0B6E-4F38-A306-6A6273A396B8}" type="datetimeFigureOut">
              <a:rPr lang="en-GB" smtClean="0"/>
              <a:pPr/>
              <a:t>28/03/2013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261CED6-76B8-4C58-9899-0116F1D2B30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F00E4162-0B6E-4F38-A306-6A6273A396B8}" type="datetimeFigureOut">
              <a:rPr lang="en-GB" smtClean="0"/>
              <a:pPr/>
              <a:t>28/03/2013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261CED6-76B8-4C58-9899-0116F1D2B305}"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F00E4162-0B6E-4F38-A306-6A6273A396B8}" type="datetimeFigureOut">
              <a:rPr lang="en-GB" smtClean="0"/>
              <a:pPr/>
              <a:t>28/03/2013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261CED6-76B8-4C58-9899-0116F1D2B30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F00E4162-0B6E-4F38-A306-6A6273A396B8}" type="datetimeFigureOut">
              <a:rPr lang="en-GB" smtClean="0"/>
              <a:pPr/>
              <a:t>28/03/2013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261CED6-76B8-4C58-9899-0116F1D2B30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F00E4162-0B6E-4F38-A306-6A6273A396B8}" type="datetimeFigureOut">
              <a:rPr lang="en-GB" smtClean="0"/>
              <a:pPr/>
              <a:t>28/03/2013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261CED6-76B8-4C58-9899-0116F1D2B30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0E4162-0B6E-4F38-A306-6A6273A396B8}" type="datetimeFigureOut">
              <a:rPr lang="en-GB" smtClean="0"/>
              <a:pPr/>
              <a:t>28/03/2013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261CED6-76B8-4C58-9899-0116F1D2B30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F00E4162-0B6E-4F38-A306-6A6273A396B8}" type="datetimeFigureOut">
              <a:rPr lang="en-GB" smtClean="0"/>
              <a:pPr/>
              <a:t>28/03/2013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261CED6-76B8-4C58-9899-0116F1D2B30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F00E4162-0B6E-4F38-A306-6A6273A396B8}" type="datetimeFigureOut">
              <a:rPr lang="en-GB" smtClean="0"/>
              <a:pPr/>
              <a:t>28/03/2013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261CED6-76B8-4C58-9899-0116F1D2B30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1124744"/>
            <a:ext cx="7772400" cy="1470025"/>
          </a:xfrm>
        </p:spPr>
        <p:txBody>
          <a:bodyPr>
            <a:normAutofit fontScale="90000"/>
          </a:bodyPr>
          <a:lstStyle/>
          <a:p>
            <a:r>
              <a:rPr lang="en-GB" dirty="0" smtClean="0"/>
              <a:t>Leadership vs. </a:t>
            </a:r>
            <a:r>
              <a:rPr lang="en-GB" dirty="0" err="1" smtClean="0"/>
              <a:t>Managemnt</a:t>
            </a:r>
            <a:endParaRPr lang="en-GB" dirty="0"/>
          </a:p>
        </p:txBody>
      </p:sp>
      <p:pic>
        <p:nvPicPr>
          <p:cNvPr id="1026" name="Picture 2" descr="http://static.toondoo.com/public/w/h/a/whatedsaid/toons/cool-cartoon-2071116.png"/>
          <p:cNvPicPr>
            <a:picLocks noChangeAspect="1" noChangeArrowheads="1"/>
          </p:cNvPicPr>
          <p:nvPr/>
        </p:nvPicPr>
        <p:blipFill>
          <a:blip r:embed="rId2" cstate="print"/>
          <a:srcRect/>
          <a:stretch>
            <a:fillRect/>
          </a:stretch>
        </p:blipFill>
        <p:spPr bwMode="auto">
          <a:xfrm>
            <a:off x="1043608" y="2780928"/>
            <a:ext cx="7200900" cy="2924176"/>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What is leadership and management?</a:t>
            </a:r>
          </a:p>
          <a:p>
            <a:r>
              <a:rPr lang="en-GB" dirty="0" smtClean="0"/>
              <a:t>Is there a difference?</a:t>
            </a:r>
          </a:p>
          <a:p>
            <a:endParaRPr lang="en-GB" dirty="0" smtClean="0"/>
          </a:p>
          <a:p>
            <a:r>
              <a:rPr lang="en-GB" dirty="0" smtClean="0">
                <a:solidFill>
                  <a:srgbClr val="FF0000"/>
                </a:solidFill>
              </a:rPr>
              <a:t>Take a moment to reflect and write down your own definition of management and leadership.</a:t>
            </a:r>
          </a:p>
          <a:p>
            <a:endParaRPr lang="en-GB" dirty="0" smtClean="0">
              <a:solidFill>
                <a:srgbClr val="FF0000"/>
              </a:solidFill>
            </a:endParaRPr>
          </a:p>
          <a:p>
            <a:r>
              <a:rPr lang="en-GB" dirty="0" smtClean="0">
                <a:solidFill>
                  <a:srgbClr val="FF0000"/>
                </a:solidFill>
              </a:rPr>
              <a:t>Leadership is......</a:t>
            </a:r>
          </a:p>
          <a:p>
            <a:r>
              <a:rPr lang="en-GB" dirty="0" smtClean="0">
                <a:solidFill>
                  <a:srgbClr val="FF0000"/>
                </a:solidFill>
              </a:rPr>
              <a:t>Management is .....</a:t>
            </a:r>
            <a:endParaRPr lang="en-GB" dirty="0">
              <a:solidFill>
                <a:srgbClr val="FF0000"/>
              </a:solidFill>
            </a:endParaRPr>
          </a:p>
        </p:txBody>
      </p:sp>
      <p:sp>
        <p:nvSpPr>
          <p:cNvPr id="3" name="Title 2"/>
          <p:cNvSpPr>
            <a:spLocks noGrp="1"/>
          </p:cNvSpPr>
          <p:nvPr>
            <p:ph type="title"/>
          </p:nvPr>
        </p:nvSpPr>
        <p:spPr/>
        <p:txBody>
          <a:bodyPr/>
          <a:lstStyle/>
          <a:p>
            <a:pPr algn="ctr"/>
            <a:r>
              <a:rPr lang="en-GB" dirty="0" smtClean="0"/>
              <a:t>Leadership </a:t>
            </a:r>
            <a:r>
              <a:rPr lang="en-GB" dirty="0" err="1" smtClean="0"/>
              <a:t>vs.Management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blinds(horizontal)">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linds(horizont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blinds(horizontal)">
                                      <p:cBhvr>
                                        <p:cTn id="27" dur="500"/>
                                        <p:tgtEl>
                                          <p:spTgt spid="2">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blinds(horizontal)">
                                      <p:cBhvr>
                                        <p:cTn id="3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Management:</a:t>
            </a:r>
            <a:r>
              <a:rPr lang="en-GB" i="1" dirty="0" smtClean="0"/>
              <a:t> Getting things done through people in order to achieve the organisations objectives</a:t>
            </a:r>
          </a:p>
          <a:p>
            <a:endParaRPr lang="en-GB" i="1" dirty="0" smtClean="0"/>
          </a:p>
          <a:p>
            <a:r>
              <a:rPr lang="en-GB" dirty="0" smtClean="0"/>
              <a:t>Leadership: </a:t>
            </a:r>
            <a:r>
              <a:rPr lang="en-GB" i="1" dirty="0" smtClean="0"/>
              <a:t>Relationship through which one person influences the behaviour or actions of other people. Leadership is a process whereby an individual influences a group of individuals to achieve a common goal (</a:t>
            </a:r>
            <a:r>
              <a:rPr lang="en-GB" i="1" dirty="0" err="1" smtClean="0"/>
              <a:t>Northouse</a:t>
            </a:r>
            <a:r>
              <a:rPr lang="en-GB" i="1" dirty="0" smtClean="0"/>
              <a:t>, 2007)</a:t>
            </a:r>
          </a:p>
          <a:p>
            <a:endParaRPr lang="en-GB" dirty="0"/>
          </a:p>
        </p:txBody>
      </p:sp>
      <p:sp>
        <p:nvSpPr>
          <p:cNvPr id="3" name="Title 2"/>
          <p:cNvSpPr>
            <a:spLocks noGrp="1"/>
          </p:cNvSpPr>
          <p:nvPr>
            <p:ph type="title"/>
          </p:nvPr>
        </p:nvSpPr>
        <p:spPr/>
        <p:txBody>
          <a:bodyPr>
            <a:normAutofit fontScale="90000"/>
          </a:bodyPr>
          <a:lstStyle/>
          <a:p>
            <a:r>
              <a:rPr lang="en-GB" dirty="0" smtClean="0"/>
              <a:t>Something which is worth considering...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During this class today we will be looking at leaders in a business context; and leaders within a business situation are viewed as being key players in both devising and implementing organisational strategy.</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Through my own work experience and through studying I feel that the term “manager” is used more frequently than the term “leader”</a:t>
            </a:r>
          </a:p>
          <a:p>
            <a:endParaRPr lang="en-GB" dirty="0" smtClean="0"/>
          </a:p>
          <a:p>
            <a:r>
              <a:rPr lang="en-GB" dirty="0" smtClean="0"/>
              <a:t>Some commentators believe that the concept of management and leadership are interlinked and this theory will be explored during class</a:t>
            </a:r>
            <a:endParaRPr lang="en-GB"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Management </a:t>
            </a:r>
            <a:r>
              <a:rPr lang="en-GB" dirty="0" smtClean="0"/>
              <a:t>has a primary function in satisfying the stakeholders. This typically involves making a profit (for the shareholders)creating value products at a   reasonable cost (for customers)and providing rewarding employment opportunities ( for employees)</a:t>
            </a:r>
            <a:endParaRPr lang="en-GB" b="1"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Henry Fayol </a:t>
            </a:r>
            <a:r>
              <a:rPr lang="en-GB" dirty="0" smtClean="0"/>
              <a:t>(1841-1925) considers management to be made up of </a:t>
            </a:r>
            <a:r>
              <a:rPr lang="en-GB" b="1" dirty="0" smtClean="0"/>
              <a:t>six functions</a:t>
            </a:r>
            <a:r>
              <a:rPr lang="en-GB" dirty="0" smtClean="0"/>
              <a:t>: </a:t>
            </a:r>
            <a:r>
              <a:rPr lang="en-GB" i="1" dirty="0" smtClean="0"/>
              <a:t>forecasting, planning, organising, commanding, coordinating, controlling. </a:t>
            </a:r>
            <a:r>
              <a:rPr lang="en-GB" dirty="0" smtClean="0"/>
              <a:t> He was one of the most influential contributors to modern day concepts of management</a:t>
            </a:r>
            <a:endParaRPr lang="en-GB" dirty="0"/>
          </a:p>
        </p:txBody>
      </p:sp>
      <p:sp>
        <p:nvSpPr>
          <p:cNvPr id="3" name="Title 2"/>
          <p:cNvSpPr>
            <a:spLocks noGrp="1"/>
          </p:cNvSpPr>
          <p:nvPr>
            <p:ph type="title"/>
          </p:nvPr>
        </p:nvSpPr>
        <p:spPr/>
        <p:txBody>
          <a:bodyPr>
            <a:normAutofit fontScale="90000"/>
          </a:bodyPr>
          <a:lstStyle/>
          <a:p>
            <a:r>
              <a:rPr lang="en-GB" dirty="0" smtClean="0"/>
              <a:t>Different management theories to consider......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Mary Parker Follett </a:t>
            </a:r>
            <a:r>
              <a:rPr lang="en-GB" dirty="0" smtClean="0"/>
              <a:t>(1868-1933) defined management as “ the art of getting things done through people”</a:t>
            </a:r>
          </a:p>
          <a:p>
            <a:endParaRPr lang="en-GB" b="1" dirty="0" smtClean="0"/>
          </a:p>
          <a:p>
            <a:r>
              <a:rPr lang="en-GB" dirty="0" smtClean="0"/>
              <a:t>Many consider this to be applicable even in today’s environment </a:t>
            </a:r>
          </a:p>
          <a:p>
            <a:endParaRPr lang="en-GB" dirty="0" smtClean="0"/>
          </a:p>
          <a:p>
            <a:r>
              <a:rPr lang="en-GB" dirty="0" smtClean="0">
                <a:solidFill>
                  <a:srgbClr val="FF0000"/>
                </a:solidFill>
              </a:rPr>
              <a:t>What do you think of this?</a:t>
            </a:r>
            <a:endParaRPr lang="en-GB" dirty="0">
              <a:solidFill>
                <a:srgbClr val="FF0000"/>
              </a:solidFill>
            </a:endParaRPr>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endParaRPr lang="en-GB" i="1" dirty="0" smtClean="0"/>
          </a:p>
          <a:p>
            <a:r>
              <a:rPr lang="en-GB" dirty="0" smtClean="0"/>
              <a:t>The role and perception of the manager has evolved over the years, and it is very common now to have </a:t>
            </a:r>
            <a:r>
              <a:rPr lang="en-GB" b="1" u="sng" dirty="0" smtClean="0"/>
              <a:t>devolvement of managerial duties down the line</a:t>
            </a:r>
            <a:r>
              <a:rPr lang="en-GB" dirty="0" smtClean="0"/>
              <a:t>:</a:t>
            </a:r>
          </a:p>
          <a:p>
            <a:endParaRPr lang="en-GB" dirty="0" smtClean="0"/>
          </a:p>
          <a:p>
            <a:r>
              <a:rPr lang="en-GB" b="1" dirty="0" smtClean="0"/>
              <a:t>OLD: </a:t>
            </a:r>
            <a:r>
              <a:rPr lang="en-GB" dirty="0" smtClean="0"/>
              <a:t>Management includes planning, organising and </a:t>
            </a:r>
            <a:r>
              <a:rPr lang="en-GB" b="1" dirty="0" smtClean="0"/>
              <a:t>controlling </a:t>
            </a:r>
            <a:r>
              <a:rPr lang="en-GB" dirty="0" smtClean="0"/>
              <a:t>people</a:t>
            </a:r>
          </a:p>
          <a:p>
            <a:endParaRPr lang="en-GB" b="1" dirty="0" smtClean="0"/>
          </a:p>
          <a:p>
            <a:r>
              <a:rPr lang="en-GB" b="1" dirty="0" smtClean="0"/>
              <a:t>NEW: </a:t>
            </a:r>
            <a:r>
              <a:rPr lang="en-GB" dirty="0" smtClean="0"/>
              <a:t>Management includes organising, resourcing and </a:t>
            </a:r>
            <a:r>
              <a:rPr lang="en-GB" b="1" dirty="0" smtClean="0"/>
              <a:t>supporting </a:t>
            </a:r>
            <a:r>
              <a:rPr lang="en-GB" dirty="0" smtClean="0"/>
              <a:t>people</a:t>
            </a:r>
            <a:endParaRPr lang="en-GB" b="1" dirty="0"/>
          </a:p>
        </p:txBody>
      </p:sp>
      <p:sp>
        <p:nvSpPr>
          <p:cNvPr id="3" name="Title 2"/>
          <p:cNvSpPr>
            <a:spLocks noGrp="1"/>
          </p:cNvSpPr>
          <p:nvPr>
            <p:ph type="title"/>
          </p:nvPr>
        </p:nvSpPr>
        <p:spPr/>
        <p:txBody>
          <a:bodyPr/>
          <a:lstStyle/>
          <a:p>
            <a:pPr algn="ctr"/>
            <a:r>
              <a:rPr lang="en-GB" dirty="0" smtClean="0"/>
              <a:t>Leadership vs. Management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linds(horizont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5" end="5"/>
                                            </p:txEl>
                                          </p:spTgt>
                                        </p:tgtEl>
                                        <p:attrNameLst>
                                          <p:attrName>style.visibility</p:attrName>
                                        </p:attrNameLst>
                                      </p:cBhvr>
                                      <p:to>
                                        <p:strVal val="visible"/>
                                      </p:to>
                                    </p:set>
                                    <p:animEffect transition="in" filter="blinds(horizontal)">
                                      <p:cBhvr>
                                        <p:cTn id="2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dirty="0" smtClean="0"/>
              <a:t>Management operates through various different functions, often classified as; planning, organising, leading/directing and monitoring.</a:t>
            </a:r>
          </a:p>
          <a:p>
            <a:endParaRPr lang="en-GB" b="1" dirty="0" smtClean="0"/>
          </a:p>
          <a:p>
            <a:r>
              <a:rPr lang="en-GB" b="1" dirty="0" smtClean="0"/>
              <a:t>Planning: </a:t>
            </a:r>
            <a:r>
              <a:rPr lang="en-GB" dirty="0" smtClean="0"/>
              <a:t>Deciding what needs to happen in the future and generating plans for action.</a:t>
            </a:r>
          </a:p>
          <a:p>
            <a:endParaRPr lang="en-GB" b="1" dirty="0" smtClean="0"/>
          </a:p>
          <a:p>
            <a:r>
              <a:rPr lang="en-GB" b="1" dirty="0" smtClean="0"/>
              <a:t>Organising</a:t>
            </a:r>
            <a:r>
              <a:rPr lang="en-GB" dirty="0" smtClean="0"/>
              <a:t>: Making optimum use of resources required to enable the successful carrying out of plans.</a:t>
            </a:r>
            <a:endParaRPr lang="en-GB" b="1" dirty="0" smtClean="0"/>
          </a:p>
          <a:p>
            <a:endParaRPr lang="en-GB" b="1" dirty="0"/>
          </a:p>
        </p:txBody>
      </p:sp>
      <p:sp>
        <p:nvSpPr>
          <p:cNvPr id="3" name="Title 2"/>
          <p:cNvSpPr>
            <a:spLocks noGrp="1"/>
          </p:cNvSpPr>
          <p:nvPr>
            <p:ph type="title"/>
          </p:nvPr>
        </p:nvSpPr>
        <p:spPr/>
        <p:txBody>
          <a:bodyPr/>
          <a:lstStyle/>
          <a:p>
            <a:r>
              <a:rPr lang="en-GB" dirty="0" smtClean="0"/>
              <a:t>Basic Function of Management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blinds(horizontal)">
                                      <p:cBhvr>
                                        <p:cTn id="2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smtClean="0"/>
              <a:t>Staffing: </a:t>
            </a:r>
            <a:r>
              <a:rPr lang="en-GB" dirty="0" smtClean="0"/>
              <a:t>Carrying out job analysis, recruitment and selection and hiring the right people for the right role.</a:t>
            </a:r>
          </a:p>
          <a:p>
            <a:endParaRPr lang="en-GB" dirty="0" smtClean="0"/>
          </a:p>
          <a:p>
            <a:r>
              <a:rPr lang="en-GB" b="1" dirty="0" smtClean="0"/>
              <a:t>Leading: </a:t>
            </a:r>
            <a:r>
              <a:rPr lang="en-GB" dirty="0" smtClean="0"/>
              <a:t>Determining what needs to be done in a situation and getting people to do it</a:t>
            </a:r>
          </a:p>
          <a:p>
            <a:endParaRPr lang="en-GB" dirty="0" smtClean="0"/>
          </a:p>
          <a:p>
            <a:r>
              <a:rPr lang="en-GB" b="1" dirty="0" smtClean="0"/>
              <a:t>Monitoring: </a:t>
            </a:r>
            <a:r>
              <a:rPr lang="en-GB" dirty="0" smtClean="0"/>
              <a:t>Checking progress against plans</a:t>
            </a:r>
          </a:p>
          <a:p>
            <a:endParaRPr lang="en-GB" dirty="0" smtClean="0"/>
          </a:p>
          <a:p>
            <a:r>
              <a:rPr lang="en-GB" b="1" dirty="0" smtClean="0"/>
              <a:t>Motivation: This is an important function of management, because without motivation, employees will not perform and work effectively </a:t>
            </a:r>
            <a:r>
              <a:rPr lang="en-GB" dirty="0" smtClean="0"/>
              <a:t>  </a:t>
            </a:r>
            <a:endParaRPr lang="en-GB" b="1" dirty="0"/>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blinds(horizont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Management comprises of planning, organising, resourcing and supporting a group of employees for the purpose of accomplishing an objective.</a:t>
            </a:r>
          </a:p>
          <a:p>
            <a:endParaRPr lang="en-GB" dirty="0" smtClean="0"/>
          </a:p>
          <a:p>
            <a:r>
              <a:rPr lang="en-GB" dirty="0" smtClean="0"/>
              <a:t>Management is the act of getting people together to accomplish desired goals and objectives efficiently and effectively </a:t>
            </a:r>
            <a:endParaRPr lang="en-GB" dirty="0"/>
          </a:p>
        </p:txBody>
      </p:sp>
      <p:sp>
        <p:nvSpPr>
          <p:cNvPr id="3" name="Title 2"/>
          <p:cNvSpPr>
            <a:spLocks noGrp="1"/>
          </p:cNvSpPr>
          <p:nvPr>
            <p:ph type="title"/>
          </p:nvPr>
        </p:nvSpPr>
        <p:spPr/>
        <p:txBody>
          <a:bodyPr/>
          <a:lstStyle/>
          <a:p>
            <a:r>
              <a:rPr lang="en-GB" dirty="0" smtClean="0"/>
              <a:t>Management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Over the past few years there has been a certain revival of interest in leadership...</a:t>
            </a:r>
          </a:p>
          <a:p>
            <a:endParaRPr lang="en-GB" dirty="0" smtClean="0"/>
          </a:p>
          <a:p>
            <a:r>
              <a:rPr lang="en-GB" dirty="0" smtClean="0"/>
              <a:t>So a question to consider:</a:t>
            </a:r>
          </a:p>
          <a:p>
            <a:endParaRPr lang="en-GB" dirty="0" smtClean="0"/>
          </a:p>
          <a:p>
            <a:pPr algn="ctr">
              <a:buNone/>
            </a:pPr>
            <a:r>
              <a:rPr lang="en-GB" i="1" dirty="0" smtClean="0"/>
              <a:t>   </a:t>
            </a:r>
            <a:r>
              <a:rPr lang="en-GB" i="1" dirty="0" smtClean="0">
                <a:solidFill>
                  <a:srgbClr val="FF0000"/>
                </a:solidFill>
              </a:rPr>
              <a:t>Why is there  such a renewed interest in the concept of leadership within the organisation? </a:t>
            </a:r>
            <a:endParaRPr lang="en-GB" i="1" dirty="0">
              <a:solidFill>
                <a:srgbClr val="FF0000"/>
              </a:solidFill>
            </a:endParaRPr>
          </a:p>
        </p:txBody>
      </p:sp>
      <p:sp>
        <p:nvSpPr>
          <p:cNvPr id="3" name="Title 2"/>
          <p:cNvSpPr>
            <a:spLocks noGrp="1"/>
          </p:cNvSpPr>
          <p:nvPr>
            <p:ph type="title"/>
          </p:nvPr>
        </p:nvSpPr>
        <p:spPr/>
        <p:txBody>
          <a:bodyPr/>
          <a:lstStyle/>
          <a:p>
            <a:r>
              <a:rPr lang="en-GB" dirty="0" smtClean="0"/>
              <a:t>However...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endParaRPr lang="en-GB" dirty="0" smtClean="0"/>
          </a:p>
          <a:p>
            <a:r>
              <a:rPr lang="en-GB" dirty="0" smtClean="0"/>
              <a:t>The changing patterns of organisational life and similar changes in social expectations within the working environment could be a reason....</a:t>
            </a:r>
          </a:p>
          <a:p>
            <a:endParaRPr lang="en-GB" dirty="0"/>
          </a:p>
        </p:txBody>
      </p:sp>
      <p:sp>
        <p:nvSpPr>
          <p:cNvPr id="3" name="Title 2"/>
          <p:cNvSpPr>
            <a:spLocks noGrp="1"/>
          </p:cNvSpPr>
          <p:nvPr>
            <p:ph type="title"/>
          </p:nvPr>
        </p:nvSpPr>
        <p:spPr/>
        <p:txBody>
          <a:bodyPr>
            <a:normAutofit/>
          </a:bodyPr>
          <a:lstStyle/>
          <a:p>
            <a:r>
              <a:rPr lang="en-GB" sz="2700" i="1" dirty="0" smtClean="0">
                <a:solidFill>
                  <a:srgbClr val="FF0000"/>
                </a:solidFill>
              </a:rPr>
              <a:t>Why is there  such a renewed interest in the concept of leadership within the organisation? </a:t>
            </a:r>
            <a:endParaRPr lang="en-GB" sz="27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i="1" dirty="0" smtClean="0"/>
              <a:t>For example</a:t>
            </a:r>
          </a:p>
          <a:p>
            <a:endParaRPr lang="en-GB" i="1" dirty="0" smtClean="0"/>
          </a:p>
          <a:p>
            <a:r>
              <a:rPr lang="en-GB" dirty="0" smtClean="0"/>
              <a:t>Peoples opinion regarding authority has changed and the changing of the organisational structures has promoted this; Traditional hierarchical structure are becoming rarer and newer forms of both commercial and public sector organisations tend to be more flexible...</a:t>
            </a:r>
          </a:p>
          <a:p>
            <a:endParaRPr lang="en-GB" dirty="0"/>
          </a:p>
        </p:txBody>
      </p:sp>
      <p:sp>
        <p:nvSpPr>
          <p:cNvPr id="3" name="Title 2"/>
          <p:cNvSpPr>
            <a:spLocks noGrp="1"/>
          </p:cNvSpPr>
          <p:nvPr>
            <p:ph type="title"/>
          </p:nvPr>
        </p:nvSpPr>
        <p:spPr/>
        <p:txBody>
          <a:bodyPr/>
          <a:lstStyle/>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nature of the organisation is changing</a:t>
            </a:r>
          </a:p>
          <a:p>
            <a:endParaRPr lang="en-GB" dirty="0" smtClean="0"/>
          </a:p>
          <a:p>
            <a:r>
              <a:rPr lang="en-GB" dirty="0" smtClean="0"/>
              <a:t>Moving away from an emphasis on getting results by closely monitoring the workforce</a:t>
            </a:r>
          </a:p>
          <a:p>
            <a:endParaRPr lang="en-GB" dirty="0" smtClean="0"/>
          </a:p>
          <a:p>
            <a:r>
              <a:rPr lang="en-GB" dirty="0" smtClean="0"/>
              <a:t>Replaced by an environment of </a:t>
            </a:r>
            <a:r>
              <a:rPr lang="en-GB" b="1" dirty="0" smtClean="0"/>
              <a:t>coaching, support and empowerment </a:t>
            </a:r>
          </a:p>
          <a:p>
            <a:endParaRPr lang="en-GB" b="1" dirty="0" smtClean="0"/>
          </a:p>
          <a:p>
            <a:r>
              <a:rPr lang="en-GB" dirty="0" smtClean="0"/>
              <a:t>Leadership is associated with </a:t>
            </a:r>
            <a:r>
              <a:rPr lang="en-GB" b="1" dirty="0" smtClean="0"/>
              <a:t>motivation</a:t>
            </a:r>
            <a:endParaRPr lang="en-GB" b="1" dirty="0"/>
          </a:p>
        </p:txBody>
      </p:sp>
      <p:sp>
        <p:nvSpPr>
          <p:cNvPr id="3" name="Title 2"/>
          <p:cNvSpPr>
            <a:spLocks noGrp="1"/>
          </p:cNvSpPr>
          <p:nvPr>
            <p:ph type="title"/>
          </p:nvPr>
        </p:nvSpPr>
        <p:spPr/>
        <p:txBody>
          <a:bodyPr>
            <a:normAutofit/>
          </a:bodyPr>
          <a:lstStyle/>
          <a:p>
            <a:r>
              <a:rPr lang="en-GB" sz="2800" i="1" dirty="0" smtClean="0">
                <a:solidFill>
                  <a:srgbClr val="FF0000"/>
                </a:solidFill>
              </a:rPr>
              <a:t>Why is there  such a renewed interest in the concept of leadership within the organisation?</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blinds(horizont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Not a necessity to have a leader within an organisation, </a:t>
            </a:r>
            <a:r>
              <a:rPr lang="en-GB" b="1" dirty="0" smtClean="0"/>
              <a:t>BUT </a:t>
            </a:r>
            <a:r>
              <a:rPr lang="en-GB" dirty="0" smtClean="0"/>
              <a:t>research suggests that leadership accounts for at least 15% of the success of an organisation (Buckingam,2006)</a:t>
            </a:r>
          </a:p>
          <a:p>
            <a:r>
              <a:rPr lang="en-GB" dirty="0" smtClean="0">
                <a:solidFill>
                  <a:srgbClr val="FF0000"/>
                </a:solidFill>
              </a:rPr>
              <a:t>Why do you think this is?</a:t>
            </a:r>
          </a:p>
          <a:p>
            <a:r>
              <a:rPr lang="en-GB" dirty="0" smtClean="0"/>
              <a:t>Leadership can occur throughout the organisation at any level</a:t>
            </a:r>
          </a:p>
          <a:p>
            <a:r>
              <a:rPr lang="en-GB" dirty="0" smtClean="0"/>
              <a:t>Leaders have to have followers but should be involved together in the leadership process</a:t>
            </a:r>
          </a:p>
          <a:p>
            <a:r>
              <a:rPr lang="en-GB" dirty="0" smtClean="0"/>
              <a:t>Leaders have an implied power and importance over followers but they have an </a:t>
            </a:r>
            <a:r>
              <a:rPr lang="en-GB" b="1" dirty="0" smtClean="0"/>
              <a:t>ethical </a:t>
            </a:r>
            <a:r>
              <a:rPr lang="en-GB" dirty="0" smtClean="0"/>
              <a:t>responsibility to their followers</a:t>
            </a:r>
          </a:p>
          <a:p>
            <a:r>
              <a:rPr lang="en-GB" dirty="0" smtClean="0"/>
              <a:t>Leaders </a:t>
            </a:r>
            <a:r>
              <a:rPr lang="en-GB" b="1" dirty="0" smtClean="0"/>
              <a:t>can </a:t>
            </a:r>
            <a:r>
              <a:rPr lang="en-GB" dirty="0" smtClean="0"/>
              <a:t>also be managers</a:t>
            </a:r>
            <a:endParaRPr lang="en-GB" dirty="0"/>
          </a:p>
        </p:txBody>
      </p:sp>
      <p:sp>
        <p:nvSpPr>
          <p:cNvPr id="3" name="Title 2"/>
          <p:cNvSpPr>
            <a:spLocks noGrp="1"/>
          </p:cNvSpPr>
          <p:nvPr>
            <p:ph type="title"/>
          </p:nvPr>
        </p:nvSpPr>
        <p:spPr/>
        <p:txBody>
          <a:bodyPr>
            <a:normAutofit fontScale="90000"/>
          </a:bodyPr>
          <a:lstStyle/>
          <a:p>
            <a:r>
              <a:rPr lang="en-GB" dirty="0" smtClean="0"/>
              <a:t>Some additional information about leadership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3" presetClass="entr" presetSubtype="10" fill="hold" nodeType="clickEffect">
                                  <p:stCondLst>
                                    <p:cond delay="0"/>
                                  </p:stCondLst>
                                  <p:childTnLst>
                                    <p:set>
                                      <p:cBhvr>
                                        <p:cTn id="19" dur="1" fill="hold">
                                          <p:stCondLst>
                                            <p:cond delay="0"/>
                                          </p:stCondLst>
                                        </p:cTn>
                                        <p:tgtEl>
                                          <p:spTgt spid="2">
                                            <p:txEl>
                                              <p:pRg st="3" end="3"/>
                                            </p:txEl>
                                          </p:spTgt>
                                        </p:tgtEl>
                                        <p:attrNameLst>
                                          <p:attrName>style.visibility</p:attrName>
                                        </p:attrNameLst>
                                      </p:cBhvr>
                                      <p:to>
                                        <p:strVal val="visible"/>
                                      </p:to>
                                    </p:set>
                                    <p:animEffect transition="in" filter="blinds(horizontal)">
                                      <p:cBhvr>
                                        <p:cTn id="20" dur="500"/>
                                        <p:tgtEl>
                                          <p:spTgt spid="2">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 presetClass="entr" presetSubtype="1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blinds(horizontal)">
                                      <p:cBhvr>
                                        <p:cTn id="25" dur="500"/>
                                        <p:tgtEl>
                                          <p:spTgt spid="2">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3" presetClass="entr" presetSubtype="10" fill="hold" nodeType="click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blinds(horizontal)">
                                      <p:cBhvr>
                                        <p:cTn id="30"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None/>
            </a:pPr>
            <a:r>
              <a:rPr lang="en-GB" dirty="0" smtClean="0">
                <a:solidFill>
                  <a:srgbClr val="FF0000"/>
                </a:solidFill>
              </a:rPr>
              <a:t>  </a:t>
            </a:r>
            <a:r>
              <a:rPr lang="en-GB" dirty="0" smtClean="0"/>
              <a:t>Mullins (2010) suggests that there is a close relationship between both leadership and management ,some authors and commentators dislike attempts to separate the two </a:t>
            </a:r>
            <a:r>
              <a:rPr lang="en-GB" b="1" u="sng" dirty="0" smtClean="0"/>
              <a:t>however</a:t>
            </a:r>
            <a:r>
              <a:rPr lang="en-GB" dirty="0" smtClean="0"/>
              <a:t> some commentators disagree with this</a:t>
            </a:r>
          </a:p>
          <a:p>
            <a:pPr>
              <a:buNone/>
            </a:pPr>
            <a:endParaRPr lang="en-GB" dirty="0" smtClean="0">
              <a:solidFill>
                <a:srgbClr val="FF0000"/>
              </a:solidFill>
            </a:endParaRPr>
          </a:p>
          <a:p>
            <a:pPr>
              <a:buNone/>
            </a:pPr>
            <a:r>
              <a:rPr lang="en-GB" dirty="0" smtClean="0">
                <a:solidFill>
                  <a:srgbClr val="FF0000"/>
                </a:solidFill>
              </a:rPr>
              <a:t>   In groups formulate a table to indicate the characteristics you would associate with both a manager and leader</a:t>
            </a:r>
          </a:p>
          <a:p>
            <a:pPr>
              <a:buNone/>
            </a:pPr>
            <a:endParaRPr lang="en-GB" dirty="0" smtClean="0">
              <a:solidFill>
                <a:srgbClr val="FF0000"/>
              </a:solidFill>
            </a:endParaRPr>
          </a:p>
          <a:p>
            <a:pPr>
              <a:buNone/>
            </a:pPr>
            <a:endParaRPr lang="en-GB" dirty="0" smtClean="0"/>
          </a:p>
          <a:p>
            <a:endParaRPr lang="en-GB" dirty="0" smtClean="0"/>
          </a:p>
        </p:txBody>
      </p:sp>
      <p:sp>
        <p:nvSpPr>
          <p:cNvPr id="3" name="Title 2"/>
          <p:cNvSpPr>
            <a:spLocks noGrp="1"/>
          </p:cNvSpPr>
          <p:nvPr>
            <p:ph type="title"/>
          </p:nvPr>
        </p:nvSpPr>
        <p:spPr/>
        <p:txBody>
          <a:bodyPr/>
          <a:lstStyle/>
          <a:p>
            <a:pPr algn="ctr"/>
            <a:r>
              <a:rPr lang="en-GB" dirty="0" smtClean="0"/>
              <a:t>Leadership vs. Management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328"/>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p:txBody>
          <a:bodyPr/>
          <a:lstStyle/>
          <a:p>
            <a:r>
              <a:rPr lang="en-GB" dirty="0" err="1" smtClean="0"/>
              <a:t>Kotter’s</a:t>
            </a:r>
            <a:r>
              <a:rPr lang="en-GB" dirty="0" smtClean="0"/>
              <a:t> View</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259588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Manager</a:t>
                      </a:r>
                      <a:endParaRPr lang="en-GB" dirty="0"/>
                    </a:p>
                  </a:txBody>
                  <a:tcPr/>
                </a:tc>
                <a:tc>
                  <a:txBody>
                    <a:bodyPr/>
                    <a:lstStyle/>
                    <a:p>
                      <a:r>
                        <a:rPr lang="en-GB" dirty="0" smtClean="0"/>
                        <a:t>Leader </a:t>
                      </a:r>
                      <a:endParaRPr lang="en-GB" dirty="0"/>
                    </a:p>
                  </a:txBody>
                  <a:tcPr/>
                </a:tc>
              </a:tr>
              <a:tr h="370840">
                <a:tc>
                  <a:txBody>
                    <a:bodyPr/>
                    <a:lstStyle/>
                    <a:p>
                      <a:r>
                        <a:rPr lang="en-GB" dirty="0" smtClean="0"/>
                        <a:t>Administers</a:t>
                      </a:r>
                      <a:endParaRPr lang="en-GB" dirty="0"/>
                    </a:p>
                  </a:txBody>
                  <a:tcPr/>
                </a:tc>
                <a:tc>
                  <a:txBody>
                    <a:bodyPr/>
                    <a:lstStyle/>
                    <a:p>
                      <a:r>
                        <a:rPr lang="en-GB" dirty="0" smtClean="0"/>
                        <a:t>Innovates</a:t>
                      </a:r>
                      <a:endParaRPr lang="en-GB" dirty="0"/>
                    </a:p>
                  </a:txBody>
                  <a:tcPr/>
                </a:tc>
              </a:tr>
              <a:tr h="370840">
                <a:tc>
                  <a:txBody>
                    <a:bodyPr/>
                    <a:lstStyle/>
                    <a:p>
                      <a:r>
                        <a:rPr lang="en-GB" dirty="0" smtClean="0"/>
                        <a:t>Maintains</a:t>
                      </a:r>
                      <a:endParaRPr lang="en-GB" dirty="0"/>
                    </a:p>
                  </a:txBody>
                  <a:tcPr/>
                </a:tc>
                <a:tc>
                  <a:txBody>
                    <a:bodyPr/>
                    <a:lstStyle/>
                    <a:p>
                      <a:r>
                        <a:rPr lang="en-GB" dirty="0" smtClean="0"/>
                        <a:t>Develops</a:t>
                      </a:r>
                      <a:endParaRPr lang="en-GB" dirty="0"/>
                    </a:p>
                  </a:txBody>
                  <a:tcPr/>
                </a:tc>
              </a:tr>
              <a:tr h="370840">
                <a:tc>
                  <a:txBody>
                    <a:bodyPr/>
                    <a:lstStyle/>
                    <a:p>
                      <a:r>
                        <a:rPr lang="en-GB" dirty="0" smtClean="0"/>
                        <a:t>Focuses on systems and structure</a:t>
                      </a:r>
                      <a:endParaRPr lang="en-GB" dirty="0"/>
                    </a:p>
                  </a:txBody>
                  <a:tcPr/>
                </a:tc>
                <a:tc>
                  <a:txBody>
                    <a:bodyPr/>
                    <a:lstStyle/>
                    <a:p>
                      <a:r>
                        <a:rPr lang="en-GB" dirty="0" smtClean="0"/>
                        <a:t>Focuses on people</a:t>
                      </a:r>
                      <a:endParaRPr lang="en-GB" dirty="0"/>
                    </a:p>
                  </a:txBody>
                  <a:tcPr/>
                </a:tc>
              </a:tr>
              <a:tr h="370840">
                <a:tc>
                  <a:txBody>
                    <a:bodyPr/>
                    <a:lstStyle/>
                    <a:p>
                      <a:r>
                        <a:rPr lang="en-GB" dirty="0" smtClean="0"/>
                        <a:t>Relies on</a:t>
                      </a:r>
                      <a:r>
                        <a:rPr lang="en-GB" baseline="0" dirty="0" smtClean="0"/>
                        <a:t> control</a:t>
                      </a:r>
                      <a:endParaRPr lang="en-GB" dirty="0"/>
                    </a:p>
                  </a:txBody>
                  <a:tcPr/>
                </a:tc>
                <a:tc>
                  <a:txBody>
                    <a:bodyPr/>
                    <a:lstStyle/>
                    <a:p>
                      <a:r>
                        <a:rPr lang="en-GB" dirty="0" smtClean="0"/>
                        <a:t>Inspires trust</a:t>
                      </a:r>
                      <a:endParaRPr lang="en-GB" dirty="0"/>
                    </a:p>
                  </a:txBody>
                  <a:tcPr/>
                </a:tc>
              </a:tr>
              <a:tr h="370840">
                <a:tc>
                  <a:txBody>
                    <a:bodyPr/>
                    <a:lstStyle/>
                    <a:p>
                      <a:r>
                        <a:rPr lang="en-GB" dirty="0" smtClean="0"/>
                        <a:t>Keeps</a:t>
                      </a:r>
                      <a:r>
                        <a:rPr lang="en-GB" baseline="0" dirty="0" smtClean="0"/>
                        <a:t> an eye on the bottom line</a:t>
                      </a:r>
                      <a:endParaRPr lang="en-GB" dirty="0"/>
                    </a:p>
                  </a:txBody>
                  <a:tcPr/>
                </a:tc>
                <a:tc>
                  <a:txBody>
                    <a:bodyPr/>
                    <a:lstStyle/>
                    <a:p>
                      <a:r>
                        <a:rPr lang="en-GB" dirty="0" smtClean="0"/>
                        <a:t>Keeps an eye</a:t>
                      </a:r>
                      <a:r>
                        <a:rPr lang="en-GB" baseline="0" dirty="0" smtClean="0"/>
                        <a:t> on the horizon</a:t>
                      </a:r>
                      <a:endParaRPr lang="en-GB" dirty="0"/>
                    </a:p>
                  </a:txBody>
                  <a:tcPr/>
                </a:tc>
              </a:tr>
              <a:tr h="370840">
                <a:tc>
                  <a:txBody>
                    <a:bodyPr/>
                    <a:lstStyle/>
                    <a:p>
                      <a:r>
                        <a:rPr lang="en-GB" dirty="0" smtClean="0"/>
                        <a:t>Does things right</a:t>
                      </a:r>
                      <a:endParaRPr lang="en-GB" dirty="0"/>
                    </a:p>
                  </a:txBody>
                  <a:tcPr/>
                </a:tc>
                <a:tc>
                  <a:txBody>
                    <a:bodyPr/>
                    <a:lstStyle/>
                    <a:p>
                      <a:r>
                        <a:rPr lang="en-GB" dirty="0" smtClean="0"/>
                        <a:t>Does the right thing</a:t>
                      </a:r>
                      <a:endParaRPr lang="en-GB" dirty="0"/>
                    </a:p>
                  </a:txBody>
                  <a:tcPr/>
                </a:tc>
              </a:tr>
            </a:tbl>
          </a:graphicData>
        </a:graphic>
      </p:graphicFrame>
      <p:sp>
        <p:nvSpPr>
          <p:cNvPr id="3" name="Title 2"/>
          <p:cNvSpPr>
            <a:spLocks noGrp="1"/>
          </p:cNvSpPr>
          <p:nvPr>
            <p:ph type="title"/>
          </p:nvPr>
        </p:nvSpPr>
        <p:spPr/>
        <p:txBody>
          <a:bodyPr/>
          <a:lstStyle/>
          <a:p>
            <a:r>
              <a:rPr lang="en-GB" dirty="0" smtClean="0"/>
              <a:t>Hollingsworth </a:t>
            </a:r>
            <a:r>
              <a:rPr lang="en-GB" dirty="0" err="1" smtClean="0"/>
              <a:t>Distincition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457200" y="1481138"/>
          <a:ext cx="8229600" cy="3114040"/>
        </p:xfrm>
        <a:graphic>
          <a:graphicData uri="http://schemas.openxmlformats.org/drawingml/2006/table">
            <a:tbl>
              <a:tblPr firstRow="1" bandRow="1">
                <a:tableStyleId>{5C22544A-7EE6-4342-B048-85BDC9FD1C3A}</a:tableStyleId>
              </a:tblPr>
              <a:tblGrid>
                <a:gridCol w="4114800"/>
                <a:gridCol w="4114800"/>
              </a:tblGrid>
              <a:tr h="370840">
                <a:tc>
                  <a:txBody>
                    <a:bodyPr/>
                    <a:lstStyle/>
                    <a:p>
                      <a:r>
                        <a:rPr lang="en-GB" dirty="0" smtClean="0"/>
                        <a:t>Managers</a:t>
                      </a:r>
                      <a:endParaRPr lang="en-GB" dirty="0"/>
                    </a:p>
                  </a:txBody>
                  <a:tcPr/>
                </a:tc>
                <a:tc>
                  <a:txBody>
                    <a:bodyPr/>
                    <a:lstStyle/>
                    <a:p>
                      <a:r>
                        <a:rPr lang="en-GB" dirty="0" smtClean="0"/>
                        <a:t>Leaders</a:t>
                      </a:r>
                      <a:endParaRPr lang="en-GB" dirty="0"/>
                    </a:p>
                  </a:txBody>
                  <a:tcPr/>
                </a:tc>
              </a:tr>
              <a:tr h="370840">
                <a:tc>
                  <a:txBody>
                    <a:bodyPr/>
                    <a:lstStyle/>
                    <a:p>
                      <a:r>
                        <a:rPr lang="en-GB" dirty="0" smtClean="0"/>
                        <a:t>Adopt impersonal or passive attitudes towards</a:t>
                      </a:r>
                      <a:r>
                        <a:rPr lang="en-GB" baseline="0" dirty="0" smtClean="0"/>
                        <a:t> goals</a:t>
                      </a:r>
                      <a:endParaRPr lang="en-GB" dirty="0"/>
                    </a:p>
                  </a:txBody>
                  <a:tcPr/>
                </a:tc>
                <a:tc>
                  <a:txBody>
                    <a:bodyPr/>
                    <a:lstStyle/>
                    <a:p>
                      <a:r>
                        <a:rPr lang="en-GB" dirty="0" smtClean="0"/>
                        <a:t>Adopt</a:t>
                      </a:r>
                      <a:r>
                        <a:rPr lang="en-GB" baseline="0" dirty="0" smtClean="0"/>
                        <a:t> a more personal and active attitude towards goals</a:t>
                      </a:r>
                      <a:endParaRPr lang="en-GB" dirty="0"/>
                    </a:p>
                  </a:txBody>
                  <a:tcPr/>
                </a:tc>
              </a:tr>
              <a:tr h="370840">
                <a:tc>
                  <a:txBody>
                    <a:bodyPr/>
                    <a:lstStyle/>
                    <a:p>
                      <a:r>
                        <a:rPr lang="en-GB" dirty="0" smtClean="0"/>
                        <a:t>In order to get employees on-board</a:t>
                      </a:r>
                      <a:r>
                        <a:rPr lang="en-GB" baseline="0" dirty="0" smtClean="0"/>
                        <a:t> the manager needs to co-ordinate and balance in order to cope with conflicting values</a:t>
                      </a:r>
                      <a:endParaRPr lang="en-GB" dirty="0"/>
                    </a:p>
                  </a:txBody>
                  <a:tcPr/>
                </a:tc>
                <a:tc>
                  <a:txBody>
                    <a:bodyPr/>
                    <a:lstStyle/>
                    <a:p>
                      <a:r>
                        <a:rPr lang="en-GB" dirty="0" smtClean="0"/>
                        <a:t>Creates excitement in work and develops choices</a:t>
                      </a:r>
                      <a:r>
                        <a:rPr lang="en-GB" baseline="0" dirty="0" smtClean="0"/>
                        <a:t> which excites in order to get buy-in from employees</a:t>
                      </a:r>
                      <a:endParaRPr lang="en-GB" dirty="0"/>
                    </a:p>
                  </a:txBody>
                  <a:tcPr/>
                </a:tc>
              </a:tr>
              <a:tr h="370840">
                <a:tc>
                  <a:txBody>
                    <a:bodyPr/>
                    <a:lstStyle/>
                    <a:p>
                      <a:r>
                        <a:rPr lang="en-GB" dirty="0" smtClean="0"/>
                        <a:t>Maintain</a:t>
                      </a:r>
                      <a:r>
                        <a:rPr lang="en-GB" baseline="0" dirty="0" smtClean="0"/>
                        <a:t> a low level of emotional involvement with their colleagues</a:t>
                      </a:r>
                      <a:endParaRPr lang="en-GB" dirty="0"/>
                    </a:p>
                  </a:txBody>
                  <a:tcPr/>
                </a:tc>
                <a:tc>
                  <a:txBody>
                    <a:bodyPr/>
                    <a:lstStyle/>
                    <a:p>
                      <a:r>
                        <a:rPr lang="en-GB" dirty="0" smtClean="0"/>
                        <a:t>Tend to empathise with their colleague</a:t>
                      </a:r>
                      <a:r>
                        <a:rPr lang="en-GB" baseline="0" dirty="0" smtClean="0"/>
                        <a:t>s and listen to their viewpoint</a:t>
                      </a:r>
                      <a:endParaRPr lang="en-GB" dirty="0"/>
                    </a:p>
                  </a:txBody>
                  <a:tcPr/>
                </a:tc>
              </a:tr>
            </a:tbl>
          </a:graphicData>
        </a:graphic>
      </p:graphicFrame>
      <p:sp>
        <p:nvSpPr>
          <p:cNvPr id="3" name="Title 2"/>
          <p:cNvSpPr>
            <a:spLocks noGrp="1"/>
          </p:cNvSpPr>
          <p:nvPr>
            <p:ph type="title"/>
          </p:nvPr>
        </p:nvSpPr>
        <p:spPr/>
        <p:txBody>
          <a:bodyPr/>
          <a:lstStyle/>
          <a:p>
            <a:r>
              <a:rPr lang="en-GB" dirty="0" err="1" smtClean="0"/>
              <a:t>Zaleznik’s</a:t>
            </a:r>
            <a:r>
              <a:rPr lang="en-GB" dirty="0" smtClean="0"/>
              <a:t> view on the matter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Leadership is a </a:t>
            </a:r>
            <a:r>
              <a:rPr lang="en-GB" b="1" u="sng" dirty="0" smtClean="0"/>
              <a:t>process</a:t>
            </a:r>
          </a:p>
          <a:p>
            <a:pPr>
              <a:buNone/>
            </a:pPr>
            <a:endParaRPr lang="en-GB" b="1" u="sng" dirty="0" smtClean="0"/>
          </a:p>
          <a:p>
            <a:r>
              <a:rPr lang="en-GB" dirty="0" smtClean="0"/>
              <a:t>Leadership involves </a:t>
            </a:r>
            <a:r>
              <a:rPr lang="en-GB" b="1" u="sng" dirty="0" smtClean="0"/>
              <a:t>influence</a:t>
            </a:r>
            <a:r>
              <a:rPr lang="en-GB" dirty="0" smtClean="0"/>
              <a:t> </a:t>
            </a:r>
          </a:p>
          <a:p>
            <a:endParaRPr lang="en-GB" dirty="0" smtClean="0"/>
          </a:p>
          <a:p>
            <a:r>
              <a:rPr lang="en-GB" dirty="0" smtClean="0"/>
              <a:t>Leadership occurs in a </a:t>
            </a:r>
            <a:r>
              <a:rPr lang="en-GB" b="1" u="sng" dirty="0" smtClean="0"/>
              <a:t>group context</a:t>
            </a:r>
          </a:p>
          <a:p>
            <a:endParaRPr lang="en-GB" b="1" u="sng" dirty="0" smtClean="0"/>
          </a:p>
          <a:p>
            <a:r>
              <a:rPr lang="en-GB" dirty="0" smtClean="0"/>
              <a:t>Leadership involves </a:t>
            </a:r>
            <a:r>
              <a:rPr lang="en-GB" b="1" u="sng" dirty="0" smtClean="0"/>
              <a:t>goal attainment</a:t>
            </a:r>
            <a:endParaRPr lang="en-GB" dirty="0" smtClean="0"/>
          </a:p>
        </p:txBody>
      </p:sp>
      <p:sp>
        <p:nvSpPr>
          <p:cNvPr id="3" name="Title 2"/>
          <p:cNvSpPr>
            <a:spLocks noGrp="1"/>
          </p:cNvSpPr>
          <p:nvPr>
            <p:ph type="title"/>
          </p:nvPr>
        </p:nvSpPr>
        <p:spPr/>
        <p:txBody>
          <a:bodyPr>
            <a:normAutofit/>
          </a:bodyPr>
          <a:lstStyle/>
          <a:p>
            <a:r>
              <a:rPr lang="en-GB" dirty="0" smtClean="0"/>
              <a:t>Key Components of Leadership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blinds(horizont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smtClean="0"/>
          </a:p>
          <a:p>
            <a:endParaRPr lang="en-GB" dirty="0" smtClean="0"/>
          </a:p>
          <a:p>
            <a:endParaRPr lang="en-GB" dirty="0" smtClean="0"/>
          </a:p>
          <a:p>
            <a:r>
              <a:rPr lang="en-GB" dirty="0" smtClean="0">
                <a:solidFill>
                  <a:srgbClr val="FF0000"/>
                </a:solidFill>
              </a:rPr>
              <a:t>In groups take 10 minutes to discuss this statement and provide feedback to the class</a:t>
            </a:r>
            <a:endParaRPr lang="en-GB" dirty="0">
              <a:solidFill>
                <a:srgbClr val="FF0000"/>
              </a:solidFill>
            </a:endParaRPr>
          </a:p>
        </p:txBody>
      </p:sp>
      <p:sp>
        <p:nvSpPr>
          <p:cNvPr id="3" name="Title 2"/>
          <p:cNvSpPr>
            <a:spLocks noGrp="1"/>
          </p:cNvSpPr>
          <p:nvPr>
            <p:ph type="title"/>
          </p:nvPr>
        </p:nvSpPr>
        <p:spPr/>
        <p:txBody>
          <a:bodyPr/>
          <a:lstStyle/>
          <a:p>
            <a:endParaRPr lang="en-GB"/>
          </a:p>
        </p:txBody>
      </p:sp>
      <p:sp>
        <p:nvSpPr>
          <p:cNvPr id="5" name="Rectangle 4"/>
          <p:cNvSpPr/>
          <p:nvPr/>
        </p:nvSpPr>
        <p:spPr>
          <a:xfrm>
            <a:off x="2267744" y="1772816"/>
            <a:ext cx="4572000" cy="923330"/>
          </a:xfrm>
          <a:prstGeom prst="rect">
            <a:avLst/>
          </a:prstGeom>
        </p:spPr>
        <p:txBody>
          <a:bodyPr>
            <a:spAutoFit/>
          </a:bodyPr>
          <a:lstStyle/>
          <a:p>
            <a:r>
              <a:rPr lang="en-GB" i="1" dirty="0" smtClean="0"/>
              <a:t>Management is doing things right; leadership is doing the right thing” </a:t>
            </a:r>
            <a:r>
              <a:rPr lang="en-GB" dirty="0" err="1" smtClean="0"/>
              <a:t>Drucker</a:t>
            </a:r>
            <a:r>
              <a:rPr lang="en-GB" dirty="0" smtClean="0"/>
              <a:t>.</a:t>
            </a:r>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ctr"/>
            <a:r>
              <a:rPr lang="en-GB" sz="5400" dirty="0" smtClean="0"/>
              <a:t>Leadership styles</a:t>
            </a:r>
            <a:endParaRPr lang="en-GB" sz="5400" dirty="0"/>
          </a:p>
        </p:txBody>
      </p:sp>
      <p:sp>
        <p:nvSpPr>
          <p:cNvPr id="3" name="Title 2"/>
          <p:cNvSpPr>
            <a:spLocks noGrp="1"/>
          </p:cNvSpPr>
          <p:nvPr>
            <p:ph type="title"/>
          </p:nvPr>
        </p:nvSpPr>
        <p:spPr/>
        <p:txBody>
          <a:bodyPr/>
          <a:lstStyle/>
          <a:p>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Blake &amp; Mouton’s Leadership Grid</a:t>
            </a:r>
            <a:endParaRPr lang="en-GB" dirty="0"/>
          </a:p>
        </p:txBody>
      </p:sp>
      <p:pic>
        <p:nvPicPr>
          <p:cNvPr id="1026" name="Picture 2" descr="http://1.bp.blogspot.com/-eUni-49CBrs/Ta44toN_7PI/AAAAAAAAABo/GdP9a-RTkVY/s1600/T205_2_010i.jpg"/>
          <p:cNvPicPr>
            <a:picLocks noChangeAspect="1" noChangeArrowheads="1"/>
          </p:cNvPicPr>
          <p:nvPr/>
        </p:nvPicPr>
        <p:blipFill>
          <a:blip r:embed="rId3" cstate="print"/>
          <a:srcRect/>
          <a:stretch>
            <a:fillRect/>
          </a:stretch>
        </p:blipFill>
        <p:spPr bwMode="auto">
          <a:xfrm>
            <a:off x="1115616" y="1340768"/>
            <a:ext cx="6912768" cy="4650483"/>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There are many theoretical leadership theories to be had: </a:t>
            </a:r>
          </a:p>
          <a:p>
            <a:pPr>
              <a:buFont typeface="Arial" pitchFamily="34" charset="0"/>
              <a:buChar char="•"/>
            </a:pPr>
            <a:r>
              <a:rPr lang="en-GB" dirty="0" smtClean="0"/>
              <a:t>Trait Theory </a:t>
            </a:r>
            <a:r>
              <a:rPr lang="en-GB" sz="2000" b="1" dirty="0" smtClean="0"/>
              <a:t>(Traits inherited&amp; constant)</a:t>
            </a:r>
          </a:p>
          <a:p>
            <a:pPr>
              <a:buFont typeface="Arial" pitchFamily="34" charset="0"/>
              <a:buChar char="•"/>
            </a:pPr>
            <a:r>
              <a:rPr lang="en-GB" dirty="0" smtClean="0"/>
              <a:t>Participative Leadership</a:t>
            </a:r>
            <a:r>
              <a:rPr lang="en-GB" sz="2000" b="1" dirty="0" smtClean="0"/>
              <a:t>(Shared style)</a:t>
            </a:r>
          </a:p>
          <a:p>
            <a:pPr>
              <a:buFont typeface="Arial" pitchFamily="34" charset="0"/>
              <a:buChar char="•"/>
            </a:pPr>
            <a:r>
              <a:rPr lang="en-GB" dirty="0" smtClean="0"/>
              <a:t>Situational Leadership</a:t>
            </a:r>
            <a:r>
              <a:rPr lang="en-GB" sz="2000" b="1" dirty="0" smtClean="0"/>
              <a:t>(Style depends on situation)</a:t>
            </a:r>
          </a:p>
          <a:p>
            <a:pPr>
              <a:buFont typeface="Arial" pitchFamily="34" charset="0"/>
              <a:buChar char="•"/>
            </a:pPr>
            <a:r>
              <a:rPr lang="en-GB" dirty="0" smtClean="0"/>
              <a:t>Contingency theory</a:t>
            </a:r>
            <a:r>
              <a:rPr lang="en-GB" sz="2000" b="1" dirty="0" smtClean="0"/>
              <a:t> (Style changes to situation)</a:t>
            </a:r>
          </a:p>
          <a:p>
            <a:pPr>
              <a:buFont typeface="Arial" pitchFamily="34" charset="0"/>
              <a:buChar char="•"/>
            </a:pPr>
            <a:r>
              <a:rPr lang="en-GB" dirty="0" smtClean="0"/>
              <a:t>Transactional Leadership </a:t>
            </a:r>
            <a:r>
              <a:rPr lang="en-GB" sz="2000" dirty="0" smtClean="0"/>
              <a:t>(</a:t>
            </a:r>
            <a:r>
              <a:rPr lang="en-GB" sz="2000" b="1" dirty="0" smtClean="0"/>
              <a:t>Reward/punishment style)</a:t>
            </a:r>
            <a:endParaRPr lang="en-GB" sz="2000" dirty="0" smtClean="0"/>
          </a:p>
          <a:p>
            <a:pPr>
              <a:buFont typeface="Arial" pitchFamily="34" charset="0"/>
              <a:buChar char="•"/>
            </a:pPr>
            <a:r>
              <a:rPr lang="en-GB" dirty="0" smtClean="0"/>
              <a:t>Transformational Leadership </a:t>
            </a:r>
            <a:r>
              <a:rPr lang="en-GB" sz="2000" b="1" dirty="0" smtClean="0"/>
              <a:t>(Inspire, follow</a:t>
            </a:r>
            <a:r>
              <a:rPr lang="en-GB" sz="2000" b="1" dirty="0" smtClean="0"/>
              <a:t>, change</a:t>
            </a:r>
            <a:r>
              <a:rPr lang="en-GB" sz="2000" b="1" dirty="0" smtClean="0"/>
              <a:t>)</a:t>
            </a:r>
          </a:p>
          <a:p>
            <a:pPr>
              <a:buFont typeface="Arial" pitchFamily="34" charset="0"/>
              <a:buChar char="•"/>
            </a:pPr>
            <a:r>
              <a:rPr lang="en-GB" dirty="0" smtClean="0"/>
              <a:t>Positive Inspirational Leadership </a:t>
            </a:r>
          </a:p>
          <a:p>
            <a:pPr>
              <a:buNone/>
            </a:pPr>
            <a:endParaRPr lang="en-GB" dirty="0" smtClean="0"/>
          </a:p>
        </p:txBody>
      </p:sp>
      <p:sp>
        <p:nvSpPr>
          <p:cNvPr id="3" name="Title 2"/>
          <p:cNvSpPr>
            <a:spLocks noGrp="1"/>
          </p:cNvSpPr>
          <p:nvPr>
            <p:ph type="title"/>
          </p:nvPr>
        </p:nvSpPr>
        <p:spPr/>
        <p:txBody>
          <a:bodyPr/>
          <a:lstStyle/>
          <a:p>
            <a:r>
              <a:rPr lang="en-GB" dirty="0" smtClean="0"/>
              <a:t>Leadership Theories</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Hersey &amp; Blanchard (2001)</a:t>
            </a:r>
          </a:p>
          <a:p>
            <a:endParaRPr lang="en-GB" dirty="0" smtClean="0"/>
          </a:p>
          <a:p>
            <a:r>
              <a:rPr lang="en-GB" dirty="0" smtClean="0"/>
              <a:t>Focus on the appropriate leadership styles for groups or individuals who are at different stages of “readiness”  or maturity to achieve  task </a:t>
            </a:r>
            <a:r>
              <a:rPr lang="en-GB" i="1" dirty="0" smtClean="0"/>
              <a:t>(their ability, confidence &amp; willingness to carry out the task)</a:t>
            </a:r>
          </a:p>
          <a:p>
            <a:endParaRPr lang="en-GB" dirty="0" smtClean="0"/>
          </a:p>
          <a:p>
            <a:r>
              <a:rPr lang="en-GB" dirty="0" smtClean="0"/>
              <a:t>This varies over time and leaders have to choose and use most appropriate style to fit the circumstances </a:t>
            </a:r>
            <a:r>
              <a:rPr lang="en-GB" i="1" dirty="0" smtClean="0"/>
              <a:t>(both organisational &amp; environmental factors)</a:t>
            </a:r>
            <a:endParaRPr lang="en-GB" i="1" dirty="0"/>
          </a:p>
        </p:txBody>
      </p:sp>
      <p:sp>
        <p:nvSpPr>
          <p:cNvPr id="3" name="Title 2"/>
          <p:cNvSpPr>
            <a:spLocks noGrp="1"/>
          </p:cNvSpPr>
          <p:nvPr>
            <p:ph type="title"/>
          </p:nvPr>
        </p:nvSpPr>
        <p:spPr/>
        <p:txBody>
          <a:bodyPr/>
          <a:lstStyle/>
          <a:p>
            <a:r>
              <a:rPr lang="en-GB" dirty="0" smtClean="0"/>
              <a:t>Situational Leadership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b="1" u="sng" dirty="0" smtClean="0"/>
              <a:t>Telling</a:t>
            </a:r>
          </a:p>
          <a:p>
            <a:r>
              <a:rPr lang="en-GB" dirty="0" smtClean="0"/>
              <a:t>Provides high amounts of guidance and direction, little supportive behaviour. The leader structures the task and concentrates on step-by-step help and instruction </a:t>
            </a:r>
          </a:p>
          <a:p>
            <a:r>
              <a:rPr lang="en-GB" b="1" u="sng" dirty="0" smtClean="0"/>
              <a:t>Selling</a:t>
            </a:r>
          </a:p>
          <a:p>
            <a:r>
              <a:rPr lang="en-GB" dirty="0" smtClean="0"/>
              <a:t>High amount of directives and relationship behaviours; followers are willing but still not fully capable of performing encourages “buy in.”</a:t>
            </a:r>
          </a:p>
          <a:p>
            <a:r>
              <a:rPr lang="en-GB" b="1" u="sng" dirty="0" smtClean="0"/>
              <a:t>Participative</a:t>
            </a:r>
          </a:p>
          <a:p>
            <a:r>
              <a:rPr lang="en-GB" dirty="0" smtClean="0"/>
              <a:t>High level of two way communication and supportive behaviour, low amount of guidance. The leader should focus on discussion, encouragement and facilitation rather than instruction</a:t>
            </a:r>
          </a:p>
          <a:p>
            <a:r>
              <a:rPr lang="en-GB" dirty="0" smtClean="0"/>
              <a:t> </a:t>
            </a:r>
            <a:r>
              <a:rPr lang="en-GB" b="1" u="sng" dirty="0" smtClean="0"/>
              <a:t>Delegating</a:t>
            </a:r>
          </a:p>
          <a:p>
            <a:r>
              <a:rPr lang="en-GB" dirty="0" smtClean="0"/>
              <a:t>Little direction or support, focuses on monitoring the task</a:t>
            </a:r>
          </a:p>
          <a:p>
            <a:endParaRPr lang="en-GB" dirty="0"/>
          </a:p>
        </p:txBody>
      </p:sp>
      <p:sp>
        <p:nvSpPr>
          <p:cNvPr id="3" name="Title 2"/>
          <p:cNvSpPr>
            <a:spLocks noGrp="1"/>
          </p:cNvSpPr>
          <p:nvPr>
            <p:ph type="title"/>
          </p:nvPr>
        </p:nvSpPr>
        <p:spPr/>
        <p:txBody>
          <a:bodyPr/>
          <a:lstStyle/>
          <a:p>
            <a:r>
              <a:rPr lang="en-GB" dirty="0" smtClean="0"/>
              <a:t>Situational Leadership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blinds(horizontal)">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blinds(horizontal)">
                                      <p:cBhvr>
                                        <p:cTn id="15" dur="500"/>
                                        <p:tgtEl>
                                          <p:spTgt spid="2">
                                            <p:txEl>
                                              <p:pRg st="2" end="2"/>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blinds(horizontal)">
                                      <p:cBhvr>
                                        <p:cTn id="18" dur="500"/>
                                        <p:tgtEl>
                                          <p:spTgt spid="2">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blinds(horizontal)">
                                      <p:cBhvr>
                                        <p:cTn id="23" dur="500"/>
                                        <p:tgtEl>
                                          <p:spTgt spid="2">
                                            <p:txEl>
                                              <p:pRg st="4" end="4"/>
                                            </p:txEl>
                                          </p:spTgt>
                                        </p:tgtEl>
                                      </p:cBhvr>
                                    </p:animEffect>
                                  </p:childTnLst>
                                </p:cTn>
                              </p:par>
                              <p:par>
                                <p:cTn id="24" presetID="3" presetClass="entr" presetSubtype="10" fill="hold" nodeType="withEffect">
                                  <p:stCondLst>
                                    <p:cond delay="0"/>
                                  </p:stCondLst>
                                  <p:childTnLst>
                                    <p:set>
                                      <p:cBhvr>
                                        <p:cTn id="25" dur="1" fill="hold">
                                          <p:stCondLst>
                                            <p:cond delay="0"/>
                                          </p:stCondLst>
                                        </p:cTn>
                                        <p:tgtEl>
                                          <p:spTgt spid="2">
                                            <p:txEl>
                                              <p:pRg st="5" end="5"/>
                                            </p:txEl>
                                          </p:spTgt>
                                        </p:tgtEl>
                                        <p:attrNameLst>
                                          <p:attrName>style.visibility</p:attrName>
                                        </p:attrNameLst>
                                      </p:cBhvr>
                                      <p:to>
                                        <p:strVal val="visible"/>
                                      </p:to>
                                    </p:set>
                                    <p:animEffect transition="in" filter="blinds(horizontal)">
                                      <p:cBhvr>
                                        <p:cTn id="26" dur="500"/>
                                        <p:tgtEl>
                                          <p:spTgt spid="2">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 presetClass="entr" presetSubtype="1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blinds(horizontal)">
                                      <p:cBhvr>
                                        <p:cTn id="31" dur="500"/>
                                        <p:tgtEl>
                                          <p:spTgt spid="2">
                                            <p:txEl>
                                              <p:pRg st="6" end="6"/>
                                            </p:txEl>
                                          </p:spTgt>
                                        </p:tgtEl>
                                      </p:cBhvr>
                                    </p:animEffect>
                                  </p:childTnLst>
                                </p:cTn>
                              </p:par>
                              <p:par>
                                <p:cTn id="32" presetID="3" presetClass="entr" presetSubtype="10" fill="hold" nodeType="withEffect">
                                  <p:stCondLst>
                                    <p:cond delay="0"/>
                                  </p:stCondLst>
                                  <p:childTnLst>
                                    <p:set>
                                      <p:cBhvr>
                                        <p:cTn id="33" dur="1" fill="hold">
                                          <p:stCondLst>
                                            <p:cond delay="0"/>
                                          </p:stCondLst>
                                        </p:cTn>
                                        <p:tgtEl>
                                          <p:spTgt spid="2">
                                            <p:txEl>
                                              <p:pRg st="7" end="7"/>
                                            </p:txEl>
                                          </p:spTgt>
                                        </p:tgtEl>
                                        <p:attrNameLst>
                                          <p:attrName>style.visibility</p:attrName>
                                        </p:attrNameLst>
                                      </p:cBhvr>
                                      <p:to>
                                        <p:strVal val="visible"/>
                                      </p:to>
                                    </p:set>
                                    <p:animEffect transition="in" filter="blinds(horizontal)">
                                      <p:cBhvr>
                                        <p:cTn id="34"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pPr marL="624078" indent="-514350">
              <a:buAutoNum type="arabicPeriod"/>
            </a:pPr>
            <a:r>
              <a:rPr lang="en-GB" dirty="0" smtClean="0"/>
              <a:t>Followers are unable or unwilling to carry out a task. Leader has to provide step by step instructions.</a:t>
            </a:r>
          </a:p>
          <a:p>
            <a:pPr marL="624078" indent="-514350">
              <a:buAutoNum type="arabicPeriod"/>
            </a:pPr>
            <a:endParaRPr lang="en-GB" dirty="0" smtClean="0"/>
          </a:p>
          <a:p>
            <a:pPr marL="624078" indent="-514350">
              <a:buAutoNum type="arabicPeriod"/>
            </a:pPr>
            <a:r>
              <a:rPr lang="en-GB" dirty="0" smtClean="0"/>
              <a:t>Followers are competent but inexperienced or competent but de-motivated. Leader focuses on discussion, encouragement and facilitation.</a:t>
            </a:r>
          </a:p>
          <a:p>
            <a:pPr marL="624078" indent="-514350">
              <a:buAutoNum type="arabicPeriod"/>
            </a:pPr>
            <a:endParaRPr lang="en-GB" dirty="0" smtClean="0"/>
          </a:p>
          <a:p>
            <a:pPr marL="624078" indent="-514350">
              <a:buAutoNum type="arabicPeriod"/>
            </a:pPr>
            <a:r>
              <a:rPr lang="en-GB" dirty="0" smtClean="0"/>
              <a:t>High followers readiness, management intervention unnecessary, can focus on monitoring.</a:t>
            </a:r>
          </a:p>
          <a:p>
            <a:pPr marL="624078" indent="-514350">
              <a:buAutoNum type="arabicPeriod"/>
            </a:pPr>
            <a:endParaRPr lang="en-GB" dirty="0" smtClean="0"/>
          </a:p>
          <a:p>
            <a:pPr marL="624078" indent="-514350">
              <a:buAutoNum type="arabicPeriod"/>
            </a:pPr>
            <a:r>
              <a:rPr lang="en-GB" dirty="0" smtClean="0"/>
              <a:t>Followers are willing but not capable of performing </a:t>
            </a:r>
            <a:endParaRPr lang="en-GB" dirty="0"/>
          </a:p>
        </p:txBody>
      </p:sp>
      <p:sp>
        <p:nvSpPr>
          <p:cNvPr id="3" name="Title 2"/>
          <p:cNvSpPr>
            <a:spLocks noGrp="1"/>
          </p:cNvSpPr>
          <p:nvPr>
            <p:ph type="title"/>
          </p:nvPr>
        </p:nvSpPr>
        <p:spPr/>
        <p:txBody>
          <a:bodyPr>
            <a:normAutofit/>
          </a:bodyPr>
          <a:lstStyle/>
          <a:p>
            <a:r>
              <a:rPr lang="en-GB" sz="3200" dirty="0" smtClean="0"/>
              <a:t>Which style is the most appropriate in the following scenarios</a:t>
            </a:r>
            <a:endParaRPr lang="en-GB" sz="32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t>This theory has been in existence since the 1920’s</a:t>
            </a:r>
          </a:p>
          <a:p>
            <a:pPr>
              <a:buNone/>
            </a:pPr>
            <a:endParaRPr lang="en-GB" dirty="0" smtClean="0"/>
          </a:p>
          <a:p>
            <a:r>
              <a:rPr lang="en-GB" dirty="0" smtClean="0"/>
              <a:t>This theory assumes that leaders are born and not made</a:t>
            </a:r>
          </a:p>
          <a:p>
            <a:endParaRPr lang="en-GB" dirty="0" smtClean="0"/>
          </a:p>
          <a:p>
            <a:r>
              <a:rPr lang="en-GB" dirty="0" smtClean="0"/>
              <a:t>This leadership style looks at different personality traits which distinguishes leaders from their followers.</a:t>
            </a:r>
          </a:p>
          <a:p>
            <a:pPr>
              <a:buNone/>
            </a:pPr>
            <a:endParaRPr lang="en-GB" dirty="0" smtClean="0"/>
          </a:p>
          <a:p>
            <a:r>
              <a:rPr lang="en-GB" dirty="0" smtClean="0"/>
              <a:t>Later research into the theory suggest that different situations has an effect, leaders in one situation might not be leaders in another situation.</a:t>
            </a:r>
            <a:endParaRPr lang="en-GB" dirty="0"/>
          </a:p>
        </p:txBody>
      </p:sp>
      <p:sp>
        <p:nvSpPr>
          <p:cNvPr id="3" name="Title 2"/>
          <p:cNvSpPr>
            <a:spLocks noGrp="1"/>
          </p:cNvSpPr>
          <p:nvPr>
            <p:ph type="title"/>
          </p:nvPr>
        </p:nvSpPr>
        <p:spPr/>
        <p:txBody>
          <a:bodyPr/>
          <a:lstStyle/>
          <a:p>
            <a:r>
              <a:rPr lang="en-GB" dirty="0" smtClean="0"/>
              <a:t>Trait Theory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blinds(horizont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err="1" smtClean="0"/>
              <a:t>Drucker</a:t>
            </a:r>
            <a:r>
              <a:rPr lang="en-GB" dirty="0" smtClean="0"/>
              <a:t> (1955) stated that “ </a:t>
            </a:r>
            <a:r>
              <a:rPr lang="en-GB" i="1" dirty="0" smtClean="0"/>
              <a:t>Leadership is of utmost importance. Indeed there is no substitute for it. But leadership cannot be created or promoted. It cannot be taught or learned.” </a:t>
            </a:r>
          </a:p>
          <a:p>
            <a:endParaRPr lang="en-GB" i="1" dirty="0" smtClean="0"/>
          </a:p>
          <a:p>
            <a:r>
              <a:rPr lang="en-GB" dirty="0" smtClean="0">
                <a:solidFill>
                  <a:srgbClr val="FF0000"/>
                </a:solidFill>
              </a:rPr>
              <a:t>What do you think of this statement do you agree with it?</a:t>
            </a:r>
            <a:endParaRPr lang="en-GB" dirty="0">
              <a:solidFill>
                <a:srgbClr val="FF0000"/>
              </a:solidFill>
            </a:endParaRPr>
          </a:p>
        </p:txBody>
      </p:sp>
      <p:sp>
        <p:nvSpPr>
          <p:cNvPr id="3" name="Title 2"/>
          <p:cNvSpPr>
            <a:spLocks noGrp="1"/>
          </p:cNvSpPr>
          <p:nvPr>
            <p:ph type="title"/>
          </p:nvPr>
        </p:nvSpPr>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This style of leadership appeals  to the self interest of followers</a:t>
            </a:r>
          </a:p>
          <a:p>
            <a:endParaRPr lang="en-GB" dirty="0" smtClean="0"/>
          </a:p>
          <a:p>
            <a:r>
              <a:rPr lang="en-GB" dirty="0" smtClean="0"/>
              <a:t>One approach is to bargain</a:t>
            </a:r>
          </a:p>
          <a:p>
            <a:endParaRPr lang="en-GB" dirty="0" smtClean="0"/>
          </a:p>
          <a:p>
            <a:r>
              <a:rPr lang="en-GB" dirty="0" smtClean="0"/>
              <a:t>There is a focus on the exchange between leaders and their followers...</a:t>
            </a:r>
          </a:p>
          <a:p>
            <a:endParaRPr lang="en-GB" dirty="0" smtClean="0"/>
          </a:p>
          <a:p>
            <a:r>
              <a:rPr lang="en-GB" dirty="0" smtClean="0"/>
              <a:t>It is based on a relationship of mutual dependence and an exchange process of “I will give you this, if you do that”</a:t>
            </a:r>
          </a:p>
          <a:p>
            <a:endParaRPr lang="en-GB" dirty="0" smtClean="0"/>
          </a:p>
          <a:p>
            <a:pPr>
              <a:buNone/>
            </a:pPr>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Transactional Leadership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blinds(horizont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Transactional leadership relies on the leaders capacity to negotiate appropriate followers behaviour based on legitimate rewards or punishments</a:t>
            </a:r>
          </a:p>
          <a:p>
            <a:endParaRPr lang="en-GB" dirty="0" smtClean="0"/>
          </a:p>
          <a:p>
            <a:r>
              <a:rPr lang="en-GB" dirty="0" smtClean="0"/>
              <a:t>Research suggests that men are more likely than women to adopt transactional leadership with women being more participatory </a:t>
            </a:r>
          </a:p>
          <a:p>
            <a:endParaRPr lang="en-GB" dirty="0" smtClean="0"/>
          </a:p>
          <a:p>
            <a:r>
              <a:rPr lang="en-GB" dirty="0" smtClean="0">
                <a:solidFill>
                  <a:srgbClr val="FF0000"/>
                </a:solidFill>
              </a:rPr>
              <a:t>What do you think of this?</a:t>
            </a:r>
          </a:p>
          <a:p>
            <a:endParaRPr lang="en-GB" dirty="0" smtClean="0"/>
          </a:p>
          <a:p>
            <a:pPr>
              <a:buNone/>
            </a:pPr>
            <a:endParaRPr lang="en-GB" dirty="0"/>
          </a:p>
        </p:txBody>
      </p:sp>
      <p:sp>
        <p:nvSpPr>
          <p:cNvPr id="3" name="Title 2"/>
          <p:cNvSpPr>
            <a:spLocks noGrp="1"/>
          </p:cNvSpPr>
          <p:nvPr>
            <p:ph type="title"/>
          </p:nvPr>
        </p:nvSpPr>
        <p:spPr/>
        <p:txBody>
          <a:bodyPr/>
          <a:lstStyle/>
          <a:p>
            <a:r>
              <a:rPr lang="en-GB" dirty="0" smtClean="0"/>
              <a:t>Transactional Leadership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Leadership is formal and efficiency is paramount as this can be connected to meeting organisational targets</a:t>
            </a:r>
          </a:p>
          <a:p>
            <a:endParaRPr lang="en-GB" dirty="0" smtClean="0"/>
          </a:p>
          <a:p>
            <a:r>
              <a:rPr lang="en-GB" dirty="0" smtClean="0"/>
              <a:t>Assumes motivation by reward and punishment</a:t>
            </a:r>
          </a:p>
          <a:p>
            <a:endParaRPr lang="en-GB" dirty="0" smtClean="0"/>
          </a:p>
          <a:p>
            <a:r>
              <a:rPr lang="en-GB" dirty="0" smtClean="0"/>
              <a:t>Hierarchical approach adopted with a clear chain of command</a:t>
            </a:r>
            <a:endParaRPr lang="en-GB" dirty="0"/>
          </a:p>
        </p:txBody>
      </p:sp>
      <p:sp>
        <p:nvSpPr>
          <p:cNvPr id="3" name="Title 2"/>
          <p:cNvSpPr>
            <a:spLocks noGrp="1"/>
          </p:cNvSpPr>
          <p:nvPr>
            <p:ph type="title"/>
          </p:nvPr>
        </p:nvSpPr>
        <p:spPr/>
        <p:txBody>
          <a:bodyPr/>
          <a:lstStyle/>
          <a:p>
            <a:r>
              <a:rPr lang="en-GB" dirty="0" smtClean="0"/>
              <a:t>Transactional Leadership</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Leaders create high levels of motivation and commitment by generating and communicating a vision and appealing to values of followers.</a:t>
            </a:r>
          </a:p>
          <a:p>
            <a:endParaRPr lang="en-GB" dirty="0" smtClean="0"/>
          </a:p>
          <a:p>
            <a:r>
              <a:rPr lang="en-GB" dirty="0" smtClean="0"/>
              <a:t>Concerned with emotions, values, ethics, standards, long term goals.</a:t>
            </a:r>
          </a:p>
          <a:p>
            <a:endParaRPr lang="en-GB" dirty="0" smtClean="0"/>
          </a:p>
          <a:p>
            <a:r>
              <a:rPr lang="en-GB" dirty="0" smtClean="0"/>
              <a:t>In the organisational sense, transformational leadership is about transforming the performance of fortunes of a business. </a:t>
            </a:r>
            <a:endParaRPr lang="en-GB" dirty="0"/>
          </a:p>
        </p:txBody>
      </p:sp>
      <p:sp>
        <p:nvSpPr>
          <p:cNvPr id="3" name="Title 2"/>
          <p:cNvSpPr>
            <a:spLocks noGrp="1"/>
          </p:cNvSpPr>
          <p:nvPr>
            <p:ph type="title"/>
          </p:nvPr>
        </p:nvSpPr>
        <p:spPr/>
        <p:txBody>
          <a:bodyPr/>
          <a:lstStyle/>
          <a:p>
            <a:r>
              <a:rPr lang="en-GB" dirty="0" smtClean="0"/>
              <a:t>Transformational Leadership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b="1" i="1" dirty="0" smtClean="0"/>
              <a:t>Idealised Influence: </a:t>
            </a:r>
            <a:r>
              <a:rPr lang="en-GB" dirty="0" smtClean="0"/>
              <a:t>Strong role models for followers, high standards of moral and ethical conduct, strong vision and sense of mission</a:t>
            </a:r>
          </a:p>
          <a:p>
            <a:endParaRPr lang="en-GB" b="1" i="1" dirty="0" smtClean="0"/>
          </a:p>
          <a:p>
            <a:r>
              <a:rPr lang="en-GB" b="1" i="1" dirty="0" smtClean="0"/>
              <a:t>Inspirational Motivation</a:t>
            </a:r>
            <a:r>
              <a:rPr lang="en-GB" dirty="0" smtClean="0"/>
              <a:t>: Communicate high expectations to followers use symbols and emotional appeals, raise team spirit and morale </a:t>
            </a:r>
          </a:p>
          <a:p>
            <a:endParaRPr lang="en-GB" i="1" dirty="0" smtClean="0"/>
          </a:p>
          <a:p>
            <a:r>
              <a:rPr lang="en-GB" b="1" i="1" dirty="0" smtClean="0"/>
              <a:t>Intellectual Stimulation</a:t>
            </a:r>
            <a:r>
              <a:rPr lang="en-GB" b="1" dirty="0" smtClean="0"/>
              <a:t>: </a:t>
            </a:r>
            <a:r>
              <a:rPr lang="en-GB" dirty="0" smtClean="0"/>
              <a:t>Stimulates followers to be creative and innovative</a:t>
            </a:r>
          </a:p>
          <a:p>
            <a:endParaRPr lang="en-GB" b="1" dirty="0" smtClean="0"/>
          </a:p>
          <a:p>
            <a:r>
              <a:rPr lang="en-GB" b="1" i="1" dirty="0" smtClean="0"/>
              <a:t>Individualised Consideration: </a:t>
            </a:r>
            <a:r>
              <a:rPr lang="en-GB" dirty="0" smtClean="0"/>
              <a:t>Leaders act as coachers and advisers</a:t>
            </a:r>
            <a:r>
              <a:rPr lang="en-GB" b="1" dirty="0" smtClean="0"/>
              <a:t> </a:t>
            </a:r>
          </a:p>
          <a:p>
            <a:endParaRPr lang="en-GB" dirty="0"/>
          </a:p>
        </p:txBody>
      </p:sp>
      <p:sp>
        <p:nvSpPr>
          <p:cNvPr id="3" name="Title 2"/>
          <p:cNvSpPr>
            <a:spLocks noGrp="1"/>
          </p:cNvSpPr>
          <p:nvPr>
            <p:ph type="title"/>
          </p:nvPr>
        </p:nvSpPr>
        <p:spPr/>
        <p:txBody>
          <a:bodyPr/>
          <a:lstStyle/>
          <a:p>
            <a:r>
              <a:rPr lang="en-GB" dirty="0" smtClean="0"/>
              <a:t>Transformational Leadership</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blinds(horizontal)">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solidFill>
                  <a:srgbClr val="FF0000"/>
                </a:solidFill>
              </a:rPr>
              <a:t>Which style do you think is the most effective and why?</a:t>
            </a:r>
          </a:p>
          <a:p>
            <a:endParaRPr lang="en-GB" dirty="0" smtClean="0">
              <a:solidFill>
                <a:srgbClr val="FF0000"/>
              </a:solidFill>
            </a:endParaRPr>
          </a:p>
          <a:p>
            <a:r>
              <a:rPr lang="en-GB" dirty="0" smtClean="0"/>
              <a:t>Transformational leadership produces greater effects</a:t>
            </a:r>
          </a:p>
          <a:p>
            <a:endParaRPr lang="en-GB" dirty="0" smtClean="0"/>
          </a:p>
          <a:p>
            <a:r>
              <a:rPr lang="en-GB" dirty="0" smtClean="0"/>
              <a:t>Transactional leadership results in expected outcomes, transformational leadership results in performance that goes well beyond what is expected</a:t>
            </a:r>
          </a:p>
          <a:p>
            <a:endParaRPr lang="en-GB" dirty="0" smtClean="0"/>
          </a:p>
          <a:p>
            <a:r>
              <a:rPr lang="en-GB" dirty="0" smtClean="0"/>
              <a:t>A meta-analysis was carried out in 1996 (Lowe et al) and it highlighted that leaders who exhibited transformational leadership were perceived as more effective leaders with better outcomes.  </a:t>
            </a:r>
          </a:p>
          <a:p>
            <a:endParaRPr lang="en-GB" dirty="0"/>
          </a:p>
        </p:txBody>
      </p:sp>
      <p:sp>
        <p:nvSpPr>
          <p:cNvPr id="3" name="Title 2"/>
          <p:cNvSpPr>
            <a:spLocks noGrp="1"/>
          </p:cNvSpPr>
          <p:nvPr>
            <p:ph type="title"/>
          </p:nvPr>
        </p:nvSpPr>
        <p:spPr/>
        <p:txBody>
          <a:bodyPr>
            <a:normAutofit fontScale="90000"/>
          </a:bodyPr>
          <a:lstStyle/>
          <a:p>
            <a:r>
              <a:rPr lang="en-GB" dirty="0" smtClean="0"/>
              <a:t>Transactional vs. Transformational Which one is the most effective?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blinds(horizontal)">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linds(horizontal)">
                                      <p:cBhvr>
                                        <p:cTn id="17" dur="500"/>
                                        <p:tgtEl>
                                          <p:spTgt spid="2">
                                            <p:txEl>
                                              <p:pRg st="2" end="2"/>
                                            </p:txEl>
                                          </p:spTgt>
                                        </p:tgtEl>
                                      </p:cBhvr>
                                    </p:animEffect>
                                  </p:childTnLst>
                                </p:cTn>
                              </p:par>
                              <p:par>
                                <p:cTn id="18" presetID="3" presetClass="entr" presetSubtype="10" fill="hold" nodeType="withEffect">
                                  <p:stCondLst>
                                    <p:cond delay="0"/>
                                  </p:stCondLst>
                                  <p:childTnLst>
                                    <p:set>
                                      <p:cBhvr>
                                        <p:cTn id="19" dur="1" fill="hold">
                                          <p:stCondLst>
                                            <p:cond delay="0"/>
                                          </p:stCondLst>
                                        </p:cTn>
                                        <p:tgtEl>
                                          <p:spTgt spid="2">
                                            <p:txEl>
                                              <p:pRg st="4" end="4"/>
                                            </p:txEl>
                                          </p:spTgt>
                                        </p:tgtEl>
                                        <p:attrNameLst>
                                          <p:attrName>style.visibility</p:attrName>
                                        </p:attrNameLst>
                                      </p:cBhvr>
                                      <p:to>
                                        <p:strVal val="visible"/>
                                      </p:to>
                                    </p:set>
                                    <p:animEffect transition="in" filter="blinds(horizontal)">
                                      <p:cBhvr>
                                        <p:cTn id="20" dur="500"/>
                                        <p:tgtEl>
                                          <p:spTgt spid="2">
                                            <p:txEl>
                                              <p:pRg st="4" end="4"/>
                                            </p:txEl>
                                          </p:spTgt>
                                        </p:tgtEl>
                                      </p:cBhvr>
                                    </p:animEffect>
                                  </p:childTnLst>
                                </p:cTn>
                              </p:par>
                              <p:par>
                                <p:cTn id="21" presetID="3" presetClass="entr" presetSubtype="1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blinds(horizontal)">
                                      <p:cBhvr>
                                        <p:cTn id="23"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solidFill>
                  <a:srgbClr val="FF0000"/>
                </a:solidFill>
              </a:rPr>
              <a:t>The argument surrounding Leadership and Management is more pertinent than ever.</a:t>
            </a:r>
          </a:p>
          <a:p>
            <a:endParaRPr lang="en-GB" dirty="0" smtClean="0">
              <a:solidFill>
                <a:srgbClr val="FF0000"/>
              </a:solidFill>
            </a:endParaRPr>
          </a:p>
          <a:p>
            <a:r>
              <a:rPr lang="en-GB" dirty="0" smtClean="0">
                <a:solidFill>
                  <a:srgbClr val="FF0000"/>
                </a:solidFill>
              </a:rPr>
              <a:t>In groups debate the concept of leadership and management. Which concept is more effective in an IT environment?</a:t>
            </a:r>
          </a:p>
          <a:p>
            <a:endParaRPr lang="en-GB" dirty="0" smtClean="0">
              <a:solidFill>
                <a:srgbClr val="FF0000"/>
              </a:solidFill>
            </a:endParaRPr>
          </a:p>
          <a:p>
            <a:r>
              <a:rPr lang="en-GB" dirty="0" smtClean="0">
                <a:solidFill>
                  <a:srgbClr val="FF0000"/>
                </a:solidFill>
              </a:rPr>
              <a:t>Be prepared to start next week’s class with a debate. Make reference to the different theories that are to be had to strengthen your argument.  </a:t>
            </a:r>
            <a:endParaRPr lang="en-GB" dirty="0">
              <a:solidFill>
                <a:srgbClr val="FF0000"/>
              </a:solidFill>
            </a:endParaRPr>
          </a:p>
        </p:txBody>
      </p:sp>
      <p:sp>
        <p:nvSpPr>
          <p:cNvPr id="3" name="Title 2"/>
          <p:cNvSpPr>
            <a:spLocks noGrp="1"/>
          </p:cNvSpPr>
          <p:nvPr>
            <p:ph type="title"/>
          </p:nvPr>
        </p:nvSpPr>
        <p:spPr/>
        <p:txBody>
          <a:bodyPr/>
          <a:lstStyle/>
          <a:p>
            <a:r>
              <a:rPr lang="en-GB" dirty="0" smtClean="0">
                <a:solidFill>
                  <a:srgbClr val="FF0000"/>
                </a:solidFill>
              </a:rPr>
              <a:t>Activity</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Buchanan, D.A &amp; </a:t>
            </a:r>
            <a:r>
              <a:rPr lang="en-GB" dirty="0" err="1" smtClean="0"/>
              <a:t>Huczynski</a:t>
            </a:r>
            <a:r>
              <a:rPr lang="en-GB" dirty="0" smtClean="0"/>
              <a:t>, A.A (2010) </a:t>
            </a:r>
            <a:r>
              <a:rPr lang="en-GB" i="1" dirty="0" smtClean="0"/>
              <a:t>Organisational Behaviour, </a:t>
            </a:r>
            <a:r>
              <a:rPr lang="en-GB" dirty="0" smtClean="0"/>
              <a:t>Essex: Pearson Education Ltd</a:t>
            </a:r>
          </a:p>
          <a:p>
            <a:r>
              <a:rPr lang="en-GB" dirty="0" smtClean="0"/>
              <a:t>Mullins, L.J ( 2010) </a:t>
            </a:r>
            <a:r>
              <a:rPr lang="en-GB" i="1" dirty="0" smtClean="0"/>
              <a:t>Management  Organisational Behaviour, </a:t>
            </a:r>
            <a:r>
              <a:rPr lang="en-GB" dirty="0" smtClean="0"/>
              <a:t>Essex : Pearson Education Ltd</a:t>
            </a:r>
          </a:p>
          <a:p>
            <a:r>
              <a:rPr lang="en-GB" dirty="0" smtClean="0"/>
              <a:t>Robbins, S, </a:t>
            </a:r>
            <a:r>
              <a:rPr lang="en-GB" dirty="0" err="1" smtClean="0"/>
              <a:t>Judge,T</a:t>
            </a:r>
            <a:r>
              <a:rPr lang="en-GB" dirty="0" smtClean="0"/>
              <a:t> &amp; </a:t>
            </a:r>
            <a:r>
              <a:rPr lang="en-GB" dirty="0" err="1" smtClean="0"/>
              <a:t>Campbell.T</a:t>
            </a:r>
            <a:r>
              <a:rPr lang="en-GB" dirty="0" smtClean="0"/>
              <a:t> (2010) </a:t>
            </a:r>
            <a:r>
              <a:rPr lang="en-GB" i="1" dirty="0" smtClean="0"/>
              <a:t>Organisational Behaviour, </a:t>
            </a:r>
            <a:r>
              <a:rPr lang="en-GB" dirty="0" smtClean="0"/>
              <a:t>Essex: Pearson Education Ltd.</a:t>
            </a:r>
            <a:endParaRPr lang="en-GB" dirty="0"/>
          </a:p>
        </p:txBody>
      </p:sp>
      <p:sp>
        <p:nvSpPr>
          <p:cNvPr id="3" name="Title 2"/>
          <p:cNvSpPr>
            <a:spLocks noGrp="1"/>
          </p:cNvSpPr>
          <p:nvPr>
            <p:ph type="title"/>
          </p:nvPr>
        </p:nvSpPr>
        <p:spPr/>
        <p:txBody>
          <a:bodyPr/>
          <a:lstStyle/>
          <a:p>
            <a:r>
              <a:rPr lang="en-GB" dirty="0" smtClean="0"/>
              <a:t>References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ustom 1">
      <a:dk1>
        <a:sysClr val="windowText" lastClr="000000"/>
      </a:dk1>
      <a:lt1>
        <a:sysClr val="window" lastClr="FFFFFF"/>
      </a:lt1>
      <a:dk2>
        <a:srgbClr val="464646"/>
      </a:dk2>
      <a:lt2>
        <a:srgbClr val="DEF5FA"/>
      </a:lt2>
      <a:accent1>
        <a:srgbClr val="DA1F28"/>
      </a:accent1>
      <a:accent2>
        <a:srgbClr val="DA1F28"/>
      </a:accent2>
      <a:accent3>
        <a:srgbClr val="92D050"/>
      </a:accent3>
      <a:accent4>
        <a:srgbClr val="000000"/>
      </a:accent4>
      <a:accent5>
        <a:srgbClr val="000000"/>
      </a:accent5>
      <a:accent6>
        <a:srgbClr val="FF0000"/>
      </a:accent6>
      <a:hlink>
        <a:srgbClr val="92D050"/>
      </a:hlink>
      <a:folHlink>
        <a:srgbClr val="FF000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563</TotalTime>
  <Words>2100</Words>
  <Application>Microsoft Office PowerPoint</Application>
  <PresentationFormat>On-screen Show (4:3)</PresentationFormat>
  <Paragraphs>265</Paragraphs>
  <Slides>39</Slides>
  <Notes>21</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Concourse</vt:lpstr>
      <vt:lpstr>Leadership vs. Managemnt</vt:lpstr>
      <vt:lpstr>Leadership vs.Management</vt:lpstr>
      <vt:lpstr>Something which is worth considering...</vt:lpstr>
      <vt:lpstr>Slide 4</vt:lpstr>
      <vt:lpstr>Slide 5</vt:lpstr>
      <vt:lpstr>Slide 6</vt:lpstr>
      <vt:lpstr>Different management theories to consider......</vt:lpstr>
      <vt:lpstr>Slide 8</vt:lpstr>
      <vt:lpstr>Leadership vs. Management</vt:lpstr>
      <vt:lpstr>Basic Function of Management</vt:lpstr>
      <vt:lpstr>Slide 11</vt:lpstr>
      <vt:lpstr>Management</vt:lpstr>
      <vt:lpstr>However...</vt:lpstr>
      <vt:lpstr>Why is there  such a renewed interest in the concept of leadership within the organisation? </vt:lpstr>
      <vt:lpstr>Slide 15</vt:lpstr>
      <vt:lpstr>Why is there  such a renewed interest in the concept of leadership within the organisation?</vt:lpstr>
      <vt:lpstr>Some additional information about leadership</vt:lpstr>
      <vt:lpstr>Leadership vs. Management</vt:lpstr>
      <vt:lpstr>Kotter’s View</vt:lpstr>
      <vt:lpstr>Hollingsworth Distincition</vt:lpstr>
      <vt:lpstr>Zaleznik’s view on the matter</vt:lpstr>
      <vt:lpstr>Key Components of Leadership</vt:lpstr>
      <vt:lpstr>Slide 23</vt:lpstr>
      <vt:lpstr>Slide 24</vt:lpstr>
      <vt:lpstr>Blake &amp; Mouton’s Leadership Grid</vt:lpstr>
      <vt:lpstr>Leadership Theories</vt:lpstr>
      <vt:lpstr>Situational Leadership</vt:lpstr>
      <vt:lpstr>Situational Leadership</vt:lpstr>
      <vt:lpstr>Which style is the most appropriate in the following scenarios</vt:lpstr>
      <vt:lpstr>Trait Theory</vt:lpstr>
      <vt:lpstr>Slide 31</vt:lpstr>
      <vt:lpstr>Transactional Leadership</vt:lpstr>
      <vt:lpstr>Transactional Leadership</vt:lpstr>
      <vt:lpstr>Transactional Leadership</vt:lpstr>
      <vt:lpstr>Transformational Leadership</vt:lpstr>
      <vt:lpstr>Transformational Leadership</vt:lpstr>
      <vt:lpstr>Transactional vs. Transformational Which one is the most effective?</vt:lpstr>
      <vt:lpstr>Activity</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vs. Managemnt</dc:title>
  <dc:creator>kevlar</dc:creator>
  <cp:lastModifiedBy>sc-ft</cp:lastModifiedBy>
  <cp:revision>55</cp:revision>
  <dcterms:created xsi:type="dcterms:W3CDTF">2013-03-02T15:34:54Z</dcterms:created>
  <dcterms:modified xsi:type="dcterms:W3CDTF">2013-03-28T09:16:19Z</dcterms:modified>
</cp:coreProperties>
</file>