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37"/>
  </p:notesMasterIdLst>
  <p:sldIdLst>
    <p:sldId id="336" r:id="rId19"/>
    <p:sldId id="356" r:id="rId20"/>
    <p:sldId id="367" r:id="rId21"/>
    <p:sldId id="369" r:id="rId22"/>
    <p:sldId id="368" r:id="rId23"/>
    <p:sldId id="375" r:id="rId24"/>
    <p:sldId id="376" r:id="rId25"/>
    <p:sldId id="378" r:id="rId26"/>
    <p:sldId id="379" r:id="rId27"/>
    <p:sldId id="370" r:id="rId28"/>
    <p:sldId id="371" r:id="rId29"/>
    <p:sldId id="373" r:id="rId30"/>
    <p:sldId id="374" r:id="rId31"/>
    <p:sldId id="377" r:id="rId32"/>
    <p:sldId id="380" r:id="rId33"/>
    <p:sldId id="372" r:id="rId34"/>
    <p:sldId id="382" r:id="rId35"/>
    <p:sldId id="366" r:id="rId3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7A2327-6710-4CED-A51C-AFF0DAA16523}" v="156" dt="2022-03-22T05:41:11.6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748" autoAdjust="0"/>
    <p:restoredTop sz="94811"/>
  </p:normalViewPr>
  <p:slideViewPr>
    <p:cSldViewPr snapToGrid="0" snapToObjects="1">
      <p:cViewPr varScale="1">
        <p:scale>
          <a:sx n="109" d="100"/>
          <a:sy n="109" d="100"/>
        </p:scale>
        <p:origin x="1842" y="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9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3.xml"/><Relationship Id="rId34" Type="http://schemas.openxmlformats.org/officeDocument/2006/relationships/slide" Target="slides/slide16.xml"/><Relationship Id="rId42" Type="http://schemas.microsoft.com/office/2015/10/relationships/revisionInfo" Target="revisionInfo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2.xml"/><Relationship Id="rId29" Type="http://schemas.openxmlformats.org/officeDocument/2006/relationships/slide" Target="slides/slide11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2D5C6C4-297C-4AB8-8AC7-600066CC2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925" y="2851218"/>
            <a:ext cx="8058149" cy="1321459"/>
          </a:xfrm>
        </p:spPr>
        <p:txBody>
          <a:bodyPr/>
          <a:lstStyle/>
          <a:p>
            <a:pPr algn="ctr"/>
            <a:r>
              <a:rPr lang="en-GB" sz="4800" b="1" dirty="0"/>
              <a:t>PASSIVE VOICE </a:t>
            </a:r>
          </a:p>
        </p:txBody>
      </p:sp>
    </p:spTree>
    <p:extLst>
      <p:ext uri="{BB962C8B-B14F-4D97-AF65-F5344CB8AC3E}">
        <p14:creationId xmlns:p14="http://schemas.microsoft.com/office/powerpoint/2010/main" val="1859407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77BB-112C-4004-9936-F4530ED4A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059" y="213309"/>
            <a:ext cx="7886700" cy="1105128"/>
          </a:xfrm>
        </p:spPr>
        <p:txBody>
          <a:bodyPr/>
          <a:lstStyle/>
          <a:p>
            <a:pPr algn="ctr"/>
            <a:r>
              <a:rPr lang="en-GB" sz="6600" b="1" dirty="0"/>
              <a:t>Outline</a:t>
            </a:r>
            <a:r>
              <a:rPr lang="en-GB" sz="8000" b="1" dirty="0"/>
              <a:t> </a:t>
            </a:r>
            <a:endParaRPr lang="en-GB" sz="8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5D75F-CDD3-4185-9C31-46D89C08E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878" y="1470149"/>
            <a:ext cx="8531257" cy="4399024"/>
          </a:xfrm>
        </p:spPr>
        <p:txBody>
          <a:bodyPr/>
          <a:lstStyle/>
          <a:p>
            <a:r>
              <a:rPr lang="en-GB" sz="3600" dirty="0"/>
              <a:t>What is passive voice?</a:t>
            </a:r>
          </a:p>
          <a:p>
            <a:r>
              <a:rPr lang="en-GB" sz="3600" dirty="0"/>
              <a:t>What is the difference between passive and active voice?</a:t>
            </a:r>
          </a:p>
          <a:p>
            <a:r>
              <a:rPr lang="en-GB" sz="3600" dirty="0"/>
              <a:t>Passive Tense structure and examples </a:t>
            </a:r>
          </a:p>
          <a:p>
            <a:r>
              <a:rPr lang="en-GB" sz="3600" dirty="0"/>
              <a:t>Activities </a:t>
            </a:r>
          </a:p>
        </p:txBody>
      </p:sp>
    </p:spTree>
    <p:extLst>
      <p:ext uri="{BB962C8B-B14F-4D97-AF65-F5344CB8AC3E}">
        <p14:creationId xmlns:p14="http://schemas.microsoft.com/office/powerpoint/2010/main" val="1336412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3D806-D190-4628-869F-560EC27F5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Look at the two sentences: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C7382-7435-4240-AB1E-5D6F83EF43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4642"/>
            <a:ext cx="7886700" cy="4486939"/>
          </a:xfrm>
        </p:spPr>
        <p:txBody>
          <a:bodyPr/>
          <a:lstStyle/>
          <a:p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John </a:t>
            </a:r>
            <a:r>
              <a:rPr lang="en-GB" sz="3200" b="1" dirty="0"/>
              <a:t>built</a:t>
            </a:r>
            <a:r>
              <a:rPr lang="en-GB" sz="3200" dirty="0"/>
              <a:t> the house in 1991.</a:t>
            </a:r>
          </a:p>
          <a:p>
            <a:endParaRPr lang="en-GB" sz="3200" dirty="0"/>
          </a:p>
          <a:p>
            <a:r>
              <a:rPr lang="en-GB" sz="3200" dirty="0"/>
              <a:t>The house </a:t>
            </a:r>
            <a:r>
              <a:rPr lang="en-GB" sz="3200" b="1" dirty="0"/>
              <a:t>was built </a:t>
            </a:r>
            <a:r>
              <a:rPr lang="en-GB" sz="3200" dirty="0"/>
              <a:t>in 1991 (by John).</a:t>
            </a:r>
          </a:p>
        </p:txBody>
      </p:sp>
    </p:spTree>
    <p:extLst>
      <p:ext uri="{BB962C8B-B14F-4D97-AF65-F5344CB8AC3E}">
        <p14:creationId xmlns:p14="http://schemas.microsoft.com/office/powerpoint/2010/main" val="3472302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3D806-D190-4628-869F-560EC27F5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Look at the two sentences: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C7382-7435-4240-AB1E-5D6F83EF43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4642"/>
            <a:ext cx="7886700" cy="4486939"/>
          </a:xfrm>
        </p:spPr>
        <p:txBody>
          <a:bodyPr/>
          <a:lstStyle/>
          <a:p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John </a:t>
            </a:r>
            <a:r>
              <a:rPr lang="en-GB" sz="3200" b="1" dirty="0"/>
              <a:t>built</a:t>
            </a:r>
            <a:r>
              <a:rPr lang="en-GB" sz="3200" dirty="0"/>
              <a:t> the house in 1991. </a:t>
            </a:r>
          </a:p>
          <a:p>
            <a:pPr marL="0" indent="0">
              <a:buNone/>
            </a:pPr>
            <a:r>
              <a:rPr lang="en-GB" sz="3200" b="1" dirty="0">
                <a:solidFill>
                  <a:srgbClr val="FF0000"/>
                </a:solidFill>
              </a:rPr>
              <a:t>Active Voice </a:t>
            </a:r>
          </a:p>
          <a:p>
            <a:endParaRPr lang="en-GB" sz="3200" dirty="0"/>
          </a:p>
          <a:p>
            <a:r>
              <a:rPr lang="en-GB" sz="3200" dirty="0"/>
              <a:t>The house </a:t>
            </a:r>
            <a:r>
              <a:rPr lang="en-GB" sz="3200" b="1" dirty="0"/>
              <a:t>was built </a:t>
            </a:r>
            <a:r>
              <a:rPr lang="en-GB" sz="3200" dirty="0"/>
              <a:t>in 1991 (by John). </a:t>
            </a:r>
          </a:p>
          <a:p>
            <a:pPr marL="0" indent="0">
              <a:buNone/>
            </a:pPr>
            <a:r>
              <a:rPr lang="en-GB" sz="3200" b="1" dirty="0">
                <a:solidFill>
                  <a:srgbClr val="FF0000"/>
                </a:solidFill>
              </a:rPr>
              <a:t>Passive voice </a:t>
            </a:r>
          </a:p>
        </p:txBody>
      </p:sp>
    </p:spTree>
    <p:extLst>
      <p:ext uri="{BB962C8B-B14F-4D97-AF65-F5344CB8AC3E}">
        <p14:creationId xmlns:p14="http://schemas.microsoft.com/office/powerpoint/2010/main" val="1736412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3D806-D190-4628-869F-560EC27F5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Look at the two sentences: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C7382-7435-4240-AB1E-5D6F83EF43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4642"/>
            <a:ext cx="7886700" cy="4486939"/>
          </a:xfrm>
        </p:spPr>
        <p:txBody>
          <a:bodyPr/>
          <a:lstStyle/>
          <a:p>
            <a:pPr marL="0" indent="0">
              <a:buNone/>
            </a:pPr>
            <a:endParaRPr lang="en-GB" sz="3200" dirty="0"/>
          </a:p>
          <a:p>
            <a:r>
              <a:rPr lang="en-GB" sz="3200" dirty="0">
                <a:highlight>
                  <a:srgbClr val="FFFF00"/>
                </a:highlight>
              </a:rPr>
              <a:t>John </a:t>
            </a:r>
            <a:r>
              <a:rPr lang="en-GB" sz="3200" dirty="0"/>
              <a:t> </a:t>
            </a:r>
            <a:r>
              <a:rPr lang="en-GB" sz="3200" b="1" dirty="0"/>
              <a:t>built</a:t>
            </a:r>
            <a:r>
              <a:rPr lang="en-GB" sz="3200" dirty="0"/>
              <a:t> </a:t>
            </a:r>
            <a:r>
              <a:rPr lang="en-GB" sz="3200" dirty="0">
                <a:highlight>
                  <a:srgbClr val="00FF00"/>
                </a:highlight>
              </a:rPr>
              <a:t>the house </a:t>
            </a:r>
            <a:r>
              <a:rPr lang="en-GB" sz="3200" dirty="0"/>
              <a:t>in 1991. 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Subject           Object </a:t>
            </a:r>
          </a:p>
          <a:p>
            <a:endParaRPr lang="en-GB" sz="3200" dirty="0"/>
          </a:p>
          <a:p>
            <a:r>
              <a:rPr lang="en-GB" sz="3200" dirty="0">
                <a:highlight>
                  <a:srgbClr val="FFFF00"/>
                </a:highlight>
              </a:rPr>
              <a:t>The house </a:t>
            </a:r>
            <a:r>
              <a:rPr lang="en-GB" sz="3200" b="1" dirty="0"/>
              <a:t>was built </a:t>
            </a:r>
            <a:r>
              <a:rPr lang="en-GB" sz="3200" dirty="0"/>
              <a:t>in 1991 (by John). 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Subject        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BC66E8D1-3CC3-4B10-B2BF-08C64CAE8A12}"/>
              </a:ext>
            </a:extLst>
          </p:cNvPr>
          <p:cNvCxnSpPr/>
          <p:nvPr/>
        </p:nvCxnSpPr>
        <p:spPr>
          <a:xfrm>
            <a:off x="1265274" y="2317898"/>
            <a:ext cx="0" cy="6166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126C8BA-534B-4CF4-B354-F6B84AE6D105}"/>
              </a:ext>
            </a:extLst>
          </p:cNvPr>
          <p:cNvCxnSpPr/>
          <p:nvPr/>
        </p:nvCxnSpPr>
        <p:spPr>
          <a:xfrm>
            <a:off x="3540642" y="2317898"/>
            <a:ext cx="0" cy="7230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DE20F81-4E63-4C3D-BF32-747B3BA3829E}"/>
              </a:ext>
            </a:extLst>
          </p:cNvPr>
          <p:cNvCxnSpPr/>
          <p:nvPr/>
        </p:nvCxnSpPr>
        <p:spPr>
          <a:xfrm>
            <a:off x="1796902" y="4518837"/>
            <a:ext cx="0" cy="5847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2502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6AD98-5667-477D-AD17-42C1C37536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Passive Voice - Uses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5E8F8-320A-4B8B-9F54-829D36D50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893" y="1222744"/>
            <a:ext cx="7962457" cy="4582633"/>
          </a:xfrm>
        </p:spPr>
        <p:txBody>
          <a:bodyPr/>
          <a:lstStyle/>
          <a:p>
            <a:r>
              <a:rPr lang="en-GB" dirty="0"/>
              <a:t>When we use an active verb, we say what the subject does: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e.g., John was a builder. He </a:t>
            </a:r>
            <a:r>
              <a:rPr lang="en-GB" b="1" dirty="0"/>
              <a:t>built</a:t>
            </a:r>
            <a:r>
              <a:rPr lang="en-GB" dirty="0"/>
              <a:t> this house in 1981.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When we use a passive verb, we say what happens to the subject: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e.g., ‘How old is this house?’ ‘It </a:t>
            </a:r>
            <a:r>
              <a:rPr lang="en-GB" b="1" dirty="0"/>
              <a:t>was built </a:t>
            </a:r>
            <a:r>
              <a:rPr lang="en-GB" dirty="0"/>
              <a:t>in 1981’.</a:t>
            </a:r>
          </a:p>
        </p:txBody>
      </p:sp>
    </p:spTree>
    <p:extLst>
      <p:ext uri="{BB962C8B-B14F-4D97-AF65-F5344CB8AC3E}">
        <p14:creationId xmlns:p14="http://schemas.microsoft.com/office/powerpoint/2010/main" val="2610907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BA33E-0907-419A-9DB0-18B0FAE1B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Passive Voice – Use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EEFBF-0BE1-48C9-9703-913AC184A2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9" y="1253330"/>
            <a:ext cx="8153843" cy="4456353"/>
          </a:xfrm>
        </p:spPr>
        <p:txBody>
          <a:bodyPr/>
          <a:lstStyle/>
          <a:p>
            <a:r>
              <a:rPr lang="en-GB" dirty="0"/>
              <a:t>When we use the passive, who or what causes the action is often unknown or unimportant: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e.g., A lot of money was stolen in the robbery. (somebody stole it, but we don’t know who)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If we want to say who does or what causes the action, we use by:</a:t>
            </a:r>
          </a:p>
          <a:p>
            <a:pPr marL="0" indent="0">
              <a:buNone/>
            </a:pPr>
            <a:r>
              <a:rPr lang="en-GB" dirty="0"/>
              <a:t> e.g., This house was built </a:t>
            </a:r>
            <a:r>
              <a:rPr lang="en-GB" b="1" dirty="0"/>
              <a:t>by John . </a:t>
            </a:r>
          </a:p>
        </p:txBody>
      </p:sp>
    </p:spTree>
    <p:extLst>
      <p:ext uri="{BB962C8B-B14F-4D97-AF65-F5344CB8AC3E}">
        <p14:creationId xmlns:p14="http://schemas.microsoft.com/office/powerpoint/2010/main" val="11355302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CCA1E-1A91-4012-AF99-00EA4DEEC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Structure of Passive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15709-DA97-4777-B64D-90E796A29E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427" y="1253331"/>
            <a:ext cx="7886700" cy="4351338"/>
          </a:xfrm>
        </p:spPr>
        <p:txBody>
          <a:bodyPr/>
          <a:lstStyle/>
          <a:p>
            <a:r>
              <a:rPr lang="en-GB" sz="3200" dirty="0"/>
              <a:t>The structure of passives differs according to the tense being used.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Passive Voice in present simple 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John </a:t>
            </a:r>
            <a:r>
              <a:rPr lang="en-GB" sz="3200" b="1" dirty="0"/>
              <a:t>writes</a:t>
            </a:r>
            <a:r>
              <a:rPr lang="en-GB" sz="3200" dirty="0"/>
              <a:t> letters. </a:t>
            </a:r>
          </a:p>
          <a:p>
            <a:r>
              <a:rPr lang="en-GB" sz="3200" dirty="0"/>
              <a:t>The letters </a:t>
            </a:r>
            <a:r>
              <a:rPr lang="en-GB" sz="3200" b="1" dirty="0"/>
              <a:t>are written </a:t>
            </a:r>
            <a:r>
              <a:rPr lang="en-GB" sz="3200" dirty="0"/>
              <a:t>by John. 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38861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6993A-29DF-4D63-AECE-5E2457002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Passive Voice in Present Simple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529BA-B6E2-4E93-83AB-BDEACF0675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632" y="1168269"/>
            <a:ext cx="7886700" cy="4913553"/>
          </a:xfrm>
        </p:spPr>
        <p:txBody>
          <a:bodyPr/>
          <a:lstStyle/>
          <a:p>
            <a:r>
              <a:rPr lang="en-GB" sz="3200" dirty="0"/>
              <a:t>John </a:t>
            </a:r>
            <a:r>
              <a:rPr lang="en-GB" sz="3200" b="1" dirty="0"/>
              <a:t>writes</a:t>
            </a:r>
            <a:r>
              <a:rPr lang="en-GB" sz="3200" dirty="0"/>
              <a:t> letters. </a:t>
            </a:r>
          </a:p>
          <a:p>
            <a:r>
              <a:rPr lang="en-GB" sz="3200" dirty="0"/>
              <a:t>The letters </a:t>
            </a:r>
            <a:r>
              <a:rPr lang="en-GB" sz="3200" b="1" dirty="0"/>
              <a:t>are written </a:t>
            </a:r>
            <a:r>
              <a:rPr lang="en-GB" sz="3200" dirty="0"/>
              <a:t>by John. </a:t>
            </a:r>
          </a:p>
          <a:p>
            <a:pPr marL="0" indent="0">
              <a:buNone/>
            </a:pPr>
            <a:r>
              <a:rPr lang="en-GB" sz="3200" dirty="0"/>
              <a:t>Am/is/ are + past participle 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b="1" dirty="0"/>
              <a:t>NOTE</a:t>
            </a:r>
          </a:p>
          <a:p>
            <a:r>
              <a:rPr lang="en-GB" sz="3200" dirty="0"/>
              <a:t>To form the past participle of regular verbs you add –ed (e.g., watch – watched)</a:t>
            </a:r>
          </a:p>
          <a:p>
            <a:r>
              <a:rPr lang="en-GB" sz="3200" dirty="0"/>
              <a:t>For irregular verbs you will need to learn the form.</a:t>
            </a:r>
          </a:p>
        </p:txBody>
      </p:sp>
    </p:spTree>
    <p:extLst>
      <p:ext uri="{BB962C8B-B14F-4D97-AF65-F5344CB8AC3E}">
        <p14:creationId xmlns:p14="http://schemas.microsoft.com/office/powerpoint/2010/main" val="2898435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9837C-A09E-415E-B9EE-0B74DD212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look at some more examples: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7C752-14CE-4DFE-AC40-5C03BDBB4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022282"/>
          </a:xfrm>
        </p:spPr>
        <p:txBody>
          <a:bodyPr/>
          <a:lstStyle/>
          <a:p>
            <a:r>
              <a:rPr lang="en-GB" sz="3200" dirty="0"/>
              <a:t>English </a:t>
            </a:r>
            <a:r>
              <a:rPr lang="en-GB" sz="3200" b="1" dirty="0"/>
              <a:t>is spoken </a:t>
            </a:r>
            <a:r>
              <a:rPr lang="en-GB" sz="3200" dirty="0"/>
              <a:t>here = Passive</a:t>
            </a:r>
          </a:p>
          <a:p>
            <a:r>
              <a:rPr lang="en-GB" sz="3200" dirty="0"/>
              <a:t>They </a:t>
            </a:r>
            <a:r>
              <a:rPr lang="en-GB" sz="3200" b="1" dirty="0"/>
              <a:t>speak</a:t>
            </a:r>
            <a:r>
              <a:rPr lang="en-GB" sz="3200" dirty="0"/>
              <a:t> English here = Active </a:t>
            </a:r>
          </a:p>
          <a:p>
            <a:r>
              <a:rPr lang="en-GB" sz="3200" dirty="0"/>
              <a:t>They </a:t>
            </a:r>
            <a:r>
              <a:rPr lang="en-GB" sz="3200" b="1" dirty="0"/>
              <a:t>are painting </a:t>
            </a:r>
            <a:r>
              <a:rPr lang="en-GB" sz="3200" dirty="0"/>
              <a:t>the house = Active </a:t>
            </a:r>
          </a:p>
          <a:p>
            <a:r>
              <a:rPr lang="en-GB" sz="3200" dirty="0"/>
              <a:t>The house </a:t>
            </a:r>
            <a:r>
              <a:rPr lang="en-GB" sz="3200" b="1" dirty="0"/>
              <a:t>is being painted</a:t>
            </a:r>
            <a:r>
              <a:rPr lang="en-GB" sz="3200" dirty="0"/>
              <a:t> = Passive</a:t>
            </a:r>
          </a:p>
          <a:p>
            <a:r>
              <a:rPr lang="en-GB" sz="3200" dirty="0"/>
              <a:t>They</a:t>
            </a:r>
            <a:r>
              <a:rPr lang="en-GB" sz="3200" b="1" dirty="0"/>
              <a:t> did not invite </a:t>
            </a:r>
            <a:r>
              <a:rPr lang="en-GB" sz="3200" dirty="0"/>
              <a:t>him =  Active </a:t>
            </a:r>
          </a:p>
          <a:p>
            <a:r>
              <a:rPr lang="en-GB" sz="3200" dirty="0"/>
              <a:t>He </a:t>
            </a:r>
            <a:r>
              <a:rPr lang="en-GB" sz="3200" b="1" dirty="0"/>
              <a:t>was not invited </a:t>
            </a:r>
            <a:r>
              <a:rPr lang="en-GB" sz="3200" dirty="0"/>
              <a:t>= Passive</a:t>
            </a:r>
          </a:p>
        </p:txBody>
      </p:sp>
    </p:spTree>
    <p:extLst>
      <p:ext uri="{BB962C8B-B14F-4D97-AF65-F5344CB8AC3E}">
        <p14:creationId xmlns:p14="http://schemas.microsoft.com/office/powerpoint/2010/main" val="35538259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74A49-F3E0-4365-BA7C-78DB253F89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241" y="804899"/>
            <a:ext cx="78867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600" dirty="0"/>
              <a:t>What can we conclude from the previous examples?</a:t>
            </a:r>
          </a:p>
        </p:txBody>
      </p:sp>
    </p:spTree>
    <p:extLst>
      <p:ext uri="{BB962C8B-B14F-4D97-AF65-F5344CB8AC3E}">
        <p14:creationId xmlns:p14="http://schemas.microsoft.com/office/powerpoint/2010/main" val="41878150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9837C-A09E-415E-B9EE-0B74DD212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look at some more examples: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7C752-14CE-4DFE-AC40-5C03BDBB4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90688"/>
            <a:ext cx="7886700" cy="4157219"/>
          </a:xfrm>
        </p:spPr>
        <p:txBody>
          <a:bodyPr/>
          <a:lstStyle/>
          <a:p>
            <a:r>
              <a:rPr lang="en-GB" sz="3200" dirty="0"/>
              <a:t>English </a:t>
            </a:r>
            <a:r>
              <a:rPr lang="en-GB" sz="3200" b="1" dirty="0"/>
              <a:t>is spoken </a:t>
            </a:r>
            <a:r>
              <a:rPr lang="en-GB" sz="3200" dirty="0"/>
              <a:t>here = </a:t>
            </a:r>
            <a:r>
              <a:rPr lang="en-GB" sz="3200" dirty="0">
                <a:solidFill>
                  <a:srgbClr val="0070C0"/>
                </a:solidFill>
              </a:rPr>
              <a:t>Passive – Present simple passive</a:t>
            </a:r>
            <a:endParaRPr lang="en-GB" sz="3200" b="1" dirty="0">
              <a:solidFill>
                <a:srgbClr val="0070C0"/>
              </a:solidFill>
            </a:endParaRPr>
          </a:p>
          <a:p>
            <a:r>
              <a:rPr lang="en-GB" sz="3200" dirty="0"/>
              <a:t>They </a:t>
            </a:r>
            <a:r>
              <a:rPr lang="en-GB" sz="3200" b="1" dirty="0"/>
              <a:t>speak</a:t>
            </a:r>
            <a:r>
              <a:rPr lang="en-GB" sz="3200" dirty="0"/>
              <a:t> English here = </a:t>
            </a:r>
            <a:r>
              <a:rPr lang="en-GB" sz="3200" dirty="0">
                <a:solidFill>
                  <a:srgbClr val="0070C0"/>
                </a:solidFill>
              </a:rPr>
              <a:t>Active - Present simple</a:t>
            </a:r>
          </a:p>
          <a:p>
            <a:r>
              <a:rPr lang="en-GB" sz="3200" dirty="0"/>
              <a:t>They </a:t>
            </a:r>
            <a:r>
              <a:rPr lang="en-GB" sz="3200" b="1" dirty="0"/>
              <a:t>are painting </a:t>
            </a:r>
            <a:r>
              <a:rPr lang="en-GB" sz="3200" dirty="0"/>
              <a:t>the house = </a:t>
            </a:r>
            <a:r>
              <a:rPr lang="en-GB" sz="3200" dirty="0">
                <a:solidFill>
                  <a:srgbClr val="0070C0"/>
                </a:solidFill>
              </a:rPr>
              <a:t>Active – Present continuous </a:t>
            </a:r>
          </a:p>
          <a:p>
            <a:r>
              <a:rPr lang="en-GB" sz="3200" dirty="0"/>
              <a:t>The house </a:t>
            </a:r>
            <a:r>
              <a:rPr lang="en-GB" sz="3200" b="1" dirty="0"/>
              <a:t>is being painted</a:t>
            </a:r>
            <a:r>
              <a:rPr lang="en-GB" sz="3200" dirty="0"/>
              <a:t> = </a:t>
            </a:r>
            <a:r>
              <a:rPr lang="en-GB" sz="3200" dirty="0">
                <a:solidFill>
                  <a:srgbClr val="0070C0"/>
                </a:solidFill>
              </a:rPr>
              <a:t>Passive – Present continuous Passive</a:t>
            </a:r>
          </a:p>
        </p:txBody>
      </p:sp>
    </p:spTree>
    <p:extLst>
      <p:ext uri="{BB962C8B-B14F-4D97-AF65-F5344CB8AC3E}">
        <p14:creationId xmlns:p14="http://schemas.microsoft.com/office/powerpoint/2010/main" val="42144773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06951-99CB-4EFB-A30D-6360AEF42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963945"/>
          </a:xfrm>
        </p:spPr>
        <p:txBody>
          <a:bodyPr/>
          <a:lstStyle/>
          <a:p>
            <a:r>
              <a:rPr lang="en-GB" dirty="0"/>
              <a:t>Examples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B140E9-2D9F-4861-9798-5084DBF296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69581"/>
            <a:ext cx="7886700" cy="4528917"/>
          </a:xfrm>
        </p:spPr>
        <p:txBody>
          <a:bodyPr/>
          <a:lstStyle/>
          <a:p>
            <a:r>
              <a:rPr lang="en-GB" sz="3600" dirty="0"/>
              <a:t>They</a:t>
            </a:r>
            <a:r>
              <a:rPr lang="en-GB" sz="3600" b="1" dirty="0"/>
              <a:t> did not invite </a:t>
            </a:r>
            <a:r>
              <a:rPr lang="en-GB" sz="3600" dirty="0"/>
              <a:t>him =  </a:t>
            </a:r>
            <a:r>
              <a:rPr lang="en-GB" sz="3600" dirty="0">
                <a:solidFill>
                  <a:srgbClr val="0070C0"/>
                </a:solidFill>
              </a:rPr>
              <a:t>Active - Past Simple </a:t>
            </a:r>
          </a:p>
          <a:p>
            <a:r>
              <a:rPr lang="en-GB" sz="3600" dirty="0"/>
              <a:t>He </a:t>
            </a:r>
            <a:r>
              <a:rPr lang="en-GB" sz="3600" b="1" dirty="0"/>
              <a:t>was not invited </a:t>
            </a:r>
            <a:r>
              <a:rPr lang="en-GB" sz="3600" dirty="0"/>
              <a:t>= </a:t>
            </a:r>
            <a:r>
              <a:rPr lang="en-GB" sz="3600" dirty="0">
                <a:solidFill>
                  <a:srgbClr val="0070C0"/>
                </a:solidFill>
              </a:rPr>
              <a:t>Passive in Past simple </a:t>
            </a:r>
          </a:p>
          <a:p>
            <a:r>
              <a:rPr lang="en-GB" sz="3600" dirty="0"/>
              <a:t>They </a:t>
            </a:r>
            <a:r>
              <a:rPr lang="en-GB" sz="3600" b="1" dirty="0"/>
              <a:t>were watching </a:t>
            </a:r>
            <a:r>
              <a:rPr lang="en-GB" sz="3600" dirty="0"/>
              <a:t>him </a:t>
            </a:r>
            <a:r>
              <a:rPr lang="en-GB" sz="3600" dirty="0">
                <a:solidFill>
                  <a:srgbClr val="0070C0"/>
                </a:solidFill>
              </a:rPr>
              <a:t>– Active -  Past continuous </a:t>
            </a:r>
          </a:p>
          <a:p>
            <a:r>
              <a:rPr lang="en-GB" sz="3600" dirty="0"/>
              <a:t>He </a:t>
            </a:r>
            <a:r>
              <a:rPr lang="en-GB" sz="3600" b="1" dirty="0"/>
              <a:t>was being watched </a:t>
            </a:r>
            <a:r>
              <a:rPr lang="en-GB" sz="3600" dirty="0">
                <a:solidFill>
                  <a:srgbClr val="0070C0"/>
                </a:solidFill>
              </a:rPr>
              <a:t>– Passive in Past continuous </a:t>
            </a:r>
          </a:p>
        </p:txBody>
      </p:sp>
    </p:spTree>
    <p:extLst>
      <p:ext uri="{BB962C8B-B14F-4D97-AF65-F5344CB8AC3E}">
        <p14:creationId xmlns:p14="http://schemas.microsoft.com/office/powerpoint/2010/main" val="26902322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38457D9-6BBB-4C4F-BB5E-FD8FD96277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3436434"/>
              </p:ext>
            </p:extLst>
          </p:nvPr>
        </p:nvGraphicFramePr>
        <p:xfrm>
          <a:off x="372139" y="382772"/>
          <a:ext cx="8133906" cy="53907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1302">
                  <a:extLst>
                    <a:ext uri="{9D8B030D-6E8A-4147-A177-3AD203B41FA5}">
                      <a16:colId xmlns:a16="http://schemas.microsoft.com/office/drawing/2014/main" val="1767507852"/>
                    </a:ext>
                  </a:extLst>
                </a:gridCol>
                <a:gridCol w="2711302">
                  <a:extLst>
                    <a:ext uri="{9D8B030D-6E8A-4147-A177-3AD203B41FA5}">
                      <a16:colId xmlns:a16="http://schemas.microsoft.com/office/drawing/2014/main" val="3839557892"/>
                    </a:ext>
                  </a:extLst>
                </a:gridCol>
                <a:gridCol w="2711302">
                  <a:extLst>
                    <a:ext uri="{9D8B030D-6E8A-4147-A177-3AD203B41FA5}">
                      <a16:colId xmlns:a16="http://schemas.microsoft.com/office/drawing/2014/main" val="1698182979"/>
                    </a:ext>
                  </a:extLst>
                </a:gridCol>
              </a:tblGrid>
              <a:tr h="544395">
                <a:tc>
                  <a:txBody>
                    <a:bodyPr/>
                    <a:lstStyle/>
                    <a:p>
                      <a:r>
                        <a:rPr lang="en-GB" sz="2400" dirty="0"/>
                        <a:t>Passive Tense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Passive Structure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Example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5863265"/>
                  </a:ext>
                </a:extLst>
              </a:tr>
              <a:tr h="790899">
                <a:tc>
                  <a:txBody>
                    <a:bodyPr/>
                    <a:lstStyle/>
                    <a:p>
                      <a:r>
                        <a:rPr lang="en-GB" sz="2400" dirty="0"/>
                        <a:t>Simple Present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Am/is/are + Past participle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English </a:t>
                      </a:r>
                      <a:r>
                        <a:rPr lang="en-GB" sz="2400" b="1" dirty="0"/>
                        <a:t>is spoken </a:t>
                      </a:r>
                      <a:r>
                        <a:rPr lang="en-GB" sz="2400" dirty="0"/>
                        <a:t>here.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866566"/>
                  </a:ext>
                </a:extLst>
              </a:tr>
              <a:tr h="790899">
                <a:tc>
                  <a:txBody>
                    <a:bodyPr/>
                    <a:lstStyle/>
                    <a:p>
                      <a:r>
                        <a:rPr lang="en-GB" sz="2400" dirty="0"/>
                        <a:t>Present Continuous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Am/is/are +being +past participle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 house </a:t>
                      </a:r>
                      <a:r>
                        <a:rPr lang="en-GB" sz="2400" b="1" dirty="0"/>
                        <a:t>is being painted </a:t>
                      </a:r>
                      <a:r>
                        <a:rPr lang="en-GB" sz="2400" dirty="0"/>
                        <a:t>now.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9570967"/>
                  </a:ext>
                </a:extLst>
              </a:tr>
              <a:tr h="790899">
                <a:tc>
                  <a:txBody>
                    <a:bodyPr/>
                    <a:lstStyle/>
                    <a:p>
                      <a:r>
                        <a:rPr lang="en-GB" sz="2400" dirty="0"/>
                        <a:t>Past Simple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Was/were + past participle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 </a:t>
                      </a:r>
                      <a:r>
                        <a:rPr lang="en-GB" sz="2400" b="1" dirty="0"/>
                        <a:t>was not invited </a:t>
                      </a:r>
                      <a:r>
                        <a:rPr lang="en-GB" sz="2400" dirty="0"/>
                        <a:t>to the party.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5539841"/>
                  </a:ext>
                </a:extLst>
              </a:tr>
              <a:tr h="1142410">
                <a:tc>
                  <a:txBody>
                    <a:bodyPr/>
                    <a:lstStyle/>
                    <a:p>
                      <a:r>
                        <a:rPr lang="en-GB" sz="2400" dirty="0"/>
                        <a:t>Past Progressive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Was/were + being + past  participle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 letters </a:t>
                      </a:r>
                      <a:r>
                        <a:rPr lang="en-GB" sz="2400" b="1" dirty="0"/>
                        <a:t>were being written </a:t>
                      </a:r>
                      <a:r>
                        <a:rPr lang="en-GB" sz="2400" dirty="0"/>
                        <a:t>by John.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6440567"/>
                  </a:ext>
                </a:extLst>
              </a:tr>
              <a:tr h="544395">
                <a:tc>
                  <a:txBody>
                    <a:bodyPr/>
                    <a:lstStyle/>
                    <a:p>
                      <a:r>
                        <a:rPr lang="en-GB" sz="2400" dirty="0"/>
                        <a:t>Present Perfect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Have/has + been + past participle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 letters </a:t>
                      </a:r>
                      <a:r>
                        <a:rPr lang="en-GB" sz="2400" b="1" dirty="0"/>
                        <a:t>have been written </a:t>
                      </a:r>
                      <a:r>
                        <a:rPr lang="en-GB" sz="2400" dirty="0"/>
                        <a:t>by John.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80038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88360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E8444116-6253-4C5D-9DB1-B4090C3794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4443192"/>
              </p:ext>
            </p:extLst>
          </p:nvPr>
        </p:nvGraphicFramePr>
        <p:xfrm>
          <a:off x="511692" y="1379058"/>
          <a:ext cx="7886700" cy="32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1472388388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4106971299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78647202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b="1" dirty="0"/>
                        <a:t>Passive Tense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Structure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Example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46551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Past perfect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Had + been + past participle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 cure </a:t>
                      </a:r>
                      <a:r>
                        <a:rPr lang="en-GB" sz="2400" b="1" dirty="0"/>
                        <a:t>had been found.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5210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Future simple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Will + be + past participle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 letters </a:t>
                      </a:r>
                      <a:r>
                        <a:rPr lang="en-GB" sz="2400" b="1" dirty="0"/>
                        <a:t>will be written.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79277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Going to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Am/is/are +going to  + be + past participle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Who </a:t>
                      </a:r>
                      <a:r>
                        <a:rPr lang="en-GB" sz="2400" b="1" dirty="0"/>
                        <a:t>is going to be invited</a:t>
                      </a:r>
                      <a:r>
                        <a:rPr lang="en-GB" sz="2400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25118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94233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E313B-AC05-45CD-9860-900AE6A0D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5904" y="206863"/>
            <a:ext cx="7886700" cy="1325563"/>
          </a:xfrm>
        </p:spPr>
        <p:txBody>
          <a:bodyPr/>
          <a:lstStyle/>
          <a:p>
            <a:r>
              <a:rPr lang="en-GB" b="1" dirty="0"/>
              <a:t>Time to practise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7C039-41B6-4FDE-82A5-4666E0AC25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146" y="1055077"/>
            <a:ext cx="8225204" cy="4664686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/>
              <a:t>Turn the following sentences into passive voice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33D1134-B47B-40A0-9E9D-4CB2C650D546}"/>
              </a:ext>
            </a:extLst>
          </p:cNvPr>
          <p:cNvSpPr txBox="1">
            <a:spLocks/>
          </p:cNvSpPr>
          <p:nvPr/>
        </p:nvSpPr>
        <p:spPr>
          <a:xfrm>
            <a:off x="493902" y="1585180"/>
            <a:ext cx="7817691" cy="513143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dirty="0"/>
              <a:t>Somebody cleans the room every day.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2. They cancelled all flights because of fog.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3. Somebody accused me of stealing money.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4. How do you use this word?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5. The price includes all taxes.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6. People warned us not to go out alone.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7. We don’t use this office anymore.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8. They invited five hundred people to the wedding. </a:t>
            </a:r>
          </a:p>
        </p:txBody>
      </p:sp>
    </p:spTree>
    <p:extLst>
      <p:ext uri="{BB962C8B-B14F-4D97-AF65-F5344CB8AC3E}">
        <p14:creationId xmlns:p14="http://schemas.microsoft.com/office/powerpoint/2010/main" val="9557017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6D5DE-FDAD-4D5A-8FA6-B7BA00028B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Answers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3A7063-DD08-4EC3-9EB5-8CBC3AF108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365" y="1158949"/>
            <a:ext cx="8378149" cy="4954772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/>
              <a:t>1. The room is cleaned every day . </a:t>
            </a:r>
          </a:p>
          <a:p>
            <a:pPr marL="0" indent="0">
              <a:buNone/>
            </a:pPr>
            <a:r>
              <a:rPr lang="en-GB" sz="3200" dirty="0"/>
              <a:t>2. All flights were cancelled because of the fog. </a:t>
            </a:r>
          </a:p>
          <a:p>
            <a:pPr marL="0" indent="0">
              <a:buNone/>
            </a:pPr>
            <a:r>
              <a:rPr lang="en-GB" sz="3200" dirty="0"/>
              <a:t>3. I was accused of stealing money. </a:t>
            </a:r>
          </a:p>
          <a:p>
            <a:pPr marL="0" indent="0">
              <a:buNone/>
            </a:pPr>
            <a:r>
              <a:rPr lang="en-GB" sz="3200" dirty="0"/>
              <a:t>4.How is this word used?</a:t>
            </a:r>
          </a:p>
          <a:p>
            <a:pPr marL="0" indent="0">
              <a:buNone/>
            </a:pPr>
            <a:r>
              <a:rPr lang="en-GB" sz="3200" dirty="0"/>
              <a:t>5. All taxes are included in the price.</a:t>
            </a:r>
          </a:p>
          <a:p>
            <a:pPr marL="0" indent="0">
              <a:buNone/>
            </a:pPr>
            <a:r>
              <a:rPr lang="en-GB" sz="3200" dirty="0"/>
              <a:t>6. We were warned not to go alone. </a:t>
            </a:r>
          </a:p>
          <a:p>
            <a:pPr marL="0" indent="0">
              <a:buNone/>
            </a:pPr>
            <a:r>
              <a:rPr lang="en-GB" sz="3200" dirty="0"/>
              <a:t>7. This office is not used anymore. </a:t>
            </a:r>
          </a:p>
          <a:p>
            <a:pPr marL="0" indent="0">
              <a:buNone/>
            </a:pPr>
            <a:r>
              <a:rPr lang="en-GB" sz="3200" dirty="0"/>
              <a:t>8. Five hundred people were invited to the wedding. </a:t>
            </a:r>
          </a:p>
        </p:txBody>
      </p:sp>
    </p:spTree>
    <p:extLst>
      <p:ext uri="{BB962C8B-B14F-4D97-AF65-F5344CB8AC3E}">
        <p14:creationId xmlns:p14="http://schemas.microsoft.com/office/powerpoint/2010/main" val="27720169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77BB-112C-4004-9936-F4530ED4A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75518"/>
          </a:xfrm>
        </p:spPr>
        <p:txBody>
          <a:bodyPr/>
          <a:lstStyle/>
          <a:p>
            <a:pPr algn="ctr"/>
            <a:r>
              <a:rPr lang="en-GB" b="1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5D75F-CDD3-4185-9C31-46D89C08E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4" y="1140644"/>
            <a:ext cx="8663233" cy="5036319"/>
          </a:xfrm>
        </p:spPr>
        <p:txBody>
          <a:bodyPr/>
          <a:lstStyle/>
          <a:p>
            <a:pPr marL="457200" lvl="1" indent="0">
              <a:buNone/>
            </a:pPr>
            <a:r>
              <a:rPr lang="en-US" sz="3200" dirty="0">
                <a:latin typeface="Calibri" panose="020F0502020204030204" pitchFamily="34" charset="0"/>
                <a:ea typeface="Calibri" panose="020F0502020204030204" pitchFamily="34" charset="0"/>
              </a:rPr>
              <a:t>Swan, M. &amp; Walter, W. (2005).</a:t>
            </a:r>
            <a:r>
              <a:rPr lang="en-US" sz="3200" i="1" dirty="0">
                <a:latin typeface="Calibri" panose="020F0502020204030204" pitchFamily="34" charset="0"/>
                <a:ea typeface="Calibri" panose="020F0502020204030204" pitchFamily="34" charset="0"/>
              </a:rPr>
              <a:t> How English works: A Grammar book with answers. </a:t>
            </a:r>
            <a:r>
              <a:rPr lang="en-US" sz="3200" dirty="0">
                <a:latin typeface="Calibri" panose="020F0502020204030204" pitchFamily="34" charset="0"/>
                <a:ea typeface="Calibri" panose="020F0502020204030204" pitchFamily="34" charset="0"/>
              </a:rPr>
              <a:t>London: Oxford University press. </a:t>
            </a:r>
          </a:p>
          <a:p>
            <a:pPr marL="457200" lvl="1" indent="0">
              <a:buNone/>
            </a:pPr>
            <a:endParaRPr lang="en-US" sz="32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457200" lvl="1" indent="0">
              <a:buNone/>
            </a:pPr>
            <a:r>
              <a:rPr lang="en-US" sz="3200" dirty="0">
                <a:latin typeface="Calibri" panose="020F0502020204030204" pitchFamily="34" charset="0"/>
                <a:ea typeface="Calibri" panose="020F0502020204030204" pitchFamily="34" charset="0"/>
              </a:rPr>
              <a:t>Murphy, R. (2017).</a:t>
            </a:r>
            <a:r>
              <a:rPr lang="en-US" sz="3200" i="1" dirty="0">
                <a:latin typeface="Calibri" panose="020F0502020204030204" pitchFamily="34" charset="0"/>
                <a:ea typeface="Calibri" panose="020F0502020204030204" pitchFamily="34" charset="0"/>
              </a:rPr>
              <a:t> English Grammar in Use. </a:t>
            </a:r>
            <a:r>
              <a:rPr lang="en-US" sz="3200" dirty="0">
                <a:latin typeface="Calibri" panose="020F0502020204030204" pitchFamily="34" charset="0"/>
                <a:ea typeface="Calibri" panose="020F0502020204030204" pitchFamily="34" charset="0"/>
              </a:rPr>
              <a:t>5</a:t>
            </a:r>
            <a:r>
              <a:rPr lang="en-US" sz="3200" baseline="30000" dirty="0">
                <a:latin typeface="Calibri" panose="020F0502020204030204" pitchFamily="34" charset="0"/>
                <a:ea typeface="Calibri" panose="020F0502020204030204" pitchFamily="34" charset="0"/>
              </a:rPr>
              <a:t>th</a:t>
            </a:r>
            <a:r>
              <a:rPr lang="en-US" sz="3200" dirty="0">
                <a:latin typeface="Calibri" panose="020F0502020204030204" pitchFamily="34" charset="0"/>
                <a:ea typeface="Calibri" panose="020F0502020204030204" pitchFamily="34" charset="0"/>
              </a:rPr>
              <a:t> ed. Cambridge: Cambridge university press. </a:t>
            </a:r>
          </a:p>
          <a:p>
            <a:pPr lvl="1"/>
            <a:endParaRPr lang="en-US" sz="32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lvl="0" indent="0">
              <a:buNone/>
            </a:pP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431336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4B39123-6EEF-44A3-BB4E-6DBCD963DC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547D3B3-2CEC-47BE-8F2F-5C3164EBC5A8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211f9404-bca0-4bcf-9c1d-965ccb6f8d2d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1161</TotalTime>
  <Words>839</Words>
  <Application>Microsoft Office PowerPoint</Application>
  <PresentationFormat>On-screen Show (4:3)</PresentationFormat>
  <Paragraphs>136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18</vt:i4>
      </vt:variant>
    </vt:vector>
  </HeadingPairs>
  <TitlesOfParts>
    <vt:vector size="37" baseType="lpstr">
      <vt:lpstr>Arial</vt:lpstr>
      <vt:lpstr>Calibri</vt:lpstr>
      <vt:lpstr>Calibri Light</vt:lpstr>
      <vt:lpstr>Symbol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PASSIVE VOICE </vt:lpstr>
      <vt:lpstr>Outline </vt:lpstr>
      <vt:lpstr>Look at the two sentences: </vt:lpstr>
      <vt:lpstr>Look at the two sentences: </vt:lpstr>
      <vt:lpstr>Look at the two sentences: </vt:lpstr>
      <vt:lpstr>Passive Voice - Uses</vt:lpstr>
      <vt:lpstr>Passive Voice – Use (cont.)</vt:lpstr>
      <vt:lpstr>Structure of Passive </vt:lpstr>
      <vt:lpstr>Passive Voice in Present Simple </vt:lpstr>
      <vt:lpstr>Let’s look at some more examples: </vt:lpstr>
      <vt:lpstr>PowerPoint Presentation</vt:lpstr>
      <vt:lpstr>Let’s look at some more examples: </vt:lpstr>
      <vt:lpstr>Examples (cont.)</vt:lpstr>
      <vt:lpstr>PowerPoint Presentation</vt:lpstr>
      <vt:lpstr>PowerPoint Presentation</vt:lpstr>
      <vt:lpstr>Time to practise </vt:lpstr>
      <vt:lpstr>Answers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Sylvia Hoffmann</cp:lastModifiedBy>
  <cp:revision>80</cp:revision>
  <dcterms:created xsi:type="dcterms:W3CDTF">2021-03-10T12:10:47Z</dcterms:created>
  <dcterms:modified xsi:type="dcterms:W3CDTF">2022-03-22T14:40:24Z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