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2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3D96497-31BC-4E9B-A0A1-E55F27276A65}" type="datetimeFigureOut">
              <a:rPr lang="en-GB" smtClean="0"/>
              <a:t>16/02/2018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3C295-B07F-448B-876A-4D2E3D3AAF52}" type="slidenum">
              <a:rPr lang="en-GB" smtClean="0"/>
              <a:t>‹#›</a:t>
            </a:fld>
            <a:endParaRPr lang="en-GB"/>
          </a:p>
        </p:txBody>
      </p:sp>
    </p:spTree>
    <p:extLst>
      <p:ext uri="{BB962C8B-B14F-4D97-AF65-F5344CB8AC3E}">
        <p14:creationId xmlns:p14="http://schemas.microsoft.com/office/powerpoint/2010/main" val="2257853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3D96497-31BC-4E9B-A0A1-E55F27276A65}" type="datetimeFigureOut">
              <a:rPr lang="en-GB" smtClean="0"/>
              <a:t>16/02/2018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3C295-B07F-448B-876A-4D2E3D3AAF52}" type="slidenum">
              <a:rPr lang="en-GB" smtClean="0"/>
              <a:t>‹#›</a:t>
            </a:fld>
            <a:endParaRPr lang="en-GB"/>
          </a:p>
        </p:txBody>
      </p:sp>
    </p:spTree>
    <p:extLst>
      <p:ext uri="{BB962C8B-B14F-4D97-AF65-F5344CB8AC3E}">
        <p14:creationId xmlns:p14="http://schemas.microsoft.com/office/powerpoint/2010/main" val="2866181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3D96497-31BC-4E9B-A0A1-E55F27276A65}" type="datetimeFigureOut">
              <a:rPr lang="en-GB" smtClean="0"/>
              <a:t>16/02/2018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3C295-B07F-448B-876A-4D2E3D3AAF52}" type="slidenum">
              <a:rPr lang="en-GB" smtClean="0"/>
              <a:t>‹#›</a:t>
            </a:fld>
            <a:endParaRPr lang="en-GB"/>
          </a:p>
        </p:txBody>
      </p:sp>
    </p:spTree>
    <p:extLst>
      <p:ext uri="{BB962C8B-B14F-4D97-AF65-F5344CB8AC3E}">
        <p14:creationId xmlns:p14="http://schemas.microsoft.com/office/powerpoint/2010/main" val="2909965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3D96497-31BC-4E9B-A0A1-E55F27276A65}" type="datetimeFigureOut">
              <a:rPr lang="en-GB" smtClean="0"/>
              <a:t>16/02/2018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3C295-B07F-448B-876A-4D2E3D3AAF52}" type="slidenum">
              <a:rPr lang="en-GB" smtClean="0"/>
              <a:t>‹#›</a:t>
            </a:fld>
            <a:endParaRPr lang="en-GB"/>
          </a:p>
        </p:txBody>
      </p:sp>
    </p:spTree>
    <p:extLst>
      <p:ext uri="{BB962C8B-B14F-4D97-AF65-F5344CB8AC3E}">
        <p14:creationId xmlns:p14="http://schemas.microsoft.com/office/powerpoint/2010/main" val="258681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3D96497-31BC-4E9B-A0A1-E55F27276A65}" type="datetimeFigureOut">
              <a:rPr lang="en-GB" smtClean="0"/>
              <a:t>16/02/2018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43C295-B07F-448B-876A-4D2E3D3AAF52}" type="slidenum">
              <a:rPr lang="en-GB" smtClean="0"/>
              <a:t>‹#›</a:t>
            </a:fld>
            <a:endParaRPr lang="en-GB"/>
          </a:p>
        </p:txBody>
      </p:sp>
    </p:spTree>
    <p:extLst>
      <p:ext uri="{BB962C8B-B14F-4D97-AF65-F5344CB8AC3E}">
        <p14:creationId xmlns:p14="http://schemas.microsoft.com/office/powerpoint/2010/main" val="925858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3D96497-31BC-4E9B-A0A1-E55F27276A65}" type="datetimeFigureOut">
              <a:rPr lang="en-GB" smtClean="0"/>
              <a:t>16/02/2018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43C295-B07F-448B-876A-4D2E3D3AAF52}" type="slidenum">
              <a:rPr lang="en-GB" smtClean="0"/>
              <a:t>‹#›</a:t>
            </a:fld>
            <a:endParaRPr lang="en-GB"/>
          </a:p>
        </p:txBody>
      </p:sp>
    </p:spTree>
    <p:extLst>
      <p:ext uri="{BB962C8B-B14F-4D97-AF65-F5344CB8AC3E}">
        <p14:creationId xmlns:p14="http://schemas.microsoft.com/office/powerpoint/2010/main" val="45252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D96497-31BC-4E9B-A0A1-E55F27276A65}" type="datetimeFigureOut">
              <a:rPr lang="en-GB" smtClean="0"/>
              <a:t>16/02/2018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43C295-B07F-448B-876A-4D2E3D3AAF52}" type="slidenum">
              <a:rPr lang="en-GB" smtClean="0"/>
              <a:t>‹#›</a:t>
            </a:fld>
            <a:endParaRPr lang="en-GB"/>
          </a:p>
        </p:txBody>
      </p:sp>
    </p:spTree>
    <p:extLst>
      <p:ext uri="{BB962C8B-B14F-4D97-AF65-F5344CB8AC3E}">
        <p14:creationId xmlns:p14="http://schemas.microsoft.com/office/powerpoint/2010/main" val="3874324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3D96497-31BC-4E9B-A0A1-E55F27276A65}" type="datetimeFigureOut">
              <a:rPr lang="en-GB" smtClean="0"/>
              <a:t>16/02/2018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3C295-B07F-448B-876A-4D2E3D3AAF52}" type="slidenum">
              <a:rPr lang="en-GB" smtClean="0"/>
              <a:t>‹#›</a:t>
            </a:fld>
            <a:endParaRPr lang="en-GB"/>
          </a:p>
        </p:txBody>
      </p:sp>
    </p:spTree>
    <p:extLst>
      <p:ext uri="{BB962C8B-B14F-4D97-AF65-F5344CB8AC3E}">
        <p14:creationId xmlns:p14="http://schemas.microsoft.com/office/powerpoint/2010/main" val="797939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3D96497-31BC-4E9B-A0A1-E55F27276A65}" type="datetimeFigureOut">
              <a:rPr lang="en-GB" smtClean="0"/>
              <a:t>16/02/2018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3C295-B07F-448B-876A-4D2E3D3AAF52}" type="slidenum">
              <a:rPr lang="en-GB" smtClean="0"/>
              <a:t>‹#›</a:t>
            </a:fld>
            <a:endParaRPr lang="en-GB"/>
          </a:p>
        </p:txBody>
      </p:sp>
    </p:spTree>
    <p:extLst>
      <p:ext uri="{BB962C8B-B14F-4D97-AF65-F5344CB8AC3E}">
        <p14:creationId xmlns:p14="http://schemas.microsoft.com/office/powerpoint/2010/main" val="795045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3D96497-31BC-4E9B-A0A1-E55F27276A65}" type="datetimeFigureOut">
              <a:rPr lang="en-GB" smtClean="0"/>
              <a:t>16/02/2018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3C295-B07F-448B-876A-4D2E3D3AAF52}" type="slidenum">
              <a:rPr lang="en-GB" smtClean="0"/>
              <a:t>‹#›</a:t>
            </a:fld>
            <a:endParaRPr lang="en-GB"/>
          </a:p>
        </p:txBody>
      </p:sp>
    </p:spTree>
    <p:extLst>
      <p:ext uri="{BB962C8B-B14F-4D97-AF65-F5344CB8AC3E}">
        <p14:creationId xmlns:p14="http://schemas.microsoft.com/office/powerpoint/2010/main" val="1077240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3D96497-31BC-4E9B-A0A1-E55F27276A65}" type="datetimeFigureOut">
              <a:rPr lang="en-GB" smtClean="0"/>
              <a:t>16/02/2018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3C295-B07F-448B-876A-4D2E3D3AAF52}" type="slidenum">
              <a:rPr lang="en-GB" smtClean="0"/>
              <a:t>‹#›</a:t>
            </a:fld>
            <a:endParaRPr lang="en-GB"/>
          </a:p>
        </p:txBody>
      </p:sp>
    </p:spTree>
    <p:extLst>
      <p:ext uri="{BB962C8B-B14F-4D97-AF65-F5344CB8AC3E}">
        <p14:creationId xmlns:p14="http://schemas.microsoft.com/office/powerpoint/2010/main" val="4265470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D96497-31BC-4E9B-A0A1-E55F27276A65}" type="datetimeFigureOut">
              <a:rPr lang="en-GB" smtClean="0"/>
              <a:t>16/02/2018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3C295-B07F-448B-876A-4D2E3D3AAF52}" type="slidenum">
              <a:rPr lang="en-GB" smtClean="0"/>
              <a:t>‹#›</a:t>
            </a:fld>
            <a:endParaRPr lang="en-GB"/>
          </a:p>
        </p:txBody>
      </p:sp>
    </p:spTree>
    <p:extLst>
      <p:ext uri="{BB962C8B-B14F-4D97-AF65-F5344CB8AC3E}">
        <p14:creationId xmlns:p14="http://schemas.microsoft.com/office/powerpoint/2010/main" val="6261950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709352" y="266008"/>
            <a:ext cx="10773295" cy="369332"/>
          </a:xfrm>
          <a:prstGeom prst="rect">
            <a:avLst/>
          </a:prstGeom>
          <a:noFill/>
        </p:spPr>
        <p:txBody>
          <a:bodyPr wrap="square" rtlCol="0">
            <a:spAutoFit/>
          </a:bodyPr>
          <a:lstStyle/>
          <a:p>
            <a:r>
              <a:rPr lang="en-GB" dirty="0" smtClean="0"/>
              <a:t>1704828										</a:t>
            </a:r>
            <a:r>
              <a:rPr lang="en-GB" dirty="0"/>
              <a:t> </a:t>
            </a:r>
            <a:r>
              <a:rPr lang="en-GB" dirty="0" smtClean="0"/>
              <a:t>       Akbar Ali </a:t>
            </a:r>
            <a:endParaRPr lang="en-GB" dirty="0"/>
          </a:p>
        </p:txBody>
      </p:sp>
      <p:sp>
        <p:nvSpPr>
          <p:cNvPr id="6" name="TextBox 5"/>
          <p:cNvSpPr txBox="1"/>
          <p:nvPr/>
        </p:nvSpPr>
        <p:spPr>
          <a:xfrm>
            <a:off x="3167149" y="2011680"/>
            <a:ext cx="9559637" cy="1569660"/>
          </a:xfrm>
          <a:prstGeom prst="rect">
            <a:avLst/>
          </a:prstGeom>
          <a:noFill/>
        </p:spPr>
        <p:txBody>
          <a:bodyPr wrap="square" rtlCol="0">
            <a:spAutoFit/>
          </a:bodyPr>
          <a:lstStyle/>
          <a:p>
            <a:r>
              <a:rPr lang="en-GB" sz="9600" b="1" u="sng" dirty="0" smtClean="0">
                <a:ln w="0"/>
                <a:effectLst>
                  <a:outerShdw blurRad="38100" dist="19050" dir="2700000" algn="tl" rotWithShape="0">
                    <a:schemeClr val="dk1">
                      <a:alpha val="40000"/>
                    </a:schemeClr>
                  </a:outerShdw>
                </a:effectLst>
              </a:rPr>
              <a:t>Flying Start</a:t>
            </a:r>
            <a:endParaRPr lang="en-GB" sz="9600" b="1" u="sng" dirty="0">
              <a:ln w="0"/>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597175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Rectangle 3"/>
          <p:cNvSpPr/>
          <p:nvPr/>
        </p:nvSpPr>
        <p:spPr>
          <a:xfrm>
            <a:off x="0" y="0"/>
            <a:ext cx="12192000" cy="6858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descr="How poverty feels to children infographic"/>
          <p:cNvPicPr/>
          <p:nvPr/>
        </p:nvPicPr>
        <p:blipFill>
          <a:blip r:embed="rId2">
            <a:extLst>
              <a:ext uri="{28A0092B-C50C-407E-A947-70E740481C1C}">
                <a14:useLocalDpi xmlns:a14="http://schemas.microsoft.com/office/drawing/2010/main" val="0"/>
              </a:ext>
            </a:extLst>
          </a:blip>
          <a:srcRect/>
          <a:stretch>
            <a:fillRect/>
          </a:stretch>
        </p:blipFill>
        <p:spPr bwMode="auto">
          <a:xfrm>
            <a:off x="8163099" y="326116"/>
            <a:ext cx="3737264" cy="2729143"/>
          </a:xfrm>
          <a:prstGeom prst="rect">
            <a:avLst/>
          </a:prstGeom>
          <a:noFill/>
          <a:ln>
            <a:noFill/>
          </a:ln>
        </p:spPr>
      </p:pic>
      <p:sp>
        <p:nvSpPr>
          <p:cNvPr id="6" name="TextBox 5"/>
          <p:cNvSpPr txBox="1"/>
          <p:nvPr/>
        </p:nvSpPr>
        <p:spPr>
          <a:xfrm>
            <a:off x="307571" y="361681"/>
            <a:ext cx="7547957" cy="2308324"/>
          </a:xfrm>
          <a:prstGeom prst="rect">
            <a:avLst/>
          </a:prstGeom>
          <a:noFill/>
        </p:spPr>
        <p:txBody>
          <a:bodyPr wrap="square" rtlCol="0">
            <a:spAutoFit/>
          </a:bodyPr>
          <a:lstStyle/>
          <a:p>
            <a:pPr algn="ctr" fontAlgn="base"/>
            <a:r>
              <a:rPr lang="en-GB" dirty="0"/>
              <a:t>Attainment is how well an individual has worked towards achieving a goal or task.  Attainment can come in forms such as predicted grades</a:t>
            </a:r>
            <a:r>
              <a:rPr lang="en-GB" dirty="0" smtClean="0"/>
              <a:t>.</a:t>
            </a:r>
          </a:p>
          <a:p>
            <a:pPr algn="ctr" fontAlgn="base"/>
            <a:r>
              <a:rPr lang="en-GB" dirty="0"/>
              <a:t> </a:t>
            </a:r>
          </a:p>
          <a:p>
            <a:pPr algn="ctr" fontAlgn="base"/>
            <a:r>
              <a:rPr lang="en-GB" dirty="0"/>
              <a:t>Not to confused with achievement. Achievement is the progress of the pupil through their learning experience. If the pupil obtained the grade that was expected of them. Achievement focuses on the change in the individuals work whereas attainment is the main area which could shape someone's life.  </a:t>
            </a:r>
          </a:p>
          <a:p>
            <a:pPr algn="ctr"/>
            <a:endParaRPr lang="en-GB" dirty="0"/>
          </a:p>
        </p:txBody>
      </p:sp>
      <p:sp>
        <p:nvSpPr>
          <p:cNvPr id="7" name="TextBox 6"/>
          <p:cNvSpPr txBox="1"/>
          <p:nvPr/>
        </p:nvSpPr>
        <p:spPr>
          <a:xfrm>
            <a:off x="174567" y="3607723"/>
            <a:ext cx="8927869" cy="1754326"/>
          </a:xfrm>
          <a:prstGeom prst="rect">
            <a:avLst/>
          </a:prstGeom>
          <a:noFill/>
        </p:spPr>
        <p:txBody>
          <a:bodyPr wrap="square" rtlCol="0">
            <a:spAutoFit/>
          </a:bodyPr>
          <a:lstStyle/>
          <a:p>
            <a:pPr algn="ctr"/>
            <a:r>
              <a:rPr lang="en-GB" dirty="0"/>
              <a:t>Attainment is what organisations, employers and the government want to see, it is the bottom line. A school can have excellent results, however these statistics can conceal poor progress. What we see from these numbers are what has been attained rather than how much progress the pupils have made.  What an individual has achieved in their exam results will evidently impact their employability and career prospects.  </a:t>
            </a:r>
          </a:p>
          <a:p>
            <a:pPr algn="ctr"/>
            <a:endParaRPr lang="en-GB" dirty="0"/>
          </a:p>
        </p:txBody>
      </p:sp>
    </p:spTree>
    <p:extLst>
      <p:ext uri="{BB962C8B-B14F-4D97-AF65-F5344CB8AC3E}">
        <p14:creationId xmlns:p14="http://schemas.microsoft.com/office/powerpoint/2010/main" val="3950610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Rectangle 3"/>
          <p:cNvSpPr/>
          <p:nvPr/>
        </p:nvSpPr>
        <p:spPr>
          <a:xfrm>
            <a:off x="0" y="0"/>
            <a:ext cx="12192000" cy="6858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748145" y="465513"/>
            <a:ext cx="7198822" cy="2031325"/>
          </a:xfrm>
          <a:prstGeom prst="rect">
            <a:avLst/>
          </a:prstGeom>
          <a:noFill/>
        </p:spPr>
        <p:txBody>
          <a:bodyPr wrap="square" rtlCol="0">
            <a:spAutoFit/>
          </a:bodyPr>
          <a:lstStyle/>
          <a:p>
            <a:pPr algn="ctr"/>
            <a:r>
              <a:rPr lang="en-GB" dirty="0"/>
              <a:t>Poverty is the state of being inferior in quality or insufficient in amount. This definition is actually scary as in modern society we see education and equality as basic necessities and to have your chances to succeed within education and society limited based on your social and economic class is worrying. As society in U.K has developed over the years the integrational mobility as remained dormant.  </a:t>
            </a:r>
          </a:p>
          <a:p>
            <a:endParaRPr lang="en-GB" dirty="0"/>
          </a:p>
        </p:txBody>
      </p:sp>
      <p:sp>
        <p:nvSpPr>
          <p:cNvPr id="6" name="TextBox 5"/>
          <p:cNvSpPr txBox="1"/>
          <p:nvPr/>
        </p:nvSpPr>
        <p:spPr>
          <a:xfrm>
            <a:off x="1970116" y="2631775"/>
            <a:ext cx="5212080" cy="2031325"/>
          </a:xfrm>
          <a:prstGeom prst="rect">
            <a:avLst/>
          </a:prstGeom>
          <a:noFill/>
        </p:spPr>
        <p:txBody>
          <a:bodyPr wrap="square" rtlCol="0">
            <a:spAutoFit/>
          </a:bodyPr>
          <a:lstStyle/>
          <a:p>
            <a:pPr algn="ctr"/>
            <a:r>
              <a:rPr lang="en-GB" dirty="0"/>
              <a:t>Children from poorer backgrounds lag behind their more affluent peers in all stages of education. At the primary stage, by 3 they are estimated to be 9 months behind. This gap continues as the children get older and gets wider. At aged 14 the gap is over 5 academic terms.   </a:t>
            </a:r>
            <a:r>
              <a:rPr lang="en-GB" dirty="0" smtClean="0"/>
              <a:t>(CPAG , 2014)</a:t>
            </a:r>
            <a:endParaRPr lang="en-GB" dirty="0"/>
          </a:p>
          <a:p>
            <a:endParaRPr lang="en-GB" dirty="0"/>
          </a:p>
        </p:txBody>
      </p:sp>
      <p:pic>
        <p:nvPicPr>
          <p:cNvPr id="9" name="Picture 8"/>
          <p:cNvPicPr>
            <a:picLocks noChangeAspect="1"/>
          </p:cNvPicPr>
          <p:nvPr/>
        </p:nvPicPr>
        <p:blipFill>
          <a:blip r:embed="rId2"/>
          <a:stretch>
            <a:fillRect/>
          </a:stretch>
        </p:blipFill>
        <p:spPr>
          <a:xfrm>
            <a:off x="429923" y="4569824"/>
            <a:ext cx="2105025" cy="2171700"/>
          </a:xfrm>
          <a:prstGeom prst="rect">
            <a:avLst/>
          </a:prstGeom>
        </p:spPr>
      </p:pic>
      <p:pic>
        <p:nvPicPr>
          <p:cNvPr id="10" name="Picture 9"/>
          <p:cNvPicPr>
            <a:picLocks noChangeAspect="1"/>
          </p:cNvPicPr>
          <p:nvPr/>
        </p:nvPicPr>
        <p:blipFill>
          <a:blip r:embed="rId3"/>
          <a:stretch>
            <a:fillRect/>
          </a:stretch>
        </p:blipFill>
        <p:spPr>
          <a:xfrm>
            <a:off x="9480059" y="363238"/>
            <a:ext cx="2143125" cy="2133600"/>
          </a:xfrm>
          <a:prstGeom prst="rect">
            <a:avLst/>
          </a:prstGeom>
        </p:spPr>
      </p:pic>
    </p:spTree>
    <p:extLst>
      <p:ext uri="{BB962C8B-B14F-4D97-AF65-F5344CB8AC3E}">
        <p14:creationId xmlns:p14="http://schemas.microsoft.com/office/powerpoint/2010/main" val="611466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Rectangle 3"/>
          <p:cNvSpPr/>
          <p:nvPr/>
        </p:nvSpPr>
        <p:spPr>
          <a:xfrm>
            <a:off x="0" y="0"/>
            <a:ext cx="12192000" cy="6858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216132" y="249382"/>
            <a:ext cx="7539643" cy="3693319"/>
          </a:xfrm>
          <a:prstGeom prst="rect">
            <a:avLst/>
          </a:prstGeom>
          <a:noFill/>
        </p:spPr>
        <p:txBody>
          <a:bodyPr wrap="square" rtlCol="0">
            <a:spAutoFit/>
          </a:bodyPr>
          <a:lstStyle/>
          <a:p>
            <a:pPr algn="ctr"/>
            <a:r>
              <a:rPr lang="en-GB" dirty="0"/>
              <a:t>Flying start was introduced by the Welsh Government in 2006 and implemented in 2008. Its aim is to provide a sustainable environment for disadvantaged children to have an equal opportunity to start life.  </a:t>
            </a:r>
            <a:endParaRPr lang="en-GB" dirty="0" smtClean="0"/>
          </a:p>
          <a:p>
            <a:pPr algn="ctr"/>
            <a:endParaRPr lang="en-GB" dirty="0"/>
          </a:p>
          <a:p>
            <a:pPr algn="ctr"/>
            <a:r>
              <a:rPr lang="en-GB" dirty="0"/>
              <a:t>It is not however means tested, the target areas are where a high number of children are claiming free school meals.  Which can lead to the targeted audience missing out. It’s based on post code of the recipient. If you are not in the catchment area and you cannot apply for the service.  </a:t>
            </a:r>
            <a:r>
              <a:rPr lang="en-GB" dirty="0" smtClean="0"/>
              <a:t>.</a:t>
            </a:r>
          </a:p>
          <a:p>
            <a:pPr algn="ctr"/>
            <a:endParaRPr lang="en-GB" dirty="0" smtClean="0"/>
          </a:p>
          <a:p>
            <a:pPr algn="ctr"/>
            <a:r>
              <a:rPr lang="en-GB" dirty="0" smtClean="0"/>
              <a:t>Also </a:t>
            </a:r>
            <a:r>
              <a:rPr lang="en-GB" dirty="0"/>
              <a:t>as it not based on household income, an affluent and high income family from the designated postcode can participate in the initiative and receive it for free.  </a:t>
            </a:r>
          </a:p>
          <a:p>
            <a:endParaRPr lang="en-GB" dirty="0"/>
          </a:p>
        </p:txBody>
      </p:sp>
      <p:sp>
        <p:nvSpPr>
          <p:cNvPr id="6" name="TextBox 5"/>
          <p:cNvSpPr txBox="1"/>
          <p:nvPr/>
        </p:nvSpPr>
        <p:spPr>
          <a:xfrm>
            <a:off x="1205345" y="4001294"/>
            <a:ext cx="10615353" cy="2585323"/>
          </a:xfrm>
          <a:prstGeom prst="rect">
            <a:avLst/>
          </a:prstGeom>
          <a:noFill/>
        </p:spPr>
        <p:txBody>
          <a:bodyPr wrap="square" rtlCol="0">
            <a:spAutoFit/>
          </a:bodyPr>
          <a:lstStyle/>
          <a:p>
            <a:pPr algn="ctr"/>
            <a:r>
              <a:rPr lang="en-GB" dirty="0"/>
              <a:t>Flying consists of 4 key areas. </a:t>
            </a:r>
          </a:p>
          <a:p>
            <a:pPr algn="ctr"/>
            <a:r>
              <a:rPr lang="en-GB" dirty="0"/>
              <a:t>Quality part time childcare for 2-3 year olds, 2.5 hours a day 5 days per week. While in care the children can gain valuable experience and build knowledge on what they have already gained at home. Therefore supporting their development when starting school or nursery. </a:t>
            </a:r>
          </a:p>
          <a:p>
            <a:pPr algn="ctr"/>
            <a:r>
              <a:rPr lang="en-GB" dirty="0"/>
              <a:t>Health Service</a:t>
            </a:r>
          </a:p>
          <a:p>
            <a:pPr algn="ctr"/>
            <a:r>
              <a:rPr lang="en-GB" dirty="0"/>
              <a:t>Not only a play group, has it also consisted of health and safety visitors. This can be very beneficial as it can inform the parents of future illnesses and prevent.  Health officer not just there for the child but also the family. 1 health visitor per 110 children in the target areas. Health visitor will continuously assess and identify, making appropriate referrals. </a:t>
            </a:r>
          </a:p>
        </p:txBody>
      </p:sp>
    </p:spTree>
    <p:extLst>
      <p:ext uri="{BB962C8B-B14F-4D97-AF65-F5344CB8AC3E}">
        <p14:creationId xmlns:p14="http://schemas.microsoft.com/office/powerpoint/2010/main" val="3060790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Rectangle 3"/>
          <p:cNvSpPr/>
          <p:nvPr/>
        </p:nvSpPr>
        <p:spPr>
          <a:xfrm>
            <a:off x="0" y="0"/>
            <a:ext cx="12192000" cy="6858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507076" y="140682"/>
            <a:ext cx="5286895" cy="5362344"/>
          </a:xfrm>
          <a:prstGeom prst="rect">
            <a:avLst/>
          </a:prstGeom>
          <a:noFill/>
        </p:spPr>
        <p:txBody>
          <a:bodyPr wrap="square" rtlCol="0">
            <a:spAutoFit/>
          </a:bodyPr>
          <a:lstStyle/>
          <a:p>
            <a:pPr algn="ctr"/>
            <a:r>
              <a:rPr lang="en-GB" u="sng" dirty="0"/>
              <a:t>Parenting programmes </a:t>
            </a:r>
          </a:p>
          <a:p>
            <a:pPr algn="ctr"/>
            <a:r>
              <a:rPr lang="en-GB" dirty="0"/>
              <a:t>From the beginning of the child’s birth to the age of 2, flying start offers a health officer which can interact with the parents in formal and informal settings. They offer guidance on perinatal and support in the early years and early intervention approaches to vulnerable parents. </a:t>
            </a:r>
          </a:p>
          <a:p>
            <a:pPr algn="ctr"/>
            <a:r>
              <a:rPr lang="en-GB" dirty="0"/>
              <a:t> </a:t>
            </a:r>
          </a:p>
          <a:p>
            <a:pPr algn="ctr"/>
            <a:r>
              <a:rPr lang="en-GB" u="sng" dirty="0"/>
              <a:t>Speech and Language </a:t>
            </a:r>
          </a:p>
          <a:p>
            <a:pPr algn="ctr"/>
            <a:r>
              <a:rPr lang="en-GB" dirty="0"/>
              <a:t>Every area has a designated language and speech therapists. If additional need is required it is possible to do so by referral </a:t>
            </a:r>
          </a:p>
          <a:p>
            <a:pPr algn="ctr"/>
            <a:r>
              <a:rPr lang="en-GB" dirty="0"/>
              <a:t>This are is vital as it can predict the future progress of a child. It also impacts social skills as well as behaviour. </a:t>
            </a:r>
          </a:p>
          <a:p>
            <a:pPr algn="ctr"/>
            <a:endParaRPr lang="en-GB" dirty="0" smtClean="0"/>
          </a:p>
          <a:p>
            <a:pPr algn="ctr"/>
            <a:r>
              <a:rPr lang="en-GB" u="sng" dirty="0" smtClean="0"/>
              <a:t>Outreach</a:t>
            </a:r>
            <a:r>
              <a:rPr lang="en-GB" dirty="0" smtClean="0"/>
              <a:t> </a:t>
            </a:r>
            <a:endParaRPr lang="en-GB" dirty="0"/>
          </a:p>
          <a:p>
            <a:pPr algn="ctr"/>
            <a:r>
              <a:rPr lang="en-GB" dirty="0"/>
              <a:t>As it is expanding, the initiative hopes to include more areas that are not already in the designated areas.</a:t>
            </a:r>
          </a:p>
          <a:p>
            <a:endParaRPr lang="en-GB" dirty="0"/>
          </a:p>
        </p:txBody>
      </p:sp>
      <p:sp>
        <p:nvSpPr>
          <p:cNvPr id="6" name="TextBox 5"/>
          <p:cNvSpPr txBox="1"/>
          <p:nvPr/>
        </p:nvSpPr>
        <p:spPr>
          <a:xfrm>
            <a:off x="7015942" y="307975"/>
            <a:ext cx="4871258" cy="3693319"/>
          </a:xfrm>
          <a:prstGeom prst="rect">
            <a:avLst/>
          </a:prstGeom>
          <a:noFill/>
        </p:spPr>
        <p:txBody>
          <a:bodyPr wrap="square" rtlCol="0">
            <a:spAutoFit/>
          </a:bodyPr>
          <a:lstStyle/>
          <a:p>
            <a:pPr algn="ctr"/>
            <a:r>
              <a:rPr lang="en-GB" dirty="0" smtClean="0"/>
              <a:t>(WAG, 2014) states </a:t>
            </a:r>
            <a:r>
              <a:rPr lang="en-GB" dirty="0"/>
              <a:t>Parent’s skills have been measured using TOPSE (a Tool to measure Parenting Self Efficacy), research shows that their skill has improved from before participating in the initiative. </a:t>
            </a:r>
          </a:p>
          <a:p>
            <a:pPr algn="ctr"/>
            <a:r>
              <a:rPr lang="en-GB" dirty="0"/>
              <a:t>This allows parents to engage with their children at an early stage doing valuable exercises. Adult literacy levels in Wales are lower than the rest of the U.K.  Parents haven’t got the capacity to help their offspring. This is a vicious cycle however participating in Flying Start can provide a foundation to work upon. </a:t>
            </a:r>
          </a:p>
          <a:p>
            <a:pPr algn="ctr"/>
            <a:endParaRPr lang="en-GB" dirty="0"/>
          </a:p>
        </p:txBody>
      </p:sp>
      <p:sp>
        <p:nvSpPr>
          <p:cNvPr id="7" name="TextBox 6"/>
          <p:cNvSpPr txBox="1"/>
          <p:nvPr/>
        </p:nvSpPr>
        <p:spPr>
          <a:xfrm>
            <a:off x="6749935" y="4322618"/>
            <a:ext cx="5442065" cy="2031325"/>
          </a:xfrm>
          <a:prstGeom prst="rect">
            <a:avLst/>
          </a:prstGeom>
          <a:noFill/>
        </p:spPr>
        <p:txBody>
          <a:bodyPr wrap="square" rtlCol="0">
            <a:spAutoFit/>
          </a:bodyPr>
          <a:lstStyle/>
          <a:p>
            <a:pPr algn="ctr"/>
            <a:r>
              <a:rPr lang="en-GB" dirty="0"/>
              <a:t>By directly involving parents Vygotsky’s social development theory can be seen. The child observes and learns from their parents in the early stages. As the parent acts as the MKO, it can imply to the child that learning is vital and a valuable tool for gaining a better future. </a:t>
            </a:r>
          </a:p>
          <a:p>
            <a:pPr algn="ctr"/>
            <a:endParaRPr lang="en-GB" dirty="0"/>
          </a:p>
        </p:txBody>
      </p:sp>
    </p:spTree>
    <p:extLst>
      <p:ext uri="{BB962C8B-B14F-4D97-AF65-F5344CB8AC3E}">
        <p14:creationId xmlns:p14="http://schemas.microsoft.com/office/powerpoint/2010/main" val="2212222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Rectangle 3"/>
          <p:cNvSpPr/>
          <p:nvPr/>
        </p:nvSpPr>
        <p:spPr>
          <a:xfrm>
            <a:off x="-124691" y="-99753"/>
            <a:ext cx="12192000" cy="6858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73182" y="365125"/>
            <a:ext cx="4182687" cy="2308324"/>
          </a:xfrm>
          <a:prstGeom prst="rect">
            <a:avLst/>
          </a:prstGeom>
          <a:noFill/>
        </p:spPr>
        <p:txBody>
          <a:bodyPr wrap="square" rtlCol="0">
            <a:spAutoFit/>
          </a:bodyPr>
          <a:lstStyle/>
          <a:p>
            <a:pPr algn="ctr"/>
            <a:r>
              <a:rPr lang="en-GB" dirty="0" smtClean="0"/>
              <a:t>Between 2006/07 and the end of the current Assembly term in 2015/16, £418.3 million of Revenue Grant will have been allocated to Local Authorities under the Flying Start Programme. The revenue grant allocation for 2015/16 is £76.9 million; this is an increase from £71.1 million in 2014/15 </a:t>
            </a:r>
            <a:r>
              <a:rPr lang="en-GB" dirty="0" smtClean="0"/>
              <a:t>(WAG,2015) .</a:t>
            </a:r>
            <a:endParaRPr lang="en-GB" dirty="0"/>
          </a:p>
        </p:txBody>
      </p:sp>
      <p:sp>
        <p:nvSpPr>
          <p:cNvPr id="6" name="TextBox 5"/>
          <p:cNvSpPr txBox="1"/>
          <p:nvPr/>
        </p:nvSpPr>
        <p:spPr>
          <a:xfrm>
            <a:off x="5586153" y="365125"/>
            <a:ext cx="5827222" cy="4801314"/>
          </a:xfrm>
          <a:prstGeom prst="rect">
            <a:avLst/>
          </a:prstGeom>
          <a:noFill/>
        </p:spPr>
        <p:txBody>
          <a:bodyPr wrap="square" rtlCol="0">
            <a:spAutoFit/>
          </a:bodyPr>
          <a:lstStyle/>
          <a:p>
            <a:pPr algn="ctr"/>
            <a:r>
              <a:rPr lang="en-GB" dirty="0"/>
              <a:t>Here are some key points about Flying Start. </a:t>
            </a:r>
          </a:p>
          <a:p>
            <a:pPr algn="ctr"/>
            <a:endParaRPr lang="en-GB" dirty="0" smtClean="0"/>
          </a:p>
          <a:p>
            <a:pPr algn="ctr"/>
            <a:r>
              <a:rPr lang="en-GB" dirty="0" smtClean="0"/>
              <a:t>•37,628 </a:t>
            </a:r>
            <a:r>
              <a:rPr lang="en-GB" dirty="0"/>
              <a:t>children benefited from, that is, were in receipt of Flying Start services in Wales at any time in 2016-17, exceeding the expected numbers by 4 per cent, but showing a 2 per cent fall on the number of children in receipt of services in 2015-16 (38,269). </a:t>
            </a:r>
          </a:p>
          <a:p>
            <a:pPr algn="ctr"/>
            <a:endParaRPr lang="en-GB" dirty="0" smtClean="0"/>
          </a:p>
          <a:p>
            <a:pPr algn="ctr"/>
            <a:r>
              <a:rPr lang="en-GB" dirty="0" smtClean="0"/>
              <a:t>•88 </a:t>
            </a:r>
            <a:r>
              <a:rPr lang="en-GB" dirty="0"/>
              <a:t>per cent of offers of childcare in a Flying Start childcare setting were taken up during 2016-17, a small rise since 2015-16 (86 per cent).</a:t>
            </a:r>
          </a:p>
          <a:p>
            <a:pPr algn="ctr"/>
            <a:endParaRPr lang="en-GB" dirty="0" smtClean="0"/>
          </a:p>
          <a:p>
            <a:pPr algn="ctr"/>
            <a:r>
              <a:rPr lang="en-GB" dirty="0" smtClean="0"/>
              <a:t>•94 </a:t>
            </a:r>
            <a:r>
              <a:rPr lang="en-GB" dirty="0"/>
              <a:t>per cent of children aged 3 and living in Flying Start areas were on roll at a maintained school (2016), a small increase from 93 per cent in 2015.</a:t>
            </a:r>
          </a:p>
          <a:p>
            <a:pPr algn="ctr"/>
            <a:r>
              <a:rPr lang="en-GB" dirty="0"/>
              <a:t> </a:t>
            </a:r>
          </a:p>
          <a:p>
            <a:pPr algn="ctr"/>
            <a:endParaRPr lang="en-GB" dirty="0"/>
          </a:p>
        </p:txBody>
      </p:sp>
    </p:spTree>
    <p:extLst>
      <p:ext uri="{BB962C8B-B14F-4D97-AF65-F5344CB8AC3E}">
        <p14:creationId xmlns:p14="http://schemas.microsoft.com/office/powerpoint/2010/main" val="69958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Rectangle 3"/>
          <p:cNvSpPr/>
          <p:nvPr/>
        </p:nvSpPr>
        <p:spPr>
          <a:xfrm>
            <a:off x="0" y="0"/>
            <a:ext cx="12192000" cy="6858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99011" y="191193"/>
            <a:ext cx="6691746" cy="6186309"/>
          </a:xfrm>
          <a:prstGeom prst="rect">
            <a:avLst/>
          </a:prstGeom>
          <a:noFill/>
        </p:spPr>
        <p:txBody>
          <a:bodyPr wrap="square" rtlCol="0">
            <a:spAutoFit/>
          </a:bodyPr>
          <a:lstStyle/>
          <a:p>
            <a:pPr algn="ctr"/>
            <a:r>
              <a:rPr lang="en-GB" u="sng" dirty="0"/>
              <a:t>How it reduces gap between poverty and attainment. </a:t>
            </a:r>
            <a:endParaRPr lang="en-GB" u="sng" dirty="0" smtClean="0"/>
          </a:p>
          <a:p>
            <a:pPr algn="ctr"/>
            <a:endParaRPr lang="en-GB" u="sng" dirty="0"/>
          </a:p>
          <a:p>
            <a:pPr algn="ctr"/>
            <a:r>
              <a:rPr lang="en-GB" dirty="0"/>
              <a:t>Gives the child an opportunity to gain knowledge in a setting which they might not have had. </a:t>
            </a:r>
            <a:endParaRPr lang="en-GB" dirty="0" smtClean="0"/>
          </a:p>
          <a:p>
            <a:pPr algn="ctr"/>
            <a:endParaRPr lang="en-GB" dirty="0"/>
          </a:p>
          <a:p>
            <a:pPr algn="ctr"/>
            <a:r>
              <a:rPr lang="en-GB" dirty="0"/>
              <a:t>Encourages parents to get involved and emphasises the importance on the role they play in their child’s future. </a:t>
            </a:r>
            <a:endParaRPr lang="en-GB" dirty="0" smtClean="0"/>
          </a:p>
          <a:p>
            <a:pPr algn="ctr"/>
            <a:endParaRPr lang="en-GB" dirty="0"/>
          </a:p>
          <a:p>
            <a:pPr algn="ctr"/>
            <a:r>
              <a:rPr lang="en-GB" dirty="0"/>
              <a:t>Alternatively there is a high expectation on staff. They must at least have a level 3 in childcare or equivalent. This may be hard in the rural areas as there will be less qualified persons and the need for the initiative in these areas are essential. </a:t>
            </a:r>
            <a:endParaRPr lang="en-GB" dirty="0" smtClean="0"/>
          </a:p>
          <a:p>
            <a:pPr algn="ctr"/>
            <a:endParaRPr lang="en-GB" dirty="0"/>
          </a:p>
          <a:p>
            <a:pPr algn="ctr"/>
            <a:r>
              <a:rPr lang="en-GB" dirty="0"/>
              <a:t>The most concerning factor is that the initiative is not reaching the children and families who actually require it. </a:t>
            </a:r>
          </a:p>
          <a:p>
            <a:pPr algn="ctr"/>
            <a:r>
              <a:rPr lang="en-GB" dirty="0"/>
              <a:t> </a:t>
            </a:r>
          </a:p>
          <a:p>
            <a:pPr algn="ctr"/>
            <a:r>
              <a:rPr lang="en-GB" dirty="0"/>
              <a:t>The initiative is growing and expanding every year. At times it hasn’t reached the families but the recognition is expected to rise. Parents are now aware of the facilities and initiatives that are available for their children and themselves. </a:t>
            </a:r>
          </a:p>
          <a:p>
            <a:pPr algn="ctr"/>
            <a:r>
              <a:rPr lang="en-GB" dirty="0"/>
              <a:t> </a:t>
            </a:r>
          </a:p>
          <a:p>
            <a:endParaRPr lang="en-GB" dirty="0"/>
          </a:p>
        </p:txBody>
      </p:sp>
    </p:spTree>
    <p:extLst>
      <p:ext uri="{BB962C8B-B14F-4D97-AF65-F5344CB8AC3E}">
        <p14:creationId xmlns:p14="http://schemas.microsoft.com/office/powerpoint/2010/main" val="2845621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Rectangle 3"/>
          <p:cNvSpPr/>
          <p:nvPr/>
        </p:nvSpPr>
        <p:spPr>
          <a:xfrm>
            <a:off x="0" y="0"/>
            <a:ext cx="12192000" cy="6858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088967" y="232756"/>
            <a:ext cx="10008524" cy="4524315"/>
          </a:xfrm>
          <a:prstGeom prst="rect">
            <a:avLst/>
          </a:prstGeom>
          <a:noFill/>
        </p:spPr>
        <p:txBody>
          <a:bodyPr wrap="square" rtlCol="0">
            <a:spAutoFit/>
          </a:bodyPr>
          <a:lstStyle/>
          <a:p>
            <a:r>
              <a:rPr lang="en-GB" dirty="0"/>
              <a:t>Cpag.org.uk. (2018). </a:t>
            </a:r>
            <a:r>
              <a:rPr lang="en-GB" i="1" dirty="0"/>
              <a:t>The impact of poverty | Child Poverty Action Group</a:t>
            </a:r>
            <a:r>
              <a:rPr lang="en-GB" dirty="0"/>
              <a:t>. [online] Available at: http://cpag.org.uk/content/impact-poverty [Accessed </a:t>
            </a:r>
            <a:r>
              <a:rPr lang="en-GB" dirty="0" smtClean="0"/>
              <a:t>15 </a:t>
            </a:r>
            <a:r>
              <a:rPr lang="en-GB" dirty="0"/>
              <a:t>Feb. 2018</a:t>
            </a:r>
            <a:r>
              <a:rPr lang="en-GB" dirty="0" smtClean="0"/>
              <a:t>].</a:t>
            </a:r>
          </a:p>
          <a:p>
            <a:endParaRPr lang="en-GB" dirty="0"/>
          </a:p>
          <a:p>
            <a:r>
              <a:rPr lang="en-GB" dirty="0" err="1"/>
              <a:t>Gov.wales</a:t>
            </a:r>
            <a:r>
              <a:rPr lang="en-GB" dirty="0"/>
              <a:t>. (2018). </a:t>
            </a:r>
            <a:r>
              <a:rPr lang="en-GB" i="1" dirty="0"/>
              <a:t>Welsh </a:t>
            </a:r>
            <a:r>
              <a:rPr lang="en-GB" i="1" dirty="0" err="1"/>
              <a:t>Government|Flying</a:t>
            </a:r>
            <a:r>
              <a:rPr lang="en-GB" i="1" dirty="0"/>
              <a:t> Start</a:t>
            </a:r>
            <a:r>
              <a:rPr lang="en-GB" dirty="0"/>
              <a:t>. [online] Available at: http://gov.wales/topics/people-and-communities/people/children-and-young-people/parenting-support-guidance/help/flyingstart/?lang=en [Accessed 15 Feb. 2018</a:t>
            </a:r>
            <a:r>
              <a:rPr lang="en-GB" dirty="0" smtClean="0"/>
              <a:t>].</a:t>
            </a:r>
          </a:p>
          <a:p>
            <a:endParaRPr lang="en-GB" dirty="0"/>
          </a:p>
          <a:p>
            <a:r>
              <a:rPr lang="en-GB" dirty="0" err="1"/>
              <a:t>Gov.wales</a:t>
            </a:r>
            <a:r>
              <a:rPr lang="en-GB" dirty="0"/>
              <a:t>. (2018). [online] Available at: http://gov.wales/docs/caecd/research/2014/140131-flying-start-synthesis-report-en.pdf [Accessed 16 Feb. 2018</a:t>
            </a:r>
            <a:r>
              <a:rPr lang="en-GB" dirty="0" smtClean="0"/>
              <a:t>].</a:t>
            </a:r>
          </a:p>
          <a:p>
            <a:endParaRPr lang="en-GB" dirty="0"/>
          </a:p>
          <a:p>
            <a:r>
              <a:rPr lang="en-GB" dirty="0" err="1"/>
              <a:t>Gov.wales</a:t>
            </a:r>
            <a:r>
              <a:rPr lang="en-GB" dirty="0"/>
              <a:t>. (2018). </a:t>
            </a:r>
            <a:r>
              <a:rPr lang="en-GB" i="1" dirty="0"/>
              <a:t>Welsh </a:t>
            </a:r>
            <a:r>
              <a:rPr lang="en-GB" i="1" dirty="0" err="1"/>
              <a:t>Government|Flying</a:t>
            </a:r>
            <a:r>
              <a:rPr lang="en-GB" i="1" dirty="0"/>
              <a:t> Start</a:t>
            </a:r>
            <a:r>
              <a:rPr lang="en-GB" dirty="0"/>
              <a:t>. [online] Available at: http://gov.wales/statistics-and-research/flying-start/?lang=en [Accessed 16 Feb. 2018</a:t>
            </a:r>
            <a:r>
              <a:rPr lang="en-GB" dirty="0" smtClean="0"/>
              <a:t>].</a:t>
            </a:r>
          </a:p>
          <a:p>
            <a:endParaRPr lang="en-GB" dirty="0"/>
          </a:p>
          <a:p>
            <a:r>
              <a:rPr lang="en-GB" dirty="0" err="1"/>
              <a:t>Gov.wales</a:t>
            </a:r>
            <a:r>
              <a:rPr lang="en-GB" dirty="0"/>
              <a:t>. (2018). </a:t>
            </a:r>
            <a:r>
              <a:rPr lang="en-GB" i="1" dirty="0"/>
              <a:t>Welsh </a:t>
            </a:r>
            <a:r>
              <a:rPr lang="en-GB" i="1" dirty="0" err="1"/>
              <a:t>Government|Flying</a:t>
            </a:r>
            <a:r>
              <a:rPr lang="en-GB" i="1" dirty="0"/>
              <a:t> Start</a:t>
            </a:r>
            <a:r>
              <a:rPr lang="en-GB" dirty="0"/>
              <a:t>. [online] Available at: http://gov.wales/topics/people-and-communities/people/children-and-young-people/parenting-support-guidance/help/flyingstart/?lang=en [Accessed 16 Feb. 2018].</a:t>
            </a:r>
          </a:p>
        </p:txBody>
      </p:sp>
    </p:spTree>
    <p:extLst>
      <p:ext uri="{BB962C8B-B14F-4D97-AF65-F5344CB8AC3E}">
        <p14:creationId xmlns:p14="http://schemas.microsoft.com/office/powerpoint/2010/main" val="36462373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839</Words>
  <Application>Microsoft Office PowerPoint</Application>
  <PresentationFormat>Widescreen</PresentationFormat>
  <Paragraphs>59</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Akbar Ali (1704828)</dc:creator>
  <cp:lastModifiedBy>Akbar Ali (1704828)</cp:lastModifiedBy>
  <cp:revision>3</cp:revision>
  <dcterms:created xsi:type="dcterms:W3CDTF">2018-02-16T08:36:11Z</dcterms:created>
  <dcterms:modified xsi:type="dcterms:W3CDTF">2018-02-16T08:56:32Z</dcterms:modified>
</cp:coreProperties>
</file>