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1"/>
  </p:notesMasterIdLst>
  <p:sldIdLst>
    <p:sldId id="1706" r:id="rId5"/>
    <p:sldId id="1492" r:id="rId6"/>
    <p:sldId id="501" r:id="rId7"/>
    <p:sldId id="1726" r:id="rId8"/>
    <p:sldId id="1707" r:id="rId9"/>
    <p:sldId id="1685" r:id="rId10"/>
    <p:sldId id="1687" r:id="rId11"/>
    <p:sldId id="1686" r:id="rId12"/>
    <p:sldId id="1708" r:id="rId13"/>
    <p:sldId id="1709" r:id="rId14"/>
    <p:sldId id="1710" r:id="rId15"/>
    <p:sldId id="1711" r:id="rId16"/>
    <p:sldId id="1712" r:id="rId17"/>
    <p:sldId id="1716" r:id="rId18"/>
    <p:sldId id="1704" r:id="rId19"/>
    <p:sldId id="540" r:id="rId20"/>
    <p:sldId id="1717" r:id="rId21"/>
    <p:sldId id="542" r:id="rId22"/>
    <p:sldId id="1719" r:id="rId23"/>
    <p:sldId id="1496" r:id="rId24"/>
    <p:sldId id="1721" r:id="rId25"/>
    <p:sldId id="270" r:id="rId26"/>
    <p:sldId id="1723" r:id="rId27"/>
    <p:sldId id="1713" r:id="rId28"/>
    <p:sldId id="1694" r:id="rId29"/>
    <p:sldId id="447"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6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1EFC38-15F8-446B-B1FD-A006B75320A7}" v="12" dt="2025-09-08T10:44:51.3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843"/>
    <p:restoredTop sz="95652" autoAdjust="0"/>
  </p:normalViewPr>
  <p:slideViewPr>
    <p:cSldViewPr snapToGrid="0" snapToObjects="1">
      <p:cViewPr varScale="1">
        <p:scale>
          <a:sx n="90" d="100"/>
          <a:sy n="90" d="100"/>
        </p:scale>
        <p:origin x="232"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cy-GB" dirty="0"/>
          </a:p>
        </p:txBody>
      </p:sp>
    </p:spTree>
    <p:extLst>
      <p:ext uri="{BB962C8B-B14F-4D97-AF65-F5344CB8AC3E}">
        <p14:creationId xmlns:p14="http://schemas.microsoft.com/office/powerpoint/2010/main" val="24412502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cy-GB" dirty="0"/>
          </a:p>
        </p:txBody>
      </p:sp>
    </p:spTree>
    <p:extLst>
      <p:ext uri="{BB962C8B-B14F-4D97-AF65-F5344CB8AC3E}">
        <p14:creationId xmlns:p14="http://schemas.microsoft.com/office/powerpoint/2010/main" val="12503518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cy-GB" dirty="0"/>
          </a:p>
        </p:txBody>
      </p:sp>
    </p:spTree>
    <p:extLst>
      <p:ext uri="{BB962C8B-B14F-4D97-AF65-F5344CB8AC3E}">
        <p14:creationId xmlns:p14="http://schemas.microsoft.com/office/powerpoint/2010/main" val="12320634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US" altLang="en-US" dirty="0" err="1">
                <a:latin typeface="Arial" panose="020B0604020202020204" pitchFamily="34" charset="0"/>
                <a:cs typeface="Arial" panose="020B0604020202020204" pitchFamily="34" charset="0"/>
              </a:rPr>
              <a:t>curriculumforwales.gov.wales</a:t>
            </a:r>
            <a:r>
              <a:rPr lang="en-US" altLang="en-US" dirty="0">
                <a:latin typeface="Arial" panose="020B0604020202020204" pitchFamily="34" charset="0"/>
                <a:cs typeface="Arial" panose="020B0604020202020204" pitchFamily="34" charset="0"/>
              </a:rPr>
              <a:t>/2019/01/18/what-really-does-matter/</a:t>
            </a:r>
          </a:p>
          <a:p>
            <a:endParaRPr lang="cy-GB" dirty="0"/>
          </a:p>
        </p:txBody>
      </p:sp>
    </p:spTree>
    <p:extLst>
      <p:ext uri="{BB962C8B-B14F-4D97-AF65-F5344CB8AC3E}">
        <p14:creationId xmlns:p14="http://schemas.microsoft.com/office/powerpoint/2010/main" val="20616592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961CFD3C-E5D7-B74F-BA11-36C78ED5B87B}" type="slidenum">
              <a:rPr lang="cy-GB" smtClean="0"/>
              <a:t>26</a:t>
            </a:fld>
            <a:endParaRPr lang="cy-GB"/>
          </a:p>
        </p:txBody>
      </p:sp>
    </p:spTree>
    <p:extLst>
      <p:ext uri="{BB962C8B-B14F-4D97-AF65-F5344CB8AC3E}">
        <p14:creationId xmlns:p14="http://schemas.microsoft.com/office/powerpoint/2010/main" val="9779820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CDC2D-018F-A140-9E8A-EB8EC7CA0EB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cy-GB"/>
          </a:p>
        </p:txBody>
      </p:sp>
      <p:sp>
        <p:nvSpPr>
          <p:cNvPr id="3" name="Subtitle 2">
            <a:extLst>
              <a:ext uri="{FF2B5EF4-FFF2-40B4-BE49-F238E27FC236}">
                <a16:creationId xmlns:a16="http://schemas.microsoft.com/office/drawing/2014/main" id="{F3C340A0-11DF-AC4D-A2C5-70493B377F2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cy-GB"/>
          </a:p>
        </p:txBody>
      </p:sp>
      <p:sp>
        <p:nvSpPr>
          <p:cNvPr id="4" name="Date Placeholder 3">
            <a:extLst>
              <a:ext uri="{FF2B5EF4-FFF2-40B4-BE49-F238E27FC236}">
                <a16:creationId xmlns:a16="http://schemas.microsoft.com/office/drawing/2014/main" id="{1AE94369-0034-F14D-AFAC-AA1797E0C3D6}"/>
              </a:ext>
            </a:extLst>
          </p:cNvPr>
          <p:cNvSpPr>
            <a:spLocks noGrp="1"/>
          </p:cNvSpPr>
          <p:nvPr>
            <p:ph type="dt" sz="half" idx="10"/>
          </p:nvPr>
        </p:nvSpPr>
        <p:spPr/>
        <p:txBody>
          <a:bodyPr/>
          <a:lstStyle/>
          <a:p>
            <a:fld id="{64FE33D4-9C4B-C14B-9A08-DEC0616B7C04}" type="datetimeFigureOut">
              <a:rPr lang="cy-GB" smtClean="0"/>
              <a:t>08/09/25</a:t>
            </a:fld>
            <a:endParaRPr lang="cy-GB"/>
          </a:p>
        </p:txBody>
      </p:sp>
      <p:sp>
        <p:nvSpPr>
          <p:cNvPr id="5" name="Footer Placeholder 4">
            <a:extLst>
              <a:ext uri="{FF2B5EF4-FFF2-40B4-BE49-F238E27FC236}">
                <a16:creationId xmlns:a16="http://schemas.microsoft.com/office/drawing/2014/main" id="{4DC7E624-5C73-BA40-873C-2A4775314E04}"/>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A039E296-DEDD-914A-95CC-F37B6541637A}"/>
              </a:ext>
            </a:extLst>
          </p:cNvPr>
          <p:cNvSpPr>
            <a:spLocks noGrp="1"/>
          </p:cNvSpPr>
          <p:nvPr>
            <p:ph type="sldNum" sz="quarter" idx="12"/>
          </p:nvPr>
        </p:nvSpPr>
        <p:spPr/>
        <p:txBody>
          <a:bodyPr/>
          <a:lstStyle/>
          <a:p>
            <a:fld id="{F34DFDED-5E32-304A-984B-22194594E183}" type="slidenum">
              <a:rPr lang="cy-GB" smtClean="0"/>
              <a:t>‹#›</a:t>
            </a:fld>
            <a:endParaRPr lang="cy-GB"/>
          </a:p>
        </p:txBody>
      </p:sp>
    </p:spTree>
    <p:extLst>
      <p:ext uri="{BB962C8B-B14F-4D97-AF65-F5344CB8AC3E}">
        <p14:creationId xmlns:p14="http://schemas.microsoft.com/office/powerpoint/2010/main" val="7449592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089C6-6C9E-2845-AD40-A7D560D72B41}"/>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002F97B1-DBD9-2F4D-AC29-637FCC09A5C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7369EB24-5AA6-2440-9AA1-748643E27EF8}"/>
              </a:ext>
            </a:extLst>
          </p:cNvPr>
          <p:cNvSpPr>
            <a:spLocks noGrp="1"/>
          </p:cNvSpPr>
          <p:nvPr>
            <p:ph type="dt" sz="half" idx="10"/>
          </p:nvPr>
        </p:nvSpPr>
        <p:spPr/>
        <p:txBody>
          <a:bodyPr/>
          <a:lstStyle/>
          <a:p>
            <a:fld id="{64FE33D4-9C4B-C14B-9A08-DEC0616B7C04}" type="datetimeFigureOut">
              <a:rPr lang="cy-GB" smtClean="0"/>
              <a:t>08/09/25</a:t>
            </a:fld>
            <a:endParaRPr lang="cy-GB"/>
          </a:p>
        </p:txBody>
      </p:sp>
      <p:sp>
        <p:nvSpPr>
          <p:cNvPr id="5" name="Footer Placeholder 4">
            <a:extLst>
              <a:ext uri="{FF2B5EF4-FFF2-40B4-BE49-F238E27FC236}">
                <a16:creationId xmlns:a16="http://schemas.microsoft.com/office/drawing/2014/main" id="{6DA5225B-9052-2541-88CC-07EBCEB486F0}"/>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5F99C87E-6B5D-AA43-BFC3-40BCCB608B06}"/>
              </a:ext>
            </a:extLst>
          </p:cNvPr>
          <p:cNvSpPr>
            <a:spLocks noGrp="1"/>
          </p:cNvSpPr>
          <p:nvPr>
            <p:ph type="sldNum" sz="quarter" idx="12"/>
          </p:nvPr>
        </p:nvSpPr>
        <p:spPr/>
        <p:txBody>
          <a:bodyPr/>
          <a:lstStyle/>
          <a:p>
            <a:fld id="{F34DFDED-5E32-304A-984B-22194594E183}" type="slidenum">
              <a:rPr lang="cy-GB" smtClean="0"/>
              <a:t>‹#›</a:t>
            </a:fld>
            <a:endParaRPr lang="cy-GB"/>
          </a:p>
        </p:txBody>
      </p:sp>
    </p:spTree>
    <p:extLst>
      <p:ext uri="{BB962C8B-B14F-4D97-AF65-F5344CB8AC3E}">
        <p14:creationId xmlns:p14="http://schemas.microsoft.com/office/powerpoint/2010/main" val="1956068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A8FBF-3854-3043-B5D3-9B61DE2F8FC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cy-GB"/>
          </a:p>
        </p:txBody>
      </p:sp>
      <p:sp>
        <p:nvSpPr>
          <p:cNvPr id="3" name="Text Placeholder 2">
            <a:extLst>
              <a:ext uri="{FF2B5EF4-FFF2-40B4-BE49-F238E27FC236}">
                <a16:creationId xmlns:a16="http://schemas.microsoft.com/office/drawing/2014/main" id="{32909520-8F51-1043-972C-788C11DFFED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D43903D-C626-AC4C-B0DA-A9DF90E63D79}"/>
              </a:ext>
            </a:extLst>
          </p:cNvPr>
          <p:cNvSpPr>
            <a:spLocks noGrp="1"/>
          </p:cNvSpPr>
          <p:nvPr>
            <p:ph type="dt" sz="half" idx="10"/>
          </p:nvPr>
        </p:nvSpPr>
        <p:spPr/>
        <p:txBody>
          <a:bodyPr/>
          <a:lstStyle/>
          <a:p>
            <a:fld id="{64FE33D4-9C4B-C14B-9A08-DEC0616B7C04}" type="datetimeFigureOut">
              <a:rPr lang="cy-GB" smtClean="0"/>
              <a:t>08/09/25</a:t>
            </a:fld>
            <a:endParaRPr lang="cy-GB"/>
          </a:p>
        </p:txBody>
      </p:sp>
      <p:sp>
        <p:nvSpPr>
          <p:cNvPr id="5" name="Footer Placeholder 4">
            <a:extLst>
              <a:ext uri="{FF2B5EF4-FFF2-40B4-BE49-F238E27FC236}">
                <a16:creationId xmlns:a16="http://schemas.microsoft.com/office/drawing/2014/main" id="{EE2E37C7-D2D3-704F-8EDD-90C6EB4FFC8D}"/>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A20C13CB-03AB-964B-B380-631827841ADF}"/>
              </a:ext>
            </a:extLst>
          </p:cNvPr>
          <p:cNvSpPr>
            <a:spLocks noGrp="1"/>
          </p:cNvSpPr>
          <p:nvPr>
            <p:ph type="sldNum" sz="quarter" idx="12"/>
          </p:nvPr>
        </p:nvSpPr>
        <p:spPr/>
        <p:txBody>
          <a:bodyPr/>
          <a:lstStyle/>
          <a:p>
            <a:fld id="{F34DFDED-5E32-304A-984B-22194594E183}" type="slidenum">
              <a:rPr lang="cy-GB" smtClean="0"/>
              <a:t>‹#›</a:t>
            </a:fld>
            <a:endParaRPr lang="cy-GB"/>
          </a:p>
        </p:txBody>
      </p:sp>
    </p:spTree>
    <p:extLst>
      <p:ext uri="{BB962C8B-B14F-4D97-AF65-F5344CB8AC3E}">
        <p14:creationId xmlns:p14="http://schemas.microsoft.com/office/powerpoint/2010/main" val="20665462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B2D10-DE38-3E42-85FB-43EB50FD9150}"/>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81CF10B2-45B0-E640-BD74-8BA0B0A2F345}"/>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Content Placeholder 3">
            <a:extLst>
              <a:ext uri="{FF2B5EF4-FFF2-40B4-BE49-F238E27FC236}">
                <a16:creationId xmlns:a16="http://schemas.microsoft.com/office/drawing/2014/main" id="{A1555314-CC47-AC4C-9BC7-C7DDE04625C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Date Placeholder 4">
            <a:extLst>
              <a:ext uri="{FF2B5EF4-FFF2-40B4-BE49-F238E27FC236}">
                <a16:creationId xmlns:a16="http://schemas.microsoft.com/office/drawing/2014/main" id="{29CE8F50-25CB-5B44-B3AF-E79A7097FEA5}"/>
              </a:ext>
            </a:extLst>
          </p:cNvPr>
          <p:cNvSpPr>
            <a:spLocks noGrp="1"/>
          </p:cNvSpPr>
          <p:nvPr>
            <p:ph type="dt" sz="half" idx="10"/>
          </p:nvPr>
        </p:nvSpPr>
        <p:spPr/>
        <p:txBody>
          <a:bodyPr/>
          <a:lstStyle/>
          <a:p>
            <a:fld id="{64FE33D4-9C4B-C14B-9A08-DEC0616B7C04}" type="datetimeFigureOut">
              <a:rPr lang="cy-GB" smtClean="0"/>
              <a:t>08/09/25</a:t>
            </a:fld>
            <a:endParaRPr lang="cy-GB"/>
          </a:p>
        </p:txBody>
      </p:sp>
      <p:sp>
        <p:nvSpPr>
          <p:cNvPr id="6" name="Footer Placeholder 5">
            <a:extLst>
              <a:ext uri="{FF2B5EF4-FFF2-40B4-BE49-F238E27FC236}">
                <a16:creationId xmlns:a16="http://schemas.microsoft.com/office/drawing/2014/main" id="{148A6D4E-2833-B24A-ABC1-0A9ADD8B6760}"/>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0CBAAE92-2F58-F446-9F8C-4F106D7A6E94}"/>
              </a:ext>
            </a:extLst>
          </p:cNvPr>
          <p:cNvSpPr>
            <a:spLocks noGrp="1"/>
          </p:cNvSpPr>
          <p:nvPr>
            <p:ph type="sldNum" sz="quarter" idx="12"/>
          </p:nvPr>
        </p:nvSpPr>
        <p:spPr/>
        <p:txBody>
          <a:bodyPr/>
          <a:lstStyle/>
          <a:p>
            <a:fld id="{F34DFDED-5E32-304A-984B-22194594E183}" type="slidenum">
              <a:rPr lang="cy-GB" smtClean="0"/>
              <a:t>‹#›</a:t>
            </a:fld>
            <a:endParaRPr lang="cy-GB"/>
          </a:p>
        </p:txBody>
      </p:sp>
    </p:spTree>
    <p:extLst>
      <p:ext uri="{BB962C8B-B14F-4D97-AF65-F5344CB8AC3E}">
        <p14:creationId xmlns:p14="http://schemas.microsoft.com/office/powerpoint/2010/main" val="523784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7FEF8-2178-5E4D-90A2-69762F935023}"/>
              </a:ext>
            </a:extLst>
          </p:cNvPr>
          <p:cNvSpPr>
            <a:spLocks noGrp="1"/>
          </p:cNvSpPr>
          <p:nvPr>
            <p:ph type="title"/>
          </p:nvPr>
        </p:nvSpPr>
        <p:spPr>
          <a:xfrm>
            <a:off x="839788" y="365125"/>
            <a:ext cx="10515600" cy="1325563"/>
          </a:xfrm>
        </p:spPr>
        <p:txBody>
          <a:bodyPr/>
          <a:lstStyle/>
          <a:p>
            <a:r>
              <a:rPr lang="en-US"/>
              <a:t>Click to edit Master title style</a:t>
            </a:r>
            <a:endParaRPr lang="cy-GB"/>
          </a:p>
        </p:txBody>
      </p:sp>
      <p:sp>
        <p:nvSpPr>
          <p:cNvPr id="3" name="Text Placeholder 2">
            <a:extLst>
              <a:ext uri="{FF2B5EF4-FFF2-40B4-BE49-F238E27FC236}">
                <a16:creationId xmlns:a16="http://schemas.microsoft.com/office/drawing/2014/main" id="{FCE55FFE-934C-BA4B-A043-E3C6F1FE089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8841906-E4D0-A342-B78F-5211ABBABF8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Text Placeholder 4">
            <a:extLst>
              <a:ext uri="{FF2B5EF4-FFF2-40B4-BE49-F238E27FC236}">
                <a16:creationId xmlns:a16="http://schemas.microsoft.com/office/drawing/2014/main" id="{C475F71C-7FEC-DF48-8C53-68700BC42E2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EE9679B-88F4-DA43-A5B5-C7BD38969C9A}"/>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7" name="Date Placeholder 6">
            <a:extLst>
              <a:ext uri="{FF2B5EF4-FFF2-40B4-BE49-F238E27FC236}">
                <a16:creationId xmlns:a16="http://schemas.microsoft.com/office/drawing/2014/main" id="{C4539100-7D4A-2F4A-8660-8CF9F6E03AC6}"/>
              </a:ext>
            </a:extLst>
          </p:cNvPr>
          <p:cNvSpPr>
            <a:spLocks noGrp="1"/>
          </p:cNvSpPr>
          <p:nvPr>
            <p:ph type="dt" sz="half" idx="10"/>
          </p:nvPr>
        </p:nvSpPr>
        <p:spPr/>
        <p:txBody>
          <a:bodyPr/>
          <a:lstStyle/>
          <a:p>
            <a:fld id="{64FE33D4-9C4B-C14B-9A08-DEC0616B7C04}" type="datetimeFigureOut">
              <a:rPr lang="cy-GB" smtClean="0"/>
              <a:t>08/09/25</a:t>
            </a:fld>
            <a:endParaRPr lang="cy-GB"/>
          </a:p>
        </p:txBody>
      </p:sp>
      <p:sp>
        <p:nvSpPr>
          <p:cNvPr id="8" name="Footer Placeholder 7">
            <a:extLst>
              <a:ext uri="{FF2B5EF4-FFF2-40B4-BE49-F238E27FC236}">
                <a16:creationId xmlns:a16="http://schemas.microsoft.com/office/drawing/2014/main" id="{740DFE9E-EDF2-CE4C-A48E-0371A164C925}"/>
              </a:ext>
            </a:extLst>
          </p:cNvPr>
          <p:cNvSpPr>
            <a:spLocks noGrp="1"/>
          </p:cNvSpPr>
          <p:nvPr>
            <p:ph type="ftr" sz="quarter" idx="11"/>
          </p:nvPr>
        </p:nvSpPr>
        <p:spPr/>
        <p:txBody>
          <a:bodyPr/>
          <a:lstStyle/>
          <a:p>
            <a:endParaRPr lang="cy-GB"/>
          </a:p>
        </p:txBody>
      </p:sp>
      <p:sp>
        <p:nvSpPr>
          <p:cNvPr id="9" name="Slide Number Placeholder 8">
            <a:extLst>
              <a:ext uri="{FF2B5EF4-FFF2-40B4-BE49-F238E27FC236}">
                <a16:creationId xmlns:a16="http://schemas.microsoft.com/office/drawing/2014/main" id="{5A416569-62C4-6C4C-933B-1AFA2026CC09}"/>
              </a:ext>
            </a:extLst>
          </p:cNvPr>
          <p:cNvSpPr>
            <a:spLocks noGrp="1"/>
          </p:cNvSpPr>
          <p:nvPr>
            <p:ph type="sldNum" sz="quarter" idx="12"/>
          </p:nvPr>
        </p:nvSpPr>
        <p:spPr/>
        <p:txBody>
          <a:bodyPr/>
          <a:lstStyle/>
          <a:p>
            <a:fld id="{F34DFDED-5E32-304A-984B-22194594E183}" type="slidenum">
              <a:rPr lang="cy-GB" smtClean="0"/>
              <a:t>‹#›</a:t>
            </a:fld>
            <a:endParaRPr lang="cy-GB"/>
          </a:p>
        </p:txBody>
      </p:sp>
    </p:spTree>
    <p:extLst>
      <p:ext uri="{BB962C8B-B14F-4D97-AF65-F5344CB8AC3E}">
        <p14:creationId xmlns:p14="http://schemas.microsoft.com/office/powerpoint/2010/main" val="35765296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05012-F1AE-2C40-9523-38D038D5B954}"/>
              </a:ext>
            </a:extLst>
          </p:cNvPr>
          <p:cNvSpPr>
            <a:spLocks noGrp="1"/>
          </p:cNvSpPr>
          <p:nvPr>
            <p:ph type="title"/>
          </p:nvPr>
        </p:nvSpPr>
        <p:spPr/>
        <p:txBody>
          <a:bodyPr/>
          <a:lstStyle/>
          <a:p>
            <a:r>
              <a:rPr lang="en-US"/>
              <a:t>Click to edit Master title style</a:t>
            </a:r>
            <a:endParaRPr lang="cy-GB"/>
          </a:p>
        </p:txBody>
      </p:sp>
      <p:sp>
        <p:nvSpPr>
          <p:cNvPr id="3" name="Date Placeholder 2">
            <a:extLst>
              <a:ext uri="{FF2B5EF4-FFF2-40B4-BE49-F238E27FC236}">
                <a16:creationId xmlns:a16="http://schemas.microsoft.com/office/drawing/2014/main" id="{F06682A9-D85C-2547-83E6-E63163C77C4F}"/>
              </a:ext>
            </a:extLst>
          </p:cNvPr>
          <p:cNvSpPr>
            <a:spLocks noGrp="1"/>
          </p:cNvSpPr>
          <p:nvPr>
            <p:ph type="dt" sz="half" idx="10"/>
          </p:nvPr>
        </p:nvSpPr>
        <p:spPr/>
        <p:txBody>
          <a:bodyPr/>
          <a:lstStyle/>
          <a:p>
            <a:fld id="{64FE33D4-9C4B-C14B-9A08-DEC0616B7C04}" type="datetimeFigureOut">
              <a:rPr lang="cy-GB" smtClean="0"/>
              <a:t>08/09/25</a:t>
            </a:fld>
            <a:endParaRPr lang="cy-GB"/>
          </a:p>
        </p:txBody>
      </p:sp>
      <p:sp>
        <p:nvSpPr>
          <p:cNvPr id="4" name="Footer Placeholder 3">
            <a:extLst>
              <a:ext uri="{FF2B5EF4-FFF2-40B4-BE49-F238E27FC236}">
                <a16:creationId xmlns:a16="http://schemas.microsoft.com/office/drawing/2014/main" id="{AC13374F-26C4-E042-813D-8230738E95EB}"/>
              </a:ext>
            </a:extLst>
          </p:cNvPr>
          <p:cNvSpPr>
            <a:spLocks noGrp="1"/>
          </p:cNvSpPr>
          <p:nvPr>
            <p:ph type="ftr" sz="quarter" idx="11"/>
          </p:nvPr>
        </p:nvSpPr>
        <p:spPr/>
        <p:txBody>
          <a:bodyPr/>
          <a:lstStyle/>
          <a:p>
            <a:endParaRPr lang="cy-GB"/>
          </a:p>
        </p:txBody>
      </p:sp>
      <p:sp>
        <p:nvSpPr>
          <p:cNvPr id="5" name="Slide Number Placeholder 4">
            <a:extLst>
              <a:ext uri="{FF2B5EF4-FFF2-40B4-BE49-F238E27FC236}">
                <a16:creationId xmlns:a16="http://schemas.microsoft.com/office/drawing/2014/main" id="{A39CCC63-1996-464C-8D03-381CB9167179}"/>
              </a:ext>
            </a:extLst>
          </p:cNvPr>
          <p:cNvSpPr>
            <a:spLocks noGrp="1"/>
          </p:cNvSpPr>
          <p:nvPr>
            <p:ph type="sldNum" sz="quarter" idx="12"/>
          </p:nvPr>
        </p:nvSpPr>
        <p:spPr/>
        <p:txBody>
          <a:bodyPr/>
          <a:lstStyle/>
          <a:p>
            <a:fld id="{F34DFDED-5E32-304A-984B-22194594E183}" type="slidenum">
              <a:rPr lang="cy-GB" smtClean="0"/>
              <a:t>‹#›</a:t>
            </a:fld>
            <a:endParaRPr lang="cy-GB"/>
          </a:p>
        </p:txBody>
      </p:sp>
    </p:spTree>
    <p:extLst>
      <p:ext uri="{BB962C8B-B14F-4D97-AF65-F5344CB8AC3E}">
        <p14:creationId xmlns:p14="http://schemas.microsoft.com/office/powerpoint/2010/main" val="5715936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17BEB1-72AF-CC48-8EF5-CA326FC8D519}"/>
              </a:ext>
            </a:extLst>
          </p:cNvPr>
          <p:cNvSpPr>
            <a:spLocks noGrp="1"/>
          </p:cNvSpPr>
          <p:nvPr>
            <p:ph type="dt" sz="half" idx="10"/>
          </p:nvPr>
        </p:nvSpPr>
        <p:spPr/>
        <p:txBody>
          <a:bodyPr/>
          <a:lstStyle/>
          <a:p>
            <a:fld id="{64FE33D4-9C4B-C14B-9A08-DEC0616B7C04}" type="datetimeFigureOut">
              <a:rPr lang="cy-GB" smtClean="0"/>
              <a:t>08/09/25</a:t>
            </a:fld>
            <a:endParaRPr lang="cy-GB"/>
          </a:p>
        </p:txBody>
      </p:sp>
      <p:sp>
        <p:nvSpPr>
          <p:cNvPr id="3" name="Footer Placeholder 2">
            <a:extLst>
              <a:ext uri="{FF2B5EF4-FFF2-40B4-BE49-F238E27FC236}">
                <a16:creationId xmlns:a16="http://schemas.microsoft.com/office/drawing/2014/main" id="{2A702033-C6D6-6842-851B-47A750EE5E4F}"/>
              </a:ext>
            </a:extLst>
          </p:cNvPr>
          <p:cNvSpPr>
            <a:spLocks noGrp="1"/>
          </p:cNvSpPr>
          <p:nvPr>
            <p:ph type="ftr" sz="quarter" idx="11"/>
          </p:nvPr>
        </p:nvSpPr>
        <p:spPr/>
        <p:txBody>
          <a:bodyPr/>
          <a:lstStyle/>
          <a:p>
            <a:endParaRPr lang="cy-GB"/>
          </a:p>
        </p:txBody>
      </p:sp>
      <p:sp>
        <p:nvSpPr>
          <p:cNvPr id="4" name="Slide Number Placeholder 3">
            <a:extLst>
              <a:ext uri="{FF2B5EF4-FFF2-40B4-BE49-F238E27FC236}">
                <a16:creationId xmlns:a16="http://schemas.microsoft.com/office/drawing/2014/main" id="{503289A1-1B20-4F41-B200-8F55BFFC478A}"/>
              </a:ext>
            </a:extLst>
          </p:cNvPr>
          <p:cNvSpPr>
            <a:spLocks noGrp="1"/>
          </p:cNvSpPr>
          <p:nvPr>
            <p:ph type="sldNum" sz="quarter" idx="12"/>
          </p:nvPr>
        </p:nvSpPr>
        <p:spPr/>
        <p:txBody>
          <a:bodyPr/>
          <a:lstStyle/>
          <a:p>
            <a:fld id="{F34DFDED-5E32-304A-984B-22194594E183}" type="slidenum">
              <a:rPr lang="cy-GB" smtClean="0"/>
              <a:t>‹#›</a:t>
            </a:fld>
            <a:endParaRPr lang="cy-GB"/>
          </a:p>
        </p:txBody>
      </p:sp>
    </p:spTree>
    <p:extLst>
      <p:ext uri="{BB962C8B-B14F-4D97-AF65-F5344CB8AC3E}">
        <p14:creationId xmlns:p14="http://schemas.microsoft.com/office/powerpoint/2010/main" val="3214752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0FEB5-1E87-F74C-A49C-A17C4D2BB6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Content Placeholder 2">
            <a:extLst>
              <a:ext uri="{FF2B5EF4-FFF2-40B4-BE49-F238E27FC236}">
                <a16:creationId xmlns:a16="http://schemas.microsoft.com/office/drawing/2014/main" id="{7F9F30FE-D4B5-B345-80D1-907A72FC70E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Text Placeholder 3">
            <a:extLst>
              <a:ext uri="{FF2B5EF4-FFF2-40B4-BE49-F238E27FC236}">
                <a16:creationId xmlns:a16="http://schemas.microsoft.com/office/drawing/2014/main" id="{0B6EAE3D-FBA1-E54C-A1D3-2CA2E69175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59159A6-E673-5F43-801A-763B321CE531}"/>
              </a:ext>
            </a:extLst>
          </p:cNvPr>
          <p:cNvSpPr>
            <a:spLocks noGrp="1"/>
          </p:cNvSpPr>
          <p:nvPr>
            <p:ph type="dt" sz="half" idx="10"/>
          </p:nvPr>
        </p:nvSpPr>
        <p:spPr/>
        <p:txBody>
          <a:bodyPr/>
          <a:lstStyle/>
          <a:p>
            <a:fld id="{64FE33D4-9C4B-C14B-9A08-DEC0616B7C04}" type="datetimeFigureOut">
              <a:rPr lang="cy-GB" smtClean="0"/>
              <a:t>08/09/25</a:t>
            </a:fld>
            <a:endParaRPr lang="cy-GB"/>
          </a:p>
        </p:txBody>
      </p:sp>
      <p:sp>
        <p:nvSpPr>
          <p:cNvPr id="6" name="Footer Placeholder 5">
            <a:extLst>
              <a:ext uri="{FF2B5EF4-FFF2-40B4-BE49-F238E27FC236}">
                <a16:creationId xmlns:a16="http://schemas.microsoft.com/office/drawing/2014/main" id="{FE357292-62EB-B042-8DD1-3AFA79A6A5D1}"/>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27E2F1D5-CFE7-7041-A71E-F38A9C75F009}"/>
              </a:ext>
            </a:extLst>
          </p:cNvPr>
          <p:cNvSpPr>
            <a:spLocks noGrp="1"/>
          </p:cNvSpPr>
          <p:nvPr>
            <p:ph type="sldNum" sz="quarter" idx="12"/>
          </p:nvPr>
        </p:nvSpPr>
        <p:spPr/>
        <p:txBody>
          <a:bodyPr/>
          <a:lstStyle/>
          <a:p>
            <a:fld id="{F34DFDED-5E32-304A-984B-22194594E183}" type="slidenum">
              <a:rPr lang="cy-GB" smtClean="0"/>
              <a:t>‹#›</a:t>
            </a:fld>
            <a:endParaRPr lang="cy-GB"/>
          </a:p>
        </p:txBody>
      </p:sp>
    </p:spTree>
    <p:extLst>
      <p:ext uri="{BB962C8B-B14F-4D97-AF65-F5344CB8AC3E}">
        <p14:creationId xmlns:p14="http://schemas.microsoft.com/office/powerpoint/2010/main" val="42838220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324A3-BB23-054C-BF88-1E4299F568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Picture Placeholder 2">
            <a:extLst>
              <a:ext uri="{FF2B5EF4-FFF2-40B4-BE49-F238E27FC236}">
                <a16:creationId xmlns:a16="http://schemas.microsoft.com/office/drawing/2014/main" id="{E30C92ED-2E7D-0B40-8622-B3DBDA466CB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9DB8654F-6014-344F-88A8-23FFC9C7D3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8AD35B6-6910-8246-8CE9-2BB4EB911DC1}"/>
              </a:ext>
            </a:extLst>
          </p:cNvPr>
          <p:cNvSpPr>
            <a:spLocks noGrp="1"/>
          </p:cNvSpPr>
          <p:nvPr>
            <p:ph type="dt" sz="half" idx="10"/>
          </p:nvPr>
        </p:nvSpPr>
        <p:spPr/>
        <p:txBody>
          <a:bodyPr/>
          <a:lstStyle/>
          <a:p>
            <a:fld id="{64FE33D4-9C4B-C14B-9A08-DEC0616B7C04}" type="datetimeFigureOut">
              <a:rPr lang="cy-GB" smtClean="0"/>
              <a:t>08/09/25</a:t>
            </a:fld>
            <a:endParaRPr lang="cy-GB"/>
          </a:p>
        </p:txBody>
      </p:sp>
      <p:sp>
        <p:nvSpPr>
          <p:cNvPr id="6" name="Footer Placeholder 5">
            <a:extLst>
              <a:ext uri="{FF2B5EF4-FFF2-40B4-BE49-F238E27FC236}">
                <a16:creationId xmlns:a16="http://schemas.microsoft.com/office/drawing/2014/main" id="{F02C87B2-C039-934A-9257-B4BDD7DEE5D4}"/>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53B0300D-AB91-7948-82E2-5F67F14E4104}"/>
              </a:ext>
            </a:extLst>
          </p:cNvPr>
          <p:cNvSpPr>
            <a:spLocks noGrp="1"/>
          </p:cNvSpPr>
          <p:nvPr>
            <p:ph type="sldNum" sz="quarter" idx="12"/>
          </p:nvPr>
        </p:nvSpPr>
        <p:spPr/>
        <p:txBody>
          <a:bodyPr/>
          <a:lstStyle/>
          <a:p>
            <a:fld id="{F34DFDED-5E32-304A-984B-22194594E183}" type="slidenum">
              <a:rPr lang="cy-GB" smtClean="0"/>
              <a:t>‹#›</a:t>
            </a:fld>
            <a:endParaRPr lang="cy-GB"/>
          </a:p>
        </p:txBody>
      </p:sp>
    </p:spTree>
    <p:extLst>
      <p:ext uri="{BB962C8B-B14F-4D97-AF65-F5344CB8AC3E}">
        <p14:creationId xmlns:p14="http://schemas.microsoft.com/office/powerpoint/2010/main" val="1964358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C4576-9DCB-3849-9D52-8EE7E817F449}"/>
              </a:ext>
            </a:extLst>
          </p:cNvPr>
          <p:cNvSpPr>
            <a:spLocks noGrp="1"/>
          </p:cNvSpPr>
          <p:nvPr>
            <p:ph type="title"/>
          </p:nvPr>
        </p:nvSpPr>
        <p:spPr/>
        <p:txBody>
          <a:bodyPr/>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D2A2614B-BFF1-BE41-9D15-27EAF99B7FF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9F90654B-9C75-1C4D-AF60-D0F81BAF3269}"/>
              </a:ext>
            </a:extLst>
          </p:cNvPr>
          <p:cNvSpPr>
            <a:spLocks noGrp="1"/>
          </p:cNvSpPr>
          <p:nvPr>
            <p:ph type="dt" sz="half" idx="10"/>
          </p:nvPr>
        </p:nvSpPr>
        <p:spPr/>
        <p:txBody>
          <a:bodyPr/>
          <a:lstStyle/>
          <a:p>
            <a:fld id="{64FE33D4-9C4B-C14B-9A08-DEC0616B7C04}" type="datetimeFigureOut">
              <a:rPr lang="cy-GB" smtClean="0"/>
              <a:t>08/09/25</a:t>
            </a:fld>
            <a:endParaRPr lang="cy-GB"/>
          </a:p>
        </p:txBody>
      </p:sp>
      <p:sp>
        <p:nvSpPr>
          <p:cNvPr id="5" name="Footer Placeholder 4">
            <a:extLst>
              <a:ext uri="{FF2B5EF4-FFF2-40B4-BE49-F238E27FC236}">
                <a16:creationId xmlns:a16="http://schemas.microsoft.com/office/drawing/2014/main" id="{48F9F7E5-D398-2841-837F-3ACFE8AF1BD5}"/>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1C547759-5E87-B141-9515-DD28642E7C05}"/>
              </a:ext>
            </a:extLst>
          </p:cNvPr>
          <p:cNvSpPr>
            <a:spLocks noGrp="1"/>
          </p:cNvSpPr>
          <p:nvPr>
            <p:ph type="sldNum" sz="quarter" idx="12"/>
          </p:nvPr>
        </p:nvSpPr>
        <p:spPr/>
        <p:txBody>
          <a:bodyPr/>
          <a:lstStyle/>
          <a:p>
            <a:fld id="{F34DFDED-5E32-304A-984B-22194594E183}" type="slidenum">
              <a:rPr lang="cy-GB" smtClean="0"/>
              <a:t>‹#›</a:t>
            </a:fld>
            <a:endParaRPr lang="cy-GB"/>
          </a:p>
        </p:txBody>
      </p:sp>
    </p:spTree>
    <p:extLst>
      <p:ext uri="{BB962C8B-B14F-4D97-AF65-F5344CB8AC3E}">
        <p14:creationId xmlns:p14="http://schemas.microsoft.com/office/powerpoint/2010/main" val="35406549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F37ACE0-49B6-174F-98CE-E071F35E93D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1B98DA5E-3C63-D848-9E73-6C054E7761EF}"/>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85566B7A-A5DA-3C4B-8683-3CE808D6726F}"/>
              </a:ext>
            </a:extLst>
          </p:cNvPr>
          <p:cNvSpPr>
            <a:spLocks noGrp="1"/>
          </p:cNvSpPr>
          <p:nvPr>
            <p:ph type="dt" sz="half" idx="10"/>
          </p:nvPr>
        </p:nvSpPr>
        <p:spPr/>
        <p:txBody>
          <a:bodyPr/>
          <a:lstStyle/>
          <a:p>
            <a:fld id="{64FE33D4-9C4B-C14B-9A08-DEC0616B7C04}" type="datetimeFigureOut">
              <a:rPr lang="cy-GB" smtClean="0"/>
              <a:t>08/09/25</a:t>
            </a:fld>
            <a:endParaRPr lang="cy-GB"/>
          </a:p>
        </p:txBody>
      </p:sp>
      <p:sp>
        <p:nvSpPr>
          <p:cNvPr id="5" name="Footer Placeholder 4">
            <a:extLst>
              <a:ext uri="{FF2B5EF4-FFF2-40B4-BE49-F238E27FC236}">
                <a16:creationId xmlns:a16="http://schemas.microsoft.com/office/drawing/2014/main" id="{AD125109-2CD1-E44B-BBDA-B4E3212F08EC}"/>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6CE7FBF4-FF99-8946-90A7-0304BF22C8F6}"/>
              </a:ext>
            </a:extLst>
          </p:cNvPr>
          <p:cNvSpPr>
            <a:spLocks noGrp="1"/>
          </p:cNvSpPr>
          <p:nvPr>
            <p:ph type="sldNum" sz="quarter" idx="12"/>
          </p:nvPr>
        </p:nvSpPr>
        <p:spPr/>
        <p:txBody>
          <a:bodyPr/>
          <a:lstStyle/>
          <a:p>
            <a:fld id="{F34DFDED-5E32-304A-984B-22194594E183}" type="slidenum">
              <a:rPr lang="cy-GB" smtClean="0"/>
              <a:t>‹#›</a:t>
            </a:fld>
            <a:endParaRPr lang="cy-GB"/>
          </a:p>
        </p:txBody>
      </p:sp>
    </p:spTree>
    <p:extLst>
      <p:ext uri="{BB962C8B-B14F-4D97-AF65-F5344CB8AC3E}">
        <p14:creationId xmlns:p14="http://schemas.microsoft.com/office/powerpoint/2010/main" val="4580426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75AFA98-DB93-4449-9ED5-8A69A03B62F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cy-GB"/>
          </a:p>
        </p:txBody>
      </p:sp>
      <p:sp>
        <p:nvSpPr>
          <p:cNvPr id="3" name="Text Placeholder 2">
            <a:extLst>
              <a:ext uri="{FF2B5EF4-FFF2-40B4-BE49-F238E27FC236}">
                <a16:creationId xmlns:a16="http://schemas.microsoft.com/office/drawing/2014/main" id="{4BDB3D6C-8C1B-8945-A52F-B867BFA8AC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48BFB27D-C29B-E249-8F61-2A4E02C40BF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FE33D4-9C4B-C14B-9A08-DEC0616B7C04}" type="datetimeFigureOut">
              <a:rPr lang="cy-GB" smtClean="0"/>
              <a:t>08/09/25</a:t>
            </a:fld>
            <a:endParaRPr lang="cy-GB"/>
          </a:p>
        </p:txBody>
      </p:sp>
      <p:sp>
        <p:nvSpPr>
          <p:cNvPr id="5" name="Footer Placeholder 4">
            <a:extLst>
              <a:ext uri="{FF2B5EF4-FFF2-40B4-BE49-F238E27FC236}">
                <a16:creationId xmlns:a16="http://schemas.microsoft.com/office/drawing/2014/main" id="{020E6DD2-4806-5541-8967-2A81FBA76F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y-GB"/>
          </a:p>
        </p:txBody>
      </p:sp>
      <p:sp>
        <p:nvSpPr>
          <p:cNvPr id="6" name="Slide Number Placeholder 5">
            <a:extLst>
              <a:ext uri="{FF2B5EF4-FFF2-40B4-BE49-F238E27FC236}">
                <a16:creationId xmlns:a16="http://schemas.microsoft.com/office/drawing/2014/main" id="{0A38E558-CBF8-D14A-AA70-F007491BD23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4DFDED-5E32-304A-984B-22194594E183}" type="slidenum">
              <a:rPr lang="cy-GB" smtClean="0"/>
              <a:t>‹#›</a:t>
            </a:fld>
            <a:endParaRPr lang="cy-GB"/>
          </a:p>
        </p:txBody>
      </p:sp>
    </p:spTree>
    <p:extLst>
      <p:ext uri="{BB962C8B-B14F-4D97-AF65-F5344CB8AC3E}">
        <p14:creationId xmlns:p14="http://schemas.microsoft.com/office/powerpoint/2010/main" val="35206778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7.xml"/><Relationship Id="rId1" Type="http://schemas.openxmlformats.org/officeDocument/2006/relationships/video" Target="https://www.youtube.com/embed/43Fag8ZQcz4?feature=oembed"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B52AA-AD9B-3141-B527-DCFB41F889D8}"/>
              </a:ext>
            </a:extLst>
          </p:cNvPr>
          <p:cNvSpPr>
            <a:spLocks noGrp="1"/>
          </p:cNvSpPr>
          <p:nvPr>
            <p:ph type="ctrTitle"/>
          </p:nvPr>
        </p:nvSpPr>
        <p:spPr>
          <a:xfrm>
            <a:off x="1104481" y="362560"/>
            <a:ext cx="9949543" cy="2926740"/>
          </a:xfrm>
        </p:spPr>
        <p:txBody>
          <a:bodyPr>
            <a:normAutofit/>
          </a:bodyPr>
          <a:lstStyle/>
          <a:p>
            <a:r>
              <a:rPr lang="cy-GB" sz="5400" b="1" dirty="0">
                <a:latin typeface="Arial"/>
                <a:cs typeface="Arial"/>
              </a:rPr>
              <a:t>Ymwybyddiaeth Iaith</a:t>
            </a:r>
            <a:br>
              <a:rPr lang="cy-GB" sz="5400" b="1" dirty="0">
                <a:latin typeface="Arial"/>
                <a:cs typeface="Arial"/>
              </a:rPr>
            </a:br>
            <a:r>
              <a:rPr lang="cy-GB" sz="4000" i="1" dirty="0">
                <a:latin typeface="Arial"/>
                <a:cs typeface="Arial"/>
              </a:rPr>
              <a:t>Language Awareness</a:t>
            </a:r>
          </a:p>
        </p:txBody>
      </p:sp>
      <p:sp>
        <p:nvSpPr>
          <p:cNvPr id="3" name="Rectangle 2">
            <a:extLst>
              <a:ext uri="{FF2B5EF4-FFF2-40B4-BE49-F238E27FC236}">
                <a16:creationId xmlns:a16="http://schemas.microsoft.com/office/drawing/2014/main" id="{ACC1526A-59CE-431B-D3C5-176DDE1E5A1E}"/>
              </a:ext>
            </a:extLst>
          </p:cNvPr>
          <p:cNvSpPr/>
          <p:nvPr/>
        </p:nvSpPr>
        <p:spPr>
          <a:xfrm>
            <a:off x="-3694" y="6427579"/>
            <a:ext cx="12160391" cy="43042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Hyfforddiant Cychwynnol Athrawon: Ymwybyddiaeth Iaith</a:t>
            </a:r>
          </a:p>
        </p:txBody>
      </p:sp>
      <p:pic>
        <p:nvPicPr>
          <p:cNvPr id="5" name="Picture 8">
            <a:extLst>
              <a:ext uri="{FF2B5EF4-FFF2-40B4-BE49-F238E27FC236}">
                <a16:creationId xmlns:a16="http://schemas.microsoft.com/office/drawing/2014/main" id="{A7C67BBD-80DF-A751-3688-3D507F28682F}"/>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51483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B594B21-EC79-A643-B8C8-9AF602FDEE3E}"/>
              </a:ext>
            </a:extLst>
          </p:cNvPr>
          <p:cNvPicPr>
            <a:picLocks noGrp="1" noChangeAspect="1"/>
          </p:cNvPicPr>
          <p:nvPr>
            <p:ph idx="1"/>
          </p:nvPr>
        </p:nvPicPr>
        <p:blipFill>
          <a:blip r:embed="rId2"/>
          <a:stretch>
            <a:fillRect/>
          </a:stretch>
        </p:blipFill>
        <p:spPr>
          <a:xfrm>
            <a:off x="887578" y="381837"/>
            <a:ext cx="4849193" cy="5740122"/>
          </a:xfrm>
          <a:ln w="57150">
            <a:solidFill>
              <a:srgbClr val="7030A0"/>
            </a:solidFill>
          </a:ln>
        </p:spPr>
      </p:pic>
      <p:pic>
        <p:nvPicPr>
          <p:cNvPr id="6" name="Picture 5">
            <a:extLst>
              <a:ext uri="{FF2B5EF4-FFF2-40B4-BE49-F238E27FC236}">
                <a16:creationId xmlns:a16="http://schemas.microsoft.com/office/drawing/2014/main" id="{44085FCD-EE79-B74C-BD9E-6D51B4AAA09A}"/>
              </a:ext>
            </a:extLst>
          </p:cNvPr>
          <p:cNvPicPr>
            <a:picLocks noChangeAspect="1"/>
          </p:cNvPicPr>
          <p:nvPr/>
        </p:nvPicPr>
        <p:blipFill>
          <a:blip r:embed="rId3"/>
          <a:stretch>
            <a:fillRect/>
          </a:stretch>
        </p:blipFill>
        <p:spPr>
          <a:xfrm>
            <a:off x="7591425" y="2146995"/>
            <a:ext cx="3210657" cy="2568526"/>
          </a:xfrm>
          <a:prstGeom prst="rect">
            <a:avLst/>
          </a:prstGeom>
          <a:ln w="28575">
            <a:solidFill>
              <a:srgbClr val="7030A0"/>
            </a:solidFill>
          </a:ln>
        </p:spPr>
      </p:pic>
      <p:sp>
        <p:nvSpPr>
          <p:cNvPr id="7" name="TextBox 6">
            <a:extLst>
              <a:ext uri="{FF2B5EF4-FFF2-40B4-BE49-F238E27FC236}">
                <a16:creationId xmlns:a16="http://schemas.microsoft.com/office/drawing/2014/main" id="{777165E9-5A2D-3C4E-B3F5-3FCA094BEAA1}"/>
              </a:ext>
            </a:extLst>
          </p:cNvPr>
          <p:cNvSpPr txBox="1"/>
          <p:nvPr/>
        </p:nvSpPr>
        <p:spPr>
          <a:xfrm>
            <a:off x="7086600" y="947057"/>
            <a:ext cx="4220308" cy="830997"/>
          </a:xfrm>
          <a:prstGeom prst="rect">
            <a:avLst/>
          </a:prstGeom>
          <a:noFill/>
        </p:spPr>
        <p:txBody>
          <a:bodyPr wrap="square" lIns="91440" tIns="45720" rIns="91440" bIns="45720" rtlCol="0" anchor="t">
            <a:spAutoFit/>
          </a:bodyPr>
          <a:lstStyle/>
          <a:p>
            <a:pPr algn="ctr"/>
            <a:r>
              <a:rPr lang="cy-GB" sz="4800" b="1" dirty="0">
                <a:latin typeface="Arial"/>
                <a:cs typeface="Arial"/>
              </a:rPr>
              <a:t>Trafodwch!</a:t>
            </a:r>
            <a:endParaRPr lang="cy-GB" sz="4800" b="1"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E069F017-0957-934C-8EEB-E54ED6B773E2}"/>
              </a:ext>
            </a:extLst>
          </p:cNvPr>
          <p:cNvSpPr txBox="1"/>
          <p:nvPr/>
        </p:nvSpPr>
        <p:spPr>
          <a:xfrm>
            <a:off x="7362093" y="5053484"/>
            <a:ext cx="3669324" cy="830997"/>
          </a:xfrm>
          <a:prstGeom prst="rect">
            <a:avLst/>
          </a:prstGeom>
          <a:noFill/>
        </p:spPr>
        <p:txBody>
          <a:bodyPr wrap="square" lIns="91440" tIns="45720" rIns="91440" bIns="45720" rtlCol="0" anchor="t">
            <a:spAutoFit/>
          </a:bodyPr>
          <a:lstStyle/>
          <a:p>
            <a:pPr algn="ctr"/>
            <a:r>
              <a:rPr lang="cy-GB" sz="4800" i="1" dirty="0" err="1">
                <a:latin typeface="Arial"/>
                <a:cs typeface="Arial"/>
              </a:rPr>
              <a:t>Discuss</a:t>
            </a:r>
            <a:r>
              <a:rPr lang="cy-GB" sz="4800" i="1" dirty="0">
                <a:latin typeface="Arial"/>
                <a:cs typeface="Arial"/>
              </a:rPr>
              <a:t>!</a:t>
            </a:r>
            <a:endParaRPr lang="cy-GB" sz="4800" b="1" dirty="0">
              <a:latin typeface="Arial"/>
              <a:cs typeface="Arial"/>
            </a:endParaRPr>
          </a:p>
        </p:txBody>
      </p:sp>
      <p:sp>
        <p:nvSpPr>
          <p:cNvPr id="2" name="Rectangle 1">
            <a:extLst>
              <a:ext uri="{FF2B5EF4-FFF2-40B4-BE49-F238E27FC236}">
                <a16:creationId xmlns:a16="http://schemas.microsoft.com/office/drawing/2014/main" id="{C5DEB4FB-83C7-D23B-D9C5-1CD61B9B7490}"/>
              </a:ext>
            </a:extLst>
          </p:cNvPr>
          <p:cNvSpPr/>
          <p:nvPr/>
        </p:nvSpPr>
        <p:spPr>
          <a:xfrm>
            <a:off x="-3694" y="6427579"/>
            <a:ext cx="12160391" cy="43042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Hyfforddiant Cychwynnol Athrawon: Ymwybyddiaeth Iaith</a:t>
            </a:r>
          </a:p>
        </p:txBody>
      </p:sp>
      <p:pic>
        <p:nvPicPr>
          <p:cNvPr id="3" name="Picture 8">
            <a:extLst>
              <a:ext uri="{FF2B5EF4-FFF2-40B4-BE49-F238E27FC236}">
                <a16:creationId xmlns:a16="http://schemas.microsoft.com/office/drawing/2014/main" id="{1503BD51-81E4-34B2-C9DB-DB179DF4608C}"/>
              </a:ext>
            </a:extLst>
          </p:cNvPr>
          <p:cNvPicPr>
            <a:picLocks noChangeAspect="1"/>
          </p:cNvPicPr>
          <p:nvPr/>
        </p:nvPicPr>
        <p:blipFill>
          <a:blip r:embed="rId4">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137375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AC71BE-FA44-1775-B422-868416172C8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F79B413-3C62-CAC9-96A1-0AD1FA6FBB83}"/>
              </a:ext>
            </a:extLst>
          </p:cNvPr>
          <p:cNvSpPr txBox="1"/>
          <p:nvPr/>
        </p:nvSpPr>
        <p:spPr>
          <a:xfrm>
            <a:off x="2265616" y="245793"/>
            <a:ext cx="7343775" cy="646331"/>
          </a:xfrm>
          <a:prstGeom prst="rect">
            <a:avLst/>
          </a:prstGeom>
          <a:noFill/>
        </p:spPr>
        <p:txBody>
          <a:bodyPr wrap="square" lIns="91440" tIns="45720" rIns="91440" bIns="45720" rtlCol="0" anchor="t">
            <a:spAutoFit/>
          </a:bodyPr>
          <a:lstStyle/>
          <a:p>
            <a:pPr algn="ctr"/>
            <a:r>
              <a:rPr lang="en-US" sz="3600" b="1" err="1">
                <a:latin typeface="Arial"/>
                <a:cs typeface="Arial"/>
              </a:rPr>
              <a:t>Trafodwch</a:t>
            </a:r>
            <a:r>
              <a:rPr lang="en-US" sz="3600" b="1" dirty="0">
                <a:latin typeface="Arial"/>
                <a:cs typeface="Arial"/>
              </a:rPr>
              <a:t>...   </a:t>
            </a:r>
            <a:r>
              <a:rPr lang="en-US" sz="3600" i="1" dirty="0">
                <a:latin typeface="Arial"/>
                <a:cs typeface="Arial"/>
              </a:rPr>
              <a:t>Discuss...</a:t>
            </a:r>
          </a:p>
        </p:txBody>
      </p:sp>
      <p:sp>
        <p:nvSpPr>
          <p:cNvPr id="5" name="TextBox 4">
            <a:extLst>
              <a:ext uri="{FF2B5EF4-FFF2-40B4-BE49-F238E27FC236}">
                <a16:creationId xmlns:a16="http://schemas.microsoft.com/office/drawing/2014/main" id="{9368E50D-B2DB-7938-E9B3-F5AF36D617B9}"/>
              </a:ext>
            </a:extLst>
          </p:cNvPr>
          <p:cNvSpPr txBox="1"/>
          <p:nvPr/>
        </p:nvSpPr>
        <p:spPr>
          <a:xfrm>
            <a:off x="506091" y="1788656"/>
            <a:ext cx="5140110" cy="3539430"/>
          </a:xfrm>
          <a:prstGeom prst="rect">
            <a:avLst/>
          </a:prstGeom>
          <a:solidFill>
            <a:srgbClr val="E6CCFF"/>
          </a:solidFill>
          <a:ln w="28575">
            <a:solidFill>
              <a:schemeClr val="tx1"/>
            </a:solidFill>
          </a:ln>
        </p:spPr>
        <p:txBody>
          <a:bodyPr wrap="square" lIns="91440" tIns="45720" rIns="91440" bIns="45720" rtlCol="0" anchor="t">
            <a:spAutoFit/>
          </a:bodyPr>
          <a:lstStyle/>
          <a:p>
            <a:endParaRPr lang="cy-GB" sz="3200" b="1" dirty="0">
              <a:latin typeface="Arial" panose="020B0604020202020204" pitchFamily="34" charset="0"/>
              <a:cs typeface="Arial" panose="020B0604020202020204" pitchFamily="34" charset="0"/>
            </a:endParaRPr>
          </a:p>
          <a:p>
            <a:pPr marL="179388"/>
            <a:r>
              <a:rPr lang="cy-GB" sz="3200" b="1" dirty="0">
                <a:latin typeface="Arial"/>
                <a:cs typeface="Arial"/>
              </a:rPr>
              <a:t>Trafodwch effaith gadarnhaol ac effaith negyddol ar yr iaith Gymraeg.</a:t>
            </a:r>
          </a:p>
          <a:p>
            <a:endParaRPr lang="cy-GB" sz="3200" b="1" dirty="0">
              <a:latin typeface="Arial"/>
              <a:cs typeface="Arial"/>
            </a:endParaRPr>
          </a:p>
          <a:p>
            <a:endParaRPr lang="cy-GB" sz="3200" b="1" dirty="0">
              <a:latin typeface="Arial"/>
              <a:cs typeface="Arial"/>
            </a:endParaRPr>
          </a:p>
        </p:txBody>
      </p:sp>
      <p:sp>
        <p:nvSpPr>
          <p:cNvPr id="9" name="TextBox 8">
            <a:extLst>
              <a:ext uri="{FF2B5EF4-FFF2-40B4-BE49-F238E27FC236}">
                <a16:creationId xmlns:a16="http://schemas.microsoft.com/office/drawing/2014/main" id="{F2621BFF-8CFD-B6F9-FF0E-27C057206F58}"/>
              </a:ext>
            </a:extLst>
          </p:cNvPr>
          <p:cNvSpPr txBox="1"/>
          <p:nvPr/>
        </p:nvSpPr>
        <p:spPr>
          <a:xfrm>
            <a:off x="6380484" y="1788656"/>
            <a:ext cx="5305425" cy="3539430"/>
          </a:xfrm>
          <a:prstGeom prst="rect">
            <a:avLst/>
          </a:prstGeom>
          <a:solidFill>
            <a:srgbClr val="E6CCFF"/>
          </a:solidFill>
          <a:ln w="28575">
            <a:solidFill>
              <a:schemeClr val="tx1"/>
            </a:solidFill>
          </a:ln>
        </p:spPr>
        <p:txBody>
          <a:bodyPr wrap="square" rtlCol="0">
            <a:spAutoFit/>
          </a:bodyPr>
          <a:lstStyle/>
          <a:p>
            <a:endParaRPr lang="en-US" sz="3200" i="1" dirty="0">
              <a:latin typeface="Arial" panose="020B0604020202020204" pitchFamily="34" charset="0"/>
              <a:cs typeface="Arial" panose="020B0604020202020204" pitchFamily="34" charset="0"/>
            </a:endParaRPr>
          </a:p>
          <a:p>
            <a:pPr marL="136525"/>
            <a:r>
              <a:rPr lang="en-US" sz="3200" i="1" dirty="0">
                <a:latin typeface="Arial" panose="020B0604020202020204" pitchFamily="34" charset="0"/>
                <a:cs typeface="Arial" panose="020B0604020202020204" pitchFamily="34" charset="0"/>
              </a:rPr>
              <a:t>Discuss the positive impacts and negative impacts on the Welsh language (historical and/or current).</a:t>
            </a:r>
          </a:p>
          <a:p>
            <a:endParaRPr lang="en-US" sz="3200" i="1"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49FC96E7-DF8C-B27D-5F00-5F930007BEFD}"/>
              </a:ext>
            </a:extLst>
          </p:cNvPr>
          <p:cNvSpPr/>
          <p:nvPr/>
        </p:nvSpPr>
        <p:spPr>
          <a:xfrm>
            <a:off x="-3694" y="6427579"/>
            <a:ext cx="12160391" cy="43042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Hyfforddiant Cychwynnol Athrawon: Ymwybyddiaeth Iaith</a:t>
            </a:r>
          </a:p>
        </p:txBody>
      </p:sp>
      <p:pic>
        <p:nvPicPr>
          <p:cNvPr id="6" name="Picture 8">
            <a:extLst>
              <a:ext uri="{FF2B5EF4-FFF2-40B4-BE49-F238E27FC236}">
                <a16:creationId xmlns:a16="http://schemas.microsoft.com/office/drawing/2014/main" id="{0D6E91B9-CAD9-80FF-0B45-4E7A5DE13789}"/>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399498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EC265F-28DD-D482-D426-4242A44D9A0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3F03273-2043-C4A4-D673-C1427A75BEE7}"/>
              </a:ext>
            </a:extLst>
          </p:cNvPr>
          <p:cNvSpPr txBox="1"/>
          <p:nvPr/>
        </p:nvSpPr>
        <p:spPr>
          <a:xfrm>
            <a:off x="3707606" y="5216009"/>
            <a:ext cx="6100762" cy="369332"/>
          </a:xfrm>
          <a:prstGeom prst="rect">
            <a:avLst/>
          </a:prstGeom>
          <a:noFill/>
        </p:spPr>
        <p:txBody>
          <a:bodyPr wrap="square">
            <a:spAutoFit/>
          </a:bodyPr>
          <a:lstStyle/>
          <a:p>
            <a:r>
              <a:rPr lang="cy-GB" dirty="0"/>
              <a:t>https://youtu.be/43Fag8ZQcz4?si=OHpNS8xW7ytWbrbD</a:t>
            </a:r>
          </a:p>
        </p:txBody>
      </p:sp>
      <p:pic>
        <p:nvPicPr>
          <p:cNvPr id="4" name="Online Media 3" descr="YMA O HYD - DAFYDD IWAN x AR LOG x THE RED WALL (OFFICIAL CYMRU WORLD CUP 2022 SONG)">
            <a:hlinkClick r:id="" action="ppaction://media"/>
            <a:extLst>
              <a:ext uri="{FF2B5EF4-FFF2-40B4-BE49-F238E27FC236}">
                <a16:creationId xmlns:a16="http://schemas.microsoft.com/office/drawing/2014/main" id="{26FF15F0-CB39-F178-D393-8F749BB78A3C}"/>
              </a:ext>
            </a:extLst>
          </p:cNvPr>
          <p:cNvPicPr>
            <a:picLocks noRot="1" noChangeAspect="1"/>
          </p:cNvPicPr>
          <p:nvPr>
            <a:videoFile r:link="rId1"/>
          </p:nvPr>
        </p:nvPicPr>
        <p:blipFill>
          <a:blip r:embed="rId3"/>
          <a:stretch>
            <a:fillRect/>
          </a:stretch>
        </p:blipFill>
        <p:spPr>
          <a:xfrm>
            <a:off x="2670160" y="942975"/>
            <a:ext cx="7339027" cy="4146550"/>
          </a:xfrm>
          <a:prstGeom prst="rect">
            <a:avLst/>
          </a:prstGeom>
        </p:spPr>
      </p:pic>
      <p:sp>
        <p:nvSpPr>
          <p:cNvPr id="6" name="TextBox 5">
            <a:extLst>
              <a:ext uri="{FF2B5EF4-FFF2-40B4-BE49-F238E27FC236}">
                <a16:creationId xmlns:a16="http://schemas.microsoft.com/office/drawing/2014/main" id="{F65403ED-62A7-29A3-F87D-65A3F2679144}"/>
              </a:ext>
            </a:extLst>
          </p:cNvPr>
          <p:cNvSpPr txBox="1"/>
          <p:nvPr/>
        </p:nvSpPr>
        <p:spPr>
          <a:xfrm>
            <a:off x="2270110" y="5915025"/>
            <a:ext cx="8759840" cy="369332"/>
          </a:xfrm>
          <a:prstGeom prst="rect">
            <a:avLst/>
          </a:prstGeom>
          <a:noFill/>
        </p:spPr>
        <p:txBody>
          <a:bodyPr wrap="square">
            <a:spAutoFit/>
          </a:bodyPr>
          <a:lstStyle/>
          <a:p>
            <a:r>
              <a:rPr lang="en-GB" b="0" i="0" dirty="0">
                <a:solidFill>
                  <a:srgbClr val="575756"/>
                </a:solidFill>
                <a:effectLst/>
                <a:latin typeface="HK Grotesk"/>
              </a:rPr>
              <a:t>Ian Gwyn Hughes, Head of Public Relations and Culture at the Football Association of Wales</a:t>
            </a:r>
            <a:endParaRPr lang="cy-GB" dirty="0"/>
          </a:p>
        </p:txBody>
      </p:sp>
    </p:spTree>
    <p:extLst>
      <p:ext uri="{BB962C8B-B14F-4D97-AF65-F5344CB8AC3E}">
        <p14:creationId xmlns:p14="http://schemas.microsoft.com/office/powerpoint/2010/main" val="1496233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04EF405A-DAB9-E7EE-69B7-F2161CE6B550}"/>
              </a:ext>
            </a:extLst>
          </p:cNvPr>
          <p:cNvGraphicFramePr>
            <a:graphicFrameLocks noGrp="1"/>
          </p:cNvGraphicFramePr>
          <p:nvPr>
            <p:extLst>
              <p:ext uri="{D42A27DB-BD31-4B8C-83A1-F6EECF244321}">
                <p14:modId xmlns:p14="http://schemas.microsoft.com/office/powerpoint/2010/main" val="3144092221"/>
              </p:ext>
            </p:extLst>
          </p:nvPr>
        </p:nvGraphicFramePr>
        <p:xfrm>
          <a:off x="207264" y="877824"/>
          <a:ext cx="11740896" cy="5394960"/>
        </p:xfrm>
        <a:graphic>
          <a:graphicData uri="http://schemas.openxmlformats.org/drawingml/2006/table">
            <a:tbl>
              <a:tblPr firstRow="1" bandRow="1">
                <a:tableStyleId>{5C22544A-7EE6-4342-B048-85BDC9FD1C3A}</a:tableStyleId>
              </a:tblPr>
              <a:tblGrid>
                <a:gridCol w="2217165">
                  <a:extLst>
                    <a:ext uri="{9D8B030D-6E8A-4147-A177-3AD203B41FA5}">
                      <a16:colId xmlns:a16="http://schemas.microsoft.com/office/drawing/2014/main" val="3673467739"/>
                    </a:ext>
                  </a:extLst>
                </a:gridCol>
                <a:gridCol w="4724073">
                  <a:extLst>
                    <a:ext uri="{9D8B030D-6E8A-4147-A177-3AD203B41FA5}">
                      <a16:colId xmlns:a16="http://schemas.microsoft.com/office/drawing/2014/main" val="2214881119"/>
                    </a:ext>
                  </a:extLst>
                </a:gridCol>
                <a:gridCol w="4799658">
                  <a:extLst>
                    <a:ext uri="{9D8B030D-6E8A-4147-A177-3AD203B41FA5}">
                      <a16:colId xmlns:a16="http://schemas.microsoft.com/office/drawing/2014/main" val="2806615191"/>
                    </a:ext>
                  </a:extLst>
                </a:gridCol>
              </a:tblGrid>
              <a:tr h="649224">
                <a:tc>
                  <a:txBody>
                    <a:bodyPr/>
                    <a:lstStyle/>
                    <a:p>
                      <a:r>
                        <a:rPr lang="en-US" sz="2400" b="0" dirty="0">
                          <a:solidFill>
                            <a:schemeClr val="tx1"/>
                          </a:solidFill>
                          <a:latin typeface="Arial" panose="020B0604020202020204" pitchFamily="34" charset="0"/>
                          <a:cs typeface="Arial" panose="020B0604020202020204" pitchFamily="34" charset="0"/>
                        </a:rPr>
                        <a:t>1000 CC / BC</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cy-GB" sz="2400" b="0" noProof="0" dirty="0">
                          <a:solidFill>
                            <a:schemeClr val="tx1"/>
                          </a:solidFill>
                          <a:latin typeface="Arial"/>
                          <a:cs typeface="Arial"/>
                        </a:rPr>
                        <a:t>Roedd ieithoedd Celtaidd yn Ewrop cyn Crist</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en-US" sz="2400" b="0" i="1" dirty="0">
                          <a:solidFill>
                            <a:schemeClr val="tx1"/>
                          </a:solidFill>
                          <a:latin typeface="Arial"/>
                          <a:cs typeface="Arial"/>
                        </a:rPr>
                        <a:t>Celtic languages existed in Europe before the time of Christ</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1737182768"/>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6ed </a:t>
                      </a:r>
                      <a:r>
                        <a:rPr lang="en-US" sz="2400" b="0" dirty="0" err="1">
                          <a:solidFill>
                            <a:schemeClr val="tx1"/>
                          </a:solidFill>
                          <a:latin typeface="Arial" panose="020B0604020202020204" pitchFamily="34" charset="0"/>
                          <a:cs typeface="Arial" panose="020B0604020202020204" pitchFamily="34" charset="0"/>
                        </a:rPr>
                        <a:t>ganrif</a:t>
                      </a:r>
                      <a:r>
                        <a:rPr lang="en-US" sz="2400" b="0" dirty="0">
                          <a:solidFill>
                            <a:schemeClr val="tx1"/>
                          </a:solidFill>
                          <a:latin typeface="Arial" panose="020B0604020202020204" pitchFamily="34" charset="0"/>
                          <a:cs typeface="Arial" panose="020B0604020202020204" pitchFamily="34" charset="0"/>
                        </a:rPr>
                        <a:t> / century</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cy-GB" sz="2400" b="0" noProof="0" dirty="0">
                          <a:solidFill>
                            <a:schemeClr val="tx1"/>
                          </a:solidFill>
                          <a:latin typeface="Arial"/>
                          <a:cs typeface="Arial"/>
                        </a:rPr>
                        <a:t>Aneirin a Taliesin yn barddoni gan ddefnyddio’r hen Gymraeg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en-US" sz="2400" b="0" i="1" dirty="0">
                          <a:solidFill>
                            <a:schemeClr val="tx1"/>
                          </a:solidFill>
                          <a:latin typeface="Arial"/>
                          <a:cs typeface="Arial"/>
                        </a:rPr>
                        <a:t>Aneirin a Taliesin writing poetry in old Welsh</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3007750586"/>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1250</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cy-GB" sz="2400" b="0" noProof="0" dirty="0">
                          <a:solidFill>
                            <a:schemeClr val="tx1"/>
                          </a:solidFill>
                          <a:latin typeface="Arial"/>
                          <a:cs typeface="Arial"/>
                        </a:rPr>
                        <a:t>Llyfr Du Caerfyrddin</a:t>
                      </a:r>
                    </a:p>
                    <a:p>
                      <a:r>
                        <a:rPr lang="cy-GB" sz="1800" b="0" noProof="0" dirty="0">
                          <a:solidFill>
                            <a:schemeClr val="tx1"/>
                          </a:solidFill>
                          <a:latin typeface="Arial"/>
                          <a:cs typeface="Arial"/>
                        </a:rPr>
                        <a:t>Llawysgrifau pwysig yn y Gymraeg sy’n cynnwys cerddi, straeon a chwedlau</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en-US" sz="2400" b="0" i="1" dirty="0">
                          <a:solidFill>
                            <a:schemeClr val="tx1"/>
                          </a:solidFill>
                          <a:latin typeface="Arial"/>
                          <a:cs typeface="Arial"/>
                        </a:rPr>
                        <a:t>Black Book of Carmarthen</a:t>
                      </a:r>
                    </a:p>
                    <a:p>
                      <a:r>
                        <a:rPr lang="en-US" sz="1800" b="0" i="1" dirty="0">
                          <a:solidFill>
                            <a:schemeClr val="tx1"/>
                          </a:solidFill>
                          <a:latin typeface="Arial"/>
                          <a:cs typeface="Arial"/>
                        </a:rPr>
                        <a:t>Important manuscripts in the Welsh language including a collection of poems, stories and legends</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470028874"/>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1300</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cy-GB" sz="2400" b="0" noProof="0" dirty="0">
                          <a:solidFill>
                            <a:schemeClr val="tx1"/>
                          </a:solidFill>
                          <a:latin typeface="Arial"/>
                          <a:cs typeface="Arial"/>
                        </a:rPr>
                        <a:t>Dafydd ap Gwilym, un o feirdd enwocaf Cymru yn barddoni</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en-US" sz="2400" b="0" i="1" dirty="0">
                          <a:solidFill>
                            <a:schemeClr val="tx1"/>
                          </a:solidFill>
                          <a:latin typeface="Arial"/>
                          <a:cs typeface="Arial"/>
                        </a:rPr>
                        <a:t>Dafydd ap Gwilym, one of Wales’ most important poets was writing in Wales</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98510743"/>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1535 a 1542</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cy-GB" sz="2400" b="0" noProof="0" dirty="0">
                          <a:solidFill>
                            <a:schemeClr val="tx1"/>
                          </a:solidFill>
                          <a:latin typeface="Arial"/>
                          <a:cs typeface="Arial"/>
                        </a:rPr>
                        <a:t>Y Deddfau Uno</a:t>
                      </a:r>
                    </a:p>
                    <a:p>
                      <a:r>
                        <a:rPr lang="cy-GB" sz="1800" b="0" noProof="0" dirty="0">
                          <a:solidFill>
                            <a:schemeClr val="tx1"/>
                          </a:solidFill>
                          <a:latin typeface="Arial"/>
                          <a:cs typeface="Arial"/>
                        </a:rPr>
                        <a:t>Brenin </a:t>
                      </a:r>
                      <a:r>
                        <a:rPr lang="cy-GB" sz="1800" b="0" noProof="0" dirty="0" err="1">
                          <a:solidFill>
                            <a:schemeClr val="tx1"/>
                          </a:solidFill>
                          <a:latin typeface="Arial"/>
                          <a:cs typeface="Arial"/>
                        </a:rPr>
                        <a:t>Harri’r</a:t>
                      </a:r>
                      <a:r>
                        <a:rPr lang="cy-GB" sz="1800" b="0" noProof="0" dirty="0">
                          <a:solidFill>
                            <a:schemeClr val="tx1"/>
                          </a:solidFill>
                          <a:latin typeface="Arial"/>
                          <a:cs typeface="Arial"/>
                        </a:rPr>
                        <a:t> VIII yn cyflwyno deddfau oedd yn atal defnyddio’r Gymraeg mewn unrhyw sefyllfa ffurfiol</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en-US" sz="2400" b="0" i="1" dirty="0">
                          <a:solidFill>
                            <a:schemeClr val="tx1"/>
                          </a:solidFill>
                          <a:latin typeface="Arial"/>
                          <a:cs typeface="Arial"/>
                        </a:rPr>
                        <a:t>The Acts of Union</a:t>
                      </a:r>
                    </a:p>
                    <a:p>
                      <a:r>
                        <a:rPr lang="en-US" sz="1800" b="0" i="1" dirty="0">
                          <a:solidFill>
                            <a:schemeClr val="tx1"/>
                          </a:solidFill>
                          <a:latin typeface="Arial"/>
                          <a:cs typeface="Arial"/>
                        </a:rPr>
                        <a:t>King Henry VIII passed laws which removed the right to use Welsh in any official way</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1729720241"/>
                  </a:ext>
                </a:extLst>
              </a:tr>
            </a:tbl>
          </a:graphicData>
        </a:graphic>
      </p:graphicFrame>
      <p:sp>
        <p:nvSpPr>
          <p:cNvPr id="7" name="TextBox 6">
            <a:extLst>
              <a:ext uri="{FF2B5EF4-FFF2-40B4-BE49-F238E27FC236}">
                <a16:creationId xmlns:a16="http://schemas.microsoft.com/office/drawing/2014/main" id="{85878455-EE6C-A2D6-6D58-5EC37182F27D}"/>
              </a:ext>
            </a:extLst>
          </p:cNvPr>
          <p:cNvSpPr txBox="1"/>
          <p:nvPr/>
        </p:nvSpPr>
        <p:spPr>
          <a:xfrm>
            <a:off x="2084330" y="145199"/>
            <a:ext cx="7985760" cy="646331"/>
          </a:xfrm>
          <a:prstGeom prst="rect">
            <a:avLst/>
          </a:prstGeom>
          <a:noFill/>
        </p:spPr>
        <p:txBody>
          <a:bodyPr wrap="square" lIns="91440" tIns="45720" rIns="91440" bIns="45720" rtlCol="0" anchor="t">
            <a:spAutoFit/>
          </a:bodyPr>
          <a:lstStyle/>
          <a:p>
            <a:pPr algn="ctr"/>
            <a:r>
              <a:rPr lang="en-US" sz="3600" b="1" dirty="0" err="1"/>
              <a:t>Crynodeb</a:t>
            </a:r>
            <a:r>
              <a:rPr lang="en-US" sz="3600" b="1" dirty="0"/>
              <a:t> o </a:t>
            </a:r>
            <a:r>
              <a:rPr lang="en-US" sz="3600" b="1" dirty="0" err="1"/>
              <a:t>hanes</a:t>
            </a:r>
            <a:r>
              <a:rPr lang="en-US" sz="3600" b="1" dirty="0"/>
              <a:t> </a:t>
            </a:r>
            <a:r>
              <a:rPr lang="en-US" sz="3600" b="1" dirty="0" err="1"/>
              <a:t>ein</a:t>
            </a:r>
            <a:r>
              <a:rPr lang="en-US" sz="3600" b="1" dirty="0"/>
              <a:t> </a:t>
            </a:r>
            <a:r>
              <a:rPr lang="en-US" sz="3600" b="1" dirty="0" err="1"/>
              <a:t>hiaith</a:t>
            </a:r>
            <a:r>
              <a:rPr lang="en-US" sz="3600" b="1" dirty="0"/>
              <a:t> </a:t>
            </a:r>
            <a:endParaRPr lang="en-US" sz="3600" b="1">
              <a:ea typeface="Calibri"/>
              <a:cs typeface="Calibri"/>
            </a:endParaRPr>
          </a:p>
        </p:txBody>
      </p:sp>
      <p:sp>
        <p:nvSpPr>
          <p:cNvPr id="2" name="Rectangle 1">
            <a:extLst>
              <a:ext uri="{FF2B5EF4-FFF2-40B4-BE49-F238E27FC236}">
                <a16:creationId xmlns:a16="http://schemas.microsoft.com/office/drawing/2014/main" id="{8293BAE9-5487-85CE-0ABE-10F5159C985E}"/>
              </a:ext>
            </a:extLst>
          </p:cNvPr>
          <p:cNvSpPr/>
          <p:nvPr/>
        </p:nvSpPr>
        <p:spPr>
          <a:xfrm>
            <a:off x="-3694" y="6427579"/>
            <a:ext cx="12160391" cy="43042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Hyfforddiant Cychwynnol Athrawon: Ymwybyddiaeth Iaith</a:t>
            </a:r>
          </a:p>
        </p:txBody>
      </p:sp>
      <p:pic>
        <p:nvPicPr>
          <p:cNvPr id="3" name="Picture 8">
            <a:extLst>
              <a:ext uri="{FF2B5EF4-FFF2-40B4-BE49-F238E27FC236}">
                <a16:creationId xmlns:a16="http://schemas.microsoft.com/office/drawing/2014/main" id="{EE9E8418-CC66-2FC0-E057-043E0946D4B8}"/>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984717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04EF405A-DAB9-E7EE-69B7-F2161CE6B550}"/>
              </a:ext>
            </a:extLst>
          </p:cNvPr>
          <p:cNvGraphicFramePr>
            <a:graphicFrameLocks noGrp="1"/>
          </p:cNvGraphicFramePr>
          <p:nvPr/>
        </p:nvGraphicFramePr>
        <p:xfrm>
          <a:off x="225552" y="0"/>
          <a:ext cx="11740896" cy="6400800"/>
        </p:xfrm>
        <a:graphic>
          <a:graphicData uri="http://schemas.openxmlformats.org/drawingml/2006/table">
            <a:tbl>
              <a:tblPr firstRow="1" bandRow="1">
                <a:tableStyleId>{5C22544A-7EE6-4342-B048-85BDC9FD1C3A}</a:tableStyleId>
              </a:tblPr>
              <a:tblGrid>
                <a:gridCol w="2217165">
                  <a:extLst>
                    <a:ext uri="{9D8B030D-6E8A-4147-A177-3AD203B41FA5}">
                      <a16:colId xmlns:a16="http://schemas.microsoft.com/office/drawing/2014/main" val="3673467739"/>
                    </a:ext>
                  </a:extLst>
                </a:gridCol>
                <a:gridCol w="4724073">
                  <a:extLst>
                    <a:ext uri="{9D8B030D-6E8A-4147-A177-3AD203B41FA5}">
                      <a16:colId xmlns:a16="http://schemas.microsoft.com/office/drawing/2014/main" val="2214881119"/>
                    </a:ext>
                  </a:extLst>
                </a:gridCol>
                <a:gridCol w="4799658">
                  <a:extLst>
                    <a:ext uri="{9D8B030D-6E8A-4147-A177-3AD203B41FA5}">
                      <a16:colId xmlns:a16="http://schemas.microsoft.com/office/drawing/2014/main" val="2806615191"/>
                    </a:ext>
                  </a:extLst>
                </a:gridCol>
              </a:tblGrid>
              <a:tr h="649224">
                <a:tc>
                  <a:txBody>
                    <a:bodyPr/>
                    <a:lstStyle/>
                    <a:p>
                      <a:r>
                        <a:rPr lang="en-US" sz="2400" b="0" dirty="0">
                          <a:solidFill>
                            <a:schemeClr val="tx1"/>
                          </a:solidFill>
                          <a:latin typeface="Arial" panose="020B0604020202020204" pitchFamily="34" charset="0"/>
                          <a:cs typeface="Arial" panose="020B0604020202020204" pitchFamily="34" charset="0"/>
                        </a:rPr>
                        <a:t>1546</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cy-GB" sz="2400" b="0" noProof="0" dirty="0">
                          <a:solidFill>
                            <a:schemeClr val="tx1"/>
                          </a:solidFill>
                          <a:latin typeface="Arial"/>
                          <a:cs typeface="Arial"/>
                        </a:rPr>
                        <a:t>Cyhoeddi’r llyfr cyntaf yn y Gymraeg – Yn y Llyfr Hwn</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en-US" sz="2400" b="0" i="1" dirty="0">
                          <a:solidFill>
                            <a:schemeClr val="tx1"/>
                          </a:solidFill>
                          <a:latin typeface="Arial"/>
                          <a:cs typeface="Arial"/>
                        </a:rPr>
                        <a:t>The first Welsh book was published – Yn y </a:t>
                      </a:r>
                      <a:r>
                        <a:rPr lang="en-US" sz="2400" b="0" i="1" dirty="0" err="1">
                          <a:solidFill>
                            <a:schemeClr val="tx1"/>
                          </a:solidFill>
                          <a:latin typeface="Arial"/>
                          <a:cs typeface="Arial"/>
                        </a:rPr>
                        <a:t>Llyfr</a:t>
                      </a:r>
                      <a:r>
                        <a:rPr lang="en-US" sz="2400" b="0" i="1" dirty="0">
                          <a:solidFill>
                            <a:schemeClr val="tx1"/>
                          </a:solidFill>
                          <a:latin typeface="Arial"/>
                          <a:cs typeface="Arial"/>
                        </a:rPr>
                        <a:t> </a:t>
                      </a:r>
                      <a:r>
                        <a:rPr lang="en-US" sz="2400" b="0" i="1" dirty="0" err="1">
                          <a:solidFill>
                            <a:schemeClr val="tx1"/>
                          </a:solidFill>
                          <a:latin typeface="Arial"/>
                          <a:cs typeface="Arial"/>
                        </a:rPr>
                        <a:t>Hwn</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1737182768"/>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1588</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cy-GB" sz="2400" b="0" noProof="0" dirty="0">
                          <a:solidFill>
                            <a:schemeClr val="tx1"/>
                          </a:solidFill>
                          <a:latin typeface="Arial"/>
                          <a:cs typeface="Arial"/>
                        </a:rPr>
                        <a:t>Yr Esgob William Morgan yn cyfieithu’r Beibl i’r Gymraeg (carreg filltir bwysig)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en-US" sz="2400" b="0" i="1" dirty="0">
                          <a:solidFill>
                            <a:schemeClr val="tx1"/>
                          </a:solidFill>
                          <a:latin typeface="Arial"/>
                          <a:cs typeface="Arial"/>
                        </a:rPr>
                        <a:t>Bishop William Morgan translates the Bible into Welsh (this is an important milestone)</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3007750586"/>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1731</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cy-GB" sz="2400" b="0" noProof="0" dirty="0">
                          <a:solidFill>
                            <a:schemeClr val="tx1"/>
                          </a:solidFill>
                          <a:latin typeface="Arial"/>
                          <a:cs typeface="Arial"/>
                        </a:rPr>
                        <a:t>Ysgolion </a:t>
                      </a:r>
                      <a:r>
                        <a:rPr lang="cy-GB" sz="2400" b="0" noProof="0" dirty="0" err="1">
                          <a:solidFill>
                            <a:schemeClr val="tx1"/>
                          </a:solidFill>
                          <a:latin typeface="Arial"/>
                          <a:cs typeface="Arial"/>
                        </a:rPr>
                        <a:t>Cylchynnol</a:t>
                      </a:r>
                      <a:r>
                        <a:rPr lang="cy-GB" sz="2400" b="0" noProof="0" dirty="0">
                          <a:solidFill>
                            <a:schemeClr val="tx1"/>
                          </a:solidFill>
                          <a:latin typeface="Arial"/>
                          <a:cs typeface="Arial"/>
                        </a:rPr>
                        <a:t> Griffith Jones, Llanddowror</a:t>
                      </a:r>
                    </a:p>
                    <a:p>
                      <a:r>
                        <a:rPr lang="cy-GB" sz="1800" b="0" noProof="0" dirty="0">
                          <a:solidFill>
                            <a:schemeClr val="tx1"/>
                          </a:solidFill>
                          <a:latin typeface="Arial"/>
                          <a:cs typeface="Arial"/>
                        </a:rPr>
                        <a:t>Dysgwyd dros hanner o boblogaeth Cymru i ddarllen</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en-US" sz="2400" b="0" i="1" dirty="0">
                          <a:solidFill>
                            <a:schemeClr val="tx1"/>
                          </a:solidFill>
                          <a:latin typeface="Arial"/>
                          <a:cs typeface="Arial"/>
                        </a:rPr>
                        <a:t>Griffith Jones, </a:t>
                      </a:r>
                      <a:r>
                        <a:rPr lang="en-US" sz="2400" b="0" i="1" err="1">
                          <a:solidFill>
                            <a:schemeClr val="tx1"/>
                          </a:solidFill>
                          <a:latin typeface="Arial"/>
                          <a:cs typeface="Arial"/>
                        </a:rPr>
                        <a:t>Llanddowror</a:t>
                      </a:r>
                      <a:r>
                        <a:rPr lang="en-US" sz="2400" b="0" i="1" dirty="0">
                          <a:solidFill>
                            <a:schemeClr val="tx1"/>
                          </a:solidFill>
                          <a:latin typeface="Arial"/>
                          <a:cs typeface="Arial"/>
                        </a:rPr>
                        <a:t>, Circulating Schools</a:t>
                      </a:r>
                    </a:p>
                    <a:p>
                      <a:r>
                        <a:rPr lang="en-US" sz="1800" b="0" i="1" dirty="0">
                          <a:solidFill>
                            <a:schemeClr val="tx1"/>
                          </a:solidFill>
                          <a:latin typeface="Arial"/>
                          <a:cs typeface="Arial"/>
                        </a:rPr>
                        <a:t>Where over half the population of Wales were taught to read</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470028874"/>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1792</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cy-GB" sz="2400" b="0" noProof="0" dirty="0">
                          <a:solidFill>
                            <a:schemeClr val="tx1"/>
                          </a:solidFill>
                          <a:latin typeface="Arial"/>
                          <a:cs typeface="Arial"/>
                        </a:rPr>
                        <a:t>Ffurfiwyd “Gorsedd y beirdd Ynys Prydain” ar </a:t>
                      </a:r>
                      <a:r>
                        <a:rPr lang="cy-GB" sz="2400" b="0" noProof="0" dirty="0" err="1">
                          <a:solidFill>
                            <a:schemeClr val="tx1"/>
                          </a:solidFill>
                          <a:latin typeface="Arial"/>
                          <a:cs typeface="Arial"/>
                        </a:rPr>
                        <a:t>Fryn</a:t>
                      </a:r>
                      <a:r>
                        <a:rPr lang="cy-GB" sz="2400" b="0" noProof="0" dirty="0">
                          <a:solidFill>
                            <a:schemeClr val="tx1"/>
                          </a:solidFill>
                          <a:latin typeface="Arial"/>
                          <a:cs typeface="Arial"/>
                        </a:rPr>
                        <a:t> Briallu yn Llundain</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en-US" sz="2400" b="0" i="1" dirty="0">
                          <a:solidFill>
                            <a:schemeClr val="tx1"/>
                          </a:solidFill>
                          <a:latin typeface="Arial"/>
                          <a:cs typeface="Arial"/>
                        </a:rPr>
                        <a:t>“Gorsedd of the Bards of the Isle of Britain” was established on Primrose Hill in London</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98510743"/>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1847</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cy-GB" sz="2400" b="0" noProof="0" dirty="0">
                          <a:solidFill>
                            <a:schemeClr val="tx1"/>
                          </a:solidFill>
                          <a:latin typeface="Arial"/>
                          <a:cs typeface="Arial"/>
                        </a:rPr>
                        <a:t>Brad y Llyfrau Gleision</a:t>
                      </a:r>
                    </a:p>
                    <a:p>
                      <a:r>
                        <a:rPr lang="cy-GB" sz="1800" b="0" noProof="0" dirty="0">
                          <a:solidFill>
                            <a:schemeClr val="tx1"/>
                          </a:solidFill>
                          <a:latin typeface="Arial"/>
                          <a:cs typeface="Arial"/>
                        </a:rPr>
                        <a:t>Daeth tri bargyfreithiwr o Loegr i adolygu  addysg yng Nghymru.  Dyma adroddiad negyddol gafodd effaith andwyol ar yr iaith Gymraeg. Dyfodiad y “Welsh Not”</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en-US" sz="2400" b="0" i="1" dirty="0">
                          <a:solidFill>
                            <a:schemeClr val="tx1"/>
                          </a:solidFill>
                          <a:latin typeface="Arial"/>
                          <a:cs typeface="Arial"/>
                        </a:rPr>
                        <a:t>Treachery of the Blue Books</a:t>
                      </a:r>
                    </a:p>
                    <a:p>
                      <a:r>
                        <a:rPr lang="en-US" sz="1800" b="0" i="1" dirty="0">
                          <a:solidFill>
                            <a:schemeClr val="tx1"/>
                          </a:solidFill>
                          <a:latin typeface="Arial"/>
                          <a:cs typeface="Arial"/>
                        </a:rPr>
                        <a:t>Three English speaking barristers were appointed to look at the state of education in Wales.  Their report was detrimental for the Welsh language. The “Welsh Not” was implicated</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1729720241"/>
                  </a:ext>
                </a:extLst>
              </a:tr>
            </a:tbl>
          </a:graphicData>
        </a:graphic>
      </p:graphicFrame>
      <p:sp>
        <p:nvSpPr>
          <p:cNvPr id="2" name="Rectangle 1">
            <a:extLst>
              <a:ext uri="{FF2B5EF4-FFF2-40B4-BE49-F238E27FC236}">
                <a16:creationId xmlns:a16="http://schemas.microsoft.com/office/drawing/2014/main" id="{EEC10735-905E-AE27-3C20-BECFCB12C8DE}"/>
              </a:ext>
            </a:extLst>
          </p:cNvPr>
          <p:cNvSpPr/>
          <p:nvPr/>
        </p:nvSpPr>
        <p:spPr>
          <a:xfrm>
            <a:off x="-3694" y="6427579"/>
            <a:ext cx="12160391" cy="43042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Hyfforddiant Cychwynnol Athrawon: Ymwybyddiaeth Iaith</a:t>
            </a:r>
          </a:p>
        </p:txBody>
      </p:sp>
      <p:pic>
        <p:nvPicPr>
          <p:cNvPr id="3" name="Picture 8">
            <a:extLst>
              <a:ext uri="{FF2B5EF4-FFF2-40B4-BE49-F238E27FC236}">
                <a16:creationId xmlns:a16="http://schemas.microsoft.com/office/drawing/2014/main" id="{0C31B913-3A9D-DBB3-A04E-A5D02806686F}"/>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048572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several reports&#10;&#10;Description automatically generated">
            <a:extLst>
              <a:ext uri="{FF2B5EF4-FFF2-40B4-BE49-F238E27FC236}">
                <a16:creationId xmlns:a16="http://schemas.microsoft.com/office/drawing/2014/main" id="{D2F62E61-92D6-5A47-57FC-DFF2B15146D9}"/>
              </a:ext>
            </a:extLst>
          </p:cNvPr>
          <p:cNvPicPr>
            <a:picLocks noChangeAspect="1"/>
          </p:cNvPicPr>
          <p:nvPr/>
        </p:nvPicPr>
        <p:blipFill rotWithShape="1">
          <a:blip r:embed="rId2"/>
          <a:srcRect l="13455" r="4413" b="-1"/>
          <a:stretch/>
        </p:blipFill>
        <p:spPr>
          <a:xfrm>
            <a:off x="2522356" y="10"/>
            <a:ext cx="9669642" cy="6857990"/>
          </a:xfrm>
          <a:prstGeom prst="rect">
            <a:avLst/>
          </a:prstGeom>
        </p:spPr>
      </p:pic>
      <p:sp>
        <p:nvSpPr>
          <p:cNvPr id="2" name="TextBox 1">
            <a:extLst>
              <a:ext uri="{FF2B5EF4-FFF2-40B4-BE49-F238E27FC236}">
                <a16:creationId xmlns:a16="http://schemas.microsoft.com/office/drawing/2014/main" id="{8DA84D12-E160-7115-1815-92AAD939C943}"/>
              </a:ext>
            </a:extLst>
          </p:cNvPr>
          <p:cNvSpPr txBox="1"/>
          <p:nvPr/>
        </p:nvSpPr>
        <p:spPr>
          <a:xfrm>
            <a:off x="366712" y="262500"/>
            <a:ext cx="5276851" cy="5866837"/>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endParaRPr lang="en-US" sz="3600" dirty="0"/>
          </a:p>
          <a:p>
            <a:pPr>
              <a:lnSpc>
                <a:spcPct val="90000"/>
              </a:lnSpc>
              <a:spcAft>
                <a:spcPts val="600"/>
              </a:spcAft>
            </a:pPr>
            <a:r>
              <a:rPr lang="en-US" sz="3600" dirty="0"/>
              <a:t>“The Welsh language is a vast drawback to Wales, and a manifold barrier to the moral progress and commercial prosperity of the people.  It is not easy to over-estimate its evil effects.”</a:t>
            </a:r>
          </a:p>
          <a:p>
            <a:pPr indent="-228600">
              <a:lnSpc>
                <a:spcPct val="90000"/>
              </a:lnSpc>
              <a:spcAft>
                <a:spcPts val="600"/>
              </a:spcAft>
              <a:buFont typeface="Arial" panose="020B0604020202020204" pitchFamily="34" charset="0"/>
              <a:buChar char="•"/>
            </a:pPr>
            <a:endParaRPr lang="en-US" sz="2000" dirty="0"/>
          </a:p>
          <a:p>
            <a:pPr>
              <a:lnSpc>
                <a:spcPct val="90000"/>
              </a:lnSpc>
              <a:spcAft>
                <a:spcPts val="600"/>
              </a:spcAft>
            </a:pPr>
            <a:r>
              <a:rPr lang="en-US" sz="2000" dirty="0" err="1"/>
              <a:t>Adroddiad</a:t>
            </a:r>
            <a:r>
              <a:rPr lang="en-US" sz="2000" dirty="0"/>
              <a:t> </a:t>
            </a:r>
            <a:r>
              <a:rPr lang="en-US" sz="2000" dirty="0" err="1"/>
              <a:t>Addysg</a:t>
            </a:r>
            <a:r>
              <a:rPr lang="en-US" sz="2000" dirty="0"/>
              <a:t> 1847   </a:t>
            </a:r>
            <a:r>
              <a:rPr lang="en-US" sz="2000" i="1" dirty="0"/>
              <a:t>Education Report 1847</a:t>
            </a:r>
            <a:endParaRPr lang="en-US" sz="2000" i="1" dirty="0">
              <a:ea typeface="Calibri"/>
              <a:cs typeface="Calibri"/>
            </a:endParaRP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p:txBody>
      </p:sp>
      <p:sp>
        <p:nvSpPr>
          <p:cNvPr id="3" name="Rectangle 2">
            <a:extLst>
              <a:ext uri="{FF2B5EF4-FFF2-40B4-BE49-F238E27FC236}">
                <a16:creationId xmlns:a16="http://schemas.microsoft.com/office/drawing/2014/main" id="{60F1C7FC-9262-912B-48A3-067605D75F58}"/>
              </a:ext>
            </a:extLst>
          </p:cNvPr>
          <p:cNvSpPr/>
          <p:nvPr/>
        </p:nvSpPr>
        <p:spPr>
          <a:xfrm>
            <a:off x="-3694" y="6427579"/>
            <a:ext cx="12160391" cy="43042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Hyfforddiant Cychwynnol Athrawon: Ymwybyddiaeth Iaith</a:t>
            </a:r>
          </a:p>
        </p:txBody>
      </p:sp>
      <p:pic>
        <p:nvPicPr>
          <p:cNvPr id="5" name="Picture 8">
            <a:extLst>
              <a:ext uri="{FF2B5EF4-FFF2-40B4-BE49-F238E27FC236}">
                <a16:creationId xmlns:a16="http://schemas.microsoft.com/office/drawing/2014/main" id="{96EDD779-8807-176D-28CD-62990522173D}"/>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207151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04EF405A-DAB9-E7EE-69B7-F2161CE6B550}"/>
              </a:ext>
            </a:extLst>
          </p:cNvPr>
          <p:cNvGraphicFramePr>
            <a:graphicFrameLocks noGrp="1"/>
          </p:cNvGraphicFramePr>
          <p:nvPr/>
        </p:nvGraphicFramePr>
        <p:xfrm>
          <a:off x="225552" y="387665"/>
          <a:ext cx="11740896" cy="5657088"/>
        </p:xfrm>
        <a:graphic>
          <a:graphicData uri="http://schemas.openxmlformats.org/drawingml/2006/table">
            <a:tbl>
              <a:tblPr firstRow="1" bandRow="1">
                <a:tableStyleId>{5C22544A-7EE6-4342-B048-85BDC9FD1C3A}</a:tableStyleId>
              </a:tblPr>
              <a:tblGrid>
                <a:gridCol w="2217165">
                  <a:extLst>
                    <a:ext uri="{9D8B030D-6E8A-4147-A177-3AD203B41FA5}">
                      <a16:colId xmlns:a16="http://schemas.microsoft.com/office/drawing/2014/main" val="3673467739"/>
                    </a:ext>
                  </a:extLst>
                </a:gridCol>
                <a:gridCol w="4724073">
                  <a:extLst>
                    <a:ext uri="{9D8B030D-6E8A-4147-A177-3AD203B41FA5}">
                      <a16:colId xmlns:a16="http://schemas.microsoft.com/office/drawing/2014/main" val="2214881119"/>
                    </a:ext>
                  </a:extLst>
                </a:gridCol>
                <a:gridCol w="4799658">
                  <a:extLst>
                    <a:ext uri="{9D8B030D-6E8A-4147-A177-3AD203B41FA5}">
                      <a16:colId xmlns:a16="http://schemas.microsoft.com/office/drawing/2014/main" val="2806615191"/>
                    </a:ext>
                  </a:extLst>
                </a:gridCol>
              </a:tblGrid>
              <a:tr h="649224">
                <a:tc>
                  <a:txBody>
                    <a:bodyPr/>
                    <a:lstStyle/>
                    <a:p>
                      <a:r>
                        <a:rPr lang="en-US" sz="2400" b="0" dirty="0">
                          <a:solidFill>
                            <a:schemeClr val="tx1"/>
                          </a:solidFill>
                          <a:latin typeface="Arial" panose="020B0604020202020204" pitchFamily="34" charset="0"/>
                          <a:cs typeface="Arial" panose="020B0604020202020204" pitchFamily="34" charset="0"/>
                        </a:rPr>
                        <a:t>1865</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cy-GB" sz="2400" b="0" noProof="0" dirty="0">
                          <a:solidFill>
                            <a:schemeClr val="tx1"/>
                          </a:solidFill>
                          <a:latin typeface="Arial"/>
                          <a:cs typeface="Arial"/>
                        </a:rPr>
                        <a:t>Michael D Jones</a:t>
                      </a:r>
                    </a:p>
                    <a:p>
                      <a:r>
                        <a:rPr lang="cy-GB" sz="2000" b="0" noProof="0" dirty="0">
                          <a:solidFill>
                            <a:schemeClr val="tx1"/>
                          </a:solidFill>
                          <a:latin typeface="Arial"/>
                          <a:cs typeface="Arial"/>
                        </a:rPr>
                        <a:t>“Y </a:t>
                      </a:r>
                      <a:r>
                        <a:rPr lang="cy-GB" sz="2000" b="0" noProof="0" dirty="0" err="1">
                          <a:solidFill>
                            <a:schemeClr val="tx1"/>
                          </a:solidFill>
                          <a:latin typeface="Arial"/>
                          <a:cs typeface="Arial"/>
                        </a:rPr>
                        <a:t>Waldfa</a:t>
                      </a:r>
                      <a:r>
                        <a:rPr lang="cy-GB" sz="2000" b="0" noProof="0" dirty="0">
                          <a:solidFill>
                            <a:schemeClr val="tx1"/>
                          </a:solidFill>
                          <a:latin typeface="Arial"/>
                          <a:cs typeface="Arial"/>
                        </a:rPr>
                        <a:t>” yn cael ei ffurfio ym </a:t>
                      </a:r>
                      <a:r>
                        <a:rPr lang="cy-GB" sz="2000" b="0" noProof="0" dirty="0" err="1">
                          <a:solidFill>
                            <a:schemeClr val="tx1"/>
                          </a:solidFill>
                          <a:latin typeface="Arial"/>
                          <a:cs typeface="Arial"/>
                        </a:rPr>
                        <a:t>Mhatagonia</a:t>
                      </a:r>
                      <a:r>
                        <a:rPr lang="cy-GB" sz="2000" b="0" noProof="0" dirty="0">
                          <a:solidFill>
                            <a:schemeClr val="tx1"/>
                          </a:solidFill>
                          <a:latin typeface="Arial"/>
                          <a:cs typeface="Arial"/>
                        </a:rPr>
                        <a:t>.</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en-US" sz="2400" b="0" i="1" dirty="0">
                          <a:solidFill>
                            <a:schemeClr val="tx1"/>
                          </a:solidFill>
                          <a:latin typeface="Arial"/>
                          <a:cs typeface="Arial"/>
                        </a:rPr>
                        <a:t>Michael D Jones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000" b="0" i="1" dirty="0">
                          <a:solidFill>
                            <a:schemeClr val="tx1"/>
                          </a:solidFill>
                          <a:latin typeface="Arial"/>
                          <a:cs typeface="Arial"/>
                        </a:rPr>
                        <a:t>Welsh settlement was formed in Patagonia</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1737182768"/>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1893</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cy-GB" sz="2400" b="0" noProof="0" dirty="0">
                          <a:solidFill>
                            <a:schemeClr val="tx1"/>
                          </a:solidFill>
                          <a:latin typeface="Arial"/>
                          <a:cs typeface="Arial"/>
                        </a:rPr>
                        <a:t>Sefydlu Prifysgol Cymru</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en-US" sz="2400" b="0" i="1" dirty="0">
                          <a:solidFill>
                            <a:schemeClr val="tx1"/>
                          </a:solidFill>
                          <a:latin typeface="Arial"/>
                          <a:cs typeface="Arial"/>
                        </a:rPr>
                        <a:t>University of Wales is established</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3007750586"/>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1901</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rgbClr val="E6CCFF"/>
                    </a:solidFill>
                  </a:tcPr>
                </a:tc>
                <a:tc>
                  <a:txBody>
                    <a:bodyPr/>
                    <a:lstStyle/>
                    <a:p>
                      <a:r>
                        <a:rPr lang="cy-GB" sz="2400" b="0" noProof="0" dirty="0" err="1">
                          <a:solidFill>
                            <a:schemeClr val="tx1"/>
                          </a:solidFill>
                          <a:latin typeface="Arial"/>
                          <a:cs typeface="Arial"/>
                        </a:rPr>
                        <a:t>Sensws</a:t>
                      </a:r>
                      <a:r>
                        <a:rPr lang="cy-GB" sz="2400" b="0" noProof="0" dirty="0">
                          <a:solidFill>
                            <a:schemeClr val="tx1"/>
                          </a:solidFill>
                          <a:latin typeface="Arial"/>
                          <a:cs typeface="Arial"/>
                        </a:rPr>
                        <a:t>: 43.5% o’r boblogaeth yn siaradwyr Cymraeg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rgbClr val="E6CCFF"/>
                    </a:solidFill>
                  </a:tcPr>
                </a:tc>
                <a:tc>
                  <a:txBody>
                    <a:bodyPr/>
                    <a:lstStyle/>
                    <a:p>
                      <a:r>
                        <a:rPr lang="en-US" sz="2400" b="0" i="1" dirty="0">
                          <a:solidFill>
                            <a:schemeClr val="tx1"/>
                          </a:solidFill>
                          <a:latin typeface="Arial"/>
                          <a:cs typeface="Arial"/>
                        </a:rPr>
                        <a:t>Census: 43.5% of the population spoke Welsh</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rgbClr val="E6CCFF"/>
                    </a:solidFill>
                  </a:tcPr>
                </a:tc>
                <a:extLst>
                  <a:ext uri="{0D108BD9-81ED-4DB2-BD59-A6C34878D82A}">
                    <a16:rowId xmlns:a16="http://schemas.microsoft.com/office/drawing/2014/main" val="2470028874"/>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1914 - 1918</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cy-GB" sz="2400" b="0" noProof="0" dirty="0">
                          <a:solidFill>
                            <a:schemeClr val="tx1"/>
                          </a:solidFill>
                          <a:latin typeface="Arial"/>
                          <a:cs typeface="Arial"/>
                        </a:rPr>
                        <a:t>Rhyfel Byd Cyntaf</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en-US" sz="2400" b="0" i="1" dirty="0">
                          <a:solidFill>
                            <a:schemeClr val="tx1"/>
                          </a:solidFill>
                          <a:latin typeface="Arial"/>
                          <a:cs typeface="Arial"/>
                        </a:rPr>
                        <a:t>First World War</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98510743"/>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1921</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rgbClr val="E6CCF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dirty="0" err="1">
                          <a:solidFill>
                            <a:schemeClr val="tx1"/>
                          </a:solidFill>
                          <a:latin typeface="Arial"/>
                          <a:cs typeface="Arial"/>
                        </a:rPr>
                        <a:t>Sensws</a:t>
                      </a:r>
                      <a:r>
                        <a:rPr lang="cy-GB" sz="2400" b="0" noProof="0" dirty="0">
                          <a:solidFill>
                            <a:schemeClr val="tx1"/>
                          </a:solidFill>
                          <a:latin typeface="Arial"/>
                          <a:cs typeface="Arial"/>
                        </a:rPr>
                        <a:t>: 37.1% o’r boblogaeth yn siaradwyr Cymraeg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rgbClr val="E6CCF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1" dirty="0">
                          <a:solidFill>
                            <a:schemeClr val="tx1"/>
                          </a:solidFill>
                          <a:latin typeface="Arial"/>
                          <a:cs typeface="Arial"/>
                        </a:rPr>
                        <a:t>Census: 37.1% of the population spoke Welsh</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rgbClr val="E6CCFF"/>
                    </a:solidFill>
                  </a:tcPr>
                </a:tc>
                <a:extLst>
                  <a:ext uri="{0D108BD9-81ED-4DB2-BD59-A6C34878D82A}">
                    <a16:rowId xmlns:a16="http://schemas.microsoft.com/office/drawing/2014/main" val="1729720241"/>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1922</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dirty="0">
                          <a:solidFill>
                            <a:schemeClr val="tx1"/>
                          </a:solidFill>
                          <a:latin typeface="Arial"/>
                          <a:cs typeface="Arial"/>
                        </a:rPr>
                        <a:t>Sefydlu Urdd Gobaith Cymru</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1" dirty="0" err="1">
                          <a:solidFill>
                            <a:schemeClr val="tx1"/>
                          </a:solidFill>
                          <a:latin typeface="Arial"/>
                          <a:cs typeface="Arial"/>
                        </a:rPr>
                        <a:t>Urdd</a:t>
                      </a:r>
                      <a:r>
                        <a:rPr lang="en-US" sz="2400" b="0" i="1" dirty="0">
                          <a:solidFill>
                            <a:schemeClr val="tx1"/>
                          </a:solidFill>
                          <a:latin typeface="Arial"/>
                          <a:cs typeface="Arial"/>
                        </a:rPr>
                        <a:t> </a:t>
                      </a:r>
                      <a:r>
                        <a:rPr lang="en-US" sz="2400" b="0" i="1" dirty="0" err="1">
                          <a:solidFill>
                            <a:schemeClr val="tx1"/>
                          </a:solidFill>
                          <a:latin typeface="Arial"/>
                          <a:cs typeface="Arial"/>
                        </a:rPr>
                        <a:t>Gobaith</a:t>
                      </a:r>
                      <a:r>
                        <a:rPr lang="en-US" sz="2400" b="0" i="1" dirty="0">
                          <a:solidFill>
                            <a:schemeClr val="tx1"/>
                          </a:solidFill>
                          <a:latin typeface="Arial"/>
                          <a:cs typeface="Arial"/>
                        </a:rPr>
                        <a:t> Cymru is established</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415300282"/>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1931</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rgbClr val="E6CCF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dirty="0" err="1">
                          <a:solidFill>
                            <a:schemeClr val="tx1"/>
                          </a:solidFill>
                          <a:latin typeface="Arial"/>
                          <a:cs typeface="Arial"/>
                        </a:rPr>
                        <a:t>Sensws</a:t>
                      </a:r>
                      <a:r>
                        <a:rPr lang="cy-GB" sz="2400" b="0" noProof="0" dirty="0">
                          <a:solidFill>
                            <a:schemeClr val="tx1"/>
                          </a:solidFill>
                          <a:latin typeface="Arial"/>
                          <a:cs typeface="Arial"/>
                        </a:rPr>
                        <a:t>: 36.8% o’r boblogaeth yn siaradwyr Cymraeg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rgbClr val="E6CCF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1" dirty="0">
                          <a:solidFill>
                            <a:schemeClr val="tx1"/>
                          </a:solidFill>
                          <a:latin typeface="Arial"/>
                          <a:cs typeface="Arial"/>
                        </a:rPr>
                        <a:t>Census: 36.8% of the population spoke Welsh</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rgbClr val="E6CCFF"/>
                    </a:solidFill>
                  </a:tcPr>
                </a:tc>
                <a:extLst>
                  <a:ext uri="{0D108BD9-81ED-4DB2-BD59-A6C34878D82A}">
                    <a16:rowId xmlns:a16="http://schemas.microsoft.com/office/drawing/2014/main" val="3379010309"/>
                  </a:ext>
                </a:extLst>
              </a:tr>
            </a:tbl>
          </a:graphicData>
        </a:graphic>
      </p:graphicFrame>
      <p:sp>
        <p:nvSpPr>
          <p:cNvPr id="2" name="Rectangle 1">
            <a:extLst>
              <a:ext uri="{FF2B5EF4-FFF2-40B4-BE49-F238E27FC236}">
                <a16:creationId xmlns:a16="http://schemas.microsoft.com/office/drawing/2014/main" id="{DE5AAE02-BB4D-BABD-9D78-E0C610A09CE9}"/>
              </a:ext>
            </a:extLst>
          </p:cNvPr>
          <p:cNvSpPr/>
          <p:nvPr/>
        </p:nvSpPr>
        <p:spPr>
          <a:xfrm>
            <a:off x="-3694" y="6411250"/>
            <a:ext cx="12160391" cy="43042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Hyfforddiant Cychwynnol Athrawon: Ymwybyddiaeth Iaith</a:t>
            </a:r>
          </a:p>
        </p:txBody>
      </p:sp>
      <p:pic>
        <p:nvPicPr>
          <p:cNvPr id="3" name="Picture 8">
            <a:extLst>
              <a:ext uri="{FF2B5EF4-FFF2-40B4-BE49-F238E27FC236}">
                <a16:creationId xmlns:a16="http://schemas.microsoft.com/office/drawing/2014/main" id="{D4CF0B79-745F-7673-0786-39D79DB78FD2}"/>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610230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04EF405A-DAB9-E7EE-69B7-F2161CE6B550}"/>
              </a:ext>
            </a:extLst>
          </p:cNvPr>
          <p:cNvGraphicFramePr>
            <a:graphicFrameLocks noGrp="1"/>
          </p:cNvGraphicFramePr>
          <p:nvPr/>
        </p:nvGraphicFramePr>
        <p:xfrm>
          <a:off x="225552" y="61976"/>
          <a:ext cx="11740896" cy="6318504"/>
        </p:xfrm>
        <a:graphic>
          <a:graphicData uri="http://schemas.openxmlformats.org/drawingml/2006/table">
            <a:tbl>
              <a:tblPr firstRow="1" bandRow="1">
                <a:tableStyleId>{5C22544A-7EE6-4342-B048-85BDC9FD1C3A}</a:tableStyleId>
              </a:tblPr>
              <a:tblGrid>
                <a:gridCol w="2217165">
                  <a:extLst>
                    <a:ext uri="{9D8B030D-6E8A-4147-A177-3AD203B41FA5}">
                      <a16:colId xmlns:a16="http://schemas.microsoft.com/office/drawing/2014/main" val="3673467739"/>
                    </a:ext>
                  </a:extLst>
                </a:gridCol>
                <a:gridCol w="4724073">
                  <a:extLst>
                    <a:ext uri="{9D8B030D-6E8A-4147-A177-3AD203B41FA5}">
                      <a16:colId xmlns:a16="http://schemas.microsoft.com/office/drawing/2014/main" val="2214881119"/>
                    </a:ext>
                  </a:extLst>
                </a:gridCol>
                <a:gridCol w="4799658">
                  <a:extLst>
                    <a:ext uri="{9D8B030D-6E8A-4147-A177-3AD203B41FA5}">
                      <a16:colId xmlns:a16="http://schemas.microsoft.com/office/drawing/2014/main" val="2806615191"/>
                    </a:ext>
                  </a:extLst>
                </a:gridCol>
              </a:tblGrid>
              <a:tr h="649224">
                <a:tc>
                  <a:txBody>
                    <a:bodyPr/>
                    <a:lstStyle/>
                    <a:p>
                      <a:r>
                        <a:rPr lang="en-US" sz="2400" b="0" dirty="0">
                          <a:solidFill>
                            <a:schemeClr val="tx1"/>
                          </a:solidFill>
                          <a:latin typeface="Arial" panose="020B0604020202020204" pitchFamily="34" charset="0"/>
                          <a:cs typeface="Arial" panose="020B0604020202020204" pitchFamily="34" charset="0"/>
                        </a:rPr>
                        <a:t>1939</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cy-GB" sz="2400" b="0" noProof="0" dirty="0">
                          <a:solidFill>
                            <a:schemeClr val="tx1"/>
                          </a:solidFill>
                          <a:latin typeface="Arial"/>
                          <a:cs typeface="Arial"/>
                        </a:rPr>
                        <a:t>Ysgol Gynradd Gymraeg gyntaf yn cael ei hagor yn Aberystwyth</a:t>
                      </a:r>
                    </a:p>
                    <a:p>
                      <a:r>
                        <a:rPr lang="cy-GB" sz="1800" b="0" noProof="0" dirty="0">
                          <a:solidFill>
                            <a:schemeClr val="tx1"/>
                          </a:solidFill>
                          <a:latin typeface="Arial"/>
                          <a:cs typeface="Arial"/>
                        </a:rPr>
                        <a:t>Ysgol breifat oedd hon</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en-US" sz="2400" b="0" i="1" dirty="0">
                          <a:solidFill>
                            <a:schemeClr val="tx1"/>
                          </a:solidFill>
                          <a:latin typeface="Arial"/>
                          <a:cs typeface="Arial"/>
                        </a:rPr>
                        <a:t>First Welsh medium primary School was opened in Aberystwyth. </a:t>
                      </a:r>
                    </a:p>
                    <a:p>
                      <a:r>
                        <a:rPr lang="en-US" sz="1800" b="0" i="1" dirty="0">
                          <a:solidFill>
                            <a:schemeClr val="tx1"/>
                          </a:solidFill>
                          <a:latin typeface="Arial"/>
                          <a:cs typeface="Arial"/>
                        </a:rPr>
                        <a:t>This was a private school</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1737182768"/>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1939 - 1945</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cy-GB" sz="2400" b="0" noProof="0" dirty="0">
                          <a:solidFill>
                            <a:schemeClr val="tx1"/>
                          </a:solidFill>
                          <a:latin typeface="Arial"/>
                          <a:cs typeface="Arial"/>
                        </a:rPr>
                        <a:t>Yr Ail Ryfel Byd</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en-US" sz="2400" b="0" i="1" dirty="0">
                          <a:solidFill>
                            <a:schemeClr val="tx1"/>
                          </a:solidFill>
                          <a:latin typeface="Arial"/>
                          <a:cs typeface="Arial"/>
                        </a:rPr>
                        <a:t>Second World War</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3007750586"/>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1947</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cy-GB" sz="2400" b="0" noProof="0" dirty="0">
                          <a:solidFill>
                            <a:schemeClr val="tx1"/>
                          </a:solidFill>
                          <a:latin typeface="Arial"/>
                          <a:cs typeface="Arial"/>
                        </a:rPr>
                        <a:t>Ysgol Dewi Sant, Llanelli</a:t>
                      </a:r>
                    </a:p>
                    <a:p>
                      <a:r>
                        <a:rPr lang="cy-GB" sz="1800" b="0" noProof="0" dirty="0">
                          <a:solidFill>
                            <a:schemeClr val="tx1"/>
                          </a:solidFill>
                          <a:latin typeface="Arial"/>
                          <a:cs typeface="Arial"/>
                        </a:rPr>
                        <a:t>Agor yr ysgol gynradd Gymraeg gyntaf gan awdurdod lleol</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en-US" sz="2400" b="0" i="1" dirty="0">
                          <a:solidFill>
                            <a:schemeClr val="tx1"/>
                          </a:solidFill>
                          <a:latin typeface="Arial"/>
                          <a:cs typeface="Arial"/>
                        </a:rPr>
                        <a:t>Ysgol Dewi Sant, Llanelli</a:t>
                      </a:r>
                    </a:p>
                    <a:p>
                      <a:r>
                        <a:rPr lang="en-US" sz="1800" b="0" i="1" dirty="0">
                          <a:solidFill>
                            <a:schemeClr val="tx1"/>
                          </a:solidFill>
                          <a:latin typeface="Arial"/>
                          <a:cs typeface="Arial"/>
                        </a:rPr>
                        <a:t>Opening of the first local authority Welsh primary school</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470028874"/>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1951</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cy-GB" sz="2400" b="0" noProof="0" dirty="0">
                          <a:solidFill>
                            <a:schemeClr val="tx1"/>
                          </a:solidFill>
                          <a:latin typeface="Arial"/>
                          <a:cs typeface="Arial"/>
                        </a:rPr>
                        <a:t>Eileen a Trefor Beasley, Llanelli</a:t>
                      </a:r>
                    </a:p>
                    <a:p>
                      <a:r>
                        <a:rPr lang="cy-GB" sz="1800" b="0" noProof="0" dirty="0">
                          <a:solidFill>
                            <a:schemeClr val="tx1"/>
                          </a:solidFill>
                          <a:latin typeface="Arial"/>
                          <a:cs typeface="Arial"/>
                        </a:rPr>
                        <a:t>Gwrthododd y ddau dalu bil treth oddi wrth Gyngor Llanelli am ei fod yn uniaith Saesneg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en-US" sz="2400" b="0" i="1" dirty="0">
                          <a:solidFill>
                            <a:schemeClr val="tx1"/>
                          </a:solidFill>
                          <a:latin typeface="Arial"/>
                          <a:cs typeface="Arial"/>
                        </a:rPr>
                        <a:t>Eileen and Trefor Beasley, Llanelli </a:t>
                      </a:r>
                    </a:p>
                    <a:p>
                      <a:r>
                        <a:rPr lang="en-US" sz="1800" b="0" i="1" dirty="0">
                          <a:solidFill>
                            <a:schemeClr val="tx1"/>
                          </a:solidFill>
                          <a:latin typeface="Arial"/>
                          <a:cs typeface="Arial"/>
                        </a:rPr>
                        <a:t>They refused to pay a tax bill from Llanelli Council as it was in English only</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1995487257"/>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1951</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rgbClr val="E6CCF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dirty="0" err="1">
                          <a:solidFill>
                            <a:schemeClr val="tx1"/>
                          </a:solidFill>
                          <a:latin typeface="Arial"/>
                          <a:cs typeface="Arial"/>
                        </a:rPr>
                        <a:t>Sensws</a:t>
                      </a:r>
                      <a:r>
                        <a:rPr lang="cy-GB" sz="2400" b="0" noProof="0" dirty="0">
                          <a:solidFill>
                            <a:schemeClr val="tx1"/>
                          </a:solidFill>
                          <a:latin typeface="Arial"/>
                          <a:cs typeface="Arial"/>
                        </a:rPr>
                        <a:t>: 28.9% o’r boblogaeth yn siaradwyr Cymraeg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rgbClr val="E6CCF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1" dirty="0">
                          <a:solidFill>
                            <a:schemeClr val="tx1"/>
                          </a:solidFill>
                          <a:latin typeface="Arial"/>
                          <a:cs typeface="Arial"/>
                        </a:rPr>
                        <a:t>Census: 28.9% of the population spoke Welsh</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rgbClr val="E6CCFF"/>
                    </a:solidFill>
                  </a:tcPr>
                </a:tc>
                <a:extLst>
                  <a:ext uri="{0D108BD9-81ED-4DB2-BD59-A6C34878D82A}">
                    <a16:rowId xmlns:a16="http://schemas.microsoft.com/office/drawing/2014/main" val="298510743"/>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1956</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cy-GB" sz="2400" b="0" noProof="0" dirty="0">
                          <a:solidFill>
                            <a:schemeClr val="tx1"/>
                          </a:solidFill>
                          <a:latin typeface="Arial"/>
                          <a:cs typeface="Arial"/>
                        </a:rPr>
                        <a:t>Ysgol Glan Clwyd</a:t>
                      </a:r>
                    </a:p>
                    <a:p>
                      <a:r>
                        <a:rPr lang="cy-GB" sz="1800" b="0" noProof="0" dirty="0">
                          <a:solidFill>
                            <a:schemeClr val="tx1"/>
                          </a:solidFill>
                          <a:latin typeface="Arial"/>
                          <a:cs typeface="Arial"/>
                        </a:rPr>
                        <a:t>Agor yr ysgol uwchradd Gymraeg gyntaf</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1" dirty="0">
                          <a:solidFill>
                            <a:schemeClr val="tx1"/>
                          </a:solidFill>
                          <a:latin typeface="Arial"/>
                          <a:cs typeface="Arial"/>
                        </a:rPr>
                        <a:t>Ysgol Glan Clwyd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1" dirty="0">
                          <a:solidFill>
                            <a:schemeClr val="tx1"/>
                          </a:solidFill>
                          <a:latin typeface="Arial"/>
                          <a:cs typeface="Arial"/>
                        </a:rPr>
                        <a:t>Opening of the first Welsh medium secondary school</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1729720241"/>
                  </a:ext>
                </a:extLst>
              </a:tr>
            </a:tbl>
          </a:graphicData>
        </a:graphic>
      </p:graphicFrame>
      <p:sp>
        <p:nvSpPr>
          <p:cNvPr id="2" name="Rectangle 1">
            <a:extLst>
              <a:ext uri="{FF2B5EF4-FFF2-40B4-BE49-F238E27FC236}">
                <a16:creationId xmlns:a16="http://schemas.microsoft.com/office/drawing/2014/main" id="{FE03D7CC-D825-3C59-C8B6-72367C8A7A3B}"/>
              </a:ext>
            </a:extLst>
          </p:cNvPr>
          <p:cNvSpPr/>
          <p:nvPr/>
        </p:nvSpPr>
        <p:spPr>
          <a:xfrm>
            <a:off x="-3694" y="6427579"/>
            <a:ext cx="12160391" cy="43042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Hyfforddiant Cychwynnol Athrawon: Ymwybyddiaeth Iaith</a:t>
            </a:r>
          </a:p>
        </p:txBody>
      </p:sp>
      <p:pic>
        <p:nvPicPr>
          <p:cNvPr id="3" name="Picture 8">
            <a:extLst>
              <a:ext uri="{FF2B5EF4-FFF2-40B4-BE49-F238E27FC236}">
                <a16:creationId xmlns:a16="http://schemas.microsoft.com/office/drawing/2014/main" id="{55AD3FD8-CCCB-67CB-2917-56D9EE031C21}"/>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694391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04EF405A-DAB9-E7EE-69B7-F2161CE6B550}"/>
              </a:ext>
            </a:extLst>
          </p:cNvPr>
          <p:cNvGraphicFramePr>
            <a:graphicFrameLocks noGrp="1"/>
          </p:cNvGraphicFramePr>
          <p:nvPr/>
        </p:nvGraphicFramePr>
        <p:xfrm>
          <a:off x="225552" y="69786"/>
          <a:ext cx="11740896" cy="6257544"/>
        </p:xfrm>
        <a:graphic>
          <a:graphicData uri="http://schemas.openxmlformats.org/drawingml/2006/table">
            <a:tbl>
              <a:tblPr firstRow="1" bandRow="1">
                <a:tableStyleId>{5C22544A-7EE6-4342-B048-85BDC9FD1C3A}</a:tableStyleId>
              </a:tblPr>
              <a:tblGrid>
                <a:gridCol w="2217165">
                  <a:extLst>
                    <a:ext uri="{9D8B030D-6E8A-4147-A177-3AD203B41FA5}">
                      <a16:colId xmlns:a16="http://schemas.microsoft.com/office/drawing/2014/main" val="3673467739"/>
                    </a:ext>
                  </a:extLst>
                </a:gridCol>
                <a:gridCol w="4724073">
                  <a:extLst>
                    <a:ext uri="{9D8B030D-6E8A-4147-A177-3AD203B41FA5}">
                      <a16:colId xmlns:a16="http://schemas.microsoft.com/office/drawing/2014/main" val="2214881119"/>
                    </a:ext>
                  </a:extLst>
                </a:gridCol>
                <a:gridCol w="4799658">
                  <a:extLst>
                    <a:ext uri="{9D8B030D-6E8A-4147-A177-3AD203B41FA5}">
                      <a16:colId xmlns:a16="http://schemas.microsoft.com/office/drawing/2014/main" val="2806615191"/>
                    </a:ext>
                  </a:extLst>
                </a:gridCol>
              </a:tblGrid>
              <a:tr h="649224">
                <a:tc>
                  <a:txBody>
                    <a:bodyPr/>
                    <a:lstStyle/>
                    <a:p>
                      <a:r>
                        <a:rPr lang="en-US" sz="2400" b="0" dirty="0">
                          <a:solidFill>
                            <a:schemeClr val="tx1"/>
                          </a:solidFill>
                          <a:latin typeface="Arial" panose="020B0604020202020204" pitchFamily="34" charset="0"/>
                          <a:cs typeface="Arial" panose="020B0604020202020204" pitchFamily="34" charset="0"/>
                        </a:rPr>
                        <a:t>1961</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rgbClr val="E6CCF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200" b="0" noProof="0" dirty="0" err="1">
                          <a:solidFill>
                            <a:schemeClr val="tx1"/>
                          </a:solidFill>
                          <a:latin typeface="Arial"/>
                          <a:cs typeface="Arial"/>
                        </a:rPr>
                        <a:t>Sensws</a:t>
                      </a:r>
                      <a:r>
                        <a:rPr lang="cy-GB" sz="2200" b="0" noProof="0" dirty="0">
                          <a:solidFill>
                            <a:schemeClr val="tx1"/>
                          </a:solidFill>
                          <a:latin typeface="Arial"/>
                          <a:cs typeface="Arial"/>
                        </a:rPr>
                        <a:t>: 26% o’r boblogaeth yn siaradwyr Cymraeg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rgbClr val="E6CCF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200" b="0" i="1" dirty="0">
                          <a:solidFill>
                            <a:schemeClr val="tx1"/>
                          </a:solidFill>
                          <a:latin typeface="Arial"/>
                          <a:cs typeface="Arial"/>
                        </a:rPr>
                        <a:t>Census: 26% of the population spoke Welsh</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rgbClr val="E6CCFF"/>
                    </a:solidFill>
                  </a:tcPr>
                </a:tc>
                <a:extLst>
                  <a:ext uri="{0D108BD9-81ED-4DB2-BD59-A6C34878D82A}">
                    <a16:rowId xmlns:a16="http://schemas.microsoft.com/office/drawing/2014/main" val="1737182768"/>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1962</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cy-GB" sz="2200" b="0" noProof="0" dirty="0">
                          <a:solidFill>
                            <a:schemeClr val="tx1"/>
                          </a:solidFill>
                          <a:latin typeface="Arial"/>
                          <a:cs typeface="Arial"/>
                        </a:rPr>
                        <a:t>Tynged yr Iaith</a:t>
                      </a:r>
                    </a:p>
                    <a:p>
                      <a:r>
                        <a:rPr lang="cy-GB" sz="1800" b="0" noProof="0" dirty="0">
                          <a:solidFill>
                            <a:schemeClr val="tx1"/>
                          </a:solidFill>
                          <a:latin typeface="Arial"/>
                          <a:cs typeface="Arial"/>
                        </a:rPr>
                        <a:t>Darlith radio Saunders Lewis yn rhybuddio’r Cymry am ddyfodol yr iaith Gymraeg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en-US" sz="2200" b="0" i="1" dirty="0">
                          <a:solidFill>
                            <a:schemeClr val="tx1"/>
                          </a:solidFill>
                          <a:latin typeface="Arial"/>
                          <a:cs typeface="Arial"/>
                        </a:rPr>
                        <a:t>Fate of the language</a:t>
                      </a:r>
                    </a:p>
                    <a:p>
                      <a:r>
                        <a:rPr lang="en-US" sz="1800" b="0" i="1" dirty="0">
                          <a:solidFill>
                            <a:schemeClr val="tx1"/>
                          </a:solidFill>
                          <a:latin typeface="Arial"/>
                          <a:cs typeface="Arial"/>
                        </a:rPr>
                        <a:t>Radio lecture by Saunders Lewis with a harsh warning about the future of the Welsh language</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3007750586"/>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1962</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cy-GB" sz="2200" b="0" noProof="0" dirty="0">
                          <a:solidFill>
                            <a:schemeClr val="tx1"/>
                          </a:solidFill>
                          <a:latin typeface="Arial"/>
                          <a:cs typeface="Arial"/>
                        </a:rPr>
                        <a:t>Sefydlwyd Cymdeithas yr Iaith Gymraeg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en-US" sz="2200" b="0" i="1" dirty="0" err="1">
                          <a:solidFill>
                            <a:schemeClr val="tx1"/>
                          </a:solidFill>
                          <a:latin typeface="Arial"/>
                          <a:cs typeface="Arial"/>
                        </a:rPr>
                        <a:t>Cymdeithas</a:t>
                      </a:r>
                      <a:r>
                        <a:rPr lang="en-US" sz="2200" b="0" i="1" dirty="0">
                          <a:solidFill>
                            <a:schemeClr val="tx1"/>
                          </a:solidFill>
                          <a:latin typeface="Arial"/>
                          <a:cs typeface="Arial"/>
                        </a:rPr>
                        <a:t> </a:t>
                      </a:r>
                      <a:r>
                        <a:rPr lang="en-US" sz="2200" b="0" i="1" dirty="0" err="1">
                          <a:solidFill>
                            <a:schemeClr val="tx1"/>
                          </a:solidFill>
                          <a:latin typeface="Arial"/>
                          <a:cs typeface="Arial"/>
                        </a:rPr>
                        <a:t>yr</a:t>
                      </a:r>
                      <a:r>
                        <a:rPr lang="en-US" sz="2200" b="0" i="1" dirty="0">
                          <a:solidFill>
                            <a:schemeClr val="tx1"/>
                          </a:solidFill>
                          <a:latin typeface="Arial"/>
                          <a:cs typeface="Arial"/>
                        </a:rPr>
                        <a:t> Iaith </a:t>
                      </a:r>
                      <a:r>
                        <a:rPr lang="en-US" sz="2200" b="0" i="1" dirty="0" err="1">
                          <a:solidFill>
                            <a:schemeClr val="tx1"/>
                          </a:solidFill>
                          <a:latin typeface="Arial"/>
                          <a:cs typeface="Arial"/>
                        </a:rPr>
                        <a:t>Gymraeg</a:t>
                      </a:r>
                      <a:r>
                        <a:rPr lang="en-US" sz="2200" b="0" i="1" dirty="0">
                          <a:solidFill>
                            <a:schemeClr val="tx1"/>
                          </a:solidFill>
                          <a:latin typeface="Arial"/>
                          <a:cs typeface="Arial"/>
                        </a:rPr>
                        <a:t> was founded</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470028874"/>
                  </a:ext>
                </a:extLst>
              </a:tr>
              <a:tr h="649224">
                <a:tc>
                  <a:txBody>
                    <a:bodyPr/>
                    <a:lstStyle/>
                    <a:p>
                      <a:r>
                        <a:rPr lang="en-US" sz="3200" b="0" dirty="0">
                          <a:solidFill>
                            <a:schemeClr val="tx1"/>
                          </a:solidFill>
                          <a:latin typeface="Arial" panose="020B0604020202020204" pitchFamily="34" charset="0"/>
                          <a:cs typeface="Arial" panose="020B0604020202020204" pitchFamily="34" charset="0"/>
                        </a:rPr>
                        <a:t>1965</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cy-GB" sz="2200" b="0" noProof="0" dirty="0">
                          <a:solidFill>
                            <a:schemeClr val="tx1"/>
                          </a:solidFill>
                          <a:latin typeface="Arial"/>
                          <a:cs typeface="Arial"/>
                        </a:rPr>
                        <a:t>Cafodd pentref Capel Celyn ei foddi er mwyn darparu dŵr i ddinas </a:t>
                      </a:r>
                      <a:r>
                        <a:rPr lang="cy-GB" sz="2200" b="0" noProof="0" dirty="0" err="1">
                          <a:solidFill>
                            <a:schemeClr val="tx1"/>
                          </a:solidFill>
                          <a:latin typeface="Arial"/>
                          <a:cs typeface="Arial"/>
                        </a:rPr>
                        <a:t>Lerpŵl</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en-US" sz="2200" b="0" i="1" dirty="0">
                          <a:solidFill>
                            <a:schemeClr val="tx1"/>
                          </a:solidFill>
                          <a:latin typeface="Arial"/>
                          <a:cs typeface="Arial"/>
                        </a:rPr>
                        <a:t>The village of Capel Celyn was flooded to supply water for Liverpool</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1995487257"/>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1967</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200" b="0" noProof="0" dirty="0">
                          <a:solidFill>
                            <a:schemeClr val="tx1"/>
                          </a:solidFill>
                          <a:latin typeface="Arial"/>
                          <a:cs typeface="Arial"/>
                        </a:rPr>
                        <a:t>Deddf yr Iaith Gymraeg</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800" b="0" noProof="0" dirty="0">
                          <a:solidFill>
                            <a:schemeClr val="tx1"/>
                          </a:solidFill>
                          <a:latin typeface="Arial"/>
                          <a:cs typeface="Arial"/>
                        </a:rPr>
                        <a:t>Deddf Iaith gyntaf ers y Deddfau Uno – rhoi statws i’r iaith Gymraeg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200" b="0" i="1" dirty="0">
                          <a:solidFill>
                            <a:schemeClr val="tx1"/>
                          </a:solidFill>
                          <a:latin typeface="Arial"/>
                          <a:cs typeface="Arial"/>
                        </a:rPr>
                        <a:t>The Welsh Language Act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1" dirty="0">
                          <a:solidFill>
                            <a:schemeClr val="tx1"/>
                          </a:solidFill>
                          <a:latin typeface="Arial"/>
                          <a:cs typeface="Arial"/>
                        </a:rPr>
                        <a:t>First Language Act since The Acts of Union – gives official status to the Welsh language</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98510743"/>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1971</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rgbClr val="E6CCF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200" b="0" noProof="0" dirty="0" err="1">
                          <a:solidFill>
                            <a:schemeClr val="tx1"/>
                          </a:solidFill>
                          <a:latin typeface="Arial"/>
                          <a:cs typeface="Arial"/>
                        </a:rPr>
                        <a:t>Sensws</a:t>
                      </a:r>
                      <a:r>
                        <a:rPr lang="cy-GB" sz="2200" b="0" noProof="0" dirty="0">
                          <a:solidFill>
                            <a:schemeClr val="tx1"/>
                          </a:solidFill>
                          <a:latin typeface="Arial"/>
                          <a:cs typeface="Arial"/>
                        </a:rPr>
                        <a:t>: 20.8% o’r boblogaeth yn siaradwyr Cymraeg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rgbClr val="E6CCF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200" b="0" i="1" dirty="0">
                          <a:solidFill>
                            <a:schemeClr val="tx1"/>
                          </a:solidFill>
                          <a:latin typeface="Arial"/>
                          <a:cs typeface="Arial"/>
                        </a:rPr>
                        <a:t>Census: 20.8% of the population spoke Welsh</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rgbClr val="E6CCFF"/>
                    </a:solidFill>
                  </a:tcPr>
                </a:tc>
                <a:extLst>
                  <a:ext uri="{0D108BD9-81ED-4DB2-BD59-A6C34878D82A}">
                    <a16:rowId xmlns:a16="http://schemas.microsoft.com/office/drawing/2014/main" val="1729720241"/>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1971</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200" b="0" noProof="0" dirty="0">
                          <a:solidFill>
                            <a:schemeClr val="tx1"/>
                          </a:solidFill>
                          <a:latin typeface="Arial"/>
                          <a:cs typeface="Arial"/>
                        </a:rPr>
                        <a:t>Sefydlu Mudiad Meithrin</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200" b="0" i="1" dirty="0" err="1">
                          <a:solidFill>
                            <a:schemeClr val="tx1"/>
                          </a:solidFill>
                          <a:latin typeface="Arial"/>
                          <a:cs typeface="Arial"/>
                        </a:rPr>
                        <a:t>Mudiad</a:t>
                      </a:r>
                      <a:r>
                        <a:rPr lang="en-US" sz="2200" b="0" i="1" dirty="0">
                          <a:solidFill>
                            <a:schemeClr val="tx1"/>
                          </a:solidFill>
                          <a:latin typeface="Arial"/>
                          <a:cs typeface="Arial"/>
                        </a:rPr>
                        <a:t> </a:t>
                      </a:r>
                      <a:r>
                        <a:rPr lang="en-US" sz="2200" b="0" i="1" dirty="0" err="1">
                          <a:solidFill>
                            <a:schemeClr val="tx1"/>
                          </a:solidFill>
                          <a:latin typeface="Arial"/>
                          <a:cs typeface="Arial"/>
                        </a:rPr>
                        <a:t>Meithrin</a:t>
                      </a:r>
                      <a:r>
                        <a:rPr lang="en-US" sz="2200" b="0" i="1" dirty="0">
                          <a:solidFill>
                            <a:schemeClr val="tx1"/>
                          </a:solidFill>
                          <a:latin typeface="Arial"/>
                          <a:cs typeface="Arial"/>
                        </a:rPr>
                        <a:t> was established</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012331406"/>
                  </a:ext>
                </a:extLst>
              </a:tr>
            </a:tbl>
          </a:graphicData>
        </a:graphic>
      </p:graphicFrame>
      <p:sp>
        <p:nvSpPr>
          <p:cNvPr id="3" name="Rectangle 2">
            <a:extLst>
              <a:ext uri="{FF2B5EF4-FFF2-40B4-BE49-F238E27FC236}">
                <a16:creationId xmlns:a16="http://schemas.microsoft.com/office/drawing/2014/main" id="{44BBF499-C628-9631-0793-C7F9600537CE}"/>
              </a:ext>
            </a:extLst>
          </p:cNvPr>
          <p:cNvSpPr/>
          <p:nvPr/>
        </p:nvSpPr>
        <p:spPr>
          <a:xfrm>
            <a:off x="-3694" y="6427579"/>
            <a:ext cx="12160391" cy="43042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Hyfforddiant Cychwynnol Athrawon: Ymwybyddiaeth Iaith</a:t>
            </a:r>
          </a:p>
        </p:txBody>
      </p:sp>
      <p:pic>
        <p:nvPicPr>
          <p:cNvPr id="4" name="Picture 8">
            <a:extLst>
              <a:ext uri="{FF2B5EF4-FFF2-40B4-BE49-F238E27FC236}">
                <a16:creationId xmlns:a16="http://schemas.microsoft.com/office/drawing/2014/main" id="{B73C1455-5775-C82E-26AC-1A90818865A3}"/>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924382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04EF405A-DAB9-E7EE-69B7-F2161CE6B550}"/>
              </a:ext>
            </a:extLst>
          </p:cNvPr>
          <p:cNvGraphicFramePr>
            <a:graphicFrameLocks noGrp="1"/>
          </p:cNvGraphicFramePr>
          <p:nvPr/>
        </p:nvGraphicFramePr>
        <p:xfrm>
          <a:off x="225552" y="305816"/>
          <a:ext cx="11740896" cy="5687568"/>
        </p:xfrm>
        <a:graphic>
          <a:graphicData uri="http://schemas.openxmlformats.org/drawingml/2006/table">
            <a:tbl>
              <a:tblPr firstRow="1" bandRow="1">
                <a:tableStyleId>{5C22544A-7EE6-4342-B048-85BDC9FD1C3A}</a:tableStyleId>
              </a:tblPr>
              <a:tblGrid>
                <a:gridCol w="2217165">
                  <a:extLst>
                    <a:ext uri="{9D8B030D-6E8A-4147-A177-3AD203B41FA5}">
                      <a16:colId xmlns:a16="http://schemas.microsoft.com/office/drawing/2014/main" val="3673467739"/>
                    </a:ext>
                  </a:extLst>
                </a:gridCol>
                <a:gridCol w="4724073">
                  <a:extLst>
                    <a:ext uri="{9D8B030D-6E8A-4147-A177-3AD203B41FA5}">
                      <a16:colId xmlns:a16="http://schemas.microsoft.com/office/drawing/2014/main" val="2214881119"/>
                    </a:ext>
                  </a:extLst>
                </a:gridCol>
                <a:gridCol w="4799658">
                  <a:extLst>
                    <a:ext uri="{9D8B030D-6E8A-4147-A177-3AD203B41FA5}">
                      <a16:colId xmlns:a16="http://schemas.microsoft.com/office/drawing/2014/main" val="2806615191"/>
                    </a:ext>
                  </a:extLst>
                </a:gridCol>
              </a:tblGrid>
              <a:tr h="649224">
                <a:tc>
                  <a:txBody>
                    <a:bodyPr/>
                    <a:lstStyle/>
                    <a:p>
                      <a:r>
                        <a:rPr lang="en-US" sz="2400" b="0" dirty="0">
                          <a:solidFill>
                            <a:schemeClr val="tx1"/>
                          </a:solidFill>
                          <a:latin typeface="Arial" panose="020B0604020202020204" pitchFamily="34" charset="0"/>
                          <a:cs typeface="Arial" panose="020B0604020202020204" pitchFamily="34" charset="0"/>
                        </a:rPr>
                        <a:t>1979</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dirty="0">
                          <a:solidFill>
                            <a:schemeClr val="tx1"/>
                          </a:solidFill>
                          <a:latin typeface="Arial"/>
                          <a:cs typeface="Arial"/>
                        </a:rPr>
                        <a:t>Refferendwm</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800" b="0" noProof="0" dirty="0">
                          <a:solidFill>
                            <a:schemeClr val="tx1"/>
                          </a:solidFill>
                          <a:latin typeface="Arial"/>
                          <a:cs typeface="Arial"/>
                        </a:rPr>
                        <a:t>79.74% yn </a:t>
                      </a:r>
                      <a:r>
                        <a:rPr lang="cy-GB" sz="1800" b="0" noProof="0" dirty="0" err="1">
                          <a:solidFill>
                            <a:schemeClr val="tx1"/>
                          </a:solidFill>
                          <a:latin typeface="Arial"/>
                          <a:cs typeface="Arial"/>
                        </a:rPr>
                        <a:t>pledleisio</a:t>
                      </a:r>
                      <a:r>
                        <a:rPr lang="cy-GB" sz="1800" b="0" noProof="0" dirty="0">
                          <a:solidFill>
                            <a:schemeClr val="tx1"/>
                          </a:solidFill>
                          <a:latin typeface="Arial"/>
                          <a:cs typeface="Arial"/>
                        </a:rPr>
                        <a:t> yn erbyn annibyniaeth</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1" dirty="0">
                          <a:solidFill>
                            <a:schemeClr val="tx1"/>
                          </a:solidFill>
                          <a:latin typeface="Arial"/>
                          <a:cs typeface="Arial"/>
                        </a:rPr>
                        <a:t>Referendum</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1" dirty="0">
                          <a:solidFill>
                            <a:schemeClr val="tx1"/>
                          </a:solidFill>
                          <a:latin typeface="Arial"/>
                          <a:cs typeface="Arial"/>
                        </a:rPr>
                        <a:t>79.74% voted against independence</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1737182768"/>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1981</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dirty="0" err="1">
                          <a:solidFill>
                            <a:schemeClr val="tx1"/>
                          </a:solidFill>
                          <a:latin typeface="Arial"/>
                          <a:cs typeface="Arial"/>
                        </a:rPr>
                        <a:t>Sensws</a:t>
                      </a:r>
                      <a:r>
                        <a:rPr lang="cy-GB" sz="2400" b="0" noProof="0" dirty="0">
                          <a:solidFill>
                            <a:schemeClr val="tx1"/>
                          </a:solidFill>
                          <a:latin typeface="Arial"/>
                          <a:cs typeface="Arial"/>
                        </a:rPr>
                        <a:t>: 19% o’r boblogaeth yn siaradwyr Cymraeg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1" dirty="0">
                          <a:solidFill>
                            <a:schemeClr val="tx1"/>
                          </a:solidFill>
                          <a:latin typeface="Arial"/>
                          <a:cs typeface="Arial"/>
                        </a:rPr>
                        <a:t>Census: 19% of the population spoke Welsh</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3007750586"/>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1982</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cy-GB" sz="2400" b="0" noProof="0" dirty="0">
                          <a:solidFill>
                            <a:schemeClr val="tx1"/>
                          </a:solidFill>
                          <a:latin typeface="Arial"/>
                          <a:cs typeface="Arial"/>
                        </a:rPr>
                        <a:t>Sefydlu S4C</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en-US" sz="2400" b="0" i="1" dirty="0">
                          <a:solidFill>
                            <a:schemeClr val="tx1"/>
                          </a:solidFill>
                          <a:latin typeface="Arial"/>
                          <a:cs typeface="Arial"/>
                        </a:rPr>
                        <a:t>S4C is established</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470028874"/>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1991</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rgbClr val="E6CCF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dirty="0" err="1">
                          <a:solidFill>
                            <a:schemeClr val="tx1"/>
                          </a:solidFill>
                          <a:latin typeface="Arial"/>
                          <a:cs typeface="Arial"/>
                        </a:rPr>
                        <a:t>Sensws</a:t>
                      </a:r>
                      <a:r>
                        <a:rPr lang="cy-GB" sz="2400" b="0" noProof="0" dirty="0">
                          <a:solidFill>
                            <a:schemeClr val="tx1"/>
                          </a:solidFill>
                          <a:latin typeface="Arial"/>
                          <a:cs typeface="Arial"/>
                        </a:rPr>
                        <a:t>: 18.7% o’r </a:t>
                      </a:r>
                      <a:r>
                        <a:rPr lang="cy-GB" sz="2400" b="0" noProof="0" dirty="0" err="1">
                          <a:solidFill>
                            <a:schemeClr val="tx1"/>
                          </a:solidFill>
                          <a:latin typeface="Arial"/>
                          <a:cs typeface="Arial"/>
                        </a:rPr>
                        <a:t>bobolgaeth</a:t>
                      </a:r>
                      <a:r>
                        <a:rPr lang="cy-GB" sz="2400" b="0" noProof="0" dirty="0">
                          <a:solidFill>
                            <a:schemeClr val="tx1"/>
                          </a:solidFill>
                          <a:latin typeface="Arial"/>
                          <a:cs typeface="Arial"/>
                        </a:rPr>
                        <a:t> yn siaradwyr Cymraeg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rgbClr val="E6CCF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1" dirty="0">
                          <a:solidFill>
                            <a:schemeClr val="tx1"/>
                          </a:solidFill>
                          <a:latin typeface="Arial"/>
                          <a:cs typeface="Arial"/>
                        </a:rPr>
                        <a:t>Census: 18.7% of the population spoke Welsh</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rgbClr val="E6CCFF"/>
                    </a:solidFill>
                  </a:tcPr>
                </a:tc>
                <a:extLst>
                  <a:ext uri="{0D108BD9-81ED-4DB2-BD59-A6C34878D82A}">
                    <a16:rowId xmlns:a16="http://schemas.microsoft.com/office/drawing/2014/main" val="1995487257"/>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1993</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dirty="0">
                          <a:solidFill>
                            <a:schemeClr val="tx1"/>
                          </a:solidFill>
                          <a:latin typeface="Arial"/>
                          <a:cs typeface="Arial"/>
                        </a:rPr>
                        <a:t>Deddf yr Iaith Gymraeg</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800" b="0" noProof="0" dirty="0">
                          <a:solidFill>
                            <a:schemeClr val="tx1"/>
                          </a:solidFill>
                          <a:latin typeface="Arial"/>
                          <a:cs typeface="Arial"/>
                        </a:rPr>
                        <a:t>Rhoi statws cyfartal i’r Gymraeg yn y Llywodraeth, awdurdodau lleol, gwasanaethau cyhoeddus a llysoedd</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1" dirty="0">
                          <a:solidFill>
                            <a:schemeClr val="tx1"/>
                          </a:solidFill>
                          <a:latin typeface="Arial"/>
                          <a:cs typeface="Arial"/>
                        </a:rPr>
                        <a:t>Welsh Language Act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1" dirty="0">
                          <a:solidFill>
                            <a:schemeClr val="tx1"/>
                          </a:solidFill>
                          <a:latin typeface="Arial"/>
                          <a:cs typeface="Arial"/>
                        </a:rPr>
                        <a:t>Gives equal status to the Welsh language in Government, local authorities, public bodies and the courts</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98510743"/>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1997</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dirty="0">
                          <a:solidFill>
                            <a:schemeClr val="tx1"/>
                          </a:solidFill>
                          <a:latin typeface="Arial"/>
                          <a:cs typeface="Arial"/>
                        </a:rPr>
                        <a:t>Refferendwm</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800" b="0" noProof="0" dirty="0">
                          <a:solidFill>
                            <a:schemeClr val="tx1"/>
                          </a:solidFill>
                          <a:latin typeface="Arial"/>
                          <a:cs typeface="Arial"/>
                        </a:rPr>
                        <a:t>50.3% yn </a:t>
                      </a:r>
                      <a:r>
                        <a:rPr lang="cy-GB" sz="1800" b="0" noProof="0" dirty="0" err="1">
                          <a:solidFill>
                            <a:schemeClr val="tx1"/>
                          </a:solidFill>
                          <a:latin typeface="Arial"/>
                          <a:cs typeface="Arial"/>
                        </a:rPr>
                        <a:t>pledleisio</a:t>
                      </a:r>
                      <a:r>
                        <a:rPr lang="cy-GB" sz="1800" b="0" noProof="0" dirty="0">
                          <a:solidFill>
                            <a:schemeClr val="tx1"/>
                          </a:solidFill>
                          <a:latin typeface="Arial"/>
                          <a:cs typeface="Arial"/>
                        </a:rPr>
                        <a:t> dros annibyniaeth</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1" dirty="0">
                          <a:solidFill>
                            <a:schemeClr val="tx1"/>
                          </a:solidFill>
                          <a:latin typeface="Arial"/>
                          <a:cs typeface="Arial"/>
                        </a:rPr>
                        <a:t>Referendum</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1" dirty="0">
                          <a:solidFill>
                            <a:schemeClr val="tx1"/>
                          </a:solidFill>
                          <a:latin typeface="Arial"/>
                          <a:cs typeface="Arial"/>
                        </a:rPr>
                        <a:t>50.3% voted for independence</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1729720241"/>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1999</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pPr marL="0" marR="0" lvl="0" indent="0" algn="l" rtl="0" eaLnBrk="1" fontAlgn="auto" latinLnBrk="0" hangingPunct="1">
                        <a:lnSpc>
                          <a:spcPct val="100000"/>
                        </a:lnSpc>
                        <a:spcBef>
                          <a:spcPts val="0"/>
                        </a:spcBef>
                        <a:spcAft>
                          <a:spcPts val="0"/>
                        </a:spcAft>
                        <a:buClrTx/>
                        <a:buSzTx/>
                        <a:buFontTx/>
                        <a:buNone/>
                      </a:pPr>
                      <a:r>
                        <a:rPr lang="cy-GB" sz="2400" b="0" noProof="0" dirty="0">
                          <a:solidFill>
                            <a:schemeClr val="tx1"/>
                          </a:solidFill>
                          <a:latin typeface="Arial"/>
                          <a:cs typeface="Arial"/>
                        </a:rPr>
                        <a:t>Cynlluniad Cenedlaethol Cymru </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1" dirty="0">
                          <a:solidFill>
                            <a:schemeClr val="tx1"/>
                          </a:solidFill>
                          <a:latin typeface="Arial"/>
                          <a:cs typeface="Arial"/>
                        </a:rPr>
                        <a:t>National Assembly for Wales </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3380400418"/>
                  </a:ext>
                </a:extLst>
              </a:tr>
            </a:tbl>
          </a:graphicData>
        </a:graphic>
      </p:graphicFrame>
      <p:sp>
        <p:nvSpPr>
          <p:cNvPr id="2" name="Rectangle 1">
            <a:extLst>
              <a:ext uri="{FF2B5EF4-FFF2-40B4-BE49-F238E27FC236}">
                <a16:creationId xmlns:a16="http://schemas.microsoft.com/office/drawing/2014/main" id="{CD5CA37B-BD43-5FC5-5D88-6013A336D9C9}"/>
              </a:ext>
            </a:extLst>
          </p:cNvPr>
          <p:cNvSpPr/>
          <p:nvPr/>
        </p:nvSpPr>
        <p:spPr>
          <a:xfrm>
            <a:off x="-3694" y="6427579"/>
            <a:ext cx="12160391" cy="43042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Hyfforddiant Cychwynnol Athrawon: Ymwybyddiaeth Iaith</a:t>
            </a:r>
          </a:p>
        </p:txBody>
      </p:sp>
      <p:pic>
        <p:nvPicPr>
          <p:cNvPr id="4" name="Picture 8">
            <a:extLst>
              <a:ext uri="{FF2B5EF4-FFF2-40B4-BE49-F238E27FC236}">
                <a16:creationId xmlns:a16="http://schemas.microsoft.com/office/drawing/2014/main" id="{4904D084-4DB7-FA9F-AA4E-44B04A1A22A7}"/>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365915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04EF405A-DAB9-E7EE-69B7-F2161CE6B550}"/>
              </a:ext>
            </a:extLst>
          </p:cNvPr>
          <p:cNvGraphicFramePr>
            <a:graphicFrameLocks noGrp="1"/>
          </p:cNvGraphicFramePr>
          <p:nvPr/>
        </p:nvGraphicFramePr>
        <p:xfrm>
          <a:off x="225552" y="147320"/>
          <a:ext cx="11740896" cy="6217920"/>
        </p:xfrm>
        <a:graphic>
          <a:graphicData uri="http://schemas.openxmlformats.org/drawingml/2006/table">
            <a:tbl>
              <a:tblPr firstRow="1" bandRow="1">
                <a:tableStyleId>{5C22544A-7EE6-4342-B048-85BDC9FD1C3A}</a:tableStyleId>
              </a:tblPr>
              <a:tblGrid>
                <a:gridCol w="2217165">
                  <a:extLst>
                    <a:ext uri="{9D8B030D-6E8A-4147-A177-3AD203B41FA5}">
                      <a16:colId xmlns:a16="http://schemas.microsoft.com/office/drawing/2014/main" val="3673467739"/>
                    </a:ext>
                  </a:extLst>
                </a:gridCol>
                <a:gridCol w="4724073">
                  <a:extLst>
                    <a:ext uri="{9D8B030D-6E8A-4147-A177-3AD203B41FA5}">
                      <a16:colId xmlns:a16="http://schemas.microsoft.com/office/drawing/2014/main" val="2214881119"/>
                    </a:ext>
                  </a:extLst>
                </a:gridCol>
                <a:gridCol w="4799658">
                  <a:extLst>
                    <a:ext uri="{9D8B030D-6E8A-4147-A177-3AD203B41FA5}">
                      <a16:colId xmlns:a16="http://schemas.microsoft.com/office/drawing/2014/main" val="2806615191"/>
                    </a:ext>
                  </a:extLst>
                </a:gridCol>
              </a:tblGrid>
              <a:tr h="649224">
                <a:tc>
                  <a:txBody>
                    <a:bodyPr/>
                    <a:lstStyle/>
                    <a:p>
                      <a:r>
                        <a:rPr lang="en-US" sz="2400" b="0" dirty="0">
                          <a:solidFill>
                            <a:schemeClr val="tx1"/>
                          </a:solidFill>
                          <a:latin typeface="Arial" panose="020B0604020202020204" pitchFamily="34" charset="0"/>
                          <a:cs typeface="Arial" panose="020B0604020202020204" pitchFamily="34" charset="0"/>
                        </a:rPr>
                        <a:t>2001</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rgbClr val="E6CCF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dirty="0" err="1">
                          <a:solidFill>
                            <a:schemeClr val="tx1"/>
                          </a:solidFill>
                          <a:latin typeface="Arial"/>
                          <a:cs typeface="Arial"/>
                        </a:rPr>
                        <a:t>Sensws</a:t>
                      </a:r>
                      <a:r>
                        <a:rPr lang="cy-GB" sz="2400" b="0" noProof="0" dirty="0">
                          <a:solidFill>
                            <a:schemeClr val="tx1"/>
                          </a:solidFill>
                          <a:latin typeface="Arial"/>
                          <a:cs typeface="Arial"/>
                        </a:rPr>
                        <a:t>: 20.8% o’r boblogaeth yn siaradwyr Cymraeg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rgbClr val="E6CCF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1" dirty="0">
                          <a:solidFill>
                            <a:schemeClr val="tx1"/>
                          </a:solidFill>
                          <a:latin typeface="Arial"/>
                          <a:cs typeface="Arial"/>
                        </a:rPr>
                        <a:t>Census: 20.8% of the population spoke Welsh</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rgbClr val="E6CCFF"/>
                    </a:solidFill>
                  </a:tcPr>
                </a:tc>
                <a:extLst>
                  <a:ext uri="{0D108BD9-81ED-4DB2-BD59-A6C34878D82A}">
                    <a16:rowId xmlns:a16="http://schemas.microsoft.com/office/drawing/2014/main" val="1737182768"/>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2003</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dirty="0">
                          <a:solidFill>
                            <a:schemeClr val="tx1"/>
                          </a:solidFill>
                          <a:latin typeface="Arial"/>
                          <a:cs typeface="Arial"/>
                        </a:rPr>
                        <a:t>Iaith Pawb</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800" b="0" noProof="0" dirty="0">
                          <a:solidFill>
                            <a:schemeClr val="tx1"/>
                          </a:solidFill>
                          <a:latin typeface="Arial"/>
                          <a:cs typeface="Arial"/>
                        </a:rPr>
                        <a:t>Cynllun a </a:t>
                      </a:r>
                      <a:r>
                        <a:rPr lang="cy-GB" sz="1800" b="0" noProof="0" dirty="0" err="1">
                          <a:solidFill>
                            <a:schemeClr val="tx1"/>
                          </a:solidFill>
                          <a:latin typeface="Arial"/>
                          <a:cs typeface="Arial"/>
                        </a:rPr>
                        <a:t>gyfwynwyd</a:t>
                      </a:r>
                      <a:r>
                        <a:rPr lang="cy-GB" sz="1800" b="0" noProof="0" dirty="0">
                          <a:solidFill>
                            <a:schemeClr val="tx1"/>
                          </a:solidFill>
                          <a:latin typeface="Arial"/>
                          <a:cs typeface="Arial"/>
                        </a:rPr>
                        <a:t> gan y Llywodraeth er mwyn cynyddu’r nifer o siaradwyr Cymraeg o 5% erbyn 2011</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1" dirty="0">
                          <a:solidFill>
                            <a:schemeClr val="tx1"/>
                          </a:solidFill>
                          <a:latin typeface="Arial"/>
                          <a:cs typeface="Arial"/>
                        </a:rPr>
                        <a:t>Iaith </a:t>
                      </a:r>
                      <a:r>
                        <a:rPr lang="en-US" sz="2400" b="0" i="1" err="1">
                          <a:solidFill>
                            <a:schemeClr val="tx1"/>
                          </a:solidFill>
                          <a:latin typeface="Arial"/>
                          <a:cs typeface="Arial"/>
                        </a:rPr>
                        <a:t>Pawb</a:t>
                      </a:r>
                      <a:endParaRPr lang="en-US" sz="2400" b="0" i="1">
                        <a:solidFill>
                          <a:schemeClr val="tx1"/>
                        </a:solidFill>
                        <a:latin typeface="Arial"/>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1" dirty="0">
                          <a:solidFill>
                            <a:schemeClr val="tx1"/>
                          </a:solidFill>
                          <a:latin typeface="Arial"/>
                          <a:cs typeface="Arial"/>
                        </a:rPr>
                        <a:t>Scheme introduced by the Government to increase the number of Welsh speakers by 5% by 2011</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3007750586"/>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2010</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cy-GB" sz="2400" b="0" noProof="0" dirty="0">
                          <a:solidFill>
                            <a:schemeClr val="tx1"/>
                          </a:solidFill>
                          <a:latin typeface="Arial"/>
                          <a:cs typeface="Arial"/>
                        </a:rPr>
                        <a:t>Strategaeth Addysg Gymraeg</a:t>
                      </a:r>
                    </a:p>
                    <a:p>
                      <a:r>
                        <a:rPr lang="cy-GB" sz="1800" b="0" noProof="0" dirty="0">
                          <a:solidFill>
                            <a:schemeClr val="tx1"/>
                          </a:solidFill>
                          <a:latin typeface="Arial"/>
                          <a:cs typeface="Arial"/>
                        </a:rPr>
                        <a:t>Cynllun y Llywodraeth i wella’r ddarpariaeth cyfrwng Cymraeg yn ein hysgolion</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en-US" sz="2400" b="0" i="1" dirty="0">
                          <a:solidFill>
                            <a:schemeClr val="tx1"/>
                          </a:solidFill>
                          <a:latin typeface="Arial"/>
                          <a:cs typeface="Arial"/>
                        </a:rPr>
                        <a:t>Welsh-medium Education Strategy</a:t>
                      </a:r>
                    </a:p>
                    <a:p>
                      <a:r>
                        <a:rPr lang="en-US" sz="1800" b="0" i="1" dirty="0">
                          <a:solidFill>
                            <a:schemeClr val="tx1"/>
                          </a:solidFill>
                          <a:latin typeface="Arial"/>
                          <a:cs typeface="Arial"/>
                        </a:rPr>
                        <a:t>Welsh Government plan to improve Welsh language provision in schools</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470028874"/>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2011</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rgbClr val="E6CCF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dirty="0" err="1">
                          <a:solidFill>
                            <a:schemeClr val="tx1"/>
                          </a:solidFill>
                          <a:latin typeface="Arial"/>
                          <a:cs typeface="Arial"/>
                        </a:rPr>
                        <a:t>Sensws</a:t>
                      </a:r>
                      <a:r>
                        <a:rPr lang="cy-GB" sz="2400" b="0" noProof="0" dirty="0">
                          <a:solidFill>
                            <a:schemeClr val="tx1"/>
                          </a:solidFill>
                          <a:latin typeface="Arial"/>
                          <a:cs typeface="Arial"/>
                        </a:rPr>
                        <a:t>: 19% o’r boblogaeth yn siaradwyr Cymraeg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rgbClr val="E6CCF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1" dirty="0">
                          <a:solidFill>
                            <a:schemeClr val="tx1"/>
                          </a:solidFill>
                          <a:latin typeface="Arial"/>
                          <a:cs typeface="Arial"/>
                        </a:rPr>
                        <a:t>Census: 19% of the population spoke Welsh</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rgbClr val="E6CCFF"/>
                    </a:solidFill>
                  </a:tcPr>
                </a:tc>
                <a:extLst>
                  <a:ext uri="{0D108BD9-81ED-4DB2-BD59-A6C34878D82A}">
                    <a16:rowId xmlns:a16="http://schemas.microsoft.com/office/drawing/2014/main" val="1995487257"/>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2012</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dirty="0">
                          <a:solidFill>
                            <a:schemeClr val="tx1"/>
                          </a:solidFill>
                          <a:latin typeface="Arial"/>
                          <a:cs typeface="Arial"/>
                        </a:rPr>
                        <a:t>Iaith fyw: Iaith byw</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800" b="0" noProof="0" dirty="0">
                          <a:solidFill>
                            <a:schemeClr val="tx1"/>
                          </a:solidFill>
                          <a:latin typeface="Arial"/>
                          <a:cs typeface="Arial"/>
                        </a:rPr>
                        <a:t>Strategaeth y Gymraeg 2012 - 2017</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1" dirty="0">
                          <a:solidFill>
                            <a:schemeClr val="tx1"/>
                          </a:solidFill>
                          <a:latin typeface="Arial"/>
                          <a:cs typeface="Arial"/>
                        </a:rPr>
                        <a:t>A Living Language: A language for living</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1" dirty="0">
                          <a:solidFill>
                            <a:schemeClr val="tx1"/>
                          </a:solidFill>
                          <a:latin typeface="Arial"/>
                          <a:cs typeface="Arial"/>
                        </a:rPr>
                        <a:t>Welsh Language Strategy 2012-2017</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98510743"/>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2012</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dirty="0">
                          <a:solidFill>
                            <a:schemeClr val="tx1"/>
                          </a:solidFill>
                          <a:latin typeface="Arial"/>
                          <a:cs typeface="Arial"/>
                        </a:rPr>
                        <a:t>Comisiynydd cyntaf yr iaith Gymraeg yn cael ei benodi</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1" dirty="0">
                          <a:solidFill>
                            <a:schemeClr val="tx1"/>
                          </a:solidFill>
                          <a:latin typeface="Arial"/>
                          <a:cs typeface="Arial"/>
                        </a:rPr>
                        <a:t>The first Welsh Language Commissioner was appointed</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1729720241"/>
                  </a:ext>
                </a:extLst>
              </a:tr>
            </a:tbl>
          </a:graphicData>
        </a:graphic>
      </p:graphicFrame>
      <p:sp>
        <p:nvSpPr>
          <p:cNvPr id="2" name="Rectangle 1">
            <a:extLst>
              <a:ext uri="{FF2B5EF4-FFF2-40B4-BE49-F238E27FC236}">
                <a16:creationId xmlns:a16="http://schemas.microsoft.com/office/drawing/2014/main" id="{F7C78591-902E-9D84-53F5-4D32EB43D5BE}"/>
              </a:ext>
            </a:extLst>
          </p:cNvPr>
          <p:cNvSpPr/>
          <p:nvPr/>
        </p:nvSpPr>
        <p:spPr>
          <a:xfrm>
            <a:off x="-3694" y="6427579"/>
            <a:ext cx="12160391" cy="43042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Hyfforddiant Cychwynnol Athrawon: Ymwybyddiaeth Iaith</a:t>
            </a:r>
          </a:p>
        </p:txBody>
      </p:sp>
      <p:pic>
        <p:nvPicPr>
          <p:cNvPr id="3" name="Picture 8">
            <a:extLst>
              <a:ext uri="{FF2B5EF4-FFF2-40B4-BE49-F238E27FC236}">
                <a16:creationId xmlns:a16="http://schemas.microsoft.com/office/drawing/2014/main" id="{17945EDA-400E-4FFB-0BBB-49C5B554E8B2}"/>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258661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04EF405A-DAB9-E7EE-69B7-F2161CE6B550}"/>
              </a:ext>
            </a:extLst>
          </p:cNvPr>
          <p:cNvGraphicFramePr>
            <a:graphicFrameLocks noGrp="1"/>
          </p:cNvGraphicFramePr>
          <p:nvPr/>
        </p:nvGraphicFramePr>
        <p:xfrm>
          <a:off x="225552" y="305816"/>
          <a:ext cx="11740896" cy="5047488"/>
        </p:xfrm>
        <a:graphic>
          <a:graphicData uri="http://schemas.openxmlformats.org/drawingml/2006/table">
            <a:tbl>
              <a:tblPr firstRow="1" bandRow="1">
                <a:tableStyleId>{5C22544A-7EE6-4342-B048-85BDC9FD1C3A}</a:tableStyleId>
              </a:tblPr>
              <a:tblGrid>
                <a:gridCol w="2217165">
                  <a:extLst>
                    <a:ext uri="{9D8B030D-6E8A-4147-A177-3AD203B41FA5}">
                      <a16:colId xmlns:a16="http://schemas.microsoft.com/office/drawing/2014/main" val="3673467739"/>
                    </a:ext>
                  </a:extLst>
                </a:gridCol>
                <a:gridCol w="4724073">
                  <a:extLst>
                    <a:ext uri="{9D8B030D-6E8A-4147-A177-3AD203B41FA5}">
                      <a16:colId xmlns:a16="http://schemas.microsoft.com/office/drawing/2014/main" val="2214881119"/>
                    </a:ext>
                  </a:extLst>
                </a:gridCol>
                <a:gridCol w="4799658">
                  <a:extLst>
                    <a:ext uri="{9D8B030D-6E8A-4147-A177-3AD203B41FA5}">
                      <a16:colId xmlns:a16="http://schemas.microsoft.com/office/drawing/2014/main" val="2806615191"/>
                    </a:ext>
                  </a:extLst>
                </a:gridCol>
              </a:tblGrid>
              <a:tr h="649224">
                <a:tc>
                  <a:txBody>
                    <a:bodyPr/>
                    <a:lstStyle/>
                    <a:p>
                      <a:r>
                        <a:rPr lang="en-US" sz="2400" b="0" dirty="0">
                          <a:solidFill>
                            <a:schemeClr val="tx1"/>
                          </a:solidFill>
                          <a:latin typeface="Arial" panose="020B0604020202020204" pitchFamily="34" charset="0"/>
                          <a:cs typeface="Arial" panose="020B0604020202020204" pitchFamily="34" charset="0"/>
                        </a:rPr>
                        <a:t>2014</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dirty="0">
                          <a:solidFill>
                            <a:schemeClr val="tx1"/>
                          </a:solidFill>
                          <a:latin typeface="Arial"/>
                          <a:cs typeface="Arial"/>
                        </a:rPr>
                        <a:t>Dyfodol Llwyddiannus</a:t>
                      </a:r>
                    </a:p>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dirty="0">
                          <a:solidFill>
                            <a:schemeClr val="tx1"/>
                          </a:solidFill>
                          <a:latin typeface="Arial"/>
                          <a:cs typeface="Arial"/>
                        </a:rPr>
                        <a:t>Gofynnodd Llywodraeth Cymru i’r Athro Graham </a:t>
                      </a:r>
                      <a:r>
                        <a:rPr lang="cy-GB" b="0" noProof="0" dirty="0" err="1">
                          <a:solidFill>
                            <a:schemeClr val="tx1"/>
                          </a:solidFill>
                          <a:latin typeface="Arial"/>
                          <a:cs typeface="Arial"/>
                        </a:rPr>
                        <a:t>Donaldson</a:t>
                      </a:r>
                      <a:r>
                        <a:rPr lang="cy-GB" b="0" noProof="0" dirty="0">
                          <a:solidFill>
                            <a:schemeClr val="tx1"/>
                          </a:solidFill>
                          <a:latin typeface="Arial"/>
                          <a:cs typeface="Arial"/>
                        </a:rPr>
                        <a:t> edrych ar y cwricwlwm a’r trefniadau asesu mewn ysgolion yng Nghymru, a’u hadolygu</a:t>
                      </a:r>
                      <a:endParaRPr lang="cy-GB" sz="1800" b="0" noProof="0" dirty="0">
                        <a:solidFill>
                          <a:schemeClr val="tx1"/>
                        </a:solidFill>
                        <a:latin typeface="Arial"/>
                        <a:cs typeface="Arial"/>
                      </a:endParaRP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1" dirty="0">
                          <a:solidFill>
                            <a:schemeClr val="tx1"/>
                          </a:solidFill>
                          <a:latin typeface="Arial"/>
                          <a:cs typeface="Arial"/>
                        </a:rPr>
                        <a:t>Successful Futures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1" dirty="0">
                          <a:solidFill>
                            <a:schemeClr val="tx1"/>
                          </a:solidFill>
                          <a:latin typeface="Arial"/>
                          <a:cs typeface="Arial"/>
                        </a:rPr>
                        <a:t>Welsh Government asked Professor Graham Donaldson to review the curriculum and assessment arrangements in schools in Wales</a:t>
                      </a:r>
                      <a:endParaRPr lang="en-US" sz="1800" b="0" i="1" dirty="0">
                        <a:solidFill>
                          <a:schemeClr val="tx1"/>
                        </a:solidFill>
                        <a:latin typeface="Arial"/>
                        <a:cs typeface="Arial"/>
                      </a:endParaRP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777512369"/>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2017</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dirty="0">
                          <a:solidFill>
                            <a:schemeClr val="tx1"/>
                          </a:solidFill>
                          <a:latin typeface="Arial"/>
                          <a:cs typeface="Arial"/>
                        </a:rPr>
                        <a:t>Cymraeg 2050: Miliwn o Siaradwyr</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800" b="0" noProof="0" dirty="0">
                          <a:solidFill>
                            <a:schemeClr val="tx1"/>
                          </a:solidFill>
                          <a:latin typeface="Arial"/>
                          <a:cs typeface="Arial"/>
                        </a:rPr>
                        <a:t>Strategaeth a gyflwynwyd gan Lywodraeth Cymru</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1" err="1">
                          <a:solidFill>
                            <a:schemeClr val="tx1"/>
                          </a:solidFill>
                          <a:latin typeface="Arial"/>
                          <a:cs typeface="Arial"/>
                        </a:rPr>
                        <a:t>Cymraeg</a:t>
                      </a:r>
                      <a:r>
                        <a:rPr lang="en-US" sz="2400" b="0" i="1" dirty="0">
                          <a:solidFill>
                            <a:schemeClr val="tx1"/>
                          </a:solidFill>
                          <a:latin typeface="Arial"/>
                          <a:cs typeface="Arial"/>
                        </a:rPr>
                        <a:t> 2050: A Million Welsh Speakers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1" dirty="0">
                          <a:solidFill>
                            <a:schemeClr val="tx1"/>
                          </a:solidFill>
                          <a:latin typeface="Arial"/>
                          <a:cs typeface="Arial"/>
                        </a:rPr>
                        <a:t>A strategy introduced by Welsh Government</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1737182768"/>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2021</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rgbClr val="E6CCF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dirty="0" err="1">
                          <a:solidFill>
                            <a:schemeClr val="tx1"/>
                          </a:solidFill>
                          <a:latin typeface="Arial"/>
                          <a:cs typeface="Arial"/>
                        </a:rPr>
                        <a:t>Sensws</a:t>
                      </a:r>
                      <a:r>
                        <a:rPr lang="cy-GB" sz="2400" b="0" noProof="0" dirty="0">
                          <a:solidFill>
                            <a:schemeClr val="tx1"/>
                          </a:solidFill>
                          <a:latin typeface="Arial"/>
                          <a:cs typeface="Arial"/>
                        </a:rPr>
                        <a:t>: 17.8% o’r boblogaeth yn siaradwyr Cymraeg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rgbClr val="E6CCF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1" dirty="0">
                          <a:solidFill>
                            <a:schemeClr val="tx1"/>
                          </a:solidFill>
                          <a:latin typeface="Arial"/>
                          <a:cs typeface="Arial"/>
                        </a:rPr>
                        <a:t>Census: 17.8% of the population spoke Welsh</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rgbClr val="E6CCFF"/>
                    </a:solidFill>
                  </a:tcPr>
                </a:tc>
                <a:extLst>
                  <a:ext uri="{0D108BD9-81ED-4DB2-BD59-A6C34878D82A}">
                    <a16:rowId xmlns:a16="http://schemas.microsoft.com/office/drawing/2014/main" val="3007750586"/>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2022</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cy-GB" sz="2400" b="0" noProof="0" dirty="0">
                          <a:solidFill>
                            <a:schemeClr val="tx1"/>
                          </a:solidFill>
                          <a:latin typeface="Arial"/>
                          <a:cs typeface="Arial"/>
                        </a:rPr>
                        <a:t>Yr Urdd: can </a:t>
                      </a:r>
                      <a:r>
                        <a:rPr lang="cy-GB" sz="2400" b="0" noProof="0" dirty="0" err="1">
                          <a:solidFill>
                            <a:schemeClr val="tx1"/>
                          </a:solidFill>
                          <a:latin typeface="Arial"/>
                          <a:cs typeface="Arial"/>
                        </a:rPr>
                        <a:t>mlwyddiant</a:t>
                      </a:r>
                      <a:r>
                        <a:rPr lang="cy-GB" sz="2400" b="0" noProof="0" dirty="0">
                          <a:solidFill>
                            <a:schemeClr val="tx1"/>
                          </a:solidFill>
                          <a:latin typeface="Arial"/>
                          <a:cs typeface="Arial"/>
                        </a:rPr>
                        <a:t> </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r>
                        <a:rPr lang="en-US" sz="2400" b="0" i="1" dirty="0">
                          <a:solidFill>
                            <a:schemeClr val="tx1"/>
                          </a:solidFill>
                          <a:latin typeface="Arial"/>
                          <a:cs typeface="Arial"/>
                        </a:rPr>
                        <a:t>The </a:t>
                      </a:r>
                      <a:r>
                        <a:rPr lang="en-US" sz="2400" b="0" i="1" err="1">
                          <a:solidFill>
                            <a:schemeClr val="tx1"/>
                          </a:solidFill>
                          <a:latin typeface="Arial"/>
                          <a:cs typeface="Arial"/>
                        </a:rPr>
                        <a:t>Urdd</a:t>
                      </a:r>
                      <a:r>
                        <a:rPr lang="en-US" sz="2400" b="0" i="1" dirty="0">
                          <a:solidFill>
                            <a:schemeClr val="tx1"/>
                          </a:solidFill>
                          <a:latin typeface="Arial"/>
                          <a:cs typeface="Arial"/>
                        </a:rPr>
                        <a:t>: centenary celebrations</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470028874"/>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2023</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dirty="0">
                          <a:solidFill>
                            <a:schemeClr val="tx1"/>
                          </a:solidFill>
                          <a:latin typeface="Arial"/>
                          <a:cs typeface="Arial"/>
                        </a:rPr>
                        <a:t>Bil Addysg Gymraeg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1" dirty="0">
                          <a:solidFill>
                            <a:schemeClr val="tx1"/>
                          </a:solidFill>
                          <a:latin typeface="Arial"/>
                          <a:cs typeface="Arial"/>
                        </a:rPr>
                        <a:t>Welsh Language Education Bill</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1995487257"/>
                  </a:ext>
                </a:extLst>
              </a:tr>
            </a:tbl>
          </a:graphicData>
        </a:graphic>
      </p:graphicFrame>
      <p:sp>
        <p:nvSpPr>
          <p:cNvPr id="2" name="Rectangle 1">
            <a:extLst>
              <a:ext uri="{FF2B5EF4-FFF2-40B4-BE49-F238E27FC236}">
                <a16:creationId xmlns:a16="http://schemas.microsoft.com/office/drawing/2014/main" id="{B24CA1EA-24CC-1BC0-AC73-9588ED848B4E}"/>
              </a:ext>
            </a:extLst>
          </p:cNvPr>
          <p:cNvSpPr/>
          <p:nvPr/>
        </p:nvSpPr>
        <p:spPr>
          <a:xfrm>
            <a:off x="-3694" y="6427579"/>
            <a:ext cx="12160391" cy="43042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Hyfforddiant Cychwynnol Athrawon: Ymwybyddiaeth Iaith</a:t>
            </a:r>
          </a:p>
        </p:txBody>
      </p:sp>
      <p:pic>
        <p:nvPicPr>
          <p:cNvPr id="3" name="Picture 8">
            <a:extLst>
              <a:ext uri="{FF2B5EF4-FFF2-40B4-BE49-F238E27FC236}">
                <a16:creationId xmlns:a16="http://schemas.microsoft.com/office/drawing/2014/main" id="{808695C3-CB2C-4BF5-FDC4-EB2D5BAB5D59}"/>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531951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D123486-1FEA-31E5-070A-AB6052494229}"/>
              </a:ext>
            </a:extLst>
          </p:cNvPr>
          <p:cNvSpPr txBox="1"/>
          <p:nvPr/>
        </p:nvSpPr>
        <p:spPr>
          <a:xfrm>
            <a:off x="2265616" y="245793"/>
            <a:ext cx="7343775" cy="646331"/>
          </a:xfrm>
          <a:prstGeom prst="rect">
            <a:avLst/>
          </a:prstGeom>
          <a:noFill/>
        </p:spPr>
        <p:txBody>
          <a:bodyPr wrap="square" lIns="91440" tIns="45720" rIns="91440" bIns="45720" rtlCol="0" anchor="t">
            <a:spAutoFit/>
          </a:bodyPr>
          <a:lstStyle/>
          <a:p>
            <a:pPr algn="ctr"/>
            <a:r>
              <a:rPr lang="en-US" sz="3600" b="1" dirty="0" err="1">
                <a:latin typeface="Arial"/>
                <a:cs typeface="Arial"/>
              </a:rPr>
              <a:t>Trafodwch</a:t>
            </a:r>
            <a:r>
              <a:rPr lang="en-US" sz="3600" b="1" dirty="0">
                <a:latin typeface="Arial"/>
                <a:cs typeface="Arial"/>
              </a:rPr>
              <a:t>...   </a:t>
            </a:r>
            <a:r>
              <a:rPr lang="en-US" sz="3600" i="1" dirty="0">
                <a:latin typeface="Arial"/>
                <a:cs typeface="Arial"/>
              </a:rPr>
              <a:t>Discuss...</a:t>
            </a:r>
            <a:endParaRPr lang="en-US" sz="3600" dirty="0">
              <a:latin typeface="Arial"/>
              <a:cs typeface="Arial"/>
            </a:endParaRPr>
          </a:p>
        </p:txBody>
      </p:sp>
      <p:sp>
        <p:nvSpPr>
          <p:cNvPr id="5" name="TextBox 4">
            <a:extLst>
              <a:ext uri="{FF2B5EF4-FFF2-40B4-BE49-F238E27FC236}">
                <a16:creationId xmlns:a16="http://schemas.microsoft.com/office/drawing/2014/main" id="{A016DAFA-D235-529F-31B8-C3F3C8C45FC3}"/>
              </a:ext>
            </a:extLst>
          </p:cNvPr>
          <p:cNvSpPr txBox="1"/>
          <p:nvPr/>
        </p:nvSpPr>
        <p:spPr>
          <a:xfrm>
            <a:off x="705562" y="2149985"/>
            <a:ext cx="10780876" cy="2554545"/>
          </a:xfrm>
          <a:prstGeom prst="rect">
            <a:avLst/>
          </a:prstGeom>
          <a:solidFill>
            <a:srgbClr val="E6CCFF"/>
          </a:solidFill>
          <a:ln w="28575">
            <a:solidFill>
              <a:schemeClr val="tx1"/>
            </a:solidFill>
          </a:ln>
        </p:spPr>
        <p:txBody>
          <a:bodyPr wrap="square" lIns="91440" tIns="45720" rIns="91440" bIns="45720" rtlCol="0" anchor="t">
            <a:spAutoFit/>
          </a:bodyPr>
          <a:lstStyle/>
          <a:p>
            <a:pPr algn="ctr"/>
            <a:r>
              <a:rPr lang="cy-GB" sz="3200" b="1" dirty="0">
                <a:latin typeface="Arial"/>
                <a:cs typeface="Arial"/>
              </a:rPr>
              <a:t>Pam ei bod hi’n bwysig edrych yn ôl i’r gorffennol </a:t>
            </a:r>
          </a:p>
          <a:p>
            <a:pPr algn="ctr"/>
            <a:r>
              <a:rPr lang="cy-GB" sz="3200" b="1" dirty="0">
                <a:latin typeface="Arial"/>
                <a:cs typeface="Arial"/>
              </a:rPr>
              <a:t>cyn cynllunio ar gyfer ein dyfodol?</a:t>
            </a:r>
            <a:endParaRPr lang="en-US" dirty="0"/>
          </a:p>
          <a:p>
            <a:pPr algn="ctr"/>
            <a:endParaRPr lang="en-US" sz="3200" dirty="0">
              <a:latin typeface="Arial" panose="020B0604020202020204" pitchFamily="34" charset="0"/>
              <a:cs typeface="Arial" panose="020B0604020202020204" pitchFamily="34" charset="0"/>
            </a:endParaRPr>
          </a:p>
          <a:p>
            <a:pPr algn="ctr"/>
            <a:r>
              <a:rPr lang="en-US" sz="3200" i="1" dirty="0">
                <a:latin typeface="Arial"/>
                <a:cs typeface="Arial"/>
              </a:rPr>
              <a:t>Why is it important to look at our past </a:t>
            </a:r>
          </a:p>
          <a:p>
            <a:pPr algn="ctr"/>
            <a:r>
              <a:rPr lang="en-US" sz="3200" i="1" dirty="0">
                <a:latin typeface="Arial"/>
                <a:cs typeface="Arial"/>
              </a:rPr>
              <a:t>before planning the future?</a:t>
            </a:r>
          </a:p>
        </p:txBody>
      </p:sp>
      <p:sp>
        <p:nvSpPr>
          <p:cNvPr id="4" name="Rectangle 3">
            <a:extLst>
              <a:ext uri="{FF2B5EF4-FFF2-40B4-BE49-F238E27FC236}">
                <a16:creationId xmlns:a16="http://schemas.microsoft.com/office/drawing/2014/main" id="{58C75011-CD9C-6237-B24A-3BAF35E13F3D}"/>
              </a:ext>
            </a:extLst>
          </p:cNvPr>
          <p:cNvSpPr/>
          <p:nvPr/>
        </p:nvSpPr>
        <p:spPr>
          <a:xfrm>
            <a:off x="-3694" y="6427579"/>
            <a:ext cx="12160391" cy="43042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Hyfforddiant Cychwynnol Athrawon: Ymwybyddiaeth Iaith</a:t>
            </a:r>
          </a:p>
        </p:txBody>
      </p:sp>
      <p:pic>
        <p:nvPicPr>
          <p:cNvPr id="6" name="Picture 8">
            <a:extLst>
              <a:ext uri="{FF2B5EF4-FFF2-40B4-BE49-F238E27FC236}">
                <a16:creationId xmlns:a16="http://schemas.microsoft.com/office/drawing/2014/main" id="{EA000EAF-4E6C-F899-3C3D-7168BDD5B0F9}"/>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826158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7C288-4C8B-FA4B-8FB5-DB08609428BE}"/>
              </a:ext>
            </a:extLst>
          </p:cNvPr>
          <p:cNvSpPr>
            <a:spLocks noGrp="1"/>
          </p:cNvSpPr>
          <p:nvPr>
            <p:ph type="title"/>
          </p:nvPr>
        </p:nvSpPr>
        <p:spPr>
          <a:xfrm>
            <a:off x="82133" y="225611"/>
            <a:ext cx="4051197" cy="2314242"/>
          </a:xfrm>
        </p:spPr>
        <p:txBody>
          <a:bodyPr>
            <a:normAutofit/>
          </a:bodyPr>
          <a:lstStyle/>
          <a:p>
            <a:pPr algn="ctr"/>
            <a:r>
              <a:rPr lang="cy-GB" sz="4000" b="1" dirty="0">
                <a:latin typeface="Arial"/>
                <a:cs typeface="Arial"/>
              </a:rPr>
              <a:t>Y sefyllfa bresennol</a:t>
            </a:r>
            <a:br>
              <a:rPr lang="cy-GB" sz="4000" b="1" dirty="0">
                <a:latin typeface="Arial" panose="020B0604020202020204" pitchFamily="34" charset="0"/>
                <a:cs typeface="Arial" panose="020B0604020202020204" pitchFamily="34" charset="0"/>
              </a:rPr>
            </a:br>
            <a:r>
              <a:rPr lang="cy-GB" sz="3600" i="1" dirty="0" err="1">
                <a:latin typeface="Arial"/>
                <a:cs typeface="Arial"/>
              </a:rPr>
              <a:t>Our</a:t>
            </a:r>
            <a:r>
              <a:rPr lang="cy-GB" sz="3600" i="1" dirty="0">
                <a:latin typeface="Arial"/>
                <a:cs typeface="Arial"/>
              </a:rPr>
              <a:t> </a:t>
            </a:r>
            <a:r>
              <a:rPr lang="cy-GB" sz="3600" i="1" dirty="0" err="1">
                <a:latin typeface="Arial"/>
                <a:cs typeface="Arial"/>
              </a:rPr>
              <a:t>present</a:t>
            </a:r>
            <a:r>
              <a:rPr lang="cy-GB" sz="3600" i="1" dirty="0">
                <a:latin typeface="Arial"/>
                <a:cs typeface="Arial"/>
              </a:rPr>
              <a:t> </a:t>
            </a:r>
            <a:br>
              <a:rPr lang="cy-GB" sz="3600" i="1" dirty="0">
                <a:latin typeface="Arial"/>
                <a:cs typeface="Arial"/>
              </a:rPr>
            </a:br>
            <a:r>
              <a:rPr lang="cy-GB" sz="3600" i="1" dirty="0" err="1">
                <a:latin typeface="Arial"/>
                <a:cs typeface="Arial"/>
              </a:rPr>
              <a:t>situation</a:t>
            </a:r>
            <a:endParaRPr lang="cy-GB" sz="3600" dirty="0">
              <a:latin typeface="Arial"/>
              <a:cs typeface="Arial"/>
            </a:endParaRPr>
          </a:p>
        </p:txBody>
      </p:sp>
      <p:graphicFrame>
        <p:nvGraphicFramePr>
          <p:cNvPr id="7" name="Table 6">
            <a:extLst>
              <a:ext uri="{FF2B5EF4-FFF2-40B4-BE49-F238E27FC236}">
                <a16:creationId xmlns:a16="http://schemas.microsoft.com/office/drawing/2014/main" id="{264B33D6-4DA4-F04D-95E4-FA599F28D4B6}"/>
              </a:ext>
            </a:extLst>
          </p:cNvPr>
          <p:cNvGraphicFramePr>
            <a:graphicFrameLocks noGrp="1"/>
          </p:cNvGraphicFramePr>
          <p:nvPr/>
        </p:nvGraphicFramePr>
        <p:xfrm>
          <a:off x="4960436" y="396075"/>
          <a:ext cx="6827362" cy="5575606"/>
        </p:xfrm>
        <a:graphic>
          <a:graphicData uri="http://schemas.openxmlformats.org/drawingml/2006/table">
            <a:tbl>
              <a:tblPr firstRow="1" firstCol="1" bandRow="1"/>
              <a:tblGrid>
                <a:gridCol w="1430885">
                  <a:extLst>
                    <a:ext uri="{9D8B030D-6E8A-4147-A177-3AD203B41FA5}">
                      <a16:colId xmlns:a16="http://schemas.microsoft.com/office/drawing/2014/main" val="20000"/>
                    </a:ext>
                  </a:extLst>
                </a:gridCol>
                <a:gridCol w="1839708">
                  <a:extLst>
                    <a:ext uri="{9D8B030D-6E8A-4147-A177-3AD203B41FA5}">
                      <a16:colId xmlns:a16="http://schemas.microsoft.com/office/drawing/2014/main" val="20001"/>
                    </a:ext>
                  </a:extLst>
                </a:gridCol>
                <a:gridCol w="3556769">
                  <a:extLst>
                    <a:ext uri="{9D8B030D-6E8A-4147-A177-3AD203B41FA5}">
                      <a16:colId xmlns:a16="http://schemas.microsoft.com/office/drawing/2014/main" val="20002"/>
                    </a:ext>
                  </a:extLst>
                </a:gridCol>
              </a:tblGrid>
              <a:tr h="494824">
                <a:tc gridSpan="3">
                  <a:txBody>
                    <a:bodyPr/>
                    <a:lstStyle/>
                    <a:p>
                      <a:pPr algn="ctr">
                        <a:spcAft>
                          <a:spcPts val="0"/>
                        </a:spcAft>
                      </a:pPr>
                      <a:r>
                        <a:rPr lang="en-GB" sz="2400" b="1" err="1">
                          <a:solidFill>
                            <a:schemeClr val="tx1"/>
                          </a:solidFill>
                          <a:effectLst/>
                          <a:latin typeface="Arial"/>
                          <a:ea typeface="ＭＳ 明朝"/>
                          <a:cs typeface="Arial"/>
                        </a:rPr>
                        <a:t>Canlyniadau</a:t>
                      </a:r>
                      <a:r>
                        <a:rPr lang="en-GB" sz="2400" b="1" dirty="0">
                          <a:solidFill>
                            <a:schemeClr val="tx1"/>
                          </a:solidFill>
                          <a:effectLst/>
                          <a:latin typeface="Arial"/>
                          <a:ea typeface="ＭＳ 明朝"/>
                          <a:cs typeface="Arial"/>
                        </a:rPr>
                        <a:t> </a:t>
                      </a:r>
                      <a:r>
                        <a:rPr lang="en-GB" sz="2400" b="1" err="1">
                          <a:solidFill>
                            <a:schemeClr val="tx1"/>
                          </a:solidFill>
                          <a:effectLst/>
                          <a:latin typeface="Arial"/>
                          <a:ea typeface="ＭＳ 明朝"/>
                          <a:cs typeface="Arial"/>
                        </a:rPr>
                        <a:t>cyfrifiad</a:t>
                      </a:r>
                      <a:r>
                        <a:rPr lang="en-GB" sz="2400" dirty="0">
                          <a:solidFill>
                            <a:schemeClr val="tx1"/>
                          </a:solidFill>
                          <a:effectLst/>
                          <a:latin typeface="Arial"/>
                          <a:ea typeface="ＭＳ 明朝"/>
                          <a:cs typeface="Arial"/>
                        </a:rPr>
                        <a:t>    </a:t>
                      </a:r>
                      <a:r>
                        <a:rPr lang="en-GB" sz="2400" i="1" dirty="0">
                          <a:solidFill>
                            <a:schemeClr val="tx1"/>
                          </a:solidFill>
                          <a:effectLst/>
                          <a:latin typeface="Arial"/>
                          <a:ea typeface="ＭＳ 明朝"/>
                          <a:cs typeface="Arial"/>
                        </a:rPr>
                        <a:t>Census results</a:t>
                      </a: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chemeClr val="accent4">
                        <a:lumMod val="20000"/>
                        <a:lumOff val="80000"/>
                      </a:schemeClr>
                    </a:solidFill>
                  </a:tcPr>
                </a:tc>
                <a:tc hMerge="1">
                  <a:txBody>
                    <a:bodyPr/>
                    <a:lstStyle/>
                    <a:p>
                      <a:pPr>
                        <a:spcAft>
                          <a:spcPts val="0"/>
                        </a:spcAft>
                      </a:pP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hMerge="1">
                  <a:txBody>
                    <a:bodyPr/>
                    <a:lstStyle/>
                    <a:p>
                      <a:pPr>
                        <a:spcAft>
                          <a:spcPts val="0"/>
                        </a:spcAft>
                      </a:pPr>
                      <a:endParaRPr lang="en-GB" sz="8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985329508"/>
                  </a:ext>
                </a:extLst>
              </a:tr>
              <a:tr h="494824">
                <a:tc>
                  <a:txBody>
                    <a:bodyPr/>
                    <a:lstStyle/>
                    <a:p>
                      <a:pPr>
                        <a:spcAft>
                          <a:spcPts val="0"/>
                        </a:spcAft>
                      </a:pPr>
                      <a:r>
                        <a:rPr lang="cy-GB" sz="2400" b="1" dirty="0">
                          <a:solidFill>
                            <a:schemeClr val="tx1"/>
                          </a:solidFill>
                          <a:effectLst/>
                          <a:latin typeface="Arial" panose="020B0604020202020204" pitchFamily="34" charset="0"/>
                          <a:ea typeface="ＭＳ 明朝" charset="-128"/>
                          <a:cs typeface="Arial" panose="020B0604020202020204" pitchFamily="34" charset="0"/>
                        </a:rPr>
                        <a:t>1891</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a:spcAft>
                          <a:spcPts val="0"/>
                        </a:spcAft>
                      </a:pPr>
                      <a:r>
                        <a:rPr lang="cy-GB" sz="2400" dirty="0">
                          <a:solidFill>
                            <a:schemeClr val="tx1"/>
                          </a:solidFill>
                          <a:effectLst/>
                          <a:latin typeface="Arial" panose="020B0604020202020204" pitchFamily="34" charset="0"/>
                          <a:ea typeface="ＭＳ 明朝" charset="-128"/>
                          <a:cs typeface="Arial" panose="020B0604020202020204" pitchFamily="34" charset="0"/>
                        </a:rPr>
                        <a:t>54.5%</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2400" dirty="0">
                          <a:solidFill>
                            <a:schemeClr val="tx1"/>
                          </a:solidFill>
                          <a:effectLst/>
                          <a:latin typeface="Arial" panose="020B0604020202020204" pitchFamily="34" charset="0"/>
                          <a:ea typeface="ＭＳ 明朝" charset="-128"/>
                          <a:cs typeface="Arial" panose="020B0604020202020204" pitchFamily="34" charset="0"/>
                        </a:rPr>
                        <a:t>910,289 o siaradwyr</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p>
                      <a:pPr>
                        <a:spcAft>
                          <a:spcPts val="0"/>
                        </a:spcAft>
                      </a:pPr>
                      <a:endParaRPr lang="en-GB" sz="8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494824">
                <a:tc>
                  <a:txBody>
                    <a:bodyPr/>
                    <a:lstStyle/>
                    <a:p>
                      <a:pPr>
                        <a:spcAft>
                          <a:spcPts val="0"/>
                        </a:spcAft>
                      </a:pPr>
                      <a:r>
                        <a:rPr lang="cy-GB" sz="2400" b="1" dirty="0">
                          <a:solidFill>
                            <a:schemeClr val="tx1"/>
                          </a:solidFill>
                          <a:effectLst/>
                          <a:latin typeface="Arial" panose="020B0604020202020204" pitchFamily="34" charset="0"/>
                          <a:ea typeface="ＭＳ 明朝" charset="-128"/>
                          <a:cs typeface="Arial" panose="020B0604020202020204" pitchFamily="34" charset="0"/>
                        </a:rPr>
                        <a:t>1901</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a:spcAft>
                          <a:spcPts val="0"/>
                        </a:spcAft>
                      </a:pPr>
                      <a:r>
                        <a:rPr lang="cy-GB" sz="2400" dirty="0">
                          <a:solidFill>
                            <a:schemeClr val="tx1"/>
                          </a:solidFill>
                          <a:effectLst/>
                          <a:latin typeface="Arial" panose="020B0604020202020204" pitchFamily="34" charset="0"/>
                          <a:ea typeface="ＭＳ 明朝" charset="-128"/>
                          <a:cs typeface="Arial" panose="020B0604020202020204" pitchFamily="34" charset="0"/>
                        </a:rPr>
                        <a:t>49.9%</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2400" dirty="0">
                          <a:solidFill>
                            <a:schemeClr val="tx1"/>
                          </a:solidFill>
                          <a:effectLst/>
                          <a:latin typeface="Arial" panose="020B0604020202020204" pitchFamily="34" charset="0"/>
                          <a:ea typeface="ＭＳ 明朝" charset="-128"/>
                          <a:cs typeface="Arial" panose="020B0604020202020204" pitchFamily="34" charset="0"/>
                        </a:rPr>
                        <a:t>929,824 o siaradwyr</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p>
                      <a:pPr>
                        <a:spcAft>
                          <a:spcPts val="0"/>
                        </a:spcAft>
                      </a:pPr>
                      <a:endParaRPr lang="en-GB" sz="8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494824">
                <a:tc>
                  <a:txBody>
                    <a:bodyPr/>
                    <a:lstStyle/>
                    <a:p>
                      <a:pPr>
                        <a:spcAft>
                          <a:spcPts val="0"/>
                        </a:spcAft>
                      </a:pPr>
                      <a:r>
                        <a:rPr lang="cy-GB" sz="2400" b="1" dirty="0">
                          <a:solidFill>
                            <a:schemeClr val="tx1"/>
                          </a:solidFill>
                          <a:effectLst/>
                          <a:latin typeface="Arial"/>
                          <a:ea typeface="ＭＳ 明朝"/>
                          <a:cs typeface="Arial"/>
                        </a:rPr>
                        <a:t>1911</a:t>
                      </a:r>
                      <a:endParaRPr lang="en-GB" sz="2400" dirty="0">
                        <a:solidFill>
                          <a:schemeClr val="tx1"/>
                        </a:solidFill>
                        <a:effectLst/>
                        <a:latin typeface="Arial"/>
                        <a:ea typeface="ＭＳ 明朝"/>
                        <a:cs typeface="Arial"/>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a:spcAft>
                          <a:spcPts val="0"/>
                        </a:spcAft>
                      </a:pPr>
                      <a:r>
                        <a:rPr lang="cy-GB" sz="2400" dirty="0">
                          <a:solidFill>
                            <a:schemeClr val="tx1"/>
                          </a:solidFill>
                          <a:effectLst/>
                          <a:latin typeface="Arial" panose="020B0604020202020204" pitchFamily="34" charset="0"/>
                          <a:ea typeface="ＭＳ 明朝" charset="-128"/>
                          <a:cs typeface="Arial" panose="020B0604020202020204" pitchFamily="34" charset="0"/>
                        </a:rPr>
                        <a:t>43.5%</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a:spcAft>
                          <a:spcPts val="0"/>
                        </a:spcAft>
                      </a:pPr>
                      <a:r>
                        <a:rPr lang="cy-GB" sz="2400" dirty="0">
                          <a:solidFill>
                            <a:schemeClr val="tx1"/>
                          </a:solidFill>
                          <a:effectLst/>
                          <a:latin typeface="Arial" panose="020B0604020202020204" pitchFamily="34" charset="0"/>
                          <a:ea typeface="ＭＳ 明朝" charset="-128"/>
                          <a:cs typeface="Arial" panose="020B0604020202020204" pitchFamily="34" charset="0"/>
                        </a:rPr>
                        <a:t>977,366 o siaradwyr</a:t>
                      </a:r>
                    </a:p>
                    <a:p>
                      <a:pPr>
                        <a:spcAft>
                          <a:spcPts val="0"/>
                        </a:spcAft>
                      </a:pPr>
                      <a:endParaRPr lang="en-GB" sz="8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494824">
                <a:tc>
                  <a:txBody>
                    <a:bodyPr/>
                    <a:lstStyle/>
                    <a:p>
                      <a:pPr>
                        <a:spcAft>
                          <a:spcPts val="0"/>
                        </a:spcAft>
                      </a:pPr>
                      <a:r>
                        <a:rPr lang="cy-GB" sz="2400" b="1" dirty="0">
                          <a:solidFill>
                            <a:schemeClr val="tx1"/>
                          </a:solidFill>
                          <a:effectLst/>
                          <a:latin typeface="Arial" panose="020B0604020202020204" pitchFamily="34" charset="0"/>
                          <a:ea typeface="ＭＳ 明朝" charset="-128"/>
                          <a:cs typeface="Arial" panose="020B0604020202020204" pitchFamily="34" charset="0"/>
                        </a:rPr>
                        <a:t>1931</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a:spcAft>
                          <a:spcPts val="0"/>
                        </a:spcAft>
                      </a:pPr>
                      <a:r>
                        <a:rPr lang="cy-GB" sz="2400" dirty="0">
                          <a:solidFill>
                            <a:schemeClr val="tx1"/>
                          </a:solidFill>
                          <a:effectLst/>
                          <a:latin typeface="Arial" panose="020B0604020202020204" pitchFamily="34" charset="0"/>
                          <a:ea typeface="ＭＳ 明朝" charset="-128"/>
                          <a:cs typeface="Arial" panose="020B0604020202020204" pitchFamily="34" charset="0"/>
                        </a:rPr>
                        <a:t>36.8%</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2400" dirty="0">
                          <a:solidFill>
                            <a:schemeClr val="tx1"/>
                          </a:solidFill>
                          <a:effectLst/>
                          <a:latin typeface="Arial" panose="020B0604020202020204" pitchFamily="34" charset="0"/>
                          <a:ea typeface="ＭＳ 明朝" charset="-128"/>
                          <a:cs typeface="Arial" panose="020B0604020202020204" pitchFamily="34" charset="0"/>
                        </a:rPr>
                        <a:t>909,261 o siaradwyr</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p>
                      <a:pPr>
                        <a:spcAft>
                          <a:spcPts val="0"/>
                        </a:spcAft>
                      </a:pPr>
                      <a:endParaRPr lang="en-GB" sz="8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94824">
                <a:tc>
                  <a:txBody>
                    <a:bodyPr/>
                    <a:lstStyle/>
                    <a:p>
                      <a:pPr>
                        <a:spcAft>
                          <a:spcPts val="0"/>
                        </a:spcAft>
                      </a:pPr>
                      <a:r>
                        <a:rPr lang="cy-GB" sz="2400" b="1" dirty="0">
                          <a:solidFill>
                            <a:schemeClr val="tx1"/>
                          </a:solidFill>
                          <a:effectLst/>
                          <a:latin typeface="Arial" panose="020B0604020202020204" pitchFamily="34" charset="0"/>
                          <a:ea typeface="ＭＳ 明朝" charset="-128"/>
                          <a:cs typeface="Arial" panose="020B0604020202020204" pitchFamily="34" charset="0"/>
                        </a:rPr>
                        <a:t>1951</a:t>
                      </a:r>
                    </a:p>
                    <a:p>
                      <a:pPr>
                        <a:spcAft>
                          <a:spcPts val="0"/>
                        </a:spcAft>
                      </a:pPr>
                      <a:endParaRPr lang="en-GB" sz="8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a:spcAft>
                          <a:spcPts val="0"/>
                        </a:spcAft>
                      </a:pPr>
                      <a:r>
                        <a:rPr lang="cy-GB" sz="2400" dirty="0">
                          <a:solidFill>
                            <a:schemeClr val="tx1"/>
                          </a:solidFill>
                          <a:effectLst/>
                          <a:latin typeface="Arial" panose="020B0604020202020204" pitchFamily="34" charset="0"/>
                          <a:ea typeface="ＭＳ 明朝" charset="-128"/>
                          <a:cs typeface="Arial" panose="020B0604020202020204" pitchFamily="34" charset="0"/>
                        </a:rPr>
                        <a:t>28.9%</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a:spcAft>
                          <a:spcPts val="0"/>
                        </a:spcAft>
                      </a:pPr>
                      <a:r>
                        <a:rPr lang="cy-GB" sz="2400" dirty="0">
                          <a:solidFill>
                            <a:schemeClr val="tx1"/>
                          </a:solidFill>
                          <a:effectLst/>
                          <a:latin typeface="Arial" panose="020B0604020202020204" pitchFamily="34" charset="0"/>
                          <a:ea typeface="ＭＳ 明朝" charset="-128"/>
                          <a:cs typeface="Arial" panose="020B0604020202020204" pitchFamily="34" charset="0"/>
                        </a:rPr>
                        <a:t>714,686 o siaradwyr</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494824">
                <a:tc>
                  <a:txBody>
                    <a:bodyPr/>
                    <a:lstStyle/>
                    <a:p>
                      <a:pPr>
                        <a:spcAft>
                          <a:spcPts val="0"/>
                        </a:spcAft>
                      </a:pPr>
                      <a:r>
                        <a:rPr lang="cy-GB" sz="2400" b="1" dirty="0">
                          <a:solidFill>
                            <a:schemeClr val="tx1"/>
                          </a:solidFill>
                          <a:effectLst/>
                          <a:latin typeface="Arial" panose="020B0604020202020204" pitchFamily="34" charset="0"/>
                          <a:ea typeface="ＭＳ 明朝" charset="-128"/>
                          <a:cs typeface="Arial" panose="020B0604020202020204" pitchFamily="34" charset="0"/>
                        </a:rPr>
                        <a:t>1981</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a:spcAft>
                          <a:spcPts val="0"/>
                        </a:spcAft>
                      </a:pPr>
                      <a:r>
                        <a:rPr lang="cy-GB" sz="2400" dirty="0">
                          <a:solidFill>
                            <a:schemeClr val="tx1"/>
                          </a:solidFill>
                          <a:effectLst/>
                          <a:latin typeface="Arial" panose="020B0604020202020204" pitchFamily="34" charset="0"/>
                          <a:ea typeface="ＭＳ 明朝" charset="-128"/>
                          <a:cs typeface="Arial" panose="020B0604020202020204" pitchFamily="34" charset="0"/>
                        </a:rPr>
                        <a:t>18.9%</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2400" dirty="0">
                          <a:solidFill>
                            <a:schemeClr val="tx1"/>
                          </a:solidFill>
                          <a:effectLst/>
                          <a:latin typeface="Arial" panose="020B0604020202020204" pitchFamily="34" charset="0"/>
                          <a:ea typeface="ＭＳ 明朝" charset="-128"/>
                          <a:cs typeface="Arial" panose="020B0604020202020204" pitchFamily="34" charset="0"/>
                        </a:rPr>
                        <a:t>508,207 o siaradwyr</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p>
                      <a:pPr>
                        <a:spcAft>
                          <a:spcPts val="0"/>
                        </a:spcAft>
                      </a:pPr>
                      <a:endParaRPr lang="en-GB" sz="8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494824">
                <a:tc>
                  <a:txBody>
                    <a:bodyPr/>
                    <a:lstStyle/>
                    <a:p>
                      <a:pPr>
                        <a:spcAft>
                          <a:spcPts val="0"/>
                        </a:spcAft>
                      </a:pPr>
                      <a:r>
                        <a:rPr lang="cy-GB" sz="2400" b="1" dirty="0">
                          <a:solidFill>
                            <a:schemeClr val="tx1"/>
                          </a:solidFill>
                          <a:effectLst/>
                          <a:latin typeface="Arial"/>
                          <a:ea typeface="ＭＳ 明朝"/>
                          <a:cs typeface="Arial"/>
                        </a:rPr>
                        <a:t>1991</a:t>
                      </a:r>
                      <a:endParaRPr lang="en-GB" sz="2400" dirty="0">
                        <a:solidFill>
                          <a:schemeClr val="tx1"/>
                        </a:solidFill>
                        <a:effectLst/>
                        <a:latin typeface="Arial"/>
                        <a:ea typeface="ＭＳ 明朝"/>
                        <a:cs typeface="Arial"/>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a:spcAft>
                          <a:spcPts val="0"/>
                        </a:spcAft>
                      </a:pPr>
                      <a:r>
                        <a:rPr lang="cy-GB" sz="2400" dirty="0">
                          <a:solidFill>
                            <a:schemeClr val="tx1"/>
                          </a:solidFill>
                          <a:effectLst/>
                          <a:latin typeface="Arial" panose="020B0604020202020204" pitchFamily="34" charset="0"/>
                          <a:ea typeface="ＭＳ 明朝" charset="-128"/>
                          <a:cs typeface="Arial" panose="020B0604020202020204" pitchFamily="34" charset="0"/>
                        </a:rPr>
                        <a:t>18.6%</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2400" dirty="0">
                          <a:solidFill>
                            <a:schemeClr val="tx1"/>
                          </a:solidFill>
                          <a:effectLst/>
                          <a:latin typeface="Arial" panose="020B0604020202020204" pitchFamily="34" charset="0"/>
                          <a:ea typeface="ＭＳ 明朝" charset="-128"/>
                          <a:cs typeface="Arial" panose="020B0604020202020204" pitchFamily="34" charset="0"/>
                        </a:rPr>
                        <a:t>508,098 o siaradwyr</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p>
                      <a:pPr>
                        <a:spcAft>
                          <a:spcPts val="0"/>
                        </a:spcAft>
                      </a:pPr>
                      <a:endParaRPr lang="en-GB" sz="8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494824">
                <a:tc>
                  <a:txBody>
                    <a:bodyPr/>
                    <a:lstStyle/>
                    <a:p>
                      <a:pPr>
                        <a:spcAft>
                          <a:spcPts val="0"/>
                        </a:spcAft>
                      </a:pPr>
                      <a:r>
                        <a:rPr lang="cy-GB" sz="2400" b="1" dirty="0">
                          <a:solidFill>
                            <a:schemeClr val="tx1"/>
                          </a:solidFill>
                          <a:effectLst/>
                          <a:latin typeface="Arial" panose="020B0604020202020204" pitchFamily="34" charset="0"/>
                          <a:ea typeface="ＭＳ 明朝" charset="-128"/>
                          <a:cs typeface="Arial" panose="020B0604020202020204" pitchFamily="34" charset="0"/>
                        </a:rPr>
                        <a:t>2001</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E6CCFF"/>
                    </a:solidFill>
                  </a:tcPr>
                </a:tc>
                <a:tc>
                  <a:txBody>
                    <a:bodyPr/>
                    <a:lstStyle/>
                    <a:p>
                      <a:pPr>
                        <a:spcAft>
                          <a:spcPts val="0"/>
                        </a:spcAft>
                      </a:pPr>
                      <a:r>
                        <a:rPr lang="cy-GB" sz="2400" dirty="0">
                          <a:solidFill>
                            <a:schemeClr val="tx1"/>
                          </a:solidFill>
                          <a:effectLst/>
                          <a:latin typeface="Arial" panose="020B0604020202020204" pitchFamily="34" charset="0"/>
                          <a:ea typeface="ＭＳ 明朝" charset="-128"/>
                          <a:cs typeface="Arial" panose="020B0604020202020204" pitchFamily="34" charset="0"/>
                        </a:rPr>
                        <a:t>20.8%</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E6CCFF"/>
                    </a:solidFill>
                  </a:tcPr>
                </a:tc>
                <a:tc>
                  <a:txBody>
                    <a:bodyPr/>
                    <a:lstStyle/>
                    <a:p>
                      <a:pPr>
                        <a:spcAft>
                          <a:spcPts val="0"/>
                        </a:spcAft>
                      </a:pPr>
                      <a:r>
                        <a:rPr lang="cy-GB" sz="2400" dirty="0">
                          <a:solidFill>
                            <a:schemeClr val="tx1"/>
                          </a:solidFill>
                          <a:effectLst/>
                          <a:latin typeface="Arial" panose="020B0604020202020204" pitchFamily="34" charset="0"/>
                          <a:ea typeface="ＭＳ 明朝" charset="-128"/>
                          <a:cs typeface="Arial" panose="020B0604020202020204" pitchFamily="34" charset="0"/>
                        </a:rPr>
                        <a:t>582,368 o siaradwyr</a:t>
                      </a:r>
                    </a:p>
                    <a:p>
                      <a:pPr>
                        <a:spcAft>
                          <a:spcPts val="0"/>
                        </a:spcAft>
                      </a:pPr>
                      <a:endParaRPr lang="en-GB" sz="8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E6CCFF"/>
                    </a:solidFill>
                  </a:tcPr>
                </a:tc>
                <a:extLst>
                  <a:ext uri="{0D108BD9-81ED-4DB2-BD59-A6C34878D82A}">
                    <a16:rowId xmlns:a16="http://schemas.microsoft.com/office/drawing/2014/main" val="10007"/>
                  </a:ext>
                </a:extLst>
              </a:tr>
              <a:tr h="494824">
                <a:tc>
                  <a:txBody>
                    <a:bodyPr/>
                    <a:lstStyle/>
                    <a:p>
                      <a:pPr>
                        <a:spcAft>
                          <a:spcPts val="0"/>
                        </a:spcAft>
                      </a:pPr>
                      <a:r>
                        <a:rPr lang="cy-GB" sz="2400" b="1" dirty="0">
                          <a:solidFill>
                            <a:schemeClr val="tx1"/>
                          </a:solidFill>
                          <a:effectLst/>
                          <a:latin typeface="Arial" panose="020B0604020202020204" pitchFamily="34" charset="0"/>
                          <a:ea typeface="ＭＳ 明朝" charset="-128"/>
                          <a:cs typeface="Arial" panose="020B0604020202020204" pitchFamily="34" charset="0"/>
                        </a:rPr>
                        <a:t>2011</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a:spcAft>
                          <a:spcPts val="0"/>
                        </a:spcAft>
                      </a:pPr>
                      <a:r>
                        <a:rPr lang="cy-GB" sz="2400" dirty="0">
                          <a:solidFill>
                            <a:schemeClr val="tx1"/>
                          </a:solidFill>
                          <a:effectLst/>
                          <a:latin typeface="Arial" panose="020B0604020202020204" pitchFamily="34" charset="0"/>
                          <a:ea typeface="ＭＳ 明朝" charset="-128"/>
                          <a:cs typeface="Arial" panose="020B0604020202020204" pitchFamily="34" charset="0"/>
                        </a:rPr>
                        <a:t>19.0%</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2400" dirty="0">
                          <a:solidFill>
                            <a:schemeClr val="tx1"/>
                          </a:solidFill>
                          <a:effectLst/>
                          <a:latin typeface="Arial" panose="020B0604020202020204" pitchFamily="34" charset="0"/>
                          <a:ea typeface="ＭＳ 明朝" charset="-128"/>
                          <a:cs typeface="Arial" panose="020B0604020202020204" pitchFamily="34" charset="0"/>
                        </a:rPr>
                        <a:t>562,000  o siaradwyr</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8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extLst>
                  <a:ext uri="{0D108BD9-81ED-4DB2-BD59-A6C34878D82A}">
                    <a16:rowId xmlns:a16="http://schemas.microsoft.com/office/drawing/2014/main" val="10008"/>
                  </a:ext>
                </a:extLst>
              </a:tr>
              <a:tr h="627366">
                <a:tc>
                  <a:txBody>
                    <a:bodyPr/>
                    <a:lstStyle/>
                    <a:p>
                      <a:pPr>
                        <a:spcAft>
                          <a:spcPts val="0"/>
                        </a:spcAft>
                      </a:pPr>
                      <a:r>
                        <a:rPr lang="en-GB" sz="2400" b="1" dirty="0">
                          <a:solidFill>
                            <a:schemeClr val="tx1"/>
                          </a:solidFill>
                          <a:effectLst/>
                          <a:latin typeface="Arial" panose="020B0604020202020204" pitchFamily="34" charset="0"/>
                          <a:ea typeface="ＭＳ 明朝" charset="-128"/>
                          <a:cs typeface="Arial" panose="020B0604020202020204" pitchFamily="34" charset="0"/>
                        </a:rPr>
                        <a:t>2021</a:t>
                      </a: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a:spcAft>
                          <a:spcPts val="0"/>
                        </a:spcAft>
                      </a:pPr>
                      <a:r>
                        <a:rPr lang="en-GB" sz="2400" dirty="0">
                          <a:solidFill>
                            <a:schemeClr val="tx1"/>
                          </a:solidFill>
                          <a:effectLst/>
                          <a:latin typeface="Arial" panose="020B0604020202020204" pitchFamily="34" charset="0"/>
                          <a:ea typeface="ＭＳ 明朝" charset="-128"/>
                          <a:cs typeface="Arial" panose="020B0604020202020204" pitchFamily="34" charset="0"/>
                        </a:rPr>
                        <a:t>17.8%</a:t>
                      </a: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a:spcAft>
                          <a:spcPts val="0"/>
                        </a:spcAft>
                      </a:pPr>
                      <a:r>
                        <a:rPr lang="en-GB" sz="2400" dirty="0">
                          <a:solidFill>
                            <a:schemeClr val="tx1"/>
                          </a:solidFill>
                          <a:effectLst/>
                          <a:latin typeface="Arial"/>
                          <a:ea typeface="ＭＳ 明朝"/>
                          <a:cs typeface="Arial"/>
                        </a:rPr>
                        <a:t>538,300 o </a:t>
                      </a:r>
                      <a:r>
                        <a:rPr lang="en-GB" sz="2400" dirty="0" err="1">
                          <a:solidFill>
                            <a:schemeClr val="tx1"/>
                          </a:solidFill>
                          <a:effectLst/>
                          <a:latin typeface="Arial"/>
                          <a:ea typeface="ＭＳ 明朝"/>
                          <a:cs typeface="Arial"/>
                        </a:rPr>
                        <a:t>siaradwyr</a:t>
                      </a:r>
                      <a:r>
                        <a:rPr lang="en-GB" sz="2400" dirty="0">
                          <a:solidFill>
                            <a:schemeClr val="tx1"/>
                          </a:solidFill>
                          <a:effectLst/>
                          <a:latin typeface="Arial"/>
                          <a:ea typeface="ＭＳ 明朝"/>
                          <a:cs typeface="Arial"/>
                        </a:rPr>
                        <a:t> </a:t>
                      </a: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extLst>
                  <a:ext uri="{0D108BD9-81ED-4DB2-BD59-A6C34878D82A}">
                    <a16:rowId xmlns:a16="http://schemas.microsoft.com/office/drawing/2014/main" val="246413069"/>
                  </a:ext>
                </a:extLst>
              </a:tr>
            </a:tbl>
          </a:graphicData>
        </a:graphic>
      </p:graphicFrame>
      <p:sp>
        <p:nvSpPr>
          <p:cNvPr id="8" name="Down Arrow 7">
            <a:extLst>
              <a:ext uri="{FF2B5EF4-FFF2-40B4-BE49-F238E27FC236}">
                <a16:creationId xmlns:a16="http://schemas.microsoft.com/office/drawing/2014/main" id="{5AF955F8-08D4-3F7D-1A60-14FF4CD82128}"/>
              </a:ext>
            </a:extLst>
          </p:cNvPr>
          <p:cNvSpPr/>
          <p:nvPr/>
        </p:nvSpPr>
        <p:spPr>
          <a:xfrm flipH="1">
            <a:off x="4262888" y="1263760"/>
            <a:ext cx="471115" cy="4109882"/>
          </a:xfrm>
          <a:prstGeom prst="downArrow">
            <a:avLst/>
          </a:prstGeom>
          <a:solidFill>
            <a:srgbClr val="7030A0"/>
          </a:solid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604F167C-70F9-E850-F45D-BD2E1F25AB9C}"/>
              </a:ext>
            </a:extLst>
          </p:cNvPr>
          <p:cNvSpPr txBox="1"/>
          <p:nvPr/>
        </p:nvSpPr>
        <p:spPr>
          <a:xfrm>
            <a:off x="363416" y="4407672"/>
            <a:ext cx="3672954" cy="1569660"/>
          </a:xfrm>
          <a:prstGeom prst="rect">
            <a:avLst/>
          </a:prstGeom>
          <a:solidFill>
            <a:srgbClr val="E6CCFF"/>
          </a:solidFill>
          <a:ln>
            <a:solidFill>
              <a:schemeClr val="tx1"/>
            </a:solidFill>
          </a:ln>
        </p:spPr>
        <p:txBody>
          <a:bodyPr wrap="square" lIns="91440" tIns="45720" rIns="91440" bIns="45720" rtlCol="0" anchor="t">
            <a:spAutoFit/>
          </a:bodyPr>
          <a:lstStyle/>
          <a:p>
            <a:r>
              <a:rPr lang="en-US" sz="2400" dirty="0">
                <a:latin typeface="Arial" panose="020B0604020202020204" pitchFamily="34" charset="0"/>
                <a:cs typeface="Arial" panose="020B0604020202020204" pitchFamily="34" charset="0"/>
              </a:rPr>
              <a:t>2011 - 2021 = </a:t>
            </a:r>
            <a:r>
              <a:rPr lang="en-US" sz="2400" dirty="0" err="1">
                <a:latin typeface="Arial" panose="020B0604020202020204" pitchFamily="34" charset="0"/>
                <a:cs typeface="Arial" panose="020B0604020202020204" pitchFamily="34" charset="0"/>
              </a:rPr>
              <a:t>gostyngiad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pellach</a:t>
            </a:r>
            <a:r>
              <a:rPr lang="en-US" sz="2400" dirty="0">
                <a:latin typeface="Arial" panose="020B0604020202020204" pitchFamily="34" charset="0"/>
                <a:cs typeface="Arial" panose="020B0604020202020204" pitchFamily="34" charset="0"/>
              </a:rPr>
              <a:t> o 1.2% </a:t>
            </a:r>
          </a:p>
          <a:p>
            <a:r>
              <a:rPr lang="en-US" sz="2400" i="1" dirty="0">
                <a:latin typeface="Arial"/>
                <a:cs typeface="Arial"/>
              </a:rPr>
              <a:t>2011– 2021 = further decrease of 1.2%</a:t>
            </a:r>
          </a:p>
        </p:txBody>
      </p:sp>
      <p:sp>
        <p:nvSpPr>
          <p:cNvPr id="4" name="Rectangle 3">
            <a:extLst>
              <a:ext uri="{FF2B5EF4-FFF2-40B4-BE49-F238E27FC236}">
                <a16:creationId xmlns:a16="http://schemas.microsoft.com/office/drawing/2014/main" id="{B21FA44E-41E6-5D8A-02E0-29974B3C1DB5}"/>
              </a:ext>
            </a:extLst>
          </p:cNvPr>
          <p:cNvSpPr/>
          <p:nvPr/>
        </p:nvSpPr>
        <p:spPr>
          <a:xfrm>
            <a:off x="-3694" y="6427579"/>
            <a:ext cx="12160391" cy="43042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Hyfforddiant Cychwynnol Athrawon: Ymwybyddiaeth Iaith</a:t>
            </a:r>
          </a:p>
        </p:txBody>
      </p:sp>
      <p:pic>
        <p:nvPicPr>
          <p:cNvPr id="5" name="Picture 8">
            <a:extLst>
              <a:ext uri="{FF2B5EF4-FFF2-40B4-BE49-F238E27FC236}">
                <a16:creationId xmlns:a16="http://schemas.microsoft.com/office/drawing/2014/main" id="{81F5AD37-C7C9-F3B4-365C-9AC228AD979F}"/>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542515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3">
            <a:extLst>
              <a:ext uri="{FF2B5EF4-FFF2-40B4-BE49-F238E27FC236}">
                <a16:creationId xmlns:a16="http://schemas.microsoft.com/office/drawing/2014/main" id="{9CE8BCA0-BE13-2169-2FD3-25DFAE09AF00}"/>
              </a:ext>
            </a:extLst>
          </p:cNvPr>
          <p:cNvSpPr/>
          <p:nvPr/>
        </p:nvSpPr>
        <p:spPr>
          <a:xfrm>
            <a:off x="299699" y="406509"/>
            <a:ext cx="6780496" cy="5671020"/>
          </a:xfrm>
          <a:custGeom>
            <a:avLst/>
            <a:gdLst/>
            <a:ahLst/>
            <a:cxnLst/>
            <a:rect l="l" t="t" r="r" b="b"/>
            <a:pathLst>
              <a:path w="9079682" h="6659529">
                <a:moveTo>
                  <a:pt x="0" y="0"/>
                </a:moveTo>
                <a:lnTo>
                  <a:pt x="9079682" y="0"/>
                </a:lnTo>
                <a:lnTo>
                  <a:pt x="9079682" y="6659529"/>
                </a:lnTo>
                <a:lnTo>
                  <a:pt x="0" y="6659529"/>
                </a:lnTo>
                <a:lnTo>
                  <a:pt x="0" y="0"/>
                </a:lnTo>
                <a:close/>
              </a:path>
            </a:pathLst>
          </a:custGeom>
          <a:blipFill>
            <a:blip r:embed="rId2"/>
            <a:stretch>
              <a:fillRect l="-43008" t="-30693" r="-40237" b="-36595"/>
            </a:stretch>
          </a:blipFill>
        </p:spPr>
        <p:txBody>
          <a:bodyPr/>
          <a:lstStyle/>
          <a:p>
            <a:endParaRPr lang="en-US" dirty="0"/>
          </a:p>
        </p:txBody>
      </p:sp>
      <p:sp>
        <p:nvSpPr>
          <p:cNvPr id="3" name="TextBox 2">
            <a:extLst>
              <a:ext uri="{FF2B5EF4-FFF2-40B4-BE49-F238E27FC236}">
                <a16:creationId xmlns:a16="http://schemas.microsoft.com/office/drawing/2014/main" id="{26E1C39B-D8FE-7A62-031F-6BBC9D9D612A}"/>
              </a:ext>
            </a:extLst>
          </p:cNvPr>
          <p:cNvSpPr txBox="1"/>
          <p:nvPr/>
        </p:nvSpPr>
        <p:spPr>
          <a:xfrm>
            <a:off x="7337841" y="1863948"/>
            <a:ext cx="4463203" cy="3126794"/>
          </a:xfrm>
          <a:prstGeom prst="rect">
            <a:avLst/>
          </a:prstGeom>
          <a:solidFill>
            <a:srgbClr val="E6CCFF"/>
          </a:solidFill>
          <a:ln w="28575">
            <a:solidFill>
              <a:schemeClr val="tx1"/>
            </a:solidFill>
          </a:ln>
        </p:spPr>
        <p:txBody>
          <a:bodyPr wrap="square" lIns="91440" tIns="45720" rIns="91440" bIns="45720" rtlCol="0" anchor="t">
            <a:spAutoFit/>
          </a:bodyPr>
          <a:lstStyle/>
          <a:p>
            <a:r>
              <a:rPr lang="en-US" sz="2800" dirty="0">
                <a:latin typeface="Arial" panose="020B0604020202020204" pitchFamily="34" charset="0"/>
                <a:cs typeface="Arial" panose="020B0604020202020204" pitchFamily="34" charset="0"/>
              </a:rPr>
              <a:t>Beth </a:t>
            </a:r>
            <a:r>
              <a:rPr lang="en-US" sz="2800" dirty="0" err="1">
                <a:latin typeface="Arial" panose="020B0604020202020204" pitchFamily="34" charset="0"/>
                <a:cs typeface="Arial" panose="020B0604020202020204" pitchFamily="34" charset="0"/>
              </a:rPr>
              <a:t>ydych</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chi’n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sylwi</a:t>
            </a:r>
            <a:r>
              <a:rPr lang="en-US" sz="2800" dirty="0">
                <a:latin typeface="Arial" panose="020B0604020202020204" pitchFamily="34" charset="0"/>
                <a:cs typeface="Arial" panose="020B0604020202020204" pitchFamily="34" charset="0"/>
              </a:rPr>
              <a:t>?</a:t>
            </a:r>
          </a:p>
          <a:p>
            <a:r>
              <a:rPr lang="en-US" sz="2800" dirty="0">
                <a:latin typeface="Arial" panose="020B0604020202020204" pitchFamily="34" charset="0"/>
                <a:cs typeface="Arial" panose="020B0604020202020204" pitchFamily="34" charset="0"/>
              </a:rPr>
              <a:t>Beth </a:t>
            </a:r>
            <a:r>
              <a:rPr lang="en-US" sz="2800" dirty="0" err="1">
                <a:latin typeface="Arial" panose="020B0604020202020204" pitchFamily="34" charset="0"/>
                <a:cs typeface="Arial" panose="020B0604020202020204" pitchFamily="34" charset="0"/>
              </a:rPr>
              <a:t>ydy</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effaith</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addysg</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Gymraeg</a:t>
            </a:r>
            <a:r>
              <a:rPr lang="en-US" sz="2800" dirty="0">
                <a:latin typeface="Arial" panose="020B0604020202020204" pitchFamily="34" charset="0"/>
                <a:cs typeface="Arial" panose="020B0604020202020204" pitchFamily="34" charset="0"/>
              </a:rPr>
              <a:t>?</a:t>
            </a:r>
          </a:p>
          <a:p>
            <a:endParaRPr lang="en-US" sz="2800" dirty="0">
              <a:latin typeface="Arial" panose="020B0604020202020204" pitchFamily="34" charset="0"/>
              <a:cs typeface="Arial" panose="020B0604020202020204" pitchFamily="34" charset="0"/>
            </a:endParaRPr>
          </a:p>
          <a:p>
            <a:r>
              <a:rPr lang="en-US" sz="2800" i="1" dirty="0">
                <a:latin typeface="Arial"/>
                <a:cs typeface="Arial"/>
              </a:rPr>
              <a:t>What do you notice?</a:t>
            </a:r>
          </a:p>
          <a:p>
            <a:r>
              <a:rPr lang="en-US" sz="2800" i="1" dirty="0">
                <a:latin typeface="Arial"/>
                <a:cs typeface="Arial"/>
              </a:rPr>
              <a:t>What is the effect of Welsh-medium education?</a:t>
            </a:r>
          </a:p>
        </p:txBody>
      </p:sp>
      <p:sp>
        <p:nvSpPr>
          <p:cNvPr id="4" name="Rectangle 3">
            <a:extLst>
              <a:ext uri="{FF2B5EF4-FFF2-40B4-BE49-F238E27FC236}">
                <a16:creationId xmlns:a16="http://schemas.microsoft.com/office/drawing/2014/main" id="{B23ABF5B-E464-FA96-5812-CB0618560A27}"/>
              </a:ext>
            </a:extLst>
          </p:cNvPr>
          <p:cNvSpPr/>
          <p:nvPr/>
        </p:nvSpPr>
        <p:spPr>
          <a:xfrm>
            <a:off x="-3694" y="6427579"/>
            <a:ext cx="12160391" cy="43042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Hyfforddiant Cychwynnol Athrawon: Ymwybyddiaeth Iaith</a:t>
            </a:r>
          </a:p>
        </p:txBody>
      </p:sp>
      <p:pic>
        <p:nvPicPr>
          <p:cNvPr id="5" name="Picture 8">
            <a:extLst>
              <a:ext uri="{FF2B5EF4-FFF2-40B4-BE49-F238E27FC236}">
                <a16:creationId xmlns:a16="http://schemas.microsoft.com/office/drawing/2014/main" id="{6812604D-0484-E943-BA82-CFA473D14AEA}"/>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70044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B9B937-0DD6-E74A-AE8F-14853E44ACD7}"/>
              </a:ext>
            </a:extLst>
          </p:cNvPr>
          <p:cNvSpPr/>
          <p:nvPr/>
        </p:nvSpPr>
        <p:spPr>
          <a:xfrm>
            <a:off x="2514600" y="1617288"/>
            <a:ext cx="9339943" cy="2123658"/>
          </a:xfrm>
          <a:prstGeom prst="rect">
            <a:avLst/>
          </a:prstGeom>
          <a:solidFill>
            <a:schemeClr val="bg1"/>
          </a:solidFill>
          <a:ln w="38100">
            <a:solidFill>
              <a:srgbClr val="7030A0"/>
            </a:solidFill>
          </a:ln>
        </p:spPr>
        <p:txBody>
          <a:bodyPr wrap="square">
            <a:spAutoFit/>
          </a:bodyPr>
          <a:lstStyle/>
          <a:p>
            <a:r>
              <a:rPr lang="en-GB" sz="2200" dirty="0">
                <a:latin typeface="Arial" panose="020B0604020202020204" pitchFamily="34" charset="0"/>
                <a:cs typeface="Arial" panose="020B0604020202020204" pitchFamily="34" charset="0"/>
              </a:rPr>
              <a:t>Mae hon </a:t>
            </a:r>
            <a:r>
              <a:rPr lang="en-GB" sz="2200" dirty="0" err="1">
                <a:latin typeface="Arial" panose="020B0604020202020204" pitchFamily="34" charset="0"/>
                <a:cs typeface="Arial" panose="020B0604020202020204" pitchFamily="34" charset="0"/>
              </a:rPr>
              <a:t>yn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strategaeth</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Gymru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gyfan</a:t>
            </a:r>
            <a:r>
              <a:rPr lang="en-GB" sz="2200" dirty="0">
                <a:latin typeface="Arial" panose="020B0604020202020204" pitchFamily="34" charset="0"/>
                <a:cs typeface="Arial" panose="020B0604020202020204" pitchFamily="34" charset="0"/>
              </a:rPr>
              <a:t>, ac </a:t>
            </a:r>
            <a:r>
              <a:rPr lang="en-GB" sz="2200" dirty="0" err="1">
                <a:latin typeface="Arial" panose="020B0604020202020204" pitchFamily="34" charset="0"/>
                <a:cs typeface="Arial" panose="020B0604020202020204" pitchFamily="34" charset="0"/>
              </a:rPr>
              <a:t>rydym</a:t>
            </a:r>
            <a:r>
              <a:rPr lang="en-GB" sz="2200" dirty="0">
                <a:latin typeface="Arial" panose="020B0604020202020204" pitchFamily="34" charset="0"/>
                <a:cs typeface="Arial" panose="020B0604020202020204" pitchFamily="34" charset="0"/>
              </a:rPr>
              <a:t> am </a:t>
            </a:r>
            <a:r>
              <a:rPr lang="en-GB" sz="2200" dirty="0" err="1">
                <a:latin typeface="Arial" panose="020B0604020202020204" pitchFamily="34" charset="0"/>
                <a:cs typeface="Arial" panose="020B0604020202020204" pitchFamily="34" charset="0"/>
              </a:rPr>
              <a:t>i</a:t>
            </a:r>
            <a:r>
              <a:rPr lang="en-GB" sz="2200" dirty="0">
                <a:latin typeface="Arial" panose="020B0604020202020204" pitchFamily="34" charset="0"/>
                <a:cs typeface="Arial" panose="020B0604020202020204" pitchFamily="34" charset="0"/>
              </a:rPr>
              <a:t> bob </a:t>
            </a:r>
            <a:r>
              <a:rPr lang="en-GB" sz="2200" dirty="0" err="1">
                <a:latin typeface="Arial" panose="020B0604020202020204" pitchFamily="34" charset="0"/>
                <a:cs typeface="Arial" panose="020B0604020202020204" pitchFamily="34" charset="0"/>
              </a:rPr>
              <a:t>rhan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o’r</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wlad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rannu’r</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weledigaeth</a:t>
            </a:r>
            <a:r>
              <a:rPr lang="en-GB" sz="2200" dirty="0">
                <a:latin typeface="Arial" panose="020B0604020202020204" pitchFamily="34" charset="0"/>
                <a:cs typeface="Arial" panose="020B0604020202020204" pitchFamily="34" charset="0"/>
              </a:rPr>
              <a:t> o </a:t>
            </a:r>
            <a:r>
              <a:rPr lang="en-GB" sz="2200" dirty="0" err="1">
                <a:latin typeface="Arial" panose="020B0604020202020204" pitchFamily="34" charset="0"/>
                <a:cs typeface="Arial" panose="020B0604020202020204" pitchFamily="34" charset="0"/>
              </a:rPr>
              <a:t>filiwn</a:t>
            </a:r>
            <a:r>
              <a:rPr lang="en-GB" sz="2200" dirty="0">
                <a:latin typeface="Arial" panose="020B0604020202020204" pitchFamily="34" charset="0"/>
                <a:cs typeface="Arial" panose="020B0604020202020204" pitchFamily="34" charset="0"/>
              </a:rPr>
              <a:t> o </a:t>
            </a:r>
            <a:r>
              <a:rPr lang="en-GB" sz="2200" dirty="0" err="1">
                <a:latin typeface="Arial" panose="020B0604020202020204" pitchFamily="34" charset="0"/>
                <a:cs typeface="Arial" panose="020B0604020202020204" pitchFamily="34" charset="0"/>
              </a:rPr>
              <a:t>siaradwyr</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Cymraeg</a:t>
            </a:r>
            <a:r>
              <a:rPr lang="en-GB" sz="2200" dirty="0">
                <a:latin typeface="Arial" panose="020B0604020202020204" pitchFamily="34" charset="0"/>
                <a:cs typeface="Arial" panose="020B0604020202020204" pitchFamily="34" charset="0"/>
              </a:rPr>
              <a:t>. Mae </a:t>
            </a:r>
            <a:r>
              <a:rPr lang="en-GB" sz="2200" dirty="0" err="1">
                <a:latin typeface="Arial" panose="020B0604020202020204" pitchFamily="34" charset="0"/>
                <a:cs typeface="Arial" panose="020B0604020202020204" pitchFamily="34" charset="0"/>
              </a:rPr>
              <a:t>yna</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botensial</a:t>
            </a:r>
            <a:r>
              <a:rPr lang="en-GB" sz="2200" dirty="0">
                <a:latin typeface="Arial" panose="020B0604020202020204" pitchFamily="34" charset="0"/>
                <a:cs typeface="Arial" panose="020B0604020202020204" pitchFamily="34" charset="0"/>
              </a:rPr>
              <a:t> am </a:t>
            </a:r>
            <a:r>
              <a:rPr lang="en-GB" sz="2200" dirty="0" err="1">
                <a:latin typeface="Arial" panose="020B0604020202020204" pitchFamily="34" charset="0"/>
                <a:cs typeface="Arial" panose="020B0604020202020204" pitchFamily="34" charset="0"/>
              </a:rPr>
              <a:t>dwf</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yn</a:t>
            </a:r>
            <a:r>
              <a:rPr lang="en-GB" sz="2200" dirty="0">
                <a:latin typeface="Arial" panose="020B0604020202020204" pitchFamily="34" charset="0"/>
                <a:cs typeface="Arial" panose="020B0604020202020204" pitchFamily="34" charset="0"/>
              </a:rPr>
              <a:t> y </a:t>
            </a:r>
            <a:r>
              <a:rPr lang="en-GB" sz="2200" dirty="0" err="1">
                <a:latin typeface="Arial" panose="020B0604020202020204" pitchFamily="34" charset="0"/>
                <a:cs typeface="Arial" panose="020B0604020202020204" pitchFamily="34" charset="0"/>
              </a:rPr>
              <a:t>niferoedd</a:t>
            </a:r>
            <a:r>
              <a:rPr lang="en-GB" sz="2200" dirty="0">
                <a:latin typeface="Arial" panose="020B0604020202020204" pitchFamily="34" charset="0"/>
                <a:cs typeface="Arial" panose="020B0604020202020204" pitchFamily="34" charset="0"/>
              </a:rPr>
              <a:t> o </a:t>
            </a:r>
            <a:r>
              <a:rPr lang="en-GB" sz="2200" dirty="0" err="1">
                <a:latin typeface="Arial" panose="020B0604020202020204" pitchFamily="34" charset="0"/>
                <a:cs typeface="Arial" panose="020B0604020202020204" pitchFamily="34" charset="0"/>
              </a:rPr>
              <a:t>siaradwyr</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Cymraeg</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enwedig</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yr</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ardaloedd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hynny</a:t>
            </a:r>
            <a:r>
              <a:rPr lang="en-GB" sz="2200" dirty="0">
                <a:latin typeface="Arial" panose="020B0604020202020204" pitchFamily="34" charset="0"/>
                <a:cs typeface="Arial" panose="020B0604020202020204" pitchFamily="34" charset="0"/>
              </a:rPr>
              <a:t> o </a:t>
            </a:r>
            <a:r>
              <a:rPr lang="en-GB" sz="2200" dirty="0" err="1">
                <a:latin typeface="Arial" panose="020B0604020202020204" pitchFamily="34" charset="0"/>
                <a:cs typeface="Arial" panose="020B0604020202020204" pitchFamily="34" charset="0"/>
              </a:rPr>
              <a:t>Gymru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sydd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â</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dwysedd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poblogaeth</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uchel</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ond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canrannau</a:t>
            </a:r>
            <a:r>
              <a:rPr lang="en-GB" sz="2200" dirty="0">
                <a:latin typeface="Arial" panose="020B0604020202020204" pitchFamily="34" charset="0"/>
                <a:cs typeface="Arial" panose="020B0604020202020204" pitchFamily="34" charset="0"/>
              </a:rPr>
              <a:t> is o </a:t>
            </a:r>
            <a:r>
              <a:rPr lang="en-GB" sz="2200" dirty="0" err="1">
                <a:latin typeface="Arial" panose="020B0604020202020204" pitchFamily="34" charset="0"/>
                <a:cs typeface="Arial" panose="020B0604020202020204" pitchFamily="34" charset="0"/>
              </a:rPr>
              <a:t>siaradwyr</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Cymraeg</a:t>
            </a:r>
            <a:r>
              <a:rPr lang="en-GB" sz="2200" dirty="0">
                <a:latin typeface="Arial" panose="020B0604020202020204" pitchFamily="34" charset="0"/>
                <a:cs typeface="Arial" panose="020B0604020202020204" pitchFamily="34" charset="0"/>
              </a:rPr>
              <a:t>. </a:t>
            </a:r>
          </a:p>
          <a:p>
            <a:pPr algn="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tud</a:t>
            </a:r>
            <a:r>
              <a:rPr lang="en-GB" dirty="0">
                <a:latin typeface="Arial" panose="020B0604020202020204" pitchFamily="34" charset="0"/>
                <a:cs typeface="Arial" panose="020B0604020202020204" pitchFamily="34" charset="0"/>
              </a:rPr>
              <a:t>. 7)</a:t>
            </a:r>
          </a:p>
        </p:txBody>
      </p:sp>
      <p:pic>
        <p:nvPicPr>
          <p:cNvPr id="9" name="Picture 8">
            <a:extLst>
              <a:ext uri="{FF2B5EF4-FFF2-40B4-BE49-F238E27FC236}">
                <a16:creationId xmlns:a16="http://schemas.microsoft.com/office/drawing/2014/main" id="{41F3644B-FD5E-D648-9BFA-44E0C00FC624}"/>
              </a:ext>
            </a:extLst>
          </p:cNvPr>
          <p:cNvPicPr>
            <a:picLocks noChangeAspect="1"/>
          </p:cNvPicPr>
          <p:nvPr/>
        </p:nvPicPr>
        <p:blipFill>
          <a:blip r:embed="rId2"/>
          <a:stretch>
            <a:fillRect/>
          </a:stretch>
        </p:blipFill>
        <p:spPr>
          <a:xfrm>
            <a:off x="300954" y="2107735"/>
            <a:ext cx="1870242" cy="2646193"/>
          </a:xfrm>
          <a:prstGeom prst="rect">
            <a:avLst/>
          </a:prstGeom>
          <a:ln w="38100">
            <a:solidFill>
              <a:schemeClr val="tx1"/>
            </a:solidFill>
          </a:ln>
        </p:spPr>
      </p:pic>
      <p:sp>
        <p:nvSpPr>
          <p:cNvPr id="10" name="Rectangle 9">
            <a:extLst>
              <a:ext uri="{FF2B5EF4-FFF2-40B4-BE49-F238E27FC236}">
                <a16:creationId xmlns:a16="http://schemas.microsoft.com/office/drawing/2014/main" id="{42FC8AB0-4C40-D447-82F4-4009C6AE993E}"/>
              </a:ext>
            </a:extLst>
          </p:cNvPr>
          <p:cNvSpPr/>
          <p:nvPr/>
        </p:nvSpPr>
        <p:spPr>
          <a:xfrm>
            <a:off x="2514600" y="4027151"/>
            <a:ext cx="9339943" cy="2123658"/>
          </a:xfrm>
          <a:prstGeom prst="rect">
            <a:avLst/>
          </a:prstGeom>
          <a:solidFill>
            <a:schemeClr val="bg1"/>
          </a:solidFill>
          <a:ln w="38100">
            <a:solidFill>
              <a:srgbClr val="7030A0"/>
            </a:solidFill>
          </a:ln>
        </p:spPr>
        <p:txBody>
          <a:bodyPr wrap="square" lIns="91440" tIns="45720" rIns="91440" bIns="45720" anchor="t">
            <a:spAutoFit/>
          </a:bodyPr>
          <a:lstStyle/>
          <a:p>
            <a:r>
              <a:rPr lang="en-GB" sz="2200" i="1" dirty="0">
                <a:latin typeface="Arial"/>
                <a:cs typeface="Arial"/>
              </a:rPr>
              <a:t>This is a strategy for the whole of Wales, and we want every part of the country to share in the vision of a million Welsh speakers.  There is potential for growth in the number of Welsh speakers, particularly in areas of Wales that have high population density but lower percentages of Welsh speakers. </a:t>
            </a:r>
          </a:p>
          <a:p>
            <a:pPr algn="r"/>
            <a:r>
              <a:rPr lang="en-GB" sz="2200" dirty="0">
                <a:latin typeface="Arial"/>
                <a:cs typeface="Arial"/>
              </a:rPr>
              <a:t>		</a:t>
            </a:r>
            <a:r>
              <a:rPr lang="en-GB" i="1" dirty="0">
                <a:latin typeface="Arial"/>
                <a:cs typeface="Arial"/>
              </a:rPr>
              <a:t>(page 7)</a:t>
            </a:r>
          </a:p>
        </p:txBody>
      </p:sp>
      <p:sp>
        <p:nvSpPr>
          <p:cNvPr id="6" name="Title 6">
            <a:extLst>
              <a:ext uri="{FF2B5EF4-FFF2-40B4-BE49-F238E27FC236}">
                <a16:creationId xmlns:a16="http://schemas.microsoft.com/office/drawing/2014/main" id="{F0FB1602-A752-0373-399D-279ADFAD5B9E}"/>
              </a:ext>
            </a:extLst>
          </p:cNvPr>
          <p:cNvSpPr>
            <a:spLocks noGrp="1"/>
          </p:cNvSpPr>
          <p:nvPr>
            <p:ph type="title"/>
          </p:nvPr>
        </p:nvSpPr>
        <p:spPr>
          <a:xfrm>
            <a:off x="1491629" y="77181"/>
            <a:ext cx="9208741" cy="1325563"/>
          </a:xfrm>
        </p:spPr>
        <p:txBody>
          <a:bodyPr>
            <a:normAutofit fontScale="90000"/>
          </a:bodyPr>
          <a:lstStyle/>
          <a:p>
            <a:pPr algn="ctr"/>
            <a:r>
              <a:rPr lang="en-US" b="1" dirty="0">
                <a:latin typeface="Arial"/>
                <a:cs typeface="Arial"/>
              </a:rPr>
              <a:t>Beth </a:t>
            </a:r>
            <a:r>
              <a:rPr lang="en-US" b="1" err="1">
                <a:latin typeface="Arial"/>
                <a:cs typeface="Arial"/>
              </a:rPr>
              <a:t>wnaeth</a:t>
            </a:r>
            <a:r>
              <a:rPr lang="en-US" b="1" dirty="0">
                <a:latin typeface="Arial"/>
                <a:cs typeface="Arial"/>
              </a:rPr>
              <a:t> </a:t>
            </a:r>
            <a:r>
              <a:rPr lang="en-US" b="1" err="1">
                <a:latin typeface="Arial"/>
                <a:cs typeface="Arial"/>
              </a:rPr>
              <a:t>Llywodraeth</a:t>
            </a:r>
            <a:r>
              <a:rPr lang="en-US" b="1" dirty="0">
                <a:latin typeface="Arial"/>
                <a:cs typeface="Arial"/>
              </a:rPr>
              <a:t> Cymru?</a:t>
            </a:r>
            <a:br>
              <a:rPr lang="en-US" b="1" dirty="0">
                <a:latin typeface="Arial" panose="020B0604020202020204" pitchFamily="34" charset="0"/>
                <a:cs typeface="Arial" panose="020B0604020202020204" pitchFamily="34" charset="0"/>
              </a:rPr>
            </a:br>
            <a:r>
              <a:rPr lang="en-US" sz="4000" i="1" dirty="0">
                <a:latin typeface="Arial"/>
                <a:cs typeface="Arial"/>
              </a:rPr>
              <a:t>What did the Welsh Government do?</a:t>
            </a:r>
          </a:p>
        </p:txBody>
      </p:sp>
      <p:sp>
        <p:nvSpPr>
          <p:cNvPr id="2" name="Rectangle 1">
            <a:extLst>
              <a:ext uri="{FF2B5EF4-FFF2-40B4-BE49-F238E27FC236}">
                <a16:creationId xmlns:a16="http://schemas.microsoft.com/office/drawing/2014/main" id="{36DA6BB4-8C56-999F-36FE-8EC97B190AF6}"/>
              </a:ext>
            </a:extLst>
          </p:cNvPr>
          <p:cNvSpPr/>
          <p:nvPr/>
        </p:nvSpPr>
        <p:spPr>
          <a:xfrm>
            <a:off x="-3694" y="6427579"/>
            <a:ext cx="12160391" cy="43042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Hyfforddiant Cychwynnol Athrawon: Ymwybyddiaeth Iaith</a:t>
            </a:r>
          </a:p>
        </p:txBody>
      </p:sp>
      <p:pic>
        <p:nvPicPr>
          <p:cNvPr id="3" name="Picture 8">
            <a:extLst>
              <a:ext uri="{FF2B5EF4-FFF2-40B4-BE49-F238E27FC236}">
                <a16:creationId xmlns:a16="http://schemas.microsoft.com/office/drawing/2014/main" id="{9C018E81-BD6B-BA32-509F-60A54A86508C}"/>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800548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CCB7668-7D34-14A4-9D48-BFE1B4869617}"/>
              </a:ext>
            </a:extLst>
          </p:cNvPr>
          <p:cNvSpPr>
            <a:spLocks noGrp="1"/>
          </p:cNvSpPr>
          <p:nvPr>
            <p:ph type="title"/>
          </p:nvPr>
        </p:nvSpPr>
        <p:spPr>
          <a:xfrm>
            <a:off x="1346887" y="266676"/>
            <a:ext cx="9457737" cy="766387"/>
          </a:xfrm>
        </p:spPr>
        <p:txBody>
          <a:bodyPr>
            <a:normAutofit/>
          </a:bodyPr>
          <a:lstStyle/>
          <a:p>
            <a:pPr algn="ctr"/>
            <a:r>
              <a:rPr lang="cy-GB" sz="4000" b="1" dirty="0">
                <a:latin typeface="Arial"/>
                <a:cs typeface="Arial"/>
              </a:rPr>
              <a:t>Targedau   </a:t>
            </a:r>
            <a:r>
              <a:rPr lang="cy-GB" sz="4000" i="1" dirty="0" err="1">
                <a:latin typeface="Arial"/>
                <a:cs typeface="Arial"/>
              </a:rPr>
              <a:t>Targets</a:t>
            </a:r>
            <a:endParaRPr lang="cy-GB" sz="4000" i="1">
              <a:latin typeface="Arial"/>
              <a:cs typeface="Arial"/>
            </a:endParaRPr>
          </a:p>
        </p:txBody>
      </p:sp>
      <p:sp>
        <p:nvSpPr>
          <p:cNvPr id="5" name="TextBox 4">
            <a:extLst>
              <a:ext uri="{FF2B5EF4-FFF2-40B4-BE49-F238E27FC236}">
                <a16:creationId xmlns:a16="http://schemas.microsoft.com/office/drawing/2014/main" id="{7E828BF2-808A-3F7A-C436-54983C356A73}"/>
              </a:ext>
            </a:extLst>
          </p:cNvPr>
          <p:cNvSpPr txBox="1"/>
          <p:nvPr/>
        </p:nvSpPr>
        <p:spPr>
          <a:xfrm>
            <a:off x="298666" y="2699651"/>
            <a:ext cx="5608321" cy="2677656"/>
          </a:xfrm>
          <a:prstGeom prst="rect">
            <a:avLst/>
          </a:prstGeom>
          <a:solidFill>
            <a:srgbClr val="E6CCFF"/>
          </a:solidFill>
          <a:ln w="28575">
            <a:solidFill>
              <a:schemeClr val="tx1"/>
            </a:solidFill>
          </a:ln>
        </p:spPr>
        <p:txBody>
          <a:bodyPr wrap="square" lIns="91440" tIns="45720" rIns="91440" bIns="45720" rtlCol="0" anchor="t">
            <a:spAutoFit/>
          </a:bodyPr>
          <a:lstStyle/>
          <a:p>
            <a:r>
              <a:rPr lang="cy-GB" sz="2400">
                <a:latin typeface="Arial"/>
                <a:cs typeface="Arial"/>
              </a:rPr>
              <a:t>Nod yn y strategaeth ydy cynyddu nifer yr </a:t>
            </a:r>
            <a:r>
              <a:rPr lang="cy-GB" sz="2400" b="1">
                <a:latin typeface="Arial"/>
                <a:cs typeface="Arial"/>
              </a:rPr>
              <a:t>athrawon cynradd </a:t>
            </a:r>
            <a:r>
              <a:rPr lang="cy-GB" sz="2400">
                <a:latin typeface="Arial"/>
                <a:cs typeface="Arial"/>
              </a:rPr>
              <a:t>sy’n gallu addysgu drwy gyfrwng y Gymraeg o 2,900 i 3,900 erbyn 2031.</a:t>
            </a:r>
          </a:p>
          <a:p>
            <a:endParaRPr lang="cy-GB" sz="2400" dirty="0">
              <a:latin typeface="Arial" panose="020B0604020202020204" pitchFamily="34" charset="0"/>
              <a:cs typeface="Arial" panose="020B0604020202020204" pitchFamily="34" charset="0"/>
            </a:endParaRPr>
          </a:p>
          <a:p>
            <a:r>
              <a:rPr lang="cy-GB" sz="2400">
                <a:latin typeface="Arial"/>
                <a:cs typeface="Arial"/>
              </a:rPr>
              <a:t>Erbyn 2050, maent am gynyddu’r nifer i 5,200.</a:t>
            </a:r>
          </a:p>
        </p:txBody>
      </p:sp>
      <p:sp>
        <p:nvSpPr>
          <p:cNvPr id="6" name="TextBox 5">
            <a:extLst>
              <a:ext uri="{FF2B5EF4-FFF2-40B4-BE49-F238E27FC236}">
                <a16:creationId xmlns:a16="http://schemas.microsoft.com/office/drawing/2014/main" id="{0977C97E-A7B2-0235-3B6A-22221588652A}"/>
              </a:ext>
            </a:extLst>
          </p:cNvPr>
          <p:cNvSpPr txBox="1"/>
          <p:nvPr/>
        </p:nvSpPr>
        <p:spPr>
          <a:xfrm>
            <a:off x="6217920" y="2699230"/>
            <a:ext cx="5693665" cy="2677656"/>
          </a:xfrm>
          <a:prstGeom prst="rect">
            <a:avLst/>
          </a:prstGeom>
          <a:solidFill>
            <a:srgbClr val="E6CCFF"/>
          </a:solidFill>
          <a:ln w="28575">
            <a:solidFill>
              <a:schemeClr val="tx1"/>
            </a:solidFill>
          </a:ln>
        </p:spPr>
        <p:txBody>
          <a:bodyPr wrap="square" lIns="91440" tIns="45720" rIns="91440" bIns="45720" rtlCol="0" anchor="t">
            <a:spAutoFit/>
          </a:bodyPr>
          <a:lstStyle/>
          <a:p>
            <a:r>
              <a:rPr lang="en-US" sz="2400" i="1" dirty="0">
                <a:latin typeface="Arial"/>
                <a:cs typeface="Arial"/>
              </a:rPr>
              <a:t>An aim in the strategy is to increase the number of </a:t>
            </a:r>
            <a:r>
              <a:rPr lang="en-US" sz="2400" b="1" i="1" dirty="0">
                <a:latin typeface="Arial"/>
                <a:cs typeface="Arial"/>
              </a:rPr>
              <a:t>primary school teachers </a:t>
            </a:r>
            <a:r>
              <a:rPr lang="en-US" sz="2400" i="1" dirty="0">
                <a:latin typeface="Arial"/>
                <a:cs typeface="Arial"/>
              </a:rPr>
              <a:t>who can teach through the medium of Welsh from 2,900 to 3,900 by 2031.</a:t>
            </a:r>
          </a:p>
          <a:p>
            <a:endParaRPr lang="en-US" sz="2400" i="1" dirty="0">
              <a:latin typeface="Arial" panose="020B0604020202020204" pitchFamily="34" charset="0"/>
              <a:cs typeface="Arial" panose="020B0604020202020204" pitchFamily="34" charset="0"/>
            </a:endParaRPr>
          </a:p>
          <a:p>
            <a:r>
              <a:rPr lang="en-US" sz="2400" i="1" dirty="0">
                <a:latin typeface="Arial"/>
                <a:cs typeface="Arial"/>
              </a:rPr>
              <a:t>By 2050, they aim to</a:t>
            </a:r>
            <a:r>
              <a:rPr lang="en-US" sz="2400" dirty="0">
                <a:latin typeface="Arial"/>
                <a:cs typeface="Arial"/>
              </a:rPr>
              <a:t> increase that number to 5,200.</a:t>
            </a:r>
          </a:p>
        </p:txBody>
      </p:sp>
      <p:pic>
        <p:nvPicPr>
          <p:cNvPr id="7" name="Picture 6" descr="A child sitting on a wooden post&#10;&#10;Description automatically generated">
            <a:extLst>
              <a:ext uri="{FF2B5EF4-FFF2-40B4-BE49-F238E27FC236}">
                <a16:creationId xmlns:a16="http://schemas.microsoft.com/office/drawing/2014/main" id="{4ADE49FB-0096-633B-8550-34A4CE804215}"/>
              </a:ext>
            </a:extLst>
          </p:cNvPr>
          <p:cNvPicPr>
            <a:picLocks noChangeAspect="1"/>
          </p:cNvPicPr>
          <p:nvPr/>
        </p:nvPicPr>
        <p:blipFill>
          <a:blip r:embed="rId2"/>
          <a:stretch>
            <a:fillRect/>
          </a:stretch>
        </p:blipFill>
        <p:spPr>
          <a:xfrm>
            <a:off x="10508992" y="268055"/>
            <a:ext cx="1372714" cy="1926195"/>
          </a:xfrm>
          <a:prstGeom prst="rect">
            <a:avLst/>
          </a:prstGeom>
          <a:ln>
            <a:solidFill>
              <a:schemeClr val="tx1"/>
            </a:solidFill>
          </a:ln>
        </p:spPr>
      </p:pic>
      <p:sp>
        <p:nvSpPr>
          <p:cNvPr id="4" name="Rectangle 3">
            <a:extLst>
              <a:ext uri="{FF2B5EF4-FFF2-40B4-BE49-F238E27FC236}">
                <a16:creationId xmlns:a16="http://schemas.microsoft.com/office/drawing/2014/main" id="{65060726-21A7-1FA9-1DF4-3419BADBEC80}"/>
              </a:ext>
            </a:extLst>
          </p:cNvPr>
          <p:cNvSpPr/>
          <p:nvPr/>
        </p:nvSpPr>
        <p:spPr>
          <a:xfrm>
            <a:off x="-3694" y="6427579"/>
            <a:ext cx="12160391" cy="43042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Hyfforddiant Cychwynnol Athrawon: Ymwybyddiaeth Iaith</a:t>
            </a:r>
          </a:p>
        </p:txBody>
      </p:sp>
      <p:pic>
        <p:nvPicPr>
          <p:cNvPr id="8" name="Picture 8">
            <a:extLst>
              <a:ext uri="{FF2B5EF4-FFF2-40B4-BE49-F238E27FC236}">
                <a16:creationId xmlns:a16="http://schemas.microsoft.com/office/drawing/2014/main" id="{B96C6BBB-4D93-B8D4-35E2-585516D365FE}"/>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686599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E828BF2-808A-3F7A-C436-54983C356A73}"/>
              </a:ext>
            </a:extLst>
          </p:cNvPr>
          <p:cNvSpPr txBox="1"/>
          <p:nvPr/>
        </p:nvSpPr>
        <p:spPr>
          <a:xfrm>
            <a:off x="316918" y="2699651"/>
            <a:ext cx="5608321" cy="2677656"/>
          </a:xfrm>
          <a:prstGeom prst="rect">
            <a:avLst/>
          </a:prstGeom>
          <a:solidFill>
            <a:srgbClr val="E6CCFF"/>
          </a:solidFill>
          <a:ln w="28575">
            <a:solidFill>
              <a:schemeClr val="tx1"/>
            </a:solidFill>
          </a:ln>
        </p:spPr>
        <p:txBody>
          <a:bodyPr wrap="square" lIns="91440" tIns="45720" rIns="91440" bIns="45720" rtlCol="0" anchor="t">
            <a:spAutoFit/>
          </a:bodyPr>
          <a:lstStyle/>
          <a:p>
            <a:r>
              <a:rPr lang="cy-GB" sz="2400" dirty="0">
                <a:latin typeface="Arial"/>
                <a:cs typeface="Arial"/>
              </a:rPr>
              <a:t>Nod yn y strategaeth ydy cynyddu nifer yr </a:t>
            </a:r>
            <a:r>
              <a:rPr lang="cy-GB" sz="2400" b="1" dirty="0">
                <a:latin typeface="Arial"/>
                <a:cs typeface="Arial"/>
              </a:rPr>
              <a:t>athrawon uwchradd </a:t>
            </a:r>
            <a:r>
              <a:rPr lang="cy-GB" sz="2400" dirty="0">
                <a:latin typeface="Arial"/>
                <a:cs typeface="Arial"/>
              </a:rPr>
              <a:t>sy’n gallu addysgu drwy gyfrwng y Gymraeg o 1,800 i 3,200 erbyn 2031.</a:t>
            </a:r>
          </a:p>
          <a:p>
            <a:endParaRPr lang="cy-GB" sz="2400" dirty="0">
              <a:latin typeface="Arial" panose="020B0604020202020204" pitchFamily="34" charset="0"/>
              <a:cs typeface="Arial" panose="020B0604020202020204" pitchFamily="34" charset="0"/>
            </a:endParaRPr>
          </a:p>
          <a:p>
            <a:r>
              <a:rPr lang="cy-GB" sz="2400" dirty="0">
                <a:latin typeface="Arial"/>
                <a:cs typeface="Arial"/>
              </a:rPr>
              <a:t>Erbyn 2050, maent am gynyddu’r nifer i 4,200.</a:t>
            </a:r>
          </a:p>
        </p:txBody>
      </p:sp>
      <p:sp>
        <p:nvSpPr>
          <p:cNvPr id="6" name="TextBox 5">
            <a:extLst>
              <a:ext uri="{FF2B5EF4-FFF2-40B4-BE49-F238E27FC236}">
                <a16:creationId xmlns:a16="http://schemas.microsoft.com/office/drawing/2014/main" id="{0977C97E-A7B2-0235-3B6A-22221588652A}"/>
              </a:ext>
            </a:extLst>
          </p:cNvPr>
          <p:cNvSpPr txBox="1"/>
          <p:nvPr/>
        </p:nvSpPr>
        <p:spPr>
          <a:xfrm>
            <a:off x="6217920" y="2699230"/>
            <a:ext cx="5693665" cy="2677656"/>
          </a:xfrm>
          <a:prstGeom prst="rect">
            <a:avLst/>
          </a:prstGeom>
          <a:solidFill>
            <a:srgbClr val="E6CCFF"/>
          </a:solidFill>
          <a:ln w="28575">
            <a:solidFill>
              <a:schemeClr val="tx1"/>
            </a:solidFill>
          </a:ln>
        </p:spPr>
        <p:txBody>
          <a:bodyPr wrap="square" lIns="91440" tIns="45720" rIns="91440" bIns="45720" rtlCol="0" anchor="t">
            <a:spAutoFit/>
          </a:bodyPr>
          <a:lstStyle/>
          <a:p>
            <a:r>
              <a:rPr lang="en-US" sz="2400" i="1" dirty="0">
                <a:latin typeface="Arial"/>
                <a:cs typeface="Arial"/>
              </a:rPr>
              <a:t>An aim in the strategy is to increase the number of </a:t>
            </a:r>
            <a:r>
              <a:rPr lang="en-US" sz="2400" b="1" i="1" dirty="0">
                <a:latin typeface="Arial"/>
                <a:cs typeface="Arial"/>
              </a:rPr>
              <a:t>secondary school teachers </a:t>
            </a:r>
            <a:r>
              <a:rPr lang="en-US" sz="2400" i="1" dirty="0">
                <a:latin typeface="Arial"/>
                <a:cs typeface="Arial"/>
              </a:rPr>
              <a:t>who can teach through the medium of Welsh from 1,800 to 3,200 by 2031.</a:t>
            </a:r>
          </a:p>
          <a:p>
            <a:endParaRPr lang="en-US" sz="2400" i="1" dirty="0">
              <a:latin typeface="Arial" panose="020B0604020202020204" pitchFamily="34" charset="0"/>
              <a:cs typeface="Arial" panose="020B0604020202020204" pitchFamily="34" charset="0"/>
            </a:endParaRPr>
          </a:p>
          <a:p>
            <a:r>
              <a:rPr lang="en-US" sz="2400" i="1" dirty="0">
                <a:latin typeface="Arial"/>
                <a:cs typeface="Arial"/>
              </a:rPr>
              <a:t>By 2050, they aim to increase that number to 4,200.</a:t>
            </a:r>
          </a:p>
        </p:txBody>
      </p:sp>
      <p:sp>
        <p:nvSpPr>
          <p:cNvPr id="4" name="Rectangle 3">
            <a:extLst>
              <a:ext uri="{FF2B5EF4-FFF2-40B4-BE49-F238E27FC236}">
                <a16:creationId xmlns:a16="http://schemas.microsoft.com/office/drawing/2014/main" id="{211FDD6D-455A-6E41-FAEB-5FDB44437C31}"/>
              </a:ext>
            </a:extLst>
          </p:cNvPr>
          <p:cNvSpPr/>
          <p:nvPr/>
        </p:nvSpPr>
        <p:spPr>
          <a:xfrm>
            <a:off x="-3694" y="6427579"/>
            <a:ext cx="12160391" cy="43042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Hyfforddiant Cychwynnol Athrawon: Ymwybyddiaeth Iaith</a:t>
            </a:r>
          </a:p>
        </p:txBody>
      </p:sp>
      <p:pic>
        <p:nvPicPr>
          <p:cNvPr id="8" name="Picture 8">
            <a:extLst>
              <a:ext uri="{FF2B5EF4-FFF2-40B4-BE49-F238E27FC236}">
                <a16:creationId xmlns:a16="http://schemas.microsoft.com/office/drawing/2014/main" id="{BCD0C4A8-B571-0E2E-BB85-DB47D5109874}"/>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itle 1">
            <a:extLst>
              <a:ext uri="{FF2B5EF4-FFF2-40B4-BE49-F238E27FC236}">
                <a16:creationId xmlns:a16="http://schemas.microsoft.com/office/drawing/2014/main" id="{DEBD05EE-10E5-1C73-4D99-0FC6C92F8D78}"/>
              </a:ext>
            </a:extLst>
          </p:cNvPr>
          <p:cNvSpPr>
            <a:spLocks noGrp="1"/>
          </p:cNvSpPr>
          <p:nvPr>
            <p:ph type="title"/>
          </p:nvPr>
        </p:nvSpPr>
        <p:spPr>
          <a:xfrm>
            <a:off x="1346887" y="266676"/>
            <a:ext cx="9457737" cy="766387"/>
          </a:xfrm>
        </p:spPr>
        <p:txBody>
          <a:bodyPr>
            <a:normAutofit/>
          </a:bodyPr>
          <a:lstStyle/>
          <a:p>
            <a:pPr algn="ctr"/>
            <a:r>
              <a:rPr lang="cy-GB" sz="4000" b="1" dirty="0">
                <a:latin typeface="Arial"/>
                <a:cs typeface="Arial"/>
              </a:rPr>
              <a:t>Targedau   </a:t>
            </a:r>
            <a:r>
              <a:rPr lang="cy-GB" sz="4000" i="1" dirty="0" err="1">
                <a:latin typeface="Arial"/>
                <a:cs typeface="Arial"/>
              </a:rPr>
              <a:t>Targets</a:t>
            </a:r>
            <a:endParaRPr lang="cy-GB" sz="4000" i="1">
              <a:latin typeface="Arial"/>
              <a:cs typeface="Arial"/>
            </a:endParaRPr>
          </a:p>
        </p:txBody>
      </p:sp>
      <p:pic>
        <p:nvPicPr>
          <p:cNvPr id="13" name="Picture 12" descr="A child sitting on a wooden post&#10;&#10;Description automatically generated">
            <a:extLst>
              <a:ext uri="{FF2B5EF4-FFF2-40B4-BE49-F238E27FC236}">
                <a16:creationId xmlns:a16="http://schemas.microsoft.com/office/drawing/2014/main" id="{CA00A8CE-0CF0-1B69-DDE4-32CF77110B4C}"/>
              </a:ext>
            </a:extLst>
          </p:cNvPr>
          <p:cNvPicPr>
            <a:picLocks noChangeAspect="1"/>
          </p:cNvPicPr>
          <p:nvPr/>
        </p:nvPicPr>
        <p:blipFill>
          <a:blip r:embed="rId3"/>
          <a:stretch>
            <a:fillRect/>
          </a:stretch>
        </p:blipFill>
        <p:spPr>
          <a:xfrm>
            <a:off x="10508992" y="268055"/>
            <a:ext cx="1372714" cy="1926195"/>
          </a:xfrm>
          <a:prstGeom prst="rect">
            <a:avLst/>
          </a:prstGeom>
          <a:ln>
            <a:solidFill>
              <a:schemeClr val="tx1"/>
            </a:solidFill>
          </a:ln>
        </p:spPr>
      </p:pic>
    </p:spTree>
    <p:extLst>
      <p:ext uri="{BB962C8B-B14F-4D97-AF65-F5344CB8AC3E}">
        <p14:creationId xmlns:p14="http://schemas.microsoft.com/office/powerpoint/2010/main" val="37572837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8B0164C-98C4-3749-BB30-3F707936D96C}"/>
              </a:ext>
            </a:extLst>
          </p:cNvPr>
          <p:cNvSpPr txBox="1"/>
          <p:nvPr/>
        </p:nvSpPr>
        <p:spPr>
          <a:xfrm>
            <a:off x="260595" y="1749071"/>
            <a:ext cx="11679936" cy="3354765"/>
          </a:xfrm>
          <a:prstGeom prst="rect">
            <a:avLst/>
          </a:prstGeom>
          <a:solidFill>
            <a:srgbClr val="E6CCFF"/>
          </a:solidFill>
          <a:ln w="28575">
            <a:solidFill>
              <a:schemeClr val="tx1"/>
            </a:solidFill>
          </a:ln>
        </p:spPr>
        <p:txBody>
          <a:bodyPr wrap="square" lIns="91440" tIns="45720" rIns="91440" bIns="45720" rtlCol="0" anchor="t">
            <a:spAutoFit/>
          </a:bodyPr>
          <a:lstStyle/>
          <a:p>
            <a:pPr algn="ctr"/>
            <a:r>
              <a:rPr lang="cy-GB" sz="4000" b="1" dirty="0">
                <a:latin typeface="Arial"/>
                <a:cs typeface="Arial"/>
              </a:rPr>
              <a:t>Felly, beth am fyd addysg yng Nghymru heddiw? Beth sy’n digwydd yn ein hysgolion?</a:t>
            </a:r>
            <a:endParaRPr lang="en-US"/>
          </a:p>
          <a:p>
            <a:pPr algn="ctr"/>
            <a:endParaRPr lang="cy-GB" sz="4400" dirty="0">
              <a:latin typeface="Arial" panose="020B0604020202020204" pitchFamily="34" charset="0"/>
              <a:cs typeface="Arial" panose="020B0604020202020204" pitchFamily="34" charset="0"/>
            </a:endParaRPr>
          </a:p>
          <a:p>
            <a:pPr algn="ctr"/>
            <a:r>
              <a:rPr lang="cy-GB" sz="4000" i="1" dirty="0">
                <a:latin typeface="Arial"/>
                <a:cs typeface="Arial"/>
              </a:rPr>
              <a:t>So, what about the education system </a:t>
            </a:r>
            <a:r>
              <a:rPr lang="cy-GB" sz="4000" i="1" dirty="0" err="1">
                <a:latin typeface="Arial"/>
                <a:cs typeface="Arial"/>
              </a:rPr>
              <a:t>in</a:t>
            </a:r>
            <a:r>
              <a:rPr lang="cy-GB" sz="4000" i="1" dirty="0">
                <a:latin typeface="Arial"/>
                <a:cs typeface="Arial"/>
              </a:rPr>
              <a:t> Wales </a:t>
            </a:r>
            <a:r>
              <a:rPr lang="cy-GB" sz="4000" i="1" dirty="0" err="1">
                <a:latin typeface="Arial"/>
                <a:cs typeface="Arial"/>
              </a:rPr>
              <a:t>today</a:t>
            </a:r>
            <a:r>
              <a:rPr lang="cy-GB" sz="4000" i="1" dirty="0">
                <a:latin typeface="Arial"/>
                <a:cs typeface="Arial"/>
              </a:rPr>
              <a:t>? </a:t>
            </a:r>
            <a:r>
              <a:rPr lang="cy-GB" sz="4000" i="1" dirty="0" err="1">
                <a:latin typeface="Arial"/>
                <a:cs typeface="Arial"/>
              </a:rPr>
              <a:t>What</a:t>
            </a:r>
            <a:r>
              <a:rPr lang="cy-GB" sz="4000" i="1" dirty="0">
                <a:latin typeface="Arial"/>
                <a:cs typeface="Arial"/>
              </a:rPr>
              <a:t> is </a:t>
            </a:r>
            <a:r>
              <a:rPr lang="cy-GB" sz="4000" i="1" dirty="0" err="1">
                <a:latin typeface="Arial"/>
                <a:cs typeface="Arial"/>
              </a:rPr>
              <a:t>happening</a:t>
            </a:r>
            <a:r>
              <a:rPr lang="cy-GB" sz="4000" i="1" dirty="0">
                <a:latin typeface="Arial"/>
                <a:cs typeface="Arial"/>
              </a:rPr>
              <a:t> </a:t>
            </a:r>
            <a:r>
              <a:rPr lang="cy-GB" sz="4000" i="1" dirty="0" err="1">
                <a:latin typeface="Arial"/>
                <a:cs typeface="Arial"/>
              </a:rPr>
              <a:t>in</a:t>
            </a:r>
            <a:r>
              <a:rPr lang="cy-GB" sz="4000" i="1" dirty="0">
                <a:latin typeface="Arial"/>
                <a:cs typeface="Arial"/>
              </a:rPr>
              <a:t> </a:t>
            </a:r>
            <a:r>
              <a:rPr lang="cy-GB" sz="4000" i="1" dirty="0" err="1">
                <a:latin typeface="Arial"/>
                <a:cs typeface="Arial"/>
              </a:rPr>
              <a:t>our</a:t>
            </a:r>
            <a:r>
              <a:rPr lang="cy-GB" sz="4000" i="1" dirty="0">
                <a:latin typeface="Arial"/>
                <a:cs typeface="Arial"/>
              </a:rPr>
              <a:t> </a:t>
            </a:r>
            <a:r>
              <a:rPr lang="cy-GB" sz="4000" i="1" dirty="0" err="1">
                <a:latin typeface="Arial"/>
                <a:cs typeface="Arial"/>
              </a:rPr>
              <a:t>schools</a:t>
            </a:r>
            <a:r>
              <a:rPr lang="cy-GB" sz="4000" i="1" dirty="0">
                <a:latin typeface="Arial"/>
                <a:cs typeface="Arial"/>
              </a:rPr>
              <a:t>?</a:t>
            </a:r>
          </a:p>
        </p:txBody>
      </p:sp>
      <p:sp>
        <p:nvSpPr>
          <p:cNvPr id="3" name="Rectangle 2">
            <a:extLst>
              <a:ext uri="{FF2B5EF4-FFF2-40B4-BE49-F238E27FC236}">
                <a16:creationId xmlns:a16="http://schemas.microsoft.com/office/drawing/2014/main" id="{E7BDB9AA-02A2-2DDF-6BBA-F97B2962E6A1}"/>
              </a:ext>
            </a:extLst>
          </p:cNvPr>
          <p:cNvSpPr/>
          <p:nvPr/>
        </p:nvSpPr>
        <p:spPr>
          <a:xfrm>
            <a:off x="-3694" y="6427579"/>
            <a:ext cx="12160391" cy="43042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Hyfforddiant Cychwynnol Athrawon: Ymwybyddiaeth Iaith</a:t>
            </a:r>
          </a:p>
        </p:txBody>
      </p:sp>
      <p:pic>
        <p:nvPicPr>
          <p:cNvPr id="5" name="Picture 8">
            <a:extLst>
              <a:ext uri="{FF2B5EF4-FFF2-40B4-BE49-F238E27FC236}">
                <a16:creationId xmlns:a16="http://schemas.microsoft.com/office/drawing/2014/main" id="{B1C462B0-084F-0E09-8CF7-A125EE79E78F}"/>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941085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7C288-4C8B-FA4B-8FB5-DB08609428BE}"/>
              </a:ext>
            </a:extLst>
          </p:cNvPr>
          <p:cNvSpPr>
            <a:spLocks noGrp="1"/>
          </p:cNvSpPr>
          <p:nvPr>
            <p:ph type="title"/>
          </p:nvPr>
        </p:nvSpPr>
        <p:spPr>
          <a:xfrm>
            <a:off x="287461" y="257550"/>
            <a:ext cx="11618259" cy="1006474"/>
          </a:xfrm>
        </p:spPr>
        <p:txBody>
          <a:bodyPr>
            <a:normAutofit fontScale="90000"/>
          </a:bodyPr>
          <a:lstStyle/>
          <a:p>
            <a:pPr algn="ctr"/>
            <a:r>
              <a:rPr lang="cy-GB" b="1" dirty="0">
                <a:latin typeface="Arial"/>
                <a:cs typeface="Arial"/>
              </a:rPr>
              <a:t>Canllawiau Cwricwlwm i Gymru</a:t>
            </a:r>
            <a:br>
              <a:rPr lang="cy-GB" b="1" dirty="0">
                <a:latin typeface="Arial" panose="020B0604020202020204" pitchFamily="34" charset="0"/>
                <a:cs typeface="Arial" panose="020B0604020202020204" pitchFamily="34" charset="0"/>
              </a:rPr>
            </a:br>
            <a:r>
              <a:rPr lang="cy-GB" sz="4000" i="1" err="1">
                <a:latin typeface="Arial"/>
                <a:cs typeface="Arial"/>
              </a:rPr>
              <a:t>Curriculum</a:t>
            </a:r>
            <a:r>
              <a:rPr lang="cy-GB" sz="4000" i="1" dirty="0">
                <a:latin typeface="Arial"/>
                <a:cs typeface="Arial"/>
              </a:rPr>
              <a:t> </a:t>
            </a:r>
            <a:r>
              <a:rPr lang="cy-GB" sz="4000" i="1" err="1">
                <a:latin typeface="Arial"/>
                <a:cs typeface="Arial"/>
              </a:rPr>
              <a:t>for</a:t>
            </a:r>
            <a:r>
              <a:rPr lang="cy-GB" sz="4000" i="1" dirty="0">
                <a:latin typeface="Arial"/>
                <a:cs typeface="Arial"/>
              </a:rPr>
              <a:t> Wales </a:t>
            </a:r>
            <a:r>
              <a:rPr lang="cy-GB" sz="4000" i="1" err="1">
                <a:latin typeface="Arial"/>
                <a:cs typeface="Arial"/>
              </a:rPr>
              <a:t>Guidance</a:t>
            </a:r>
            <a:endParaRPr lang="cy-GB" sz="4000" i="1">
              <a:latin typeface="Arial"/>
              <a:cs typeface="Arial"/>
            </a:endParaRPr>
          </a:p>
        </p:txBody>
      </p:sp>
      <p:sp>
        <p:nvSpPr>
          <p:cNvPr id="5" name="Content Placeholder 4">
            <a:extLst>
              <a:ext uri="{FF2B5EF4-FFF2-40B4-BE49-F238E27FC236}">
                <a16:creationId xmlns:a16="http://schemas.microsoft.com/office/drawing/2014/main" id="{E3C29274-3535-AF4D-97AF-8EA9D4B5C88F}"/>
              </a:ext>
            </a:extLst>
          </p:cNvPr>
          <p:cNvSpPr>
            <a:spLocks noGrp="1"/>
          </p:cNvSpPr>
          <p:nvPr>
            <p:ph idx="1"/>
          </p:nvPr>
        </p:nvSpPr>
        <p:spPr>
          <a:xfrm>
            <a:off x="529724" y="1712238"/>
            <a:ext cx="11134164" cy="4351338"/>
          </a:xfrm>
        </p:spPr>
        <p:txBody>
          <a:bodyPr vert="horz" lIns="91440" tIns="45720" rIns="91440" bIns="45720" rtlCol="0" anchor="t">
            <a:normAutofit/>
          </a:bodyPr>
          <a:lstStyle/>
          <a:p>
            <a:pPr marL="0" indent="0">
              <a:buNone/>
            </a:pPr>
            <a:endParaRPr lang="cy-GB" dirty="0"/>
          </a:p>
          <a:p>
            <a:pPr marL="0" indent="0">
              <a:buNone/>
            </a:pPr>
            <a:r>
              <a:rPr lang="en-GB" sz="2400" dirty="0">
                <a:latin typeface="Arial" panose="020B0604020202020204" pitchFamily="34" charset="0"/>
                <a:cs typeface="Arial" panose="020B0604020202020204" pitchFamily="34" charset="0"/>
              </a:rPr>
              <a:t>“ Mae </a:t>
            </a:r>
            <a:r>
              <a:rPr lang="en-GB" sz="2400" dirty="0" err="1">
                <a:latin typeface="Arial" panose="020B0604020202020204" pitchFamily="34" charset="0"/>
                <a:cs typeface="Arial" panose="020B0604020202020204" pitchFamily="34" charset="0"/>
              </a:rPr>
              <a:t>wedi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ddatblygu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yng</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Nghymru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gan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ymarferwyr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gyfer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ymarferwyr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gan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ddwyn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ynghyd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arbenigedd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addysgol</a:t>
            </a:r>
            <a:r>
              <a:rPr lang="en-GB" sz="2400" dirty="0">
                <a:latin typeface="Arial" panose="020B0604020202020204" pitchFamily="34" charset="0"/>
                <a:cs typeface="Arial" panose="020B0604020202020204" pitchFamily="34" charset="0"/>
              </a:rPr>
              <a:t> ac </a:t>
            </a:r>
            <a:r>
              <a:rPr lang="en-GB" sz="2400" dirty="0" err="1">
                <a:latin typeface="Arial" panose="020B0604020202020204" pitchFamily="34" charset="0"/>
                <a:cs typeface="Arial" panose="020B0604020202020204" pitchFamily="34" charset="0"/>
              </a:rPr>
              <a:t>ymchwil</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thystiolaeth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ehangach</a:t>
            </a:r>
            <a:r>
              <a:rPr lang="en-GB" sz="2400" dirty="0">
                <a:latin typeface="Arial" panose="020B0604020202020204" pitchFamily="34" charset="0"/>
                <a:cs typeface="Arial" panose="020B0604020202020204" pitchFamily="34" charset="0"/>
              </a:rPr>
              <a:t>.”</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Llywodraeth</a:t>
            </a:r>
            <a:r>
              <a:rPr lang="en-GB" sz="2400" dirty="0">
                <a:latin typeface="Arial" panose="020B0604020202020204" pitchFamily="34" charset="0"/>
                <a:cs typeface="Arial" panose="020B0604020202020204" pitchFamily="34" charset="0"/>
              </a:rPr>
              <a:t> Cymru, 2020, t.5)</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i="1" dirty="0">
                <a:latin typeface="Arial"/>
                <a:cs typeface="Arial"/>
              </a:rPr>
              <a:t>“It has been developed in Wales, by practitioners for practitioners, bringing together educational expertise and wider research and evidence.”</a:t>
            </a:r>
          </a:p>
          <a:p>
            <a:pPr marL="0" indent="0">
              <a:buNone/>
            </a:pPr>
            <a:r>
              <a:rPr lang="en-GB" sz="2400" i="1" dirty="0">
                <a:latin typeface="Arial"/>
                <a:cs typeface="Arial"/>
              </a:rPr>
              <a:t>(Welsh Government, 2020, p.5)</a:t>
            </a:r>
          </a:p>
          <a:p>
            <a:pPr marL="0" indent="0">
              <a:buNone/>
            </a:pPr>
            <a:endParaRPr lang="en-GB" dirty="0"/>
          </a:p>
          <a:p>
            <a:endParaRPr lang="cy-GB" dirty="0"/>
          </a:p>
          <a:p>
            <a:endParaRPr lang="cy-GB" dirty="0"/>
          </a:p>
        </p:txBody>
      </p:sp>
      <p:pic>
        <p:nvPicPr>
          <p:cNvPr id="7" name="Picture 6" descr="A cover of a book with cartoon characters&#10;&#10;Description automatically generated">
            <a:extLst>
              <a:ext uri="{FF2B5EF4-FFF2-40B4-BE49-F238E27FC236}">
                <a16:creationId xmlns:a16="http://schemas.microsoft.com/office/drawing/2014/main" id="{121FD5F1-7213-3BAB-B7A9-F415DC447385}"/>
              </a:ext>
            </a:extLst>
          </p:cNvPr>
          <p:cNvPicPr>
            <a:picLocks noChangeAspect="1"/>
          </p:cNvPicPr>
          <p:nvPr/>
        </p:nvPicPr>
        <p:blipFill>
          <a:blip r:embed="rId3"/>
          <a:stretch>
            <a:fillRect/>
          </a:stretch>
        </p:blipFill>
        <p:spPr>
          <a:xfrm>
            <a:off x="10638893" y="183076"/>
            <a:ext cx="1302816" cy="1847905"/>
          </a:xfrm>
          <a:prstGeom prst="rect">
            <a:avLst/>
          </a:prstGeom>
          <a:ln>
            <a:solidFill>
              <a:schemeClr val="tx1"/>
            </a:solidFill>
          </a:ln>
        </p:spPr>
      </p:pic>
      <p:sp>
        <p:nvSpPr>
          <p:cNvPr id="3" name="Rectangle 2">
            <a:extLst>
              <a:ext uri="{FF2B5EF4-FFF2-40B4-BE49-F238E27FC236}">
                <a16:creationId xmlns:a16="http://schemas.microsoft.com/office/drawing/2014/main" id="{7B3C58BA-5622-344D-11D8-75C12C4132DD}"/>
              </a:ext>
            </a:extLst>
          </p:cNvPr>
          <p:cNvSpPr/>
          <p:nvPr/>
        </p:nvSpPr>
        <p:spPr>
          <a:xfrm>
            <a:off x="-3694" y="6427579"/>
            <a:ext cx="12160391" cy="43042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Hyfforddiant Cychwynnol Athrawon: Ymwybyddiaeth Iaith</a:t>
            </a:r>
          </a:p>
        </p:txBody>
      </p:sp>
      <p:pic>
        <p:nvPicPr>
          <p:cNvPr id="6" name="Picture 8">
            <a:extLst>
              <a:ext uri="{FF2B5EF4-FFF2-40B4-BE49-F238E27FC236}">
                <a16:creationId xmlns:a16="http://schemas.microsoft.com/office/drawing/2014/main" id="{00323FB7-5008-86D9-9077-1773E8FF42B7}"/>
              </a:ext>
            </a:extLst>
          </p:cNvPr>
          <p:cNvPicPr>
            <a:picLocks noChangeAspect="1"/>
          </p:cNvPicPr>
          <p:nvPr/>
        </p:nvPicPr>
        <p:blipFill>
          <a:blip r:embed="rId4">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04903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91E11-B956-D634-8FA3-F58D0A090EC3}"/>
              </a:ext>
            </a:extLst>
          </p:cNvPr>
          <p:cNvSpPr>
            <a:spLocks noGrp="1"/>
          </p:cNvSpPr>
          <p:nvPr>
            <p:ph type="title"/>
          </p:nvPr>
        </p:nvSpPr>
        <p:spPr>
          <a:xfrm>
            <a:off x="1695449" y="155826"/>
            <a:ext cx="8947150" cy="994172"/>
          </a:xfrm>
        </p:spPr>
        <p:txBody>
          <a:bodyPr>
            <a:noAutofit/>
          </a:bodyPr>
          <a:lstStyle/>
          <a:p>
            <a:pPr algn="ctr"/>
            <a:r>
              <a:rPr lang="cy-GB" sz="3600" dirty="0">
                <a:latin typeface="Arial" panose="020B0604020202020204" pitchFamily="34" charset="0"/>
                <a:cs typeface="Arial" panose="020B0604020202020204" pitchFamily="34" charset="0"/>
              </a:rPr>
              <a:t>Cwricwlwm i Gymru / </a:t>
            </a:r>
            <a:r>
              <a:rPr lang="cy-GB" sz="3600" i="1" dirty="0">
                <a:latin typeface="Arial" panose="020B0604020202020204" pitchFamily="34" charset="0"/>
                <a:cs typeface="Arial" panose="020B0604020202020204" pitchFamily="34" charset="0"/>
              </a:rPr>
              <a:t>Curriculum for Wales </a:t>
            </a:r>
          </a:p>
        </p:txBody>
      </p:sp>
      <p:sp>
        <p:nvSpPr>
          <p:cNvPr id="3" name="Content Placeholder 2">
            <a:extLst>
              <a:ext uri="{FF2B5EF4-FFF2-40B4-BE49-F238E27FC236}">
                <a16:creationId xmlns:a16="http://schemas.microsoft.com/office/drawing/2014/main" id="{2651781D-FAA1-5E59-B821-F2A766ACF537}"/>
              </a:ext>
            </a:extLst>
          </p:cNvPr>
          <p:cNvSpPr>
            <a:spLocks noGrp="1"/>
          </p:cNvSpPr>
          <p:nvPr>
            <p:ph idx="1"/>
          </p:nvPr>
        </p:nvSpPr>
        <p:spPr>
          <a:xfrm>
            <a:off x="1898650" y="2444498"/>
            <a:ext cx="3943350" cy="3263504"/>
          </a:xfrm>
        </p:spPr>
        <p:txBody>
          <a:bodyPr/>
          <a:lstStyle/>
          <a:p>
            <a:pPr marL="0" indent="0">
              <a:buNone/>
            </a:pPr>
            <a:r>
              <a:rPr lang="en-GB" b="0" i="0" err="1">
                <a:solidFill>
                  <a:srgbClr val="1F1F1F"/>
                </a:solidFill>
                <a:effectLst/>
                <a:highlight>
                  <a:srgbClr val="FFFFFF"/>
                </a:highlight>
              </a:rPr>
              <a:t>Mae’r</a:t>
            </a:r>
            <a:r>
              <a:rPr lang="en-GB" b="0" i="0">
                <a:solidFill>
                  <a:srgbClr val="1F1F1F"/>
                </a:solidFill>
                <a:effectLst/>
                <a:highlight>
                  <a:srgbClr val="FFFFFF"/>
                </a:highlight>
              </a:rPr>
              <a:t> </a:t>
            </a:r>
            <a:r>
              <a:rPr lang="en-GB" err="1">
                <a:solidFill>
                  <a:srgbClr val="1F1F1F"/>
                </a:solidFill>
                <a:highlight>
                  <a:srgbClr val="FFFFFF"/>
                </a:highlight>
              </a:rPr>
              <a:t>M</a:t>
            </a:r>
            <a:r>
              <a:rPr lang="en-GB" b="0" i="0" err="1">
                <a:solidFill>
                  <a:srgbClr val="1F1F1F"/>
                </a:solidFill>
                <a:effectLst/>
                <a:highlight>
                  <a:srgbClr val="FFFFFF"/>
                </a:highlight>
              </a:rPr>
              <a:t>aes</a:t>
            </a:r>
            <a:r>
              <a:rPr lang="en-GB" b="0" i="0">
                <a:solidFill>
                  <a:srgbClr val="1F1F1F"/>
                </a:solidFill>
                <a:effectLst/>
                <a:highlight>
                  <a:srgbClr val="FFFFFF"/>
                </a:highlight>
              </a:rPr>
              <a:t> </a:t>
            </a:r>
            <a:r>
              <a:rPr lang="en-GB" err="1">
                <a:solidFill>
                  <a:srgbClr val="1F1F1F"/>
                </a:solidFill>
                <a:highlight>
                  <a:srgbClr val="FFFFFF"/>
                </a:highlight>
              </a:rPr>
              <a:t>Dy</a:t>
            </a:r>
            <a:r>
              <a:rPr lang="en-GB" b="0" i="0" err="1">
                <a:solidFill>
                  <a:srgbClr val="1F1F1F"/>
                </a:solidFill>
                <a:effectLst/>
                <a:highlight>
                  <a:srgbClr val="FFFFFF"/>
                </a:highlight>
              </a:rPr>
              <a:t>sgu</a:t>
            </a:r>
            <a:r>
              <a:rPr lang="en-GB" b="0" i="0">
                <a:solidFill>
                  <a:srgbClr val="1F1F1F"/>
                </a:solidFill>
                <a:effectLst/>
                <a:highlight>
                  <a:srgbClr val="FFFFFF"/>
                </a:highlight>
              </a:rPr>
              <a:t> a </a:t>
            </a:r>
            <a:r>
              <a:rPr lang="en-GB" err="1">
                <a:solidFill>
                  <a:srgbClr val="1F1F1F"/>
                </a:solidFill>
                <a:highlight>
                  <a:srgbClr val="FFFFFF"/>
                </a:highlight>
              </a:rPr>
              <a:t>P</a:t>
            </a:r>
            <a:r>
              <a:rPr lang="en-GB" b="0" i="0" err="1">
                <a:solidFill>
                  <a:srgbClr val="1F1F1F"/>
                </a:solidFill>
                <a:effectLst/>
                <a:highlight>
                  <a:srgbClr val="FFFFFF"/>
                </a:highlight>
              </a:rPr>
              <a:t>hrofiad</a:t>
            </a:r>
            <a:r>
              <a:rPr lang="en-GB">
                <a:solidFill>
                  <a:srgbClr val="1F1F1F"/>
                </a:solidFill>
                <a:highlight>
                  <a:srgbClr val="FFFFFF"/>
                </a:highlight>
              </a:rPr>
              <a:t> </a:t>
            </a:r>
            <a:r>
              <a:rPr lang="en-GB" err="1">
                <a:solidFill>
                  <a:srgbClr val="1F1F1F"/>
                </a:solidFill>
                <a:highlight>
                  <a:srgbClr val="FFFFFF"/>
                </a:highlight>
              </a:rPr>
              <a:t>hwn</a:t>
            </a:r>
            <a:r>
              <a:rPr lang="en-GB">
                <a:solidFill>
                  <a:srgbClr val="1F1F1F"/>
                </a:solidFill>
                <a:highlight>
                  <a:srgbClr val="FFFFFF"/>
                </a:highlight>
              </a:rPr>
              <a:t> </a:t>
            </a:r>
            <a:r>
              <a:rPr lang="en-GB" b="0" i="0" err="1">
                <a:solidFill>
                  <a:srgbClr val="1F1F1F"/>
                </a:solidFill>
                <a:effectLst/>
                <a:highlight>
                  <a:srgbClr val="FFFFFF"/>
                </a:highlight>
              </a:rPr>
              <a:t>yn</a:t>
            </a:r>
            <a:r>
              <a:rPr lang="en-GB" b="0" i="0">
                <a:solidFill>
                  <a:srgbClr val="1F1F1F"/>
                </a:solidFill>
                <a:effectLst/>
                <a:highlight>
                  <a:srgbClr val="FFFFFF"/>
                </a:highlight>
              </a:rPr>
              <a:t> </a:t>
            </a:r>
            <a:r>
              <a:rPr lang="en-GB" b="0" i="0" err="1">
                <a:solidFill>
                  <a:srgbClr val="1F1F1F"/>
                </a:solidFill>
                <a:effectLst/>
                <a:highlight>
                  <a:srgbClr val="FFFFFF"/>
                </a:highlight>
              </a:rPr>
              <a:t>anelu</a:t>
            </a:r>
            <a:r>
              <a:rPr lang="en-GB" b="0" i="0">
                <a:solidFill>
                  <a:srgbClr val="1F1F1F"/>
                </a:solidFill>
                <a:effectLst/>
                <a:highlight>
                  <a:srgbClr val="FFFFFF"/>
                </a:highlight>
              </a:rPr>
              <a:t> at </a:t>
            </a:r>
            <a:r>
              <a:rPr lang="en-GB" b="0" i="0" err="1">
                <a:solidFill>
                  <a:srgbClr val="1F1F1F"/>
                </a:solidFill>
                <a:effectLst/>
                <a:highlight>
                  <a:srgbClr val="FFFFFF"/>
                </a:highlight>
              </a:rPr>
              <a:t>alluogi</a:t>
            </a:r>
            <a:r>
              <a:rPr lang="en-GB" b="0" i="0">
                <a:solidFill>
                  <a:srgbClr val="1F1F1F"/>
                </a:solidFill>
                <a:effectLst/>
                <a:highlight>
                  <a:srgbClr val="FFFFFF"/>
                </a:highlight>
              </a:rPr>
              <a:t> </a:t>
            </a:r>
            <a:r>
              <a:rPr lang="en-GB" b="0" i="0" err="1">
                <a:solidFill>
                  <a:srgbClr val="1F1F1F"/>
                </a:solidFill>
                <a:effectLst/>
                <a:highlight>
                  <a:srgbClr val="FFFFFF"/>
                </a:highlight>
              </a:rPr>
              <a:t>dysgwyr</a:t>
            </a:r>
            <a:r>
              <a:rPr lang="en-GB" b="0" i="0">
                <a:solidFill>
                  <a:srgbClr val="1F1F1F"/>
                </a:solidFill>
                <a:effectLst/>
                <a:highlight>
                  <a:srgbClr val="FFFFFF"/>
                </a:highlight>
              </a:rPr>
              <a:t> </a:t>
            </a:r>
            <a:r>
              <a:rPr lang="en-GB" b="0" i="0" err="1">
                <a:solidFill>
                  <a:srgbClr val="1F1F1F"/>
                </a:solidFill>
                <a:effectLst/>
                <a:highlight>
                  <a:srgbClr val="FFFFFF"/>
                </a:highlight>
              </a:rPr>
              <a:t>i</a:t>
            </a:r>
            <a:r>
              <a:rPr lang="en-GB" b="0" i="0">
                <a:solidFill>
                  <a:srgbClr val="1F1F1F"/>
                </a:solidFill>
                <a:effectLst/>
                <a:highlight>
                  <a:srgbClr val="FFFFFF"/>
                </a:highlight>
              </a:rPr>
              <a:t> </a:t>
            </a:r>
            <a:r>
              <a:rPr lang="en-GB" b="0" i="0" err="1">
                <a:solidFill>
                  <a:srgbClr val="1F1F1F"/>
                </a:solidFill>
                <a:effectLst/>
                <a:highlight>
                  <a:srgbClr val="FFFFFF"/>
                </a:highlight>
              </a:rPr>
              <a:t>gyfathrebu’n</a:t>
            </a:r>
            <a:r>
              <a:rPr lang="en-GB" b="0" i="0">
                <a:solidFill>
                  <a:srgbClr val="1F1F1F"/>
                </a:solidFill>
                <a:effectLst/>
                <a:highlight>
                  <a:srgbClr val="FFFFFF"/>
                </a:highlight>
              </a:rPr>
              <a:t> </a:t>
            </a:r>
            <a:r>
              <a:rPr lang="en-GB" b="0" i="0" err="1">
                <a:solidFill>
                  <a:srgbClr val="1F1F1F"/>
                </a:solidFill>
                <a:effectLst/>
                <a:highlight>
                  <a:srgbClr val="FFFFFF"/>
                </a:highlight>
              </a:rPr>
              <a:t>effeithiol</a:t>
            </a:r>
            <a:r>
              <a:rPr lang="en-GB" b="0" i="0">
                <a:solidFill>
                  <a:srgbClr val="1F1F1F"/>
                </a:solidFill>
                <a:effectLst/>
                <a:highlight>
                  <a:srgbClr val="FFFFFF"/>
                </a:highlight>
              </a:rPr>
              <a:t> </a:t>
            </a:r>
            <a:r>
              <a:rPr lang="en-GB" b="0" i="0" err="1">
                <a:solidFill>
                  <a:srgbClr val="1F1F1F"/>
                </a:solidFill>
                <a:effectLst/>
                <a:highlight>
                  <a:srgbClr val="FFFFFF"/>
                </a:highlight>
              </a:rPr>
              <a:t>gan</a:t>
            </a:r>
            <a:r>
              <a:rPr lang="en-GB" b="0" i="0">
                <a:solidFill>
                  <a:srgbClr val="1F1F1F"/>
                </a:solidFill>
                <a:effectLst/>
                <a:highlight>
                  <a:srgbClr val="FFFFFF"/>
                </a:highlight>
              </a:rPr>
              <a:t> </a:t>
            </a:r>
            <a:r>
              <a:rPr lang="en-GB" b="0" i="0" err="1">
                <a:solidFill>
                  <a:srgbClr val="1F1F1F"/>
                </a:solidFill>
                <a:effectLst/>
                <a:highlight>
                  <a:srgbClr val="FFFFFF"/>
                </a:highlight>
              </a:rPr>
              <a:t>ddefnyddio</a:t>
            </a:r>
            <a:r>
              <a:rPr lang="en-GB" b="0" i="0">
                <a:solidFill>
                  <a:srgbClr val="1F1F1F"/>
                </a:solidFill>
                <a:effectLst/>
                <a:highlight>
                  <a:srgbClr val="FFFFFF"/>
                </a:highlight>
              </a:rPr>
              <a:t> Cymraeg, </a:t>
            </a:r>
            <a:r>
              <a:rPr lang="en-GB" b="0" i="0" err="1">
                <a:solidFill>
                  <a:srgbClr val="1F1F1F"/>
                </a:solidFill>
                <a:effectLst/>
                <a:highlight>
                  <a:srgbClr val="FFFFFF"/>
                </a:highlight>
              </a:rPr>
              <a:t>Saesneg</a:t>
            </a:r>
            <a:r>
              <a:rPr lang="en-GB" b="0" i="0">
                <a:solidFill>
                  <a:srgbClr val="1F1F1F"/>
                </a:solidFill>
                <a:effectLst/>
                <a:highlight>
                  <a:srgbClr val="FFFFFF"/>
                </a:highlight>
              </a:rPr>
              <a:t> ac </a:t>
            </a:r>
            <a:r>
              <a:rPr lang="en-GB" b="0" i="0" err="1">
                <a:solidFill>
                  <a:srgbClr val="1F1F1F"/>
                </a:solidFill>
                <a:effectLst/>
                <a:highlight>
                  <a:srgbClr val="FFFFFF"/>
                </a:highlight>
              </a:rPr>
              <a:t>ieithoedd</a:t>
            </a:r>
            <a:r>
              <a:rPr lang="en-GB" b="0" i="0">
                <a:solidFill>
                  <a:srgbClr val="1F1F1F"/>
                </a:solidFill>
                <a:effectLst/>
                <a:highlight>
                  <a:srgbClr val="FFFFFF"/>
                </a:highlight>
              </a:rPr>
              <a:t> </a:t>
            </a:r>
            <a:r>
              <a:rPr lang="en-GB" b="0" i="0" err="1">
                <a:solidFill>
                  <a:srgbClr val="1F1F1F"/>
                </a:solidFill>
                <a:effectLst/>
                <a:highlight>
                  <a:srgbClr val="FFFFFF"/>
                </a:highlight>
              </a:rPr>
              <a:t>rhyngwladol</a:t>
            </a:r>
            <a:endParaRPr lang="cy-GB"/>
          </a:p>
          <a:p>
            <a:pPr marL="0" indent="0">
              <a:buNone/>
            </a:pPr>
            <a:endParaRPr lang="cy-GB"/>
          </a:p>
        </p:txBody>
      </p:sp>
      <p:sp>
        <p:nvSpPr>
          <p:cNvPr id="5" name="Content Placeholder 2">
            <a:extLst>
              <a:ext uri="{FF2B5EF4-FFF2-40B4-BE49-F238E27FC236}">
                <a16:creationId xmlns:a16="http://schemas.microsoft.com/office/drawing/2014/main" id="{0489DFAA-C479-3016-7433-32A6934DC980}"/>
              </a:ext>
            </a:extLst>
          </p:cNvPr>
          <p:cNvSpPr txBox="1">
            <a:spLocks/>
          </p:cNvSpPr>
          <p:nvPr/>
        </p:nvSpPr>
        <p:spPr>
          <a:xfrm>
            <a:off x="6169025" y="2444498"/>
            <a:ext cx="3943350" cy="32635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i="1">
                <a:solidFill>
                  <a:srgbClr val="1F1F1F"/>
                </a:solidFill>
                <a:highlight>
                  <a:srgbClr val="FFFFFF"/>
                </a:highlight>
              </a:rPr>
              <a:t>This Area of Learning and Experience aims to enable learners to communicate effectively using Welsh, English and international languages.</a:t>
            </a:r>
            <a:endParaRPr lang="cy-GB" i="1"/>
          </a:p>
        </p:txBody>
      </p:sp>
      <p:sp>
        <p:nvSpPr>
          <p:cNvPr id="4" name="Title 1">
            <a:extLst>
              <a:ext uri="{FF2B5EF4-FFF2-40B4-BE49-F238E27FC236}">
                <a16:creationId xmlns:a16="http://schemas.microsoft.com/office/drawing/2014/main" id="{AF53F089-A35E-2A96-BCFC-65D7E56F7FDE}"/>
              </a:ext>
            </a:extLst>
          </p:cNvPr>
          <p:cNvSpPr txBox="1">
            <a:spLocks/>
          </p:cNvSpPr>
          <p:nvPr/>
        </p:nvSpPr>
        <p:spPr>
          <a:xfrm>
            <a:off x="359895" y="1205662"/>
            <a:ext cx="11618259" cy="1006474"/>
          </a:xfrm>
          <a:prstGeom prst="rect">
            <a:avLst/>
          </a:prstGeom>
          <a:solidFill>
            <a:srgbClr val="E6CCFF"/>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sz="2800" b="1" dirty="0" err="1">
                <a:latin typeface="Arial"/>
                <a:cs typeface="Arial"/>
              </a:rPr>
              <a:t>Languages</a:t>
            </a:r>
            <a:r>
              <a:rPr lang="cy-GB" sz="2800" b="1" dirty="0">
                <a:latin typeface="Arial"/>
                <a:cs typeface="Arial"/>
              </a:rPr>
              <a:t>, </a:t>
            </a:r>
            <a:r>
              <a:rPr lang="cy-GB" sz="2800" b="1" dirty="0" err="1">
                <a:latin typeface="Arial"/>
                <a:cs typeface="Arial"/>
              </a:rPr>
              <a:t>Literacy</a:t>
            </a:r>
            <a:r>
              <a:rPr lang="cy-GB" sz="2800" b="1" dirty="0">
                <a:latin typeface="Arial"/>
                <a:cs typeface="Arial"/>
              </a:rPr>
              <a:t> </a:t>
            </a:r>
            <a:r>
              <a:rPr lang="cy-GB" sz="2800" b="1" dirty="0" err="1">
                <a:latin typeface="Arial"/>
                <a:cs typeface="Arial"/>
              </a:rPr>
              <a:t>and</a:t>
            </a:r>
            <a:r>
              <a:rPr lang="cy-GB" sz="2800" b="1" dirty="0">
                <a:latin typeface="Arial"/>
                <a:cs typeface="Arial"/>
              </a:rPr>
              <a:t> </a:t>
            </a:r>
            <a:r>
              <a:rPr lang="cy-GB" sz="2800" b="1" dirty="0" err="1">
                <a:latin typeface="Arial"/>
                <a:cs typeface="Arial"/>
              </a:rPr>
              <a:t>Communication</a:t>
            </a:r>
            <a:r>
              <a:rPr lang="cy-GB" sz="2800" b="1" dirty="0">
                <a:latin typeface="Arial"/>
                <a:cs typeface="Arial"/>
              </a:rPr>
              <a:t> </a:t>
            </a:r>
            <a:r>
              <a:rPr lang="cy-GB" sz="2800" b="1" dirty="0" err="1">
                <a:latin typeface="Arial"/>
                <a:cs typeface="Arial"/>
              </a:rPr>
              <a:t>Area</a:t>
            </a:r>
            <a:r>
              <a:rPr lang="cy-GB" sz="2800" b="1" dirty="0">
                <a:latin typeface="Arial"/>
                <a:cs typeface="Arial"/>
              </a:rPr>
              <a:t> of </a:t>
            </a:r>
            <a:r>
              <a:rPr lang="cy-GB" sz="2800" b="1" dirty="0" err="1">
                <a:latin typeface="Arial"/>
                <a:cs typeface="Arial"/>
              </a:rPr>
              <a:t>Learning</a:t>
            </a:r>
            <a:r>
              <a:rPr lang="cy-GB" sz="2800" b="1" dirty="0">
                <a:latin typeface="Arial"/>
                <a:cs typeface="Arial"/>
              </a:rPr>
              <a:t> </a:t>
            </a:r>
            <a:r>
              <a:rPr lang="cy-GB" sz="2800" b="1" dirty="0" err="1">
                <a:latin typeface="Arial"/>
                <a:cs typeface="Arial"/>
              </a:rPr>
              <a:t>and</a:t>
            </a:r>
            <a:r>
              <a:rPr lang="cy-GB" sz="2800" b="1" dirty="0">
                <a:latin typeface="Arial"/>
                <a:cs typeface="Arial"/>
              </a:rPr>
              <a:t> </a:t>
            </a:r>
            <a:r>
              <a:rPr lang="cy-GB" sz="2800" b="1" dirty="0" err="1">
                <a:latin typeface="Arial"/>
                <a:cs typeface="Arial"/>
              </a:rPr>
              <a:t>Experience</a:t>
            </a:r>
            <a:endParaRPr lang="cy-GB" sz="2800" b="1" dirty="0">
              <a:latin typeface="Arial"/>
              <a:cs typeface="Arial"/>
            </a:endParaRPr>
          </a:p>
        </p:txBody>
      </p:sp>
    </p:spTree>
    <p:extLst>
      <p:ext uri="{BB962C8B-B14F-4D97-AF65-F5344CB8AC3E}">
        <p14:creationId xmlns:p14="http://schemas.microsoft.com/office/powerpoint/2010/main" val="6664970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7C288-4C8B-FA4B-8FB5-DB08609428BE}"/>
              </a:ext>
            </a:extLst>
          </p:cNvPr>
          <p:cNvSpPr>
            <a:spLocks noGrp="1"/>
          </p:cNvSpPr>
          <p:nvPr>
            <p:ph type="title"/>
          </p:nvPr>
        </p:nvSpPr>
        <p:spPr>
          <a:xfrm>
            <a:off x="0" y="97600"/>
            <a:ext cx="12192000" cy="703174"/>
          </a:xfrm>
        </p:spPr>
        <p:txBody>
          <a:bodyPr>
            <a:normAutofit/>
          </a:bodyPr>
          <a:lstStyle/>
          <a:p>
            <a:pPr algn="ctr"/>
            <a:r>
              <a:rPr lang="cy-GB" sz="4000" b="1">
                <a:latin typeface="Arial"/>
                <a:cs typeface="Arial"/>
              </a:rPr>
              <a:t>Beth ydy’r prif ffocws?    </a:t>
            </a:r>
            <a:r>
              <a:rPr lang="cy-GB" sz="4000" i="1" dirty="0">
                <a:latin typeface="Arial"/>
                <a:cs typeface="Arial"/>
              </a:rPr>
              <a:t>What is the main focus?</a:t>
            </a:r>
          </a:p>
        </p:txBody>
      </p:sp>
      <p:sp>
        <p:nvSpPr>
          <p:cNvPr id="3" name="Rectangle 2">
            <a:extLst>
              <a:ext uri="{FF2B5EF4-FFF2-40B4-BE49-F238E27FC236}">
                <a16:creationId xmlns:a16="http://schemas.microsoft.com/office/drawing/2014/main" id="{53BF2F6F-64C7-5D43-BBB4-8BF72EC04C04}"/>
              </a:ext>
            </a:extLst>
          </p:cNvPr>
          <p:cNvSpPr/>
          <p:nvPr/>
        </p:nvSpPr>
        <p:spPr>
          <a:xfrm>
            <a:off x="0" y="1097311"/>
            <a:ext cx="5834130" cy="5663089"/>
          </a:xfrm>
          <a:prstGeom prst="rect">
            <a:avLst/>
          </a:prstGeom>
        </p:spPr>
        <p:txBody>
          <a:bodyPr wrap="square" lIns="91440" tIns="45720" rIns="91440" bIns="45720" anchor="t">
            <a:spAutoFit/>
          </a:bodyPr>
          <a:lstStyle/>
          <a:p>
            <a:pPr marL="342900" indent="-342900">
              <a:buFont typeface="Arial" panose="020B0604020202020204" pitchFamily="34" charset="0"/>
              <a:buChar char="•"/>
            </a:pPr>
            <a:r>
              <a:rPr lang="cy-GB" sz="2000" i="0" dirty="0">
                <a:effectLst/>
                <a:latin typeface="Arial"/>
                <a:cs typeface="Arial"/>
              </a:rPr>
              <a:t>Rhaid rhoi ffocws ar </a:t>
            </a:r>
            <a:r>
              <a:rPr lang="cy-GB" sz="2000" dirty="0">
                <a:latin typeface="Arial"/>
                <a:cs typeface="Arial"/>
              </a:rPr>
              <a:t>ddysgu am ieithoedd a sut maen nhw’n adlewyrchu pwy ydyn ni a’n diwylliant.</a:t>
            </a:r>
            <a:endParaRPr lang="cy-GB" sz="2000" i="0" dirty="0">
              <a:effectLst/>
              <a:latin typeface="Arial"/>
              <a:cs typeface="Arial"/>
            </a:endParaRPr>
          </a:p>
          <a:p>
            <a:pPr marL="342900" indent="-342900">
              <a:buFont typeface="Arial" panose="020B0604020202020204" pitchFamily="34" charset="0"/>
              <a:buChar char="•"/>
            </a:pPr>
            <a:r>
              <a:rPr lang="cy-GB" sz="2000" dirty="0">
                <a:latin typeface="Arial"/>
                <a:cs typeface="Arial"/>
              </a:rPr>
              <a:t>Erbyn diwedd eu cyfnod yn yr ysgol gynradd, bydd pob plentyn wedi profi gwahanol ieithoedd ac yn gwneud cynnydd yn eu sgiliau Cymraeg, Saesneg ac o leiaf un iaith ryngwladol arall.</a:t>
            </a:r>
          </a:p>
          <a:p>
            <a:pPr marL="342900" indent="-342900">
              <a:buFont typeface="Arial" panose="020B0604020202020204" pitchFamily="34" charset="0"/>
              <a:buChar char="•"/>
            </a:pPr>
            <a:r>
              <a:rPr lang="cy-GB" sz="2000" i="0" dirty="0">
                <a:effectLst/>
                <a:latin typeface="Arial"/>
                <a:cs typeface="Arial"/>
              </a:rPr>
              <a:t>Pan fydd dysgwyr yn gadael yr ysgol, byddan nhw’n medru defnyddio’r Gymraeg, Saesneg a’u hieithoedd eraill mewn ffordd ystyrlon.</a:t>
            </a:r>
          </a:p>
          <a:p>
            <a:pPr marL="342900" indent="-342900">
              <a:buFont typeface="Arial" panose="020B0604020202020204" pitchFamily="34" charset="0"/>
              <a:buChar char="•"/>
            </a:pPr>
            <a:r>
              <a:rPr lang="cy-GB" sz="2000" dirty="0">
                <a:latin typeface="Arial"/>
                <a:cs typeface="Arial"/>
              </a:rPr>
              <a:t>Mae gan Lafaredd, Darllen ac Ysgrifennu yr un statws o ran pwysigrwydd.</a:t>
            </a:r>
          </a:p>
          <a:p>
            <a:pPr marL="342900" indent="-342900">
              <a:buFont typeface="Arial" panose="020B0604020202020204" pitchFamily="34" charset="0"/>
              <a:buChar char="•"/>
            </a:pPr>
            <a:r>
              <a:rPr lang="cy-GB" sz="2000" dirty="0">
                <a:latin typeface="Arial"/>
                <a:cs typeface="Arial"/>
              </a:rPr>
              <a:t>L</a:t>
            </a:r>
            <a:r>
              <a:rPr lang="cy-GB" sz="2000" i="0" dirty="0">
                <a:effectLst/>
                <a:latin typeface="Arial"/>
                <a:cs typeface="Arial"/>
              </a:rPr>
              <a:t>lenyddiaeth </a:t>
            </a:r>
            <a:r>
              <a:rPr lang="cy-GB" sz="2000" dirty="0">
                <a:latin typeface="Arial"/>
                <a:cs typeface="Arial"/>
              </a:rPr>
              <a:t>i</a:t>
            </a:r>
            <a:r>
              <a:rPr lang="cy-GB" sz="2000" i="0" dirty="0">
                <a:effectLst/>
                <a:latin typeface="Arial"/>
                <a:cs typeface="Arial"/>
              </a:rPr>
              <a:t> bawb: rhaid rhoi cyfle </a:t>
            </a:r>
            <a:r>
              <a:rPr lang="cy-GB" sz="2000" dirty="0">
                <a:latin typeface="Arial"/>
                <a:cs typeface="Arial"/>
              </a:rPr>
              <a:t>i</a:t>
            </a:r>
            <a:r>
              <a:rPr lang="cy-GB" sz="2000" i="0" dirty="0">
                <a:effectLst/>
                <a:latin typeface="Arial"/>
                <a:cs typeface="Arial"/>
              </a:rPr>
              <a:t>’r d</a:t>
            </a:r>
            <a:r>
              <a:rPr lang="cy-GB" sz="2000" dirty="0">
                <a:latin typeface="Arial"/>
                <a:cs typeface="Arial"/>
              </a:rPr>
              <a:t>ysgwyr arbrofi a chreu llenyddiaeth yn y Gymraeg, Saesneg ac ieithoedd rhyngwladol.</a:t>
            </a:r>
            <a:endParaRPr lang="cy-GB" sz="2000" i="0" dirty="0">
              <a:effectLst/>
              <a:latin typeface="Arial"/>
              <a:cs typeface="Arial"/>
            </a:endParaRPr>
          </a:p>
          <a:p>
            <a:pPr marL="342900" indent="-342900">
              <a:buFont typeface="Arial" panose="020B0604020202020204" pitchFamily="34" charset="0"/>
              <a:buChar char="•"/>
            </a:pPr>
            <a:endParaRPr lang="cy-GB" sz="2400" b="1" i="0" dirty="0">
              <a:solidFill>
                <a:srgbClr val="1F1F1F"/>
              </a:solidFill>
              <a:effectLst/>
              <a:latin typeface="Arial" panose="020B0604020202020204" pitchFamily="34" charset="0"/>
              <a:cs typeface="Arial"/>
            </a:endParaRPr>
          </a:p>
          <a:p>
            <a:endParaRPr lang="en-GB" b="0" i="0" dirty="0">
              <a:solidFill>
                <a:srgbClr val="1F1F1F"/>
              </a:solidFill>
              <a:effectLst/>
              <a:latin typeface="Arial" panose="020B0604020202020204" pitchFamily="34" charset="0"/>
            </a:endParaRPr>
          </a:p>
        </p:txBody>
      </p:sp>
      <p:sp>
        <p:nvSpPr>
          <p:cNvPr id="4" name="Rectangle 2">
            <a:extLst>
              <a:ext uri="{FF2B5EF4-FFF2-40B4-BE49-F238E27FC236}">
                <a16:creationId xmlns:a16="http://schemas.microsoft.com/office/drawing/2014/main" id="{9F559257-37D3-B527-41F2-CC559E7416BA}"/>
              </a:ext>
            </a:extLst>
          </p:cNvPr>
          <p:cNvSpPr>
            <a:spLocks noChangeArrowheads="1"/>
          </p:cNvSpPr>
          <p:nvPr/>
        </p:nvSpPr>
        <p:spPr bwMode="auto">
          <a:xfrm>
            <a:off x="6096000" y="1074511"/>
            <a:ext cx="5825343" cy="5016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32" tIns="45718" rIns="91432" bIns="45718" anchor="t">
            <a:spAutoFit/>
          </a:bodyPr>
          <a:lstStyle>
            <a:lvl1pPr marL="342900" indent="-342900"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342900" indent="-3429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lvl="2" eaLnBrk="1" hangingPunct="1">
              <a:buFont typeface="Arial" panose="020B0604020202020204" pitchFamily="34" charset="0"/>
              <a:buChar char="•"/>
            </a:pPr>
            <a:r>
              <a:rPr lang="en-GB" altLang="en-US" sz="2000" i="1" dirty="0">
                <a:latin typeface="Arial"/>
                <a:cs typeface="Arial"/>
              </a:rPr>
              <a:t>Focus on the importance of learning about languages, and the way they relate and reflect our cultures and identities.</a:t>
            </a:r>
          </a:p>
          <a:p>
            <a:pPr lvl="2" eaLnBrk="1" hangingPunct="1">
              <a:buFont typeface="Arial" panose="020B0604020202020204" pitchFamily="34" charset="0"/>
              <a:buChar char="•"/>
            </a:pPr>
            <a:r>
              <a:rPr lang="en-GB" altLang="en-US" sz="2000" i="1" dirty="0">
                <a:latin typeface="Arial"/>
                <a:cs typeface="Arial"/>
              </a:rPr>
              <a:t>By the end of primary school, learners will experience different languages and make progress in Welsh, English and </a:t>
            </a:r>
            <a:br>
              <a:rPr lang="en-GB" altLang="en-US" sz="2000" i="1" dirty="0">
                <a:latin typeface="Arial" panose="020B0604020202020204" pitchFamily="34" charset="0"/>
              </a:rPr>
            </a:br>
            <a:r>
              <a:rPr lang="en-GB" altLang="en-US" sz="2000" i="1" dirty="0">
                <a:latin typeface="Arial"/>
                <a:cs typeface="Arial"/>
              </a:rPr>
              <a:t>at least one international language.</a:t>
            </a:r>
          </a:p>
          <a:p>
            <a:pPr lvl="2" eaLnBrk="1" hangingPunct="1">
              <a:buFont typeface="Arial" panose="020B0604020202020204" pitchFamily="34" charset="0"/>
              <a:buChar char="•"/>
            </a:pPr>
            <a:r>
              <a:rPr lang="en-GB" altLang="en-US" sz="2000" i="1" dirty="0">
                <a:latin typeface="Arial"/>
                <a:cs typeface="Arial"/>
              </a:rPr>
              <a:t>When learners leave school, they will be able to use Welsh, English and their other languages in a meaningful way.</a:t>
            </a:r>
          </a:p>
          <a:p>
            <a:pPr lvl="2" eaLnBrk="1" hangingPunct="1">
              <a:buFont typeface="Arial" panose="020B0604020202020204" pitchFamily="34" charset="0"/>
              <a:buChar char="•"/>
            </a:pPr>
            <a:r>
              <a:rPr lang="en-GB" altLang="en-US" sz="2000" i="1" dirty="0">
                <a:latin typeface="Arial"/>
                <a:cs typeface="Arial"/>
              </a:rPr>
              <a:t>Oracy, Reading and Writing have equal prominence.</a:t>
            </a:r>
          </a:p>
          <a:p>
            <a:pPr lvl="2" eaLnBrk="1" hangingPunct="1">
              <a:buFont typeface="Arial" panose="020B0604020202020204" pitchFamily="34" charset="0"/>
              <a:buChar char="•"/>
            </a:pPr>
            <a:r>
              <a:rPr lang="en-GB" altLang="en-US" sz="2000" i="1" dirty="0">
                <a:latin typeface="Arial"/>
                <a:cs typeface="Arial"/>
              </a:rPr>
              <a:t>Literature for all learners: they need to be provided with opportunities to explore and create a range of literature in Welsh, English and international languages.</a:t>
            </a:r>
            <a:endParaRPr lang="en-GB" altLang="en-US" sz="2000" i="1" dirty="0">
              <a:solidFill>
                <a:srgbClr val="FF0000"/>
              </a:solidFill>
              <a:latin typeface="Arial"/>
              <a:cs typeface="Arial"/>
            </a:endParaRPr>
          </a:p>
        </p:txBody>
      </p:sp>
      <p:sp>
        <p:nvSpPr>
          <p:cNvPr id="5" name="Rectangle 4">
            <a:extLst>
              <a:ext uri="{FF2B5EF4-FFF2-40B4-BE49-F238E27FC236}">
                <a16:creationId xmlns:a16="http://schemas.microsoft.com/office/drawing/2014/main" id="{7E9CE1A2-36B4-C8DE-7DBA-1AD6FC245EDE}"/>
              </a:ext>
            </a:extLst>
          </p:cNvPr>
          <p:cNvSpPr/>
          <p:nvPr/>
        </p:nvSpPr>
        <p:spPr>
          <a:xfrm>
            <a:off x="-3694" y="6427579"/>
            <a:ext cx="12160391" cy="43042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Hyfforddiant Cychwynnol Athrawon: Ymwybyddiaeth Iaith</a:t>
            </a:r>
          </a:p>
        </p:txBody>
      </p:sp>
      <p:pic>
        <p:nvPicPr>
          <p:cNvPr id="6" name="Picture 8">
            <a:extLst>
              <a:ext uri="{FF2B5EF4-FFF2-40B4-BE49-F238E27FC236}">
                <a16:creationId xmlns:a16="http://schemas.microsoft.com/office/drawing/2014/main" id="{D6144D99-DE82-D141-DD63-BE5A38580EA1}"/>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98875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dissolv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dissolv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4">
                                            <p:txEl>
                                              <p:pRg st="1" end="1"/>
                                            </p:txEl>
                                          </p:spTgt>
                                        </p:tgtEl>
                                        <p:attrNameLst>
                                          <p:attrName>style.visibility</p:attrName>
                                        </p:attrNameLst>
                                      </p:cBhvr>
                                      <p:to>
                                        <p:strVal val="visible"/>
                                      </p:to>
                                    </p:set>
                                    <p:animEffect transition="in" filter="dissolve">
                                      <p:cBhvr>
                                        <p:cTn id="22" dur="500"/>
                                        <p:tgtEl>
                                          <p:spTgt spid="4">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dissolve">
                                      <p:cBhvr>
                                        <p:cTn id="27" dur="500"/>
                                        <p:tgtEl>
                                          <p:spTgt spid="3">
                                            <p:txEl>
                                              <p:pRg st="2" end="2"/>
                                            </p:txEl>
                                          </p:spTgt>
                                        </p:tgtEl>
                                      </p:cBhvr>
                                    </p:animEffect>
                                  </p:childTnLst>
                                </p:cTn>
                              </p:par>
                              <p:par>
                                <p:cTn id="28" presetID="9" presetClass="entr" presetSubtype="0" fill="hold" nodeType="with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Effect transition="in" filter="dissolv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9" presetClass="entr" presetSubtype="0" fill="hold"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animEffect transition="in" filter="dissolve">
                                      <p:cBhvr>
                                        <p:cTn id="35" dur="500"/>
                                        <p:tgtEl>
                                          <p:spTgt spid="4">
                                            <p:txEl>
                                              <p:pRg st="2" end="2"/>
                                            </p:txEl>
                                          </p:spTgt>
                                        </p:tgtEl>
                                      </p:cBhvr>
                                    </p:animEffect>
                                  </p:childTnLst>
                                </p:cTn>
                              </p:par>
                              <p:par>
                                <p:cTn id="36" presetID="9" presetClass="entr" presetSubtype="0" fill="hold" nodeType="withEffect">
                                  <p:stCondLst>
                                    <p:cond delay="0"/>
                                  </p:stCondLst>
                                  <p:childTnLst>
                                    <p:set>
                                      <p:cBhvr>
                                        <p:cTn id="37" dur="1" fill="hold">
                                          <p:stCondLst>
                                            <p:cond delay="0"/>
                                          </p:stCondLst>
                                        </p:cTn>
                                        <p:tgtEl>
                                          <p:spTgt spid="4">
                                            <p:txEl>
                                              <p:pRg st="3" end="3"/>
                                            </p:txEl>
                                          </p:spTgt>
                                        </p:tgtEl>
                                        <p:attrNameLst>
                                          <p:attrName>style.visibility</p:attrName>
                                        </p:attrNameLst>
                                      </p:cBhvr>
                                      <p:to>
                                        <p:strVal val="visible"/>
                                      </p:to>
                                    </p:set>
                                    <p:animEffect transition="in" filter="dissolve">
                                      <p:cBhvr>
                                        <p:cTn id="38" dur="500"/>
                                        <p:tgtEl>
                                          <p:spTgt spid="4">
                                            <p:txEl>
                                              <p:pRg st="3" end="3"/>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9" presetClass="entr" presetSubtype="0" fill="hold"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Effect transition="in" filter="dissolve">
                                      <p:cBhvr>
                                        <p:cTn id="43" dur="500"/>
                                        <p:tgtEl>
                                          <p:spTgt spid="3">
                                            <p:txEl>
                                              <p:pRg st="4" end="4"/>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9" presetClass="entr" presetSubtype="0" fill="hold" nodeType="clickEffect">
                                  <p:stCondLst>
                                    <p:cond delay="0"/>
                                  </p:stCondLst>
                                  <p:childTnLst>
                                    <p:set>
                                      <p:cBhvr>
                                        <p:cTn id="47" dur="1" fill="hold">
                                          <p:stCondLst>
                                            <p:cond delay="0"/>
                                          </p:stCondLst>
                                        </p:cTn>
                                        <p:tgtEl>
                                          <p:spTgt spid="4">
                                            <p:txEl>
                                              <p:pRg st="4" end="4"/>
                                            </p:txEl>
                                          </p:spTgt>
                                        </p:tgtEl>
                                        <p:attrNameLst>
                                          <p:attrName>style.visibility</p:attrName>
                                        </p:attrNameLst>
                                      </p:cBhvr>
                                      <p:to>
                                        <p:strVal val="visible"/>
                                      </p:to>
                                    </p:set>
                                    <p:animEffect transition="in" filter="dissolve">
                                      <p:cBhvr>
                                        <p:cTn id="48"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7C288-4C8B-FA4B-8FB5-DB08609428BE}"/>
              </a:ext>
            </a:extLst>
          </p:cNvPr>
          <p:cNvSpPr>
            <a:spLocks noGrp="1"/>
          </p:cNvSpPr>
          <p:nvPr>
            <p:ph type="title"/>
          </p:nvPr>
        </p:nvSpPr>
        <p:spPr>
          <a:xfrm>
            <a:off x="0" y="97600"/>
            <a:ext cx="12192000" cy="896357"/>
          </a:xfrm>
        </p:spPr>
        <p:txBody>
          <a:bodyPr>
            <a:normAutofit/>
          </a:bodyPr>
          <a:lstStyle/>
          <a:p>
            <a:pPr algn="ctr"/>
            <a:r>
              <a:rPr lang="cy-GB" sz="4000" b="1" dirty="0">
                <a:latin typeface="Arial"/>
                <a:cs typeface="Arial"/>
              </a:rPr>
              <a:t>Y Gymraeg, ein hiaith    </a:t>
            </a:r>
            <a:r>
              <a:rPr lang="cy-GB" sz="4000" i="1" dirty="0">
                <a:latin typeface="Arial"/>
                <a:cs typeface="Arial"/>
              </a:rPr>
              <a:t>Welsh, our language</a:t>
            </a:r>
          </a:p>
        </p:txBody>
      </p:sp>
      <p:sp>
        <p:nvSpPr>
          <p:cNvPr id="3" name="Rectangle 2">
            <a:extLst>
              <a:ext uri="{FF2B5EF4-FFF2-40B4-BE49-F238E27FC236}">
                <a16:creationId xmlns:a16="http://schemas.microsoft.com/office/drawing/2014/main" id="{53BF2F6F-64C7-5D43-BBB4-8BF72EC04C04}"/>
              </a:ext>
            </a:extLst>
          </p:cNvPr>
          <p:cNvSpPr/>
          <p:nvPr/>
        </p:nvSpPr>
        <p:spPr>
          <a:xfrm>
            <a:off x="236509" y="998520"/>
            <a:ext cx="11719112" cy="5847755"/>
          </a:xfrm>
          <a:prstGeom prst="rect">
            <a:avLst/>
          </a:prstGeom>
        </p:spPr>
        <p:txBody>
          <a:bodyPr wrap="square" lIns="91440" tIns="45720" rIns="91440" bIns="45720" anchor="t">
            <a:spAutoFit/>
          </a:bodyPr>
          <a:lstStyle/>
          <a:p>
            <a:r>
              <a:rPr lang="en-GB" sz="2000" dirty="0">
                <a:solidFill>
                  <a:srgbClr val="1F1F1F"/>
                </a:solidFill>
                <a:latin typeface="Arial" panose="020B0604020202020204" pitchFamily="34" charset="0"/>
              </a:rPr>
              <a:t>As the new curriculum works towards fulfilling every learner’s right in Wales to become confident speakers of both the official languages of the jurisdiction in which they live, it’s time to throw out the mistaken belief that ‘being bilingual’ means being equally fluent in two languages. There are many degrees on the bilingual scale; and given that one of the most important steps on the journey towards becoming comfortable in speaking any language is to have enough confidence to give it a go, we must embrace all the degrees of that scale. As I like to remind people, if you see a sign such as ‘Allan/Exit’ and know it doesn’t mean that if you’re called Allan you must leave, then you’re already on the Bilingual Bus … and if you can say ‘Llanelli’, then you’ve long left the depot.</a:t>
            </a:r>
          </a:p>
          <a:p>
            <a:r>
              <a:rPr lang="en-GB" sz="2000" dirty="0">
                <a:solidFill>
                  <a:srgbClr val="1F1F1F"/>
                </a:solidFill>
                <a:latin typeface="Arial" panose="020B0604020202020204" pitchFamily="34" charset="0"/>
              </a:rPr>
              <a:t>As with the work of sharing our history and stories, we must have a much broader attitude towards language learning if we want to see this new curriculum bringing us together in a shared linguistic community.</a:t>
            </a:r>
          </a:p>
          <a:p>
            <a:r>
              <a:rPr lang="en-GB" sz="2000" dirty="0">
                <a:solidFill>
                  <a:srgbClr val="1F1F1F"/>
                </a:solidFill>
                <a:latin typeface="Arial" panose="020B0604020202020204" pitchFamily="34" charset="0"/>
              </a:rPr>
              <a:t>This is not about creating monochrome uniform. To the contrary. This is about creating a variety that’s inclusive, where all of us have the same privileges and the same set of keys to access the big picture-story, and where we all feel that we can add to it through the medium of at least two languages.</a:t>
            </a:r>
          </a:p>
          <a:p>
            <a:endParaRPr lang="en-GB" sz="2000" b="0" i="0" dirty="0">
              <a:solidFill>
                <a:srgbClr val="1F1F1F"/>
              </a:solidFill>
              <a:effectLst/>
              <a:latin typeface="Arial" panose="020B0604020202020204" pitchFamily="34" charset="0"/>
            </a:endParaRPr>
          </a:p>
          <a:p>
            <a:r>
              <a:rPr lang="en-GB" sz="2000" b="0" i="0" dirty="0" err="1">
                <a:solidFill>
                  <a:srgbClr val="1F1F1F"/>
                </a:solidFill>
                <a:effectLst/>
                <a:latin typeface="Arial"/>
                <a:cs typeface="Arial"/>
              </a:rPr>
              <a:t>Yr</a:t>
            </a:r>
            <a:r>
              <a:rPr lang="en-GB" sz="2000" b="0" i="0" dirty="0">
                <a:solidFill>
                  <a:srgbClr val="1F1F1F"/>
                </a:solidFill>
                <a:effectLst/>
                <a:latin typeface="Arial"/>
                <a:cs typeface="Arial"/>
              </a:rPr>
              <a:t> </a:t>
            </a:r>
            <a:r>
              <a:rPr lang="en-GB" sz="2000" b="0" i="0" dirty="0" err="1">
                <a:solidFill>
                  <a:srgbClr val="1F1F1F"/>
                </a:solidFill>
                <a:effectLst/>
                <a:latin typeface="Arial"/>
                <a:cs typeface="Arial"/>
              </a:rPr>
              <a:t>Athro</a:t>
            </a:r>
            <a:r>
              <a:rPr lang="en-GB" sz="2000" b="0" i="0" dirty="0">
                <a:solidFill>
                  <a:srgbClr val="1F1F1F"/>
                </a:solidFill>
                <a:effectLst/>
                <a:latin typeface="Arial"/>
                <a:cs typeface="Arial"/>
              </a:rPr>
              <a:t> Mererid Hopwood</a:t>
            </a:r>
          </a:p>
          <a:p>
            <a:r>
              <a:rPr lang="en-US" altLang="en-US" sz="2000" dirty="0" err="1">
                <a:latin typeface="Arial"/>
                <a:cs typeface="Arial"/>
              </a:rPr>
              <a:t>curriculumforwales.gov.wales</a:t>
            </a:r>
            <a:r>
              <a:rPr lang="en-US" altLang="en-US" sz="2000" dirty="0">
                <a:latin typeface="Arial"/>
                <a:cs typeface="Arial"/>
              </a:rPr>
              <a:t>/2019/01/18/what-really-does-matter/</a:t>
            </a:r>
          </a:p>
          <a:p>
            <a:endParaRPr lang="en-GB" sz="1600" b="1" i="0" dirty="0">
              <a:solidFill>
                <a:srgbClr val="1F1F1F"/>
              </a:solidFill>
              <a:effectLst/>
              <a:latin typeface="Arial" panose="020B0604020202020204" pitchFamily="34" charset="0"/>
              <a:cs typeface="Arial" panose="020B0604020202020204" pitchFamily="34" charset="0"/>
            </a:endParaRPr>
          </a:p>
          <a:p>
            <a:endParaRPr lang="en-GB" i="0" dirty="0">
              <a:solidFill>
                <a:srgbClr val="1F1F1F"/>
              </a:solidFill>
              <a:effectLst/>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568AD254-F0E0-FFBE-6692-7D8AF645C42A}"/>
              </a:ext>
            </a:extLst>
          </p:cNvPr>
          <p:cNvSpPr/>
          <p:nvPr/>
        </p:nvSpPr>
        <p:spPr>
          <a:xfrm>
            <a:off x="-3694" y="6427579"/>
            <a:ext cx="12160391" cy="43042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Hyfforddiant Cychwynnol Athrawon: Ymwybyddiaeth Iaith</a:t>
            </a:r>
          </a:p>
        </p:txBody>
      </p:sp>
      <p:pic>
        <p:nvPicPr>
          <p:cNvPr id="6" name="Picture 8">
            <a:extLst>
              <a:ext uri="{FF2B5EF4-FFF2-40B4-BE49-F238E27FC236}">
                <a16:creationId xmlns:a16="http://schemas.microsoft.com/office/drawing/2014/main" id="{9A7D294A-E064-B465-524A-BEAE42C42BAC}"/>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814133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B9923-D299-554E-ABBD-48662AE3021D}"/>
              </a:ext>
            </a:extLst>
          </p:cNvPr>
          <p:cNvSpPr>
            <a:spLocks noGrp="1"/>
          </p:cNvSpPr>
          <p:nvPr>
            <p:ph type="title"/>
          </p:nvPr>
        </p:nvSpPr>
        <p:spPr>
          <a:xfrm>
            <a:off x="597408" y="227398"/>
            <a:ext cx="11265408" cy="732155"/>
          </a:xfrm>
        </p:spPr>
        <p:txBody>
          <a:bodyPr/>
          <a:lstStyle/>
          <a:p>
            <a:pPr algn="ctr"/>
            <a:r>
              <a:rPr lang="cy-GB" b="1" dirty="0">
                <a:latin typeface="Arial"/>
                <a:cs typeface="Arial"/>
              </a:rPr>
              <a:t>Y Siarter Iaith    </a:t>
            </a:r>
            <a:r>
              <a:rPr lang="cy-GB" i="1" dirty="0">
                <a:latin typeface="Arial"/>
                <a:cs typeface="Arial"/>
              </a:rPr>
              <a:t>Welsh </a:t>
            </a:r>
            <a:r>
              <a:rPr lang="cy-GB" i="1" dirty="0" err="1">
                <a:latin typeface="Arial"/>
                <a:cs typeface="Arial"/>
              </a:rPr>
              <a:t>Language</a:t>
            </a:r>
            <a:r>
              <a:rPr lang="cy-GB" i="1" dirty="0">
                <a:latin typeface="Arial"/>
                <a:cs typeface="Arial"/>
              </a:rPr>
              <a:t> </a:t>
            </a:r>
            <a:r>
              <a:rPr lang="cy-GB" i="1" dirty="0" err="1">
                <a:latin typeface="Arial"/>
                <a:cs typeface="Arial"/>
              </a:rPr>
              <a:t>Charter</a:t>
            </a:r>
            <a:endParaRPr lang="cy-GB" i="1" dirty="0">
              <a:latin typeface="Arial"/>
              <a:cs typeface="Arial"/>
            </a:endParaRPr>
          </a:p>
        </p:txBody>
      </p:sp>
      <p:sp>
        <p:nvSpPr>
          <p:cNvPr id="5" name="TextBox 4">
            <a:extLst>
              <a:ext uri="{FF2B5EF4-FFF2-40B4-BE49-F238E27FC236}">
                <a16:creationId xmlns:a16="http://schemas.microsoft.com/office/drawing/2014/main" id="{2D0CE966-AB44-09E8-04E0-E6B451BF75BE}"/>
              </a:ext>
            </a:extLst>
          </p:cNvPr>
          <p:cNvSpPr txBox="1"/>
          <p:nvPr/>
        </p:nvSpPr>
        <p:spPr>
          <a:xfrm>
            <a:off x="570834" y="1273939"/>
            <a:ext cx="11292165" cy="4708981"/>
          </a:xfrm>
          <a:prstGeom prst="rect">
            <a:avLst/>
          </a:prstGeom>
          <a:solidFill>
            <a:srgbClr val="E6CCFF"/>
          </a:solidFill>
          <a:ln w="19050">
            <a:solidFill>
              <a:schemeClr val="tx1"/>
            </a:solidFill>
          </a:ln>
        </p:spPr>
        <p:txBody>
          <a:bodyPr wrap="square" lIns="91440" tIns="45720" rIns="91440" bIns="45720" rtlCol="0" anchor="t">
            <a:spAutoFit/>
          </a:bodyPr>
          <a:lstStyle/>
          <a:p>
            <a:pPr marL="285750" indent="-285750">
              <a:buFont typeface="Arial" panose="020B0604020202020204" pitchFamily="34" charset="0"/>
              <a:buChar char="•"/>
            </a:pPr>
            <a:r>
              <a:rPr lang="en-US" sz="2000" dirty="0">
                <a:latin typeface="Arial"/>
                <a:cs typeface="Arial"/>
              </a:rPr>
              <a:t>The “</a:t>
            </a:r>
            <a:r>
              <a:rPr lang="en-US" sz="2000" b="1" dirty="0" err="1">
                <a:latin typeface="Arial"/>
                <a:cs typeface="Arial"/>
              </a:rPr>
              <a:t>Siarter</a:t>
            </a:r>
            <a:r>
              <a:rPr lang="en-US" sz="2000" b="1" dirty="0">
                <a:latin typeface="Arial"/>
                <a:cs typeface="Arial"/>
              </a:rPr>
              <a:t> Iaith</a:t>
            </a:r>
            <a:r>
              <a:rPr lang="en-US" sz="2000" dirty="0">
                <a:latin typeface="Arial"/>
                <a:cs typeface="Arial"/>
              </a:rPr>
              <a:t>” is an important scheme - Its purpose is to increase the </a:t>
            </a:r>
            <a:r>
              <a:rPr lang="en-US" sz="2000" b="1" dirty="0">
                <a:latin typeface="Arial"/>
                <a:cs typeface="Arial"/>
              </a:rPr>
              <a:t>social use</a:t>
            </a:r>
            <a:r>
              <a:rPr lang="en-US" sz="2000" dirty="0">
                <a:latin typeface="Arial"/>
                <a:cs typeface="Arial"/>
              </a:rPr>
              <a:t> of the Welsh language amongst 3 -18 year olds in Primary and Secondary schools as well as Lifelong Educational Learning Establishments</a:t>
            </a:r>
          </a:p>
          <a:p>
            <a:endParaRPr lang="en-US"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000" dirty="0">
                <a:latin typeface="Arial"/>
                <a:cs typeface="Arial"/>
              </a:rPr>
              <a:t>In September 2023, a new framework was published</a:t>
            </a:r>
          </a:p>
          <a:p>
            <a:endParaRPr lang="en-US"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000" dirty="0">
                <a:latin typeface="Arial"/>
                <a:cs typeface="Arial"/>
              </a:rPr>
              <a:t>At the beginning of the scheme, each school should think about their use of the Welsh language (this information will be used to form an action plan)</a:t>
            </a:r>
          </a:p>
          <a:p>
            <a:endParaRPr lang="en-US"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000" dirty="0">
                <a:latin typeface="Arial"/>
                <a:cs typeface="Arial"/>
              </a:rPr>
              <a:t>The schools will work towards awards – Bronze, Silver and Gold</a:t>
            </a:r>
          </a:p>
          <a:p>
            <a:endParaRPr lang="en-US"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000" dirty="0">
                <a:latin typeface="Arial"/>
                <a:cs typeface="Arial"/>
              </a:rPr>
              <a:t>The scheme encourages all aspects of the school community (pupils, parents, governors and community) to work together</a:t>
            </a:r>
          </a:p>
          <a:p>
            <a:endParaRPr lang="en-US"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000" b="1" dirty="0">
                <a:latin typeface="Arial"/>
                <a:cs typeface="Arial"/>
              </a:rPr>
              <a:t>Seren</a:t>
            </a:r>
            <a:r>
              <a:rPr lang="en-US" sz="2000" dirty="0">
                <a:latin typeface="Arial"/>
                <a:cs typeface="Arial"/>
              </a:rPr>
              <a:t> and </a:t>
            </a:r>
            <a:r>
              <a:rPr lang="en-US" sz="2000" b="1" dirty="0" err="1">
                <a:latin typeface="Arial"/>
                <a:cs typeface="Arial"/>
              </a:rPr>
              <a:t>Sbarc</a:t>
            </a:r>
            <a:r>
              <a:rPr lang="en-US" sz="2000" dirty="0">
                <a:latin typeface="Arial"/>
                <a:cs typeface="Arial"/>
              </a:rPr>
              <a:t> are the two characters who are a part of this scheme</a:t>
            </a:r>
          </a:p>
        </p:txBody>
      </p:sp>
      <p:sp>
        <p:nvSpPr>
          <p:cNvPr id="3" name="Rectangle 2">
            <a:extLst>
              <a:ext uri="{FF2B5EF4-FFF2-40B4-BE49-F238E27FC236}">
                <a16:creationId xmlns:a16="http://schemas.microsoft.com/office/drawing/2014/main" id="{C71A6E8E-7D79-40C4-A22B-EFCAADFC5CCB}"/>
              </a:ext>
            </a:extLst>
          </p:cNvPr>
          <p:cNvSpPr/>
          <p:nvPr/>
        </p:nvSpPr>
        <p:spPr>
          <a:xfrm>
            <a:off x="-3694" y="6427579"/>
            <a:ext cx="12160391" cy="43042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Hyfforddiant Cychwynnol Athrawon: Ymwybyddiaeth Iaith</a:t>
            </a:r>
          </a:p>
        </p:txBody>
      </p:sp>
      <p:pic>
        <p:nvPicPr>
          <p:cNvPr id="6" name="Picture 8">
            <a:extLst>
              <a:ext uri="{FF2B5EF4-FFF2-40B4-BE49-F238E27FC236}">
                <a16:creationId xmlns:a16="http://schemas.microsoft.com/office/drawing/2014/main" id="{48B1D7E0-FE1E-3C90-ACDE-8B7633E735D6}"/>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descr="Cartoon of a child and a child&#10;&#10;Description automatically generated">
            <a:extLst>
              <a:ext uri="{FF2B5EF4-FFF2-40B4-BE49-F238E27FC236}">
                <a16:creationId xmlns:a16="http://schemas.microsoft.com/office/drawing/2014/main" id="{F5E806A3-F21F-89A4-E73F-307FBCCE5AE4}"/>
              </a:ext>
            </a:extLst>
          </p:cNvPr>
          <p:cNvPicPr>
            <a:picLocks noChangeAspect="1"/>
          </p:cNvPicPr>
          <p:nvPr/>
        </p:nvPicPr>
        <p:blipFill>
          <a:blip r:embed="rId3"/>
          <a:stretch>
            <a:fillRect/>
          </a:stretch>
        </p:blipFill>
        <p:spPr>
          <a:xfrm>
            <a:off x="9092896" y="5094904"/>
            <a:ext cx="1051287" cy="793029"/>
          </a:xfrm>
          <a:prstGeom prst="rect">
            <a:avLst/>
          </a:prstGeom>
          <a:ln>
            <a:solidFill>
              <a:srgbClr val="7030A0"/>
            </a:solidFill>
          </a:ln>
        </p:spPr>
      </p:pic>
    </p:spTree>
    <p:extLst>
      <p:ext uri="{BB962C8B-B14F-4D97-AF65-F5344CB8AC3E}">
        <p14:creationId xmlns:p14="http://schemas.microsoft.com/office/powerpoint/2010/main" val="26487314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69F3FE8-E095-0045-85B0-EF566BECAAB8}"/>
              </a:ext>
            </a:extLst>
          </p:cNvPr>
          <p:cNvSpPr txBox="1"/>
          <p:nvPr/>
        </p:nvSpPr>
        <p:spPr>
          <a:xfrm>
            <a:off x="231649" y="1166543"/>
            <a:ext cx="5632703" cy="4832092"/>
          </a:xfrm>
          <a:prstGeom prst="rect">
            <a:avLst/>
          </a:prstGeom>
          <a:solidFill>
            <a:srgbClr val="E6CCFF"/>
          </a:solidFill>
          <a:ln w="28575">
            <a:solidFill>
              <a:srgbClr val="7030A0"/>
            </a:solidFill>
          </a:ln>
        </p:spPr>
        <p:txBody>
          <a:bodyPr wrap="square" lIns="91440" tIns="45720" rIns="91440" bIns="45720" rtlCol="0" anchor="t">
            <a:spAutoFit/>
          </a:bodyPr>
          <a:lstStyle/>
          <a:p>
            <a:pPr marL="342900" indent="-342900">
              <a:buFont typeface="Arial" panose="020B0604020202020204" pitchFamily="34" charset="0"/>
              <a:buChar char="•"/>
            </a:pPr>
            <a:r>
              <a:rPr lang="cy-GB" sz="2200" dirty="0">
                <a:latin typeface="Arial"/>
                <a:cs typeface="Arial"/>
              </a:rPr>
              <a:t>Byddwch chi, ar y cwrs TAR, yn derbyn cefnogaeth yn y Brifysgol ac yn yr ysgol wrth i chi barhau i ddatblygu eich sgiliau Cymraeg.</a:t>
            </a:r>
          </a:p>
          <a:p>
            <a:pPr marL="342900" indent="-342900">
              <a:buFont typeface="Arial" panose="020B0604020202020204" pitchFamily="34" charset="0"/>
              <a:buChar char="•"/>
            </a:pPr>
            <a:r>
              <a:rPr lang="cy-GB" sz="2200" dirty="0">
                <a:latin typeface="Arial"/>
                <a:cs typeface="Arial"/>
              </a:rPr>
              <a:t>Fe fydd aelod o staff (mentor Cymraeg) yr ysgol ar gael i’ch cefnogi yn ystod eich Profiadau Dysgu Proffesiynol.</a:t>
            </a:r>
          </a:p>
          <a:p>
            <a:pPr marL="342900" indent="-342900">
              <a:buFont typeface="Arial" panose="020B0604020202020204" pitchFamily="34" charset="0"/>
              <a:buChar char="•"/>
            </a:pPr>
            <a:r>
              <a:rPr lang="cy-GB" sz="2200" dirty="0">
                <a:latin typeface="Arial"/>
                <a:cs typeface="Arial"/>
              </a:rPr>
              <a:t>Byddwch chi’n cael eich asesu yn erbyn y Fframwaith Cymwyseddau Iaith i Ymarferwyr Addysg.</a:t>
            </a:r>
          </a:p>
          <a:p>
            <a:pPr marL="342900" indent="-342900">
              <a:buFont typeface="Arial" panose="020B0604020202020204" pitchFamily="34" charset="0"/>
              <a:buChar char="•"/>
            </a:pPr>
            <a:r>
              <a:rPr lang="cy-GB" sz="2200" dirty="0">
                <a:latin typeface="Arial"/>
                <a:cs typeface="Arial"/>
              </a:rPr>
              <a:t>Fe fyddwch chi’n cadw portffolio o ddeunyddiau sy’n cynnig tystiolaeth o’r ffordd rydych chi wedi defnyddio a datblygu’r Gymraeg.</a:t>
            </a:r>
          </a:p>
        </p:txBody>
      </p:sp>
      <p:sp>
        <p:nvSpPr>
          <p:cNvPr id="5" name="Title 1">
            <a:extLst>
              <a:ext uri="{FF2B5EF4-FFF2-40B4-BE49-F238E27FC236}">
                <a16:creationId xmlns:a16="http://schemas.microsoft.com/office/drawing/2014/main" id="{B371011F-55ED-0D42-966F-ABD12F04E830}"/>
              </a:ext>
            </a:extLst>
          </p:cNvPr>
          <p:cNvSpPr>
            <a:spLocks noGrp="1"/>
          </p:cNvSpPr>
          <p:nvPr>
            <p:ph type="title"/>
          </p:nvPr>
        </p:nvSpPr>
        <p:spPr>
          <a:xfrm>
            <a:off x="771893" y="91257"/>
            <a:ext cx="10643615" cy="929288"/>
          </a:xfrm>
          <a:noFill/>
        </p:spPr>
        <p:txBody>
          <a:bodyPr>
            <a:normAutofit fontScale="90000"/>
          </a:bodyPr>
          <a:lstStyle/>
          <a:p>
            <a:r>
              <a:rPr lang="cy-GB" b="1" dirty="0">
                <a:latin typeface="Arial"/>
                <a:cs typeface="Arial"/>
              </a:rPr>
              <a:t>Chi – yn y Brifysgol         </a:t>
            </a:r>
            <a:r>
              <a:rPr lang="cy-GB" i="1" dirty="0">
                <a:latin typeface="Arial"/>
                <a:cs typeface="Arial"/>
              </a:rPr>
              <a:t>You – at </a:t>
            </a:r>
            <a:r>
              <a:rPr lang="cy-GB" i="1" dirty="0" err="1">
                <a:latin typeface="Arial"/>
                <a:cs typeface="Arial"/>
              </a:rPr>
              <a:t>University</a:t>
            </a:r>
            <a:endParaRPr lang="cy-GB" dirty="0">
              <a:latin typeface="Arial"/>
              <a:cs typeface="Arial"/>
            </a:endParaRPr>
          </a:p>
        </p:txBody>
      </p:sp>
      <p:sp>
        <p:nvSpPr>
          <p:cNvPr id="2" name="TextBox 1">
            <a:extLst>
              <a:ext uri="{FF2B5EF4-FFF2-40B4-BE49-F238E27FC236}">
                <a16:creationId xmlns:a16="http://schemas.microsoft.com/office/drawing/2014/main" id="{A296FA75-D7BD-CEF2-46D5-1BC5111F1B4C}"/>
              </a:ext>
            </a:extLst>
          </p:cNvPr>
          <p:cNvSpPr txBox="1"/>
          <p:nvPr/>
        </p:nvSpPr>
        <p:spPr>
          <a:xfrm>
            <a:off x="6096000" y="1168098"/>
            <a:ext cx="5864351" cy="4832092"/>
          </a:xfrm>
          <a:prstGeom prst="rect">
            <a:avLst/>
          </a:prstGeom>
          <a:solidFill>
            <a:srgbClr val="E6CCFF"/>
          </a:solidFill>
          <a:ln w="28575">
            <a:solidFill>
              <a:srgbClr val="7030A0"/>
            </a:solidFill>
          </a:ln>
        </p:spPr>
        <p:txBody>
          <a:bodyPr wrap="square" lIns="91440" tIns="45720" rIns="91440" bIns="45720" rtlCol="0" anchor="t">
            <a:spAutoFit/>
          </a:bodyPr>
          <a:lstStyle/>
          <a:p>
            <a:pPr marL="342900" indent="-342900">
              <a:buFont typeface="Arial" panose="020B0604020202020204" pitchFamily="34" charset="0"/>
              <a:buChar char="•"/>
            </a:pPr>
            <a:r>
              <a:rPr lang="cy-GB" sz="2200" i="1" dirty="0">
                <a:latin typeface="Arial"/>
                <a:cs typeface="Arial"/>
              </a:rPr>
              <a:t>During your PGCE course, you will be supported in the University and in schools while you continue to develop your personal Welsh skills.</a:t>
            </a:r>
          </a:p>
          <a:p>
            <a:pPr marL="342900" indent="-342900">
              <a:buFont typeface="Arial" panose="020B0604020202020204" pitchFamily="34" charset="0"/>
              <a:buChar char="•"/>
            </a:pPr>
            <a:r>
              <a:rPr lang="cy-GB" sz="2200" i="1" dirty="0">
                <a:latin typeface="Arial"/>
                <a:cs typeface="Arial"/>
              </a:rPr>
              <a:t>A member of staff (Welsh Mentor) will be available to support your development while in schools during your Professional Teaching Experiences.</a:t>
            </a:r>
          </a:p>
          <a:p>
            <a:pPr marL="342900" indent="-342900">
              <a:buFont typeface="Arial" panose="020B0604020202020204" pitchFamily="34" charset="0"/>
              <a:buChar char="•"/>
            </a:pPr>
            <a:r>
              <a:rPr lang="cy-GB" sz="2200" i="1" dirty="0">
                <a:latin typeface="Arial"/>
                <a:cs typeface="Arial"/>
              </a:rPr>
              <a:t>You will be assessed according to the Welsh Language Competency Framework for Education Practitioners.</a:t>
            </a:r>
          </a:p>
          <a:p>
            <a:pPr marL="342900" indent="-342900">
              <a:buFont typeface="Arial" panose="020B0604020202020204" pitchFamily="34" charset="0"/>
              <a:buChar char="•"/>
            </a:pPr>
            <a:r>
              <a:rPr lang="cy-GB" sz="2200" i="1" dirty="0">
                <a:latin typeface="Arial"/>
                <a:cs typeface="Arial"/>
              </a:rPr>
              <a:t>You will be asked to submit a portfolio of evidence to show how you have used and developed Welsh skills in classrooms.</a:t>
            </a:r>
          </a:p>
        </p:txBody>
      </p:sp>
      <p:sp>
        <p:nvSpPr>
          <p:cNvPr id="6" name="Rectangle 5">
            <a:extLst>
              <a:ext uri="{FF2B5EF4-FFF2-40B4-BE49-F238E27FC236}">
                <a16:creationId xmlns:a16="http://schemas.microsoft.com/office/drawing/2014/main" id="{9478FABA-9789-5BC4-28BB-A5492D82E8B4}"/>
              </a:ext>
            </a:extLst>
          </p:cNvPr>
          <p:cNvSpPr/>
          <p:nvPr/>
        </p:nvSpPr>
        <p:spPr>
          <a:xfrm>
            <a:off x="-3694" y="6427579"/>
            <a:ext cx="12160391" cy="43042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Hyfforddiant Cychwynnol Athrawon: Ymwybyddiaeth Iaith</a:t>
            </a:r>
          </a:p>
        </p:txBody>
      </p:sp>
      <p:pic>
        <p:nvPicPr>
          <p:cNvPr id="7" name="Picture 8">
            <a:extLst>
              <a:ext uri="{FF2B5EF4-FFF2-40B4-BE49-F238E27FC236}">
                <a16:creationId xmlns:a16="http://schemas.microsoft.com/office/drawing/2014/main" id="{39375CE3-FB60-DCED-D8A7-974A3EF2F5CB}"/>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87919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9"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Effect transition="in" filter="dissolve">
                                      <p:cBhvr>
                                        <p:cTn id="19" dur="500"/>
                                        <p:tgtEl>
                                          <p:spTgt spid="4">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9" presetClass="entr" presetSubtype="0" fill="hold" nodeType="clickEffect">
                                  <p:stCondLst>
                                    <p:cond delay="0"/>
                                  </p:stCondLst>
                                  <p:childTnLst>
                                    <p:set>
                                      <p:cBhvr>
                                        <p:cTn id="23" dur="1" fill="hold">
                                          <p:stCondLst>
                                            <p:cond delay="0"/>
                                          </p:stCondLst>
                                        </p:cTn>
                                        <p:tgtEl>
                                          <p:spTgt spid="2">
                                            <p:txEl>
                                              <p:pRg st="0" end="0"/>
                                            </p:txEl>
                                          </p:spTgt>
                                        </p:tgtEl>
                                        <p:attrNameLst>
                                          <p:attrName>style.visibility</p:attrName>
                                        </p:attrNameLst>
                                      </p:cBhvr>
                                      <p:to>
                                        <p:strVal val="visible"/>
                                      </p:to>
                                    </p:set>
                                    <p:animEffect transition="in" filter="dissolve">
                                      <p:cBhvr>
                                        <p:cTn id="24" dur="500"/>
                                        <p:tgtEl>
                                          <p:spTgt spid="2">
                                            <p:txEl>
                                              <p:pRg st="0" end="0"/>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9" presetClass="entr" presetSubtype="0" fill="hold" nodeType="clickEffect">
                                  <p:stCondLst>
                                    <p:cond delay="0"/>
                                  </p:stCondLst>
                                  <p:childTnLst>
                                    <p:set>
                                      <p:cBhvr>
                                        <p:cTn id="28" dur="1" fill="hold">
                                          <p:stCondLst>
                                            <p:cond delay="0"/>
                                          </p:stCondLst>
                                        </p:cTn>
                                        <p:tgtEl>
                                          <p:spTgt spid="4">
                                            <p:txEl>
                                              <p:pRg st="1" end="1"/>
                                            </p:txEl>
                                          </p:spTgt>
                                        </p:tgtEl>
                                        <p:attrNameLst>
                                          <p:attrName>style.visibility</p:attrName>
                                        </p:attrNameLst>
                                      </p:cBhvr>
                                      <p:to>
                                        <p:strVal val="visible"/>
                                      </p:to>
                                    </p:set>
                                    <p:animEffect transition="in" filter="dissolve">
                                      <p:cBhvr>
                                        <p:cTn id="29" dur="500"/>
                                        <p:tgtEl>
                                          <p:spTgt spid="4">
                                            <p:txEl>
                                              <p:pRg st="1" end="1"/>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9" presetClass="entr" presetSubtype="0" fill="hold" nodeType="clickEffect">
                                  <p:stCondLst>
                                    <p:cond delay="0"/>
                                  </p:stCondLst>
                                  <p:childTnLst>
                                    <p:set>
                                      <p:cBhvr>
                                        <p:cTn id="33" dur="1" fill="hold">
                                          <p:stCondLst>
                                            <p:cond delay="0"/>
                                          </p:stCondLst>
                                        </p:cTn>
                                        <p:tgtEl>
                                          <p:spTgt spid="2">
                                            <p:txEl>
                                              <p:pRg st="1" end="1"/>
                                            </p:txEl>
                                          </p:spTgt>
                                        </p:tgtEl>
                                        <p:attrNameLst>
                                          <p:attrName>style.visibility</p:attrName>
                                        </p:attrNameLst>
                                      </p:cBhvr>
                                      <p:to>
                                        <p:strVal val="visible"/>
                                      </p:to>
                                    </p:set>
                                    <p:animEffect transition="in" filter="dissolve">
                                      <p:cBhvr>
                                        <p:cTn id="34" dur="500"/>
                                        <p:tgtEl>
                                          <p:spTgt spid="2">
                                            <p:txEl>
                                              <p:pRg st="1" end="1"/>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9" presetClass="entr" presetSubtype="0" fill="hold" nodeType="click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animEffect transition="in" filter="dissolve">
                                      <p:cBhvr>
                                        <p:cTn id="39" dur="500"/>
                                        <p:tgtEl>
                                          <p:spTgt spid="4">
                                            <p:txEl>
                                              <p:pRg st="2" end="2"/>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9" presetClass="entr" presetSubtype="0" fill="hold" nodeType="clickEffect">
                                  <p:stCondLst>
                                    <p:cond delay="0"/>
                                  </p:stCondLst>
                                  <p:childTnLst>
                                    <p:set>
                                      <p:cBhvr>
                                        <p:cTn id="43" dur="1" fill="hold">
                                          <p:stCondLst>
                                            <p:cond delay="0"/>
                                          </p:stCondLst>
                                        </p:cTn>
                                        <p:tgtEl>
                                          <p:spTgt spid="2">
                                            <p:txEl>
                                              <p:pRg st="2" end="2"/>
                                            </p:txEl>
                                          </p:spTgt>
                                        </p:tgtEl>
                                        <p:attrNameLst>
                                          <p:attrName>style.visibility</p:attrName>
                                        </p:attrNameLst>
                                      </p:cBhvr>
                                      <p:to>
                                        <p:strVal val="visible"/>
                                      </p:to>
                                    </p:set>
                                    <p:animEffect transition="in" filter="dissolve">
                                      <p:cBhvr>
                                        <p:cTn id="44" dur="500"/>
                                        <p:tgtEl>
                                          <p:spTgt spid="2">
                                            <p:txEl>
                                              <p:pRg st="2" end="2"/>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9" presetClass="entr" presetSubtype="0" fill="hold" nodeType="clickEffect">
                                  <p:stCondLst>
                                    <p:cond delay="0"/>
                                  </p:stCondLst>
                                  <p:childTnLst>
                                    <p:set>
                                      <p:cBhvr>
                                        <p:cTn id="48" dur="1" fill="hold">
                                          <p:stCondLst>
                                            <p:cond delay="0"/>
                                          </p:stCondLst>
                                        </p:cTn>
                                        <p:tgtEl>
                                          <p:spTgt spid="4">
                                            <p:txEl>
                                              <p:pRg st="3" end="3"/>
                                            </p:txEl>
                                          </p:spTgt>
                                        </p:tgtEl>
                                        <p:attrNameLst>
                                          <p:attrName>style.visibility</p:attrName>
                                        </p:attrNameLst>
                                      </p:cBhvr>
                                      <p:to>
                                        <p:strVal val="visible"/>
                                      </p:to>
                                    </p:set>
                                    <p:animEffect transition="in" filter="dissolve">
                                      <p:cBhvr>
                                        <p:cTn id="49" dur="500"/>
                                        <p:tgtEl>
                                          <p:spTgt spid="4">
                                            <p:txEl>
                                              <p:pRg st="3" end="3"/>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9" presetClass="entr" presetSubtype="0" fill="hold" nodeType="clickEffect">
                                  <p:stCondLst>
                                    <p:cond delay="0"/>
                                  </p:stCondLst>
                                  <p:childTnLst>
                                    <p:set>
                                      <p:cBhvr>
                                        <p:cTn id="53" dur="1" fill="hold">
                                          <p:stCondLst>
                                            <p:cond delay="0"/>
                                          </p:stCondLst>
                                        </p:cTn>
                                        <p:tgtEl>
                                          <p:spTgt spid="2">
                                            <p:txEl>
                                              <p:pRg st="3" end="3"/>
                                            </p:txEl>
                                          </p:spTgt>
                                        </p:tgtEl>
                                        <p:attrNameLst>
                                          <p:attrName>style.visibility</p:attrName>
                                        </p:attrNameLst>
                                      </p:cBhvr>
                                      <p:to>
                                        <p:strVal val="visible"/>
                                      </p:to>
                                    </p:set>
                                    <p:animEffect transition="in" filter="dissolve">
                                      <p:cBhvr>
                                        <p:cTn id="54"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32978FBD0EAF74FACDB1C5A1673B1C8" ma:contentTypeVersion="5" ma:contentTypeDescription="Create a new document." ma:contentTypeScope="" ma:versionID="38a18b4cda7707438df4fdcf05cff4fc">
  <xsd:schema xmlns:xsd="http://www.w3.org/2001/XMLSchema" xmlns:xs="http://www.w3.org/2001/XMLSchema" xmlns:p="http://schemas.microsoft.com/office/2006/metadata/properties" xmlns:ns2="1684eeaa-63d5-4a8a-805f-2a73dd5a7c6a" targetNamespace="http://schemas.microsoft.com/office/2006/metadata/properties" ma:root="true" ma:fieldsID="34621e505ecd8bcd69e16568592b9cd2" ns2:_="">
    <xsd:import namespace="1684eeaa-63d5-4a8a-805f-2a73dd5a7c6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684eeaa-63d5-4a8a-805f-2a73dd5a7c6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BillingMetadata" ma:index="12"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74EB579-0809-4F9B-8AB6-4F62F2A1061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684eeaa-63d5-4a8a-805f-2a73dd5a7c6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7536CA3-1FF2-4898-918D-C086470D59F5}">
  <ds:schemaRefs>
    <ds:schemaRef ds:uri="http://schemas.microsoft.com/sharepoint/v3/contenttype/forms"/>
  </ds:schemaRefs>
</ds:datastoreItem>
</file>

<file path=customXml/itemProps3.xml><?xml version="1.0" encoding="utf-8"?>
<ds:datastoreItem xmlns:ds="http://schemas.openxmlformats.org/officeDocument/2006/customXml" ds:itemID="{3153C3CA-300B-428F-A0D9-62351E41C0CB}">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5567</TotalTime>
  <Words>2835</Words>
  <Application>Microsoft Macintosh PowerPoint</Application>
  <PresentationFormat>Widescreen</PresentationFormat>
  <Paragraphs>341</Paragraphs>
  <Slides>26</Slides>
  <Notes>5</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Calibri Light</vt:lpstr>
      <vt:lpstr>HK Grotesk</vt:lpstr>
      <vt:lpstr>Office Theme</vt:lpstr>
      <vt:lpstr>Ymwybyddiaeth Iaith Language Awareness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Y sefyllfa bresennol Our present  situation</vt:lpstr>
      <vt:lpstr>PowerPoint Presentation</vt:lpstr>
      <vt:lpstr>Beth wnaeth Llywodraeth Cymru? What did the Welsh Government do?</vt:lpstr>
      <vt:lpstr>Targedau   Targets</vt:lpstr>
      <vt:lpstr>Targedau   Targets</vt:lpstr>
      <vt:lpstr>PowerPoint Presentation</vt:lpstr>
      <vt:lpstr>Canllawiau Cwricwlwm i Gymru Curriculum for Wales Guidance</vt:lpstr>
      <vt:lpstr>Cwricwlwm i Gymru / Curriculum for Wales </vt:lpstr>
      <vt:lpstr>Beth ydy’r prif ffocws?    What is the main focus?</vt:lpstr>
      <vt:lpstr>Y Gymraeg, ein hiaith    Welsh, our language</vt:lpstr>
      <vt:lpstr>Y Siarter Iaith    Welsh Language Charter</vt:lpstr>
      <vt:lpstr>Chi – yn y Brifysgol         You – at University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Nia Evans</dc:creator>
  <cp:lastModifiedBy>Rhian Abbott</cp:lastModifiedBy>
  <cp:revision>605</cp:revision>
  <dcterms:created xsi:type="dcterms:W3CDTF">2024-03-13T12:56:20Z</dcterms:created>
  <dcterms:modified xsi:type="dcterms:W3CDTF">2025-09-08T15:49:11Z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0x010100332978FBD0EAF74FACDB1C5A1673B1C8</vt:lpwstr>
  </property>
  <property fmtid="{D5CDD505-2E9C-101B-9397-08002B2CF9AE}" pid="3" name="Order">
    <vt:r8>636000</vt:r8>
  </property>
  <property fmtid="{D5CDD505-2E9C-101B-9397-08002B2CF9AE}" pid="4" name="TriggerFlowInfo">
    <vt:lpwstr/>
  </property>
  <property fmtid="{D5CDD505-2E9C-101B-9397-08002B2CF9AE}" pid="5" name="ComplianceAssetId">
    <vt:lpwstr/>
  </property>
  <property fmtid="{D5CDD505-2E9C-101B-9397-08002B2CF9AE}" pid="6" name="_ExtendedDescription">
    <vt:lpwstr/>
  </property>
</Properties>
</file>