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1"/>
  </p:sldMasterIdLst>
  <p:notesMasterIdLst>
    <p:notesMasterId r:id="rId24"/>
  </p:notesMasterIdLst>
  <p:sldIdLst>
    <p:sldId id="256" r:id="rId2"/>
    <p:sldId id="257" r:id="rId3"/>
    <p:sldId id="258" r:id="rId4"/>
    <p:sldId id="259" r:id="rId5"/>
    <p:sldId id="260" r:id="rId6"/>
    <p:sldId id="272" r:id="rId7"/>
    <p:sldId id="261" r:id="rId8"/>
    <p:sldId id="262" r:id="rId9"/>
    <p:sldId id="263" r:id="rId10"/>
    <p:sldId id="264" r:id="rId11"/>
    <p:sldId id="265" r:id="rId12"/>
    <p:sldId id="273" r:id="rId13"/>
    <p:sldId id="274" r:id="rId14"/>
    <p:sldId id="275" r:id="rId15"/>
    <p:sldId id="276" r:id="rId16"/>
    <p:sldId id="277" r:id="rId17"/>
    <p:sldId id="266" r:id="rId18"/>
    <p:sldId id="267" r:id="rId19"/>
    <p:sldId id="268" r:id="rId20"/>
    <p:sldId id="269" r:id="rId21"/>
    <p:sldId id="270" r:id="rId22"/>
    <p:sldId id="271" r:id="rId23"/>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65053" autoAdjust="0"/>
  </p:normalViewPr>
  <p:slideViewPr>
    <p:cSldViewPr snapToGrid="0" snapToObjects="1">
      <p:cViewPr varScale="1">
        <p:scale>
          <a:sx n="58" d="100"/>
          <a:sy n="58" d="100"/>
        </p:scale>
        <p:origin x="1185" y="42"/>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stin Evans" userId="2ee3c1af-825e-450d-8b1e-d59252291e99" providerId="ADAL" clId="{3AA4783D-B629-4C18-8A49-DE15C3FB0EA2}"/>
    <pc:docChg chg="undo redo custSel addSld delSld modSld">
      <pc:chgData name="Justin Evans" userId="2ee3c1af-825e-450d-8b1e-d59252291e99" providerId="ADAL" clId="{3AA4783D-B629-4C18-8A49-DE15C3FB0EA2}" dt="2026-08-25T14:07:38.845" v="118" actId="6549"/>
      <pc:docMkLst>
        <pc:docMk/>
      </pc:docMkLst>
      <pc:sldChg chg="addSp modSp mod modNotesTx">
        <pc:chgData name="Justin Evans" userId="2ee3c1af-825e-450d-8b1e-d59252291e99" providerId="ADAL" clId="{3AA4783D-B629-4C18-8A49-DE15C3FB0EA2}" dt="2026-08-25T14:07:36.116" v="117" actId="6549"/>
        <pc:sldMkLst>
          <pc:docMk/>
          <pc:sldMk cId="0" sldId="256"/>
        </pc:sldMkLst>
        <pc:picChg chg="add mod">
          <ac:chgData name="Justin Evans" userId="2ee3c1af-825e-450d-8b1e-d59252291e99" providerId="ADAL" clId="{3AA4783D-B629-4C18-8A49-DE15C3FB0EA2}" dt="2026-08-12T13:32:33.314" v="1" actId="1076"/>
          <ac:picMkLst>
            <pc:docMk/>
            <pc:sldMk cId="0" sldId="256"/>
            <ac:picMk id="12" creationId="{C69CF59D-751B-8273-921B-593DB9686A1B}"/>
          </ac:picMkLst>
        </pc:picChg>
      </pc:sldChg>
      <pc:sldChg chg="addSp modSp mod modNotesTx">
        <pc:chgData name="Justin Evans" userId="2ee3c1af-825e-450d-8b1e-d59252291e99" providerId="ADAL" clId="{3AA4783D-B629-4C18-8A49-DE15C3FB0EA2}" dt="2026-08-25T14:07:38.845" v="118" actId="6549"/>
        <pc:sldMkLst>
          <pc:docMk/>
          <pc:sldMk cId="0" sldId="257"/>
        </pc:sldMkLst>
        <pc:spChg chg="mod">
          <ac:chgData name="Justin Evans" userId="2ee3c1af-825e-450d-8b1e-d59252291e99" providerId="ADAL" clId="{3AA4783D-B629-4C18-8A49-DE15C3FB0EA2}" dt="2026-08-12T13:47:39.514" v="93" actId="27636"/>
          <ac:spMkLst>
            <pc:docMk/>
            <pc:sldMk cId="0" sldId="257"/>
            <ac:spMk id="20" creationId="{00000000-0000-0000-0000-000000000000}"/>
          </ac:spMkLst>
        </pc:spChg>
        <pc:picChg chg="add mod ord">
          <ac:chgData name="Justin Evans" userId="2ee3c1af-825e-450d-8b1e-d59252291e99" providerId="ADAL" clId="{3AA4783D-B629-4C18-8A49-DE15C3FB0EA2}" dt="2026-08-12T13:33:34.095" v="7" actId="1076"/>
          <ac:picMkLst>
            <pc:docMk/>
            <pc:sldMk cId="0" sldId="257"/>
            <ac:picMk id="22" creationId="{5A68AE1B-0DA4-ADBD-756A-424A745E3AB0}"/>
          </ac:picMkLst>
        </pc:picChg>
      </pc:sldChg>
      <pc:sldChg chg="addSp modSp mod">
        <pc:chgData name="Justin Evans" userId="2ee3c1af-825e-450d-8b1e-d59252291e99" providerId="ADAL" clId="{3AA4783D-B629-4C18-8A49-DE15C3FB0EA2}" dt="2026-08-12T13:47:39.530" v="94" actId="27636"/>
        <pc:sldMkLst>
          <pc:docMk/>
          <pc:sldMk cId="0" sldId="258"/>
        </pc:sldMkLst>
        <pc:spChg chg="mod">
          <ac:chgData name="Justin Evans" userId="2ee3c1af-825e-450d-8b1e-d59252291e99" providerId="ADAL" clId="{3AA4783D-B629-4C18-8A49-DE15C3FB0EA2}" dt="2026-08-12T13:45:32.547" v="77" actId="20577"/>
          <ac:spMkLst>
            <pc:docMk/>
            <pc:sldMk cId="0" sldId="258"/>
            <ac:spMk id="14" creationId="{00000000-0000-0000-0000-000000000000}"/>
          </ac:spMkLst>
        </pc:spChg>
        <pc:spChg chg="mod">
          <ac:chgData name="Justin Evans" userId="2ee3c1af-825e-450d-8b1e-d59252291e99" providerId="ADAL" clId="{3AA4783D-B629-4C18-8A49-DE15C3FB0EA2}" dt="2026-08-12T13:47:39.530" v="94" actId="27636"/>
          <ac:spMkLst>
            <pc:docMk/>
            <pc:sldMk cId="0" sldId="258"/>
            <ac:spMk id="15" creationId="{00000000-0000-0000-0000-000000000000}"/>
          </ac:spMkLst>
        </pc:spChg>
        <pc:picChg chg="add ord">
          <ac:chgData name="Justin Evans" userId="2ee3c1af-825e-450d-8b1e-d59252291e99" providerId="ADAL" clId="{3AA4783D-B629-4C18-8A49-DE15C3FB0EA2}" dt="2026-08-12T13:33:51.080" v="9" actId="167"/>
          <ac:picMkLst>
            <pc:docMk/>
            <pc:sldMk cId="0" sldId="258"/>
            <ac:picMk id="17" creationId="{E3419BC9-FA5E-160A-4772-344F7A3DBE14}"/>
          </ac:picMkLst>
        </pc:picChg>
      </pc:sldChg>
      <pc:sldChg chg="addSp modSp mod">
        <pc:chgData name="Justin Evans" userId="2ee3c1af-825e-450d-8b1e-d59252291e99" providerId="ADAL" clId="{3AA4783D-B629-4C18-8A49-DE15C3FB0EA2}" dt="2026-08-12T13:47:39.544" v="95" actId="27636"/>
        <pc:sldMkLst>
          <pc:docMk/>
          <pc:sldMk cId="0" sldId="259"/>
        </pc:sldMkLst>
        <pc:spChg chg="mod">
          <ac:chgData name="Justin Evans" userId="2ee3c1af-825e-450d-8b1e-d59252291e99" providerId="ADAL" clId="{3AA4783D-B629-4C18-8A49-DE15C3FB0EA2}" dt="2026-08-12T13:47:39.544" v="95" actId="27636"/>
          <ac:spMkLst>
            <pc:docMk/>
            <pc:sldMk cId="0" sldId="259"/>
            <ac:spMk id="23" creationId="{00000000-0000-0000-0000-000000000000}"/>
          </ac:spMkLst>
        </pc:spChg>
        <pc:picChg chg="add ord">
          <ac:chgData name="Justin Evans" userId="2ee3c1af-825e-450d-8b1e-d59252291e99" providerId="ADAL" clId="{3AA4783D-B629-4C18-8A49-DE15C3FB0EA2}" dt="2026-08-12T13:34:04.123" v="11" actId="167"/>
          <ac:picMkLst>
            <pc:docMk/>
            <pc:sldMk cId="0" sldId="259"/>
            <ac:picMk id="25" creationId="{21E4287A-7606-A9E4-698A-55A0553C4BB5}"/>
          </ac:picMkLst>
        </pc:picChg>
      </pc:sldChg>
      <pc:sldChg chg="addSp modSp mod">
        <pc:chgData name="Justin Evans" userId="2ee3c1af-825e-450d-8b1e-d59252291e99" providerId="ADAL" clId="{3AA4783D-B629-4C18-8A49-DE15C3FB0EA2}" dt="2026-08-12T13:34:10.393" v="13" actId="167"/>
        <pc:sldMkLst>
          <pc:docMk/>
          <pc:sldMk cId="0" sldId="260"/>
        </pc:sldMkLst>
        <pc:picChg chg="add ord">
          <ac:chgData name="Justin Evans" userId="2ee3c1af-825e-450d-8b1e-d59252291e99" providerId="ADAL" clId="{3AA4783D-B629-4C18-8A49-DE15C3FB0EA2}" dt="2026-08-12T13:34:10.393" v="13" actId="167"/>
          <ac:picMkLst>
            <pc:docMk/>
            <pc:sldMk cId="0" sldId="260"/>
            <ac:picMk id="29" creationId="{6EBB4E5D-0C20-E577-FD46-5DF885E6933E}"/>
          </ac:picMkLst>
        </pc:picChg>
      </pc:sldChg>
      <pc:sldChg chg="addSp modSp mod">
        <pc:chgData name="Justin Evans" userId="2ee3c1af-825e-450d-8b1e-d59252291e99" providerId="ADAL" clId="{3AA4783D-B629-4C18-8A49-DE15C3FB0EA2}" dt="2026-08-12T13:47:39.373" v="81" actId="27636"/>
        <pc:sldMkLst>
          <pc:docMk/>
          <pc:sldMk cId="0" sldId="261"/>
        </pc:sldMkLst>
        <pc:spChg chg="mod">
          <ac:chgData name="Justin Evans" userId="2ee3c1af-825e-450d-8b1e-d59252291e99" providerId="ADAL" clId="{3AA4783D-B629-4C18-8A49-DE15C3FB0EA2}" dt="2026-08-12T13:47:39.352" v="79" actId="27636"/>
          <ac:spMkLst>
            <pc:docMk/>
            <pc:sldMk cId="0" sldId="261"/>
            <ac:spMk id="16" creationId="{00000000-0000-0000-0000-000000000000}"/>
          </ac:spMkLst>
        </pc:spChg>
        <pc:spChg chg="mod">
          <ac:chgData name="Justin Evans" userId="2ee3c1af-825e-450d-8b1e-d59252291e99" providerId="ADAL" clId="{3AA4783D-B629-4C18-8A49-DE15C3FB0EA2}" dt="2026-08-12T13:47:39.373" v="81" actId="27636"/>
          <ac:spMkLst>
            <pc:docMk/>
            <pc:sldMk cId="0" sldId="261"/>
            <ac:spMk id="26" creationId="{00000000-0000-0000-0000-000000000000}"/>
          </ac:spMkLst>
        </pc:spChg>
        <pc:spChg chg="mod">
          <ac:chgData name="Justin Evans" userId="2ee3c1af-825e-450d-8b1e-d59252291e99" providerId="ADAL" clId="{3AA4783D-B629-4C18-8A49-DE15C3FB0EA2}" dt="2026-08-12T13:47:39.366" v="80" actId="27636"/>
          <ac:spMkLst>
            <pc:docMk/>
            <pc:sldMk cId="0" sldId="261"/>
            <ac:spMk id="28" creationId="{00000000-0000-0000-0000-000000000000}"/>
          </ac:spMkLst>
        </pc:spChg>
        <pc:picChg chg="add ord">
          <ac:chgData name="Justin Evans" userId="2ee3c1af-825e-450d-8b1e-d59252291e99" providerId="ADAL" clId="{3AA4783D-B629-4C18-8A49-DE15C3FB0EA2}" dt="2026-08-12T13:34:16.417" v="15" actId="167"/>
          <ac:picMkLst>
            <pc:docMk/>
            <pc:sldMk cId="0" sldId="261"/>
            <ac:picMk id="30" creationId="{532C6690-FE49-AE37-FFF0-0E5B55752F5D}"/>
          </ac:picMkLst>
        </pc:picChg>
      </pc:sldChg>
      <pc:sldChg chg="addSp modSp mod">
        <pc:chgData name="Justin Evans" userId="2ee3c1af-825e-450d-8b1e-d59252291e99" providerId="ADAL" clId="{3AA4783D-B629-4C18-8A49-DE15C3FB0EA2}" dt="2026-08-12T13:34:23.954" v="17" actId="167"/>
        <pc:sldMkLst>
          <pc:docMk/>
          <pc:sldMk cId="0" sldId="262"/>
        </pc:sldMkLst>
        <pc:picChg chg="add ord">
          <ac:chgData name="Justin Evans" userId="2ee3c1af-825e-450d-8b1e-d59252291e99" providerId="ADAL" clId="{3AA4783D-B629-4C18-8A49-DE15C3FB0EA2}" dt="2026-08-12T13:34:23.954" v="17" actId="167"/>
          <ac:picMkLst>
            <pc:docMk/>
            <pc:sldMk cId="0" sldId="262"/>
            <ac:picMk id="26" creationId="{7494F9E0-EB38-2ED4-F4B5-A97EB0D21267}"/>
          </ac:picMkLst>
        </pc:picChg>
      </pc:sldChg>
      <pc:sldChg chg="addSp modSp mod">
        <pc:chgData name="Justin Evans" userId="2ee3c1af-825e-450d-8b1e-d59252291e99" providerId="ADAL" clId="{3AA4783D-B629-4C18-8A49-DE15C3FB0EA2}" dt="2026-08-12T13:34:34.760" v="19" actId="167"/>
        <pc:sldMkLst>
          <pc:docMk/>
          <pc:sldMk cId="0" sldId="263"/>
        </pc:sldMkLst>
        <pc:picChg chg="add ord">
          <ac:chgData name="Justin Evans" userId="2ee3c1af-825e-450d-8b1e-d59252291e99" providerId="ADAL" clId="{3AA4783D-B629-4C18-8A49-DE15C3FB0EA2}" dt="2026-08-12T13:34:34.760" v="19" actId="167"/>
          <ac:picMkLst>
            <pc:docMk/>
            <pc:sldMk cId="0" sldId="263"/>
            <ac:picMk id="33" creationId="{EC083517-A35F-D0ED-B8FA-EDED79419986}"/>
          </ac:picMkLst>
        </pc:picChg>
      </pc:sldChg>
      <pc:sldChg chg="addSp modSp mod">
        <pc:chgData name="Justin Evans" userId="2ee3c1af-825e-450d-8b1e-d59252291e99" providerId="ADAL" clId="{3AA4783D-B629-4C18-8A49-DE15C3FB0EA2}" dt="2026-08-12T13:35:42.118" v="21" actId="167"/>
        <pc:sldMkLst>
          <pc:docMk/>
          <pc:sldMk cId="0" sldId="264"/>
        </pc:sldMkLst>
        <pc:picChg chg="add ord">
          <ac:chgData name="Justin Evans" userId="2ee3c1af-825e-450d-8b1e-d59252291e99" providerId="ADAL" clId="{3AA4783D-B629-4C18-8A49-DE15C3FB0EA2}" dt="2026-08-12T13:35:42.118" v="21" actId="167"/>
          <ac:picMkLst>
            <pc:docMk/>
            <pc:sldMk cId="0" sldId="264"/>
            <ac:picMk id="30" creationId="{6CAAB2A6-A868-27DB-77EC-05CD802FF5A8}"/>
          </ac:picMkLst>
        </pc:picChg>
      </pc:sldChg>
      <pc:sldChg chg="addSp modSp mod">
        <pc:chgData name="Justin Evans" userId="2ee3c1af-825e-450d-8b1e-d59252291e99" providerId="ADAL" clId="{3AA4783D-B629-4C18-8A49-DE15C3FB0EA2}" dt="2026-08-12T13:35:50.389" v="23" actId="167"/>
        <pc:sldMkLst>
          <pc:docMk/>
          <pc:sldMk cId="0" sldId="265"/>
        </pc:sldMkLst>
        <pc:picChg chg="add ord">
          <ac:chgData name="Justin Evans" userId="2ee3c1af-825e-450d-8b1e-d59252291e99" providerId="ADAL" clId="{3AA4783D-B629-4C18-8A49-DE15C3FB0EA2}" dt="2026-08-12T13:35:50.389" v="23" actId="167"/>
          <ac:picMkLst>
            <pc:docMk/>
            <pc:sldMk cId="0" sldId="265"/>
            <ac:picMk id="24" creationId="{9C8C4EA6-1C5B-E41E-838F-263B52830B75}"/>
          </ac:picMkLst>
        </pc:picChg>
      </pc:sldChg>
      <pc:sldChg chg="addSp modSp mod">
        <pc:chgData name="Justin Evans" userId="2ee3c1af-825e-450d-8b1e-d59252291e99" providerId="ADAL" clId="{3AA4783D-B629-4C18-8A49-DE15C3FB0EA2}" dt="2026-08-12T13:47:39.410" v="85" actId="27636"/>
        <pc:sldMkLst>
          <pc:docMk/>
          <pc:sldMk cId="0" sldId="266"/>
        </pc:sldMkLst>
        <pc:spChg chg="mod">
          <ac:chgData name="Justin Evans" userId="2ee3c1af-825e-450d-8b1e-d59252291e99" providerId="ADAL" clId="{3AA4783D-B629-4C18-8A49-DE15C3FB0EA2}" dt="2026-08-12T13:47:39.410" v="85" actId="27636"/>
          <ac:spMkLst>
            <pc:docMk/>
            <pc:sldMk cId="0" sldId="266"/>
            <ac:spMk id="11" creationId="{00000000-0000-0000-0000-000000000000}"/>
          </ac:spMkLst>
        </pc:spChg>
        <pc:spChg chg="mod">
          <ac:chgData name="Justin Evans" userId="2ee3c1af-825e-450d-8b1e-d59252291e99" providerId="ADAL" clId="{3AA4783D-B629-4C18-8A49-DE15C3FB0EA2}" dt="2026-08-12T13:47:39.401" v="84" actId="27636"/>
          <ac:spMkLst>
            <pc:docMk/>
            <pc:sldMk cId="0" sldId="266"/>
            <ac:spMk id="15" creationId="{00000000-0000-0000-0000-000000000000}"/>
          </ac:spMkLst>
        </pc:spChg>
        <pc:spChg chg="mod">
          <ac:chgData name="Justin Evans" userId="2ee3c1af-825e-450d-8b1e-d59252291e99" providerId="ADAL" clId="{3AA4783D-B629-4C18-8A49-DE15C3FB0EA2}" dt="2026-08-12T13:47:39.399" v="83" actId="27636"/>
          <ac:spMkLst>
            <pc:docMk/>
            <pc:sldMk cId="0" sldId="266"/>
            <ac:spMk id="18" creationId="{00000000-0000-0000-0000-000000000000}"/>
          </ac:spMkLst>
        </pc:spChg>
        <pc:spChg chg="mod">
          <ac:chgData name="Justin Evans" userId="2ee3c1af-825e-450d-8b1e-d59252291e99" providerId="ADAL" clId="{3AA4783D-B629-4C18-8A49-DE15C3FB0EA2}" dt="2026-08-12T13:47:39.391" v="82" actId="27636"/>
          <ac:spMkLst>
            <pc:docMk/>
            <pc:sldMk cId="0" sldId="266"/>
            <ac:spMk id="21" creationId="{00000000-0000-0000-0000-000000000000}"/>
          </ac:spMkLst>
        </pc:spChg>
        <pc:picChg chg="add ord">
          <ac:chgData name="Justin Evans" userId="2ee3c1af-825e-450d-8b1e-d59252291e99" providerId="ADAL" clId="{3AA4783D-B629-4C18-8A49-DE15C3FB0EA2}" dt="2026-08-12T13:35:58.338" v="25" actId="167"/>
          <ac:picMkLst>
            <pc:docMk/>
            <pc:sldMk cId="0" sldId="266"/>
            <ac:picMk id="23" creationId="{7565FF8B-4241-0598-7708-AD2BD3CD31AD}"/>
          </ac:picMkLst>
        </pc:picChg>
      </pc:sldChg>
      <pc:sldChg chg="addSp modSp mod">
        <pc:chgData name="Justin Evans" userId="2ee3c1af-825e-450d-8b1e-d59252291e99" providerId="ADAL" clId="{3AA4783D-B629-4C18-8A49-DE15C3FB0EA2}" dt="2026-08-12T13:47:39.424" v="86" actId="27636"/>
        <pc:sldMkLst>
          <pc:docMk/>
          <pc:sldMk cId="0" sldId="267"/>
        </pc:sldMkLst>
        <pc:spChg chg="mod">
          <ac:chgData name="Justin Evans" userId="2ee3c1af-825e-450d-8b1e-d59252291e99" providerId="ADAL" clId="{3AA4783D-B629-4C18-8A49-DE15C3FB0EA2}" dt="2026-08-12T13:47:39.424" v="86" actId="27636"/>
          <ac:spMkLst>
            <pc:docMk/>
            <pc:sldMk cId="0" sldId="267"/>
            <ac:spMk id="24" creationId="{00000000-0000-0000-0000-000000000000}"/>
          </ac:spMkLst>
        </pc:spChg>
        <pc:picChg chg="add ord">
          <ac:chgData name="Justin Evans" userId="2ee3c1af-825e-450d-8b1e-d59252291e99" providerId="ADAL" clId="{3AA4783D-B629-4C18-8A49-DE15C3FB0EA2}" dt="2026-08-12T13:36:09.635" v="27" actId="167"/>
          <ac:picMkLst>
            <pc:docMk/>
            <pc:sldMk cId="0" sldId="267"/>
            <ac:picMk id="26" creationId="{10588569-40F0-4064-0916-F9C4433A5061}"/>
          </ac:picMkLst>
        </pc:picChg>
      </pc:sldChg>
      <pc:sldChg chg="addSp modSp mod">
        <pc:chgData name="Justin Evans" userId="2ee3c1af-825e-450d-8b1e-d59252291e99" providerId="ADAL" clId="{3AA4783D-B629-4C18-8A49-DE15C3FB0EA2}" dt="2026-08-12T13:47:39.441" v="87" actId="27636"/>
        <pc:sldMkLst>
          <pc:docMk/>
          <pc:sldMk cId="0" sldId="268"/>
        </pc:sldMkLst>
        <pc:spChg chg="mod">
          <ac:chgData name="Justin Evans" userId="2ee3c1af-825e-450d-8b1e-d59252291e99" providerId="ADAL" clId="{3AA4783D-B629-4C18-8A49-DE15C3FB0EA2}" dt="2026-08-12T13:47:39.441" v="87" actId="27636"/>
          <ac:spMkLst>
            <pc:docMk/>
            <pc:sldMk cId="0" sldId="268"/>
            <ac:spMk id="27" creationId="{00000000-0000-0000-0000-000000000000}"/>
          </ac:spMkLst>
        </pc:spChg>
        <pc:spChg chg="mod">
          <ac:chgData name="Justin Evans" userId="2ee3c1af-825e-450d-8b1e-d59252291e99" providerId="ADAL" clId="{3AA4783D-B629-4C18-8A49-DE15C3FB0EA2}" dt="2026-08-12T13:36:23.923" v="30" actId="1076"/>
          <ac:spMkLst>
            <pc:docMk/>
            <pc:sldMk cId="0" sldId="268"/>
            <ac:spMk id="28" creationId="{00000000-0000-0000-0000-000000000000}"/>
          </ac:spMkLst>
        </pc:spChg>
        <pc:picChg chg="add ord">
          <ac:chgData name="Justin Evans" userId="2ee3c1af-825e-450d-8b1e-d59252291e99" providerId="ADAL" clId="{3AA4783D-B629-4C18-8A49-DE15C3FB0EA2}" dt="2026-08-12T13:36:17.202" v="29" actId="167"/>
          <ac:picMkLst>
            <pc:docMk/>
            <pc:sldMk cId="0" sldId="268"/>
            <ac:picMk id="30" creationId="{79FA0D07-3A63-55D4-AD60-F251FD96851E}"/>
          </ac:picMkLst>
        </pc:picChg>
      </pc:sldChg>
      <pc:sldChg chg="addSp modSp mod">
        <pc:chgData name="Justin Evans" userId="2ee3c1af-825e-450d-8b1e-d59252291e99" providerId="ADAL" clId="{3AA4783D-B629-4C18-8A49-DE15C3FB0EA2}" dt="2026-08-12T13:36:31.798" v="32" actId="167"/>
        <pc:sldMkLst>
          <pc:docMk/>
          <pc:sldMk cId="0" sldId="269"/>
        </pc:sldMkLst>
        <pc:picChg chg="add ord">
          <ac:chgData name="Justin Evans" userId="2ee3c1af-825e-450d-8b1e-d59252291e99" providerId="ADAL" clId="{3AA4783D-B629-4C18-8A49-DE15C3FB0EA2}" dt="2026-08-12T13:36:31.798" v="32" actId="167"/>
          <ac:picMkLst>
            <pc:docMk/>
            <pc:sldMk cId="0" sldId="269"/>
            <ac:picMk id="26" creationId="{08769CDE-5682-D886-9C8D-378E23F3D349}"/>
          </ac:picMkLst>
        </pc:picChg>
      </pc:sldChg>
      <pc:sldChg chg="addSp modSp mod">
        <pc:chgData name="Justin Evans" userId="2ee3c1af-825e-450d-8b1e-d59252291e99" providerId="ADAL" clId="{3AA4783D-B629-4C18-8A49-DE15C3FB0EA2}" dt="2026-08-12T13:36:45.781" v="35" actId="167"/>
        <pc:sldMkLst>
          <pc:docMk/>
          <pc:sldMk cId="0" sldId="270"/>
        </pc:sldMkLst>
        <pc:spChg chg="mod">
          <ac:chgData name="Justin Evans" userId="2ee3c1af-825e-450d-8b1e-d59252291e99" providerId="ADAL" clId="{3AA4783D-B629-4C18-8A49-DE15C3FB0EA2}" dt="2026-08-12T13:36:43.354" v="34" actId="1076"/>
          <ac:spMkLst>
            <pc:docMk/>
            <pc:sldMk cId="0" sldId="270"/>
            <ac:spMk id="32" creationId="{00000000-0000-0000-0000-000000000000}"/>
          </ac:spMkLst>
        </pc:spChg>
        <pc:picChg chg="add ord">
          <ac:chgData name="Justin Evans" userId="2ee3c1af-825e-450d-8b1e-d59252291e99" providerId="ADAL" clId="{3AA4783D-B629-4C18-8A49-DE15C3FB0EA2}" dt="2026-08-12T13:36:45.781" v="35" actId="167"/>
          <ac:picMkLst>
            <pc:docMk/>
            <pc:sldMk cId="0" sldId="270"/>
            <ac:picMk id="34" creationId="{DF8B439E-D68D-0FF0-974B-DCE90098E76A}"/>
          </ac:picMkLst>
        </pc:picChg>
      </pc:sldChg>
      <pc:sldChg chg="addSp modSp mod">
        <pc:chgData name="Justin Evans" userId="2ee3c1af-825e-450d-8b1e-d59252291e99" providerId="ADAL" clId="{3AA4783D-B629-4C18-8A49-DE15C3FB0EA2}" dt="2026-08-12T13:47:39.494" v="92" actId="27636"/>
        <pc:sldMkLst>
          <pc:docMk/>
          <pc:sldMk cId="0" sldId="271"/>
        </pc:sldMkLst>
        <pc:spChg chg="mod">
          <ac:chgData name="Justin Evans" userId="2ee3c1af-825e-450d-8b1e-d59252291e99" providerId="ADAL" clId="{3AA4783D-B629-4C18-8A49-DE15C3FB0EA2}" dt="2026-08-12T13:43:46.868" v="47" actId="20577"/>
          <ac:spMkLst>
            <pc:docMk/>
            <pc:sldMk cId="0" sldId="271"/>
            <ac:spMk id="11" creationId="{00000000-0000-0000-0000-000000000000}"/>
          </ac:spMkLst>
        </pc:spChg>
        <pc:spChg chg="mod">
          <ac:chgData name="Justin Evans" userId="2ee3c1af-825e-450d-8b1e-d59252291e99" providerId="ADAL" clId="{3AA4783D-B629-4C18-8A49-DE15C3FB0EA2}" dt="2026-08-12T13:47:39.487" v="91" actId="27636"/>
          <ac:spMkLst>
            <pc:docMk/>
            <pc:sldMk cId="0" sldId="271"/>
            <ac:spMk id="12" creationId="{00000000-0000-0000-0000-000000000000}"/>
          </ac:spMkLst>
        </pc:spChg>
        <pc:spChg chg="mod">
          <ac:chgData name="Justin Evans" userId="2ee3c1af-825e-450d-8b1e-d59252291e99" providerId="ADAL" clId="{3AA4783D-B629-4C18-8A49-DE15C3FB0EA2}" dt="2026-08-12T13:43:53.686" v="55" actId="20577"/>
          <ac:spMkLst>
            <pc:docMk/>
            <pc:sldMk cId="0" sldId="271"/>
            <ac:spMk id="15" creationId="{00000000-0000-0000-0000-000000000000}"/>
          </ac:spMkLst>
        </pc:spChg>
        <pc:spChg chg="mod">
          <ac:chgData name="Justin Evans" userId="2ee3c1af-825e-450d-8b1e-d59252291e99" providerId="ADAL" clId="{3AA4783D-B629-4C18-8A49-DE15C3FB0EA2}" dt="2026-08-12T13:47:39.461" v="88" actId="27636"/>
          <ac:spMkLst>
            <pc:docMk/>
            <pc:sldMk cId="0" sldId="271"/>
            <ac:spMk id="16" creationId="{00000000-0000-0000-0000-000000000000}"/>
          </ac:spMkLst>
        </pc:spChg>
        <pc:spChg chg="mod">
          <ac:chgData name="Justin Evans" userId="2ee3c1af-825e-450d-8b1e-d59252291e99" providerId="ADAL" clId="{3AA4783D-B629-4C18-8A49-DE15C3FB0EA2}" dt="2026-08-12T13:47:39.494" v="92" actId="27636"/>
          <ac:spMkLst>
            <pc:docMk/>
            <pc:sldMk cId="0" sldId="271"/>
            <ac:spMk id="20" creationId="{00000000-0000-0000-0000-000000000000}"/>
          </ac:spMkLst>
        </pc:spChg>
        <pc:spChg chg="mod">
          <ac:chgData name="Justin Evans" userId="2ee3c1af-825e-450d-8b1e-d59252291e99" providerId="ADAL" clId="{3AA4783D-B629-4C18-8A49-DE15C3FB0EA2}" dt="2026-08-12T13:47:39.471" v="89" actId="27636"/>
          <ac:spMkLst>
            <pc:docMk/>
            <pc:sldMk cId="0" sldId="271"/>
            <ac:spMk id="28" creationId="{00000000-0000-0000-0000-000000000000}"/>
          </ac:spMkLst>
        </pc:spChg>
        <pc:spChg chg="mod">
          <ac:chgData name="Justin Evans" userId="2ee3c1af-825e-450d-8b1e-d59252291e99" providerId="ADAL" clId="{3AA4783D-B629-4C18-8A49-DE15C3FB0EA2}" dt="2026-08-12T13:47:39.480" v="90" actId="27636"/>
          <ac:spMkLst>
            <pc:docMk/>
            <pc:sldMk cId="0" sldId="271"/>
            <ac:spMk id="30" creationId="{00000000-0000-0000-0000-000000000000}"/>
          </ac:spMkLst>
        </pc:spChg>
        <pc:picChg chg="add ord">
          <ac:chgData name="Justin Evans" userId="2ee3c1af-825e-450d-8b1e-d59252291e99" providerId="ADAL" clId="{3AA4783D-B629-4C18-8A49-DE15C3FB0EA2}" dt="2026-08-12T13:36:52.466" v="37" actId="167"/>
          <ac:picMkLst>
            <pc:docMk/>
            <pc:sldMk cId="0" sldId="271"/>
            <ac:picMk id="33" creationId="{4AB70050-A5B9-F844-7DEE-0D0537738EF1}"/>
          </ac:picMkLst>
        </pc:picChg>
      </pc:sldChg>
      <pc:sldChg chg="addSp modSp add mod setBg">
        <pc:chgData name="Justin Evans" userId="2ee3c1af-825e-450d-8b1e-d59252291e99" providerId="ADAL" clId="{3AA4783D-B629-4C18-8A49-DE15C3FB0EA2}" dt="2026-08-12T13:49:25.021" v="100" actId="167"/>
        <pc:sldMkLst>
          <pc:docMk/>
          <pc:sldMk cId="0" sldId="272"/>
        </pc:sldMkLst>
        <pc:picChg chg="add ord">
          <ac:chgData name="Justin Evans" userId="2ee3c1af-825e-450d-8b1e-d59252291e99" providerId="ADAL" clId="{3AA4783D-B629-4C18-8A49-DE15C3FB0EA2}" dt="2026-08-12T13:49:25.021" v="100" actId="167"/>
          <ac:picMkLst>
            <pc:docMk/>
            <pc:sldMk cId="0" sldId="272"/>
            <ac:picMk id="15" creationId="{6A609AB5-FE67-C5AE-9882-791597DD926E}"/>
          </ac:picMkLst>
        </pc:picChg>
      </pc:sldChg>
      <pc:sldChg chg="addSp modSp add mod setBg">
        <pc:chgData name="Justin Evans" userId="2ee3c1af-825e-450d-8b1e-d59252291e99" providerId="ADAL" clId="{3AA4783D-B629-4C18-8A49-DE15C3FB0EA2}" dt="2026-08-12T13:49:33.538" v="102" actId="167"/>
        <pc:sldMkLst>
          <pc:docMk/>
          <pc:sldMk cId="0" sldId="273"/>
        </pc:sldMkLst>
        <pc:picChg chg="add ord">
          <ac:chgData name="Justin Evans" userId="2ee3c1af-825e-450d-8b1e-d59252291e99" providerId="ADAL" clId="{3AA4783D-B629-4C18-8A49-DE15C3FB0EA2}" dt="2026-08-12T13:49:33.538" v="102" actId="167"/>
          <ac:picMkLst>
            <pc:docMk/>
            <pc:sldMk cId="0" sldId="273"/>
            <ac:picMk id="12" creationId="{FC2DD844-909C-3BFC-984D-271B142C9CF4}"/>
          </ac:picMkLst>
        </pc:picChg>
      </pc:sldChg>
      <pc:sldChg chg="addSp modSp add mod setBg">
        <pc:chgData name="Justin Evans" userId="2ee3c1af-825e-450d-8b1e-d59252291e99" providerId="ADAL" clId="{3AA4783D-B629-4C18-8A49-DE15C3FB0EA2}" dt="2026-08-12T13:49:45.296" v="104" actId="167"/>
        <pc:sldMkLst>
          <pc:docMk/>
          <pc:sldMk cId="0" sldId="274"/>
        </pc:sldMkLst>
        <pc:picChg chg="add ord">
          <ac:chgData name="Justin Evans" userId="2ee3c1af-825e-450d-8b1e-d59252291e99" providerId="ADAL" clId="{3AA4783D-B629-4C18-8A49-DE15C3FB0EA2}" dt="2026-08-12T13:49:45.296" v="104" actId="167"/>
          <ac:picMkLst>
            <pc:docMk/>
            <pc:sldMk cId="0" sldId="274"/>
            <ac:picMk id="12" creationId="{3D7BCC90-200E-2391-42BD-6FF6A5CB08FC}"/>
          </ac:picMkLst>
        </pc:picChg>
      </pc:sldChg>
      <pc:sldChg chg="addSp delSp modSp add mod setBg">
        <pc:chgData name="Justin Evans" userId="2ee3c1af-825e-450d-8b1e-d59252291e99" providerId="ADAL" clId="{3AA4783D-B629-4C18-8A49-DE15C3FB0EA2}" dt="2026-08-12T13:50:19.226" v="110" actId="1076"/>
        <pc:sldMkLst>
          <pc:docMk/>
          <pc:sldMk cId="0" sldId="275"/>
        </pc:sldMkLst>
        <pc:spChg chg="mod">
          <ac:chgData name="Justin Evans" userId="2ee3c1af-825e-450d-8b1e-d59252291e99" providerId="ADAL" clId="{3AA4783D-B629-4C18-8A49-DE15C3FB0EA2}" dt="2026-08-12T13:50:19.226" v="110" actId="1076"/>
          <ac:spMkLst>
            <pc:docMk/>
            <pc:sldMk cId="0" sldId="275"/>
            <ac:spMk id="9" creationId="{00000000-0000-0000-0000-000000000000}"/>
          </ac:spMkLst>
        </pc:spChg>
        <pc:picChg chg="add ord">
          <ac:chgData name="Justin Evans" userId="2ee3c1af-825e-450d-8b1e-d59252291e99" providerId="ADAL" clId="{3AA4783D-B629-4C18-8A49-DE15C3FB0EA2}" dt="2026-08-12T13:50:10.534" v="109" actId="167"/>
          <ac:picMkLst>
            <pc:docMk/>
            <pc:sldMk cId="0" sldId="275"/>
            <ac:picMk id="15" creationId="{0BD6FEA7-426D-98D8-A85B-F22E67992346}"/>
          </ac:picMkLst>
        </pc:picChg>
      </pc:sldChg>
      <pc:sldChg chg="addSp modSp add mod setBg">
        <pc:chgData name="Justin Evans" userId="2ee3c1af-825e-450d-8b1e-d59252291e99" providerId="ADAL" clId="{3AA4783D-B629-4C18-8A49-DE15C3FB0EA2}" dt="2026-08-12T13:50:28.211" v="112" actId="167"/>
        <pc:sldMkLst>
          <pc:docMk/>
          <pc:sldMk cId="0" sldId="276"/>
        </pc:sldMkLst>
        <pc:picChg chg="add ord">
          <ac:chgData name="Justin Evans" userId="2ee3c1af-825e-450d-8b1e-d59252291e99" providerId="ADAL" clId="{3AA4783D-B629-4C18-8A49-DE15C3FB0EA2}" dt="2026-08-12T13:50:28.211" v="112" actId="167"/>
          <ac:picMkLst>
            <pc:docMk/>
            <pc:sldMk cId="0" sldId="276"/>
            <ac:picMk id="20" creationId="{109F0B40-8DBA-01D3-0E16-BBD57999A39F}"/>
          </ac:picMkLst>
        </pc:picChg>
      </pc:sldChg>
      <pc:sldChg chg="addSp modSp add mod setBg">
        <pc:chgData name="Justin Evans" userId="2ee3c1af-825e-450d-8b1e-d59252291e99" providerId="ADAL" clId="{3AA4783D-B629-4C18-8A49-DE15C3FB0EA2}" dt="2026-08-12T13:56:27.927" v="116" actId="167"/>
        <pc:sldMkLst>
          <pc:docMk/>
          <pc:sldMk cId="0" sldId="277"/>
        </pc:sldMkLst>
        <pc:picChg chg="add ord">
          <ac:chgData name="Justin Evans" userId="2ee3c1af-825e-450d-8b1e-d59252291e99" providerId="ADAL" clId="{3AA4783D-B629-4C18-8A49-DE15C3FB0EA2}" dt="2026-08-12T13:56:27.927" v="116" actId="167"/>
          <ac:picMkLst>
            <pc:docMk/>
            <pc:sldMk cId="0" sldId="277"/>
            <ac:picMk id="12" creationId="{CB5C2465-F46A-D7FE-6276-37F6DAF2F5C9}"/>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661590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the definitions to move beyond the idea that a conclusion is just the final chapter. Emphasise reasoned judgement and synthesis.</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that the conclusion should not feel bolted on. It closes the loop with the original research aim and objectives.</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Invite students to check their current draft against these five tasks. If a paragraph does not perform one of these functions, it may be unnecessary.</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gives students practical language. Stress that “linking back” means analysing the relationship between their data and the literature, not repeating a literature review.</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 most usable template for many undergraduate dissertations. Stress objective-by-objective writing to avoid drifting.</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Encourage students to draft a small table with these four columns for each objective before writing prose.</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provides an alternative. The aim is still coherence: aims, achievements, limitations, recommendations and a definitive close.</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Stress that new material in the conclusion can make the dissertation feel unfinished or poorly structured.</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this to lift the conclusion from a mechanical summary to an evaluative chapter. It should evidence undergraduate-level judgement.</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Ask students to identify the defects before showing the annotation. It is not awful writing, but it is thin conclusion writing. It does not demonstrate Level 6 judgement.</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Point out the phrase “reviewed in Chapter 2”: this is a useful way of signalling that the source has already been discussed. Students can cite a key source here if appropriate, but they should avoid new references.</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this as a quick checklist. The key principle is that citations support the judgement; they are not the judgement.</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shows evidence-specific recommendations. Explain that generic “more training” recommendations are common but weak. Strong recommendations show what training should address and why.</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Limitations are not apologies. They show that the student understands the boundaries of their evidence. In policing dissertations, sample limitations are often important because officers, victims, suspects, communities and partner agencies see the same issue differently.</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that the abstract sits at the beginning but is usually written near the end. It should advertise the dissertation accurately, not oversell it.</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abstract should be useful to a reader scanning many documents. Keep it factual and concise.</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model helps stop the abstract becoming a mini introduction. It must cover the whole study.</a:t>
            </a:r>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Have students apply WWHS to an abstract they have read, then to their own draft.</a:t>
            </a:r>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Invite students to write the abstract last and then cut it down. The best abstracts are usually edited several times.</a:t>
            </a:r>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Close by advising students to use the conclusion and abstract as quality-control chapters. They reveal whether the dissertation has a coherent line of argument.</a:t>
            </a:r>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MASTER">
    <p:bg>
      <p:bgPr>
        <a:solidFill>
          <a:srgbClr val="F7F5F1"/>
        </a:solidFill>
        <a:effectLst/>
      </p:bgPr>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81D3F"/>
        </a:solidFill>
        <a:effectLst/>
      </p:bgPr>
    </p:bg>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C6A969"/>
          </a:solidFill>
          <a:ln w="12700">
            <a:solidFill>
              <a:srgbClr val="C6A969"/>
            </a:solidFill>
            <a:prstDash val="solid"/>
          </a:ln>
        </p:spPr>
        <p:txBody>
          <a:bodyPr/>
          <a:lstStyle/>
          <a:p>
            <a:endParaRPr lang="en-GB"/>
          </a:p>
        </p:txBody>
      </p:sp>
      <p:sp>
        <p:nvSpPr>
          <p:cNvPr id="3" name="Shape 1"/>
          <p:cNvSpPr/>
          <p:nvPr/>
        </p:nvSpPr>
        <p:spPr>
          <a:xfrm>
            <a:off x="0" y="6711696"/>
            <a:ext cx="12191695" cy="146304"/>
          </a:xfrm>
          <a:prstGeom prst="rect">
            <a:avLst/>
          </a:prstGeom>
          <a:solidFill>
            <a:srgbClr val="8A1538"/>
          </a:solidFill>
          <a:ln w="12700">
            <a:solidFill>
              <a:srgbClr val="8A1538"/>
            </a:solidFill>
            <a:prstDash val="solid"/>
          </a:ln>
        </p:spPr>
        <p:txBody>
          <a:bodyPr/>
          <a:lstStyle/>
          <a:p>
            <a:endParaRPr lang="en-GB"/>
          </a:p>
        </p:txBody>
      </p:sp>
      <p:sp>
        <p:nvSpPr>
          <p:cNvPr id="4" name="Text 2"/>
          <p:cNvSpPr/>
          <p:nvPr/>
        </p:nvSpPr>
        <p:spPr>
          <a:xfrm>
            <a:off x="685800" y="1216152"/>
            <a:ext cx="6629400" cy="1508760"/>
          </a:xfrm>
          <a:prstGeom prst="rect">
            <a:avLst/>
          </a:prstGeom>
          <a:noFill/>
          <a:ln/>
        </p:spPr>
        <p:txBody>
          <a:bodyPr wrap="square" lIns="0" tIns="0" rIns="0" bIns="0" rtlCol="0" anchor="ctr"/>
          <a:lstStyle/>
          <a:p>
            <a:pPr marL="0" indent="0">
              <a:buNone/>
            </a:pPr>
            <a:r>
              <a:rPr lang="en-US" sz="4600" b="1" dirty="0">
                <a:solidFill>
                  <a:srgbClr val="FFFFFF"/>
                </a:solidFill>
                <a:latin typeface="Aptos Display" pitchFamily="34" charset="0"/>
                <a:ea typeface="Aptos Display" pitchFamily="34" charset="-122"/>
                <a:cs typeface="Aptos Display" pitchFamily="34" charset="-120"/>
              </a:rPr>
              <a:t>Conclusion &amp;</a:t>
            </a:r>
            <a:endParaRPr lang="en-US" sz="4600" dirty="0"/>
          </a:p>
          <a:p>
            <a:pPr marL="0" indent="0">
              <a:buNone/>
            </a:pPr>
            <a:r>
              <a:rPr lang="en-US" sz="4600" b="1" dirty="0">
                <a:solidFill>
                  <a:srgbClr val="FFFFFF"/>
                </a:solidFill>
                <a:latin typeface="Aptos Display" pitchFamily="34" charset="0"/>
                <a:ea typeface="Aptos Display" pitchFamily="34" charset="-122"/>
                <a:cs typeface="Aptos Display" pitchFamily="34" charset="-120"/>
              </a:rPr>
              <a:t>Abstract</a:t>
            </a:r>
            <a:endParaRPr lang="en-US" sz="4600" dirty="0"/>
          </a:p>
        </p:txBody>
      </p:sp>
      <p:sp>
        <p:nvSpPr>
          <p:cNvPr id="5" name="Shape 3"/>
          <p:cNvSpPr/>
          <p:nvPr/>
        </p:nvSpPr>
        <p:spPr>
          <a:xfrm>
            <a:off x="731520" y="2944368"/>
            <a:ext cx="2514600" cy="0"/>
          </a:xfrm>
          <a:prstGeom prst="line">
            <a:avLst/>
          </a:prstGeom>
          <a:noFill/>
          <a:ln w="38100">
            <a:solidFill>
              <a:srgbClr val="C6A969"/>
            </a:solidFill>
            <a:prstDash val="solid"/>
          </a:ln>
        </p:spPr>
        <p:txBody>
          <a:bodyPr/>
          <a:lstStyle/>
          <a:p>
            <a:endParaRPr lang="en-GB"/>
          </a:p>
        </p:txBody>
      </p:sp>
      <p:sp>
        <p:nvSpPr>
          <p:cNvPr id="6" name="Text 4"/>
          <p:cNvSpPr/>
          <p:nvPr/>
        </p:nvSpPr>
        <p:spPr>
          <a:xfrm>
            <a:off x="731520" y="3182112"/>
            <a:ext cx="7680960" cy="365760"/>
          </a:xfrm>
          <a:prstGeom prst="rect">
            <a:avLst/>
          </a:prstGeom>
          <a:noFill/>
          <a:ln/>
        </p:spPr>
        <p:txBody>
          <a:bodyPr wrap="square" lIns="0" tIns="0" rIns="0" bIns="0" rtlCol="0" anchor="ctr"/>
          <a:lstStyle/>
          <a:p>
            <a:pPr marL="0" indent="0">
              <a:buNone/>
            </a:pPr>
            <a:r>
              <a:rPr lang="en-US" sz="1700" dirty="0">
                <a:solidFill>
                  <a:srgbClr val="DDE6F1"/>
                </a:solidFill>
              </a:rPr>
              <a:t>Writing the final judgement and the opening summary of your dissertation</a:t>
            </a:r>
            <a:endParaRPr lang="en-US" sz="1700" dirty="0"/>
          </a:p>
        </p:txBody>
      </p:sp>
      <p:sp>
        <p:nvSpPr>
          <p:cNvPr id="7" name="Text 5"/>
          <p:cNvSpPr/>
          <p:nvPr/>
        </p:nvSpPr>
        <p:spPr>
          <a:xfrm>
            <a:off x="731520" y="5230368"/>
            <a:ext cx="7040880" cy="292608"/>
          </a:xfrm>
          <a:prstGeom prst="rect">
            <a:avLst/>
          </a:prstGeom>
          <a:noFill/>
          <a:ln/>
        </p:spPr>
        <p:txBody>
          <a:bodyPr wrap="square" lIns="0" tIns="0" rIns="0" bIns="0" rtlCol="0" anchor="ctr"/>
          <a:lstStyle/>
          <a:p>
            <a:pPr marL="0" indent="0">
              <a:buNone/>
            </a:pPr>
            <a:r>
              <a:rPr lang="en-US" sz="1600" dirty="0">
                <a:solidFill>
                  <a:srgbClr val="FFFFFF"/>
                </a:solidFill>
              </a:rPr>
              <a:t>BSc Professional Investigation / Operational Policing</a:t>
            </a:r>
            <a:endParaRPr lang="en-US" sz="1600" dirty="0"/>
          </a:p>
        </p:txBody>
      </p:sp>
      <p:sp>
        <p:nvSpPr>
          <p:cNvPr id="8" name="Shape 6"/>
          <p:cNvSpPr/>
          <p:nvPr/>
        </p:nvSpPr>
        <p:spPr>
          <a:xfrm>
            <a:off x="731520" y="5641848"/>
            <a:ext cx="2971800" cy="384048"/>
          </a:xfrm>
          <a:prstGeom prst="roundRect">
            <a:avLst>
              <a:gd name="adj" fmla="val 19048"/>
            </a:avLst>
          </a:prstGeom>
          <a:solidFill>
            <a:srgbClr val="C6A969"/>
          </a:solidFill>
          <a:ln w="12700">
            <a:solidFill>
              <a:srgbClr val="C6A969"/>
            </a:solidFill>
            <a:prstDash val="solid"/>
          </a:ln>
        </p:spPr>
        <p:txBody>
          <a:bodyPr/>
          <a:lstStyle/>
          <a:p>
            <a:endParaRPr lang="en-GB"/>
          </a:p>
        </p:txBody>
      </p:sp>
      <p:sp>
        <p:nvSpPr>
          <p:cNvPr id="9" name="Text 7"/>
          <p:cNvSpPr/>
          <p:nvPr/>
        </p:nvSpPr>
        <p:spPr>
          <a:xfrm>
            <a:off x="886968" y="5733288"/>
            <a:ext cx="2670048" cy="137160"/>
          </a:xfrm>
          <a:prstGeom prst="rect">
            <a:avLst/>
          </a:prstGeom>
          <a:noFill/>
          <a:ln/>
        </p:spPr>
        <p:txBody>
          <a:bodyPr wrap="square" lIns="0" tIns="0" rIns="0" bIns="0" rtlCol="0" anchor="ctr"/>
          <a:lstStyle/>
          <a:p>
            <a:pPr marL="0" indent="0">
              <a:buNone/>
            </a:pPr>
            <a:r>
              <a:rPr lang="en-US" sz="1050" b="1" dirty="0">
                <a:solidFill>
                  <a:srgbClr val="081D3F"/>
                </a:solidFill>
              </a:rPr>
              <a:t>Delivery Date: 13 August 2026</a:t>
            </a:r>
            <a:endParaRPr lang="en-US" sz="1050" dirty="0"/>
          </a:p>
        </p:txBody>
      </p:sp>
      <p:sp>
        <p:nvSpPr>
          <p:cNvPr id="10" name="Text 8"/>
          <p:cNvSpPr/>
          <p:nvPr/>
        </p:nvSpPr>
        <p:spPr>
          <a:xfrm>
            <a:off x="731520" y="4023360"/>
            <a:ext cx="6400800" cy="274320"/>
          </a:xfrm>
          <a:prstGeom prst="rect">
            <a:avLst/>
          </a:prstGeom>
          <a:noFill/>
          <a:ln/>
        </p:spPr>
        <p:txBody>
          <a:bodyPr wrap="square" lIns="0" tIns="0" rIns="0" bIns="0" rtlCol="0" anchor="ctr"/>
          <a:lstStyle/>
          <a:p>
            <a:pPr marL="0" indent="0">
              <a:buNone/>
            </a:pPr>
            <a:r>
              <a:rPr lang="en-US" sz="1500" b="1" dirty="0">
                <a:solidFill>
                  <a:srgbClr val="C6A969"/>
                </a:solidFill>
              </a:rPr>
              <a:t>Final chapter  •  Opening summary  •  Clear judgement</a:t>
            </a:r>
            <a:endParaRPr lang="en-US" sz="1500" dirty="0"/>
          </a:p>
        </p:txBody>
      </p:sp>
      <p:pic>
        <p:nvPicPr>
          <p:cNvPr id="12" name="Picture 11">
            <a:extLst>
              <a:ext uri="{FF2B5EF4-FFF2-40B4-BE49-F238E27FC236}">
                <a16:creationId xmlns:a16="http://schemas.microsoft.com/office/drawing/2014/main" id="{C69CF59D-751B-8273-921B-593DB9686A1B}"/>
              </a:ext>
            </a:extLst>
          </p:cNvPr>
          <p:cNvPicPr>
            <a:picLocks noChangeAspect="1"/>
          </p:cNvPicPr>
          <p:nvPr/>
        </p:nvPicPr>
        <p:blipFill>
          <a:blip r:embed="rId3"/>
          <a:stretch>
            <a:fillRect/>
          </a:stretch>
        </p:blipFill>
        <p:spPr>
          <a:xfrm>
            <a:off x="9390954" y="0"/>
            <a:ext cx="2800741" cy="103837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7F5F1"/>
        </a:solidFill>
        <a:effectLst/>
      </p:bgPr>
    </p:bg>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5A68AE1B-0DA4-ADBD-756A-424A745E3AB0}"/>
              </a:ext>
            </a:extLst>
          </p:cNvPr>
          <p:cNvPicPr>
            <a:picLocks noChangeAspect="1"/>
          </p:cNvPicPr>
          <p:nvPr/>
        </p:nvPicPr>
        <p:blipFill>
          <a:blip r:embed="rId3"/>
          <a:stretch>
            <a:fillRect/>
          </a:stretch>
        </p:blipFill>
        <p:spPr>
          <a:xfrm>
            <a:off x="-12305" y="5624984"/>
            <a:ext cx="12204000" cy="1114144"/>
          </a:xfrm>
          <a:prstGeom prst="rect">
            <a:avLst/>
          </a:prstGeom>
        </p:spPr>
      </p:pic>
      <p:sp>
        <p:nvSpPr>
          <p:cNvPr id="2" name="Shape 0"/>
          <p:cNvSpPr/>
          <p:nvPr/>
        </p:nvSpPr>
        <p:spPr>
          <a:xfrm>
            <a:off x="0" y="0"/>
            <a:ext cx="12191695" cy="118872"/>
          </a:xfrm>
          <a:prstGeom prst="rect">
            <a:avLst/>
          </a:prstGeom>
          <a:solidFill>
            <a:srgbClr val="8A1538"/>
          </a:solidFill>
          <a:ln w="12700">
            <a:solidFill>
              <a:srgbClr val="8A1538"/>
            </a:solidFill>
            <a:prstDash val="solid"/>
          </a:ln>
        </p:spPr>
        <p:txBody>
          <a:bodyPr/>
          <a:lstStyle/>
          <a:p>
            <a:endParaRPr lang="en-GB"/>
          </a:p>
        </p:txBody>
      </p:sp>
      <p:sp>
        <p:nvSpPr>
          <p:cNvPr id="3" name="Shape 1"/>
          <p:cNvSpPr/>
          <p:nvPr/>
        </p:nvSpPr>
        <p:spPr>
          <a:xfrm>
            <a:off x="0" y="118872"/>
            <a:ext cx="12191695" cy="18288"/>
          </a:xfrm>
          <a:prstGeom prst="rect">
            <a:avLst/>
          </a:prstGeom>
          <a:solidFill>
            <a:srgbClr val="C6A969"/>
          </a:solidFill>
          <a:ln w="12700">
            <a:solidFill>
              <a:srgbClr val="C6A969"/>
            </a:solidFill>
            <a:prstDash val="solid"/>
          </a:ln>
        </p:spPr>
        <p:txBody>
          <a:bodyPr/>
          <a:lstStyle/>
          <a:p>
            <a:endParaRPr lang="en-GB"/>
          </a:p>
        </p:txBody>
      </p:sp>
      <p:sp>
        <p:nvSpPr>
          <p:cNvPr id="4" name="Text 2"/>
          <p:cNvSpPr/>
          <p:nvPr/>
        </p:nvSpPr>
        <p:spPr>
          <a:xfrm>
            <a:off x="502920" y="384048"/>
            <a:ext cx="8138160" cy="438912"/>
          </a:xfrm>
          <a:prstGeom prst="rect">
            <a:avLst/>
          </a:prstGeom>
          <a:noFill/>
          <a:ln/>
        </p:spPr>
        <p:txBody>
          <a:bodyPr wrap="square" lIns="0" tIns="0" rIns="0" bIns="0" rtlCol="0" anchor="ctr"/>
          <a:lstStyle/>
          <a:p>
            <a:pPr marL="0" indent="0">
              <a:buNone/>
            </a:pPr>
            <a:r>
              <a:rPr lang="en-US" sz="2800" b="1" dirty="0">
                <a:solidFill>
                  <a:srgbClr val="081D3F"/>
                </a:solidFill>
                <a:latin typeface="Aptos Display" pitchFamily="34" charset="0"/>
                <a:ea typeface="Aptos Display" pitchFamily="34" charset="-122"/>
                <a:cs typeface="Aptos Display" pitchFamily="34" charset="-120"/>
              </a:rPr>
              <a:t>Learning outcomes</a:t>
            </a:r>
            <a:endParaRPr lang="en-US" sz="2800" dirty="0"/>
          </a:p>
        </p:txBody>
      </p:sp>
      <p:sp>
        <p:nvSpPr>
          <p:cNvPr id="5" name="Text 3"/>
          <p:cNvSpPr/>
          <p:nvPr/>
        </p:nvSpPr>
        <p:spPr>
          <a:xfrm>
            <a:off x="530352" y="850392"/>
            <a:ext cx="8778240" cy="219456"/>
          </a:xfrm>
          <a:prstGeom prst="rect">
            <a:avLst/>
          </a:prstGeom>
          <a:noFill/>
          <a:ln/>
        </p:spPr>
        <p:txBody>
          <a:bodyPr wrap="square" lIns="0" tIns="0" rIns="0" bIns="0" rtlCol="0" anchor="ctr"/>
          <a:lstStyle/>
          <a:p>
            <a:pPr marL="0" indent="0">
              <a:buNone/>
            </a:pPr>
            <a:r>
              <a:rPr lang="en-US" sz="1250" i="1" dirty="0">
                <a:solidFill>
                  <a:srgbClr val="5F6B7A"/>
                </a:solidFill>
                <a:latin typeface="Aptos" pitchFamily="34" charset="0"/>
                <a:ea typeface="Aptos" pitchFamily="34" charset="-122"/>
                <a:cs typeface="Aptos" pitchFamily="34" charset="-120"/>
              </a:rPr>
              <a:t>By the end of the session, students should know what these chapters do and how to write them well.</a:t>
            </a:r>
            <a:endParaRPr lang="en-US" sz="1250" dirty="0"/>
          </a:p>
        </p:txBody>
      </p:sp>
      <p:sp>
        <p:nvSpPr>
          <p:cNvPr id="6" name="Shape 4"/>
          <p:cNvSpPr/>
          <p:nvPr/>
        </p:nvSpPr>
        <p:spPr>
          <a:xfrm>
            <a:off x="502920" y="1143000"/>
            <a:ext cx="1828800" cy="0"/>
          </a:xfrm>
          <a:prstGeom prst="line">
            <a:avLst/>
          </a:prstGeom>
          <a:noFill/>
          <a:ln w="25400">
            <a:solidFill>
              <a:srgbClr val="8A1538"/>
            </a:solidFill>
            <a:prstDash val="solid"/>
          </a:ln>
        </p:spPr>
        <p:txBody>
          <a:bodyPr/>
          <a:lstStyle/>
          <a:p>
            <a:endParaRPr lang="en-GB"/>
          </a:p>
        </p:txBody>
      </p:sp>
      <p:sp>
        <p:nvSpPr>
          <p:cNvPr id="7" name="Text 5"/>
          <p:cNvSpPr/>
          <p:nvPr/>
        </p:nvSpPr>
        <p:spPr>
          <a:xfrm>
            <a:off x="502920" y="6492240"/>
            <a:ext cx="10789920" cy="201168"/>
          </a:xfrm>
          <a:prstGeom prst="rect">
            <a:avLst/>
          </a:prstGeom>
          <a:noFill/>
          <a:ln/>
        </p:spPr>
        <p:txBody>
          <a:bodyPr wrap="square" lIns="0" tIns="0" rIns="0" bIns="0" rtlCol="0" anchor="ctr"/>
          <a:lstStyle/>
          <a:p>
            <a:pPr marL="0" indent="0">
              <a:buNone/>
            </a:pPr>
            <a:r>
              <a:rPr lang="en-US" sz="850" dirty="0">
                <a:solidFill>
                  <a:srgbClr val="667085"/>
                </a:solidFill>
              </a:rPr>
              <a:t>BSc Professional Investigation / Operational Policing  |  Conclusion &amp; Abstract  |  Delivery: 13 August 2026</a:t>
            </a:r>
            <a:endParaRPr lang="en-US" sz="850" dirty="0"/>
          </a:p>
        </p:txBody>
      </p:sp>
      <p:sp>
        <p:nvSpPr>
          <p:cNvPr id="8" name="Shape 6"/>
          <p:cNvSpPr/>
          <p:nvPr/>
        </p:nvSpPr>
        <p:spPr>
          <a:xfrm>
            <a:off x="685800" y="1600200"/>
            <a:ext cx="3291840" cy="3108960"/>
          </a:xfrm>
          <a:prstGeom prst="roundRect">
            <a:avLst>
              <a:gd name="adj" fmla="val 4412"/>
            </a:avLst>
          </a:prstGeom>
          <a:solidFill>
            <a:srgbClr val="FFFFFF"/>
          </a:solidFill>
          <a:ln w="12700">
            <a:solidFill>
              <a:srgbClr val="D6DEE8"/>
            </a:solidFill>
            <a:prstDash val="solid"/>
          </a:ln>
        </p:spPr>
        <p:txBody>
          <a:bodyPr/>
          <a:lstStyle/>
          <a:p>
            <a:endParaRPr lang="en-GB"/>
          </a:p>
        </p:txBody>
      </p:sp>
      <p:sp>
        <p:nvSpPr>
          <p:cNvPr id="9" name="Shape 7"/>
          <p:cNvSpPr/>
          <p:nvPr/>
        </p:nvSpPr>
        <p:spPr>
          <a:xfrm>
            <a:off x="685800" y="1600200"/>
            <a:ext cx="82296" cy="3108960"/>
          </a:xfrm>
          <a:prstGeom prst="rect">
            <a:avLst/>
          </a:prstGeom>
          <a:solidFill>
            <a:srgbClr val="1F4B7A"/>
          </a:solidFill>
          <a:ln w="12700">
            <a:solidFill>
              <a:srgbClr val="1F4B7A"/>
            </a:solidFill>
            <a:prstDash val="solid"/>
          </a:ln>
        </p:spPr>
        <p:txBody>
          <a:bodyPr/>
          <a:lstStyle/>
          <a:p>
            <a:endParaRPr lang="en-GB"/>
          </a:p>
        </p:txBody>
      </p:sp>
      <p:sp>
        <p:nvSpPr>
          <p:cNvPr id="10" name="Text 8"/>
          <p:cNvSpPr/>
          <p:nvPr/>
        </p:nvSpPr>
        <p:spPr>
          <a:xfrm>
            <a:off x="914400" y="1764792"/>
            <a:ext cx="2880360" cy="256032"/>
          </a:xfrm>
          <a:prstGeom prst="rect">
            <a:avLst/>
          </a:prstGeom>
          <a:noFill/>
          <a:ln/>
        </p:spPr>
        <p:txBody>
          <a:bodyPr wrap="square" lIns="0" tIns="0" rIns="0" bIns="0" rtlCol="0" anchor="ctr"/>
          <a:lstStyle/>
          <a:p>
            <a:pPr marL="0" indent="0">
              <a:buNone/>
            </a:pPr>
            <a:r>
              <a:rPr lang="en-US" sz="1500" b="1" dirty="0">
                <a:solidFill>
                  <a:srgbClr val="081D3F"/>
                </a:solidFill>
              </a:rPr>
              <a:t>Understand the purpose</a:t>
            </a:r>
            <a:endParaRPr lang="en-US" sz="1500" dirty="0"/>
          </a:p>
        </p:txBody>
      </p:sp>
      <p:sp>
        <p:nvSpPr>
          <p:cNvPr id="11" name="Text 9"/>
          <p:cNvSpPr/>
          <p:nvPr/>
        </p:nvSpPr>
        <p:spPr>
          <a:xfrm>
            <a:off x="914400" y="2167128"/>
            <a:ext cx="2834640" cy="2423160"/>
          </a:xfrm>
          <a:prstGeom prst="rect">
            <a:avLst/>
          </a:prstGeom>
          <a:noFill/>
          <a:ln/>
        </p:spPr>
        <p:txBody>
          <a:bodyPr wrap="square" lIns="254" tIns="254" rIns="254" bIns="254" rtlCol="0" anchor="ctr">
            <a:normAutofit/>
          </a:bodyPr>
          <a:lstStyle/>
          <a:p>
            <a:pPr marL="0" indent="0">
              <a:buNone/>
            </a:pPr>
            <a:r>
              <a:rPr lang="en-US" sz="1220" dirty="0">
                <a:solidFill>
                  <a:srgbClr val="23314A"/>
                </a:solidFill>
              </a:rPr>
              <a:t>Explain the role of the conclusion and abstract within the dissertation as a whole.</a:t>
            </a:r>
            <a:endParaRPr lang="en-US" sz="1220" dirty="0"/>
          </a:p>
        </p:txBody>
      </p:sp>
      <p:sp>
        <p:nvSpPr>
          <p:cNvPr id="12" name="Shape 10"/>
          <p:cNvSpPr/>
          <p:nvPr/>
        </p:nvSpPr>
        <p:spPr>
          <a:xfrm>
            <a:off x="4434840" y="1600200"/>
            <a:ext cx="3291840" cy="3108960"/>
          </a:xfrm>
          <a:prstGeom prst="roundRect">
            <a:avLst>
              <a:gd name="adj" fmla="val 4412"/>
            </a:avLst>
          </a:prstGeom>
          <a:solidFill>
            <a:srgbClr val="FFFFFF"/>
          </a:solidFill>
          <a:ln w="12700">
            <a:solidFill>
              <a:srgbClr val="D6DEE8"/>
            </a:solidFill>
            <a:prstDash val="solid"/>
          </a:ln>
        </p:spPr>
        <p:txBody>
          <a:bodyPr/>
          <a:lstStyle/>
          <a:p>
            <a:endParaRPr lang="en-GB"/>
          </a:p>
        </p:txBody>
      </p:sp>
      <p:sp>
        <p:nvSpPr>
          <p:cNvPr id="13" name="Shape 11"/>
          <p:cNvSpPr/>
          <p:nvPr/>
        </p:nvSpPr>
        <p:spPr>
          <a:xfrm>
            <a:off x="4434840" y="1600200"/>
            <a:ext cx="82296" cy="3108960"/>
          </a:xfrm>
          <a:prstGeom prst="rect">
            <a:avLst/>
          </a:prstGeom>
          <a:solidFill>
            <a:srgbClr val="8A1538"/>
          </a:solidFill>
          <a:ln w="12700">
            <a:solidFill>
              <a:srgbClr val="8A1538"/>
            </a:solidFill>
            <a:prstDash val="solid"/>
          </a:ln>
        </p:spPr>
        <p:txBody>
          <a:bodyPr/>
          <a:lstStyle/>
          <a:p>
            <a:endParaRPr lang="en-GB"/>
          </a:p>
        </p:txBody>
      </p:sp>
      <p:sp>
        <p:nvSpPr>
          <p:cNvPr id="14" name="Text 12"/>
          <p:cNvSpPr/>
          <p:nvPr/>
        </p:nvSpPr>
        <p:spPr>
          <a:xfrm>
            <a:off x="4663440" y="1764792"/>
            <a:ext cx="2880360" cy="256032"/>
          </a:xfrm>
          <a:prstGeom prst="rect">
            <a:avLst/>
          </a:prstGeom>
          <a:noFill/>
          <a:ln/>
        </p:spPr>
        <p:txBody>
          <a:bodyPr wrap="square" lIns="0" tIns="0" rIns="0" bIns="0" rtlCol="0" anchor="ctr"/>
          <a:lstStyle/>
          <a:p>
            <a:pPr marL="0" indent="0">
              <a:buNone/>
            </a:pPr>
            <a:r>
              <a:rPr lang="en-US" sz="1500" b="1" dirty="0">
                <a:solidFill>
                  <a:srgbClr val="081D3F"/>
                </a:solidFill>
              </a:rPr>
              <a:t>Choose a structure</a:t>
            </a:r>
            <a:endParaRPr lang="en-US" sz="1500" dirty="0"/>
          </a:p>
        </p:txBody>
      </p:sp>
      <p:sp>
        <p:nvSpPr>
          <p:cNvPr id="15" name="Text 13"/>
          <p:cNvSpPr/>
          <p:nvPr/>
        </p:nvSpPr>
        <p:spPr>
          <a:xfrm>
            <a:off x="4663440" y="2167128"/>
            <a:ext cx="2834640" cy="2423160"/>
          </a:xfrm>
          <a:prstGeom prst="rect">
            <a:avLst/>
          </a:prstGeom>
          <a:noFill/>
          <a:ln/>
        </p:spPr>
        <p:txBody>
          <a:bodyPr wrap="square" lIns="254" tIns="254" rIns="254" bIns="254" rtlCol="0" anchor="ctr">
            <a:normAutofit/>
          </a:bodyPr>
          <a:lstStyle/>
          <a:p>
            <a:pPr marL="0" indent="0">
              <a:buNone/>
            </a:pPr>
            <a:r>
              <a:rPr lang="en-US" sz="1220" dirty="0">
                <a:solidFill>
                  <a:srgbClr val="23314A"/>
                </a:solidFill>
              </a:rPr>
              <a:t>Apply a simple, examiner-friendly structure that links aim, objectives, findings and recommendations.</a:t>
            </a:r>
            <a:endParaRPr lang="en-US" sz="1220" dirty="0"/>
          </a:p>
        </p:txBody>
      </p:sp>
      <p:sp>
        <p:nvSpPr>
          <p:cNvPr id="16" name="Shape 14"/>
          <p:cNvSpPr/>
          <p:nvPr/>
        </p:nvSpPr>
        <p:spPr>
          <a:xfrm>
            <a:off x="8183880" y="1600200"/>
            <a:ext cx="3291840" cy="3108960"/>
          </a:xfrm>
          <a:prstGeom prst="roundRect">
            <a:avLst>
              <a:gd name="adj" fmla="val 4412"/>
            </a:avLst>
          </a:prstGeom>
          <a:solidFill>
            <a:srgbClr val="FFFFFF"/>
          </a:solidFill>
          <a:ln w="12700">
            <a:solidFill>
              <a:srgbClr val="D6DEE8"/>
            </a:solidFill>
            <a:prstDash val="solid"/>
          </a:ln>
        </p:spPr>
        <p:txBody>
          <a:bodyPr/>
          <a:lstStyle/>
          <a:p>
            <a:endParaRPr lang="en-GB"/>
          </a:p>
        </p:txBody>
      </p:sp>
      <p:sp>
        <p:nvSpPr>
          <p:cNvPr id="17" name="Shape 15"/>
          <p:cNvSpPr/>
          <p:nvPr/>
        </p:nvSpPr>
        <p:spPr>
          <a:xfrm>
            <a:off x="8183880" y="1600200"/>
            <a:ext cx="82296" cy="3108960"/>
          </a:xfrm>
          <a:prstGeom prst="rect">
            <a:avLst/>
          </a:prstGeom>
          <a:solidFill>
            <a:srgbClr val="C6A969"/>
          </a:solidFill>
          <a:ln w="12700">
            <a:solidFill>
              <a:srgbClr val="C6A969"/>
            </a:solidFill>
            <a:prstDash val="solid"/>
          </a:ln>
        </p:spPr>
        <p:txBody>
          <a:bodyPr/>
          <a:lstStyle/>
          <a:p>
            <a:endParaRPr lang="en-GB"/>
          </a:p>
        </p:txBody>
      </p:sp>
      <p:sp>
        <p:nvSpPr>
          <p:cNvPr id="18" name="Text 16"/>
          <p:cNvSpPr/>
          <p:nvPr/>
        </p:nvSpPr>
        <p:spPr>
          <a:xfrm>
            <a:off x="8412480" y="1764792"/>
            <a:ext cx="2880360" cy="256032"/>
          </a:xfrm>
          <a:prstGeom prst="rect">
            <a:avLst/>
          </a:prstGeom>
          <a:noFill/>
          <a:ln/>
        </p:spPr>
        <p:txBody>
          <a:bodyPr wrap="square" lIns="0" tIns="0" rIns="0" bIns="0" rtlCol="0" anchor="ctr"/>
          <a:lstStyle/>
          <a:p>
            <a:pPr marL="0" indent="0">
              <a:buNone/>
            </a:pPr>
            <a:r>
              <a:rPr lang="en-US" sz="1500" b="1" dirty="0">
                <a:solidFill>
                  <a:srgbClr val="081D3F"/>
                </a:solidFill>
              </a:rPr>
              <a:t>Avoid common mistakes</a:t>
            </a:r>
            <a:endParaRPr lang="en-US" sz="1500" dirty="0"/>
          </a:p>
        </p:txBody>
      </p:sp>
      <p:sp>
        <p:nvSpPr>
          <p:cNvPr id="19" name="Text 17"/>
          <p:cNvSpPr/>
          <p:nvPr/>
        </p:nvSpPr>
        <p:spPr>
          <a:xfrm>
            <a:off x="8412480" y="2167128"/>
            <a:ext cx="2834640" cy="2423160"/>
          </a:xfrm>
          <a:prstGeom prst="rect">
            <a:avLst/>
          </a:prstGeom>
          <a:noFill/>
          <a:ln/>
        </p:spPr>
        <p:txBody>
          <a:bodyPr wrap="square" lIns="254" tIns="254" rIns="254" bIns="254" rtlCol="0" anchor="ctr">
            <a:normAutofit/>
          </a:bodyPr>
          <a:lstStyle/>
          <a:p>
            <a:pPr marL="0" indent="0">
              <a:buNone/>
            </a:pPr>
            <a:r>
              <a:rPr lang="en-US" sz="1220" dirty="0">
                <a:solidFill>
                  <a:srgbClr val="23314A"/>
                </a:solidFill>
              </a:rPr>
              <a:t>Recognise what not to include: new material, unsupported claims, excessive detail and weak endings.</a:t>
            </a:r>
            <a:endParaRPr lang="en-US" sz="1220" dirty="0"/>
          </a:p>
        </p:txBody>
      </p:sp>
      <p:sp>
        <p:nvSpPr>
          <p:cNvPr id="20" name="Text 18"/>
          <p:cNvSpPr/>
          <p:nvPr/>
        </p:nvSpPr>
        <p:spPr>
          <a:xfrm>
            <a:off x="1143000" y="5166360"/>
            <a:ext cx="9784080" cy="420624"/>
          </a:xfrm>
          <a:prstGeom prst="rect">
            <a:avLst/>
          </a:prstGeom>
          <a:noFill/>
          <a:ln/>
        </p:spPr>
        <p:txBody>
          <a:bodyPr wrap="square" lIns="0" tIns="0" rIns="0" bIns="0" rtlCol="0" anchor="ctr">
            <a:normAutofit fontScale="85000" lnSpcReduction="10000"/>
          </a:bodyPr>
          <a:lstStyle/>
          <a:p>
            <a:pPr marL="0" indent="0" algn="ctr">
              <a:buNone/>
            </a:pPr>
            <a:r>
              <a:rPr lang="en-US" sz="1800" b="1" dirty="0">
                <a:solidFill>
                  <a:srgbClr val="081D3F"/>
                </a:solidFill>
              </a:rPr>
              <a:t>The aim is not to add more research — it is to make the research easier to understand, judge and remember.</a:t>
            </a:r>
            <a:endParaRPr lang="en-US" sz="1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7F5F1"/>
        </a:solidFill>
        <a:effectLst/>
      </p:bgPr>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E3419BC9-FA5E-160A-4772-344F7A3DBE14}"/>
              </a:ext>
            </a:extLst>
          </p:cNvPr>
          <p:cNvPicPr>
            <a:picLocks noChangeAspect="1"/>
          </p:cNvPicPr>
          <p:nvPr/>
        </p:nvPicPr>
        <p:blipFill>
          <a:blip r:embed="rId3"/>
          <a:stretch>
            <a:fillRect/>
          </a:stretch>
        </p:blipFill>
        <p:spPr>
          <a:xfrm>
            <a:off x="-12305" y="5624984"/>
            <a:ext cx="12204000" cy="1114144"/>
          </a:xfrm>
          <a:prstGeom prst="rect">
            <a:avLst/>
          </a:prstGeom>
        </p:spPr>
      </p:pic>
      <p:sp>
        <p:nvSpPr>
          <p:cNvPr id="2" name="Shape 0"/>
          <p:cNvSpPr/>
          <p:nvPr/>
        </p:nvSpPr>
        <p:spPr>
          <a:xfrm>
            <a:off x="0" y="0"/>
            <a:ext cx="12191695" cy="118872"/>
          </a:xfrm>
          <a:prstGeom prst="rect">
            <a:avLst/>
          </a:prstGeom>
          <a:solidFill>
            <a:srgbClr val="8A1538"/>
          </a:solidFill>
          <a:ln w="12700">
            <a:solidFill>
              <a:srgbClr val="8A1538"/>
            </a:solidFill>
            <a:prstDash val="solid"/>
          </a:ln>
        </p:spPr>
        <p:txBody>
          <a:bodyPr/>
          <a:lstStyle/>
          <a:p>
            <a:endParaRPr lang="en-GB"/>
          </a:p>
        </p:txBody>
      </p:sp>
      <p:sp>
        <p:nvSpPr>
          <p:cNvPr id="3" name="Shape 1"/>
          <p:cNvSpPr/>
          <p:nvPr/>
        </p:nvSpPr>
        <p:spPr>
          <a:xfrm>
            <a:off x="0" y="118872"/>
            <a:ext cx="12191695" cy="18288"/>
          </a:xfrm>
          <a:prstGeom prst="rect">
            <a:avLst/>
          </a:prstGeom>
          <a:solidFill>
            <a:srgbClr val="C6A969"/>
          </a:solidFill>
          <a:ln w="12700">
            <a:solidFill>
              <a:srgbClr val="C6A969"/>
            </a:solidFill>
            <a:prstDash val="solid"/>
          </a:ln>
        </p:spPr>
        <p:txBody>
          <a:bodyPr/>
          <a:lstStyle/>
          <a:p>
            <a:endParaRPr lang="en-GB"/>
          </a:p>
        </p:txBody>
      </p:sp>
      <p:sp>
        <p:nvSpPr>
          <p:cNvPr id="4" name="Text 2"/>
          <p:cNvSpPr/>
          <p:nvPr/>
        </p:nvSpPr>
        <p:spPr>
          <a:xfrm>
            <a:off x="502920" y="384048"/>
            <a:ext cx="8138160" cy="438912"/>
          </a:xfrm>
          <a:prstGeom prst="rect">
            <a:avLst/>
          </a:prstGeom>
          <a:noFill/>
          <a:ln/>
        </p:spPr>
        <p:txBody>
          <a:bodyPr wrap="square" lIns="0" tIns="0" rIns="0" bIns="0" rtlCol="0" anchor="ctr"/>
          <a:lstStyle/>
          <a:p>
            <a:pPr marL="0" indent="0">
              <a:buNone/>
            </a:pPr>
            <a:r>
              <a:rPr lang="en-US" sz="2800" b="1" dirty="0">
                <a:solidFill>
                  <a:srgbClr val="081D3F"/>
                </a:solidFill>
                <a:latin typeface="Aptos Display" pitchFamily="34" charset="0"/>
                <a:ea typeface="Aptos Display" pitchFamily="34" charset="-122"/>
                <a:cs typeface="Aptos Display" pitchFamily="34" charset="-120"/>
              </a:rPr>
              <a:t>The dissertation conclusion</a:t>
            </a:r>
            <a:endParaRPr lang="en-US" sz="2800" dirty="0"/>
          </a:p>
        </p:txBody>
      </p:sp>
      <p:sp>
        <p:nvSpPr>
          <p:cNvPr id="5" name="Text 3"/>
          <p:cNvSpPr/>
          <p:nvPr/>
        </p:nvSpPr>
        <p:spPr>
          <a:xfrm>
            <a:off x="530352" y="850392"/>
            <a:ext cx="8778240" cy="219456"/>
          </a:xfrm>
          <a:prstGeom prst="rect">
            <a:avLst/>
          </a:prstGeom>
          <a:noFill/>
          <a:ln/>
        </p:spPr>
        <p:txBody>
          <a:bodyPr wrap="square" lIns="0" tIns="0" rIns="0" bIns="0" rtlCol="0" anchor="ctr"/>
          <a:lstStyle/>
          <a:p>
            <a:pPr marL="0" indent="0">
              <a:buNone/>
            </a:pPr>
            <a:r>
              <a:rPr lang="en-US" sz="1250" i="1" dirty="0">
                <a:solidFill>
                  <a:srgbClr val="5F6B7A"/>
                </a:solidFill>
                <a:latin typeface="Aptos" pitchFamily="34" charset="0"/>
                <a:ea typeface="Aptos" pitchFamily="34" charset="-122"/>
                <a:cs typeface="Aptos" pitchFamily="34" charset="-120"/>
              </a:rPr>
              <a:t>What do we mean by a conclusion?</a:t>
            </a:r>
            <a:endParaRPr lang="en-US" sz="1250" dirty="0"/>
          </a:p>
        </p:txBody>
      </p:sp>
      <p:sp>
        <p:nvSpPr>
          <p:cNvPr id="6" name="Shape 4"/>
          <p:cNvSpPr/>
          <p:nvPr/>
        </p:nvSpPr>
        <p:spPr>
          <a:xfrm>
            <a:off x="502920" y="1143000"/>
            <a:ext cx="1828800" cy="0"/>
          </a:xfrm>
          <a:prstGeom prst="line">
            <a:avLst/>
          </a:prstGeom>
          <a:noFill/>
          <a:ln w="25400">
            <a:solidFill>
              <a:srgbClr val="8A1538"/>
            </a:solidFill>
            <a:prstDash val="solid"/>
          </a:ln>
        </p:spPr>
        <p:txBody>
          <a:bodyPr/>
          <a:lstStyle/>
          <a:p>
            <a:endParaRPr lang="en-GB"/>
          </a:p>
        </p:txBody>
      </p:sp>
      <p:sp>
        <p:nvSpPr>
          <p:cNvPr id="7" name="Text 5"/>
          <p:cNvSpPr/>
          <p:nvPr/>
        </p:nvSpPr>
        <p:spPr>
          <a:xfrm>
            <a:off x="502920" y="6492240"/>
            <a:ext cx="10789920" cy="201168"/>
          </a:xfrm>
          <a:prstGeom prst="rect">
            <a:avLst/>
          </a:prstGeom>
          <a:noFill/>
          <a:ln/>
        </p:spPr>
        <p:txBody>
          <a:bodyPr wrap="square" lIns="0" tIns="0" rIns="0" bIns="0" rtlCol="0" anchor="ctr"/>
          <a:lstStyle/>
          <a:p>
            <a:pPr marL="0" indent="0">
              <a:buNone/>
            </a:pPr>
            <a:r>
              <a:rPr lang="en-US" sz="850" dirty="0">
                <a:solidFill>
                  <a:srgbClr val="667085"/>
                </a:solidFill>
              </a:rPr>
              <a:t>BSc Professional Investigation / Operational Policing  |  Conclusion &amp; Abstract  |  Delivery: 13 August 2026</a:t>
            </a:r>
            <a:endParaRPr lang="en-US" sz="850" dirty="0"/>
          </a:p>
        </p:txBody>
      </p:sp>
      <p:sp>
        <p:nvSpPr>
          <p:cNvPr id="8" name="Shape 6"/>
          <p:cNvSpPr/>
          <p:nvPr/>
        </p:nvSpPr>
        <p:spPr>
          <a:xfrm>
            <a:off x="731520" y="1481328"/>
            <a:ext cx="4800600" cy="1463040"/>
          </a:xfrm>
          <a:prstGeom prst="roundRect">
            <a:avLst>
              <a:gd name="adj" fmla="val 11250"/>
            </a:avLst>
          </a:prstGeom>
          <a:solidFill>
            <a:srgbClr val="EAF2F9"/>
          </a:solidFill>
          <a:ln w="12700">
            <a:solidFill>
              <a:srgbClr val="C7D6E6"/>
            </a:solidFill>
            <a:prstDash val="solid"/>
          </a:ln>
        </p:spPr>
        <p:txBody>
          <a:bodyPr/>
          <a:lstStyle/>
          <a:p>
            <a:endParaRPr lang="en-GB"/>
          </a:p>
        </p:txBody>
      </p:sp>
      <p:sp>
        <p:nvSpPr>
          <p:cNvPr id="9" name="Text 7"/>
          <p:cNvSpPr/>
          <p:nvPr/>
        </p:nvSpPr>
        <p:spPr>
          <a:xfrm>
            <a:off x="1143000" y="1792224"/>
            <a:ext cx="3977640" cy="676656"/>
          </a:xfrm>
          <a:prstGeom prst="rect">
            <a:avLst/>
          </a:prstGeom>
          <a:noFill/>
          <a:ln/>
        </p:spPr>
        <p:txBody>
          <a:bodyPr wrap="square" lIns="0" tIns="0" rIns="0" bIns="0" rtlCol="0" anchor="ctr">
            <a:normAutofit/>
          </a:bodyPr>
          <a:lstStyle/>
          <a:p>
            <a:pPr marL="0" indent="0">
              <a:buNone/>
            </a:pPr>
            <a:r>
              <a:rPr lang="en-US" sz="1650" i="1" dirty="0">
                <a:solidFill>
                  <a:srgbClr val="081D3F"/>
                </a:solidFill>
              </a:rPr>
              <a:t>“A judgement or decision reached by reasoning.”</a:t>
            </a:r>
            <a:endParaRPr lang="en-US" sz="1650" dirty="0"/>
          </a:p>
        </p:txBody>
      </p:sp>
      <p:sp>
        <p:nvSpPr>
          <p:cNvPr id="10" name="Text 8"/>
          <p:cNvSpPr/>
          <p:nvPr/>
        </p:nvSpPr>
        <p:spPr>
          <a:xfrm>
            <a:off x="1143000" y="2560320"/>
            <a:ext cx="3977640" cy="164592"/>
          </a:xfrm>
          <a:prstGeom prst="rect">
            <a:avLst/>
          </a:prstGeom>
          <a:noFill/>
          <a:ln/>
        </p:spPr>
        <p:txBody>
          <a:bodyPr wrap="square" lIns="0" tIns="0" rIns="0" bIns="0" rtlCol="0" anchor="ctr"/>
          <a:lstStyle/>
          <a:p>
            <a:pPr marL="0" indent="0">
              <a:buNone/>
            </a:pPr>
            <a:r>
              <a:rPr lang="en-US" sz="950" dirty="0">
                <a:solidFill>
                  <a:srgbClr val="5F6B7A"/>
                </a:solidFill>
              </a:rPr>
              <a:t>Oxford Dictionaries, 2022</a:t>
            </a:r>
            <a:endParaRPr lang="en-US" sz="950" dirty="0"/>
          </a:p>
        </p:txBody>
      </p:sp>
      <p:sp>
        <p:nvSpPr>
          <p:cNvPr id="11" name="Shape 9"/>
          <p:cNvSpPr/>
          <p:nvPr/>
        </p:nvSpPr>
        <p:spPr>
          <a:xfrm>
            <a:off x="6629400" y="1481328"/>
            <a:ext cx="4800600" cy="1463040"/>
          </a:xfrm>
          <a:prstGeom prst="roundRect">
            <a:avLst>
              <a:gd name="adj" fmla="val 11250"/>
            </a:avLst>
          </a:prstGeom>
          <a:solidFill>
            <a:srgbClr val="EAF2F9"/>
          </a:solidFill>
          <a:ln w="12700">
            <a:solidFill>
              <a:srgbClr val="C7D6E6"/>
            </a:solidFill>
            <a:prstDash val="solid"/>
          </a:ln>
        </p:spPr>
        <p:txBody>
          <a:bodyPr/>
          <a:lstStyle/>
          <a:p>
            <a:endParaRPr lang="en-GB"/>
          </a:p>
        </p:txBody>
      </p:sp>
      <p:sp>
        <p:nvSpPr>
          <p:cNvPr id="12" name="Text 10"/>
          <p:cNvSpPr/>
          <p:nvPr/>
        </p:nvSpPr>
        <p:spPr>
          <a:xfrm>
            <a:off x="7040880" y="1792224"/>
            <a:ext cx="3977640" cy="676656"/>
          </a:xfrm>
          <a:prstGeom prst="rect">
            <a:avLst/>
          </a:prstGeom>
          <a:noFill/>
          <a:ln/>
        </p:spPr>
        <p:txBody>
          <a:bodyPr wrap="square" lIns="0" tIns="0" rIns="0" bIns="0" rtlCol="0" anchor="ctr">
            <a:normAutofit/>
          </a:bodyPr>
          <a:lstStyle/>
          <a:p>
            <a:pPr marL="0" indent="0">
              <a:buNone/>
            </a:pPr>
            <a:r>
              <a:rPr lang="en-US" sz="1650" i="1" dirty="0">
                <a:solidFill>
                  <a:srgbClr val="081D3F"/>
                </a:solidFill>
              </a:rPr>
              <a:t>“The end or finish of an event, process or text.”</a:t>
            </a:r>
            <a:endParaRPr lang="en-US" sz="1650" dirty="0"/>
          </a:p>
        </p:txBody>
      </p:sp>
      <p:sp>
        <p:nvSpPr>
          <p:cNvPr id="13" name="Text 11"/>
          <p:cNvSpPr/>
          <p:nvPr/>
        </p:nvSpPr>
        <p:spPr>
          <a:xfrm>
            <a:off x="7040880" y="2560320"/>
            <a:ext cx="3977640" cy="164592"/>
          </a:xfrm>
          <a:prstGeom prst="rect">
            <a:avLst/>
          </a:prstGeom>
          <a:noFill/>
          <a:ln/>
        </p:spPr>
        <p:txBody>
          <a:bodyPr wrap="square" lIns="0" tIns="0" rIns="0" bIns="0" rtlCol="0" anchor="ctr"/>
          <a:lstStyle/>
          <a:p>
            <a:pPr marL="0" indent="0">
              <a:buNone/>
            </a:pPr>
            <a:r>
              <a:rPr lang="en-US" sz="950" dirty="0">
                <a:solidFill>
                  <a:srgbClr val="5F6B7A"/>
                </a:solidFill>
              </a:rPr>
              <a:t>Oxford Dictionaries, 2022</a:t>
            </a:r>
            <a:endParaRPr lang="en-US" sz="950" dirty="0"/>
          </a:p>
        </p:txBody>
      </p:sp>
      <p:sp>
        <p:nvSpPr>
          <p:cNvPr id="14" name="Shape 12"/>
          <p:cNvSpPr/>
          <p:nvPr/>
        </p:nvSpPr>
        <p:spPr>
          <a:xfrm>
            <a:off x="4479637" y="3429000"/>
            <a:ext cx="3722254" cy="658368"/>
          </a:xfrm>
          <a:prstGeom prst="chevron">
            <a:avLst/>
          </a:prstGeom>
          <a:solidFill>
            <a:srgbClr val="8A1538"/>
          </a:solidFill>
          <a:ln w="12700">
            <a:solidFill>
              <a:srgbClr val="8A1538"/>
            </a:solidFill>
            <a:prstDash val="solid"/>
          </a:ln>
        </p:spPr>
        <p:txBody>
          <a:bodyPr/>
          <a:lstStyle/>
          <a:p>
            <a:pPr algn="ctr"/>
            <a:r>
              <a:rPr lang="en-GB" dirty="0">
                <a:solidFill>
                  <a:srgbClr val="FFFF00"/>
                </a:solidFill>
              </a:rPr>
              <a:t>Circa 1000 words</a:t>
            </a:r>
          </a:p>
        </p:txBody>
      </p:sp>
      <p:sp>
        <p:nvSpPr>
          <p:cNvPr id="15" name="Text 13"/>
          <p:cNvSpPr/>
          <p:nvPr/>
        </p:nvSpPr>
        <p:spPr>
          <a:xfrm>
            <a:off x="1325880" y="4480560"/>
            <a:ext cx="9509760" cy="594360"/>
          </a:xfrm>
          <a:prstGeom prst="rect">
            <a:avLst/>
          </a:prstGeom>
          <a:noFill/>
          <a:ln/>
        </p:spPr>
        <p:txBody>
          <a:bodyPr wrap="square" lIns="0" tIns="0" rIns="0" bIns="0" rtlCol="0" anchor="ctr">
            <a:normAutofit fontScale="92500" lnSpcReduction="10000"/>
          </a:bodyPr>
          <a:lstStyle/>
          <a:p>
            <a:pPr marL="0" indent="0" algn="ctr">
              <a:buNone/>
            </a:pPr>
            <a:r>
              <a:rPr lang="en-US" sz="2200" b="1" dirty="0">
                <a:solidFill>
                  <a:srgbClr val="081D3F"/>
                </a:solidFill>
              </a:rPr>
              <a:t>In a dissertation, the conclusion is your reasoned final judgement: it synthesises the research, answers the question and tells the reader what to take away.</a:t>
            </a:r>
            <a:endParaRPr lang="en-US" sz="22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7F5F1"/>
        </a:solidFill>
        <a:effectLst/>
      </p:bgPr>
    </p:bg>
    <p:spTree>
      <p:nvGrpSpPr>
        <p:cNvPr id="1" name=""/>
        <p:cNvGrpSpPr/>
        <p:nvPr/>
      </p:nvGrpSpPr>
      <p:grpSpPr>
        <a:xfrm>
          <a:off x="0" y="0"/>
          <a:ext cx="0" cy="0"/>
          <a:chOff x="0" y="0"/>
          <a:chExt cx="0" cy="0"/>
        </a:xfrm>
      </p:grpSpPr>
      <p:pic>
        <p:nvPicPr>
          <p:cNvPr id="25" name="Picture 24">
            <a:extLst>
              <a:ext uri="{FF2B5EF4-FFF2-40B4-BE49-F238E27FC236}">
                <a16:creationId xmlns:a16="http://schemas.microsoft.com/office/drawing/2014/main" id="{21E4287A-7606-A9E4-698A-55A0553C4BB5}"/>
              </a:ext>
            </a:extLst>
          </p:cNvPr>
          <p:cNvPicPr>
            <a:picLocks noChangeAspect="1"/>
          </p:cNvPicPr>
          <p:nvPr/>
        </p:nvPicPr>
        <p:blipFill>
          <a:blip r:embed="rId3"/>
          <a:stretch>
            <a:fillRect/>
          </a:stretch>
        </p:blipFill>
        <p:spPr>
          <a:xfrm>
            <a:off x="-12305" y="5624984"/>
            <a:ext cx="12204000" cy="1114144"/>
          </a:xfrm>
          <a:prstGeom prst="rect">
            <a:avLst/>
          </a:prstGeom>
        </p:spPr>
      </p:pic>
      <p:sp>
        <p:nvSpPr>
          <p:cNvPr id="2" name="Shape 0"/>
          <p:cNvSpPr/>
          <p:nvPr/>
        </p:nvSpPr>
        <p:spPr>
          <a:xfrm>
            <a:off x="0" y="0"/>
            <a:ext cx="12191695" cy="118872"/>
          </a:xfrm>
          <a:prstGeom prst="rect">
            <a:avLst/>
          </a:prstGeom>
          <a:solidFill>
            <a:srgbClr val="8A1538"/>
          </a:solidFill>
          <a:ln w="12700">
            <a:solidFill>
              <a:srgbClr val="8A1538"/>
            </a:solidFill>
            <a:prstDash val="solid"/>
          </a:ln>
        </p:spPr>
        <p:txBody>
          <a:bodyPr/>
          <a:lstStyle/>
          <a:p>
            <a:endParaRPr lang="en-GB"/>
          </a:p>
        </p:txBody>
      </p:sp>
      <p:sp>
        <p:nvSpPr>
          <p:cNvPr id="3" name="Shape 1"/>
          <p:cNvSpPr/>
          <p:nvPr/>
        </p:nvSpPr>
        <p:spPr>
          <a:xfrm>
            <a:off x="0" y="118872"/>
            <a:ext cx="12191695" cy="18288"/>
          </a:xfrm>
          <a:prstGeom prst="rect">
            <a:avLst/>
          </a:prstGeom>
          <a:solidFill>
            <a:srgbClr val="C6A969"/>
          </a:solidFill>
          <a:ln w="12700">
            <a:solidFill>
              <a:srgbClr val="C6A969"/>
            </a:solidFill>
            <a:prstDash val="solid"/>
          </a:ln>
        </p:spPr>
        <p:txBody>
          <a:bodyPr/>
          <a:lstStyle/>
          <a:p>
            <a:endParaRPr lang="en-GB"/>
          </a:p>
        </p:txBody>
      </p:sp>
      <p:sp>
        <p:nvSpPr>
          <p:cNvPr id="4" name="Text 2"/>
          <p:cNvSpPr/>
          <p:nvPr/>
        </p:nvSpPr>
        <p:spPr>
          <a:xfrm>
            <a:off x="502920" y="384048"/>
            <a:ext cx="8138160" cy="438912"/>
          </a:xfrm>
          <a:prstGeom prst="rect">
            <a:avLst/>
          </a:prstGeom>
          <a:noFill/>
          <a:ln/>
        </p:spPr>
        <p:txBody>
          <a:bodyPr wrap="square" lIns="0" tIns="0" rIns="0" bIns="0" rtlCol="0" anchor="ctr"/>
          <a:lstStyle/>
          <a:p>
            <a:pPr marL="0" indent="0">
              <a:buNone/>
            </a:pPr>
            <a:r>
              <a:rPr lang="en-US" sz="2800" b="1" dirty="0">
                <a:solidFill>
                  <a:srgbClr val="081D3F"/>
                </a:solidFill>
                <a:latin typeface="Aptos Display" pitchFamily="34" charset="0"/>
                <a:ea typeface="Aptos Display" pitchFamily="34" charset="-122"/>
                <a:cs typeface="Aptos Display" pitchFamily="34" charset="-120"/>
              </a:rPr>
              <a:t>The conclusion: bringing the pieces together</a:t>
            </a:r>
            <a:endParaRPr lang="en-US" sz="2800" dirty="0"/>
          </a:p>
        </p:txBody>
      </p:sp>
      <p:sp>
        <p:nvSpPr>
          <p:cNvPr id="5" name="Text 3"/>
          <p:cNvSpPr/>
          <p:nvPr/>
        </p:nvSpPr>
        <p:spPr>
          <a:xfrm>
            <a:off x="530352" y="850392"/>
            <a:ext cx="8778240" cy="219456"/>
          </a:xfrm>
          <a:prstGeom prst="rect">
            <a:avLst/>
          </a:prstGeom>
          <a:noFill/>
          <a:ln/>
        </p:spPr>
        <p:txBody>
          <a:bodyPr wrap="square" lIns="0" tIns="0" rIns="0" bIns="0" rtlCol="0" anchor="ctr"/>
          <a:lstStyle/>
          <a:p>
            <a:pPr marL="0" indent="0">
              <a:buNone/>
            </a:pPr>
            <a:r>
              <a:rPr lang="en-US" sz="1250" i="1" dirty="0">
                <a:solidFill>
                  <a:srgbClr val="5F6B7A"/>
                </a:solidFill>
                <a:latin typeface="Aptos" pitchFamily="34" charset="0"/>
                <a:ea typeface="Aptos" pitchFamily="34" charset="-122"/>
                <a:cs typeface="Aptos" pitchFamily="34" charset="-120"/>
              </a:rPr>
              <a:t>It is a stand-alone chapter, but it must connect visibly to the whole dissertation.</a:t>
            </a:r>
            <a:endParaRPr lang="en-US" sz="1250" dirty="0"/>
          </a:p>
        </p:txBody>
      </p:sp>
      <p:sp>
        <p:nvSpPr>
          <p:cNvPr id="6" name="Shape 4"/>
          <p:cNvSpPr/>
          <p:nvPr/>
        </p:nvSpPr>
        <p:spPr>
          <a:xfrm>
            <a:off x="502920" y="1143000"/>
            <a:ext cx="1828800" cy="0"/>
          </a:xfrm>
          <a:prstGeom prst="line">
            <a:avLst/>
          </a:prstGeom>
          <a:noFill/>
          <a:ln w="25400">
            <a:solidFill>
              <a:srgbClr val="8A1538"/>
            </a:solidFill>
            <a:prstDash val="solid"/>
          </a:ln>
        </p:spPr>
        <p:txBody>
          <a:bodyPr/>
          <a:lstStyle/>
          <a:p>
            <a:endParaRPr lang="en-GB"/>
          </a:p>
        </p:txBody>
      </p:sp>
      <p:sp>
        <p:nvSpPr>
          <p:cNvPr id="7" name="Text 5"/>
          <p:cNvSpPr/>
          <p:nvPr/>
        </p:nvSpPr>
        <p:spPr>
          <a:xfrm>
            <a:off x="502920" y="6492240"/>
            <a:ext cx="10789920" cy="201168"/>
          </a:xfrm>
          <a:prstGeom prst="rect">
            <a:avLst/>
          </a:prstGeom>
          <a:noFill/>
          <a:ln/>
        </p:spPr>
        <p:txBody>
          <a:bodyPr wrap="square" lIns="0" tIns="0" rIns="0" bIns="0" rtlCol="0" anchor="ctr"/>
          <a:lstStyle/>
          <a:p>
            <a:pPr marL="0" indent="0">
              <a:buNone/>
            </a:pPr>
            <a:r>
              <a:rPr lang="en-US" sz="850" dirty="0">
                <a:solidFill>
                  <a:srgbClr val="667085"/>
                </a:solidFill>
              </a:rPr>
              <a:t>BSc Professional Investigation / Operational Policing  |  Conclusion &amp; Abstract  |  Delivery: 13 August 2026</a:t>
            </a:r>
            <a:endParaRPr lang="en-US" sz="850" dirty="0"/>
          </a:p>
        </p:txBody>
      </p:sp>
      <p:sp>
        <p:nvSpPr>
          <p:cNvPr id="8" name="Shape 6"/>
          <p:cNvSpPr/>
          <p:nvPr/>
        </p:nvSpPr>
        <p:spPr>
          <a:xfrm>
            <a:off x="685800" y="1965960"/>
            <a:ext cx="1783080" cy="1188720"/>
          </a:xfrm>
          <a:prstGeom prst="hexagon">
            <a:avLst/>
          </a:prstGeom>
          <a:solidFill>
            <a:srgbClr val="EAF2F9"/>
          </a:solidFill>
          <a:ln w="12700">
            <a:solidFill>
              <a:srgbClr val="C7D6E6"/>
            </a:solidFill>
            <a:prstDash val="solid"/>
          </a:ln>
        </p:spPr>
        <p:txBody>
          <a:bodyPr/>
          <a:lstStyle/>
          <a:p>
            <a:endParaRPr lang="en-GB"/>
          </a:p>
        </p:txBody>
      </p:sp>
      <p:sp>
        <p:nvSpPr>
          <p:cNvPr id="9" name="Text 7"/>
          <p:cNvSpPr/>
          <p:nvPr/>
        </p:nvSpPr>
        <p:spPr>
          <a:xfrm>
            <a:off x="822960" y="2258568"/>
            <a:ext cx="1508760" cy="201168"/>
          </a:xfrm>
          <a:prstGeom prst="rect">
            <a:avLst/>
          </a:prstGeom>
          <a:noFill/>
          <a:ln/>
        </p:spPr>
        <p:txBody>
          <a:bodyPr wrap="square" lIns="0" tIns="0" rIns="0" bIns="0" rtlCol="0" anchor="ctr"/>
          <a:lstStyle/>
          <a:p>
            <a:pPr marL="0" indent="0" algn="ctr">
              <a:buNone/>
            </a:pPr>
            <a:r>
              <a:rPr lang="en-US" sz="1350" b="1" dirty="0">
                <a:solidFill>
                  <a:srgbClr val="081D3F"/>
                </a:solidFill>
              </a:rPr>
              <a:t>Aim &amp; question</a:t>
            </a:r>
            <a:endParaRPr lang="en-US" sz="1350" dirty="0"/>
          </a:p>
        </p:txBody>
      </p:sp>
      <p:sp>
        <p:nvSpPr>
          <p:cNvPr id="10" name="Text 8"/>
          <p:cNvSpPr/>
          <p:nvPr/>
        </p:nvSpPr>
        <p:spPr>
          <a:xfrm>
            <a:off x="548640" y="3401568"/>
            <a:ext cx="2057400" cy="502920"/>
          </a:xfrm>
          <a:prstGeom prst="rect">
            <a:avLst/>
          </a:prstGeom>
          <a:noFill/>
          <a:ln/>
        </p:spPr>
        <p:txBody>
          <a:bodyPr wrap="square" lIns="0" tIns="0" rIns="0" bIns="0" rtlCol="0" anchor="ctr">
            <a:normAutofit/>
          </a:bodyPr>
          <a:lstStyle/>
          <a:p>
            <a:pPr marL="0" indent="0" algn="ctr">
              <a:buNone/>
            </a:pPr>
            <a:r>
              <a:rPr lang="en-US" sz="1140" dirty="0">
                <a:solidFill>
                  <a:srgbClr val="5F6B7A"/>
                </a:solidFill>
              </a:rPr>
              <a:t>What the dissertation set out to examine</a:t>
            </a:r>
            <a:endParaRPr lang="en-US" sz="1140" dirty="0"/>
          </a:p>
        </p:txBody>
      </p:sp>
      <p:sp>
        <p:nvSpPr>
          <p:cNvPr id="11" name="Shape 9"/>
          <p:cNvSpPr/>
          <p:nvPr/>
        </p:nvSpPr>
        <p:spPr>
          <a:xfrm>
            <a:off x="2953512" y="1965960"/>
            <a:ext cx="1783080" cy="1188720"/>
          </a:xfrm>
          <a:prstGeom prst="hexagon">
            <a:avLst/>
          </a:prstGeom>
          <a:solidFill>
            <a:srgbClr val="EAF2F9"/>
          </a:solidFill>
          <a:ln w="12700">
            <a:solidFill>
              <a:srgbClr val="C7D6E6"/>
            </a:solidFill>
            <a:prstDash val="solid"/>
          </a:ln>
        </p:spPr>
        <p:txBody>
          <a:bodyPr/>
          <a:lstStyle/>
          <a:p>
            <a:endParaRPr lang="en-GB"/>
          </a:p>
        </p:txBody>
      </p:sp>
      <p:sp>
        <p:nvSpPr>
          <p:cNvPr id="12" name="Text 10"/>
          <p:cNvSpPr/>
          <p:nvPr/>
        </p:nvSpPr>
        <p:spPr>
          <a:xfrm>
            <a:off x="3090672" y="2258568"/>
            <a:ext cx="1508760" cy="201168"/>
          </a:xfrm>
          <a:prstGeom prst="rect">
            <a:avLst/>
          </a:prstGeom>
          <a:noFill/>
          <a:ln/>
        </p:spPr>
        <p:txBody>
          <a:bodyPr wrap="square" lIns="0" tIns="0" rIns="0" bIns="0" rtlCol="0" anchor="ctr"/>
          <a:lstStyle/>
          <a:p>
            <a:pPr marL="0" indent="0" algn="ctr">
              <a:buNone/>
            </a:pPr>
            <a:r>
              <a:rPr lang="en-US" sz="1350" b="1" dirty="0">
                <a:solidFill>
                  <a:srgbClr val="081D3F"/>
                </a:solidFill>
              </a:rPr>
              <a:t>Literature</a:t>
            </a:r>
            <a:endParaRPr lang="en-US" sz="1350" dirty="0"/>
          </a:p>
        </p:txBody>
      </p:sp>
      <p:sp>
        <p:nvSpPr>
          <p:cNvPr id="13" name="Text 11"/>
          <p:cNvSpPr/>
          <p:nvPr/>
        </p:nvSpPr>
        <p:spPr>
          <a:xfrm>
            <a:off x="2816352" y="3401568"/>
            <a:ext cx="2057400" cy="502920"/>
          </a:xfrm>
          <a:prstGeom prst="rect">
            <a:avLst/>
          </a:prstGeom>
          <a:noFill/>
          <a:ln/>
        </p:spPr>
        <p:txBody>
          <a:bodyPr wrap="square" lIns="0" tIns="0" rIns="0" bIns="0" rtlCol="0" anchor="ctr">
            <a:normAutofit/>
          </a:bodyPr>
          <a:lstStyle/>
          <a:p>
            <a:pPr marL="0" indent="0" algn="ctr">
              <a:buNone/>
            </a:pPr>
            <a:r>
              <a:rPr lang="en-US" sz="1140" dirty="0">
                <a:solidFill>
                  <a:srgbClr val="5F6B7A"/>
                </a:solidFill>
              </a:rPr>
              <a:t>What existing knowledge suggested</a:t>
            </a:r>
            <a:endParaRPr lang="en-US" sz="1140" dirty="0"/>
          </a:p>
        </p:txBody>
      </p:sp>
      <p:sp>
        <p:nvSpPr>
          <p:cNvPr id="14" name="Shape 12"/>
          <p:cNvSpPr/>
          <p:nvPr/>
        </p:nvSpPr>
        <p:spPr>
          <a:xfrm>
            <a:off x="5221224" y="1965960"/>
            <a:ext cx="1783080" cy="1188720"/>
          </a:xfrm>
          <a:prstGeom prst="hexagon">
            <a:avLst/>
          </a:prstGeom>
          <a:solidFill>
            <a:srgbClr val="EAF2F9"/>
          </a:solidFill>
          <a:ln w="12700">
            <a:solidFill>
              <a:srgbClr val="C7D6E6"/>
            </a:solidFill>
            <a:prstDash val="solid"/>
          </a:ln>
        </p:spPr>
        <p:txBody>
          <a:bodyPr/>
          <a:lstStyle/>
          <a:p>
            <a:endParaRPr lang="en-GB"/>
          </a:p>
        </p:txBody>
      </p:sp>
      <p:sp>
        <p:nvSpPr>
          <p:cNvPr id="15" name="Text 13"/>
          <p:cNvSpPr/>
          <p:nvPr/>
        </p:nvSpPr>
        <p:spPr>
          <a:xfrm>
            <a:off x="5358384" y="2258568"/>
            <a:ext cx="1508760" cy="201168"/>
          </a:xfrm>
          <a:prstGeom prst="rect">
            <a:avLst/>
          </a:prstGeom>
          <a:noFill/>
          <a:ln/>
        </p:spPr>
        <p:txBody>
          <a:bodyPr wrap="square" lIns="0" tIns="0" rIns="0" bIns="0" rtlCol="0" anchor="ctr"/>
          <a:lstStyle/>
          <a:p>
            <a:pPr marL="0" indent="0" algn="ctr">
              <a:buNone/>
            </a:pPr>
            <a:r>
              <a:rPr lang="en-US" sz="1350" b="1" dirty="0">
                <a:solidFill>
                  <a:srgbClr val="081D3F"/>
                </a:solidFill>
              </a:rPr>
              <a:t>Methodology</a:t>
            </a:r>
            <a:endParaRPr lang="en-US" sz="1350" dirty="0"/>
          </a:p>
        </p:txBody>
      </p:sp>
      <p:sp>
        <p:nvSpPr>
          <p:cNvPr id="16" name="Text 14"/>
          <p:cNvSpPr/>
          <p:nvPr/>
        </p:nvSpPr>
        <p:spPr>
          <a:xfrm>
            <a:off x="5084064" y="3401568"/>
            <a:ext cx="2057400" cy="502920"/>
          </a:xfrm>
          <a:prstGeom prst="rect">
            <a:avLst/>
          </a:prstGeom>
          <a:noFill/>
          <a:ln/>
        </p:spPr>
        <p:txBody>
          <a:bodyPr wrap="square" lIns="0" tIns="0" rIns="0" bIns="0" rtlCol="0" anchor="ctr">
            <a:normAutofit/>
          </a:bodyPr>
          <a:lstStyle/>
          <a:p>
            <a:pPr marL="0" indent="0" algn="ctr">
              <a:buNone/>
            </a:pPr>
            <a:r>
              <a:rPr lang="en-US" sz="1140" dirty="0">
                <a:solidFill>
                  <a:srgbClr val="5F6B7A"/>
                </a:solidFill>
              </a:rPr>
              <a:t>How the research was designed</a:t>
            </a:r>
            <a:endParaRPr lang="en-US" sz="1140" dirty="0"/>
          </a:p>
        </p:txBody>
      </p:sp>
      <p:sp>
        <p:nvSpPr>
          <p:cNvPr id="17" name="Shape 15"/>
          <p:cNvSpPr/>
          <p:nvPr/>
        </p:nvSpPr>
        <p:spPr>
          <a:xfrm>
            <a:off x="7488936" y="1965960"/>
            <a:ext cx="1783080" cy="1188720"/>
          </a:xfrm>
          <a:prstGeom prst="hexagon">
            <a:avLst/>
          </a:prstGeom>
          <a:solidFill>
            <a:srgbClr val="EAF2F9"/>
          </a:solidFill>
          <a:ln w="12700">
            <a:solidFill>
              <a:srgbClr val="C7D6E6"/>
            </a:solidFill>
            <a:prstDash val="solid"/>
          </a:ln>
        </p:spPr>
        <p:txBody>
          <a:bodyPr/>
          <a:lstStyle/>
          <a:p>
            <a:endParaRPr lang="en-GB"/>
          </a:p>
        </p:txBody>
      </p:sp>
      <p:sp>
        <p:nvSpPr>
          <p:cNvPr id="18" name="Text 16"/>
          <p:cNvSpPr/>
          <p:nvPr/>
        </p:nvSpPr>
        <p:spPr>
          <a:xfrm>
            <a:off x="7626096" y="2258568"/>
            <a:ext cx="1508760" cy="201168"/>
          </a:xfrm>
          <a:prstGeom prst="rect">
            <a:avLst/>
          </a:prstGeom>
          <a:noFill/>
          <a:ln/>
        </p:spPr>
        <p:txBody>
          <a:bodyPr wrap="square" lIns="0" tIns="0" rIns="0" bIns="0" rtlCol="0" anchor="ctr"/>
          <a:lstStyle/>
          <a:p>
            <a:pPr marL="0" indent="0" algn="ctr">
              <a:buNone/>
            </a:pPr>
            <a:r>
              <a:rPr lang="en-US" sz="1350" b="1" dirty="0">
                <a:solidFill>
                  <a:srgbClr val="081D3F"/>
                </a:solidFill>
              </a:rPr>
              <a:t>Findings</a:t>
            </a:r>
            <a:endParaRPr lang="en-US" sz="1350" dirty="0"/>
          </a:p>
        </p:txBody>
      </p:sp>
      <p:sp>
        <p:nvSpPr>
          <p:cNvPr id="19" name="Text 17"/>
          <p:cNvSpPr/>
          <p:nvPr/>
        </p:nvSpPr>
        <p:spPr>
          <a:xfrm>
            <a:off x="7351776" y="3401568"/>
            <a:ext cx="2057400" cy="502920"/>
          </a:xfrm>
          <a:prstGeom prst="rect">
            <a:avLst/>
          </a:prstGeom>
          <a:noFill/>
          <a:ln/>
        </p:spPr>
        <p:txBody>
          <a:bodyPr wrap="square" lIns="0" tIns="0" rIns="0" bIns="0" rtlCol="0" anchor="ctr">
            <a:normAutofit/>
          </a:bodyPr>
          <a:lstStyle/>
          <a:p>
            <a:pPr marL="0" indent="0" algn="ctr">
              <a:buNone/>
            </a:pPr>
            <a:r>
              <a:rPr lang="en-US" sz="1140" dirty="0">
                <a:solidFill>
                  <a:srgbClr val="5F6B7A"/>
                </a:solidFill>
              </a:rPr>
              <a:t>What the study found</a:t>
            </a:r>
            <a:endParaRPr lang="en-US" sz="1140" dirty="0"/>
          </a:p>
        </p:txBody>
      </p:sp>
      <p:sp>
        <p:nvSpPr>
          <p:cNvPr id="20" name="Shape 18"/>
          <p:cNvSpPr/>
          <p:nvPr/>
        </p:nvSpPr>
        <p:spPr>
          <a:xfrm>
            <a:off x="9756648" y="1965960"/>
            <a:ext cx="1783080" cy="1188720"/>
          </a:xfrm>
          <a:prstGeom prst="hexagon">
            <a:avLst/>
          </a:prstGeom>
          <a:solidFill>
            <a:srgbClr val="8A1538"/>
          </a:solidFill>
          <a:ln w="12700">
            <a:solidFill>
              <a:srgbClr val="8A1538"/>
            </a:solidFill>
            <a:prstDash val="solid"/>
          </a:ln>
        </p:spPr>
        <p:txBody>
          <a:bodyPr/>
          <a:lstStyle/>
          <a:p>
            <a:endParaRPr lang="en-GB"/>
          </a:p>
        </p:txBody>
      </p:sp>
      <p:sp>
        <p:nvSpPr>
          <p:cNvPr id="21" name="Text 19"/>
          <p:cNvSpPr/>
          <p:nvPr/>
        </p:nvSpPr>
        <p:spPr>
          <a:xfrm>
            <a:off x="9893808" y="2258568"/>
            <a:ext cx="1508760" cy="201168"/>
          </a:xfrm>
          <a:prstGeom prst="rect">
            <a:avLst/>
          </a:prstGeom>
          <a:noFill/>
          <a:ln/>
        </p:spPr>
        <p:txBody>
          <a:bodyPr wrap="square" lIns="0" tIns="0" rIns="0" bIns="0" rtlCol="0" anchor="ctr"/>
          <a:lstStyle/>
          <a:p>
            <a:pPr marL="0" indent="0" algn="ctr">
              <a:buNone/>
            </a:pPr>
            <a:r>
              <a:rPr lang="en-US" sz="1350" b="1" dirty="0">
                <a:solidFill>
                  <a:srgbClr val="FFFFFF"/>
                </a:solidFill>
              </a:rPr>
              <a:t>Conclusion</a:t>
            </a:r>
            <a:endParaRPr lang="en-US" sz="1350" dirty="0"/>
          </a:p>
        </p:txBody>
      </p:sp>
      <p:sp>
        <p:nvSpPr>
          <p:cNvPr id="22" name="Text 20"/>
          <p:cNvSpPr/>
          <p:nvPr/>
        </p:nvSpPr>
        <p:spPr>
          <a:xfrm>
            <a:off x="9619488" y="3401568"/>
            <a:ext cx="2057400" cy="502920"/>
          </a:xfrm>
          <a:prstGeom prst="rect">
            <a:avLst/>
          </a:prstGeom>
          <a:noFill/>
          <a:ln/>
        </p:spPr>
        <p:txBody>
          <a:bodyPr wrap="square" lIns="0" tIns="0" rIns="0" bIns="0" rtlCol="0" anchor="ctr">
            <a:normAutofit/>
          </a:bodyPr>
          <a:lstStyle/>
          <a:p>
            <a:pPr marL="0" indent="0" algn="ctr">
              <a:buNone/>
            </a:pPr>
            <a:r>
              <a:rPr lang="en-US" sz="1140" dirty="0">
                <a:solidFill>
                  <a:srgbClr val="5F6B7A"/>
                </a:solidFill>
              </a:rPr>
              <a:t>What all of this means</a:t>
            </a:r>
            <a:endParaRPr lang="en-US" sz="1140" dirty="0"/>
          </a:p>
        </p:txBody>
      </p:sp>
      <p:sp>
        <p:nvSpPr>
          <p:cNvPr id="23" name="Text 21"/>
          <p:cNvSpPr/>
          <p:nvPr/>
        </p:nvSpPr>
        <p:spPr>
          <a:xfrm>
            <a:off x="1143000" y="4800600"/>
            <a:ext cx="9829800" cy="475488"/>
          </a:xfrm>
          <a:prstGeom prst="rect">
            <a:avLst/>
          </a:prstGeom>
          <a:noFill/>
          <a:ln/>
        </p:spPr>
        <p:txBody>
          <a:bodyPr wrap="square" lIns="0" tIns="0" rIns="0" bIns="0" rtlCol="0" anchor="ctr">
            <a:normAutofit fontScale="92500" lnSpcReduction="20000"/>
          </a:bodyPr>
          <a:lstStyle/>
          <a:p>
            <a:pPr marL="0" indent="0" algn="ctr">
              <a:buNone/>
            </a:pPr>
            <a:r>
              <a:rPr lang="en-US" sz="2100" b="1" dirty="0">
                <a:solidFill>
                  <a:srgbClr val="081D3F"/>
                </a:solidFill>
              </a:rPr>
              <a:t>Don’t rush it. A clear structure helps the examiner see that your dissertation is coherent, credible and complete.</a:t>
            </a:r>
            <a:endParaRPr lang="en-US" sz="21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7F5F1"/>
        </a:solidFill>
        <a:effectLst/>
      </p:bgPr>
    </p:bg>
    <p:spTree>
      <p:nvGrpSpPr>
        <p:cNvPr id="1" name=""/>
        <p:cNvGrpSpPr/>
        <p:nvPr/>
      </p:nvGrpSpPr>
      <p:grpSpPr>
        <a:xfrm>
          <a:off x="0" y="0"/>
          <a:ext cx="0" cy="0"/>
          <a:chOff x="0" y="0"/>
          <a:chExt cx="0" cy="0"/>
        </a:xfrm>
      </p:grpSpPr>
      <p:pic>
        <p:nvPicPr>
          <p:cNvPr id="29" name="Picture 28">
            <a:extLst>
              <a:ext uri="{FF2B5EF4-FFF2-40B4-BE49-F238E27FC236}">
                <a16:creationId xmlns:a16="http://schemas.microsoft.com/office/drawing/2014/main" id="{6EBB4E5D-0C20-E577-FD46-5DF885E6933E}"/>
              </a:ext>
            </a:extLst>
          </p:cNvPr>
          <p:cNvPicPr>
            <a:picLocks noChangeAspect="1"/>
          </p:cNvPicPr>
          <p:nvPr/>
        </p:nvPicPr>
        <p:blipFill>
          <a:blip r:embed="rId3"/>
          <a:stretch>
            <a:fillRect/>
          </a:stretch>
        </p:blipFill>
        <p:spPr>
          <a:xfrm>
            <a:off x="-12305" y="5624984"/>
            <a:ext cx="12204000" cy="1114144"/>
          </a:xfrm>
          <a:prstGeom prst="rect">
            <a:avLst/>
          </a:prstGeom>
        </p:spPr>
      </p:pic>
      <p:sp>
        <p:nvSpPr>
          <p:cNvPr id="2" name="Shape 0"/>
          <p:cNvSpPr/>
          <p:nvPr/>
        </p:nvSpPr>
        <p:spPr>
          <a:xfrm>
            <a:off x="0" y="0"/>
            <a:ext cx="12191695" cy="118872"/>
          </a:xfrm>
          <a:prstGeom prst="rect">
            <a:avLst/>
          </a:prstGeom>
          <a:solidFill>
            <a:srgbClr val="8A1538"/>
          </a:solidFill>
          <a:ln w="12700">
            <a:solidFill>
              <a:srgbClr val="8A1538"/>
            </a:solidFill>
            <a:prstDash val="solid"/>
          </a:ln>
        </p:spPr>
        <p:txBody>
          <a:bodyPr/>
          <a:lstStyle/>
          <a:p>
            <a:endParaRPr lang="en-GB"/>
          </a:p>
        </p:txBody>
      </p:sp>
      <p:sp>
        <p:nvSpPr>
          <p:cNvPr id="3" name="Shape 1"/>
          <p:cNvSpPr/>
          <p:nvPr/>
        </p:nvSpPr>
        <p:spPr>
          <a:xfrm>
            <a:off x="0" y="118872"/>
            <a:ext cx="12191695" cy="18288"/>
          </a:xfrm>
          <a:prstGeom prst="rect">
            <a:avLst/>
          </a:prstGeom>
          <a:solidFill>
            <a:srgbClr val="C6A969"/>
          </a:solidFill>
          <a:ln w="12700">
            <a:solidFill>
              <a:srgbClr val="C6A969"/>
            </a:solidFill>
            <a:prstDash val="solid"/>
          </a:ln>
        </p:spPr>
        <p:txBody>
          <a:bodyPr/>
          <a:lstStyle/>
          <a:p>
            <a:endParaRPr lang="en-GB"/>
          </a:p>
        </p:txBody>
      </p:sp>
      <p:sp>
        <p:nvSpPr>
          <p:cNvPr id="4" name="Text 2"/>
          <p:cNvSpPr/>
          <p:nvPr/>
        </p:nvSpPr>
        <p:spPr>
          <a:xfrm>
            <a:off x="502920" y="384048"/>
            <a:ext cx="8138160" cy="438912"/>
          </a:xfrm>
          <a:prstGeom prst="rect">
            <a:avLst/>
          </a:prstGeom>
          <a:noFill/>
          <a:ln/>
        </p:spPr>
        <p:txBody>
          <a:bodyPr wrap="square" lIns="0" tIns="0" rIns="0" bIns="0" rtlCol="0" anchor="ctr"/>
          <a:lstStyle/>
          <a:p>
            <a:pPr marL="0" indent="0">
              <a:buNone/>
            </a:pPr>
            <a:r>
              <a:rPr lang="en-US" sz="2800" b="1" dirty="0">
                <a:solidFill>
                  <a:srgbClr val="081D3F"/>
                </a:solidFill>
                <a:latin typeface="Aptos Display" pitchFamily="34" charset="0"/>
                <a:ea typeface="Aptos Display" pitchFamily="34" charset="-122"/>
                <a:cs typeface="Aptos Display" pitchFamily="34" charset="-120"/>
              </a:rPr>
              <a:t>What the conclusion needs to achieve</a:t>
            </a:r>
            <a:endParaRPr lang="en-US" sz="2800" dirty="0"/>
          </a:p>
        </p:txBody>
      </p:sp>
      <p:sp>
        <p:nvSpPr>
          <p:cNvPr id="5" name="Text 3"/>
          <p:cNvSpPr/>
          <p:nvPr/>
        </p:nvSpPr>
        <p:spPr>
          <a:xfrm>
            <a:off x="530352" y="850392"/>
            <a:ext cx="8778240" cy="219456"/>
          </a:xfrm>
          <a:prstGeom prst="rect">
            <a:avLst/>
          </a:prstGeom>
          <a:noFill/>
          <a:ln/>
        </p:spPr>
        <p:txBody>
          <a:bodyPr wrap="square" lIns="0" tIns="0" rIns="0" bIns="0" rtlCol="0" anchor="ctr"/>
          <a:lstStyle/>
          <a:p>
            <a:pPr marL="0" indent="0">
              <a:buNone/>
            </a:pPr>
            <a:r>
              <a:rPr lang="en-US" sz="1250" i="1" dirty="0">
                <a:solidFill>
                  <a:srgbClr val="5F6B7A"/>
                </a:solidFill>
                <a:latin typeface="Aptos" pitchFamily="34" charset="0"/>
                <a:ea typeface="Aptos" pitchFamily="34" charset="-122"/>
                <a:cs typeface="Aptos" pitchFamily="34" charset="-120"/>
              </a:rPr>
              <a:t>Five tasks that should be visible to the examiner.</a:t>
            </a:r>
            <a:endParaRPr lang="en-US" sz="1250" dirty="0"/>
          </a:p>
        </p:txBody>
      </p:sp>
      <p:sp>
        <p:nvSpPr>
          <p:cNvPr id="6" name="Shape 4"/>
          <p:cNvSpPr/>
          <p:nvPr/>
        </p:nvSpPr>
        <p:spPr>
          <a:xfrm>
            <a:off x="502920" y="1143000"/>
            <a:ext cx="1828800" cy="0"/>
          </a:xfrm>
          <a:prstGeom prst="line">
            <a:avLst/>
          </a:prstGeom>
          <a:noFill/>
          <a:ln w="25400">
            <a:solidFill>
              <a:srgbClr val="8A1538"/>
            </a:solidFill>
            <a:prstDash val="solid"/>
          </a:ln>
        </p:spPr>
        <p:txBody>
          <a:bodyPr/>
          <a:lstStyle/>
          <a:p>
            <a:endParaRPr lang="en-GB"/>
          </a:p>
        </p:txBody>
      </p:sp>
      <p:sp>
        <p:nvSpPr>
          <p:cNvPr id="7" name="Text 5"/>
          <p:cNvSpPr/>
          <p:nvPr/>
        </p:nvSpPr>
        <p:spPr>
          <a:xfrm>
            <a:off x="502920" y="6492240"/>
            <a:ext cx="10789920" cy="201168"/>
          </a:xfrm>
          <a:prstGeom prst="rect">
            <a:avLst/>
          </a:prstGeom>
          <a:noFill/>
          <a:ln/>
        </p:spPr>
        <p:txBody>
          <a:bodyPr wrap="square" lIns="0" tIns="0" rIns="0" bIns="0" rtlCol="0" anchor="ctr"/>
          <a:lstStyle/>
          <a:p>
            <a:pPr marL="0" indent="0">
              <a:buNone/>
            </a:pPr>
            <a:r>
              <a:rPr lang="en-US" sz="850" dirty="0">
                <a:solidFill>
                  <a:srgbClr val="667085"/>
                </a:solidFill>
              </a:rPr>
              <a:t>BSc Professional Investigation / Operational Policing  |  Conclusion &amp; Abstract  |  Delivery: 13 August 2026</a:t>
            </a:r>
            <a:endParaRPr lang="en-US" sz="850" dirty="0"/>
          </a:p>
        </p:txBody>
      </p:sp>
      <p:sp>
        <p:nvSpPr>
          <p:cNvPr id="8" name="Shape 6"/>
          <p:cNvSpPr/>
          <p:nvPr/>
        </p:nvSpPr>
        <p:spPr>
          <a:xfrm>
            <a:off x="685800" y="1417320"/>
            <a:ext cx="3246120" cy="1417320"/>
          </a:xfrm>
          <a:prstGeom prst="roundRect">
            <a:avLst>
              <a:gd name="adj" fmla="val 9677"/>
            </a:avLst>
          </a:prstGeom>
          <a:solidFill>
            <a:srgbClr val="FFFFFF"/>
          </a:solidFill>
          <a:ln w="12700">
            <a:solidFill>
              <a:srgbClr val="D6DEE8"/>
            </a:solidFill>
            <a:prstDash val="solid"/>
          </a:ln>
        </p:spPr>
        <p:txBody>
          <a:bodyPr/>
          <a:lstStyle/>
          <a:p>
            <a:endParaRPr lang="en-GB"/>
          </a:p>
        </p:txBody>
      </p:sp>
      <p:sp>
        <p:nvSpPr>
          <p:cNvPr id="9" name="Shape 7"/>
          <p:cNvSpPr/>
          <p:nvPr/>
        </p:nvSpPr>
        <p:spPr>
          <a:xfrm>
            <a:off x="685800" y="1417320"/>
            <a:ext cx="82296" cy="1417320"/>
          </a:xfrm>
          <a:prstGeom prst="rect">
            <a:avLst/>
          </a:prstGeom>
          <a:solidFill>
            <a:srgbClr val="1F4B7A"/>
          </a:solidFill>
          <a:ln w="12700">
            <a:solidFill>
              <a:srgbClr val="1F4B7A"/>
            </a:solidFill>
            <a:prstDash val="solid"/>
          </a:ln>
        </p:spPr>
        <p:txBody>
          <a:bodyPr/>
          <a:lstStyle/>
          <a:p>
            <a:endParaRPr lang="en-GB"/>
          </a:p>
        </p:txBody>
      </p:sp>
      <p:sp>
        <p:nvSpPr>
          <p:cNvPr id="10" name="Text 8"/>
          <p:cNvSpPr/>
          <p:nvPr/>
        </p:nvSpPr>
        <p:spPr>
          <a:xfrm>
            <a:off x="914400" y="1581912"/>
            <a:ext cx="2834640" cy="256032"/>
          </a:xfrm>
          <a:prstGeom prst="rect">
            <a:avLst/>
          </a:prstGeom>
          <a:noFill/>
          <a:ln/>
        </p:spPr>
        <p:txBody>
          <a:bodyPr wrap="square" lIns="0" tIns="0" rIns="0" bIns="0" rtlCol="0" anchor="ctr"/>
          <a:lstStyle/>
          <a:p>
            <a:pPr marL="0" indent="0">
              <a:buNone/>
            </a:pPr>
            <a:r>
              <a:rPr lang="en-US" sz="1500" b="1" dirty="0">
                <a:solidFill>
                  <a:srgbClr val="081D3F"/>
                </a:solidFill>
              </a:rPr>
              <a:t>Summarise key findings</a:t>
            </a:r>
            <a:endParaRPr lang="en-US" sz="1500" dirty="0"/>
          </a:p>
        </p:txBody>
      </p:sp>
      <p:sp>
        <p:nvSpPr>
          <p:cNvPr id="11" name="Text 9"/>
          <p:cNvSpPr/>
          <p:nvPr/>
        </p:nvSpPr>
        <p:spPr>
          <a:xfrm>
            <a:off x="914400" y="1984248"/>
            <a:ext cx="2788920" cy="731520"/>
          </a:xfrm>
          <a:prstGeom prst="rect">
            <a:avLst/>
          </a:prstGeom>
          <a:noFill/>
          <a:ln/>
        </p:spPr>
        <p:txBody>
          <a:bodyPr wrap="square" lIns="254" tIns="254" rIns="254" bIns="254" rtlCol="0" anchor="ctr">
            <a:normAutofit/>
          </a:bodyPr>
          <a:lstStyle/>
          <a:p>
            <a:pPr marL="0" indent="0">
              <a:buNone/>
            </a:pPr>
            <a:r>
              <a:rPr lang="en-US" sz="1220" dirty="0">
                <a:solidFill>
                  <a:srgbClr val="23314A"/>
                </a:solidFill>
              </a:rPr>
              <a:t>Condense the most important results without repeating the analysis chapter.</a:t>
            </a:r>
            <a:endParaRPr lang="en-US" sz="1220" dirty="0"/>
          </a:p>
        </p:txBody>
      </p:sp>
      <p:sp>
        <p:nvSpPr>
          <p:cNvPr id="12" name="Shape 10"/>
          <p:cNvSpPr/>
          <p:nvPr/>
        </p:nvSpPr>
        <p:spPr>
          <a:xfrm>
            <a:off x="4434840" y="1417320"/>
            <a:ext cx="3246120" cy="1417320"/>
          </a:xfrm>
          <a:prstGeom prst="roundRect">
            <a:avLst>
              <a:gd name="adj" fmla="val 9677"/>
            </a:avLst>
          </a:prstGeom>
          <a:solidFill>
            <a:srgbClr val="FFFFFF"/>
          </a:solidFill>
          <a:ln w="12700">
            <a:solidFill>
              <a:srgbClr val="D6DEE8"/>
            </a:solidFill>
            <a:prstDash val="solid"/>
          </a:ln>
        </p:spPr>
        <p:txBody>
          <a:bodyPr/>
          <a:lstStyle/>
          <a:p>
            <a:endParaRPr lang="en-GB"/>
          </a:p>
        </p:txBody>
      </p:sp>
      <p:sp>
        <p:nvSpPr>
          <p:cNvPr id="13" name="Shape 11"/>
          <p:cNvSpPr/>
          <p:nvPr/>
        </p:nvSpPr>
        <p:spPr>
          <a:xfrm>
            <a:off x="4434840" y="1417320"/>
            <a:ext cx="82296" cy="1417320"/>
          </a:xfrm>
          <a:prstGeom prst="rect">
            <a:avLst/>
          </a:prstGeom>
          <a:solidFill>
            <a:srgbClr val="8A1538"/>
          </a:solidFill>
          <a:ln w="12700">
            <a:solidFill>
              <a:srgbClr val="8A1538"/>
            </a:solidFill>
            <a:prstDash val="solid"/>
          </a:ln>
        </p:spPr>
        <p:txBody>
          <a:bodyPr/>
          <a:lstStyle/>
          <a:p>
            <a:endParaRPr lang="en-GB"/>
          </a:p>
        </p:txBody>
      </p:sp>
      <p:sp>
        <p:nvSpPr>
          <p:cNvPr id="14" name="Text 12"/>
          <p:cNvSpPr/>
          <p:nvPr/>
        </p:nvSpPr>
        <p:spPr>
          <a:xfrm>
            <a:off x="4663440" y="1581912"/>
            <a:ext cx="2834640" cy="256032"/>
          </a:xfrm>
          <a:prstGeom prst="rect">
            <a:avLst/>
          </a:prstGeom>
          <a:noFill/>
          <a:ln/>
        </p:spPr>
        <p:txBody>
          <a:bodyPr wrap="square" lIns="0" tIns="0" rIns="0" bIns="0" rtlCol="0" anchor="ctr"/>
          <a:lstStyle/>
          <a:p>
            <a:pPr marL="0" indent="0">
              <a:buNone/>
            </a:pPr>
            <a:r>
              <a:rPr lang="en-US" sz="1500" b="1" dirty="0">
                <a:solidFill>
                  <a:srgbClr val="081D3F"/>
                </a:solidFill>
              </a:rPr>
              <a:t>Answer the question</a:t>
            </a:r>
            <a:endParaRPr lang="en-US" sz="1500" dirty="0"/>
          </a:p>
        </p:txBody>
      </p:sp>
      <p:sp>
        <p:nvSpPr>
          <p:cNvPr id="15" name="Text 13"/>
          <p:cNvSpPr/>
          <p:nvPr/>
        </p:nvSpPr>
        <p:spPr>
          <a:xfrm>
            <a:off x="4663440" y="1984248"/>
            <a:ext cx="2788920" cy="731520"/>
          </a:xfrm>
          <a:prstGeom prst="rect">
            <a:avLst/>
          </a:prstGeom>
          <a:noFill/>
          <a:ln/>
        </p:spPr>
        <p:txBody>
          <a:bodyPr wrap="square" lIns="254" tIns="254" rIns="254" bIns="254" rtlCol="0" anchor="ctr">
            <a:normAutofit/>
          </a:bodyPr>
          <a:lstStyle/>
          <a:p>
            <a:pPr marL="0" indent="0">
              <a:buNone/>
            </a:pPr>
            <a:r>
              <a:rPr lang="en-US" sz="1220" dirty="0">
                <a:solidFill>
                  <a:srgbClr val="23314A"/>
                </a:solidFill>
              </a:rPr>
              <a:t>Make a clear response to the research question and aim(s).</a:t>
            </a:r>
            <a:endParaRPr lang="en-US" sz="1220" dirty="0"/>
          </a:p>
        </p:txBody>
      </p:sp>
      <p:sp>
        <p:nvSpPr>
          <p:cNvPr id="16" name="Shape 14"/>
          <p:cNvSpPr/>
          <p:nvPr/>
        </p:nvSpPr>
        <p:spPr>
          <a:xfrm>
            <a:off x="8183880" y="1417320"/>
            <a:ext cx="3246120" cy="1417320"/>
          </a:xfrm>
          <a:prstGeom prst="roundRect">
            <a:avLst>
              <a:gd name="adj" fmla="val 9677"/>
            </a:avLst>
          </a:prstGeom>
          <a:solidFill>
            <a:srgbClr val="FFFFFF"/>
          </a:solidFill>
          <a:ln w="12700">
            <a:solidFill>
              <a:srgbClr val="D6DEE8"/>
            </a:solidFill>
            <a:prstDash val="solid"/>
          </a:ln>
        </p:spPr>
        <p:txBody>
          <a:bodyPr/>
          <a:lstStyle/>
          <a:p>
            <a:endParaRPr lang="en-GB"/>
          </a:p>
        </p:txBody>
      </p:sp>
      <p:sp>
        <p:nvSpPr>
          <p:cNvPr id="17" name="Shape 15"/>
          <p:cNvSpPr/>
          <p:nvPr/>
        </p:nvSpPr>
        <p:spPr>
          <a:xfrm>
            <a:off x="8183880" y="1417320"/>
            <a:ext cx="82296" cy="1417320"/>
          </a:xfrm>
          <a:prstGeom prst="rect">
            <a:avLst/>
          </a:prstGeom>
          <a:solidFill>
            <a:srgbClr val="C6A969"/>
          </a:solidFill>
          <a:ln w="12700">
            <a:solidFill>
              <a:srgbClr val="C6A969"/>
            </a:solidFill>
            <a:prstDash val="solid"/>
          </a:ln>
        </p:spPr>
        <p:txBody>
          <a:bodyPr/>
          <a:lstStyle/>
          <a:p>
            <a:endParaRPr lang="en-GB"/>
          </a:p>
        </p:txBody>
      </p:sp>
      <p:sp>
        <p:nvSpPr>
          <p:cNvPr id="18" name="Text 16"/>
          <p:cNvSpPr/>
          <p:nvPr/>
        </p:nvSpPr>
        <p:spPr>
          <a:xfrm>
            <a:off x="8412480" y="1581912"/>
            <a:ext cx="2834640" cy="256032"/>
          </a:xfrm>
          <a:prstGeom prst="rect">
            <a:avLst/>
          </a:prstGeom>
          <a:noFill/>
          <a:ln/>
        </p:spPr>
        <p:txBody>
          <a:bodyPr wrap="square" lIns="0" tIns="0" rIns="0" bIns="0" rtlCol="0" anchor="ctr"/>
          <a:lstStyle/>
          <a:p>
            <a:pPr marL="0" indent="0">
              <a:buNone/>
            </a:pPr>
            <a:r>
              <a:rPr lang="en-US" sz="1500" b="1" dirty="0">
                <a:solidFill>
                  <a:srgbClr val="081D3F"/>
                </a:solidFill>
              </a:rPr>
              <a:t>Show contribution</a:t>
            </a:r>
            <a:endParaRPr lang="en-US" sz="1500" dirty="0"/>
          </a:p>
        </p:txBody>
      </p:sp>
      <p:sp>
        <p:nvSpPr>
          <p:cNvPr id="19" name="Text 17"/>
          <p:cNvSpPr/>
          <p:nvPr/>
        </p:nvSpPr>
        <p:spPr>
          <a:xfrm>
            <a:off x="8412480" y="1984248"/>
            <a:ext cx="2788920" cy="731520"/>
          </a:xfrm>
          <a:prstGeom prst="rect">
            <a:avLst/>
          </a:prstGeom>
          <a:noFill/>
          <a:ln/>
        </p:spPr>
        <p:txBody>
          <a:bodyPr wrap="square" lIns="254" tIns="254" rIns="254" bIns="254" rtlCol="0" anchor="ctr">
            <a:normAutofit/>
          </a:bodyPr>
          <a:lstStyle/>
          <a:p>
            <a:pPr marL="0" indent="0">
              <a:buNone/>
            </a:pPr>
            <a:r>
              <a:rPr lang="en-US" sz="1220" dirty="0">
                <a:solidFill>
                  <a:srgbClr val="23314A"/>
                </a:solidFill>
              </a:rPr>
              <a:t>Explain what the study adds to knowledge, practice or understanding.</a:t>
            </a:r>
            <a:endParaRPr lang="en-US" sz="1220" dirty="0"/>
          </a:p>
        </p:txBody>
      </p:sp>
      <p:sp>
        <p:nvSpPr>
          <p:cNvPr id="20" name="Shape 18"/>
          <p:cNvSpPr/>
          <p:nvPr/>
        </p:nvSpPr>
        <p:spPr>
          <a:xfrm>
            <a:off x="2578608" y="3703320"/>
            <a:ext cx="3611880" cy="1417320"/>
          </a:xfrm>
          <a:prstGeom prst="roundRect">
            <a:avLst>
              <a:gd name="adj" fmla="val 9677"/>
            </a:avLst>
          </a:prstGeom>
          <a:solidFill>
            <a:srgbClr val="FFFFFF"/>
          </a:solidFill>
          <a:ln w="12700">
            <a:solidFill>
              <a:srgbClr val="D6DEE8"/>
            </a:solidFill>
            <a:prstDash val="solid"/>
          </a:ln>
        </p:spPr>
        <p:txBody>
          <a:bodyPr/>
          <a:lstStyle/>
          <a:p>
            <a:endParaRPr lang="en-GB"/>
          </a:p>
        </p:txBody>
      </p:sp>
      <p:sp>
        <p:nvSpPr>
          <p:cNvPr id="21" name="Shape 19"/>
          <p:cNvSpPr/>
          <p:nvPr/>
        </p:nvSpPr>
        <p:spPr>
          <a:xfrm>
            <a:off x="2578608" y="3703320"/>
            <a:ext cx="82296" cy="1417320"/>
          </a:xfrm>
          <a:prstGeom prst="rect">
            <a:avLst/>
          </a:prstGeom>
          <a:solidFill>
            <a:srgbClr val="2F6B4F"/>
          </a:solidFill>
          <a:ln w="12700">
            <a:solidFill>
              <a:srgbClr val="2F6B4F"/>
            </a:solidFill>
            <a:prstDash val="solid"/>
          </a:ln>
        </p:spPr>
        <p:txBody>
          <a:bodyPr/>
          <a:lstStyle/>
          <a:p>
            <a:endParaRPr lang="en-GB"/>
          </a:p>
        </p:txBody>
      </p:sp>
      <p:sp>
        <p:nvSpPr>
          <p:cNvPr id="22" name="Text 20"/>
          <p:cNvSpPr/>
          <p:nvPr/>
        </p:nvSpPr>
        <p:spPr>
          <a:xfrm>
            <a:off x="2807208" y="3867912"/>
            <a:ext cx="3200400" cy="256032"/>
          </a:xfrm>
          <a:prstGeom prst="rect">
            <a:avLst/>
          </a:prstGeom>
          <a:noFill/>
          <a:ln/>
        </p:spPr>
        <p:txBody>
          <a:bodyPr wrap="square" lIns="0" tIns="0" rIns="0" bIns="0" rtlCol="0" anchor="ctr"/>
          <a:lstStyle/>
          <a:p>
            <a:pPr marL="0" indent="0">
              <a:buNone/>
            </a:pPr>
            <a:r>
              <a:rPr lang="en-US" sz="1500" b="1" dirty="0">
                <a:solidFill>
                  <a:srgbClr val="081D3F"/>
                </a:solidFill>
              </a:rPr>
              <a:t>Reflect on limitations</a:t>
            </a:r>
            <a:endParaRPr lang="en-US" sz="1500" dirty="0"/>
          </a:p>
        </p:txBody>
      </p:sp>
      <p:sp>
        <p:nvSpPr>
          <p:cNvPr id="23" name="Text 21"/>
          <p:cNvSpPr/>
          <p:nvPr/>
        </p:nvSpPr>
        <p:spPr>
          <a:xfrm>
            <a:off x="2807208" y="4270248"/>
            <a:ext cx="3154680" cy="731520"/>
          </a:xfrm>
          <a:prstGeom prst="rect">
            <a:avLst/>
          </a:prstGeom>
          <a:noFill/>
          <a:ln/>
        </p:spPr>
        <p:txBody>
          <a:bodyPr wrap="square" lIns="254" tIns="254" rIns="254" bIns="254" rtlCol="0" anchor="ctr">
            <a:normAutofit/>
          </a:bodyPr>
          <a:lstStyle/>
          <a:p>
            <a:pPr marL="0" indent="0">
              <a:buNone/>
            </a:pPr>
            <a:r>
              <a:rPr lang="en-US" sz="1220" dirty="0">
                <a:solidFill>
                  <a:srgbClr val="23314A"/>
                </a:solidFill>
              </a:rPr>
              <a:t>Only include them here if they have not already been dealt with in methodology.</a:t>
            </a:r>
            <a:endParaRPr lang="en-US" sz="1220" dirty="0"/>
          </a:p>
        </p:txBody>
      </p:sp>
      <p:sp>
        <p:nvSpPr>
          <p:cNvPr id="24" name="Shape 22"/>
          <p:cNvSpPr/>
          <p:nvPr/>
        </p:nvSpPr>
        <p:spPr>
          <a:xfrm>
            <a:off x="6739128" y="3703320"/>
            <a:ext cx="3611880" cy="1417320"/>
          </a:xfrm>
          <a:prstGeom prst="roundRect">
            <a:avLst>
              <a:gd name="adj" fmla="val 9677"/>
            </a:avLst>
          </a:prstGeom>
          <a:solidFill>
            <a:srgbClr val="FFFFFF"/>
          </a:solidFill>
          <a:ln w="12700">
            <a:solidFill>
              <a:srgbClr val="D6DEE8"/>
            </a:solidFill>
            <a:prstDash val="solid"/>
          </a:ln>
        </p:spPr>
        <p:txBody>
          <a:bodyPr/>
          <a:lstStyle/>
          <a:p>
            <a:endParaRPr lang="en-GB"/>
          </a:p>
        </p:txBody>
      </p:sp>
      <p:sp>
        <p:nvSpPr>
          <p:cNvPr id="25" name="Shape 23"/>
          <p:cNvSpPr/>
          <p:nvPr/>
        </p:nvSpPr>
        <p:spPr>
          <a:xfrm>
            <a:off x="6739128" y="3703320"/>
            <a:ext cx="82296" cy="1417320"/>
          </a:xfrm>
          <a:prstGeom prst="rect">
            <a:avLst/>
          </a:prstGeom>
          <a:solidFill>
            <a:srgbClr val="C86F2B"/>
          </a:solidFill>
          <a:ln w="12700">
            <a:solidFill>
              <a:srgbClr val="C86F2B"/>
            </a:solidFill>
            <a:prstDash val="solid"/>
          </a:ln>
        </p:spPr>
        <p:txBody>
          <a:bodyPr/>
          <a:lstStyle/>
          <a:p>
            <a:endParaRPr lang="en-GB"/>
          </a:p>
        </p:txBody>
      </p:sp>
      <p:sp>
        <p:nvSpPr>
          <p:cNvPr id="26" name="Text 24"/>
          <p:cNvSpPr/>
          <p:nvPr/>
        </p:nvSpPr>
        <p:spPr>
          <a:xfrm>
            <a:off x="6967728" y="3867912"/>
            <a:ext cx="3200400" cy="256032"/>
          </a:xfrm>
          <a:prstGeom prst="rect">
            <a:avLst/>
          </a:prstGeom>
          <a:noFill/>
          <a:ln/>
        </p:spPr>
        <p:txBody>
          <a:bodyPr wrap="square" lIns="0" tIns="0" rIns="0" bIns="0" rtlCol="0" anchor="ctr"/>
          <a:lstStyle/>
          <a:p>
            <a:pPr marL="0" indent="0">
              <a:buNone/>
            </a:pPr>
            <a:r>
              <a:rPr lang="en-US" sz="1500" b="1" dirty="0">
                <a:solidFill>
                  <a:srgbClr val="081D3F"/>
                </a:solidFill>
              </a:rPr>
              <a:t>Make recommendations</a:t>
            </a:r>
            <a:endParaRPr lang="en-US" sz="1500" dirty="0"/>
          </a:p>
        </p:txBody>
      </p:sp>
      <p:sp>
        <p:nvSpPr>
          <p:cNvPr id="27" name="Text 25"/>
          <p:cNvSpPr/>
          <p:nvPr/>
        </p:nvSpPr>
        <p:spPr>
          <a:xfrm>
            <a:off x="6967728" y="4270248"/>
            <a:ext cx="3154680" cy="731520"/>
          </a:xfrm>
          <a:prstGeom prst="rect">
            <a:avLst/>
          </a:prstGeom>
          <a:noFill/>
          <a:ln/>
        </p:spPr>
        <p:txBody>
          <a:bodyPr wrap="square" lIns="254" tIns="254" rIns="254" bIns="254" rtlCol="0" anchor="ctr">
            <a:normAutofit/>
          </a:bodyPr>
          <a:lstStyle/>
          <a:p>
            <a:pPr marL="0" indent="0">
              <a:buNone/>
            </a:pPr>
            <a:r>
              <a:rPr lang="en-US" sz="1220" dirty="0">
                <a:solidFill>
                  <a:srgbClr val="23314A"/>
                </a:solidFill>
              </a:rPr>
              <a:t>Keep them tightly linked to findings and conclusions.</a:t>
            </a:r>
            <a:endParaRPr lang="en-US" sz="122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6A609AB5-FE67-C5AE-9882-791597DD926E}"/>
              </a:ext>
            </a:extLst>
          </p:cNvPr>
          <p:cNvPicPr>
            <a:picLocks noChangeAspect="1"/>
          </p:cNvPicPr>
          <p:nvPr/>
        </p:nvPicPr>
        <p:blipFill>
          <a:blip r:embed="rId3"/>
          <a:stretch>
            <a:fillRect/>
          </a:stretch>
        </p:blipFill>
        <p:spPr>
          <a:xfrm>
            <a:off x="-12305" y="5624984"/>
            <a:ext cx="12204000" cy="1114144"/>
          </a:xfrm>
          <a:prstGeom prst="rect">
            <a:avLst/>
          </a:prstGeom>
        </p:spPr>
      </p:pic>
      <p:sp>
        <p:nvSpPr>
          <p:cNvPr id="2" name="Text 0"/>
          <p:cNvSpPr/>
          <p:nvPr/>
        </p:nvSpPr>
        <p:spPr>
          <a:xfrm>
            <a:off x="502920" y="219456"/>
            <a:ext cx="4389120" cy="237744"/>
          </a:xfrm>
          <a:prstGeom prst="rect">
            <a:avLst/>
          </a:prstGeom>
          <a:noFill/>
          <a:ln/>
        </p:spPr>
        <p:txBody>
          <a:bodyPr wrap="square" lIns="0" tIns="0" rIns="0" bIns="0" rtlCol="0" anchor="ctr"/>
          <a:lstStyle/>
          <a:p>
            <a:pPr marL="0" indent="0">
              <a:buNone/>
            </a:pPr>
            <a:r>
              <a:rPr lang="en-US" sz="850" b="1" dirty="0">
                <a:solidFill>
                  <a:srgbClr val="8B1221"/>
                </a:solidFill>
                <a:latin typeface="Aptos" pitchFamily="34" charset="0"/>
                <a:ea typeface="Aptos" pitchFamily="34" charset="-122"/>
                <a:cs typeface="Aptos" pitchFamily="34" charset="-120"/>
              </a:rPr>
              <a:t>ADD-ON TEACHING SLIDE</a:t>
            </a:r>
            <a:endParaRPr lang="en-US" sz="850" dirty="0"/>
          </a:p>
        </p:txBody>
      </p:sp>
      <p:sp>
        <p:nvSpPr>
          <p:cNvPr id="3" name="Text 1"/>
          <p:cNvSpPr/>
          <p:nvPr/>
        </p:nvSpPr>
        <p:spPr>
          <a:xfrm>
            <a:off x="502920" y="493776"/>
            <a:ext cx="10789920" cy="502920"/>
          </a:xfrm>
          <a:prstGeom prst="rect">
            <a:avLst/>
          </a:prstGeom>
          <a:noFill/>
          <a:ln/>
        </p:spPr>
        <p:txBody>
          <a:bodyPr wrap="square" lIns="0" tIns="0" rIns="0" bIns="0" rtlCol="0" anchor="ctr">
            <a:normAutofit/>
          </a:bodyPr>
          <a:lstStyle/>
          <a:p>
            <a:pPr marL="0" indent="0">
              <a:buNone/>
            </a:pPr>
            <a:r>
              <a:rPr lang="en-US" sz="2600" b="1" dirty="0">
                <a:solidFill>
                  <a:srgbClr val="071B45"/>
                </a:solidFill>
                <a:latin typeface="Aptos Display" pitchFamily="34" charset="0"/>
                <a:ea typeface="Aptos Display" pitchFamily="34" charset="-122"/>
                <a:cs typeface="Aptos Display" pitchFamily="34" charset="-120"/>
              </a:rPr>
              <a:t>How to link back to the literature review</a:t>
            </a:r>
            <a:endParaRPr lang="en-US" sz="2600" dirty="0"/>
          </a:p>
        </p:txBody>
      </p:sp>
      <p:sp>
        <p:nvSpPr>
          <p:cNvPr id="4" name="Shape 2"/>
          <p:cNvSpPr/>
          <p:nvPr/>
        </p:nvSpPr>
        <p:spPr>
          <a:xfrm>
            <a:off x="502920" y="1097280"/>
            <a:ext cx="1920240" cy="0"/>
          </a:xfrm>
          <a:prstGeom prst="line">
            <a:avLst/>
          </a:prstGeom>
          <a:noFill/>
          <a:ln w="27940">
            <a:solidFill>
              <a:srgbClr val="8B1221"/>
            </a:solidFill>
            <a:prstDash val="solid"/>
            <a:headEnd type="none"/>
            <a:tailEnd type="none"/>
          </a:ln>
        </p:spPr>
        <p:txBody>
          <a:bodyPr/>
          <a:lstStyle/>
          <a:p>
            <a:endParaRPr lang="en-GB"/>
          </a:p>
        </p:txBody>
      </p:sp>
      <p:sp>
        <p:nvSpPr>
          <p:cNvPr id="5" name="Text 3"/>
          <p:cNvSpPr/>
          <p:nvPr/>
        </p:nvSpPr>
        <p:spPr>
          <a:xfrm>
            <a:off x="594360" y="1325880"/>
            <a:ext cx="10607040" cy="365760"/>
          </a:xfrm>
          <a:prstGeom prst="rect">
            <a:avLst/>
          </a:prstGeom>
          <a:noFill/>
          <a:ln/>
        </p:spPr>
        <p:txBody>
          <a:bodyPr wrap="square" lIns="508" tIns="508" rIns="508" bIns="508" rtlCol="0" anchor="t">
            <a:normAutofit/>
          </a:bodyPr>
          <a:lstStyle/>
          <a:p>
            <a:pPr marL="0" indent="0" algn="l">
              <a:buNone/>
            </a:pPr>
            <a:r>
              <a:rPr lang="en-US" sz="1600" dirty="0">
                <a:solidFill>
                  <a:srgbClr val="31415F"/>
                </a:solidFill>
                <a:latin typeface="Aptos" pitchFamily="34" charset="0"/>
                <a:ea typeface="Aptos" pitchFamily="34" charset="-122"/>
                <a:cs typeface="Aptos" pitchFamily="34" charset="-120"/>
              </a:rPr>
              <a:t>Use a simple three-step bridge. This helps students avoid both under-referencing and re-writing the literature review.</a:t>
            </a:r>
            <a:endParaRPr lang="en-US" sz="1600" dirty="0"/>
          </a:p>
        </p:txBody>
      </p:sp>
      <p:sp>
        <p:nvSpPr>
          <p:cNvPr id="6" name="Text 4"/>
          <p:cNvSpPr/>
          <p:nvPr/>
        </p:nvSpPr>
        <p:spPr>
          <a:xfrm>
            <a:off x="731520" y="1920240"/>
            <a:ext cx="3108960" cy="1325880"/>
          </a:xfrm>
          <a:prstGeom prst="rect">
            <a:avLst/>
          </a:prstGeom>
          <a:solidFill>
            <a:srgbClr val="FFF6E2"/>
          </a:solidFill>
          <a:ln w="11430">
            <a:solidFill>
              <a:srgbClr val="C68B25"/>
            </a:solidFill>
          </a:ln>
        </p:spPr>
        <p:txBody>
          <a:bodyPr wrap="square" lIns="2032" tIns="2032" rIns="2032" bIns="2032" rtlCol="0" anchor="ctr">
            <a:normAutofit/>
          </a:bodyPr>
          <a:lstStyle/>
          <a:p>
            <a:pPr marL="0" indent="0" algn="ctr">
              <a:buNone/>
            </a:pPr>
            <a:r>
              <a:rPr lang="en-US" sz="1700" b="1" dirty="0">
                <a:solidFill>
                  <a:srgbClr val="071B45"/>
                </a:solidFill>
                <a:latin typeface="Aptos" pitchFamily="34" charset="0"/>
                <a:ea typeface="Aptos" pitchFamily="34" charset="-122"/>
                <a:cs typeface="Aptos" pitchFamily="34" charset="-120"/>
              </a:rPr>
              <a:t>1  Literature said…</a:t>
            </a:r>
            <a:endParaRPr lang="en-US" sz="1700" dirty="0"/>
          </a:p>
          <a:p>
            <a:pPr marL="0" indent="0" algn="ctr">
              <a:buNone/>
            </a:pPr>
            <a:endParaRPr lang="en-US" sz="1700" dirty="0"/>
          </a:p>
          <a:p>
            <a:pPr marL="0" indent="0" algn="ctr">
              <a:buNone/>
            </a:pPr>
            <a:r>
              <a:rPr lang="en-US" sz="1700" b="1" dirty="0">
                <a:solidFill>
                  <a:srgbClr val="071B45"/>
                </a:solidFill>
                <a:latin typeface="Aptos" pitchFamily="34" charset="0"/>
                <a:ea typeface="Aptos" pitchFamily="34" charset="-122"/>
                <a:cs typeface="Aptos" pitchFamily="34" charset="-120"/>
              </a:rPr>
              <a:t>Identify the earlier theme, theory or debate.</a:t>
            </a:r>
            <a:endParaRPr lang="en-US" sz="1700" dirty="0"/>
          </a:p>
        </p:txBody>
      </p:sp>
      <p:sp>
        <p:nvSpPr>
          <p:cNvPr id="7" name="Text 5"/>
          <p:cNvSpPr/>
          <p:nvPr/>
        </p:nvSpPr>
        <p:spPr>
          <a:xfrm>
            <a:off x="4617720" y="1920240"/>
            <a:ext cx="3108960" cy="1325880"/>
          </a:xfrm>
          <a:prstGeom prst="rect">
            <a:avLst/>
          </a:prstGeom>
          <a:solidFill>
            <a:srgbClr val="EEF3F8"/>
          </a:solidFill>
          <a:ln w="11430">
            <a:solidFill>
              <a:srgbClr val="071B45"/>
            </a:solidFill>
          </a:ln>
        </p:spPr>
        <p:txBody>
          <a:bodyPr wrap="square" lIns="2032" tIns="2032" rIns="2032" bIns="2032" rtlCol="0" anchor="ctr">
            <a:normAutofit/>
          </a:bodyPr>
          <a:lstStyle/>
          <a:p>
            <a:pPr marL="0" indent="0" algn="ctr">
              <a:buNone/>
            </a:pPr>
            <a:r>
              <a:rPr lang="en-US" sz="1700" b="1" dirty="0">
                <a:solidFill>
                  <a:srgbClr val="071B45"/>
                </a:solidFill>
                <a:latin typeface="Aptos" pitchFamily="34" charset="0"/>
                <a:ea typeface="Aptos" pitchFamily="34" charset="-122"/>
                <a:cs typeface="Aptos" pitchFamily="34" charset="-120"/>
              </a:rPr>
              <a:t>2  My findings show…</a:t>
            </a:r>
            <a:endParaRPr lang="en-US" sz="1700" dirty="0"/>
          </a:p>
          <a:p>
            <a:pPr marL="0" indent="0" algn="ctr">
              <a:buNone/>
            </a:pPr>
            <a:endParaRPr lang="en-US" sz="1700" dirty="0"/>
          </a:p>
          <a:p>
            <a:pPr marL="0" indent="0" algn="ctr">
              <a:buNone/>
            </a:pPr>
            <a:r>
              <a:rPr lang="en-US" sz="1700" b="1" dirty="0">
                <a:solidFill>
                  <a:srgbClr val="071B45"/>
                </a:solidFill>
                <a:latin typeface="Aptos" pitchFamily="34" charset="0"/>
                <a:ea typeface="Aptos" pitchFamily="34" charset="-122"/>
                <a:cs typeface="Aptos" pitchFamily="34" charset="-120"/>
              </a:rPr>
              <a:t>State the most relevant finding from your study.</a:t>
            </a:r>
            <a:endParaRPr lang="en-US" sz="1700" dirty="0"/>
          </a:p>
        </p:txBody>
      </p:sp>
      <p:sp>
        <p:nvSpPr>
          <p:cNvPr id="8" name="Text 6"/>
          <p:cNvSpPr/>
          <p:nvPr/>
        </p:nvSpPr>
        <p:spPr>
          <a:xfrm>
            <a:off x="8503920" y="1920240"/>
            <a:ext cx="3108960" cy="1325880"/>
          </a:xfrm>
          <a:prstGeom prst="rect">
            <a:avLst/>
          </a:prstGeom>
          <a:solidFill>
            <a:srgbClr val="EAF5EF"/>
          </a:solidFill>
          <a:ln w="11430">
            <a:solidFill>
              <a:srgbClr val="206B4F"/>
            </a:solidFill>
          </a:ln>
        </p:spPr>
        <p:txBody>
          <a:bodyPr wrap="square" lIns="2032" tIns="2032" rIns="2032" bIns="2032" rtlCol="0" anchor="ctr">
            <a:normAutofit/>
          </a:bodyPr>
          <a:lstStyle/>
          <a:p>
            <a:pPr marL="0" indent="0" algn="ctr">
              <a:buNone/>
            </a:pPr>
            <a:r>
              <a:rPr lang="en-US" sz="1700" b="1" dirty="0">
                <a:solidFill>
                  <a:srgbClr val="071B45"/>
                </a:solidFill>
                <a:latin typeface="Aptos" pitchFamily="34" charset="0"/>
                <a:ea typeface="Aptos" pitchFamily="34" charset="-122"/>
                <a:cs typeface="Aptos" pitchFamily="34" charset="-120"/>
              </a:rPr>
              <a:t>3  Therefore…</a:t>
            </a:r>
            <a:endParaRPr lang="en-US" sz="1700" dirty="0"/>
          </a:p>
          <a:p>
            <a:pPr marL="0" indent="0" algn="ctr">
              <a:buNone/>
            </a:pPr>
            <a:endParaRPr lang="en-US" sz="1700" dirty="0"/>
          </a:p>
          <a:p>
            <a:pPr marL="0" indent="0" algn="ctr">
              <a:buNone/>
            </a:pPr>
            <a:r>
              <a:rPr lang="en-US" sz="1700" b="1" dirty="0">
                <a:solidFill>
                  <a:srgbClr val="071B45"/>
                </a:solidFill>
                <a:latin typeface="Aptos" pitchFamily="34" charset="0"/>
                <a:ea typeface="Aptos" pitchFamily="34" charset="-122"/>
                <a:cs typeface="Aptos" pitchFamily="34" charset="-120"/>
              </a:rPr>
              <a:t>Make the judgement that answers the question.</a:t>
            </a:r>
            <a:endParaRPr lang="en-US" sz="1700" dirty="0"/>
          </a:p>
        </p:txBody>
      </p:sp>
      <p:sp>
        <p:nvSpPr>
          <p:cNvPr id="9" name="Shape 7"/>
          <p:cNvSpPr/>
          <p:nvPr/>
        </p:nvSpPr>
        <p:spPr>
          <a:xfrm>
            <a:off x="3858768" y="2578608"/>
            <a:ext cx="566928" cy="0"/>
          </a:xfrm>
          <a:prstGeom prst="line">
            <a:avLst/>
          </a:prstGeom>
          <a:noFill/>
          <a:ln w="25400">
            <a:solidFill>
              <a:srgbClr val="8B1221"/>
            </a:solidFill>
            <a:prstDash val="solid"/>
            <a:headEnd type="none"/>
            <a:tailEnd type="triangle"/>
          </a:ln>
        </p:spPr>
        <p:txBody>
          <a:bodyPr/>
          <a:lstStyle/>
          <a:p>
            <a:endParaRPr lang="en-GB"/>
          </a:p>
        </p:txBody>
      </p:sp>
      <p:sp>
        <p:nvSpPr>
          <p:cNvPr id="10" name="Shape 8"/>
          <p:cNvSpPr/>
          <p:nvPr/>
        </p:nvSpPr>
        <p:spPr>
          <a:xfrm>
            <a:off x="7744968" y="2578608"/>
            <a:ext cx="566928" cy="0"/>
          </a:xfrm>
          <a:prstGeom prst="line">
            <a:avLst/>
          </a:prstGeom>
          <a:noFill/>
          <a:ln w="25400">
            <a:solidFill>
              <a:srgbClr val="8B1221"/>
            </a:solidFill>
            <a:prstDash val="solid"/>
            <a:headEnd type="none"/>
            <a:tailEnd type="triangle"/>
          </a:ln>
        </p:spPr>
        <p:txBody>
          <a:bodyPr/>
          <a:lstStyle/>
          <a:p>
            <a:endParaRPr lang="en-GB"/>
          </a:p>
        </p:txBody>
      </p:sp>
      <p:sp>
        <p:nvSpPr>
          <p:cNvPr id="11" name="Text 9"/>
          <p:cNvSpPr/>
          <p:nvPr/>
        </p:nvSpPr>
        <p:spPr>
          <a:xfrm>
            <a:off x="841248" y="3931920"/>
            <a:ext cx="10424160" cy="1261872"/>
          </a:xfrm>
          <a:prstGeom prst="rect">
            <a:avLst/>
          </a:prstGeom>
          <a:solidFill>
            <a:srgbClr val="FFFFFF"/>
          </a:solidFill>
          <a:ln w="11430">
            <a:solidFill>
              <a:srgbClr val="CED6E0"/>
            </a:solidFill>
          </a:ln>
        </p:spPr>
        <p:txBody>
          <a:bodyPr wrap="square" lIns="2032" tIns="2032" rIns="2032" bIns="2032" rtlCol="0" anchor="t">
            <a:normAutofit/>
          </a:bodyPr>
          <a:lstStyle/>
          <a:p>
            <a:pPr marL="0" indent="0" algn="l">
              <a:buNone/>
            </a:pPr>
            <a:r>
              <a:rPr lang="en-US" sz="1540" dirty="0">
                <a:solidFill>
                  <a:srgbClr val="071B45"/>
                </a:solidFill>
                <a:latin typeface="Aptos" pitchFamily="34" charset="0"/>
                <a:ea typeface="Aptos" pitchFamily="34" charset="-122"/>
                <a:cs typeface="Aptos" pitchFamily="34" charset="-120"/>
              </a:rPr>
              <a:t>Sentence stems</a:t>
            </a:r>
            <a:endParaRPr lang="en-US" sz="1540" dirty="0"/>
          </a:p>
          <a:p>
            <a:pPr marL="0" indent="0" algn="l">
              <a:buNone/>
            </a:pPr>
            <a:r>
              <a:rPr lang="en-US" sz="1540" dirty="0">
                <a:solidFill>
                  <a:srgbClr val="071B45"/>
                </a:solidFill>
                <a:latin typeface="Aptos" pitchFamily="34" charset="0"/>
                <a:ea typeface="Aptos" pitchFamily="34" charset="-122"/>
                <a:cs typeface="Aptos" pitchFamily="34" charset="-120"/>
              </a:rPr>
              <a:t>• This finding supports the literature discussed in Chapter 2, which suggested that…</a:t>
            </a:r>
            <a:endParaRPr lang="en-US" sz="1540" dirty="0"/>
          </a:p>
          <a:p>
            <a:pPr marL="0" indent="0" algn="l">
              <a:buNone/>
            </a:pPr>
            <a:r>
              <a:rPr lang="en-US" sz="1540" dirty="0">
                <a:solidFill>
                  <a:srgbClr val="071B45"/>
                </a:solidFill>
                <a:latin typeface="Aptos" pitchFamily="34" charset="0"/>
                <a:ea typeface="Aptos" pitchFamily="34" charset="-122"/>
                <a:cs typeface="Aptos" pitchFamily="34" charset="-120"/>
              </a:rPr>
              <a:t>• This partially challenges earlier research because…</a:t>
            </a:r>
            <a:endParaRPr lang="en-US" sz="1540" dirty="0"/>
          </a:p>
          <a:p>
            <a:pPr marL="0" indent="0" algn="l">
              <a:buNone/>
            </a:pPr>
            <a:r>
              <a:rPr lang="en-US" sz="1540" dirty="0">
                <a:solidFill>
                  <a:srgbClr val="071B45"/>
                </a:solidFill>
                <a:latin typeface="Aptos" pitchFamily="34" charset="0"/>
                <a:ea typeface="Aptos" pitchFamily="34" charset="-122"/>
                <a:cs typeface="Aptos" pitchFamily="34" charset="-120"/>
              </a:rPr>
              <a:t>• This develops the literature by showing that, in this policing context…</a:t>
            </a:r>
            <a:endParaRPr lang="en-US" sz="1540" dirty="0"/>
          </a:p>
          <a:p>
            <a:pPr marL="0" indent="0" algn="l">
              <a:buNone/>
            </a:pPr>
            <a:r>
              <a:rPr lang="en-US" sz="1540" dirty="0">
                <a:solidFill>
                  <a:srgbClr val="071B45"/>
                </a:solidFill>
                <a:latin typeface="Aptos" pitchFamily="34" charset="0"/>
                <a:ea typeface="Aptos" pitchFamily="34" charset="-122"/>
                <a:cs typeface="Aptos" pitchFamily="34" charset="-120"/>
              </a:rPr>
              <a:t>• Taken together, the literature and findings suggest that…</a:t>
            </a:r>
            <a:endParaRPr lang="en-US" sz="1540" dirty="0"/>
          </a:p>
        </p:txBody>
      </p:sp>
      <p:sp>
        <p:nvSpPr>
          <p:cNvPr id="12" name="Text 10"/>
          <p:cNvSpPr/>
          <p:nvPr/>
        </p:nvSpPr>
        <p:spPr>
          <a:xfrm>
            <a:off x="502920" y="6510528"/>
            <a:ext cx="7863840" cy="164592"/>
          </a:xfrm>
          <a:prstGeom prst="rect">
            <a:avLst/>
          </a:prstGeom>
          <a:noFill/>
          <a:ln/>
        </p:spPr>
        <p:txBody>
          <a:bodyPr wrap="square" lIns="0" tIns="0" rIns="0" bIns="0" rtlCol="0" anchor="ctr"/>
          <a:lstStyle/>
          <a:p>
            <a:pPr marL="0" indent="0">
              <a:buNone/>
            </a:pPr>
            <a:r>
              <a:rPr lang="en-US" sz="750" dirty="0">
                <a:solidFill>
                  <a:srgbClr val="718096"/>
                </a:solidFill>
              </a:rPr>
              <a:t>BSc Professional Investigation / Operational Policing  |  Conclusion &amp; Abstract</a:t>
            </a:r>
            <a:endParaRPr lang="en-US" sz="750" dirty="0"/>
          </a:p>
        </p:txBody>
      </p:sp>
      <p:sp>
        <p:nvSpPr>
          <p:cNvPr id="13" name="Text 11"/>
          <p:cNvSpPr/>
          <p:nvPr/>
        </p:nvSpPr>
        <p:spPr>
          <a:xfrm>
            <a:off x="11292840" y="6473952"/>
            <a:ext cx="411480" cy="228600"/>
          </a:xfrm>
          <a:prstGeom prst="rect">
            <a:avLst/>
          </a:prstGeom>
          <a:noFill/>
          <a:ln/>
        </p:spPr>
        <p:txBody>
          <a:bodyPr wrap="square" lIns="0" tIns="0" rIns="0" bIns="0" rtlCol="0" anchor="ctr"/>
          <a:lstStyle/>
          <a:p>
            <a:pPr marL="0" indent="0" algn="r">
              <a:buNone/>
            </a:pPr>
            <a:r>
              <a:rPr lang="en-US" sz="900" b="1" dirty="0">
                <a:solidFill>
                  <a:srgbClr val="8B1221"/>
                </a:solidFill>
              </a:rPr>
              <a:t>04</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bg>
      <p:bgPr>
        <a:solidFill>
          <a:srgbClr val="F7F5F1"/>
        </a:solidFill>
        <a:effectLst/>
      </p:bgPr>
    </p:bg>
    <p:spTree>
      <p:nvGrpSpPr>
        <p:cNvPr id="1" name=""/>
        <p:cNvGrpSpPr/>
        <p:nvPr/>
      </p:nvGrpSpPr>
      <p:grpSpPr>
        <a:xfrm>
          <a:off x="0" y="0"/>
          <a:ext cx="0" cy="0"/>
          <a:chOff x="0" y="0"/>
          <a:chExt cx="0" cy="0"/>
        </a:xfrm>
      </p:grpSpPr>
      <p:pic>
        <p:nvPicPr>
          <p:cNvPr id="30" name="Picture 29">
            <a:extLst>
              <a:ext uri="{FF2B5EF4-FFF2-40B4-BE49-F238E27FC236}">
                <a16:creationId xmlns:a16="http://schemas.microsoft.com/office/drawing/2014/main" id="{532C6690-FE49-AE37-FFF0-0E5B55752F5D}"/>
              </a:ext>
            </a:extLst>
          </p:cNvPr>
          <p:cNvPicPr>
            <a:picLocks noChangeAspect="1"/>
          </p:cNvPicPr>
          <p:nvPr/>
        </p:nvPicPr>
        <p:blipFill>
          <a:blip r:embed="rId3"/>
          <a:stretch>
            <a:fillRect/>
          </a:stretch>
        </p:blipFill>
        <p:spPr>
          <a:xfrm>
            <a:off x="-12305" y="5624984"/>
            <a:ext cx="12204000" cy="1114144"/>
          </a:xfrm>
          <a:prstGeom prst="rect">
            <a:avLst/>
          </a:prstGeom>
        </p:spPr>
      </p:pic>
      <p:sp>
        <p:nvSpPr>
          <p:cNvPr id="2" name="Shape 0"/>
          <p:cNvSpPr/>
          <p:nvPr/>
        </p:nvSpPr>
        <p:spPr>
          <a:xfrm>
            <a:off x="0" y="0"/>
            <a:ext cx="12191695" cy="118872"/>
          </a:xfrm>
          <a:prstGeom prst="rect">
            <a:avLst/>
          </a:prstGeom>
          <a:solidFill>
            <a:srgbClr val="8A1538"/>
          </a:solidFill>
          <a:ln w="12700">
            <a:solidFill>
              <a:srgbClr val="8A1538"/>
            </a:solidFill>
            <a:prstDash val="solid"/>
          </a:ln>
        </p:spPr>
        <p:txBody>
          <a:bodyPr/>
          <a:lstStyle/>
          <a:p>
            <a:endParaRPr lang="en-GB"/>
          </a:p>
        </p:txBody>
      </p:sp>
      <p:sp>
        <p:nvSpPr>
          <p:cNvPr id="3" name="Shape 1"/>
          <p:cNvSpPr/>
          <p:nvPr/>
        </p:nvSpPr>
        <p:spPr>
          <a:xfrm>
            <a:off x="0" y="118872"/>
            <a:ext cx="12191695" cy="18288"/>
          </a:xfrm>
          <a:prstGeom prst="rect">
            <a:avLst/>
          </a:prstGeom>
          <a:solidFill>
            <a:srgbClr val="C6A969"/>
          </a:solidFill>
          <a:ln w="12700">
            <a:solidFill>
              <a:srgbClr val="C6A969"/>
            </a:solidFill>
            <a:prstDash val="solid"/>
          </a:ln>
        </p:spPr>
        <p:txBody>
          <a:bodyPr/>
          <a:lstStyle/>
          <a:p>
            <a:endParaRPr lang="en-GB"/>
          </a:p>
        </p:txBody>
      </p:sp>
      <p:sp>
        <p:nvSpPr>
          <p:cNvPr id="4" name="Text 2"/>
          <p:cNvSpPr/>
          <p:nvPr/>
        </p:nvSpPr>
        <p:spPr>
          <a:xfrm>
            <a:off x="502920" y="384048"/>
            <a:ext cx="8138160" cy="438912"/>
          </a:xfrm>
          <a:prstGeom prst="rect">
            <a:avLst/>
          </a:prstGeom>
          <a:noFill/>
          <a:ln/>
        </p:spPr>
        <p:txBody>
          <a:bodyPr wrap="square" lIns="0" tIns="0" rIns="0" bIns="0" rtlCol="0" anchor="ctr"/>
          <a:lstStyle/>
          <a:p>
            <a:pPr marL="0" indent="0">
              <a:buNone/>
            </a:pPr>
            <a:r>
              <a:rPr lang="en-US" sz="2800" b="1" dirty="0">
                <a:solidFill>
                  <a:srgbClr val="081D3F"/>
                </a:solidFill>
                <a:latin typeface="Aptos Display" pitchFamily="34" charset="0"/>
                <a:ea typeface="Aptos Display" pitchFamily="34" charset="-122"/>
                <a:cs typeface="Aptos Display" pitchFamily="34" charset="-120"/>
              </a:rPr>
              <a:t>Conclusion structure 1</a:t>
            </a:r>
            <a:endParaRPr lang="en-US" sz="2800" dirty="0"/>
          </a:p>
        </p:txBody>
      </p:sp>
      <p:sp>
        <p:nvSpPr>
          <p:cNvPr id="5" name="Text 3"/>
          <p:cNvSpPr/>
          <p:nvPr/>
        </p:nvSpPr>
        <p:spPr>
          <a:xfrm>
            <a:off x="530352" y="850392"/>
            <a:ext cx="8778240" cy="219456"/>
          </a:xfrm>
          <a:prstGeom prst="rect">
            <a:avLst/>
          </a:prstGeom>
          <a:noFill/>
          <a:ln/>
        </p:spPr>
        <p:txBody>
          <a:bodyPr wrap="square" lIns="0" tIns="0" rIns="0" bIns="0" rtlCol="0" anchor="ctr"/>
          <a:lstStyle/>
          <a:p>
            <a:pPr marL="0" indent="0">
              <a:buNone/>
            </a:pPr>
            <a:r>
              <a:rPr lang="en-US" sz="1250" i="1" dirty="0">
                <a:solidFill>
                  <a:srgbClr val="5F6B7A"/>
                </a:solidFill>
                <a:latin typeface="Aptos" pitchFamily="34" charset="0"/>
                <a:ea typeface="Aptos" pitchFamily="34" charset="-122"/>
                <a:cs typeface="Aptos" pitchFamily="34" charset="-120"/>
              </a:rPr>
              <a:t>A straightforward structure built around objectives, evidence, limitations and recommendations.</a:t>
            </a:r>
            <a:endParaRPr lang="en-US" sz="1250" dirty="0"/>
          </a:p>
        </p:txBody>
      </p:sp>
      <p:sp>
        <p:nvSpPr>
          <p:cNvPr id="6" name="Shape 4"/>
          <p:cNvSpPr/>
          <p:nvPr/>
        </p:nvSpPr>
        <p:spPr>
          <a:xfrm>
            <a:off x="502920" y="1143000"/>
            <a:ext cx="1828800" cy="0"/>
          </a:xfrm>
          <a:prstGeom prst="line">
            <a:avLst/>
          </a:prstGeom>
          <a:noFill/>
          <a:ln w="25400">
            <a:solidFill>
              <a:srgbClr val="8A1538"/>
            </a:solidFill>
            <a:prstDash val="solid"/>
          </a:ln>
        </p:spPr>
        <p:txBody>
          <a:bodyPr/>
          <a:lstStyle/>
          <a:p>
            <a:endParaRPr lang="en-GB"/>
          </a:p>
        </p:txBody>
      </p:sp>
      <p:sp>
        <p:nvSpPr>
          <p:cNvPr id="7" name="Text 5"/>
          <p:cNvSpPr/>
          <p:nvPr/>
        </p:nvSpPr>
        <p:spPr>
          <a:xfrm>
            <a:off x="502920" y="6492240"/>
            <a:ext cx="10789920" cy="201168"/>
          </a:xfrm>
          <a:prstGeom prst="rect">
            <a:avLst/>
          </a:prstGeom>
          <a:noFill/>
          <a:ln/>
        </p:spPr>
        <p:txBody>
          <a:bodyPr wrap="square" lIns="0" tIns="0" rIns="0" bIns="0" rtlCol="0" anchor="ctr"/>
          <a:lstStyle/>
          <a:p>
            <a:pPr marL="0" indent="0">
              <a:buNone/>
            </a:pPr>
            <a:r>
              <a:rPr lang="en-US" sz="850" dirty="0">
                <a:solidFill>
                  <a:srgbClr val="667085"/>
                </a:solidFill>
              </a:rPr>
              <a:t>BSc Professional Investigation / Operational Policing  |  Conclusion &amp; Abstract  |  Delivery: 13 August 2026</a:t>
            </a:r>
            <a:endParaRPr lang="en-US" sz="850" dirty="0"/>
          </a:p>
        </p:txBody>
      </p:sp>
      <p:sp>
        <p:nvSpPr>
          <p:cNvPr id="8" name="Shape 6"/>
          <p:cNvSpPr/>
          <p:nvPr/>
        </p:nvSpPr>
        <p:spPr>
          <a:xfrm>
            <a:off x="822960" y="1874520"/>
            <a:ext cx="2286000" cy="1965960"/>
          </a:xfrm>
          <a:prstGeom prst="roundRect">
            <a:avLst>
              <a:gd name="adj" fmla="val 6977"/>
            </a:avLst>
          </a:prstGeom>
          <a:solidFill>
            <a:srgbClr val="EAF2F9"/>
          </a:solidFill>
          <a:ln w="12700">
            <a:solidFill>
              <a:srgbClr val="C8D3DF"/>
            </a:solidFill>
            <a:prstDash val="solid"/>
          </a:ln>
        </p:spPr>
        <p:txBody>
          <a:bodyPr/>
          <a:lstStyle/>
          <a:p>
            <a:endParaRPr lang="en-GB"/>
          </a:p>
        </p:txBody>
      </p:sp>
      <p:sp>
        <p:nvSpPr>
          <p:cNvPr id="9" name="Shape 7"/>
          <p:cNvSpPr/>
          <p:nvPr/>
        </p:nvSpPr>
        <p:spPr>
          <a:xfrm>
            <a:off x="960120" y="2066544"/>
            <a:ext cx="420624" cy="420624"/>
          </a:xfrm>
          <a:prstGeom prst="ellipse">
            <a:avLst/>
          </a:prstGeom>
          <a:solidFill>
            <a:srgbClr val="1F4B7A"/>
          </a:solidFill>
          <a:ln w="12700">
            <a:solidFill>
              <a:srgbClr val="1F4B7A"/>
            </a:solidFill>
            <a:prstDash val="solid"/>
          </a:ln>
        </p:spPr>
        <p:txBody>
          <a:bodyPr/>
          <a:lstStyle/>
          <a:p>
            <a:endParaRPr lang="en-GB"/>
          </a:p>
        </p:txBody>
      </p:sp>
      <p:sp>
        <p:nvSpPr>
          <p:cNvPr id="10" name="Text 8"/>
          <p:cNvSpPr/>
          <p:nvPr/>
        </p:nvSpPr>
        <p:spPr>
          <a:xfrm>
            <a:off x="960120" y="2139696"/>
            <a:ext cx="420624" cy="146304"/>
          </a:xfrm>
          <a:prstGeom prst="rect">
            <a:avLst/>
          </a:prstGeom>
          <a:noFill/>
          <a:ln/>
        </p:spPr>
        <p:txBody>
          <a:bodyPr wrap="square" lIns="0" tIns="0" rIns="0" bIns="0" rtlCol="0" anchor="ctr"/>
          <a:lstStyle/>
          <a:p>
            <a:pPr marL="0" indent="0" algn="ctr">
              <a:buNone/>
            </a:pPr>
            <a:r>
              <a:rPr lang="en-US" sz="1200" b="1" dirty="0">
                <a:solidFill>
                  <a:srgbClr val="FFFFFF"/>
                </a:solidFill>
              </a:rPr>
              <a:t>1</a:t>
            </a:r>
            <a:endParaRPr lang="en-US" sz="1200" dirty="0"/>
          </a:p>
        </p:txBody>
      </p:sp>
      <p:sp>
        <p:nvSpPr>
          <p:cNvPr id="11" name="Text 9"/>
          <p:cNvSpPr/>
          <p:nvPr/>
        </p:nvSpPr>
        <p:spPr>
          <a:xfrm>
            <a:off x="1508760" y="2066544"/>
            <a:ext cx="1325880" cy="292608"/>
          </a:xfrm>
          <a:prstGeom prst="rect">
            <a:avLst/>
          </a:prstGeom>
          <a:noFill/>
          <a:ln/>
        </p:spPr>
        <p:txBody>
          <a:bodyPr wrap="square" lIns="0" tIns="0" rIns="0" bIns="0" rtlCol="0" anchor="ctr">
            <a:normAutofit/>
          </a:bodyPr>
          <a:lstStyle/>
          <a:p>
            <a:pPr marL="0" indent="0">
              <a:buNone/>
            </a:pPr>
            <a:r>
              <a:rPr lang="en-US" sz="1400" b="1" dirty="0">
                <a:solidFill>
                  <a:srgbClr val="081D3F"/>
                </a:solidFill>
              </a:rPr>
              <a:t>Introduction</a:t>
            </a:r>
            <a:endParaRPr lang="en-US" sz="1400" dirty="0"/>
          </a:p>
        </p:txBody>
      </p:sp>
      <p:sp>
        <p:nvSpPr>
          <p:cNvPr id="12" name="Text 10"/>
          <p:cNvSpPr/>
          <p:nvPr/>
        </p:nvSpPr>
        <p:spPr>
          <a:xfrm>
            <a:off x="1051560" y="2670048"/>
            <a:ext cx="1828800" cy="713232"/>
          </a:xfrm>
          <a:prstGeom prst="rect">
            <a:avLst/>
          </a:prstGeom>
          <a:noFill/>
          <a:ln/>
        </p:spPr>
        <p:txBody>
          <a:bodyPr wrap="square" lIns="0" tIns="0" rIns="0" bIns="0" rtlCol="0" anchor="ctr">
            <a:normAutofit/>
          </a:bodyPr>
          <a:lstStyle/>
          <a:p>
            <a:pPr marL="0" indent="0">
              <a:buNone/>
            </a:pPr>
            <a:r>
              <a:rPr lang="en-US" sz="1130" dirty="0">
                <a:solidFill>
                  <a:srgbClr val="23314A"/>
                </a:solidFill>
              </a:rPr>
              <a:t>Remind the reader of the aim and objectives. Set out what the chapter will cover.</a:t>
            </a:r>
            <a:endParaRPr lang="en-US" sz="1130" dirty="0"/>
          </a:p>
        </p:txBody>
      </p:sp>
      <p:sp>
        <p:nvSpPr>
          <p:cNvPr id="13" name="Shape 11"/>
          <p:cNvSpPr/>
          <p:nvPr/>
        </p:nvSpPr>
        <p:spPr>
          <a:xfrm>
            <a:off x="3639312" y="1874520"/>
            <a:ext cx="2286000" cy="1965960"/>
          </a:xfrm>
          <a:prstGeom prst="roundRect">
            <a:avLst>
              <a:gd name="adj" fmla="val 6977"/>
            </a:avLst>
          </a:prstGeom>
          <a:solidFill>
            <a:srgbClr val="FFFFFF"/>
          </a:solidFill>
          <a:ln w="12700">
            <a:solidFill>
              <a:srgbClr val="C8D3DF"/>
            </a:solidFill>
            <a:prstDash val="solid"/>
          </a:ln>
        </p:spPr>
        <p:txBody>
          <a:bodyPr/>
          <a:lstStyle/>
          <a:p>
            <a:endParaRPr lang="en-GB"/>
          </a:p>
        </p:txBody>
      </p:sp>
      <p:sp>
        <p:nvSpPr>
          <p:cNvPr id="14" name="Shape 12"/>
          <p:cNvSpPr/>
          <p:nvPr/>
        </p:nvSpPr>
        <p:spPr>
          <a:xfrm>
            <a:off x="3776472" y="2066544"/>
            <a:ext cx="420624" cy="420624"/>
          </a:xfrm>
          <a:prstGeom prst="ellipse">
            <a:avLst/>
          </a:prstGeom>
          <a:solidFill>
            <a:srgbClr val="8A1538"/>
          </a:solidFill>
          <a:ln w="12700">
            <a:solidFill>
              <a:srgbClr val="8A1538"/>
            </a:solidFill>
            <a:prstDash val="solid"/>
          </a:ln>
        </p:spPr>
        <p:txBody>
          <a:bodyPr/>
          <a:lstStyle/>
          <a:p>
            <a:endParaRPr lang="en-GB"/>
          </a:p>
        </p:txBody>
      </p:sp>
      <p:sp>
        <p:nvSpPr>
          <p:cNvPr id="15" name="Text 13"/>
          <p:cNvSpPr/>
          <p:nvPr/>
        </p:nvSpPr>
        <p:spPr>
          <a:xfrm>
            <a:off x="3776472" y="2139696"/>
            <a:ext cx="420624" cy="146304"/>
          </a:xfrm>
          <a:prstGeom prst="rect">
            <a:avLst/>
          </a:prstGeom>
          <a:noFill/>
          <a:ln/>
        </p:spPr>
        <p:txBody>
          <a:bodyPr wrap="square" lIns="0" tIns="0" rIns="0" bIns="0" rtlCol="0" anchor="ctr"/>
          <a:lstStyle/>
          <a:p>
            <a:pPr marL="0" indent="0" algn="ctr">
              <a:buNone/>
            </a:pPr>
            <a:r>
              <a:rPr lang="en-US" sz="1200" b="1" dirty="0">
                <a:solidFill>
                  <a:srgbClr val="FFFFFF"/>
                </a:solidFill>
              </a:rPr>
              <a:t>2</a:t>
            </a:r>
            <a:endParaRPr lang="en-US" sz="1200" dirty="0"/>
          </a:p>
        </p:txBody>
      </p:sp>
      <p:sp>
        <p:nvSpPr>
          <p:cNvPr id="16" name="Text 14"/>
          <p:cNvSpPr/>
          <p:nvPr/>
        </p:nvSpPr>
        <p:spPr>
          <a:xfrm>
            <a:off x="4325112" y="2066544"/>
            <a:ext cx="1325880" cy="292608"/>
          </a:xfrm>
          <a:prstGeom prst="rect">
            <a:avLst/>
          </a:prstGeom>
          <a:noFill/>
          <a:ln/>
        </p:spPr>
        <p:txBody>
          <a:bodyPr wrap="square" lIns="0" tIns="0" rIns="0" bIns="0" rtlCol="0" anchor="ctr">
            <a:normAutofit fontScale="70000" lnSpcReduction="20000"/>
          </a:bodyPr>
          <a:lstStyle/>
          <a:p>
            <a:pPr marL="0" indent="0">
              <a:buNone/>
            </a:pPr>
            <a:r>
              <a:rPr lang="en-US" sz="1400" b="1" dirty="0">
                <a:solidFill>
                  <a:srgbClr val="081D3F"/>
                </a:solidFill>
              </a:rPr>
              <a:t>Objectives → findings → conclusions</a:t>
            </a:r>
            <a:endParaRPr lang="en-US" sz="1400" dirty="0"/>
          </a:p>
        </p:txBody>
      </p:sp>
      <p:sp>
        <p:nvSpPr>
          <p:cNvPr id="17" name="Text 15"/>
          <p:cNvSpPr/>
          <p:nvPr/>
        </p:nvSpPr>
        <p:spPr>
          <a:xfrm>
            <a:off x="3867912" y="2670048"/>
            <a:ext cx="1828800" cy="713232"/>
          </a:xfrm>
          <a:prstGeom prst="rect">
            <a:avLst/>
          </a:prstGeom>
          <a:noFill/>
          <a:ln/>
        </p:spPr>
        <p:txBody>
          <a:bodyPr wrap="square" lIns="0" tIns="0" rIns="0" bIns="0" rtlCol="0" anchor="ctr">
            <a:normAutofit/>
          </a:bodyPr>
          <a:lstStyle/>
          <a:p>
            <a:pPr marL="0" indent="0">
              <a:buNone/>
            </a:pPr>
            <a:r>
              <a:rPr lang="en-US" sz="1130" dirty="0">
                <a:solidFill>
                  <a:srgbClr val="23314A"/>
                </a:solidFill>
              </a:rPr>
              <a:t>Take each objective in turn. Summarise what was done, what was found and what can be concluded.</a:t>
            </a:r>
            <a:endParaRPr lang="en-US" sz="1130" dirty="0"/>
          </a:p>
        </p:txBody>
      </p:sp>
      <p:sp>
        <p:nvSpPr>
          <p:cNvPr id="18" name="Shape 16"/>
          <p:cNvSpPr/>
          <p:nvPr/>
        </p:nvSpPr>
        <p:spPr>
          <a:xfrm>
            <a:off x="6455664" y="1874520"/>
            <a:ext cx="2286000" cy="1965960"/>
          </a:xfrm>
          <a:prstGeom prst="roundRect">
            <a:avLst>
              <a:gd name="adj" fmla="val 6977"/>
            </a:avLst>
          </a:prstGeom>
          <a:solidFill>
            <a:srgbClr val="EAF2F9"/>
          </a:solidFill>
          <a:ln w="12700">
            <a:solidFill>
              <a:srgbClr val="C8D3DF"/>
            </a:solidFill>
            <a:prstDash val="solid"/>
          </a:ln>
        </p:spPr>
        <p:txBody>
          <a:bodyPr/>
          <a:lstStyle/>
          <a:p>
            <a:endParaRPr lang="en-GB"/>
          </a:p>
        </p:txBody>
      </p:sp>
      <p:sp>
        <p:nvSpPr>
          <p:cNvPr id="19" name="Shape 17"/>
          <p:cNvSpPr/>
          <p:nvPr/>
        </p:nvSpPr>
        <p:spPr>
          <a:xfrm>
            <a:off x="6592824" y="2066544"/>
            <a:ext cx="420624" cy="420624"/>
          </a:xfrm>
          <a:prstGeom prst="ellipse">
            <a:avLst/>
          </a:prstGeom>
          <a:solidFill>
            <a:srgbClr val="2F6B4F"/>
          </a:solidFill>
          <a:ln w="12700">
            <a:solidFill>
              <a:srgbClr val="2F6B4F"/>
            </a:solidFill>
            <a:prstDash val="solid"/>
          </a:ln>
        </p:spPr>
        <p:txBody>
          <a:bodyPr/>
          <a:lstStyle/>
          <a:p>
            <a:endParaRPr lang="en-GB"/>
          </a:p>
        </p:txBody>
      </p:sp>
      <p:sp>
        <p:nvSpPr>
          <p:cNvPr id="20" name="Text 18"/>
          <p:cNvSpPr/>
          <p:nvPr/>
        </p:nvSpPr>
        <p:spPr>
          <a:xfrm>
            <a:off x="6592824" y="2139696"/>
            <a:ext cx="420624" cy="146304"/>
          </a:xfrm>
          <a:prstGeom prst="rect">
            <a:avLst/>
          </a:prstGeom>
          <a:noFill/>
          <a:ln/>
        </p:spPr>
        <p:txBody>
          <a:bodyPr wrap="square" lIns="0" tIns="0" rIns="0" bIns="0" rtlCol="0" anchor="ctr"/>
          <a:lstStyle/>
          <a:p>
            <a:pPr marL="0" indent="0" algn="ctr">
              <a:buNone/>
            </a:pPr>
            <a:r>
              <a:rPr lang="en-US" sz="1200" b="1" dirty="0">
                <a:solidFill>
                  <a:srgbClr val="FFFFFF"/>
                </a:solidFill>
              </a:rPr>
              <a:t>3</a:t>
            </a:r>
            <a:endParaRPr lang="en-US" sz="1200" dirty="0"/>
          </a:p>
        </p:txBody>
      </p:sp>
      <p:sp>
        <p:nvSpPr>
          <p:cNvPr id="21" name="Text 19"/>
          <p:cNvSpPr/>
          <p:nvPr/>
        </p:nvSpPr>
        <p:spPr>
          <a:xfrm>
            <a:off x="7141464" y="2066544"/>
            <a:ext cx="1325880" cy="292608"/>
          </a:xfrm>
          <a:prstGeom prst="rect">
            <a:avLst/>
          </a:prstGeom>
          <a:noFill/>
          <a:ln/>
        </p:spPr>
        <p:txBody>
          <a:bodyPr wrap="square" lIns="0" tIns="0" rIns="0" bIns="0" rtlCol="0" anchor="ctr">
            <a:normAutofit/>
          </a:bodyPr>
          <a:lstStyle/>
          <a:p>
            <a:pPr marL="0" indent="0">
              <a:buNone/>
            </a:pPr>
            <a:r>
              <a:rPr lang="en-US" sz="1400" b="1" dirty="0">
                <a:solidFill>
                  <a:srgbClr val="081D3F"/>
                </a:solidFill>
              </a:rPr>
              <a:t>Limitations</a:t>
            </a:r>
            <a:endParaRPr lang="en-US" sz="1400" dirty="0"/>
          </a:p>
        </p:txBody>
      </p:sp>
      <p:sp>
        <p:nvSpPr>
          <p:cNvPr id="22" name="Text 20"/>
          <p:cNvSpPr/>
          <p:nvPr/>
        </p:nvSpPr>
        <p:spPr>
          <a:xfrm>
            <a:off x="6684264" y="2670048"/>
            <a:ext cx="1828800" cy="713232"/>
          </a:xfrm>
          <a:prstGeom prst="rect">
            <a:avLst/>
          </a:prstGeom>
          <a:noFill/>
          <a:ln/>
        </p:spPr>
        <p:txBody>
          <a:bodyPr wrap="square" lIns="0" tIns="0" rIns="0" bIns="0" rtlCol="0" anchor="ctr">
            <a:normAutofit/>
          </a:bodyPr>
          <a:lstStyle/>
          <a:p>
            <a:pPr marL="0" indent="0">
              <a:buNone/>
            </a:pPr>
            <a:r>
              <a:rPr lang="en-US" sz="1130" dirty="0">
                <a:solidFill>
                  <a:srgbClr val="23314A"/>
                </a:solidFill>
              </a:rPr>
              <a:t>Constructive, relevant and not duplicated from methodology.</a:t>
            </a:r>
            <a:endParaRPr lang="en-US" sz="1130" dirty="0"/>
          </a:p>
        </p:txBody>
      </p:sp>
      <p:sp>
        <p:nvSpPr>
          <p:cNvPr id="23" name="Shape 21"/>
          <p:cNvSpPr/>
          <p:nvPr/>
        </p:nvSpPr>
        <p:spPr>
          <a:xfrm>
            <a:off x="9272016" y="1874520"/>
            <a:ext cx="2286000" cy="1965960"/>
          </a:xfrm>
          <a:prstGeom prst="roundRect">
            <a:avLst>
              <a:gd name="adj" fmla="val 6977"/>
            </a:avLst>
          </a:prstGeom>
          <a:solidFill>
            <a:srgbClr val="FFFFFF"/>
          </a:solidFill>
          <a:ln w="12700">
            <a:solidFill>
              <a:srgbClr val="C8D3DF"/>
            </a:solidFill>
            <a:prstDash val="solid"/>
          </a:ln>
        </p:spPr>
        <p:txBody>
          <a:bodyPr/>
          <a:lstStyle/>
          <a:p>
            <a:endParaRPr lang="en-GB"/>
          </a:p>
        </p:txBody>
      </p:sp>
      <p:sp>
        <p:nvSpPr>
          <p:cNvPr id="24" name="Shape 22"/>
          <p:cNvSpPr/>
          <p:nvPr/>
        </p:nvSpPr>
        <p:spPr>
          <a:xfrm>
            <a:off x="9409176" y="2066544"/>
            <a:ext cx="420624" cy="420624"/>
          </a:xfrm>
          <a:prstGeom prst="ellipse">
            <a:avLst/>
          </a:prstGeom>
          <a:solidFill>
            <a:srgbClr val="C86F2B"/>
          </a:solidFill>
          <a:ln w="12700">
            <a:solidFill>
              <a:srgbClr val="C86F2B"/>
            </a:solidFill>
            <a:prstDash val="solid"/>
          </a:ln>
        </p:spPr>
        <p:txBody>
          <a:bodyPr/>
          <a:lstStyle/>
          <a:p>
            <a:endParaRPr lang="en-GB"/>
          </a:p>
        </p:txBody>
      </p:sp>
      <p:sp>
        <p:nvSpPr>
          <p:cNvPr id="25" name="Text 23"/>
          <p:cNvSpPr/>
          <p:nvPr/>
        </p:nvSpPr>
        <p:spPr>
          <a:xfrm>
            <a:off x="9409176" y="2139696"/>
            <a:ext cx="420624" cy="146304"/>
          </a:xfrm>
          <a:prstGeom prst="rect">
            <a:avLst/>
          </a:prstGeom>
          <a:noFill/>
          <a:ln/>
        </p:spPr>
        <p:txBody>
          <a:bodyPr wrap="square" lIns="0" tIns="0" rIns="0" bIns="0" rtlCol="0" anchor="ctr"/>
          <a:lstStyle/>
          <a:p>
            <a:pPr marL="0" indent="0" algn="ctr">
              <a:buNone/>
            </a:pPr>
            <a:r>
              <a:rPr lang="en-US" sz="1200" b="1" dirty="0">
                <a:solidFill>
                  <a:srgbClr val="FFFFFF"/>
                </a:solidFill>
              </a:rPr>
              <a:t>4</a:t>
            </a:r>
            <a:endParaRPr lang="en-US" sz="1200" dirty="0"/>
          </a:p>
        </p:txBody>
      </p:sp>
      <p:sp>
        <p:nvSpPr>
          <p:cNvPr id="26" name="Text 24"/>
          <p:cNvSpPr/>
          <p:nvPr/>
        </p:nvSpPr>
        <p:spPr>
          <a:xfrm>
            <a:off x="9957816" y="2066544"/>
            <a:ext cx="1325880" cy="292608"/>
          </a:xfrm>
          <a:prstGeom prst="rect">
            <a:avLst/>
          </a:prstGeom>
          <a:noFill/>
          <a:ln/>
        </p:spPr>
        <p:txBody>
          <a:bodyPr wrap="square" lIns="0" tIns="0" rIns="0" bIns="0" rtlCol="0" anchor="ctr">
            <a:normAutofit fontScale="85000" lnSpcReduction="10000"/>
          </a:bodyPr>
          <a:lstStyle/>
          <a:p>
            <a:pPr marL="0" indent="0">
              <a:buNone/>
            </a:pPr>
            <a:r>
              <a:rPr lang="en-US" sz="1400" b="1" dirty="0">
                <a:solidFill>
                  <a:srgbClr val="081D3F"/>
                </a:solidFill>
              </a:rPr>
              <a:t>Recommendations</a:t>
            </a:r>
            <a:endParaRPr lang="en-US" sz="1400" dirty="0"/>
          </a:p>
        </p:txBody>
      </p:sp>
      <p:sp>
        <p:nvSpPr>
          <p:cNvPr id="27" name="Text 25"/>
          <p:cNvSpPr/>
          <p:nvPr/>
        </p:nvSpPr>
        <p:spPr>
          <a:xfrm>
            <a:off x="9500616" y="2670048"/>
            <a:ext cx="1828800" cy="713232"/>
          </a:xfrm>
          <a:prstGeom prst="rect">
            <a:avLst/>
          </a:prstGeom>
          <a:noFill/>
          <a:ln/>
        </p:spPr>
        <p:txBody>
          <a:bodyPr wrap="square" lIns="0" tIns="0" rIns="0" bIns="0" rtlCol="0" anchor="ctr">
            <a:normAutofit/>
          </a:bodyPr>
          <a:lstStyle/>
          <a:p>
            <a:pPr marL="0" indent="0">
              <a:buNone/>
            </a:pPr>
            <a:r>
              <a:rPr lang="en-US" sz="1130" dirty="0">
                <a:solidFill>
                  <a:srgbClr val="23314A"/>
                </a:solidFill>
              </a:rPr>
              <a:t>Evidence-specific and/or future research recommendations.</a:t>
            </a:r>
            <a:endParaRPr lang="en-US" sz="1130" dirty="0"/>
          </a:p>
        </p:txBody>
      </p:sp>
      <p:sp>
        <p:nvSpPr>
          <p:cNvPr id="28" name="Text 26"/>
          <p:cNvSpPr/>
          <p:nvPr/>
        </p:nvSpPr>
        <p:spPr>
          <a:xfrm>
            <a:off x="1051560" y="4892040"/>
            <a:ext cx="10058400" cy="384048"/>
          </a:xfrm>
          <a:prstGeom prst="rect">
            <a:avLst/>
          </a:prstGeom>
          <a:noFill/>
          <a:ln/>
        </p:spPr>
        <p:txBody>
          <a:bodyPr wrap="square" lIns="0" tIns="0" rIns="0" bIns="0" rtlCol="0" anchor="ctr">
            <a:normAutofit fontScale="77500" lnSpcReduction="20000"/>
          </a:bodyPr>
          <a:lstStyle/>
          <a:p>
            <a:pPr marL="0" indent="0" algn="ctr">
              <a:buNone/>
            </a:pPr>
            <a:r>
              <a:rPr lang="en-US" sz="1900" b="1" dirty="0">
                <a:solidFill>
                  <a:srgbClr val="8A1538"/>
                </a:solidFill>
              </a:rPr>
              <a:t>Practical rule: every recommendation should visibly flow from a conclusion, which should visibly flow from an objective.</a:t>
            </a:r>
            <a:endParaRPr lang="en-US" sz="1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bg>
      <p:bgPr>
        <a:solidFill>
          <a:srgbClr val="F7F5F1"/>
        </a:solidFill>
        <a:effectLst/>
      </p:bgPr>
    </p:bg>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7494F9E0-EB38-2ED4-F4B5-A97EB0D21267}"/>
              </a:ext>
            </a:extLst>
          </p:cNvPr>
          <p:cNvPicPr>
            <a:picLocks noChangeAspect="1"/>
          </p:cNvPicPr>
          <p:nvPr/>
        </p:nvPicPr>
        <p:blipFill>
          <a:blip r:embed="rId3"/>
          <a:stretch>
            <a:fillRect/>
          </a:stretch>
        </p:blipFill>
        <p:spPr>
          <a:xfrm>
            <a:off x="-12305" y="5624984"/>
            <a:ext cx="12204000" cy="1114144"/>
          </a:xfrm>
          <a:prstGeom prst="rect">
            <a:avLst/>
          </a:prstGeom>
        </p:spPr>
      </p:pic>
      <p:sp>
        <p:nvSpPr>
          <p:cNvPr id="2" name="Shape 0"/>
          <p:cNvSpPr/>
          <p:nvPr/>
        </p:nvSpPr>
        <p:spPr>
          <a:xfrm>
            <a:off x="0" y="0"/>
            <a:ext cx="12191695" cy="118872"/>
          </a:xfrm>
          <a:prstGeom prst="rect">
            <a:avLst/>
          </a:prstGeom>
          <a:solidFill>
            <a:srgbClr val="8A1538"/>
          </a:solidFill>
          <a:ln w="12700">
            <a:solidFill>
              <a:srgbClr val="8A1538"/>
            </a:solidFill>
            <a:prstDash val="solid"/>
          </a:ln>
        </p:spPr>
        <p:txBody>
          <a:bodyPr/>
          <a:lstStyle/>
          <a:p>
            <a:endParaRPr lang="en-GB"/>
          </a:p>
        </p:txBody>
      </p:sp>
      <p:sp>
        <p:nvSpPr>
          <p:cNvPr id="3" name="Shape 1"/>
          <p:cNvSpPr/>
          <p:nvPr/>
        </p:nvSpPr>
        <p:spPr>
          <a:xfrm>
            <a:off x="0" y="118872"/>
            <a:ext cx="12191695" cy="18288"/>
          </a:xfrm>
          <a:prstGeom prst="rect">
            <a:avLst/>
          </a:prstGeom>
          <a:solidFill>
            <a:srgbClr val="C6A969"/>
          </a:solidFill>
          <a:ln w="12700">
            <a:solidFill>
              <a:srgbClr val="C6A969"/>
            </a:solidFill>
            <a:prstDash val="solid"/>
          </a:ln>
        </p:spPr>
        <p:txBody>
          <a:bodyPr/>
          <a:lstStyle/>
          <a:p>
            <a:endParaRPr lang="en-GB"/>
          </a:p>
        </p:txBody>
      </p:sp>
      <p:sp>
        <p:nvSpPr>
          <p:cNvPr id="4" name="Text 2"/>
          <p:cNvSpPr/>
          <p:nvPr/>
        </p:nvSpPr>
        <p:spPr>
          <a:xfrm>
            <a:off x="502920" y="384048"/>
            <a:ext cx="8138160" cy="438912"/>
          </a:xfrm>
          <a:prstGeom prst="rect">
            <a:avLst/>
          </a:prstGeom>
          <a:noFill/>
          <a:ln/>
        </p:spPr>
        <p:txBody>
          <a:bodyPr wrap="square" lIns="0" tIns="0" rIns="0" bIns="0" rtlCol="0" anchor="ctr"/>
          <a:lstStyle/>
          <a:p>
            <a:pPr marL="0" indent="0">
              <a:buNone/>
            </a:pPr>
            <a:r>
              <a:rPr lang="en-US" sz="2800" b="1" dirty="0">
                <a:solidFill>
                  <a:srgbClr val="081D3F"/>
                </a:solidFill>
                <a:latin typeface="Aptos Display" pitchFamily="34" charset="0"/>
                <a:ea typeface="Aptos Display" pitchFamily="34" charset="-122"/>
                <a:cs typeface="Aptos Display" pitchFamily="34" charset="-120"/>
              </a:rPr>
              <a:t>From objective to conclusion</a:t>
            </a:r>
            <a:endParaRPr lang="en-US" sz="2800" dirty="0"/>
          </a:p>
        </p:txBody>
      </p:sp>
      <p:sp>
        <p:nvSpPr>
          <p:cNvPr id="5" name="Text 3"/>
          <p:cNvSpPr/>
          <p:nvPr/>
        </p:nvSpPr>
        <p:spPr>
          <a:xfrm>
            <a:off x="530352" y="850392"/>
            <a:ext cx="8778240" cy="219456"/>
          </a:xfrm>
          <a:prstGeom prst="rect">
            <a:avLst/>
          </a:prstGeom>
          <a:noFill/>
          <a:ln/>
        </p:spPr>
        <p:txBody>
          <a:bodyPr wrap="square" lIns="0" tIns="0" rIns="0" bIns="0" rtlCol="0" anchor="ctr"/>
          <a:lstStyle/>
          <a:p>
            <a:pPr marL="0" indent="0">
              <a:buNone/>
            </a:pPr>
            <a:r>
              <a:rPr lang="en-US" sz="1250" i="1" dirty="0">
                <a:solidFill>
                  <a:srgbClr val="5F6B7A"/>
                </a:solidFill>
                <a:latin typeface="Aptos" pitchFamily="34" charset="0"/>
                <a:ea typeface="Aptos" pitchFamily="34" charset="-122"/>
                <a:cs typeface="Aptos" pitchFamily="34" charset="-120"/>
              </a:rPr>
              <a:t>Use this repeating logic to stop the chapter becoming a summary dump.</a:t>
            </a:r>
            <a:endParaRPr lang="en-US" sz="1250" dirty="0"/>
          </a:p>
        </p:txBody>
      </p:sp>
      <p:sp>
        <p:nvSpPr>
          <p:cNvPr id="6" name="Shape 4"/>
          <p:cNvSpPr/>
          <p:nvPr/>
        </p:nvSpPr>
        <p:spPr>
          <a:xfrm>
            <a:off x="502920" y="1143000"/>
            <a:ext cx="1828800" cy="0"/>
          </a:xfrm>
          <a:prstGeom prst="line">
            <a:avLst/>
          </a:prstGeom>
          <a:noFill/>
          <a:ln w="25400">
            <a:solidFill>
              <a:srgbClr val="8A1538"/>
            </a:solidFill>
            <a:prstDash val="solid"/>
          </a:ln>
        </p:spPr>
        <p:txBody>
          <a:bodyPr/>
          <a:lstStyle/>
          <a:p>
            <a:endParaRPr lang="en-GB"/>
          </a:p>
        </p:txBody>
      </p:sp>
      <p:sp>
        <p:nvSpPr>
          <p:cNvPr id="7" name="Text 5"/>
          <p:cNvSpPr/>
          <p:nvPr/>
        </p:nvSpPr>
        <p:spPr>
          <a:xfrm>
            <a:off x="502920" y="6492240"/>
            <a:ext cx="10789920" cy="201168"/>
          </a:xfrm>
          <a:prstGeom prst="rect">
            <a:avLst/>
          </a:prstGeom>
          <a:noFill/>
          <a:ln/>
        </p:spPr>
        <p:txBody>
          <a:bodyPr wrap="square" lIns="0" tIns="0" rIns="0" bIns="0" rtlCol="0" anchor="ctr"/>
          <a:lstStyle/>
          <a:p>
            <a:pPr marL="0" indent="0">
              <a:buNone/>
            </a:pPr>
            <a:r>
              <a:rPr lang="en-US" sz="850" dirty="0">
                <a:solidFill>
                  <a:srgbClr val="667085"/>
                </a:solidFill>
              </a:rPr>
              <a:t>BSc Professional Investigation / Operational Policing  |  Conclusion &amp; Abstract  |  Delivery: 13 August 2026</a:t>
            </a:r>
            <a:endParaRPr lang="en-US" sz="850" dirty="0"/>
          </a:p>
        </p:txBody>
      </p:sp>
      <p:sp>
        <p:nvSpPr>
          <p:cNvPr id="8" name="Shape 6"/>
          <p:cNvSpPr/>
          <p:nvPr/>
        </p:nvSpPr>
        <p:spPr>
          <a:xfrm>
            <a:off x="731520" y="1691640"/>
            <a:ext cx="2331720" cy="1920240"/>
          </a:xfrm>
          <a:prstGeom prst="roundRect">
            <a:avLst>
              <a:gd name="adj" fmla="val 7143"/>
            </a:avLst>
          </a:prstGeom>
          <a:solidFill>
            <a:srgbClr val="FFFFFF"/>
          </a:solidFill>
          <a:ln w="12700">
            <a:solidFill>
              <a:srgbClr val="D6DEE8"/>
            </a:solidFill>
            <a:prstDash val="solid"/>
          </a:ln>
        </p:spPr>
        <p:txBody>
          <a:bodyPr/>
          <a:lstStyle/>
          <a:p>
            <a:endParaRPr lang="en-GB"/>
          </a:p>
        </p:txBody>
      </p:sp>
      <p:sp>
        <p:nvSpPr>
          <p:cNvPr id="9" name="Text 7"/>
          <p:cNvSpPr/>
          <p:nvPr/>
        </p:nvSpPr>
        <p:spPr>
          <a:xfrm>
            <a:off x="960120" y="1856232"/>
            <a:ext cx="1920240" cy="256032"/>
          </a:xfrm>
          <a:prstGeom prst="rect">
            <a:avLst/>
          </a:prstGeom>
          <a:noFill/>
          <a:ln/>
        </p:spPr>
        <p:txBody>
          <a:bodyPr wrap="square" lIns="0" tIns="0" rIns="0" bIns="0" rtlCol="0" anchor="ctr"/>
          <a:lstStyle/>
          <a:p>
            <a:pPr marL="0" indent="0">
              <a:buNone/>
            </a:pPr>
            <a:r>
              <a:rPr lang="en-US" sz="1500" b="1" dirty="0">
                <a:solidFill>
                  <a:srgbClr val="081D3F"/>
                </a:solidFill>
              </a:rPr>
              <a:t>Objective</a:t>
            </a:r>
            <a:endParaRPr lang="en-US" sz="1500" dirty="0"/>
          </a:p>
        </p:txBody>
      </p:sp>
      <p:sp>
        <p:nvSpPr>
          <p:cNvPr id="10" name="Text 8"/>
          <p:cNvSpPr/>
          <p:nvPr/>
        </p:nvSpPr>
        <p:spPr>
          <a:xfrm>
            <a:off x="960120" y="2258568"/>
            <a:ext cx="1874520" cy="1234440"/>
          </a:xfrm>
          <a:prstGeom prst="rect">
            <a:avLst/>
          </a:prstGeom>
          <a:noFill/>
          <a:ln/>
        </p:spPr>
        <p:txBody>
          <a:bodyPr wrap="square" lIns="254" tIns="254" rIns="254" bIns="254" rtlCol="0" anchor="ctr">
            <a:normAutofit/>
          </a:bodyPr>
          <a:lstStyle/>
          <a:p>
            <a:pPr marL="0" indent="0">
              <a:buNone/>
            </a:pPr>
            <a:r>
              <a:rPr lang="en-US" sz="1220" dirty="0">
                <a:solidFill>
                  <a:srgbClr val="23314A"/>
                </a:solidFill>
              </a:rPr>
              <a:t>What did this part of the study try to find out?</a:t>
            </a:r>
            <a:endParaRPr lang="en-US" sz="1220" dirty="0"/>
          </a:p>
        </p:txBody>
      </p:sp>
      <p:sp>
        <p:nvSpPr>
          <p:cNvPr id="11" name="Text 9"/>
          <p:cNvSpPr/>
          <p:nvPr/>
        </p:nvSpPr>
        <p:spPr>
          <a:xfrm>
            <a:off x="3108960" y="2331720"/>
            <a:ext cx="411480" cy="228600"/>
          </a:xfrm>
          <a:prstGeom prst="rect">
            <a:avLst/>
          </a:prstGeom>
          <a:noFill/>
          <a:ln/>
        </p:spPr>
        <p:txBody>
          <a:bodyPr wrap="square" lIns="0" tIns="0" rIns="0" bIns="0" rtlCol="0" anchor="ctr"/>
          <a:lstStyle/>
          <a:p>
            <a:pPr marL="0" indent="0" algn="ctr">
              <a:buNone/>
            </a:pPr>
            <a:r>
              <a:rPr lang="en-US" sz="2400" b="1" dirty="0">
                <a:solidFill>
                  <a:srgbClr val="8A1538"/>
                </a:solidFill>
              </a:rPr>
              <a:t>→</a:t>
            </a:r>
            <a:endParaRPr lang="en-US" sz="2400" dirty="0"/>
          </a:p>
        </p:txBody>
      </p:sp>
      <p:sp>
        <p:nvSpPr>
          <p:cNvPr id="12" name="Shape 10"/>
          <p:cNvSpPr/>
          <p:nvPr/>
        </p:nvSpPr>
        <p:spPr>
          <a:xfrm>
            <a:off x="3566160" y="1691640"/>
            <a:ext cx="2331720" cy="1920240"/>
          </a:xfrm>
          <a:prstGeom prst="roundRect">
            <a:avLst>
              <a:gd name="adj" fmla="val 7143"/>
            </a:avLst>
          </a:prstGeom>
          <a:solidFill>
            <a:srgbClr val="FFFFFF"/>
          </a:solidFill>
          <a:ln w="12700">
            <a:solidFill>
              <a:srgbClr val="D6DEE8"/>
            </a:solidFill>
            <a:prstDash val="solid"/>
          </a:ln>
        </p:spPr>
        <p:txBody>
          <a:bodyPr/>
          <a:lstStyle/>
          <a:p>
            <a:endParaRPr lang="en-GB"/>
          </a:p>
        </p:txBody>
      </p:sp>
      <p:sp>
        <p:nvSpPr>
          <p:cNvPr id="13" name="Text 11"/>
          <p:cNvSpPr/>
          <p:nvPr/>
        </p:nvSpPr>
        <p:spPr>
          <a:xfrm>
            <a:off x="3794760" y="1856232"/>
            <a:ext cx="1920240" cy="256032"/>
          </a:xfrm>
          <a:prstGeom prst="rect">
            <a:avLst/>
          </a:prstGeom>
          <a:noFill/>
          <a:ln/>
        </p:spPr>
        <p:txBody>
          <a:bodyPr wrap="square" lIns="0" tIns="0" rIns="0" bIns="0" rtlCol="0" anchor="ctr"/>
          <a:lstStyle/>
          <a:p>
            <a:pPr marL="0" indent="0">
              <a:buNone/>
            </a:pPr>
            <a:r>
              <a:rPr lang="en-US" sz="1500" b="1" dirty="0">
                <a:solidFill>
                  <a:srgbClr val="081D3F"/>
                </a:solidFill>
              </a:rPr>
              <a:t>Evidence base</a:t>
            </a:r>
            <a:endParaRPr lang="en-US" sz="1500" dirty="0"/>
          </a:p>
        </p:txBody>
      </p:sp>
      <p:sp>
        <p:nvSpPr>
          <p:cNvPr id="14" name="Text 12"/>
          <p:cNvSpPr/>
          <p:nvPr/>
        </p:nvSpPr>
        <p:spPr>
          <a:xfrm>
            <a:off x="3794760" y="2258568"/>
            <a:ext cx="1874520" cy="1234440"/>
          </a:xfrm>
          <a:prstGeom prst="rect">
            <a:avLst/>
          </a:prstGeom>
          <a:noFill/>
          <a:ln/>
        </p:spPr>
        <p:txBody>
          <a:bodyPr wrap="square" lIns="254" tIns="254" rIns="254" bIns="254" rtlCol="0" anchor="ctr">
            <a:normAutofit/>
          </a:bodyPr>
          <a:lstStyle/>
          <a:p>
            <a:pPr marL="0" indent="0">
              <a:buNone/>
            </a:pPr>
            <a:r>
              <a:rPr lang="en-US" sz="1220" dirty="0">
                <a:solidFill>
                  <a:srgbClr val="23314A"/>
                </a:solidFill>
              </a:rPr>
              <a:t>What did the literature review and empirical research show?</a:t>
            </a:r>
            <a:endParaRPr lang="en-US" sz="1220" dirty="0"/>
          </a:p>
        </p:txBody>
      </p:sp>
      <p:sp>
        <p:nvSpPr>
          <p:cNvPr id="15" name="Text 13"/>
          <p:cNvSpPr/>
          <p:nvPr/>
        </p:nvSpPr>
        <p:spPr>
          <a:xfrm>
            <a:off x="5943600" y="2331720"/>
            <a:ext cx="411480" cy="228600"/>
          </a:xfrm>
          <a:prstGeom prst="rect">
            <a:avLst/>
          </a:prstGeom>
          <a:noFill/>
          <a:ln/>
        </p:spPr>
        <p:txBody>
          <a:bodyPr wrap="square" lIns="0" tIns="0" rIns="0" bIns="0" rtlCol="0" anchor="ctr"/>
          <a:lstStyle/>
          <a:p>
            <a:pPr marL="0" indent="0" algn="ctr">
              <a:buNone/>
            </a:pPr>
            <a:r>
              <a:rPr lang="en-US" sz="2400" b="1" dirty="0">
                <a:solidFill>
                  <a:srgbClr val="8A1538"/>
                </a:solidFill>
              </a:rPr>
              <a:t>→</a:t>
            </a:r>
            <a:endParaRPr lang="en-US" sz="2400" dirty="0"/>
          </a:p>
        </p:txBody>
      </p:sp>
      <p:sp>
        <p:nvSpPr>
          <p:cNvPr id="16" name="Shape 14"/>
          <p:cNvSpPr/>
          <p:nvPr/>
        </p:nvSpPr>
        <p:spPr>
          <a:xfrm>
            <a:off x="6400800" y="1691640"/>
            <a:ext cx="2331720" cy="1920240"/>
          </a:xfrm>
          <a:prstGeom prst="roundRect">
            <a:avLst>
              <a:gd name="adj" fmla="val 7143"/>
            </a:avLst>
          </a:prstGeom>
          <a:solidFill>
            <a:srgbClr val="FFFFFF"/>
          </a:solidFill>
          <a:ln w="12700">
            <a:solidFill>
              <a:srgbClr val="D6DEE8"/>
            </a:solidFill>
            <a:prstDash val="solid"/>
          </a:ln>
        </p:spPr>
        <p:txBody>
          <a:bodyPr/>
          <a:lstStyle/>
          <a:p>
            <a:endParaRPr lang="en-GB"/>
          </a:p>
        </p:txBody>
      </p:sp>
      <p:sp>
        <p:nvSpPr>
          <p:cNvPr id="17" name="Text 15"/>
          <p:cNvSpPr/>
          <p:nvPr/>
        </p:nvSpPr>
        <p:spPr>
          <a:xfrm>
            <a:off x="6629400" y="1856232"/>
            <a:ext cx="1920240" cy="256032"/>
          </a:xfrm>
          <a:prstGeom prst="rect">
            <a:avLst/>
          </a:prstGeom>
          <a:noFill/>
          <a:ln/>
        </p:spPr>
        <p:txBody>
          <a:bodyPr wrap="square" lIns="0" tIns="0" rIns="0" bIns="0" rtlCol="0" anchor="ctr"/>
          <a:lstStyle/>
          <a:p>
            <a:pPr marL="0" indent="0">
              <a:buNone/>
            </a:pPr>
            <a:r>
              <a:rPr lang="en-US" sz="1500" b="1" dirty="0">
                <a:solidFill>
                  <a:srgbClr val="081D3F"/>
                </a:solidFill>
              </a:rPr>
              <a:t>Key finding</a:t>
            </a:r>
            <a:endParaRPr lang="en-US" sz="1500" dirty="0"/>
          </a:p>
        </p:txBody>
      </p:sp>
      <p:sp>
        <p:nvSpPr>
          <p:cNvPr id="18" name="Text 16"/>
          <p:cNvSpPr/>
          <p:nvPr/>
        </p:nvSpPr>
        <p:spPr>
          <a:xfrm>
            <a:off x="6629400" y="2258568"/>
            <a:ext cx="1874520" cy="1234440"/>
          </a:xfrm>
          <a:prstGeom prst="rect">
            <a:avLst/>
          </a:prstGeom>
          <a:noFill/>
          <a:ln/>
        </p:spPr>
        <p:txBody>
          <a:bodyPr wrap="square" lIns="254" tIns="254" rIns="254" bIns="254" rtlCol="0" anchor="ctr">
            <a:normAutofit/>
          </a:bodyPr>
          <a:lstStyle/>
          <a:p>
            <a:pPr marL="0" indent="0">
              <a:buNone/>
            </a:pPr>
            <a:r>
              <a:rPr lang="en-US" sz="1220" dirty="0">
                <a:solidFill>
                  <a:srgbClr val="23314A"/>
                </a:solidFill>
              </a:rPr>
              <a:t>What is the most important result or pattern?</a:t>
            </a:r>
            <a:endParaRPr lang="en-US" sz="1220" dirty="0"/>
          </a:p>
        </p:txBody>
      </p:sp>
      <p:sp>
        <p:nvSpPr>
          <p:cNvPr id="19" name="Text 17"/>
          <p:cNvSpPr/>
          <p:nvPr/>
        </p:nvSpPr>
        <p:spPr>
          <a:xfrm>
            <a:off x="8778240" y="2331720"/>
            <a:ext cx="411480" cy="228600"/>
          </a:xfrm>
          <a:prstGeom prst="rect">
            <a:avLst/>
          </a:prstGeom>
          <a:noFill/>
          <a:ln/>
        </p:spPr>
        <p:txBody>
          <a:bodyPr wrap="square" lIns="0" tIns="0" rIns="0" bIns="0" rtlCol="0" anchor="ctr"/>
          <a:lstStyle/>
          <a:p>
            <a:pPr marL="0" indent="0" algn="ctr">
              <a:buNone/>
            </a:pPr>
            <a:r>
              <a:rPr lang="en-US" sz="2400" b="1" dirty="0">
                <a:solidFill>
                  <a:srgbClr val="8A1538"/>
                </a:solidFill>
              </a:rPr>
              <a:t>→</a:t>
            </a:r>
            <a:endParaRPr lang="en-US" sz="2400" dirty="0"/>
          </a:p>
        </p:txBody>
      </p:sp>
      <p:sp>
        <p:nvSpPr>
          <p:cNvPr id="20" name="Shape 18"/>
          <p:cNvSpPr/>
          <p:nvPr/>
        </p:nvSpPr>
        <p:spPr>
          <a:xfrm>
            <a:off x="9235440" y="1691640"/>
            <a:ext cx="2331720" cy="1920240"/>
          </a:xfrm>
          <a:prstGeom prst="roundRect">
            <a:avLst>
              <a:gd name="adj" fmla="val 7143"/>
            </a:avLst>
          </a:prstGeom>
          <a:solidFill>
            <a:srgbClr val="F8E9ED"/>
          </a:solidFill>
          <a:ln w="12700">
            <a:solidFill>
              <a:srgbClr val="D6DEE8"/>
            </a:solidFill>
            <a:prstDash val="solid"/>
          </a:ln>
        </p:spPr>
        <p:txBody>
          <a:bodyPr/>
          <a:lstStyle/>
          <a:p>
            <a:endParaRPr lang="en-GB"/>
          </a:p>
        </p:txBody>
      </p:sp>
      <p:sp>
        <p:nvSpPr>
          <p:cNvPr id="21" name="Text 19"/>
          <p:cNvSpPr/>
          <p:nvPr/>
        </p:nvSpPr>
        <p:spPr>
          <a:xfrm>
            <a:off x="9464040" y="1856232"/>
            <a:ext cx="1920240" cy="256032"/>
          </a:xfrm>
          <a:prstGeom prst="rect">
            <a:avLst/>
          </a:prstGeom>
          <a:noFill/>
          <a:ln/>
        </p:spPr>
        <p:txBody>
          <a:bodyPr wrap="square" lIns="0" tIns="0" rIns="0" bIns="0" rtlCol="0" anchor="ctr"/>
          <a:lstStyle/>
          <a:p>
            <a:pPr marL="0" indent="0">
              <a:buNone/>
            </a:pPr>
            <a:r>
              <a:rPr lang="en-US" sz="1500" b="1" dirty="0">
                <a:solidFill>
                  <a:srgbClr val="081D3F"/>
                </a:solidFill>
              </a:rPr>
              <a:t>Conclusion</a:t>
            </a:r>
            <a:endParaRPr lang="en-US" sz="1500" dirty="0"/>
          </a:p>
        </p:txBody>
      </p:sp>
      <p:sp>
        <p:nvSpPr>
          <p:cNvPr id="22" name="Text 20"/>
          <p:cNvSpPr/>
          <p:nvPr/>
        </p:nvSpPr>
        <p:spPr>
          <a:xfrm>
            <a:off x="9464040" y="2258568"/>
            <a:ext cx="1874520" cy="1234440"/>
          </a:xfrm>
          <a:prstGeom prst="rect">
            <a:avLst/>
          </a:prstGeom>
          <a:noFill/>
          <a:ln/>
        </p:spPr>
        <p:txBody>
          <a:bodyPr wrap="square" lIns="254" tIns="254" rIns="254" bIns="254" rtlCol="0" anchor="ctr">
            <a:normAutofit/>
          </a:bodyPr>
          <a:lstStyle/>
          <a:p>
            <a:pPr marL="0" indent="0">
              <a:buNone/>
            </a:pPr>
            <a:r>
              <a:rPr lang="en-US" sz="1220" dirty="0">
                <a:solidFill>
                  <a:srgbClr val="23314A"/>
                </a:solidFill>
              </a:rPr>
              <a:t>What judgement can reasonably be made?</a:t>
            </a:r>
            <a:endParaRPr lang="en-US" sz="1220" dirty="0"/>
          </a:p>
        </p:txBody>
      </p:sp>
      <p:sp>
        <p:nvSpPr>
          <p:cNvPr id="23" name="Shape 21"/>
          <p:cNvSpPr/>
          <p:nvPr/>
        </p:nvSpPr>
        <p:spPr>
          <a:xfrm>
            <a:off x="1417320" y="4526280"/>
            <a:ext cx="9372600" cy="658368"/>
          </a:xfrm>
          <a:prstGeom prst="roundRect">
            <a:avLst>
              <a:gd name="adj" fmla="val 22222"/>
            </a:avLst>
          </a:prstGeom>
          <a:solidFill>
            <a:srgbClr val="081D3F"/>
          </a:solidFill>
          <a:ln w="12700">
            <a:solidFill>
              <a:srgbClr val="081D3F"/>
            </a:solidFill>
            <a:prstDash val="solid"/>
          </a:ln>
        </p:spPr>
        <p:txBody>
          <a:bodyPr/>
          <a:lstStyle/>
          <a:p>
            <a:endParaRPr lang="en-GB"/>
          </a:p>
        </p:txBody>
      </p:sp>
      <p:sp>
        <p:nvSpPr>
          <p:cNvPr id="24" name="Text 22"/>
          <p:cNvSpPr/>
          <p:nvPr/>
        </p:nvSpPr>
        <p:spPr>
          <a:xfrm>
            <a:off x="1828800" y="4736592"/>
            <a:ext cx="8503920" cy="164592"/>
          </a:xfrm>
          <a:prstGeom prst="rect">
            <a:avLst/>
          </a:prstGeom>
          <a:noFill/>
          <a:ln/>
        </p:spPr>
        <p:txBody>
          <a:bodyPr wrap="square" lIns="0" tIns="0" rIns="0" bIns="0" rtlCol="0" anchor="ctr"/>
          <a:lstStyle/>
          <a:p>
            <a:pPr marL="0" indent="0" algn="ctr">
              <a:buNone/>
            </a:pPr>
            <a:r>
              <a:rPr lang="en-US" sz="1580" b="1" dirty="0">
                <a:solidFill>
                  <a:srgbClr val="FFFFFF"/>
                </a:solidFill>
              </a:rPr>
              <a:t>No need to repeat all analysis. Select the key points, then make the judgement.</a:t>
            </a:r>
            <a:endParaRPr lang="en-US" sz="158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bg>
      <p:bgPr>
        <a:solidFill>
          <a:srgbClr val="F7F5F1"/>
        </a:solidFill>
        <a:effectLst/>
      </p:bgPr>
    </p:bg>
    <p:spTree>
      <p:nvGrpSpPr>
        <p:cNvPr id="1" name=""/>
        <p:cNvGrpSpPr/>
        <p:nvPr/>
      </p:nvGrpSpPr>
      <p:grpSpPr>
        <a:xfrm>
          <a:off x="0" y="0"/>
          <a:ext cx="0" cy="0"/>
          <a:chOff x="0" y="0"/>
          <a:chExt cx="0" cy="0"/>
        </a:xfrm>
      </p:grpSpPr>
      <p:pic>
        <p:nvPicPr>
          <p:cNvPr id="33" name="Picture 32">
            <a:extLst>
              <a:ext uri="{FF2B5EF4-FFF2-40B4-BE49-F238E27FC236}">
                <a16:creationId xmlns:a16="http://schemas.microsoft.com/office/drawing/2014/main" id="{EC083517-A35F-D0ED-B8FA-EDED79419986}"/>
              </a:ext>
            </a:extLst>
          </p:cNvPr>
          <p:cNvPicPr>
            <a:picLocks noChangeAspect="1"/>
          </p:cNvPicPr>
          <p:nvPr/>
        </p:nvPicPr>
        <p:blipFill>
          <a:blip r:embed="rId3"/>
          <a:stretch>
            <a:fillRect/>
          </a:stretch>
        </p:blipFill>
        <p:spPr>
          <a:xfrm>
            <a:off x="-12305" y="5624984"/>
            <a:ext cx="12204000" cy="1114144"/>
          </a:xfrm>
          <a:prstGeom prst="rect">
            <a:avLst/>
          </a:prstGeom>
        </p:spPr>
      </p:pic>
      <p:sp>
        <p:nvSpPr>
          <p:cNvPr id="2" name="Shape 0"/>
          <p:cNvSpPr/>
          <p:nvPr/>
        </p:nvSpPr>
        <p:spPr>
          <a:xfrm>
            <a:off x="0" y="0"/>
            <a:ext cx="12191695" cy="118872"/>
          </a:xfrm>
          <a:prstGeom prst="rect">
            <a:avLst/>
          </a:prstGeom>
          <a:solidFill>
            <a:srgbClr val="8A1538"/>
          </a:solidFill>
          <a:ln w="12700">
            <a:solidFill>
              <a:srgbClr val="8A1538"/>
            </a:solidFill>
            <a:prstDash val="solid"/>
          </a:ln>
        </p:spPr>
        <p:txBody>
          <a:bodyPr/>
          <a:lstStyle/>
          <a:p>
            <a:endParaRPr lang="en-GB"/>
          </a:p>
        </p:txBody>
      </p:sp>
      <p:sp>
        <p:nvSpPr>
          <p:cNvPr id="3" name="Shape 1"/>
          <p:cNvSpPr/>
          <p:nvPr/>
        </p:nvSpPr>
        <p:spPr>
          <a:xfrm>
            <a:off x="0" y="118872"/>
            <a:ext cx="12191695" cy="18288"/>
          </a:xfrm>
          <a:prstGeom prst="rect">
            <a:avLst/>
          </a:prstGeom>
          <a:solidFill>
            <a:srgbClr val="C6A969"/>
          </a:solidFill>
          <a:ln w="12700">
            <a:solidFill>
              <a:srgbClr val="C6A969"/>
            </a:solidFill>
            <a:prstDash val="solid"/>
          </a:ln>
        </p:spPr>
        <p:txBody>
          <a:bodyPr/>
          <a:lstStyle/>
          <a:p>
            <a:endParaRPr lang="en-GB"/>
          </a:p>
        </p:txBody>
      </p:sp>
      <p:sp>
        <p:nvSpPr>
          <p:cNvPr id="4" name="Text 2"/>
          <p:cNvSpPr/>
          <p:nvPr/>
        </p:nvSpPr>
        <p:spPr>
          <a:xfrm>
            <a:off x="502920" y="384048"/>
            <a:ext cx="8138160" cy="438912"/>
          </a:xfrm>
          <a:prstGeom prst="rect">
            <a:avLst/>
          </a:prstGeom>
          <a:noFill/>
          <a:ln/>
        </p:spPr>
        <p:txBody>
          <a:bodyPr wrap="square" lIns="0" tIns="0" rIns="0" bIns="0" rtlCol="0" anchor="ctr"/>
          <a:lstStyle/>
          <a:p>
            <a:pPr marL="0" indent="0">
              <a:buNone/>
            </a:pPr>
            <a:r>
              <a:rPr lang="en-US" sz="2800" b="1" dirty="0">
                <a:solidFill>
                  <a:srgbClr val="081D3F"/>
                </a:solidFill>
                <a:latin typeface="Aptos Display" pitchFamily="34" charset="0"/>
                <a:ea typeface="Aptos Display" pitchFamily="34" charset="-122"/>
                <a:cs typeface="Aptos Display" pitchFamily="34" charset="-120"/>
              </a:rPr>
              <a:t>Conclusion structure 2</a:t>
            </a:r>
            <a:endParaRPr lang="en-US" sz="2800" dirty="0"/>
          </a:p>
        </p:txBody>
      </p:sp>
      <p:sp>
        <p:nvSpPr>
          <p:cNvPr id="5" name="Text 3"/>
          <p:cNvSpPr/>
          <p:nvPr/>
        </p:nvSpPr>
        <p:spPr>
          <a:xfrm>
            <a:off x="530352" y="850392"/>
            <a:ext cx="8778240" cy="219456"/>
          </a:xfrm>
          <a:prstGeom prst="rect">
            <a:avLst/>
          </a:prstGeom>
          <a:noFill/>
          <a:ln/>
        </p:spPr>
        <p:txBody>
          <a:bodyPr wrap="square" lIns="0" tIns="0" rIns="0" bIns="0" rtlCol="0" anchor="ctr"/>
          <a:lstStyle/>
          <a:p>
            <a:pPr marL="0" indent="0">
              <a:buNone/>
            </a:pPr>
            <a:r>
              <a:rPr lang="en-US" sz="1250" i="1" dirty="0">
                <a:solidFill>
                  <a:srgbClr val="5F6B7A"/>
                </a:solidFill>
                <a:latin typeface="Aptos" pitchFamily="34" charset="0"/>
                <a:ea typeface="Aptos" pitchFamily="34" charset="-122"/>
                <a:cs typeface="Aptos" pitchFamily="34" charset="-120"/>
              </a:rPr>
              <a:t>A slightly broader structure for students who want a more narrative ending.</a:t>
            </a:r>
            <a:endParaRPr lang="en-US" sz="1250" dirty="0"/>
          </a:p>
        </p:txBody>
      </p:sp>
      <p:sp>
        <p:nvSpPr>
          <p:cNvPr id="6" name="Shape 4"/>
          <p:cNvSpPr/>
          <p:nvPr/>
        </p:nvSpPr>
        <p:spPr>
          <a:xfrm>
            <a:off x="502920" y="1143000"/>
            <a:ext cx="1828800" cy="0"/>
          </a:xfrm>
          <a:prstGeom prst="line">
            <a:avLst/>
          </a:prstGeom>
          <a:noFill/>
          <a:ln w="25400">
            <a:solidFill>
              <a:srgbClr val="8A1538"/>
            </a:solidFill>
            <a:prstDash val="solid"/>
          </a:ln>
        </p:spPr>
        <p:txBody>
          <a:bodyPr/>
          <a:lstStyle/>
          <a:p>
            <a:endParaRPr lang="en-GB"/>
          </a:p>
        </p:txBody>
      </p:sp>
      <p:sp>
        <p:nvSpPr>
          <p:cNvPr id="7" name="Text 5"/>
          <p:cNvSpPr/>
          <p:nvPr/>
        </p:nvSpPr>
        <p:spPr>
          <a:xfrm>
            <a:off x="502920" y="6492240"/>
            <a:ext cx="10789920" cy="201168"/>
          </a:xfrm>
          <a:prstGeom prst="rect">
            <a:avLst/>
          </a:prstGeom>
          <a:noFill/>
          <a:ln/>
        </p:spPr>
        <p:txBody>
          <a:bodyPr wrap="square" lIns="0" tIns="0" rIns="0" bIns="0" rtlCol="0" anchor="ctr"/>
          <a:lstStyle/>
          <a:p>
            <a:pPr marL="0" indent="0">
              <a:buNone/>
            </a:pPr>
            <a:r>
              <a:rPr lang="en-US" sz="850" dirty="0">
                <a:solidFill>
                  <a:srgbClr val="667085"/>
                </a:solidFill>
              </a:rPr>
              <a:t>BSc Professional Investigation / Operational Policing  |  Conclusion &amp; Abstract  |  Delivery: 13 August 2026</a:t>
            </a:r>
            <a:endParaRPr lang="en-US" sz="850" dirty="0"/>
          </a:p>
        </p:txBody>
      </p:sp>
      <p:sp>
        <p:nvSpPr>
          <p:cNvPr id="8" name="Shape 6"/>
          <p:cNvSpPr/>
          <p:nvPr/>
        </p:nvSpPr>
        <p:spPr>
          <a:xfrm>
            <a:off x="731520" y="1417320"/>
            <a:ext cx="3154680" cy="1417320"/>
          </a:xfrm>
          <a:prstGeom prst="roundRect">
            <a:avLst>
              <a:gd name="adj" fmla="val 9677"/>
            </a:avLst>
          </a:prstGeom>
          <a:solidFill>
            <a:srgbClr val="FFFFFF"/>
          </a:solidFill>
          <a:ln w="12700">
            <a:solidFill>
              <a:srgbClr val="D6DEE8"/>
            </a:solidFill>
            <a:prstDash val="solid"/>
          </a:ln>
        </p:spPr>
        <p:txBody>
          <a:bodyPr/>
          <a:lstStyle/>
          <a:p>
            <a:endParaRPr lang="en-GB"/>
          </a:p>
        </p:txBody>
      </p:sp>
      <p:sp>
        <p:nvSpPr>
          <p:cNvPr id="9" name="Shape 7"/>
          <p:cNvSpPr/>
          <p:nvPr/>
        </p:nvSpPr>
        <p:spPr>
          <a:xfrm>
            <a:off x="731520" y="1417320"/>
            <a:ext cx="82296" cy="1417320"/>
          </a:xfrm>
          <a:prstGeom prst="rect">
            <a:avLst/>
          </a:prstGeom>
          <a:solidFill>
            <a:srgbClr val="1F4B7A"/>
          </a:solidFill>
          <a:ln w="12700">
            <a:solidFill>
              <a:srgbClr val="1F4B7A"/>
            </a:solidFill>
            <a:prstDash val="solid"/>
          </a:ln>
        </p:spPr>
        <p:txBody>
          <a:bodyPr/>
          <a:lstStyle/>
          <a:p>
            <a:endParaRPr lang="en-GB"/>
          </a:p>
        </p:txBody>
      </p:sp>
      <p:sp>
        <p:nvSpPr>
          <p:cNvPr id="10" name="Text 8"/>
          <p:cNvSpPr/>
          <p:nvPr/>
        </p:nvSpPr>
        <p:spPr>
          <a:xfrm>
            <a:off x="960120" y="1581912"/>
            <a:ext cx="2743200" cy="256032"/>
          </a:xfrm>
          <a:prstGeom prst="rect">
            <a:avLst/>
          </a:prstGeom>
          <a:noFill/>
          <a:ln/>
        </p:spPr>
        <p:txBody>
          <a:bodyPr wrap="square" lIns="0" tIns="0" rIns="0" bIns="0" rtlCol="0" anchor="ctr"/>
          <a:lstStyle/>
          <a:p>
            <a:pPr marL="0" indent="0">
              <a:buNone/>
            </a:pPr>
            <a:r>
              <a:rPr lang="en-US" sz="1500" b="1" dirty="0">
                <a:solidFill>
                  <a:srgbClr val="081D3F"/>
                </a:solidFill>
              </a:rPr>
              <a:t>Brief introduction</a:t>
            </a:r>
            <a:endParaRPr lang="en-US" sz="1500" dirty="0"/>
          </a:p>
        </p:txBody>
      </p:sp>
      <p:sp>
        <p:nvSpPr>
          <p:cNvPr id="11" name="Text 9"/>
          <p:cNvSpPr/>
          <p:nvPr/>
        </p:nvSpPr>
        <p:spPr>
          <a:xfrm>
            <a:off x="960120" y="1984248"/>
            <a:ext cx="2697480" cy="731520"/>
          </a:xfrm>
          <a:prstGeom prst="rect">
            <a:avLst/>
          </a:prstGeom>
          <a:noFill/>
          <a:ln/>
        </p:spPr>
        <p:txBody>
          <a:bodyPr wrap="square" lIns="254" tIns="254" rIns="254" bIns="254" rtlCol="0" anchor="ctr">
            <a:normAutofit/>
          </a:bodyPr>
          <a:lstStyle/>
          <a:p>
            <a:pPr marL="0" indent="0">
              <a:buNone/>
            </a:pPr>
            <a:r>
              <a:rPr lang="en-US" sz="1220" dirty="0">
                <a:solidFill>
                  <a:srgbClr val="23314A"/>
                </a:solidFill>
              </a:rPr>
              <a:t>Give a taste of what the chapter will do.</a:t>
            </a:r>
            <a:endParaRPr lang="en-US" sz="1220" dirty="0"/>
          </a:p>
        </p:txBody>
      </p:sp>
      <p:sp>
        <p:nvSpPr>
          <p:cNvPr id="12" name="Shape 10"/>
          <p:cNvSpPr/>
          <p:nvPr/>
        </p:nvSpPr>
        <p:spPr>
          <a:xfrm>
            <a:off x="4526280" y="1417320"/>
            <a:ext cx="3154680" cy="1417320"/>
          </a:xfrm>
          <a:prstGeom prst="roundRect">
            <a:avLst>
              <a:gd name="adj" fmla="val 9677"/>
            </a:avLst>
          </a:prstGeom>
          <a:solidFill>
            <a:srgbClr val="FFFFFF"/>
          </a:solidFill>
          <a:ln w="12700">
            <a:solidFill>
              <a:srgbClr val="D6DEE8"/>
            </a:solidFill>
            <a:prstDash val="solid"/>
          </a:ln>
        </p:spPr>
        <p:txBody>
          <a:bodyPr/>
          <a:lstStyle/>
          <a:p>
            <a:endParaRPr lang="en-GB"/>
          </a:p>
        </p:txBody>
      </p:sp>
      <p:sp>
        <p:nvSpPr>
          <p:cNvPr id="13" name="Shape 11"/>
          <p:cNvSpPr/>
          <p:nvPr/>
        </p:nvSpPr>
        <p:spPr>
          <a:xfrm>
            <a:off x="4526280" y="1417320"/>
            <a:ext cx="82296" cy="1417320"/>
          </a:xfrm>
          <a:prstGeom prst="rect">
            <a:avLst/>
          </a:prstGeom>
          <a:solidFill>
            <a:srgbClr val="8A1538"/>
          </a:solidFill>
          <a:ln w="12700">
            <a:solidFill>
              <a:srgbClr val="8A1538"/>
            </a:solidFill>
            <a:prstDash val="solid"/>
          </a:ln>
        </p:spPr>
        <p:txBody>
          <a:bodyPr/>
          <a:lstStyle/>
          <a:p>
            <a:endParaRPr lang="en-GB"/>
          </a:p>
        </p:txBody>
      </p:sp>
      <p:sp>
        <p:nvSpPr>
          <p:cNvPr id="14" name="Text 12"/>
          <p:cNvSpPr/>
          <p:nvPr/>
        </p:nvSpPr>
        <p:spPr>
          <a:xfrm>
            <a:off x="4754880" y="1581912"/>
            <a:ext cx="2743200" cy="256032"/>
          </a:xfrm>
          <a:prstGeom prst="rect">
            <a:avLst/>
          </a:prstGeom>
          <a:noFill/>
          <a:ln/>
        </p:spPr>
        <p:txBody>
          <a:bodyPr wrap="square" lIns="0" tIns="0" rIns="0" bIns="0" rtlCol="0" anchor="ctr"/>
          <a:lstStyle/>
          <a:p>
            <a:pPr marL="0" indent="0">
              <a:buNone/>
            </a:pPr>
            <a:r>
              <a:rPr lang="en-US" sz="1500" b="1" dirty="0">
                <a:solidFill>
                  <a:srgbClr val="081D3F"/>
                </a:solidFill>
              </a:rPr>
              <a:t>How aims were met</a:t>
            </a:r>
            <a:endParaRPr lang="en-US" sz="1500" dirty="0"/>
          </a:p>
        </p:txBody>
      </p:sp>
      <p:sp>
        <p:nvSpPr>
          <p:cNvPr id="15" name="Text 13"/>
          <p:cNvSpPr/>
          <p:nvPr/>
        </p:nvSpPr>
        <p:spPr>
          <a:xfrm>
            <a:off x="4754880" y="1984248"/>
            <a:ext cx="2697480" cy="731520"/>
          </a:xfrm>
          <a:prstGeom prst="rect">
            <a:avLst/>
          </a:prstGeom>
          <a:noFill/>
          <a:ln/>
        </p:spPr>
        <p:txBody>
          <a:bodyPr wrap="square" lIns="254" tIns="254" rIns="254" bIns="254" rtlCol="0" anchor="ctr">
            <a:normAutofit/>
          </a:bodyPr>
          <a:lstStyle/>
          <a:p>
            <a:pPr marL="0" indent="0">
              <a:buNone/>
            </a:pPr>
            <a:r>
              <a:rPr lang="en-US" sz="1220" dirty="0">
                <a:solidFill>
                  <a:srgbClr val="23314A"/>
                </a:solidFill>
              </a:rPr>
              <a:t>Explain the big picture and revisit the research aim and objectives.</a:t>
            </a:r>
            <a:endParaRPr lang="en-US" sz="1220" dirty="0"/>
          </a:p>
        </p:txBody>
      </p:sp>
      <p:sp>
        <p:nvSpPr>
          <p:cNvPr id="16" name="Shape 14"/>
          <p:cNvSpPr/>
          <p:nvPr/>
        </p:nvSpPr>
        <p:spPr>
          <a:xfrm>
            <a:off x="8321040" y="1417320"/>
            <a:ext cx="3154680" cy="1417320"/>
          </a:xfrm>
          <a:prstGeom prst="roundRect">
            <a:avLst>
              <a:gd name="adj" fmla="val 9677"/>
            </a:avLst>
          </a:prstGeom>
          <a:solidFill>
            <a:srgbClr val="FFFFFF"/>
          </a:solidFill>
          <a:ln w="12700">
            <a:solidFill>
              <a:srgbClr val="D6DEE8"/>
            </a:solidFill>
            <a:prstDash val="solid"/>
          </a:ln>
        </p:spPr>
        <p:txBody>
          <a:bodyPr/>
          <a:lstStyle/>
          <a:p>
            <a:endParaRPr lang="en-GB"/>
          </a:p>
        </p:txBody>
      </p:sp>
      <p:sp>
        <p:nvSpPr>
          <p:cNvPr id="17" name="Shape 15"/>
          <p:cNvSpPr/>
          <p:nvPr/>
        </p:nvSpPr>
        <p:spPr>
          <a:xfrm>
            <a:off x="8321040" y="1417320"/>
            <a:ext cx="82296" cy="1417320"/>
          </a:xfrm>
          <a:prstGeom prst="rect">
            <a:avLst/>
          </a:prstGeom>
          <a:solidFill>
            <a:srgbClr val="C6A969"/>
          </a:solidFill>
          <a:ln w="12700">
            <a:solidFill>
              <a:srgbClr val="C6A969"/>
            </a:solidFill>
            <a:prstDash val="solid"/>
          </a:ln>
        </p:spPr>
        <p:txBody>
          <a:bodyPr/>
          <a:lstStyle/>
          <a:p>
            <a:endParaRPr lang="en-GB"/>
          </a:p>
        </p:txBody>
      </p:sp>
      <p:sp>
        <p:nvSpPr>
          <p:cNvPr id="18" name="Text 16"/>
          <p:cNvSpPr/>
          <p:nvPr/>
        </p:nvSpPr>
        <p:spPr>
          <a:xfrm>
            <a:off x="8549640" y="1581912"/>
            <a:ext cx="2743200" cy="256032"/>
          </a:xfrm>
          <a:prstGeom prst="rect">
            <a:avLst/>
          </a:prstGeom>
          <a:noFill/>
          <a:ln/>
        </p:spPr>
        <p:txBody>
          <a:bodyPr wrap="square" lIns="0" tIns="0" rIns="0" bIns="0" rtlCol="0" anchor="ctr"/>
          <a:lstStyle/>
          <a:p>
            <a:pPr marL="0" indent="0">
              <a:buNone/>
            </a:pPr>
            <a:r>
              <a:rPr lang="en-US" sz="1500" b="1" dirty="0">
                <a:solidFill>
                  <a:srgbClr val="081D3F"/>
                </a:solidFill>
              </a:rPr>
              <a:t>What research achieved</a:t>
            </a:r>
            <a:endParaRPr lang="en-US" sz="1500" dirty="0"/>
          </a:p>
        </p:txBody>
      </p:sp>
      <p:sp>
        <p:nvSpPr>
          <p:cNvPr id="19" name="Text 17"/>
          <p:cNvSpPr/>
          <p:nvPr/>
        </p:nvSpPr>
        <p:spPr>
          <a:xfrm>
            <a:off x="8549640" y="1984248"/>
            <a:ext cx="2697480" cy="731520"/>
          </a:xfrm>
          <a:prstGeom prst="rect">
            <a:avLst/>
          </a:prstGeom>
          <a:noFill/>
          <a:ln/>
        </p:spPr>
        <p:txBody>
          <a:bodyPr wrap="square" lIns="254" tIns="254" rIns="254" bIns="254" rtlCol="0" anchor="ctr">
            <a:normAutofit/>
          </a:bodyPr>
          <a:lstStyle/>
          <a:p>
            <a:pPr marL="0" indent="0">
              <a:buNone/>
            </a:pPr>
            <a:r>
              <a:rPr lang="en-US" sz="1220" dirty="0">
                <a:solidFill>
                  <a:srgbClr val="23314A"/>
                </a:solidFill>
              </a:rPr>
              <a:t>Knowledge gap, problem solved, contribution, confirmation or challenge to literature.</a:t>
            </a:r>
            <a:endParaRPr lang="en-US" sz="1220" dirty="0"/>
          </a:p>
        </p:txBody>
      </p:sp>
      <p:sp>
        <p:nvSpPr>
          <p:cNvPr id="20" name="Shape 18"/>
          <p:cNvSpPr/>
          <p:nvPr/>
        </p:nvSpPr>
        <p:spPr>
          <a:xfrm>
            <a:off x="731520" y="3474720"/>
            <a:ext cx="3154680" cy="1417320"/>
          </a:xfrm>
          <a:prstGeom prst="roundRect">
            <a:avLst>
              <a:gd name="adj" fmla="val 9677"/>
            </a:avLst>
          </a:prstGeom>
          <a:solidFill>
            <a:srgbClr val="FFFFFF"/>
          </a:solidFill>
          <a:ln w="12700">
            <a:solidFill>
              <a:srgbClr val="D6DEE8"/>
            </a:solidFill>
            <a:prstDash val="solid"/>
          </a:ln>
        </p:spPr>
        <p:txBody>
          <a:bodyPr/>
          <a:lstStyle/>
          <a:p>
            <a:endParaRPr lang="en-GB"/>
          </a:p>
        </p:txBody>
      </p:sp>
      <p:sp>
        <p:nvSpPr>
          <p:cNvPr id="21" name="Shape 19"/>
          <p:cNvSpPr/>
          <p:nvPr/>
        </p:nvSpPr>
        <p:spPr>
          <a:xfrm>
            <a:off x="731520" y="3474720"/>
            <a:ext cx="82296" cy="1417320"/>
          </a:xfrm>
          <a:prstGeom prst="rect">
            <a:avLst/>
          </a:prstGeom>
          <a:solidFill>
            <a:srgbClr val="2F6B4F"/>
          </a:solidFill>
          <a:ln w="12700">
            <a:solidFill>
              <a:srgbClr val="2F6B4F"/>
            </a:solidFill>
            <a:prstDash val="solid"/>
          </a:ln>
        </p:spPr>
        <p:txBody>
          <a:bodyPr/>
          <a:lstStyle/>
          <a:p>
            <a:endParaRPr lang="en-GB"/>
          </a:p>
        </p:txBody>
      </p:sp>
      <p:sp>
        <p:nvSpPr>
          <p:cNvPr id="22" name="Text 20"/>
          <p:cNvSpPr/>
          <p:nvPr/>
        </p:nvSpPr>
        <p:spPr>
          <a:xfrm>
            <a:off x="960120" y="3639312"/>
            <a:ext cx="2743200" cy="256032"/>
          </a:xfrm>
          <a:prstGeom prst="rect">
            <a:avLst/>
          </a:prstGeom>
          <a:noFill/>
          <a:ln/>
        </p:spPr>
        <p:txBody>
          <a:bodyPr wrap="square" lIns="0" tIns="0" rIns="0" bIns="0" rtlCol="0" anchor="ctr"/>
          <a:lstStyle/>
          <a:p>
            <a:pPr marL="0" indent="0">
              <a:buNone/>
            </a:pPr>
            <a:r>
              <a:rPr lang="en-US" sz="1500" b="1" dirty="0">
                <a:solidFill>
                  <a:srgbClr val="081D3F"/>
                </a:solidFill>
              </a:rPr>
              <a:t>Limitations</a:t>
            </a:r>
            <a:endParaRPr lang="en-US" sz="1500" dirty="0"/>
          </a:p>
        </p:txBody>
      </p:sp>
      <p:sp>
        <p:nvSpPr>
          <p:cNvPr id="23" name="Text 21"/>
          <p:cNvSpPr/>
          <p:nvPr/>
        </p:nvSpPr>
        <p:spPr>
          <a:xfrm>
            <a:off x="960120" y="4041648"/>
            <a:ext cx="2697480" cy="731520"/>
          </a:xfrm>
          <a:prstGeom prst="rect">
            <a:avLst/>
          </a:prstGeom>
          <a:noFill/>
          <a:ln/>
        </p:spPr>
        <p:txBody>
          <a:bodyPr wrap="square" lIns="254" tIns="254" rIns="254" bIns="254" rtlCol="0" anchor="ctr">
            <a:normAutofit/>
          </a:bodyPr>
          <a:lstStyle/>
          <a:p>
            <a:pPr marL="0" indent="0">
              <a:buNone/>
            </a:pPr>
            <a:r>
              <a:rPr lang="en-US" sz="1220" dirty="0">
                <a:solidFill>
                  <a:srgbClr val="23314A"/>
                </a:solidFill>
              </a:rPr>
              <a:t>Critically reflect; do not simply list time, money or unavailable literature.</a:t>
            </a:r>
            <a:endParaRPr lang="en-US" sz="1220" dirty="0"/>
          </a:p>
        </p:txBody>
      </p:sp>
      <p:sp>
        <p:nvSpPr>
          <p:cNvPr id="24" name="Shape 22"/>
          <p:cNvSpPr/>
          <p:nvPr/>
        </p:nvSpPr>
        <p:spPr>
          <a:xfrm>
            <a:off x="4526280" y="3474720"/>
            <a:ext cx="3154680" cy="1417320"/>
          </a:xfrm>
          <a:prstGeom prst="roundRect">
            <a:avLst>
              <a:gd name="adj" fmla="val 9677"/>
            </a:avLst>
          </a:prstGeom>
          <a:solidFill>
            <a:srgbClr val="FFFFFF"/>
          </a:solidFill>
          <a:ln w="12700">
            <a:solidFill>
              <a:srgbClr val="D6DEE8"/>
            </a:solidFill>
            <a:prstDash val="solid"/>
          </a:ln>
        </p:spPr>
        <p:txBody>
          <a:bodyPr/>
          <a:lstStyle/>
          <a:p>
            <a:endParaRPr lang="en-GB"/>
          </a:p>
        </p:txBody>
      </p:sp>
      <p:sp>
        <p:nvSpPr>
          <p:cNvPr id="25" name="Shape 23"/>
          <p:cNvSpPr/>
          <p:nvPr/>
        </p:nvSpPr>
        <p:spPr>
          <a:xfrm>
            <a:off x="4526280" y="3474720"/>
            <a:ext cx="82296" cy="1417320"/>
          </a:xfrm>
          <a:prstGeom prst="rect">
            <a:avLst/>
          </a:prstGeom>
          <a:solidFill>
            <a:srgbClr val="C86F2B"/>
          </a:solidFill>
          <a:ln w="12700">
            <a:solidFill>
              <a:srgbClr val="C86F2B"/>
            </a:solidFill>
            <a:prstDash val="solid"/>
          </a:ln>
        </p:spPr>
        <p:txBody>
          <a:bodyPr/>
          <a:lstStyle/>
          <a:p>
            <a:endParaRPr lang="en-GB"/>
          </a:p>
        </p:txBody>
      </p:sp>
      <p:sp>
        <p:nvSpPr>
          <p:cNvPr id="26" name="Text 24"/>
          <p:cNvSpPr/>
          <p:nvPr/>
        </p:nvSpPr>
        <p:spPr>
          <a:xfrm>
            <a:off x="4754880" y="3639312"/>
            <a:ext cx="2743200" cy="256032"/>
          </a:xfrm>
          <a:prstGeom prst="rect">
            <a:avLst/>
          </a:prstGeom>
          <a:noFill/>
          <a:ln/>
        </p:spPr>
        <p:txBody>
          <a:bodyPr wrap="square" lIns="0" tIns="0" rIns="0" bIns="0" rtlCol="0" anchor="ctr"/>
          <a:lstStyle/>
          <a:p>
            <a:pPr marL="0" indent="0">
              <a:buNone/>
            </a:pPr>
            <a:r>
              <a:rPr lang="en-US" sz="1500" b="1" dirty="0">
                <a:solidFill>
                  <a:srgbClr val="081D3F"/>
                </a:solidFill>
              </a:rPr>
              <a:t>Recommendations</a:t>
            </a:r>
            <a:endParaRPr lang="en-US" sz="1500" dirty="0"/>
          </a:p>
        </p:txBody>
      </p:sp>
      <p:sp>
        <p:nvSpPr>
          <p:cNvPr id="27" name="Text 25"/>
          <p:cNvSpPr/>
          <p:nvPr/>
        </p:nvSpPr>
        <p:spPr>
          <a:xfrm>
            <a:off x="4754880" y="4041648"/>
            <a:ext cx="2697480" cy="731520"/>
          </a:xfrm>
          <a:prstGeom prst="rect">
            <a:avLst/>
          </a:prstGeom>
          <a:noFill/>
          <a:ln/>
        </p:spPr>
        <p:txBody>
          <a:bodyPr wrap="square" lIns="254" tIns="254" rIns="254" bIns="254" rtlCol="0" anchor="ctr">
            <a:normAutofit/>
          </a:bodyPr>
          <a:lstStyle/>
          <a:p>
            <a:pPr marL="0" indent="0">
              <a:buNone/>
            </a:pPr>
            <a:r>
              <a:rPr lang="en-US" sz="1220" dirty="0">
                <a:solidFill>
                  <a:srgbClr val="23314A"/>
                </a:solidFill>
              </a:rPr>
              <a:t>Future research or practice, clearly linked to the conclusions.</a:t>
            </a:r>
            <a:endParaRPr lang="en-US" sz="1220" dirty="0"/>
          </a:p>
        </p:txBody>
      </p:sp>
      <p:sp>
        <p:nvSpPr>
          <p:cNvPr id="28" name="Shape 26"/>
          <p:cNvSpPr/>
          <p:nvPr/>
        </p:nvSpPr>
        <p:spPr>
          <a:xfrm>
            <a:off x="8321040" y="3474720"/>
            <a:ext cx="3154680" cy="1417320"/>
          </a:xfrm>
          <a:prstGeom prst="roundRect">
            <a:avLst>
              <a:gd name="adj" fmla="val 9677"/>
            </a:avLst>
          </a:prstGeom>
          <a:solidFill>
            <a:srgbClr val="FFFFFF"/>
          </a:solidFill>
          <a:ln w="12700">
            <a:solidFill>
              <a:srgbClr val="D6DEE8"/>
            </a:solidFill>
            <a:prstDash val="solid"/>
          </a:ln>
        </p:spPr>
        <p:txBody>
          <a:bodyPr/>
          <a:lstStyle/>
          <a:p>
            <a:endParaRPr lang="en-GB"/>
          </a:p>
        </p:txBody>
      </p:sp>
      <p:sp>
        <p:nvSpPr>
          <p:cNvPr id="29" name="Shape 27"/>
          <p:cNvSpPr/>
          <p:nvPr/>
        </p:nvSpPr>
        <p:spPr>
          <a:xfrm>
            <a:off x="8321040" y="3474720"/>
            <a:ext cx="82296" cy="1417320"/>
          </a:xfrm>
          <a:prstGeom prst="rect">
            <a:avLst/>
          </a:prstGeom>
          <a:solidFill>
            <a:srgbClr val="081D3F"/>
          </a:solidFill>
          <a:ln w="12700">
            <a:solidFill>
              <a:srgbClr val="081D3F"/>
            </a:solidFill>
            <a:prstDash val="solid"/>
          </a:ln>
        </p:spPr>
        <p:txBody>
          <a:bodyPr/>
          <a:lstStyle/>
          <a:p>
            <a:endParaRPr lang="en-GB"/>
          </a:p>
        </p:txBody>
      </p:sp>
      <p:sp>
        <p:nvSpPr>
          <p:cNvPr id="30" name="Text 28"/>
          <p:cNvSpPr/>
          <p:nvPr/>
        </p:nvSpPr>
        <p:spPr>
          <a:xfrm>
            <a:off x="8549640" y="3639312"/>
            <a:ext cx="2743200" cy="256032"/>
          </a:xfrm>
          <a:prstGeom prst="rect">
            <a:avLst/>
          </a:prstGeom>
          <a:noFill/>
          <a:ln/>
        </p:spPr>
        <p:txBody>
          <a:bodyPr wrap="square" lIns="0" tIns="0" rIns="0" bIns="0" rtlCol="0" anchor="ctr"/>
          <a:lstStyle/>
          <a:p>
            <a:pPr marL="0" indent="0">
              <a:buNone/>
            </a:pPr>
            <a:r>
              <a:rPr lang="en-US" sz="1500" b="1" dirty="0">
                <a:solidFill>
                  <a:srgbClr val="081D3F"/>
                </a:solidFill>
              </a:rPr>
              <a:t>Closing sentence</a:t>
            </a:r>
            <a:endParaRPr lang="en-US" sz="1500" dirty="0"/>
          </a:p>
        </p:txBody>
      </p:sp>
      <p:sp>
        <p:nvSpPr>
          <p:cNvPr id="31" name="Text 29"/>
          <p:cNvSpPr/>
          <p:nvPr/>
        </p:nvSpPr>
        <p:spPr>
          <a:xfrm>
            <a:off x="8549640" y="4041648"/>
            <a:ext cx="2697480" cy="731520"/>
          </a:xfrm>
          <a:prstGeom prst="rect">
            <a:avLst/>
          </a:prstGeom>
          <a:noFill/>
          <a:ln/>
        </p:spPr>
        <p:txBody>
          <a:bodyPr wrap="square" lIns="254" tIns="254" rIns="254" bIns="254" rtlCol="0" anchor="ctr">
            <a:normAutofit/>
          </a:bodyPr>
          <a:lstStyle/>
          <a:p>
            <a:pPr marL="0" indent="0">
              <a:buNone/>
            </a:pPr>
            <a:r>
              <a:rPr lang="en-US" sz="1220" dirty="0">
                <a:solidFill>
                  <a:srgbClr val="23314A"/>
                </a:solidFill>
              </a:rPr>
              <a:t>Finish cleanly. Do not leave the reader hanging.</a:t>
            </a:r>
            <a:endParaRPr lang="en-US" sz="122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9">
    <p:bg>
      <p:bgPr>
        <a:solidFill>
          <a:srgbClr val="F7F5F1"/>
        </a:solidFill>
        <a:effectLst/>
      </p:bgPr>
    </p:bg>
    <p:spTree>
      <p:nvGrpSpPr>
        <p:cNvPr id="1" name=""/>
        <p:cNvGrpSpPr/>
        <p:nvPr/>
      </p:nvGrpSpPr>
      <p:grpSpPr>
        <a:xfrm>
          <a:off x="0" y="0"/>
          <a:ext cx="0" cy="0"/>
          <a:chOff x="0" y="0"/>
          <a:chExt cx="0" cy="0"/>
        </a:xfrm>
      </p:grpSpPr>
      <p:pic>
        <p:nvPicPr>
          <p:cNvPr id="30" name="Picture 29">
            <a:extLst>
              <a:ext uri="{FF2B5EF4-FFF2-40B4-BE49-F238E27FC236}">
                <a16:creationId xmlns:a16="http://schemas.microsoft.com/office/drawing/2014/main" id="{6CAAB2A6-A868-27DB-77EC-05CD802FF5A8}"/>
              </a:ext>
            </a:extLst>
          </p:cNvPr>
          <p:cNvPicPr>
            <a:picLocks noChangeAspect="1"/>
          </p:cNvPicPr>
          <p:nvPr/>
        </p:nvPicPr>
        <p:blipFill>
          <a:blip r:embed="rId3"/>
          <a:stretch>
            <a:fillRect/>
          </a:stretch>
        </p:blipFill>
        <p:spPr>
          <a:xfrm>
            <a:off x="-12305" y="5624984"/>
            <a:ext cx="12204000" cy="1114144"/>
          </a:xfrm>
          <a:prstGeom prst="rect">
            <a:avLst/>
          </a:prstGeom>
        </p:spPr>
      </p:pic>
      <p:sp>
        <p:nvSpPr>
          <p:cNvPr id="2" name="Shape 0"/>
          <p:cNvSpPr/>
          <p:nvPr/>
        </p:nvSpPr>
        <p:spPr>
          <a:xfrm>
            <a:off x="0" y="0"/>
            <a:ext cx="12191695" cy="118872"/>
          </a:xfrm>
          <a:prstGeom prst="rect">
            <a:avLst/>
          </a:prstGeom>
          <a:solidFill>
            <a:srgbClr val="8A1538"/>
          </a:solidFill>
          <a:ln w="12700">
            <a:solidFill>
              <a:srgbClr val="8A1538"/>
            </a:solidFill>
            <a:prstDash val="solid"/>
          </a:ln>
        </p:spPr>
        <p:txBody>
          <a:bodyPr/>
          <a:lstStyle/>
          <a:p>
            <a:endParaRPr lang="en-GB"/>
          </a:p>
        </p:txBody>
      </p:sp>
      <p:sp>
        <p:nvSpPr>
          <p:cNvPr id="3" name="Shape 1"/>
          <p:cNvSpPr/>
          <p:nvPr/>
        </p:nvSpPr>
        <p:spPr>
          <a:xfrm>
            <a:off x="0" y="118872"/>
            <a:ext cx="12191695" cy="18288"/>
          </a:xfrm>
          <a:prstGeom prst="rect">
            <a:avLst/>
          </a:prstGeom>
          <a:solidFill>
            <a:srgbClr val="C6A969"/>
          </a:solidFill>
          <a:ln w="12700">
            <a:solidFill>
              <a:srgbClr val="C6A969"/>
            </a:solidFill>
            <a:prstDash val="solid"/>
          </a:ln>
        </p:spPr>
        <p:txBody>
          <a:bodyPr/>
          <a:lstStyle/>
          <a:p>
            <a:endParaRPr lang="en-GB"/>
          </a:p>
        </p:txBody>
      </p:sp>
      <p:sp>
        <p:nvSpPr>
          <p:cNvPr id="4" name="Text 2"/>
          <p:cNvSpPr/>
          <p:nvPr/>
        </p:nvSpPr>
        <p:spPr>
          <a:xfrm>
            <a:off x="502920" y="384048"/>
            <a:ext cx="8138160" cy="438912"/>
          </a:xfrm>
          <a:prstGeom prst="rect">
            <a:avLst/>
          </a:prstGeom>
          <a:noFill/>
          <a:ln/>
        </p:spPr>
        <p:txBody>
          <a:bodyPr wrap="square" lIns="0" tIns="0" rIns="0" bIns="0" rtlCol="0" anchor="ctr"/>
          <a:lstStyle/>
          <a:p>
            <a:pPr marL="0" indent="0">
              <a:buNone/>
            </a:pPr>
            <a:r>
              <a:rPr lang="en-US" sz="2800" b="1" dirty="0">
                <a:solidFill>
                  <a:srgbClr val="081D3F"/>
                </a:solidFill>
                <a:latin typeface="Aptos Display" pitchFamily="34" charset="0"/>
                <a:ea typeface="Aptos Display" pitchFamily="34" charset="-122"/>
                <a:cs typeface="Aptos Display" pitchFamily="34" charset="-120"/>
              </a:rPr>
              <a:t>What to avoid</a:t>
            </a:r>
            <a:endParaRPr lang="en-US" sz="2800" dirty="0"/>
          </a:p>
        </p:txBody>
      </p:sp>
      <p:sp>
        <p:nvSpPr>
          <p:cNvPr id="5" name="Text 3"/>
          <p:cNvSpPr/>
          <p:nvPr/>
        </p:nvSpPr>
        <p:spPr>
          <a:xfrm>
            <a:off x="530352" y="850392"/>
            <a:ext cx="8778240" cy="219456"/>
          </a:xfrm>
          <a:prstGeom prst="rect">
            <a:avLst/>
          </a:prstGeom>
          <a:noFill/>
          <a:ln/>
        </p:spPr>
        <p:txBody>
          <a:bodyPr wrap="square" lIns="0" tIns="0" rIns="0" bIns="0" rtlCol="0" anchor="ctr"/>
          <a:lstStyle/>
          <a:p>
            <a:pPr marL="0" indent="0">
              <a:buNone/>
            </a:pPr>
            <a:r>
              <a:rPr lang="en-US" sz="1250" i="1" dirty="0">
                <a:solidFill>
                  <a:srgbClr val="5F6B7A"/>
                </a:solidFill>
                <a:latin typeface="Aptos" pitchFamily="34" charset="0"/>
                <a:ea typeface="Aptos" pitchFamily="34" charset="-122"/>
                <a:cs typeface="Aptos" pitchFamily="34" charset="-120"/>
              </a:rPr>
              <a:t>A strong conclusion is concise, disciplined and based only on what came before.</a:t>
            </a:r>
            <a:endParaRPr lang="en-US" sz="1250" dirty="0"/>
          </a:p>
        </p:txBody>
      </p:sp>
      <p:sp>
        <p:nvSpPr>
          <p:cNvPr id="6" name="Shape 4"/>
          <p:cNvSpPr/>
          <p:nvPr/>
        </p:nvSpPr>
        <p:spPr>
          <a:xfrm>
            <a:off x="502920" y="1143000"/>
            <a:ext cx="1828800" cy="0"/>
          </a:xfrm>
          <a:prstGeom prst="line">
            <a:avLst/>
          </a:prstGeom>
          <a:noFill/>
          <a:ln w="25400">
            <a:solidFill>
              <a:srgbClr val="8A1538"/>
            </a:solidFill>
            <a:prstDash val="solid"/>
          </a:ln>
        </p:spPr>
        <p:txBody>
          <a:bodyPr/>
          <a:lstStyle/>
          <a:p>
            <a:endParaRPr lang="en-GB"/>
          </a:p>
        </p:txBody>
      </p:sp>
      <p:sp>
        <p:nvSpPr>
          <p:cNvPr id="7" name="Text 5"/>
          <p:cNvSpPr/>
          <p:nvPr/>
        </p:nvSpPr>
        <p:spPr>
          <a:xfrm>
            <a:off x="502920" y="6492240"/>
            <a:ext cx="10789920" cy="201168"/>
          </a:xfrm>
          <a:prstGeom prst="rect">
            <a:avLst/>
          </a:prstGeom>
          <a:noFill/>
          <a:ln/>
        </p:spPr>
        <p:txBody>
          <a:bodyPr wrap="square" lIns="0" tIns="0" rIns="0" bIns="0" rtlCol="0" anchor="ctr"/>
          <a:lstStyle/>
          <a:p>
            <a:pPr marL="0" indent="0">
              <a:buNone/>
            </a:pPr>
            <a:r>
              <a:rPr lang="en-US" sz="850" dirty="0">
                <a:solidFill>
                  <a:srgbClr val="667085"/>
                </a:solidFill>
              </a:rPr>
              <a:t>BSc Professional Investigation / Operational Policing  |  Conclusion &amp; Abstract  |  Delivery: 13 August 2026</a:t>
            </a:r>
            <a:endParaRPr lang="en-US" sz="850" dirty="0"/>
          </a:p>
        </p:txBody>
      </p:sp>
      <p:sp>
        <p:nvSpPr>
          <p:cNvPr id="8" name="Shape 6"/>
          <p:cNvSpPr/>
          <p:nvPr/>
        </p:nvSpPr>
        <p:spPr>
          <a:xfrm>
            <a:off x="822960" y="1444752"/>
            <a:ext cx="4892040" cy="3108960"/>
          </a:xfrm>
          <a:prstGeom prst="roundRect">
            <a:avLst>
              <a:gd name="adj" fmla="val 5294"/>
            </a:avLst>
          </a:prstGeom>
          <a:solidFill>
            <a:srgbClr val="F8E9ED"/>
          </a:solidFill>
          <a:ln w="12700">
            <a:solidFill>
              <a:srgbClr val="E4B5C1"/>
            </a:solidFill>
            <a:prstDash val="solid"/>
          </a:ln>
        </p:spPr>
        <p:txBody>
          <a:bodyPr/>
          <a:lstStyle/>
          <a:p>
            <a:endParaRPr lang="en-GB"/>
          </a:p>
        </p:txBody>
      </p:sp>
      <p:sp>
        <p:nvSpPr>
          <p:cNvPr id="9" name="Text 7"/>
          <p:cNvSpPr/>
          <p:nvPr/>
        </p:nvSpPr>
        <p:spPr>
          <a:xfrm>
            <a:off x="1143000" y="1737360"/>
            <a:ext cx="1463040" cy="274320"/>
          </a:xfrm>
          <a:prstGeom prst="rect">
            <a:avLst/>
          </a:prstGeom>
          <a:noFill/>
          <a:ln/>
        </p:spPr>
        <p:txBody>
          <a:bodyPr wrap="square" lIns="0" tIns="0" rIns="0" bIns="0" rtlCol="0" anchor="ctr"/>
          <a:lstStyle/>
          <a:p>
            <a:pPr marL="0" indent="0">
              <a:buNone/>
            </a:pPr>
            <a:r>
              <a:rPr lang="en-US" sz="2000" b="1" dirty="0">
                <a:solidFill>
                  <a:srgbClr val="8A1538"/>
                </a:solidFill>
              </a:rPr>
              <a:t>Avoid</a:t>
            </a:r>
            <a:endParaRPr lang="en-US" sz="2000" dirty="0"/>
          </a:p>
        </p:txBody>
      </p:sp>
      <p:sp>
        <p:nvSpPr>
          <p:cNvPr id="10" name="Text 8"/>
          <p:cNvSpPr/>
          <p:nvPr/>
        </p:nvSpPr>
        <p:spPr>
          <a:xfrm>
            <a:off x="1143000" y="2267712"/>
            <a:ext cx="228600" cy="182880"/>
          </a:xfrm>
          <a:prstGeom prst="rect">
            <a:avLst/>
          </a:prstGeom>
          <a:noFill/>
          <a:ln/>
        </p:spPr>
        <p:txBody>
          <a:bodyPr wrap="square" lIns="0" tIns="0" rIns="0" bIns="0" rtlCol="0" anchor="ctr"/>
          <a:lstStyle/>
          <a:p>
            <a:pPr marL="0" indent="0">
              <a:buNone/>
            </a:pPr>
            <a:r>
              <a:rPr lang="en-US" sz="1800" b="1" dirty="0">
                <a:solidFill>
                  <a:srgbClr val="8A1538"/>
                </a:solidFill>
              </a:rPr>
              <a:t>×</a:t>
            </a:r>
            <a:endParaRPr lang="en-US" sz="1800" dirty="0"/>
          </a:p>
        </p:txBody>
      </p:sp>
      <p:sp>
        <p:nvSpPr>
          <p:cNvPr id="11" name="Text 9"/>
          <p:cNvSpPr/>
          <p:nvPr/>
        </p:nvSpPr>
        <p:spPr>
          <a:xfrm>
            <a:off x="1508760" y="2295144"/>
            <a:ext cx="3749040" cy="146304"/>
          </a:xfrm>
          <a:prstGeom prst="rect">
            <a:avLst/>
          </a:prstGeom>
          <a:noFill/>
          <a:ln/>
        </p:spPr>
        <p:txBody>
          <a:bodyPr wrap="square" lIns="0" tIns="0" rIns="0" bIns="0" rtlCol="0" anchor="ctr"/>
          <a:lstStyle/>
          <a:p>
            <a:pPr marL="0" indent="0">
              <a:buNone/>
            </a:pPr>
            <a:r>
              <a:rPr lang="en-US" sz="1450" dirty="0">
                <a:solidFill>
                  <a:srgbClr val="081D3F"/>
                </a:solidFill>
              </a:rPr>
              <a:t>New data</a:t>
            </a:r>
            <a:endParaRPr lang="en-US" sz="1450" dirty="0"/>
          </a:p>
        </p:txBody>
      </p:sp>
      <p:sp>
        <p:nvSpPr>
          <p:cNvPr id="12" name="Text 10"/>
          <p:cNvSpPr/>
          <p:nvPr/>
        </p:nvSpPr>
        <p:spPr>
          <a:xfrm>
            <a:off x="1143000" y="2706624"/>
            <a:ext cx="228600" cy="182880"/>
          </a:xfrm>
          <a:prstGeom prst="rect">
            <a:avLst/>
          </a:prstGeom>
          <a:noFill/>
          <a:ln/>
        </p:spPr>
        <p:txBody>
          <a:bodyPr wrap="square" lIns="0" tIns="0" rIns="0" bIns="0" rtlCol="0" anchor="ctr"/>
          <a:lstStyle/>
          <a:p>
            <a:pPr marL="0" indent="0">
              <a:buNone/>
            </a:pPr>
            <a:r>
              <a:rPr lang="en-US" sz="1800" b="1" dirty="0">
                <a:solidFill>
                  <a:srgbClr val="8A1538"/>
                </a:solidFill>
              </a:rPr>
              <a:t>×</a:t>
            </a:r>
            <a:endParaRPr lang="en-US" sz="1800" dirty="0"/>
          </a:p>
        </p:txBody>
      </p:sp>
      <p:sp>
        <p:nvSpPr>
          <p:cNvPr id="13" name="Text 11"/>
          <p:cNvSpPr/>
          <p:nvPr/>
        </p:nvSpPr>
        <p:spPr>
          <a:xfrm>
            <a:off x="1508760" y="2734056"/>
            <a:ext cx="3749040" cy="146304"/>
          </a:xfrm>
          <a:prstGeom prst="rect">
            <a:avLst/>
          </a:prstGeom>
          <a:noFill/>
          <a:ln/>
        </p:spPr>
        <p:txBody>
          <a:bodyPr wrap="square" lIns="0" tIns="0" rIns="0" bIns="0" rtlCol="0" anchor="ctr"/>
          <a:lstStyle/>
          <a:p>
            <a:pPr marL="0" indent="0">
              <a:buNone/>
            </a:pPr>
            <a:r>
              <a:rPr lang="en-US" sz="1450" dirty="0">
                <a:solidFill>
                  <a:srgbClr val="081D3F"/>
                </a:solidFill>
              </a:rPr>
              <a:t>New arguments</a:t>
            </a:r>
            <a:endParaRPr lang="en-US" sz="1450" dirty="0"/>
          </a:p>
        </p:txBody>
      </p:sp>
      <p:sp>
        <p:nvSpPr>
          <p:cNvPr id="14" name="Text 12"/>
          <p:cNvSpPr/>
          <p:nvPr/>
        </p:nvSpPr>
        <p:spPr>
          <a:xfrm>
            <a:off x="1143000" y="3145536"/>
            <a:ext cx="228600" cy="182880"/>
          </a:xfrm>
          <a:prstGeom prst="rect">
            <a:avLst/>
          </a:prstGeom>
          <a:noFill/>
          <a:ln/>
        </p:spPr>
        <p:txBody>
          <a:bodyPr wrap="square" lIns="0" tIns="0" rIns="0" bIns="0" rtlCol="0" anchor="ctr"/>
          <a:lstStyle/>
          <a:p>
            <a:pPr marL="0" indent="0">
              <a:buNone/>
            </a:pPr>
            <a:r>
              <a:rPr lang="en-US" sz="1800" b="1" dirty="0">
                <a:solidFill>
                  <a:srgbClr val="8A1538"/>
                </a:solidFill>
              </a:rPr>
              <a:t>×</a:t>
            </a:r>
            <a:endParaRPr lang="en-US" sz="1800" dirty="0"/>
          </a:p>
        </p:txBody>
      </p:sp>
      <p:sp>
        <p:nvSpPr>
          <p:cNvPr id="15" name="Text 13"/>
          <p:cNvSpPr/>
          <p:nvPr/>
        </p:nvSpPr>
        <p:spPr>
          <a:xfrm>
            <a:off x="1508760" y="3172968"/>
            <a:ext cx="3749040" cy="146304"/>
          </a:xfrm>
          <a:prstGeom prst="rect">
            <a:avLst/>
          </a:prstGeom>
          <a:noFill/>
          <a:ln/>
        </p:spPr>
        <p:txBody>
          <a:bodyPr wrap="square" lIns="0" tIns="0" rIns="0" bIns="0" rtlCol="0" anchor="ctr"/>
          <a:lstStyle/>
          <a:p>
            <a:pPr marL="0" indent="0">
              <a:buNone/>
            </a:pPr>
            <a:r>
              <a:rPr lang="en-US" sz="1450" dirty="0">
                <a:solidFill>
                  <a:srgbClr val="081D3F"/>
                </a:solidFill>
              </a:rPr>
              <a:t>New information</a:t>
            </a:r>
            <a:endParaRPr lang="en-US" sz="1450" dirty="0"/>
          </a:p>
        </p:txBody>
      </p:sp>
      <p:sp>
        <p:nvSpPr>
          <p:cNvPr id="16" name="Text 14"/>
          <p:cNvSpPr/>
          <p:nvPr/>
        </p:nvSpPr>
        <p:spPr>
          <a:xfrm>
            <a:off x="1143000" y="3584448"/>
            <a:ext cx="228600" cy="182880"/>
          </a:xfrm>
          <a:prstGeom prst="rect">
            <a:avLst/>
          </a:prstGeom>
          <a:noFill/>
          <a:ln/>
        </p:spPr>
        <p:txBody>
          <a:bodyPr wrap="square" lIns="0" tIns="0" rIns="0" bIns="0" rtlCol="0" anchor="ctr"/>
          <a:lstStyle/>
          <a:p>
            <a:pPr marL="0" indent="0">
              <a:buNone/>
            </a:pPr>
            <a:r>
              <a:rPr lang="en-US" sz="1800" b="1" dirty="0">
                <a:solidFill>
                  <a:srgbClr val="8A1538"/>
                </a:solidFill>
              </a:rPr>
              <a:t>×</a:t>
            </a:r>
            <a:endParaRPr lang="en-US" sz="1800" dirty="0"/>
          </a:p>
        </p:txBody>
      </p:sp>
      <p:sp>
        <p:nvSpPr>
          <p:cNvPr id="17" name="Text 15"/>
          <p:cNvSpPr/>
          <p:nvPr/>
        </p:nvSpPr>
        <p:spPr>
          <a:xfrm>
            <a:off x="1508760" y="3611880"/>
            <a:ext cx="3749040" cy="146304"/>
          </a:xfrm>
          <a:prstGeom prst="rect">
            <a:avLst/>
          </a:prstGeom>
          <a:noFill/>
          <a:ln/>
        </p:spPr>
        <p:txBody>
          <a:bodyPr wrap="square" lIns="0" tIns="0" rIns="0" bIns="0" rtlCol="0" anchor="ctr"/>
          <a:lstStyle/>
          <a:p>
            <a:pPr marL="0" indent="0">
              <a:buNone/>
            </a:pPr>
            <a:r>
              <a:rPr lang="en-US" sz="1450" dirty="0">
                <a:solidFill>
                  <a:srgbClr val="081D3F"/>
                </a:solidFill>
              </a:rPr>
              <a:t>Exaggerated or unfounded claims</a:t>
            </a:r>
            <a:endParaRPr lang="en-US" sz="1450" dirty="0"/>
          </a:p>
        </p:txBody>
      </p:sp>
      <p:sp>
        <p:nvSpPr>
          <p:cNvPr id="18" name="Shape 16"/>
          <p:cNvSpPr/>
          <p:nvPr/>
        </p:nvSpPr>
        <p:spPr>
          <a:xfrm>
            <a:off x="6446520" y="1444752"/>
            <a:ext cx="4892040" cy="3108960"/>
          </a:xfrm>
          <a:prstGeom prst="roundRect">
            <a:avLst>
              <a:gd name="adj" fmla="val 5294"/>
            </a:avLst>
          </a:prstGeom>
          <a:solidFill>
            <a:srgbClr val="EAF6EE"/>
          </a:solidFill>
          <a:ln w="12700">
            <a:solidFill>
              <a:srgbClr val="C7E1D0"/>
            </a:solidFill>
            <a:prstDash val="solid"/>
          </a:ln>
        </p:spPr>
        <p:txBody>
          <a:bodyPr/>
          <a:lstStyle/>
          <a:p>
            <a:endParaRPr lang="en-GB"/>
          </a:p>
        </p:txBody>
      </p:sp>
      <p:sp>
        <p:nvSpPr>
          <p:cNvPr id="19" name="Text 17"/>
          <p:cNvSpPr/>
          <p:nvPr/>
        </p:nvSpPr>
        <p:spPr>
          <a:xfrm>
            <a:off x="6766560" y="1737360"/>
            <a:ext cx="1828800" cy="274320"/>
          </a:xfrm>
          <a:prstGeom prst="rect">
            <a:avLst/>
          </a:prstGeom>
          <a:noFill/>
          <a:ln/>
        </p:spPr>
        <p:txBody>
          <a:bodyPr wrap="square" lIns="0" tIns="0" rIns="0" bIns="0" rtlCol="0" anchor="ctr"/>
          <a:lstStyle/>
          <a:p>
            <a:pPr marL="0" indent="0">
              <a:buNone/>
            </a:pPr>
            <a:r>
              <a:rPr lang="en-US" sz="2000" b="1" dirty="0">
                <a:solidFill>
                  <a:srgbClr val="2F6B4F"/>
                </a:solidFill>
              </a:rPr>
              <a:t>Do instead</a:t>
            </a:r>
            <a:endParaRPr lang="en-US" sz="2000" dirty="0"/>
          </a:p>
        </p:txBody>
      </p:sp>
      <p:sp>
        <p:nvSpPr>
          <p:cNvPr id="20" name="Text 18"/>
          <p:cNvSpPr/>
          <p:nvPr/>
        </p:nvSpPr>
        <p:spPr>
          <a:xfrm>
            <a:off x="6766560" y="2267712"/>
            <a:ext cx="228600" cy="182880"/>
          </a:xfrm>
          <a:prstGeom prst="rect">
            <a:avLst/>
          </a:prstGeom>
          <a:noFill/>
          <a:ln/>
        </p:spPr>
        <p:txBody>
          <a:bodyPr wrap="square" lIns="0" tIns="0" rIns="0" bIns="0" rtlCol="0" anchor="ctr"/>
          <a:lstStyle/>
          <a:p>
            <a:pPr marL="0" indent="0">
              <a:buNone/>
            </a:pPr>
            <a:r>
              <a:rPr lang="en-US" sz="1600" b="1" dirty="0">
                <a:solidFill>
                  <a:srgbClr val="2F6B4F"/>
                </a:solidFill>
              </a:rPr>
              <a:t>✓</a:t>
            </a:r>
            <a:endParaRPr lang="en-US" sz="1600" dirty="0"/>
          </a:p>
        </p:txBody>
      </p:sp>
      <p:sp>
        <p:nvSpPr>
          <p:cNvPr id="21" name="Text 19"/>
          <p:cNvSpPr/>
          <p:nvPr/>
        </p:nvSpPr>
        <p:spPr>
          <a:xfrm>
            <a:off x="7132320" y="2295144"/>
            <a:ext cx="3840480" cy="146304"/>
          </a:xfrm>
          <a:prstGeom prst="rect">
            <a:avLst/>
          </a:prstGeom>
          <a:noFill/>
          <a:ln/>
        </p:spPr>
        <p:txBody>
          <a:bodyPr wrap="square" lIns="0" tIns="0" rIns="0" bIns="0" rtlCol="0" anchor="ctr"/>
          <a:lstStyle/>
          <a:p>
            <a:pPr marL="0" indent="0">
              <a:buNone/>
            </a:pPr>
            <a:r>
              <a:rPr lang="en-US" sz="1450" dirty="0">
                <a:solidFill>
                  <a:srgbClr val="081D3F"/>
                </a:solidFill>
              </a:rPr>
              <a:t>Keep it concise</a:t>
            </a:r>
            <a:endParaRPr lang="en-US" sz="1450" dirty="0"/>
          </a:p>
        </p:txBody>
      </p:sp>
      <p:sp>
        <p:nvSpPr>
          <p:cNvPr id="22" name="Text 20"/>
          <p:cNvSpPr/>
          <p:nvPr/>
        </p:nvSpPr>
        <p:spPr>
          <a:xfrm>
            <a:off x="6766560" y="2706624"/>
            <a:ext cx="228600" cy="182880"/>
          </a:xfrm>
          <a:prstGeom prst="rect">
            <a:avLst/>
          </a:prstGeom>
          <a:noFill/>
          <a:ln/>
        </p:spPr>
        <p:txBody>
          <a:bodyPr wrap="square" lIns="0" tIns="0" rIns="0" bIns="0" rtlCol="0" anchor="ctr"/>
          <a:lstStyle/>
          <a:p>
            <a:pPr marL="0" indent="0">
              <a:buNone/>
            </a:pPr>
            <a:r>
              <a:rPr lang="en-US" sz="1600" b="1" dirty="0">
                <a:solidFill>
                  <a:srgbClr val="2F6B4F"/>
                </a:solidFill>
              </a:rPr>
              <a:t>✓</a:t>
            </a:r>
            <a:endParaRPr lang="en-US" sz="1600" dirty="0"/>
          </a:p>
        </p:txBody>
      </p:sp>
      <p:sp>
        <p:nvSpPr>
          <p:cNvPr id="23" name="Text 21"/>
          <p:cNvSpPr/>
          <p:nvPr/>
        </p:nvSpPr>
        <p:spPr>
          <a:xfrm>
            <a:off x="7132320" y="2734056"/>
            <a:ext cx="3840480" cy="146304"/>
          </a:xfrm>
          <a:prstGeom prst="rect">
            <a:avLst/>
          </a:prstGeom>
          <a:noFill/>
          <a:ln/>
        </p:spPr>
        <p:txBody>
          <a:bodyPr wrap="square" lIns="0" tIns="0" rIns="0" bIns="0" rtlCol="0" anchor="ctr"/>
          <a:lstStyle/>
          <a:p>
            <a:pPr marL="0" indent="0">
              <a:buNone/>
            </a:pPr>
            <a:r>
              <a:rPr lang="en-US" sz="1450" dirty="0">
                <a:solidFill>
                  <a:srgbClr val="081D3F"/>
                </a:solidFill>
              </a:rPr>
              <a:t>Edit thoroughly</a:t>
            </a:r>
            <a:endParaRPr lang="en-US" sz="1450" dirty="0"/>
          </a:p>
        </p:txBody>
      </p:sp>
      <p:sp>
        <p:nvSpPr>
          <p:cNvPr id="24" name="Text 22"/>
          <p:cNvSpPr/>
          <p:nvPr/>
        </p:nvSpPr>
        <p:spPr>
          <a:xfrm>
            <a:off x="6766560" y="3145536"/>
            <a:ext cx="228600" cy="182880"/>
          </a:xfrm>
          <a:prstGeom prst="rect">
            <a:avLst/>
          </a:prstGeom>
          <a:noFill/>
          <a:ln/>
        </p:spPr>
        <p:txBody>
          <a:bodyPr wrap="square" lIns="0" tIns="0" rIns="0" bIns="0" rtlCol="0" anchor="ctr"/>
          <a:lstStyle/>
          <a:p>
            <a:pPr marL="0" indent="0">
              <a:buNone/>
            </a:pPr>
            <a:r>
              <a:rPr lang="en-US" sz="1600" b="1" dirty="0">
                <a:solidFill>
                  <a:srgbClr val="2F6B4F"/>
                </a:solidFill>
              </a:rPr>
              <a:t>✓</a:t>
            </a:r>
            <a:endParaRPr lang="en-US" sz="1600" dirty="0"/>
          </a:p>
        </p:txBody>
      </p:sp>
      <p:sp>
        <p:nvSpPr>
          <p:cNvPr id="25" name="Text 23"/>
          <p:cNvSpPr/>
          <p:nvPr/>
        </p:nvSpPr>
        <p:spPr>
          <a:xfrm>
            <a:off x="7132320" y="3172968"/>
            <a:ext cx="3840480" cy="146304"/>
          </a:xfrm>
          <a:prstGeom prst="rect">
            <a:avLst/>
          </a:prstGeom>
          <a:noFill/>
          <a:ln/>
        </p:spPr>
        <p:txBody>
          <a:bodyPr wrap="square" lIns="0" tIns="0" rIns="0" bIns="0" rtlCol="0" anchor="ctr"/>
          <a:lstStyle/>
          <a:p>
            <a:pPr marL="0" indent="0">
              <a:buNone/>
            </a:pPr>
            <a:r>
              <a:rPr lang="en-US" sz="1450" dirty="0">
                <a:solidFill>
                  <a:srgbClr val="081D3F"/>
                </a:solidFill>
              </a:rPr>
              <a:t>Use clear plain language</a:t>
            </a:r>
            <a:endParaRPr lang="en-US" sz="1450" dirty="0"/>
          </a:p>
        </p:txBody>
      </p:sp>
      <p:sp>
        <p:nvSpPr>
          <p:cNvPr id="26" name="Text 24"/>
          <p:cNvSpPr/>
          <p:nvPr/>
        </p:nvSpPr>
        <p:spPr>
          <a:xfrm>
            <a:off x="6766560" y="3584448"/>
            <a:ext cx="228600" cy="182880"/>
          </a:xfrm>
          <a:prstGeom prst="rect">
            <a:avLst/>
          </a:prstGeom>
          <a:noFill/>
          <a:ln/>
        </p:spPr>
        <p:txBody>
          <a:bodyPr wrap="square" lIns="0" tIns="0" rIns="0" bIns="0" rtlCol="0" anchor="ctr"/>
          <a:lstStyle/>
          <a:p>
            <a:pPr marL="0" indent="0">
              <a:buNone/>
            </a:pPr>
            <a:r>
              <a:rPr lang="en-US" sz="1600" b="1" dirty="0">
                <a:solidFill>
                  <a:srgbClr val="2F6B4F"/>
                </a:solidFill>
              </a:rPr>
              <a:t>✓</a:t>
            </a:r>
            <a:endParaRPr lang="en-US" sz="1600" dirty="0"/>
          </a:p>
        </p:txBody>
      </p:sp>
      <p:sp>
        <p:nvSpPr>
          <p:cNvPr id="27" name="Text 25"/>
          <p:cNvSpPr/>
          <p:nvPr/>
        </p:nvSpPr>
        <p:spPr>
          <a:xfrm>
            <a:off x="7132320" y="3611880"/>
            <a:ext cx="3840480" cy="146304"/>
          </a:xfrm>
          <a:prstGeom prst="rect">
            <a:avLst/>
          </a:prstGeom>
          <a:noFill/>
          <a:ln/>
        </p:spPr>
        <p:txBody>
          <a:bodyPr wrap="square" lIns="0" tIns="0" rIns="0" bIns="0" rtlCol="0" anchor="ctr"/>
          <a:lstStyle/>
          <a:p>
            <a:pPr marL="0" indent="0">
              <a:buNone/>
            </a:pPr>
            <a:r>
              <a:rPr lang="en-US" sz="1450" dirty="0">
                <a:solidFill>
                  <a:srgbClr val="081D3F"/>
                </a:solidFill>
              </a:rPr>
              <a:t>Stay within about 1,000 words</a:t>
            </a:r>
            <a:endParaRPr lang="en-US" sz="1450" dirty="0"/>
          </a:p>
        </p:txBody>
      </p:sp>
      <p:sp>
        <p:nvSpPr>
          <p:cNvPr id="28" name="Text 26"/>
          <p:cNvSpPr/>
          <p:nvPr/>
        </p:nvSpPr>
        <p:spPr>
          <a:xfrm>
            <a:off x="1280160" y="5230368"/>
            <a:ext cx="9646920" cy="256032"/>
          </a:xfrm>
          <a:prstGeom prst="rect">
            <a:avLst/>
          </a:prstGeom>
          <a:noFill/>
          <a:ln/>
        </p:spPr>
        <p:txBody>
          <a:bodyPr wrap="square" lIns="0" tIns="0" rIns="0" bIns="0" rtlCol="0" anchor="ctr"/>
          <a:lstStyle/>
          <a:p>
            <a:pPr marL="0" indent="0" algn="ctr">
              <a:buNone/>
            </a:pPr>
            <a:r>
              <a:rPr lang="en-US" sz="1900" b="1" dirty="0">
                <a:solidFill>
                  <a:srgbClr val="081D3F"/>
                </a:solidFill>
              </a:rPr>
              <a:t>Everything in the conclusion should be anchored in the preceding chapters.</a:t>
            </a:r>
            <a:endParaRPr lang="en-US" sz="19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0">
    <p:bg>
      <p:bgPr>
        <a:solidFill>
          <a:srgbClr val="F7F5F1"/>
        </a:solidFill>
        <a:effectLst/>
      </p:bgPr>
    </p:bg>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9C8C4EA6-1C5B-E41E-838F-263B52830B75}"/>
              </a:ext>
            </a:extLst>
          </p:cNvPr>
          <p:cNvPicPr>
            <a:picLocks noChangeAspect="1"/>
          </p:cNvPicPr>
          <p:nvPr/>
        </p:nvPicPr>
        <p:blipFill>
          <a:blip r:embed="rId3"/>
          <a:stretch>
            <a:fillRect/>
          </a:stretch>
        </p:blipFill>
        <p:spPr>
          <a:xfrm>
            <a:off x="-12305" y="5624984"/>
            <a:ext cx="12204000" cy="1114144"/>
          </a:xfrm>
          <a:prstGeom prst="rect">
            <a:avLst/>
          </a:prstGeom>
        </p:spPr>
      </p:pic>
      <p:sp>
        <p:nvSpPr>
          <p:cNvPr id="2" name="Shape 0"/>
          <p:cNvSpPr/>
          <p:nvPr/>
        </p:nvSpPr>
        <p:spPr>
          <a:xfrm>
            <a:off x="0" y="0"/>
            <a:ext cx="12191695" cy="118872"/>
          </a:xfrm>
          <a:prstGeom prst="rect">
            <a:avLst/>
          </a:prstGeom>
          <a:solidFill>
            <a:srgbClr val="8A1538"/>
          </a:solidFill>
          <a:ln w="12700">
            <a:solidFill>
              <a:srgbClr val="8A1538"/>
            </a:solidFill>
            <a:prstDash val="solid"/>
          </a:ln>
        </p:spPr>
        <p:txBody>
          <a:bodyPr/>
          <a:lstStyle/>
          <a:p>
            <a:endParaRPr lang="en-GB"/>
          </a:p>
        </p:txBody>
      </p:sp>
      <p:sp>
        <p:nvSpPr>
          <p:cNvPr id="3" name="Shape 1"/>
          <p:cNvSpPr/>
          <p:nvPr/>
        </p:nvSpPr>
        <p:spPr>
          <a:xfrm>
            <a:off x="0" y="118872"/>
            <a:ext cx="12191695" cy="18288"/>
          </a:xfrm>
          <a:prstGeom prst="rect">
            <a:avLst/>
          </a:prstGeom>
          <a:solidFill>
            <a:srgbClr val="C6A969"/>
          </a:solidFill>
          <a:ln w="12700">
            <a:solidFill>
              <a:srgbClr val="C6A969"/>
            </a:solidFill>
            <a:prstDash val="solid"/>
          </a:ln>
        </p:spPr>
        <p:txBody>
          <a:bodyPr/>
          <a:lstStyle/>
          <a:p>
            <a:endParaRPr lang="en-GB"/>
          </a:p>
        </p:txBody>
      </p:sp>
      <p:sp>
        <p:nvSpPr>
          <p:cNvPr id="4" name="Text 2"/>
          <p:cNvSpPr/>
          <p:nvPr/>
        </p:nvSpPr>
        <p:spPr>
          <a:xfrm>
            <a:off x="502920" y="384048"/>
            <a:ext cx="8138160" cy="438912"/>
          </a:xfrm>
          <a:prstGeom prst="rect">
            <a:avLst/>
          </a:prstGeom>
          <a:noFill/>
          <a:ln/>
        </p:spPr>
        <p:txBody>
          <a:bodyPr wrap="square" lIns="0" tIns="0" rIns="0" bIns="0" rtlCol="0" anchor="ctr"/>
          <a:lstStyle/>
          <a:p>
            <a:pPr marL="0" indent="0">
              <a:buNone/>
            </a:pPr>
            <a:r>
              <a:rPr lang="en-US" sz="2800" b="1" dirty="0">
                <a:solidFill>
                  <a:srgbClr val="081D3F"/>
                </a:solidFill>
                <a:latin typeface="Aptos Display" pitchFamily="34" charset="0"/>
                <a:ea typeface="Aptos Display" pitchFamily="34" charset="-122"/>
                <a:cs typeface="Aptos Display" pitchFamily="34" charset="-120"/>
              </a:rPr>
              <a:t>The conclusion shows research quality</a:t>
            </a:r>
            <a:endParaRPr lang="en-US" sz="2800" dirty="0"/>
          </a:p>
        </p:txBody>
      </p:sp>
      <p:sp>
        <p:nvSpPr>
          <p:cNvPr id="5" name="Text 3"/>
          <p:cNvSpPr/>
          <p:nvPr/>
        </p:nvSpPr>
        <p:spPr>
          <a:xfrm>
            <a:off x="530352" y="850392"/>
            <a:ext cx="8778240" cy="219456"/>
          </a:xfrm>
          <a:prstGeom prst="rect">
            <a:avLst/>
          </a:prstGeom>
          <a:noFill/>
          <a:ln/>
        </p:spPr>
        <p:txBody>
          <a:bodyPr wrap="square" lIns="0" tIns="0" rIns="0" bIns="0" rtlCol="0" anchor="ctr"/>
          <a:lstStyle/>
          <a:p>
            <a:pPr marL="0" indent="0">
              <a:buNone/>
            </a:pPr>
            <a:r>
              <a:rPr lang="en-US" sz="1250" i="1" dirty="0">
                <a:solidFill>
                  <a:srgbClr val="5F6B7A"/>
                </a:solidFill>
                <a:latin typeface="Aptos" pitchFamily="34" charset="0"/>
                <a:ea typeface="Aptos" pitchFamily="34" charset="-122"/>
                <a:cs typeface="Aptos" pitchFamily="34" charset="-120"/>
              </a:rPr>
              <a:t>It shows credibility, integrity and contribution.</a:t>
            </a:r>
            <a:endParaRPr lang="en-US" sz="1250" dirty="0"/>
          </a:p>
        </p:txBody>
      </p:sp>
      <p:sp>
        <p:nvSpPr>
          <p:cNvPr id="6" name="Shape 4"/>
          <p:cNvSpPr/>
          <p:nvPr/>
        </p:nvSpPr>
        <p:spPr>
          <a:xfrm>
            <a:off x="502920" y="1143000"/>
            <a:ext cx="1828800" cy="0"/>
          </a:xfrm>
          <a:prstGeom prst="line">
            <a:avLst/>
          </a:prstGeom>
          <a:noFill/>
          <a:ln w="25400">
            <a:solidFill>
              <a:srgbClr val="8A1538"/>
            </a:solidFill>
            <a:prstDash val="solid"/>
          </a:ln>
        </p:spPr>
        <p:txBody>
          <a:bodyPr/>
          <a:lstStyle/>
          <a:p>
            <a:endParaRPr lang="en-GB"/>
          </a:p>
        </p:txBody>
      </p:sp>
      <p:sp>
        <p:nvSpPr>
          <p:cNvPr id="7" name="Text 5"/>
          <p:cNvSpPr/>
          <p:nvPr/>
        </p:nvSpPr>
        <p:spPr>
          <a:xfrm>
            <a:off x="502920" y="6492240"/>
            <a:ext cx="10789920" cy="201168"/>
          </a:xfrm>
          <a:prstGeom prst="rect">
            <a:avLst/>
          </a:prstGeom>
          <a:noFill/>
          <a:ln/>
        </p:spPr>
        <p:txBody>
          <a:bodyPr wrap="square" lIns="0" tIns="0" rIns="0" bIns="0" rtlCol="0" anchor="ctr"/>
          <a:lstStyle/>
          <a:p>
            <a:pPr marL="0" indent="0">
              <a:buNone/>
            </a:pPr>
            <a:r>
              <a:rPr lang="en-US" sz="850" dirty="0">
                <a:solidFill>
                  <a:srgbClr val="667085"/>
                </a:solidFill>
              </a:rPr>
              <a:t>BSc Professional Investigation / Operational Policing  |  Conclusion &amp; Abstract  |  Delivery: 13 August 2026</a:t>
            </a:r>
            <a:endParaRPr lang="en-US" sz="850" dirty="0"/>
          </a:p>
        </p:txBody>
      </p:sp>
      <p:sp>
        <p:nvSpPr>
          <p:cNvPr id="8" name="Shape 6"/>
          <p:cNvSpPr/>
          <p:nvPr/>
        </p:nvSpPr>
        <p:spPr>
          <a:xfrm>
            <a:off x="868680" y="1600200"/>
            <a:ext cx="10469880" cy="1965960"/>
          </a:xfrm>
          <a:prstGeom prst="roundRect">
            <a:avLst>
              <a:gd name="adj" fmla="val 8372"/>
            </a:avLst>
          </a:prstGeom>
          <a:solidFill>
            <a:srgbClr val="EAF2F9"/>
          </a:solidFill>
          <a:ln w="12700">
            <a:solidFill>
              <a:srgbClr val="C7D6E6"/>
            </a:solidFill>
            <a:prstDash val="solid"/>
          </a:ln>
        </p:spPr>
        <p:txBody>
          <a:bodyPr/>
          <a:lstStyle/>
          <a:p>
            <a:endParaRPr lang="en-GB"/>
          </a:p>
        </p:txBody>
      </p:sp>
      <p:sp>
        <p:nvSpPr>
          <p:cNvPr id="9" name="Text 7"/>
          <p:cNvSpPr/>
          <p:nvPr/>
        </p:nvSpPr>
        <p:spPr>
          <a:xfrm>
            <a:off x="1280160" y="1911096"/>
            <a:ext cx="9646920" cy="1179576"/>
          </a:xfrm>
          <a:prstGeom prst="rect">
            <a:avLst/>
          </a:prstGeom>
          <a:noFill/>
          <a:ln/>
        </p:spPr>
        <p:txBody>
          <a:bodyPr wrap="square" lIns="0" tIns="0" rIns="0" bIns="0" rtlCol="0" anchor="ctr">
            <a:normAutofit/>
          </a:bodyPr>
          <a:lstStyle/>
          <a:p>
            <a:pPr marL="0" indent="0">
              <a:buNone/>
            </a:pPr>
            <a:r>
              <a:rPr lang="en-US" sz="1650" i="1" dirty="0">
                <a:solidFill>
                  <a:srgbClr val="081D3F"/>
                </a:solidFill>
              </a:rPr>
              <a:t>“It is much more than conclusions about your findings; it is a systematic set of informative observations on what you have done.”</a:t>
            </a:r>
            <a:endParaRPr lang="en-US" sz="1650" dirty="0"/>
          </a:p>
        </p:txBody>
      </p:sp>
      <p:sp>
        <p:nvSpPr>
          <p:cNvPr id="10" name="Text 8"/>
          <p:cNvSpPr/>
          <p:nvPr/>
        </p:nvSpPr>
        <p:spPr>
          <a:xfrm>
            <a:off x="1280160" y="3182112"/>
            <a:ext cx="9646920" cy="164592"/>
          </a:xfrm>
          <a:prstGeom prst="rect">
            <a:avLst/>
          </a:prstGeom>
          <a:noFill/>
          <a:ln/>
        </p:spPr>
        <p:txBody>
          <a:bodyPr wrap="square" lIns="0" tIns="0" rIns="0" bIns="0" rtlCol="0" anchor="ctr"/>
          <a:lstStyle/>
          <a:p>
            <a:pPr marL="0" indent="0">
              <a:buNone/>
            </a:pPr>
            <a:r>
              <a:rPr lang="en-US" sz="950" dirty="0">
                <a:solidFill>
                  <a:srgbClr val="5F6B7A"/>
                </a:solidFill>
              </a:rPr>
              <a:t>Adapted from Hart, 2005, p.437</a:t>
            </a:r>
            <a:endParaRPr lang="en-US" sz="950" dirty="0"/>
          </a:p>
        </p:txBody>
      </p:sp>
      <p:sp>
        <p:nvSpPr>
          <p:cNvPr id="11" name="Shape 9"/>
          <p:cNvSpPr/>
          <p:nvPr/>
        </p:nvSpPr>
        <p:spPr>
          <a:xfrm>
            <a:off x="868680" y="3977640"/>
            <a:ext cx="3154680" cy="1234440"/>
          </a:xfrm>
          <a:prstGeom prst="roundRect">
            <a:avLst>
              <a:gd name="adj" fmla="val 11111"/>
            </a:avLst>
          </a:prstGeom>
          <a:solidFill>
            <a:srgbClr val="FFFFFF"/>
          </a:solidFill>
          <a:ln w="12700">
            <a:solidFill>
              <a:srgbClr val="D6DEE8"/>
            </a:solidFill>
            <a:prstDash val="solid"/>
          </a:ln>
        </p:spPr>
        <p:txBody>
          <a:bodyPr/>
          <a:lstStyle/>
          <a:p>
            <a:endParaRPr lang="en-GB"/>
          </a:p>
        </p:txBody>
      </p:sp>
      <p:sp>
        <p:nvSpPr>
          <p:cNvPr id="12" name="Shape 10"/>
          <p:cNvSpPr/>
          <p:nvPr/>
        </p:nvSpPr>
        <p:spPr>
          <a:xfrm>
            <a:off x="868680" y="3977640"/>
            <a:ext cx="82296" cy="1234440"/>
          </a:xfrm>
          <a:prstGeom prst="rect">
            <a:avLst/>
          </a:prstGeom>
          <a:solidFill>
            <a:srgbClr val="1F4B7A"/>
          </a:solidFill>
          <a:ln w="12700">
            <a:solidFill>
              <a:srgbClr val="1F4B7A"/>
            </a:solidFill>
            <a:prstDash val="solid"/>
          </a:ln>
        </p:spPr>
        <p:txBody>
          <a:bodyPr/>
          <a:lstStyle/>
          <a:p>
            <a:endParaRPr lang="en-GB"/>
          </a:p>
        </p:txBody>
      </p:sp>
      <p:sp>
        <p:nvSpPr>
          <p:cNvPr id="13" name="Text 11"/>
          <p:cNvSpPr/>
          <p:nvPr/>
        </p:nvSpPr>
        <p:spPr>
          <a:xfrm>
            <a:off x="1097280" y="4142232"/>
            <a:ext cx="2743200" cy="256032"/>
          </a:xfrm>
          <a:prstGeom prst="rect">
            <a:avLst/>
          </a:prstGeom>
          <a:noFill/>
          <a:ln/>
        </p:spPr>
        <p:txBody>
          <a:bodyPr wrap="square" lIns="0" tIns="0" rIns="0" bIns="0" rtlCol="0" anchor="ctr"/>
          <a:lstStyle/>
          <a:p>
            <a:pPr marL="0" indent="0">
              <a:buNone/>
            </a:pPr>
            <a:r>
              <a:rPr lang="en-US" sz="1500" b="1" dirty="0">
                <a:solidFill>
                  <a:srgbClr val="081D3F"/>
                </a:solidFill>
              </a:rPr>
              <a:t>Credibility</a:t>
            </a:r>
            <a:endParaRPr lang="en-US" sz="1500" dirty="0"/>
          </a:p>
        </p:txBody>
      </p:sp>
      <p:sp>
        <p:nvSpPr>
          <p:cNvPr id="14" name="Text 12"/>
          <p:cNvSpPr/>
          <p:nvPr/>
        </p:nvSpPr>
        <p:spPr>
          <a:xfrm>
            <a:off x="1097280" y="4544568"/>
            <a:ext cx="2697480" cy="548640"/>
          </a:xfrm>
          <a:prstGeom prst="rect">
            <a:avLst/>
          </a:prstGeom>
          <a:noFill/>
          <a:ln/>
        </p:spPr>
        <p:txBody>
          <a:bodyPr wrap="square" lIns="254" tIns="254" rIns="254" bIns="254" rtlCol="0" anchor="ctr">
            <a:normAutofit/>
          </a:bodyPr>
          <a:lstStyle/>
          <a:p>
            <a:pPr marL="0" indent="0">
              <a:buNone/>
            </a:pPr>
            <a:r>
              <a:rPr lang="en-US" sz="1220" dirty="0">
                <a:solidFill>
                  <a:srgbClr val="23314A"/>
                </a:solidFill>
              </a:rPr>
              <a:t>Does the argument follow logically from the evidence?</a:t>
            </a:r>
            <a:endParaRPr lang="en-US" sz="1220" dirty="0"/>
          </a:p>
        </p:txBody>
      </p:sp>
      <p:sp>
        <p:nvSpPr>
          <p:cNvPr id="15" name="Shape 13"/>
          <p:cNvSpPr/>
          <p:nvPr/>
        </p:nvSpPr>
        <p:spPr>
          <a:xfrm>
            <a:off x="4572000" y="3977640"/>
            <a:ext cx="3154680" cy="1234440"/>
          </a:xfrm>
          <a:prstGeom prst="roundRect">
            <a:avLst>
              <a:gd name="adj" fmla="val 11111"/>
            </a:avLst>
          </a:prstGeom>
          <a:solidFill>
            <a:srgbClr val="FFFFFF"/>
          </a:solidFill>
          <a:ln w="12700">
            <a:solidFill>
              <a:srgbClr val="D6DEE8"/>
            </a:solidFill>
            <a:prstDash val="solid"/>
          </a:ln>
        </p:spPr>
        <p:txBody>
          <a:bodyPr/>
          <a:lstStyle/>
          <a:p>
            <a:endParaRPr lang="en-GB"/>
          </a:p>
        </p:txBody>
      </p:sp>
      <p:sp>
        <p:nvSpPr>
          <p:cNvPr id="16" name="Shape 14"/>
          <p:cNvSpPr/>
          <p:nvPr/>
        </p:nvSpPr>
        <p:spPr>
          <a:xfrm>
            <a:off x="4572000" y="3977640"/>
            <a:ext cx="82296" cy="1234440"/>
          </a:xfrm>
          <a:prstGeom prst="rect">
            <a:avLst/>
          </a:prstGeom>
          <a:solidFill>
            <a:srgbClr val="8A1538"/>
          </a:solidFill>
          <a:ln w="12700">
            <a:solidFill>
              <a:srgbClr val="8A1538"/>
            </a:solidFill>
            <a:prstDash val="solid"/>
          </a:ln>
        </p:spPr>
        <p:txBody>
          <a:bodyPr/>
          <a:lstStyle/>
          <a:p>
            <a:endParaRPr lang="en-GB"/>
          </a:p>
        </p:txBody>
      </p:sp>
      <p:sp>
        <p:nvSpPr>
          <p:cNvPr id="17" name="Text 15"/>
          <p:cNvSpPr/>
          <p:nvPr/>
        </p:nvSpPr>
        <p:spPr>
          <a:xfrm>
            <a:off x="4800600" y="4142232"/>
            <a:ext cx="2743200" cy="256032"/>
          </a:xfrm>
          <a:prstGeom prst="rect">
            <a:avLst/>
          </a:prstGeom>
          <a:noFill/>
          <a:ln/>
        </p:spPr>
        <p:txBody>
          <a:bodyPr wrap="square" lIns="0" tIns="0" rIns="0" bIns="0" rtlCol="0" anchor="ctr"/>
          <a:lstStyle/>
          <a:p>
            <a:pPr marL="0" indent="0">
              <a:buNone/>
            </a:pPr>
            <a:r>
              <a:rPr lang="en-US" sz="1500" b="1" dirty="0">
                <a:solidFill>
                  <a:srgbClr val="081D3F"/>
                </a:solidFill>
              </a:rPr>
              <a:t>Integrity</a:t>
            </a:r>
            <a:endParaRPr lang="en-US" sz="1500" dirty="0"/>
          </a:p>
        </p:txBody>
      </p:sp>
      <p:sp>
        <p:nvSpPr>
          <p:cNvPr id="18" name="Text 16"/>
          <p:cNvSpPr/>
          <p:nvPr/>
        </p:nvSpPr>
        <p:spPr>
          <a:xfrm>
            <a:off x="4800600" y="4544568"/>
            <a:ext cx="2697480" cy="548640"/>
          </a:xfrm>
          <a:prstGeom prst="rect">
            <a:avLst/>
          </a:prstGeom>
          <a:noFill/>
          <a:ln/>
        </p:spPr>
        <p:txBody>
          <a:bodyPr wrap="square" lIns="254" tIns="254" rIns="254" bIns="254" rtlCol="0" anchor="ctr">
            <a:normAutofit/>
          </a:bodyPr>
          <a:lstStyle/>
          <a:p>
            <a:pPr marL="0" indent="0">
              <a:buNone/>
            </a:pPr>
            <a:r>
              <a:rPr lang="en-US" sz="1220" dirty="0">
                <a:solidFill>
                  <a:srgbClr val="23314A"/>
                </a:solidFill>
              </a:rPr>
              <a:t>Are limitations and claims handled honestly?</a:t>
            </a:r>
            <a:endParaRPr lang="en-US" sz="1220" dirty="0"/>
          </a:p>
        </p:txBody>
      </p:sp>
      <p:sp>
        <p:nvSpPr>
          <p:cNvPr id="19" name="Shape 17"/>
          <p:cNvSpPr/>
          <p:nvPr/>
        </p:nvSpPr>
        <p:spPr>
          <a:xfrm>
            <a:off x="8275320" y="3977640"/>
            <a:ext cx="3154680" cy="1234440"/>
          </a:xfrm>
          <a:prstGeom prst="roundRect">
            <a:avLst>
              <a:gd name="adj" fmla="val 11111"/>
            </a:avLst>
          </a:prstGeom>
          <a:solidFill>
            <a:srgbClr val="FFFFFF"/>
          </a:solidFill>
          <a:ln w="12700">
            <a:solidFill>
              <a:srgbClr val="D6DEE8"/>
            </a:solidFill>
            <a:prstDash val="solid"/>
          </a:ln>
        </p:spPr>
        <p:txBody>
          <a:bodyPr/>
          <a:lstStyle/>
          <a:p>
            <a:endParaRPr lang="en-GB"/>
          </a:p>
        </p:txBody>
      </p:sp>
      <p:sp>
        <p:nvSpPr>
          <p:cNvPr id="20" name="Shape 18"/>
          <p:cNvSpPr/>
          <p:nvPr/>
        </p:nvSpPr>
        <p:spPr>
          <a:xfrm>
            <a:off x="8275320" y="3977640"/>
            <a:ext cx="82296" cy="1234440"/>
          </a:xfrm>
          <a:prstGeom prst="rect">
            <a:avLst/>
          </a:prstGeom>
          <a:solidFill>
            <a:srgbClr val="C6A969"/>
          </a:solidFill>
          <a:ln w="12700">
            <a:solidFill>
              <a:srgbClr val="C6A969"/>
            </a:solidFill>
            <a:prstDash val="solid"/>
          </a:ln>
        </p:spPr>
        <p:txBody>
          <a:bodyPr/>
          <a:lstStyle/>
          <a:p>
            <a:endParaRPr lang="en-GB"/>
          </a:p>
        </p:txBody>
      </p:sp>
      <p:sp>
        <p:nvSpPr>
          <p:cNvPr id="21" name="Text 19"/>
          <p:cNvSpPr/>
          <p:nvPr/>
        </p:nvSpPr>
        <p:spPr>
          <a:xfrm>
            <a:off x="8503920" y="4142232"/>
            <a:ext cx="2743200" cy="256032"/>
          </a:xfrm>
          <a:prstGeom prst="rect">
            <a:avLst/>
          </a:prstGeom>
          <a:noFill/>
          <a:ln/>
        </p:spPr>
        <p:txBody>
          <a:bodyPr wrap="square" lIns="0" tIns="0" rIns="0" bIns="0" rtlCol="0" anchor="ctr"/>
          <a:lstStyle/>
          <a:p>
            <a:pPr marL="0" indent="0">
              <a:buNone/>
            </a:pPr>
            <a:r>
              <a:rPr lang="en-US" sz="1500" b="1" dirty="0">
                <a:solidFill>
                  <a:srgbClr val="081D3F"/>
                </a:solidFill>
              </a:rPr>
              <a:t>Contribution</a:t>
            </a:r>
            <a:endParaRPr lang="en-US" sz="1500" dirty="0"/>
          </a:p>
        </p:txBody>
      </p:sp>
      <p:sp>
        <p:nvSpPr>
          <p:cNvPr id="22" name="Text 20"/>
          <p:cNvSpPr/>
          <p:nvPr/>
        </p:nvSpPr>
        <p:spPr>
          <a:xfrm>
            <a:off x="8503920" y="4544568"/>
            <a:ext cx="2697480" cy="548640"/>
          </a:xfrm>
          <a:prstGeom prst="rect">
            <a:avLst/>
          </a:prstGeom>
          <a:noFill/>
          <a:ln/>
        </p:spPr>
        <p:txBody>
          <a:bodyPr wrap="square" lIns="254" tIns="254" rIns="254" bIns="254" rtlCol="0" anchor="ctr">
            <a:normAutofit/>
          </a:bodyPr>
          <a:lstStyle/>
          <a:p>
            <a:pPr marL="0" indent="0">
              <a:buNone/>
            </a:pPr>
            <a:r>
              <a:rPr lang="en-US" sz="1220" dirty="0">
                <a:solidFill>
                  <a:srgbClr val="23314A"/>
                </a:solidFill>
              </a:rPr>
              <a:t>What does the reader now understand that they did not before?</a:t>
            </a:r>
            <a:endParaRPr lang="en-US" sz="122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FC2DD844-909C-3BFC-984D-271B142C9CF4}"/>
              </a:ext>
            </a:extLst>
          </p:cNvPr>
          <p:cNvPicPr>
            <a:picLocks noChangeAspect="1"/>
          </p:cNvPicPr>
          <p:nvPr/>
        </p:nvPicPr>
        <p:blipFill>
          <a:blip r:embed="rId3"/>
          <a:stretch>
            <a:fillRect/>
          </a:stretch>
        </p:blipFill>
        <p:spPr>
          <a:xfrm>
            <a:off x="-12305" y="5624984"/>
            <a:ext cx="12204000" cy="1114144"/>
          </a:xfrm>
          <a:prstGeom prst="rect">
            <a:avLst/>
          </a:prstGeom>
        </p:spPr>
      </p:pic>
      <p:sp>
        <p:nvSpPr>
          <p:cNvPr id="2" name="Text 0"/>
          <p:cNvSpPr/>
          <p:nvPr/>
        </p:nvSpPr>
        <p:spPr>
          <a:xfrm>
            <a:off x="502920" y="219456"/>
            <a:ext cx="4389120" cy="237744"/>
          </a:xfrm>
          <a:prstGeom prst="rect">
            <a:avLst/>
          </a:prstGeom>
          <a:noFill/>
          <a:ln/>
        </p:spPr>
        <p:txBody>
          <a:bodyPr wrap="square" lIns="0" tIns="0" rIns="0" bIns="0" rtlCol="0" anchor="ctr"/>
          <a:lstStyle/>
          <a:p>
            <a:pPr marL="0" indent="0">
              <a:buNone/>
            </a:pPr>
            <a:r>
              <a:rPr lang="en-US" sz="850" b="1" dirty="0">
                <a:solidFill>
                  <a:srgbClr val="8B1221"/>
                </a:solidFill>
                <a:latin typeface="Aptos" pitchFamily="34" charset="0"/>
                <a:ea typeface="Aptos" pitchFamily="34" charset="-122"/>
                <a:cs typeface="Aptos" pitchFamily="34" charset="-120"/>
              </a:rPr>
              <a:t>ADD-ON TEACHING SLIDE</a:t>
            </a:r>
            <a:endParaRPr lang="en-US" sz="850" dirty="0"/>
          </a:p>
        </p:txBody>
      </p:sp>
      <p:sp>
        <p:nvSpPr>
          <p:cNvPr id="3" name="Text 1"/>
          <p:cNvSpPr/>
          <p:nvPr/>
        </p:nvSpPr>
        <p:spPr>
          <a:xfrm>
            <a:off x="502920" y="493776"/>
            <a:ext cx="10789920" cy="502920"/>
          </a:xfrm>
          <a:prstGeom prst="rect">
            <a:avLst/>
          </a:prstGeom>
          <a:noFill/>
          <a:ln/>
        </p:spPr>
        <p:txBody>
          <a:bodyPr wrap="square" lIns="0" tIns="0" rIns="0" bIns="0" rtlCol="0" anchor="ctr">
            <a:normAutofit/>
          </a:bodyPr>
          <a:lstStyle/>
          <a:p>
            <a:pPr marL="0" indent="0">
              <a:buNone/>
            </a:pPr>
            <a:r>
              <a:rPr lang="en-US" sz="2600" b="1" dirty="0">
                <a:solidFill>
                  <a:srgbClr val="071B45"/>
                </a:solidFill>
                <a:latin typeface="Aptos Display" pitchFamily="34" charset="0"/>
                <a:ea typeface="Aptos Display" pitchFamily="34" charset="-122"/>
                <a:cs typeface="Aptos Display" pitchFamily="34" charset="-120"/>
              </a:rPr>
              <a:t>Bad sample: conclusion without meaningful literature link</a:t>
            </a:r>
            <a:endParaRPr lang="en-US" sz="2600" dirty="0"/>
          </a:p>
        </p:txBody>
      </p:sp>
      <p:sp>
        <p:nvSpPr>
          <p:cNvPr id="4" name="Shape 2"/>
          <p:cNvSpPr/>
          <p:nvPr/>
        </p:nvSpPr>
        <p:spPr>
          <a:xfrm>
            <a:off x="502920" y="1097280"/>
            <a:ext cx="1920240" cy="0"/>
          </a:xfrm>
          <a:prstGeom prst="line">
            <a:avLst/>
          </a:prstGeom>
          <a:noFill/>
          <a:ln w="27940">
            <a:solidFill>
              <a:srgbClr val="8B1221"/>
            </a:solidFill>
            <a:prstDash val="solid"/>
            <a:headEnd type="none"/>
            <a:tailEnd type="none"/>
          </a:ln>
        </p:spPr>
        <p:txBody>
          <a:bodyPr/>
          <a:lstStyle/>
          <a:p>
            <a:endParaRPr lang="en-GB"/>
          </a:p>
        </p:txBody>
      </p:sp>
      <p:sp>
        <p:nvSpPr>
          <p:cNvPr id="5" name="Text 3"/>
          <p:cNvSpPr/>
          <p:nvPr/>
        </p:nvSpPr>
        <p:spPr>
          <a:xfrm>
            <a:off x="685800" y="1298448"/>
            <a:ext cx="1828800" cy="347472"/>
          </a:xfrm>
          <a:prstGeom prst="rect">
            <a:avLst/>
          </a:prstGeom>
          <a:solidFill>
            <a:srgbClr val="8B1221"/>
          </a:solidFill>
          <a:ln>
            <a:solidFill>
              <a:srgbClr val="8B1221"/>
            </a:solidFill>
          </a:ln>
        </p:spPr>
        <p:txBody>
          <a:bodyPr wrap="square" lIns="635" tIns="635" rIns="635" bIns="635" rtlCol="0" anchor="ctr">
            <a:normAutofit/>
          </a:bodyPr>
          <a:lstStyle/>
          <a:p>
            <a:pPr marL="0" indent="0" algn="ctr">
              <a:buNone/>
            </a:pPr>
            <a:r>
              <a:rPr lang="en-US" sz="1400" b="1" dirty="0">
                <a:solidFill>
                  <a:srgbClr val="FFFFFF"/>
                </a:solidFill>
              </a:rPr>
              <a:t>Weak example</a:t>
            </a:r>
            <a:endParaRPr lang="en-US" sz="1400" dirty="0"/>
          </a:p>
        </p:txBody>
      </p:sp>
      <p:sp>
        <p:nvSpPr>
          <p:cNvPr id="6" name="Text 4"/>
          <p:cNvSpPr/>
          <p:nvPr/>
        </p:nvSpPr>
        <p:spPr>
          <a:xfrm>
            <a:off x="685800" y="1755648"/>
            <a:ext cx="6355080" cy="3401568"/>
          </a:xfrm>
          <a:prstGeom prst="rect">
            <a:avLst/>
          </a:prstGeom>
          <a:solidFill>
            <a:srgbClr val="F8ECEC"/>
          </a:solidFill>
          <a:ln w="11430">
            <a:solidFill>
              <a:srgbClr val="8B1221"/>
            </a:solidFill>
          </a:ln>
        </p:spPr>
        <p:txBody>
          <a:bodyPr wrap="square" lIns="2032" tIns="2032" rIns="2032" bIns="2032" rtlCol="0" anchor="t">
            <a:normAutofit/>
          </a:bodyPr>
          <a:lstStyle/>
          <a:p>
            <a:pPr marL="0" indent="0" algn="l">
              <a:buNone/>
            </a:pPr>
            <a:r>
              <a:rPr lang="en-US" sz="1900" i="1" dirty="0">
                <a:solidFill>
                  <a:srgbClr val="071B45"/>
                </a:solidFill>
                <a:latin typeface="Aptos" pitchFamily="34" charset="0"/>
                <a:ea typeface="Aptos" pitchFamily="34" charset="-122"/>
                <a:cs typeface="Aptos" pitchFamily="34" charset="-120"/>
              </a:rPr>
              <a:t>This dissertation looked at body-worn video and stop and search. Most officers said BWV was useful and that it can improve behaviour. Some officers said they sometimes forgot to turn it on. This shows that BWV is a good thing for policing and that all officers should use it. More training should be provided and police forces should buy better cameras.</a:t>
            </a:r>
            <a:endParaRPr lang="en-US" sz="1900" dirty="0"/>
          </a:p>
        </p:txBody>
      </p:sp>
      <p:sp>
        <p:nvSpPr>
          <p:cNvPr id="7" name="Text 5"/>
          <p:cNvSpPr/>
          <p:nvPr/>
        </p:nvSpPr>
        <p:spPr>
          <a:xfrm>
            <a:off x="7479792" y="1298448"/>
            <a:ext cx="1874520" cy="347472"/>
          </a:xfrm>
          <a:prstGeom prst="rect">
            <a:avLst/>
          </a:prstGeom>
          <a:solidFill>
            <a:srgbClr val="071B45"/>
          </a:solidFill>
          <a:ln>
            <a:solidFill>
              <a:srgbClr val="071B45"/>
            </a:solidFill>
          </a:ln>
        </p:spPr>
        <p:txBody>
          <a:bodyPr wrap="square" lIns="635" tIns="635" rIns="635" bIns="635" rtlCol="0" anchor="ctr">
            <a:normAutofit/>
          </a:bodyPr>
          <a:lstStyle/>
          <a:p>
            <a:pPr marL="0" indent="0" algn="ctr">
              <a:buNone/>
            </a:pPr>
            <a:r>
              <a:rPr lang="en-US" sz="1400" b="1" dirty="0">
                <a:solidFill>
                  <a:srgbClr val="FFFFFF"/>
                </a:solidFill>
              </a:rPr>
              <a:t>Why it is weak</a:t>
            </a:r>
            <a:endParaRPr lang="en-US" sz="1400" dirty="0"/>
          </a:p>
        </p:txBody>
      </p:sp>
      <p:sp>
        <p:nvSpPr>
          <p:cNvPr id="8" name="Text 6"/>
          <p:cNvSpPr/>
          <p:nvPr/>
        </p:nvSpPr>
        <p:spPr>
          <a:xfrm>
            <a:off x="7479792" y="1755648"/>
            <a:ext cx="3977640" cy="3401568"/>
          </a:xfrm>
          <a:prstGeom prst="rect">
            <a:avLst/>
          </a:prstGeom>
          <a:solidFill>
            <a:srgbClr val="FFFFFF"/>
          </a:solidFill>
          <a:ln w="11430">
            <a:solidFill>
              <a:srgbClr val="CED6E0"/>
            </a:solidFill>
          </a:ln>
        </p:spPr>
        <p:txBody>
          <a:bodyPr wrap="square" lIns="2032" tIns="2032" rIns="2032" bIns="2032" rtlCol="0" anchor="t">
            <a:normAutofit/>
          </a:bodyPr>
          <a:lstStyle/>
          <a:p>
            <a:pPr marL="0" indent="0" algn="l">
              <a:buNone/>
            </a:pPr>
            <a:r>
              <a:rPr lang="en-US" sz="1550" dirty="0">
                <a:solidFill>
                  <a:srgbClr val="071B45"/>
                </a:solidFill>
                <a:latin typeface="Aptos" pitchFamily="34" charset="0"/>
                <a:ea typeface="Aptos" pitchFamily="34" charset="-122"/>
                <a:cs typeface="Aptos" pitchFamily="34" charset="-120"/>
              </a:rPr>
              <a:t>• Describes findings, but does not synthesise them</a:t>
            </a:r>
            <a:endParaRPr lang="en-US" sz="1550" dirty="0"/>
          </a:p>
          <a:p>
            <a:pPr marL="0" indent="0" algn="l">
              <a:buNone/>
            </a:pPr>
            <a:endParaRPr lang="en-US" sz="1550" dirty="0"/>
          </a:p>
          <a:p>
            <a:pPr marL="0" indent="0" algn="l">
              <a:buNone/>
            </a:pPr>
            <a:r>
              <a:rPr lang="en-US" sz="1550" dirty="0">
                <a:solidFill>
                  <a:srgbClr val="071B45"/>
                </a:solidFill>
                <a:latin typeface="Aptos" pitchFamily="34" charset="0"/>
                <a:ea typeface="Aptos" pitchFamily="34" charset="-122"/>
                <a:cs typeface="Aptos" pitchFamily="34" charset="-120"/>
              </a:rPr>
              <a:t>• No link back to the literature review</a:t>
            </a:r>
            <a:endParaRPr lang="en-US" sz="1550" dirty="0"/>
          </a:p>
          <a:p>
            <a:pPr marL="0" indent="0" algn="l">
              <a:buNone/>
            </a:pPr>
            <a:endParaRPr lang="en-US" sz="1550" dirty="0"/>
          </a:p>
          <a:p>
            <a:pPr marL="0" indent="0" algn="l">
              <a:buNone/>
            </a:pPr>
            <a:r>
              <a:rPr lang="en-US" sz="1550" dirty="0">
                <a:solidFill>
                  <a:srgbClr val="071B45"/>
                </a:solidFill>
                <a:latin typeface="Aptos" pitchFamily="34" charset="0"/>
                <a:ea typeface="Aptos" pitchFamily="34" charset="-122"/>
                <a:cs typeface="Aptos" pitchFamily="34" charset="-120"/>
              </a:rPr>
              <a:t>• Makes a broad claim: “BWV is a good thing”</a:t>
            </a:r>
            <a:endParaRPr lang="en-US" sz="1550" dirty="0"/>
          </a:p>
          <a:p>
            <a:pPr marL="0" indent="0" algn="l">
              <a:buNone/>
            </a:pPr>
            <a:endParaRPr lang="en-US" sz="1550" dirty="0"/>
          </a:p>
          <a:p>
            <a:pPr marL="0" indent="0" algn="l">
              <a:buNone/>
            </a:pPr>
            <a:r>
              <a:rPr lang="en-US" sz="1550" dirty="0">
                <a:solidFill>
                  <a:srgbClr val="071B45"/>
                </a:solidFill>
                <a:latin typeface="Aptos" pitchFamily="34" charset="0"/>
                <a:ea typeface="Aptos" pitchFamily="34" charset="-122"/>
                <a:cs typeface="Aptos" pitchFamily="34" charset="-120"/>
              </a:rPr>
              <a:t>• Recommendation is generic and not clearly evidence-led</a:t>
            </a:r>
            <a:endParaRPr lang="en-US" sz="1550" dirty="0"/>
          </a:p>
          <a:p>
            <a:pPr marL="0" indent="0" algn="l">
              <a:buNone/>
            </a:pPr>
            <a:endParaRPr lang="en-US" sz="1550" dirty="0"/>
          </a:p>
          <a:p>
            <a:pPr marL="0" indent="0" algn="l">
              <a:buNone/>
            </a:pPr>
            <a:r>
              <a:rPr lang="en-US" sz="1550" dirty="0">
                <a:solidFill>
                  <a:srgbClr val="071B45"/>
                </a:solidFill>
                <a:latin typeface="Aptos" pitchFamily="34" charset="0"/>
                <a:ea typeface="Aptos" pitchFamily="34" charset="-122"/>
                <a:cs typeface="Aptos" pitchFamily="34" charset="-120"/>
              </a:rPr>
              <a:t>• Does not answer the research question with a balanced judgement</a:t>
            </a:r>
            <a:endParaRPr lang="en-US" sz="1550" dirty="0"/>
          </a:p>
        </p:txBody>
      </p:sp>
      <p:sp>
        <p:nvSpPr>
          <p:cNvPr id="9" name="Text 7"/>
          <p:cNvSpPr/>
          <p:nvPr/>
        </p:nvSpPr>
        <p:spPr>
          <a:xfrm>
            <a:off x="502920" y="6510528"/>
            <a:ext cx="7863840" cy="164592"/>
          </a:xfrm>
          <a:prstGeom prst="rect">
            <a:avLst/>
          </a:prstGeom>
          <a:noFill/>
          <a:ln/>
        </p:spPr>
        <p:txBody>
          <a:bodyPr wrap="square" lIns="0" tIns="0" rIns="0" bIns="0" rtlCol="0" anchor="ctr"/>
          <a:lstStyle/>
          <a:p>
            <a:pPr marL="0" indent="0">
              <a:buNone/>
            </a:pPr>
            <a:r>
              <a:rPr lang="en-US" sz="750" dirty="0">
                <a:solidFill>
                  <a:srgbClr val="718096"/>
                </a:solidFill>
              </a:rPr>
              <a:t>BSc Professional Investigation / Operational Policing  |  Conclusion &amp; Abstract</a:t>
            </a:r>
            <a:endParaRPr lang="en-US" sz="750" dirty="0"/>
          </a:p>
        </p:txBody>
      </p:sp>
      <p:sp>
        <p:nvSpPr>
          <p:cNvPr id="10" name="Text 8"/>
          <p:cNvSpPr/>
          <p:nvPr/>
        </p:nvSpPr>
        <p:spPr>
          <a:xfrm>
            <a:off x="11292840" y="6473952"/>
            <a:ext cx="411480" cy="228600"/>
          </a:xfrm>
          <a:prstGeom prst="rect">
            <a:avLst/>
          </a:prstGeom>
          <a:noFill/>
          <a:ln/>
        </p:spPr>
        <p:txBody>
          <a:bodyPr wrap="square" lIns="0" tIns="0" rIns="0" bIns="0" rtlCol="0" anchor="ctr"/>
          <a:lstStyle/>
          <a:p>
            <a:pPr marL="0" indent="0" algn="r">
              <a:buNone/>
            </a:pPr>
            <a:r>
              <a:rPr lang="en-US" sz="900" b="1" dirty="0">
                <a:solidFill>
                  <a:srgbClr val="8B1221"/>
                </a:solidFill>
              </a:rPr>
              <a:t>05</a:t>
            </a:r>
            <a:endParaRPr lang="en-US" sz="9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3D7BCC90-200E-2391-42BD-6FF6A5CB08FC}"/>
              </a:ext>
            </a:extLst>
          </p:cNvPr>
          <p:cNvPicPr>
            <a:picLocks noChangeAspect="1"/>
          </p:cNvPicPr>
          <p:nvPr/>
        </p:nvPicPr>
        <p:blipFill>
          <a:blip r:embed="rId3"/>
          <a:stretch>
            <a:fillRect/>
          </a:stretch>
        </p:blipFill>
        <p:spPr>
          <a:xfrm>
            <a:off x="-12305" y="5624984"/>
            <a:ext cx="12204000" cy="1114144"/>
          </a:xfrm>
          <a:prstGeom prst="rect">
            <a:avLst/>
          </a:prstGeom>
        </p:spPr>
      </p:pic>
      <p:sp>
        <p:nvSpPr>
          <p:cNvPr id="2" name="Text 0"/>
          <p:cNvSpPr/>
          <p:nvPr/>
        </p:nvSpPr>
        <p:spPr>
          <a:xfrm>
            <a:off x="502920" y="219456"/>
            <a:ext cx="4389120" cy="237744"/>
          </a:xfrm>
          <a:prstGeom prst="rect">
            <a:avLst/>
          </a:prstGeom>
          <a:noFill/>
          <a:ln/>
        </p:spPr>
        <p:txBody>
          <a:bodyPr wrap="square" lIns="0" tIns="0" rIns="0" bIns="0" rtlCol="0" anchor="ctr"/>
          <a:lstStyle/>
          <a:p>
            <a:pPr marL="0" indent="0">
              <a:buNone/>
            </a:pPr>
            <a:r>
              <a:rPr lang="en-US" sz="850" b="1" dirty="0">
                <a:solidFill>
                  <a:srgbClr val="8B1221"/>
                </a:solidFill>
                <a:latin typeface="Aptos" pitchFamily="34" charset="0"/>
                <a:ea typeface="Aptos" pitchFamily="34" charset="-122"/>
                <a:cs typeface="Aptos" pitchFamily="34" charset="-120"/>
              </a:rPr>
              <a:t>ADD-ON TEACHING SLIDE</a:t>
            </a:r>
            <a:endParaRPr lang="en-US" sz="850" dirty="0"/>
          </a:p>
        </p:txBody>
      </p:sp>
      <p:sp>
        <p:nvSpPr>
          <p:cNvPr id="3" name="Text 1"/>
          <p:cNvSpPr/>
          <p:nvPr/>
        </p:nvSpPr>
        <p:spPr>
          <a:xfrm>
            <a:off x="502920" y="493776"/>
            <a:ext cx="10789920" cy="502920"/>
          </a:xfrm>
          <a:prstGeom prst="rect">
            <a:avLst/>
          </a:prstGeom>
          <a:noFill/>
          <a:ln/>
        </p:spPr>
        <p:txBody>
          <a:bodyPr wrap="square" lIns="0" tIns="0" rIns="0" bIns="0" rtlCol="0" anchor="ctr">
            <a:normAutofit/>
          </a:bodyPr>
          <a:lstStyle/>
          <a:p>
            <a:pPr marL="0" indent="0">
              <a:buNone/>
            </a:pPr>
            <a:r>
              <a:rPr lang="en-US" sz="2600" b="1" dirty="0">
                <a:solidFill>
                  <a:srgbClr val="071B45"/>
                </a:solidFill>
                <a:latin typeface="Aptos Display" pitchFamily="34" charset="0"/>
                <a:ea typeface="Aptos Display" pitchFamily="34" charset="-122"/>
                <a:cs typeface="Aptos Display" pitchFamily="34" charset="-120"/>
              </a:rPr>
              <a:t>Good sample: findings + literature + judgement</a:t>
            </a:r>
            <a:endParaRPr lang="en-US" sz="2600" dirty="0"/>
          </a:p>
        </p:txBody>
      </p:sp>
      <p:sp>
        <p:nvSpPr>
          <p:cNvPr id="4" name="Shape 2"/>
          <p:cNvSpPr/>
          <p:nvPr/>
        </p:nvSpPr>
        <p:spPr>
          <a:xfrm>
            <a:off x="502920" y="1097280"/>
            <a:ext cx="1920240" cy="0"/>
          </a:xfrm>
          <a:prstGeom prst="line">
            <a:avLst/>
          </a:prstGeom>
          <a:noFill/>
          <a:ln w="27940">
            <a:solidFill>
              <a:srgbClr val="8B1221"/>
            </a:solidFill>
            <a:prstDash val="solid"/>
            <a:headEnd type="none"/>
            <a:tailEnd type="none"/>
          </a:ln>
        </p:spPr>
        <p:txBody>
          <a:bodyPr/>
          <a:lstStyle/>
          <a:p>
            <a:endParaRPr lang="en-GB"/>
          </a:p>
        </p:txBody>
      </p:sp>
      <p:sp>
        <p:nvSpPr>
          <p:cNvPr id="5" name="Text 3"/>
          <p:cNvSpPr/>
          <p:nvPr/>
        </p:nvSpPr>
        <p:spPr>
          <a:xfrm>
            <a:off x="685800" y="1298448"/>
            <a:ext cx="2148840" cy="347472"/>
          </a:xfrm>
          <a:prstGeom prst="rect">
            <a:avLst/>
          </a:prstGeom>
          <a:solidFill>
            <a:srgbClr val="206B4F"/>
          </a:solidFill>
          <a:ln>
            <a:solidFill>
              <a:srgbClr val="206B4F"/>
            </a:solidFill>
          </a:ln>
        </p:spPr>
        <p:txBody>
          <a:bodyPr wrap="square" lIns="635" tIns="635" rIns="635" bIns="635" rtlCol="0" anchor="ctr">
            <a:normAutofit/>
          </a:bodyPr>
          <a:lstStyle/>
          <a:p>
            <a:pPr marL="0" indent="0" algn="ctr">
              <a:buNone/>
            </a:pPr>
            <a:r>
              <a:rPr lang="en-US" sz="1400" b="1" dirty="0">
                <a:solidFill>
                  <a:srgbClr val="FFFFFF"/>
                </a:solidFill>
              </a:rPr>
              <a:t>Stronger example</a:t>
            </a:r>
            <a:endParaRPr lang="en-US" sz="1400" dirty="0"/>
          </a:p>
        </p:txBody>
      </p:sp>
      <p:sp>
        <p:nvSpPr>
          <p:cNvPr id="6" name="Text 4"/>
          <p:cNvSpPr/>
          <p:nvPr/>
        </p:nvSpPr>
        <p:spPr>
          <a:xfrm>
            <a:off x="685800" y="1755648"/>
            <a:ext cx="6583680" cy="3547872"/>
          </a:xfrm>
          <a:prstGeom prst="rect">
            <a:avLst/>
          </a:prstGeom>
          <a:solidFill>
            <a:srgbClr val="EAF5EF"/>
          </a:solidFill>
          <a:ln w="11430">
            <a:solidFill>
              <a:srgbClr val="206B4F"/>
            </a:solidFill>
          </a:ln>
        </p:spPr>
        <p:txBody>
          <a:bodyPr wrap="square" lIns="2032" tIns="2032" rIns="2032" bIns="2032" rtlCol="0" anchor="t">
            <a:normAutofit/>
          </a:bodyPr>
          <a:lstStyle/>
          <a:p>
            <a:pPr marL="0" indent="0" algn="l">
              <a:buNone/>
            </a:pPr>
            <a:r>
              <a:rPr lang="en-US" sz="1730" dirty="0">
                <a:solidFill>
                  <a:srgbClr val="071B45"/>
                </a:solidFill>
                <a:latin typeface="Aptos" pitchFamily="34" charset="0"/>
                <a:ea typeface="Aptos" pitchFamily="34" charset="-122"/>
                <a:cs typeface="Aptos" pitchFamily="34" charset="-120"/>
              </a:rPr>
              <a:t>In answer to the research question, this study concludes that BWV can improve accountability during stop and search by increasing transparency and creating a reviewable record of police-public encounters. This supports the literature reviewed in Chapter 2, which identified transparency as a central benefit of BWV. However, the findings also show that inconsistent activation reduces that benefit. BWV should therefore be viewed as one component of legitimate stop and search practice, rather than a technological solution to wider concerns about police legitimacy.</a:t>
            </a:r>
            <a:endParaRPr lang="en-US" sz="1730" dirty="0"/>
          </a:p>
        </p:txBody>
      </p:sp>
      <p:sp>
        <p:nvSpPr>
          <p:cNvPr id="7" name="Text 5"/>
          <p:cNvSpPr/>
          <p:nvPr/>
        </p:nvSpPr>
        <p:spPr>
          <a:xfrm>
            <a:off x="7726680" y="1298448"/>
            <a:ext cx="1783080" cy="347472"/>
          </a:xfrm>
          <a:prstGeom prst="rect">
            <a:avLst/>
          </a:prstGeom>
          <a:solidFill>
            <a:srgbClr val="071B45"/>
          </a:solidFill>
          <a:ln>
            <a:solidFill>
              <a:srgbClr val="071B45"/>
            </a:solidFill>
          </a:ln>
        </p:spPr>
        <p:txBody>
          <a:bodyPr wrap="square" lIns="635" tIns="635" rIns="635" bIns="635" rtlCol="0" anchor="ctr">
            <a:normAutofit/>
          </a:bodyPr>
          <a:lstStyle/>
          <a:p>
            <a:pPr marL="0" indent="0" algn="ctr">
              <a:buNone/>
            </a:pPr>
            <a:r>
              <a:rPr lang="en-US" sz="1400" b="1" dirty="0">
                <a:solidFill>
                  <a:srgbClr val="FFFFFF"/>
                </a:solidFill>
              </a:rPr>
              <a:t>Why it works</a:t>
            </a:r>
            <a:endParaRPr lang="en-US" sz="1400" dirty="0"/>
          </a:p>
        </p:txBody>
      </p:sp>
      <p:sp>
        <p:nvSpPr>
          <p:cNvPr id="8" name="Text 6"/>
          <p:cNvSpPr/>
          <p:nvPr/>
        </p:nvSpPr>
        <p:spPr>
          <a:xfrm>
            <a:off x="7726680" y="1755648"/>
            <a:ext cx="3566160" cy="3547872"/>
          </a:xfrm>
          <a:prstGeom prst="rect">
            <a:avLst/>
          </a:prstGeom>
          <a:solidFill>
            <a:srgbClr val="FFFFFF"/>
          </a:solidFill>
          <a:ln w="11430">
            <a:solidFill>
              <a:srgbClr val="CED6E0"/>
            </a:solidFill>
          </a:ln>
        </p:spPr>
        <p:txBody>
          <a:bodyPr wrap="square" lIns="2032" tIns="2032" rIns="2032" bIns="2032" rtlCol="0" anchor="t">
            <a:normAutofit/>
          </a:bodyPr>
          <a:lstStyle/>
          <a:p>
            <a:pPr marL="0" indent="0" algn="l">
              <a:buNone/>
            </a:pPr>
            <a:r>
              <a:rPr lang="en-US" sz="1550" dirty="0">
                <a:solidFill>
                  <a:srgbClr val="071B45"/>
                </a:solidFill>
                <a:latin typeface="Aptos" pitchFamily="34" charset="0"/>
                <a:ea typeface="Aptos" pitchFamily="34" charset="-122"/>
                <a:cs typeface="Aptos" pitchFamily="34" charset="-120"/>
              </a:rPr>
              <a:t>• Answers the research question</a:t>
            </a:r>
            <a:endParaRPr lang="en-US" sz="1550" dirty="0"/>
          </a:p>
          <a:p>
            <a:pPr marL="0" indent="0" algn="l">
              <a:buNone/>
            </a:pPr>
            <a:endParaRPr lang="en-US" sz="1550" dirty="0"/>
          </a:p>
          <a:p>
            <a:pPr marL="0" indent="0" algn="l">
              <a:buNone/>
            </a:pPr>
            <a:r>
              <a:rPr lang="en-US" sz="1550" dirty="0">
                <a:solidFill>
                  <a:srgbClr val="071B45"/>
                </a:solidFill>
                <a:latin typeface="Aptos" pitchFamily="34" charset="0"/>
                <a:ea typeface="Aptos" pitchFamily="34" charset="-122"/>
                <a:cs typeface="Aptos" pitchFamily="34" charset="-120"/>
              </a:rPr>
              <a:t>• Links back to literature already reviewed</a:t>
            </a:r>
            <a:endParaRPr lang="en-US" sz="1550" dirty="0"/>
          </a:p>
          <a:p>
            <a:pPr marL="0" indent="0" algn="l">
              <a:buNone/>
            </a:pPr>
            <a:endParaRPr lang="en-US" sz="1550" dirty="0"/>
          </a:p>
          <a:p>
            <a:pPr marL="0" indent="0" algn="l">
              <a:buNone/>
            </a:pPr>
            <a:r>
              <a:rPr lang="en-US" sz="1550" dirty="0">
                <a:solidFill>
                  <a:srgbClr val="071B45"/>
                </a:solidFill>
                <a:latin typeface="Aptos" pitchFamily="34" charset="0"/>
                <a:ea typeface="Aptos" pitchFamily="34" charset="-122"/>
                <a:cs typeface="Aptos" pitchFamily="34" charset="-120"/>
              </a:rPr>
              <a:t>• Uses a cautious, evidence-based claim</a:t>
            </a:r>
            <a:endParaRPr lang="en-US" sz="1550" dirty="0"/>
          </a:p>
          <a:p>
            <a:pPr marL="0" indent="0" algn="l">
              <a:buNone/>
            </a:pPr>
            <a:endParaRPr lang="en-US" sz="1550" dirty="0"/>
          </a:p>
          <a:p>
            <a:pPr marL="0" indent="0" algn="l">
              <a:buNone/>
            </a:pPr>
            <a:r>
              <a:rPr lang="en-US" sz="1550" dirty="0">
                <a:solidFill>
                  <a:srgbClr val="071B45"/>
                </a:solidFill>
                <a:latin typeface="Aptos" pitchFamily="34" charset="0"/>
                <a:ea typeface="Aptos" pitchFamily="34" charset="-122"/>
                <a:cs typeface="Aptos" pitchFamily="34" charset="-120"/>
              </a:rPr>
              <a:t>• Recognises limits: BWV helps, but does not solve legitimacy</a:t>
            </a:r>
            <a:endParaRPr lang="en-US" sz="1550" dirty="0"/>
          </a:p>
          <a:p>
            <a:pPr marL="0" indent="0" algn="l">
              <a:buNone/>
            </a:pPr>
            <a:endParaRPr lang="en-US" sz="1550" dirty="0"/>
          </a:p>
          <a:p>
            <a:pPr marL="0" indent="0" algn="l">
              <a:buNone/>
            </a:pPr>
            <a:r>
              <a:rPr lang="en-US" sz="1550" dirty="0">
                <a:solidFill>
                  <a:srgbClr val="071B45"/>
                </a:solidFill>
                <a:latin typeface="Aptos" pitchFamily="34" charset="0"/>
                <a:ea typeface="Aptos" pitchFamily="34" charset="-122"/>
                <a:cs typeface="Aptos" pitchFamily="34" charset="-120"/>
              </a:rPr>
              <a:t>• Produces a clear policing judgement</a:t>
            </a:r>
            <a:endParaRPr lang="en-US" sz="1550" dirty="0"/>
          </a:p>
        </p:txBody>
      </p:sp>
      <p:sp>
        <p:nvSpPr>
          <p:cNvPr id="9" name="Text 7"/>
          <p:cNvSpPr/>
          <p:nvPr/>
        </p:nvSpPr>
        <p:spPr>
          <a:xfrm>
            <a:off x="502920" y="6510528"/>
            <a:ext cx="7863840" cy="164592"/>
          </a:xfrm>
          <a:prstGeom prst="rect">
            <a:avLst/>
          </a:prstGeom>
          <a:noFill/>
          <a:ln/>
        </p:spPr>
        <p:txBody>
          <a:bodyPr wrap="square" lIns="0" tIns="0" rIns="0" bIns="0" rtlCol="0" anchor="ctr"/>
          <a:lstStyle/>
          <a:p>
            <a:pPr marL="0" indent="0">
              <a:buNone/>
            </a:pPr>
            <a:r>
              <a:rPr lang="en-US" sz="750" dirty="0">
                <a:solidFill>
                  <a:srgbClr val="718096"/>
                </a:solidFill>
              </a:rPr>
              <a:t>BSc Professional Investigation / Operational Policing  |  Conclusion &amp; Abstract</a:t>
            </a:r>
            <a:endParaRPr lang="en-US" sz="750" dirty="0"/>
          </a:p>
        </p:txBody>
      </p:sp>
      <p:sp>
        <p:nvSpPr>
          <p:cNvPr id="10" name="Text 8"/>
          <p:cNvSpPr/>
          <p:nvPr/>
        </p:nvSpPr>
        <p:spPr>
          <a:xfrm>
            <a:off x="11292840" y="6473952"/>
            <a:ext cx="411480" cy="228600"/>
          </a:xfrm>
          <a:prstGeom prst="rect">
            <a:avLst/>
          </a:prstGeom>
          <a:noFill/>
          <a:ln/>
        </p:spPr>
        <p:txBody>
          <a:bodyPr wrap="square" lIns="0" tIns="0" rIns="0" bIns="0" rtlCol="0" anchor="ctr"/>
          <a:lstStyle/>
          <a:p>
            <a:pPr marL="0" indent="0" algn="r">
              <a:buNone/>
            </a:pPr>
            <a:r>
              <a:rPr lang="en-US" sz="900" b="1" dirty="0">
                <a:solidFill>
                  <a:srgbClr val="8B1221"/>
                </a:solidFill>
              </a:rPr>
              <a:t>06</a:t>
            </a:r>
            <a:endParaRPr lang="en-US" sz="9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0BD6FEA7-426D-98D8-A85B-F22E67992346}"/>
              </a:ext>
            </a:extLst>
          </p:cNvPr>
          <p:cNvPicPr>
            <a:picLocks noChangeAspect="1"/>
          </p:cNvPicPr>
          <p:nvPr/>
        </p:nvPicPr>
        <p:blipFill>
          <a:blip r:embed="rId3"/>
          <a:stretch>
            <a:fillRect/>
          </a:stretch>
        </p:blipFill>
        <p:spPr>
          <a:xfrm>
            <a:off x="-12305" y="5624984"/>
            <a:ext cx="12204000" cy="1114144"/>
          </a:xfrm>
          <a:prstGeom prst="rect">
            <a:avLst/>
          </a:prstGeom>
        </p:spPr>
      </p:pic>
      <p:sp>
        <p:nvSpPr>
          <p:cNvPr id="3" name="Text 1"/>
          <p:cNvSpPr/>
          <p:nvPr/>
        </p:nvSpPr>
        <p:spPr>
          <a:xfrm>
            <a:off x="502920" y="493776"/>
            <a:ext cx="10789920" cy="502920"/>
          </a:xfrm>
          <a:prstGeom prst="rect">
            <a:avLst/>
          </a:prstGeom>
          <a:noFill/>
          <a:ln/>
        </p:spPr>
        <p:txBody>
          <a:bodyPr wrap="square" lIns="0" tIns="0" rIns="0" bIns="0" rtlCol="0" anchor="ctr">
            <a:normAutofit/>
          </a:bodyPr>
          <a:lstStyle/>
          <a:p>
            <a:pPr marL="0" indent="0">
              <a:buNone/>
            </a:pPr>
            <a:r>
              <a:rPr lang="en-US" sz="2600" b="1" dirty="0">
                <a:solidFill>
                  <a:srgbClr val="071B45"/>
                </a:solidFill>
                <a:latin typeface="Aptos Display" pitchFamily="34" charset="0"/>
                <a:ea typeface="Aptos Display" pitchFamily="34" charset="-122"/>
                <a:cs typeface="Aptos Display" pitchFamily="34" charset="-120"/>
              </a:rPr>
              <a:t>References in the conclusion: do / don’t</a:t>
            </a:r>
            <a:endParaRPr lang="en-US" sz="2600" dirty="0"/>
          </a:p>
        </p:txBody>
      </p:sp>
      <p:sp>
        <p:nvSpPr>
          <p:cNvPr id="4" name="Shape 2"/>
          <p:cNvSpPr/>
          <p:nvPr/>
        </p:nvSpPr>
        <p:spPr>
          <a:xfrm>
            <a:off x="502920" y="1097280"/>
            <a:ext cx="1920240" cy="0"/>
          </a:xfrm>
          <a:prstGeom prst="line">
            <a:avLst/>
          </a:prstGeom>
          <a:noFill/>
          <a:ln w="27940">
            <a:solidFill>
              <a:srgbClr val="8B1221"/>
            </a:solidFill>
            <a:prstDash val="solid"/>
            <a:headEnd type="none"/>
            <a:tailEnd type="none"/>
          </a:ln>
        </p:spPr>
        <p:txBody>
          <a:bodyPr/>
          <a:lstStyle/>
          <a:p>
            <a:endParaRPr lang="en-GB"/>
          </a:p>
        </p:txBody>
      </p:sp>
      <p:sp>
        <p:nvSpPr>
          <p:cNvPr id="5" name="Text 3"/>
          <p:cNvSpPr/>
          <p:nvPr/>
        </p:nvSpPr>
        <p:spPr>
          <a:xfrm>
            <a:off x="777240" y="1417320"/>
            <a:ext cx="1051560" cy="384048"/>
          </a:xfrm>
          <a:prstGeom prst="rect">
            <a:avLst/>
          </a:prstGeom>
          <a:solidFill>
            <a:srgbClr val="206B4F"/>
          </a:solidFill>
          <a:ln>
            <a:solidFill>
              <a:srgbClr val="206B4F"/>
            </a:solidFill>
          </a:ln>
        </p:spPr>
        <p:txBody>
          <a:bodyPr wrap="square" lIns="635" tIns="635" rIns="635" bIns="635" rtlCol="0" anchor="ctr">
            <a:normAutofit/>
          </a:bodyPr>
          <a:lstStyle/>
          <a:p>
            <a:pPr marL="0" indent="0" algn="ctr">
              <a:buNone/>
            </a:pPr>
            <a:r>
              <a:rPr lang="en-US" sz="1400" b="1" dirty="0">
                <a:solidFill>
                  <a:srgbClr val="FFFFFF"/>
                </a:solidFill>
              </a:rPr>
              <a:t>DO</a:t>
            </a:r>
            <a:endParaRPr lang="en-US" sz="1400" dirty="0"/>
          </a:p>
        </p:txBody>
      </p:sp>
      <p:sp>
        <p:nvSpPr>
          <p:cNvPr id="6" name="Text 4"/>
          <p:cNvSpPr/>
          <p:nvPr/>
        </p:nvSpPr>
        <p:spPr>
          <a:xfrm>
            <a:off x="6355080" y="1417320"/>
            <a:ext cx="1325880" cy="384048"/>
          </a:xfrm>
          <a:prstGeom prst="rect">
            <a:avLst/>
          </a:prstGeom>
          <a:solidFill>
            <a:srgbClr val="8B1221"/>
          </a:solidFill>
          <a:ln>
            <a:solidFill>
              <a:srgbClr val="8B1221"/>
            </a:solidFill>
          </a:ln>
        </p:spPr>
        <p:txBody>
          <a:bodyPr wrap="square" lIns="635" tIns="635" rIns="635" bIns="635" rtlCol="0" anchor="ctr">
            <a:normAutofit/>
          </a:bodyPr>
          <a:lstStyle/>
          <a:p>
            <a:pPr marL="0" indent="0" algn="ctr">
              <a:buNone/>
            </a:pPr>
            <a:r>
              <a:rPr lang="en-US" sz="1400" b="1" dirty="0">
                <a:solidFill>
                  <a:srgbClr val="FFFFFF"/>
                </a:solidFill>
              </a:rPr>
              <a:t>DON’T</a:t>
            </a:r>
            <a:endParaRPr lang="en-US" sz="1400" dirty="0"/>
          </a:p>
        </p:txBody>
      </p:sp>
      <p:sp>
        <p:nvSpPr>
          <p:cNvPr id="7" name="Text 5"/>
          <p:cNvSpPr/>
          <p:nvPr/>
        </p:nvSpPr>
        <p:spPr>
          <a:xfrm>
            <a:off x="777240" y="1947672"/>
            <a:ext cx="4800600" cy="3474720"/>
          </a:xfrm>
          <a:prstGeom prst="rect">
            <a:avLst/>
          </a:prstGeom>
          <a:solidFill>
            <a:srgbClr val="EAF5EF"/>
          </a:solidFill>
          <a:ln w="11430">
            <a:solidFill>
              <a:srgbClr val="206B4F"/>
            </a:solidFill>
          </a:ln>
        </p:spPr>
        <p:txBody>
          <a:bodyPr wrap="square" lIns="2032" tIns="2032" rIns="2032" bIns="2032" rtlCol="0" anchor="t">
            <a:normAutofit/>
          </a:bodyPr>
          <a:lstStyle/>
          <a:p>
            <a:pPr marL="0" indent="0" algn="l">
              <a:buNone/>
            </a:pPr>
            <a:r>
              <a:rPr lang="en-US" sz="1580" dirty="0">
                <a:solidFill>
                  <a:srgbClr val="071B45"/>
                </a:solidFill>
                <a:latin typeface="Aptos" pitchFamily="34" charset="0"/>
                <a:ea typeface="Aptos" pitchFamily="34" charset="-122"/>
                <a:cs typeface="Aptos" pitchFamily="34" charset="-120"/>
              </a:rPr>
              <a:t>• Refer back to the strongest themes from Chapter 2</a:t>
            </a:r>
            <a:endParaRPr lang="en-US" sz="1580" dirty="0"/>
          </a:p>
          <a:p>
            <a:pPr marL="0" indent="0" algn="l">
              <a:buNone/>
            </a:pPr>
            <a:endParaRPr lang="en-US" sz="1580" dirty="0"/>
          </a:p>
          <a:p>
            <a:pPr marL="0" indent="0" algn="l">
              <a:buNone/>
            </a:pPr>
            <a:r>
              <a:rPr lang="en-US" sz="1580" dirty="0">
                <a:solidFill>
                  <a:srgbClr val="071B45"/>
                </a:solidFill>
                <a:latin typeface="Aptos" pitchFamily="34" charset="0"/>
                <a:ea typeface="Aptos" pitchFamily="34" charset="-122"/>
                <a:cs typeface="Aptos" pitchFamily="34" charset="-120"/>
              </a:rPr>
              <a:t>• Cite literature that has already shaped your argument</a:t>
            </a:r>
            <a:endParaRPr lang="en-US" sz="1580" dirty="0"/>
          </a:p>
          <a:p>
            <a:pPr marL="0" indent="0" algn="l">
              <a:buNone/>
            </a:pPr>
            <a:endParaRPr lang="en-US" sz="1580" dirty="0"/>
          </a:p>
          <a:p>
            <a:pPr marL="0" indent="0" algn="l">
              <a:buNone/>
            </a:pPr>
            <a:r>
              <a:rPr lang="en-US" sz="1580" dirty="0">
                <a:solidFill>
                  <a:srgbClr val="071B45"/>
                </a:solidFill>
                <a:latin typeface="Aptos" pitchFamily="34" charset="0"/>
                <a:ea typeface="Aptos" pitchFamily="34" charset="-122"/>
                <a:cs typeface="Aptos" pitchFamily="34" charset="-120"/>
              </a:rPr>
              <a:t>• Use references to compare: supports / challenges / develops</a:t>
            </a:r>
            <a:endParaRPr lang="en-US" sz="1580" dirty="0"/>
          </a:p>
          <a:p>
            <a:pPr marL="0" indent="0" algn="l">
              <a:buNone/>
            </a:pPr>
            <a:endParaRPr lang="en-US" sz="1580" dirty="0"/>
          </a:p>
          <a:p>
            <a:pPr marL="0" indent="0" algn="l">
              <a:buNone/>
            </a:pPr>
            <a:r>
              <a:rPr lang="en-US" sz="1580" dirty="0">
                <a:solidFill>
                  <a:srgbClr val="071B45"/>
                </a:solidFill>
                <a:latin typeface="Aptos" pitchFamily="34" charset="0"/>
                <a:ea typeface="Aptos" pitchFamily="34" charset="-122"/>
                <a:cs typeface="Aptos" pitchFamily="34" charset="-120"/>
              </a:rPr>
              <a:t>• Keep the student’s own judgement central</a:t>
            </a:r>
            <a:endParaRPr lang="en-US" sz="1580" dirty="0"/>
          </a:p>
          <a:p>
            <a:pPr marL="0" indent="0" algn="l">
              <a:buNone/>
            </a:pPr>
            <a:endParaRPr lang="en-US" sz="1580" dirty="0"/>
          </a:p>
          <a:p>
            <a:pPr marL="0" indent="0" algn="l">
              <a:buNone/>
            </a:pPr>
            <a:r>
              <a:rPr lang="en-US" sz="1580" dirty="0">
                <a:solidFill>
                  <a:srgbClr val="071B45"/>
                </a:solidFill>
                <a:latin typeface="Aptos" pitchFamily="34" charset="0"/>
                <a:ea typeface="Aptos" pitchFamily="34" charset="-122"/>
                <a:cs typeface="Aptos" pitchFamily="34" charset="-120"/>
              </a:rPr>
              <a:t>• Use wording such as: “This is consistent with…”</a:t>
            </a:r>
            <a:endParaRPr lang="en-US" sz="1580" dirty="0"/>
          </a:p>
        </p:txBody>
      </p:sp>
      <p:sp>
        <p:nvSpPr>
          <p:cNvPr id="8" name="Text 6"/>
          <p:cNvSpPr/>
          <p:nvPr/>
        </p:nvSpPr>
        <p:spPr>
          <a:xfrm>
            <a:off x="6355080" y="1947672"/>
            <a:ext cx="4800600" cy="3474720"/>
          </a:xfrm>
          <a:prstGeom prst="rect">
            <a:avLst/>
          </a:prstGeom>
          <a:solidFill>
            <a:srgbClr val="F8ECEC"/>
          </a:solidFill>
          <a:ln w="11430">
            <a:solidFill>
              <a:srgbClr val="8B1221"/>
            </a:solidFill>
          </a:ln>
        </p:spPr>
        <p:txBody>
          <a:bodyPr wrap="square" lIns="2032" tIns="2032" rIns="2032" bIns="2032" rtlCol="0" anchor="t">
            <a:normAutofit/>
          </a:bodyPr>
          <a:lstStyle/>
          <a:p>
            <a:pPr marL="0" indent="0" algn="l">
              <a:buNone/>
            </a:pPr>
            <a:r>
              <a:rPr lang="en-US" sz="1580" dirty="0">
                <a:solidFill>
                  <a:srgbClr val="071B45"/>
                </a:solidFill>
                <a:latin typeface="Aptos" pitchFamily="34" charset="0"/>
                <a:ea typeface="Aptos" pitchFamily="34" charset="-122"/>
                <a:cs typeface="Aptos" pitchFamily="34" charset="-120"/>
              </a:rPr>
              <a:t>• Add a new theory or study at the end</a:t>
            </a:r>
            <a:endParaRPr lang="en-US" sz="1580" dirty="0"/>
          </a:p>
          <a:p>
            <a:pPr marL="0" indent="0" algn="l">
              <a:buNone/>
            </a:pPr>
            <a:endParaRPr lang="en-US" sz="1580" dirty="0"/>
          </a:p>
          <a:p>
            <a:pPr marL="0" indent="0" algn="l">
              <a:buNone/>
            </a:pPr>
            <a:r>
              <a:rPr lang="en-US" sz="1580" dirty="0">
                <a:solidFill>
                  <a:srgbClr val="071B45"/>
                </a:solidFill>
                <a:latin typeface="Aptos" pitchFamily="34" charset="0"/>
                <a:ea typeface="Aptos" pitchFamily="34" charset="-122"/>
                <a:cs typeface="Aptos" pitchFamily="34" charset="-120"/>
              </a:rPr>
              <a:t>• Introduce new statistics or policy material</a:t>
            </a:r>
            <a:endParaRPr lang="en-US" sz="1580" dirty="0"/>
          </a:p>
          <a:p>
            <a:pPr marL="0" indent="0" algn="l">
              <a:buNone/>
            </a:pPr>
            <a:endParaRPr lang="en-US" sz="1580" dirty="0"/>
          </a:p>
          <a:p>
            <a:pPr marL="0" indent="0" algn="l">
              <a:buNone/>
            </a:pPr>
            <a:r>
              <a:rPr lang="en-US" sz="1580" dirty="0">
                <a:solidFill>
                  <a:srgbClr val="071B45"/>
                </a:solidFill>
                <a:latin typeface="Aptos" pitchFamily="34" charset="0"/>
                <a:ea typeface="Aptos" pitchFamily="34" charset="-122"/>
                <a:cs typeface="Aptos" pitchFamily="34" charset="-120"/>
              </a:rPr>
              <a:t>• Cite every sentence to make the conclusion look academic</a:t>
            </a:r>
            <a:endParaRPr lang="en-US" sz="1580" dirty="0"/>
          </a:p>
          <a:p>
            <a:pPr marL="0" indent="0" algn="l">
              <a:buNone/>
            </a:pPr>
            <a:endParaRPr lang="en-US" sz="1580" dirty="0"/>
          </a:p>
          <a:p>
            <a:pPr marL="0" indent="0" algn="l">
              <a:buNone/>
            </a:pPr>
            <a:r>
              <a:rPr lang="en-US" sz="1580" dirty="0">
                <a:solidFill>
                  <a:srgbClr val="071B45"/>
                </a:solidFill>
                <a:latin typeface="Aptos" pitchFamily="34" charset="0"/>
                <a:ea typeface="Aptos" pitchFamily="34" charset="-122"/>
                <a:cs typeface="Aptos" pitchFamily="34" charset="-120"/>
              </a:rPr>
              <a:t>• Use references to avoid making a judgement</a:t>
            </a:r>
            <a:endParaRPr lang="en-US" sz="1580" dirty="0"/>
          </a:p>
          <a:p>
            <a:pPr marL="0" indent="0" algn="l">
              <a:buNone/>
            </a:pPr>
            <a:endParaRPr lang="en-US" sz="1580" dirty="0"/>
          </a:p>
          <a:p>
            <a:pPr marL="0" indent="0" algn="l">
              <a:buNone/>
            </a:pPr>
            <a:r>
              <a:rPr lang="en-US" sz="1580" dirty="0">
                <a:solidFill>
                  <a:srgbClr val="071B45"/>
                </a:solidFill>
                <a:latin typeface="Aptos" pitchFamily="34" charset="0"/>
                <a:ea typeface="Aptos" pitchFamily="34" charset="-122"/>
                <a:cs typeface="Aptos" pitchFamily="34" charset="-120"/>
              </a:rPr>
              <a:t>• Make claims that go beyond the findings</a:t>
            </a:r>
            <a:endParaRPr lang="en-US" sz="1580" dirty="0"/>
          </a:p>
        </p:txBody>
      </p:sp>
      <p:sp>
        <p:nvSpPr>
          <p:cNvPr id="9" name="Text 7"/>
          <p:cNvSpPr/>
          <p:nvPr/>
        </p:nvSpPr>
        <p:spPr>
          <a:xfrm>
            <a:off x="1860595" y="5568696"/>
            <a:ext cx="8458200" cy="411480"/>
          </a:xfrm>
          <a:prstGeom prst="rect">
            <a:avLst/>
          </a:prstGeom>
          <a:solidFill>
            <a:srgbClr val="071B45"/>
          </a:solidFill>
          <a:ln w="11430">
            <a:solidFill>
              <a:srgbClr val="071B45"/>
            </a:solidFill>
          </a:ln>
        </p:spPr>
        <p:txBody>
          <a:bodyPr wrap="square" lIns="2032" tIns="2032" rIns="2032" bIns="2032" rtlCol="0" anchor="ctr">
            <a:normAutofit/>
          </a:bodyPr>
          <a:lstStyle/>
          <a:p>
            <a:pPr marL="0" indent="0" algn="ctr">
              <a:buNone/>
            </a:pPr>
            <a:r>
              <a:rPr lang="en-US" sz="1600" b="1" dirty="0">
                <a:solidFill>
                  <a:srgbClr val="FFFFFF"/>
                </a:solidFill>
                <a:latin typeface="Aptos" pitchFamily="34" charset="0"/>
                <a:ea typeface="Aptos" pitchFamily="34" charset="-122"/>
                <a:cs typeface="Aptos" pitchFamily="34" charset="-120"/>
              </a:rPr>
              <a:t>Good conclusion writing is not reference-heavy; it is judgement-heavy and evidence-led.</a:t>
            </a:r>
            <a:endParaRPr lang="en-US" sz="1600" dirty="0"/>
          </a:p>
        </p:txBody>
      </p:sp>
      <p:sp>
        <p:nvSpPr>
          <p:cNvPr id="10" name="Text 8"/>
          <p:cNvSpPr/>
          <p:nvPr/>
        </p:nvSpPr>
        <p:spPr>
          <a:xfrm>
            <a:off x="502920" y="6510528"/>
            <a:ext cx="7863840" cy="164592"/>
          </a:xfrm>
          <a:prstGeom prst="rect">
            <a:avLst/>
          </a:prstGeom>
          <a:noFill/>
          <a:ln/>
        </p:spPr>
        <p:txBody>
          <a:bodyPr wrap="square" lIns="0" tIns="0" rIns="0" bIns="0" rtlCol="0" anchor="ctr"/>
          <a:lstStyle/>
          <a:p>
            <a:pPr marL="0" indent="0">
              <a:buNone/>
            </a:pPr>
            <a:r>
              <a:rPr lang="en-US" sz="750" dirty="0">
                <a:solidFill>
                  <a:srgbClr val="718096"/>
                </a:solidFill>
              </a:rPr>
              <a:t>BSc Professional Investigation / Operational Policing  |  Conclusion &amp; Abstract</a:t>
            </a:r>
            <a:endParaRPr lang="en-US" sz="750" dirty="0"/>
          </a:p>
        </p:txBody>
      </p:sp>
      <p:sp>
        <p:nvSpPr>
          <p:cNvPr id="11" name="Text 9"/>
          <p:cNvSpPr/>
          <p:nvPr/>
        </p:nvSpPr>
        <p:spPr>
          <a:xfrm>
            <a:off x="11292840" y="6473952"/>
            <a:ext cx="411480" cy="228600"/>
          </a:xfrm>
          <a:prstGeom prst="rect">
            <a:avLst/>
          </a:prstGeom>
          <a:noFill/>
          <a:ln/>
        </p:spPr>
        <p:txBody>
          <a:bodyPr wrap="square" lIns="0" tIns="0" rIns="0" bIns="0" rtlCol="0" anchor="ctr"/>
          <a:lstStyle/>
          <a:p>
            <a:pPr marL="0" indent="0" algn="r">
              <a:buNone/>
            </a:pPr>
            <a:r>
              <a:rPr lang="en-US" sz="900" b="1" dirty="0">
                <a:solidFill>
                  <a:srgbClr val="8B1221"/>
                </a:solidFill>
              </a:rPr>
              <a:t>07</a:t>
            </a:r>
            <a:endParaRPr lang="en-US" sz="9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109F0B40-8DBA-01D3-0E16-BBD57999A39F}"/>
              </a:ext>
            </a:extLst>
          </p:cNvPr>
          <p:cNvPicPr>
            <a:picLocks noChangeAspect="1"/>
          </p:cNvPicPr>
          <p:nvPr/>
        </p:nvPicPr>
        <p:blipFill>
          <a:blip r:embed="rId3"/>
          <a:stretch>
            <a:fillRect/>
          </a:stretch>
        </p:blipFill>
        <p:spPr>
          <a:xfrm>
            <a:off x="-12305" y="5624984"/>
            <a:ext cx="12204000" cy="1114144"/>
          </a:xfrm>
          <a:prstGeom prst="rect">
            <a:avLst/>
          </a:prstGeom>
        </p:spPr>
      </p:pic>
      <p:sp>
        <p:nvSpPr>
          <p:cNvPr id="2" name="Text 0"/>
          <p:cNvSpPr/>
          <p:nvPr/>
        </p:nvSpPr>
        <p:spPr>
          <a:xfrm>
            <a:off x="502920" y="219456"/>
            <a:ext cx="4389120" cy="237744"/>
          </a:xfrm>
          <a:prstGeom prst="rect">
            <a:avLst/>
          </a:prstGeom>
          <a:noFill/>
          <a:ln/>
        </p:spPr>
        <p:txBody>
          <a:bodyPr wrap="square" lIns="0" tIns="0" rIns="0" bIns="0" rtlCol="0" anchor="ctr"/>
          <a:lstStyle/>
          <a:p>
            <a:pPr marL="0" indent="0">
              <a:buNone/>
            </a:pPr>
            <a:r>
              <a:rPr lang="en-US" sz="850" b="1" dirty="0">
                <a:solidFill>
                  <a:srgbClr val="8B1221"/>
                </a:solidFill>
                <a:latin typeface="Aptos" pitchFamily="34" charset="0"/>
                <a:ea typeface="Aptos" pitchFamily="34" charset="-122"/>
                <a:cs typeface="Aptos" pitchFamily="34" charset="-120"/>
              </a:rPr>
              <a:t>ADD-ON TEACHING SLIDE</a:t>
            </a:r>
            <a:endParaRPr lang="en-US" sz="850" dirty="0"/>
          </a:p>
        </p:txBody>
      </p:sp>
      <p:sp>
        <p:nvSpPr>
          <p:cNvPr id="3" name="Text 1"/>
          <p:cNvSpPr/>
          <p:nvPr/>
        </p:nvSpPr>
        <p:spPr>
          <a:xfrm>
            <a:off x="502920" y="493776"/>
            <a:ext cx="10789920" cy="502920"/>
          </a:xfrm>
          <a:prstGeom prst="rect">
            <a:avLst/>
          </a:prstGeom>
          <a:noFill/>
          <a:ln/>
        </p:spPr>
        <p:txBody>
          <a:bodyPr wrap="square" lIns="0" tIns="0" rIns="0" bIns="0" rtlCol="0" anchor="ctr">
            <a:normAutofit/>
          </a:bodyPr>
          <a:lstStyle/>
          <a:p>
            <a:pPr marL="0" indent="0">
              <a:buNone/>
            </a:pPr>
            <a:r>
              <a:rPr lang="en-US" sz="2600" b="1" dirty="0">
                <a:solidFill>
                  <a:srgbClr val="071B45"/>
                </a:solidFill>
                <a:latin typeface="Aptos Display" pitchFamily="34" charset="0"/>
                <a:ea typeface="Aptos Display" pitchFamily="34" charset="-122"/>
                <a:cs typeface="Aptos Display" pitchFamily="34" charset="-120"/>
              </a:rPr>
              <a:t>Recommendations: make the chain visible</a:t>
            </a:r>
            <a:endParaRPr lang="en-US" sz="2600" dirty="0"/>
          </a:p>
        </p:txBody>
      </p:sp>
      <p:sp>
        <p:nvSpPr>
          <p:cNvPr id="4" name="Shape 2"/>
          <p:cNvSpPr/>
          <p:nvPr/>
        </p:nvSpPr>
        <p:spPr>
          <a:xfrm>
            <a:off x="502920" y="1097280"/>
            <a:ext cx="1920240" cy="0"/>
          </a:xfrm>
          <a:prstGeom prst="line">
            <a:avLst/>
          </a:prstGeom>
          <a:noFill/>
          <a:ln w="27940">
            <a:solidFill>
              <a:srgbClr val="8B1221"/>
            </a:solidFill>
            <a:prstDash val="solid"/>
            <a:headEnd type="none"/>
            <a:tailEnd type="none"/>
          </a:ln>
        </p:spPr>
        <p:txBody>
          <a:bodyPr/>
          <a:lstStyle/>
          <a:p>
            <a:endParaRPr lang="en-GB"/>
          </a:p>
        </p:txBody>
      </p:sp>
      <p:sp>
        <p:nvSpPr>
          <p:cNvPr id="5" name="Text 3"/>
          <p:cNvSpPr/>
          <p:nvPr/>
        </p:nvSpPr>
        <p:spPr>
          <a:xfrm>
            <a:off x="594360" y="1307592"/>
            <a:ext cx="10241280" cy="329184"/>
          </a:xfrm>
          <a:prstGeom prst="rect">
            <a:avLst/>
          </a:prstGeom>
          <a:noFill/>
          <a:ln/>
        </p:spPr>
        <p:txBody>
          <a:bodyPr wrap="square" lIns="508" tIns="508" rIns="508" bIns="508" rtlCol="0" anchor="t">
            <a:normAutofit/>
          </a:bodyPr>
          <a:lstStyle/>
          <a:p>
            <a:pPr marL="0" indent="0" algn="l">
              <a:buNone/>
            </a:pPr>
            <a:r>
              <a:rPr lang="en-US" sz="1600" dirty="0">
                <a:solidFill>
                  <a:srgbClr val="31415F"/>
                </a:solidFill>
                <a:latin typeface="Aptos" pitchFamily="34" charset="0"/>
                <a:ea typeface="Aptos" pitchFamily="34" charset="-122"/>
                <a:cs typeface="Aptos" pitchFamily="34" charset="-120"/>
              </a:rPr>
              <a:t>Recommendations should be traceable. A reader should be able to see where they came from.</a:t>
            </a:r>
            <a:endParaRPr lang="en-US" sz="1600" dirty="0"/>
          </a:p>
        </p:txBody>
      </p:sp>
      <p:sp>
        <p:nvSpPr>
          <p:cNvPr id="6" name="Text 4"/>
          <p:cNvSpPr/>
          <p:nvPr/>
        </p:nvSpPr>
        <p:spPr>
          <a:xfrm>
            <a:off x="685800" y="1901952"/>
            <a:ext cx="2514600" cy="1234440"/>
          </a:xfrm>
          <a:prstGeom prst="rect">
            <a:avLst/>
          </a:prstGeom>
          <a:solidFill>
            <a:srgbClr val="F8ECEC"/>
          </a:solidFill>
          <a:ln w="11430">
            <a:solidFill>
              <a:srgbClr val="8B1221"/>
            </a:solidFill>
          </a:ln>
        </p:spPr>
        <p:txBody>
          <a:bodyPr wrap="square" lIns="2032" tIns="2032" rIns="2032" bIns="2032" rtlCol="0" anchor="ctr">
            <a:normAutofit/>
          </a:bodyPr>
          <a:lstStyle/>
          <a:p>
            <a:pPr marL="0" indent="0" algn="ctr">
              <a:buNone/>
            </a:pPr>
            <a:r>
              <a:rPr lang="en-US" sz="1480" b="1" dirty="0">
                <a:solidFill>
                  <a:srgbClr val="071B45"/>
                </a:solidFill>
                <a:latin typeface="Aptos" pitchFamily="34" charset="0"/>
                <a:ea typeface="Aptos" pitchFamily="34" charset="-122"/>
                <a:cs typeface="Aptos" pitchFamily="34" charset="-120"/>
              </a:rPr>
              <a:t>Evidence</a:t>
            </a:r>
            <a:endParaRPr lang="en-US" sz="1480" dirty="0"/>
          </a:p>
          <a:p>
            <a:pPr marL="0" indent="0" algn="ctr">
              <a:buNone/>
            </a:pPr>
            <a:endParaRPr lang="en-US" sz="1480" dirty="0"/>
          </a:p>
          <a:p>
            <a:pPr marL="0" indent="0" algn="ctr">
              <a:buNone/>
            </a:pPr>
            <a:r>
              <a:rPr lang="en-US" sz="1480" b="1" dirty="0">
                <a:solidFill>
                  <a:srgbClr val="071B45"/>
                </a:solidFill>
                <a:latin typeface="Aptos" pitchFamily="34" charset="0"/>
                <a:ea typeface="Aptos" pitchFamily="34" charset="-122"/>
                <a:cs typeface="Aptos" pitchFamily="34" charset="-120"/>
              </a:rPr>
              <a:t>Some officers forgot or chose not to activate BWV.</a:t>
            </a:r>
            <a:endParaRPr lang="en-US" sz="1480" dirty="0"/>
          </a:p>
        </p:txBody>
      </p:sp>
      <p:sp>
        <p:nvSpPr>
          <p:cNvPr id="7" name="Text 5"/>
          <p:cNvSpPr/>
          <p:nvPr/>
        </p:nvSpPr>
        <p:spPr>
          <a:xfrm>
            <a:off x="3429000" y="1901952"/>
            <a:ext cx="2514600" cy="1234440"/>
          </a:xfrm>
          <a:prstGeom prst="rect">
            <a:avLst/>
          </a:prstGeom>
          <a:solidFill>
            <a:srgbClr val="EEF3F8"/>
          </a:solidFill>
          <a:ln w="11430">
            <a:solidFill>
              <a:srgbClr val="071B45"/>
            </a:solidFill>
          </a:ln>
        </p:spPr>
        <p:txBody>
          <a:bodyPr wrap="square" lIns="2032" tIns="2032" rIns="2032" bIns="2032" rtlCol="0" anchor="ctr">
            <a:normAutofit/>
          </a:bodyPr>
          <a:lstStyle/>
          <a:p>
            <a:pPr marL="0" indent="0" algn="ctr">
              <a:buNone/>
            </a:pPr>
            <a:r>
              <a:rPr lang="en-US" sz="1480" b="1" dirty="0">
                <a:solidFill>
                  <a:srgbClr val="071B45"/>
                </a:solidFill>
                <a:latin typeface="Aptos" pitchFamily="34" charset="0"/>
                <a:ea typeface="Aptos" pitchFamily="34" charset="-122"/>
                <a:cs typeface="Aptos" pitchFamily="34" charset="-120"/>
              </a:rPr>
              <a:t>Finding</a:t>
            </a:r>
            <a:endParaRPr lang="en-US" sz="1480" dirty="0"/>
          </a:p>
          <a:p>
            <a:pPr marL="0" indent="0" algn="ctr">
              <a:buNone/>
            </a:pPr>
            <a:endParaRPr lang="en-US" sz="1480" dirty="0"/>
          </a:p>
          <a:p>
            <a:pPr marL="0" indent="0" algn="ctr">
              <a:buNone/>
            </a:pPr>
            <a:r>
              <a:rPr lang="en-US" sz="1480" b="1" dirty="0">
                <a:solidFill>
                  <a:srgbClr val="071B45"/>
                </a:solidFill>
                <a:latin typeface="Aptos" pitchFamily="34" charset="0"/>
                <a:ea typeface="Aptos" pitchFamily="34" charset="-122"/>
                <a:cs typeface="Aptos" pitchFamily="34" charset="-120"/>
              </a:rPr>
              <a:t>Accountability benefit depends on consistent activation.</a:t>
            </a:r>
            <a:endParaRPr lang="en-US" sz="1480" dirty="0"/>
          </a:p>
        </p:txBody>
      </p:sp>
      <p:sp>
        <p:nvSpPr>
          <p:cNvPr id="8" name="Text 6"/>
          <p:cNvSpPr/>
          <p:nvPr/>
        </p:nvSpPr>
        <p:spPr>
          <a:xfrm>
            <a:off x="6172200" y="1901952"/>
            <a:ext cx="2514600" cy="1234440"/>
          </a:xfrm>
          <a:prstGeom prst="rect">
            <a:avLst/>
          </a:prstGeom>
          <a:solidFill>
            <a:srgbClr val="FFF6E2"/>
          </a:solidFill>
          <a:ln w="11430">
            <a:solidFill>
              <a:srgbClr val="C68B25"/>
            </a:solidFill>
          </a:ln>
        </p:spPr>
        <p:txBody>
          <a:bodyPr wrap="square" lIns="2032" tIns="2032" rIns="2032" bIns="2032" rtlCol="0" anchor="ctr">
            <a:normAutofit/>
          </a:bodyPr>
          <a:lstStyle/>
          <a:p>
            <a:pPr marL="0" indent="0" algn="ctr">
              <a:buNone/>
            </a:pPr>
            <a:r>
              <a:rPr lang="en-US" sz="1480" b="1" dirty="0">
                <a:solidFill>
                  <a:srgbClr val="071B45"/>
                </a:solidFill>
                <a:latin typeface="Aptos" pitchFamily="34" charset="0"/>
                <a:ea typeface="Aptos" pitchFamily="34" charset="-122"/>
                <a:cs typeface="Aptos" pitchFamily="34" charset="-120"/>
              </a:rPr>
              <a:t>Recommendation</a:t>
            </a:r>
            <a:endParaRPr lang="en-US" sz="1480" dirty="0"/>
          </a:p>
          <a:p>
            <a:pPr marL="0" indent="0" algn="ctr">
              <a:buNone/>
            </a:pPr>
            <a:endParaRPr lang="en-US" sz="1480" dirty="0"/>
          </a:p>
          <a:p>
            <a:pPr marL="0" indent="0" algn="ctr">
              <a:buNone/>
            </a:pPr>
            <a:r>
              <a:rPr lang="en-US" sz="1480" b="1" dirty="0">
                <a:solidFill>
                  <a:srgbClr val="071B45"/>
                </a:solidFill>
                <a:latin typeface="Aptos" pitchFamily="34" charset="0"/>
                <a:ea typeface="Aptos" pitchFamily="34" charset="-122"/>
                <a:cs typeface="Aptos" pitchFamily="34" charset="-120"/>
              </a:rPr>
              <a:t>Supervisory dip-sampling and clearer activation expectations.</a:t>
            </a:r>
            <a:endParaRPr lang="en-US" sz="1480" dirty="0"/>
          </a:p>
        </p:txBody>
      </p:sp>
      <p:sp>
        <p:nvSpPr>
          <p:cNvPr id="9" name="Text 7"/>
          <p:cNvSpPr/>
          <p:nvPr/>
        </p:nvSpPr>
        <p:spPr>
          <a:xfrm>
            <a:off x="8915400" y="1901952"/>
            <a:ext cx="2514600" cy="1234440"/>
          </a:xfrm>
          <a:prstGeom prst="rect">
            <a:avLst/>
          </a:prstGeom>
          <a:solidFill>
            <a:srgbClr val="EAF5EF"/>
          </a:solidFill>
          <a:ln w="11430">
            <a:solidFill>
              <a:srgbClr val="206B4F"/>
            </a:solidFill>
          </a:ln>
        </p:spPr>
        <p:txBody>
          <a:bodyPr wrap="square" lIns="2032" tIns="2032" rIns="2032" bIns="2032" rtlCol="0" anchor="ctr">
            <a:normAutofit/>
          </a:bodyPr>
          <a:lstStyle/>
          <a:p>
            <a:pPr marL="0" indent="0" algn="ctr">
              <a:buNone/>
            </a:pPr>
            <a:r>
              <a:rPr lang="en-US" sz="1480" b="1" dirty="0">
                <a:solidFill>
                  <a:srgbClr val="071B45"/>
                </a:solidFill>
                <a:latin typeface="Aptos" pitchFamily="34" charset="0"/>
                <a:ea typeface="Aptos" pitchFamily="34" charset="-122"/>
                <a:cs typeface="Aptos" pitchFamily="34" charset="-120"/>
              </a:rPr>
              <a:t>Benefit</a:t>
            </a:r>
            <a:endParaRPr lang="en-US" sz="1480" dirty="0"/>
          </a:p>
          <a:p>
            <a:pPr marL="0" indent="0" algn="ctr">
              <a:buNone/>
            </a:pPr>
            <a:endParaRPr lang="en-US" sz="1480" dirty="0"/>
          </a:p>
          <a:p>
            <a:pPr marL="0" indent="0" algn="ctr">
              <a:buNone/>
            </a:pPr>
            <a:r>
              <a:rPr lang="en-US" sz="1480" b="1" dirty="0">
                <a:solidFill>
                  <a:srgbClr val="071B45"/>
                </a:solidFill>
                <a:latin typeface="Aptos" pitchFamily="34" charset="0"/>
                <a:ea typeface="Aptos" pitchFamily="34" charset="-122"/>
                <a:cs typeface="Aptos" pitchFamily="34" charset="-120"/>
              </a:rPr>
              <a:t>Improved compliance, scrutiny and professional learning.</a:t>
            </a:r>
            <a:endParaRPr lang="en-US" sz="1480" dirty="0"/>
          </a:p>
        </p:txBody>
      </p:sp>
      <p:sp>
        <p:nvSpPr>
          <p:cNvPr id="10" name="Shape 8"/>
          <p:cNvSpPr/>
          <p:nvPr/>
        </p:nvSpPr>
        <p:spPr>
          <a:xfrm>
            <a:off x="3200400" y="2496312"/>
            <a:ext cx="228600" cy="0"/>
          </a:xfrm>
          <a:prstGeom prst="line">
            <a:avLst/>
          </a:prstGeom>
          <a:noFill/>
          <a:ln w="22860">
            <a:solidFill>
              <a:srgbClr val="8B1221"/>
            </a:solidFill>
            <a:prstDash val="solid"/>
            <a:headEnd type="none"/>
            <a:tailEnd type="triangle"/>
          </a:ln>
        </p:spPr>
        <p:txBody>
          <a:bodyPr/>
          <a:lstStyle/>
          <a:p>
            <a:endParaRPr lang="en-GB"/>
          </a:p>
        </p:txBody>
      </p:sp>
      <p:sp>
        <p:nvSpPr>
          <p:cNvPr id="11" name="Shape 9"/>
          <p:cNvSpPr/>
          <p:nvPr/>
        </p:nvSpPr>
        <p:spPr>
          <a:xfrm>
            <a:off x="5943600" y="2496312"/>
            <a:ext cx="228600" cy="0"/>
          </a:xfrm>
          <a:prstGeom prst="line">
            <a:avLst/>
          </a:prstGeom>
          <a:noFill/>
          <a:ln w="22860">
            <a:solidFill>
              <a:srgbClr val="8B1221"/>
            </a:solidFill>
            <a:prstDash val="solid"/>
            <a:headEnd type="none"/>
            <a:tailEnd type="triangle"/>
          </a:ln>
        </p:spPr>
        <p:txBody>
          <a:bodyPr/>
          <a:lstStyle/>
          <a:p>
            <a:endParaRPr lang="en-GB"/>
          </a:p>
        </p:txBody>
      </p:sp>
      <p:sp>
        <p:nvSpPr>
          <p:cNvPr id="12" name="Shape 10"/>
          <p:cNvSpPr/>
          <p:nvPr/>
        </p:nvSpPr>
        <p:spPr>
          <a:xfrm>
            <a:off x="8686800" y="2496312"/>
            <a:ext cx="228600" cy="0"/>
          </a:xfrm>
          <a:prstGeom prst="line">
            <a:avLst/>
          </a:prstGeom>
          <a:noFill/>
          <a:ln w="22860">
            <a:solidFill>
              <a:srgbClr val="8B1221"/>
            </a:solidFill>
            <a:prstDash val="solid"/>
            <a:headEnd type="none"/>
            <a:tailEnd type="triangle"/>
          </a:ln>
        </p:spPr>
        <p:txBody>
          <a:bodyPr/>
          <a:lstStyle/>
          <a:p>
            <a:endParaRPr lang="en-GB"/>
          </a:p>
        </p:txBody>
      </p:sp>
      <p:sp>
        <p:nvSpPr>
          <p:cNvPr id="13" name="Text 11"/>
          <p:cNvSpPr/>
          <p:nvPr/>
        </p:nvSpPr>
        <p:spPr>
          <a:xfrm>
            <a:off x="822960" y="4078224"/>
            <a:ext cx="2423160" cy="329184"/>
          </a:xfrm>
          <a:prstGeom prst="rect">
            <a:avLst/>
          </a:prstGeom>
          <a:solidFill>
            <a:srgbClr val="8B1221"/>
          </a:solidFill>
          <a:ln>
            <a:solidFill>
              <a:srgbClr val="8B1221"/>
            </a:solidFill>
          </a:ln>
        </p:spPr>
        <p:txBody>
          <a:bodyPr wrap="square" lIns="635" tIns="635" rIns="635" bIns="635" rtlCol="0" anchor="ctr">
            <a:normAutofit/>
          </a:bodyPr>
          <a:lstStyle/>
          <a:p>
            <a:pPr marL="0" indent="0" algn="ctr">
              <a:buNone/>
            </a:pPr>
            <a:r>
              <a:rPr lang="en-US" sz="1400" b="1" dirty="0">
                <a:solidFill>
                  <a:srgbClr val="FFFFFF"/>
                </a:solidFill>
              </a:rPr>
              <a:t>Weak recommendation</a:t>
            </a:r>
            <a:endParaRPr lang="en-US" sz="1400" dirty="0"/>
          </a:p>
        </p:txBody>
      </p:sp>
      <p:sp>
        <p:nvSpPr>
          <p:cNvPr id="14" name="Text 12"/>
          <p:cNvSpPr/>
          <p:nvPr/>
        </p:nvSpPr>
        <p:spPr>
          <a:xfrm>
            <a:off x="822960" y="4480560"/>
            <a:ext cx="4526280" cy="841248"/>
          </a:xfrm>
          <a:prstGeom prst="rect">
            <a:avLst/>
          </a:prstGeom>
          <a:solidFill>
            <a:srgbClr val="F8ECEC"/>
          </a:solidFill>
          <a:ln w="11430">
            <a:solidFill>
              <a:srgbClr val="8B1221"/>
            </a:solidFill>
          </a:ln>
        </p:spPr>
        <p:txBody>
          <a:bodyPr wrap="square" lIns="2032" tIns="2032" rIns="2032" bIns="2032" rtlCol="0" anchor="ctr">
            <a:normAutofit/>
          </a:bodyPr>
          <a:lstStyle/>
          <a:p>
            <a:pPr marL="0" indent="0" algn="ctr">
              <a:buNone/>
            </a:pPr>
            <a:r>
              <a:rPr lang="en-US" sz="1550" i="1" dirty="0">
                <a:solidFill>
                  <a:srgbClr val="071B45"/>
                </a:solidFill>
                <a:latin typeface="Aptos" pitchFamily="34" charset="0"/>
                <a:ea typeface="Aptos" pitchFamily="34" charset="-122"/>
                <a:cs typeface="Aptos" pitchFamily="34" charset="-120"/>
              </a:rPr>
              <a:t>Police should receive more training and more cameras should be purchased.</a:t>
            </a:r>
            <a:endParaRPr lang="en-US" sz="1550" dirty="0"/>
          </a:p>
        </p:txBody>
      </p:sp>
      <p:sp>
        <p:nvSpPr>
          <p:cNvPr id="15" name="Text 13"/>
          <p:cNvSpPr/>
          <p:nvPr/>
        </p:nvSpPr>
        <p:spPr>
          <a:xfrm>
            <a:off x="6446520" y="4078224"/>
            <a:ext cx="2606040" cy="329184"/>
          </a:xfrm>
          <a:prstGeom prst="rect">
            <a:avLst/>
          </a:prstGeom>
          <a:solidFill>
            <a:srgbClr val="206B4F"/>
          </a:solidFill>
          <a:ln>
            <a:solidFill>
              <a:srgbClr val="206B4F"/>
            </a:solidFill>
          </a:ln>
        </p:spPr>
        <p:txBody>
          <a:bodyPr wrap="square" lIns="635" tIns="635" rIns="635" bIns="635" rtlCol="0" anchor="ctr">
            <a:normAutofit/>
          </a:bodyPr>
          <a:lstStyle/>
          <a:p>
            <a:pPr marL="0" indent="0" algn="ctr">
              <a:buNone/>
            </a:pPr>
            <a:r>
              <a:rPr lang="en-US" sz="1400" b="1" dirty="0">
                <a:solidFill>
                  <a:srgbClr val="FFFFFF"/>
                </a:solidFill>
              </a:rPr>
              <a:t>Stronger recommendation</a:t>
            </a:r>
            <a:endParaRPr lang="en-US" sz="1400" dirty="0"/>
          </a:p>
        </p:txBody>
      </p:sp>
      <p:sp>
        <p:nvSpPr>
          <p:cNvPr id="16" name="Text 14"/>
          <p:cNvSpPr/>
          <p:nvPr/>
        </p:nvSpPr>
        <p:spPr>
          <a:xfrm>
            <a:off x="6446520" y="4480560"/>
            <a:ext cx="4526280" cy="841248"/>
          </a:xfrm>
          <a:prstGeom prst="rect">
            <a:avLst/>
          </a:prstGeom>
          <a:solidFill>
            <a:srgbClr val="EAF5EF"/>
          </a:solidFill>
          <a:ln w="11430">
            <a:solidFill>
              <a:srgbClr val="206B4F"/>
            </a:solidFill>
          </a:ln>
        </p:spPr>
        <p:txBody>
          <a:bodyPr wrap="square" lIns="2032" tIns="2032" rIns="2032" bIns="2032" rtlCol="0" anchor="ctr">
            <a:normAutofit/>
          </a:bodyPr>
          <a:lstStyle/>
          <a:p>
            <a:pPr marL="0" indent="0" algn="ctr">
              <a:buNone/>
            </a:pPr>
            <a:r>
              <a:rPr lang="en-US" sz="1550" dirty="0">
                <a:solidFill>
                  <a:srgbClr val="071B45"/>
                </a:solidFill>
                <a:latin typeface="Aptos" pitchFamily="34" charset="0"/>
                <a:ea typeface="Aptos" pitchFamily="34" charset="-122"/>
                <a:cs typeface="Aptos" pitchFamily="34" charset="-120"/>
              </a:rPr>
              <a:t>BWV training should combine activation rules with procedural justice: grounds, explanation, respect and review.</a:t>
            </a:r>
            <a:endParaRPr lang="en-US" sz="1550" dirty="0"/>
          </a:p>
        </p:txBody>
      </p:sp>
      <p:sp>
        <p:nvSpPr>
          <p:cNvPr id="17" name="Text 15"/>
          <p:cNvSpPr/>
          <p:nvPr/>
        </p:nvSpPr>
        <p:spPr>
          <a:xfrm>
            <a:off x="502920" y="6510528"/>
            <a:ext cx="7863840" cy="164592"/>
          </a:xfrm>
          <a:prstGeom prst="rect">
            <a:avLst/>
          </a:prstGeom>
          <a:noFill/>
          <a:ln/>
        </p:spPr>
        <p:txBody>
          <a:bodyPr wrap="square" lIns="0" tIns="0" rIns="0" bIns="0" rtlCol="0" anchor="ctr"/>
          <a:lstStyle/>
          <a:p>
            <a:pPr marL="0" indent="0">
              <a:buNone/>
            </a:pPr>
            <a:r>
              <a:rPr lang="en-US" sz="750" dirty="0">
                <a:solidFill>
                  <a:srgbClr val="718096"/>
                </a:solidFill>
              </a:rPr>
              <a:t>BSc Professional Investigation / Operational Policing  |  Conclusion &amp; Abstract</a:t>
            </a:r>
            <a:endParaRPr lang="en-US" sz="750" dirty="0"/>
          </a:p>
        </p:txBody>
      </p:sp>
      <p:sp>
        <p:nvSpPr>
          <p:cNvPr id="18" name="Text 16"/>
          <p:cNvSpPr/>
          <p:nvPr/>
        </p:nvSpPr>
        <p:spPr>
          <a:xfrm>
            <a:off x="11292840" y="6473952"/>
            <a:ext cx="411480" cy="228600"/>
          </a:xfrm>
          <a:prstGeom prst="rect">
            <a:avLst/>
          </a:prstGeom>
          <a:noFill/>
          <a:ln/>
        </p:spPr>
        <p:txBody>
          <a:bodyPr wrap="square" lIns="0" tIns="0" rIns="0" bIns="0" rtlCol="0" anchor="ctr"/>
          <a:lstStyle/>
          <a:p>
            <a:pPr marL="0" indent="0" algn="r">
              <a:buNone/>
            </a:pPr>
            <a:r>
              <a:rPr lang="en-US" sz="900" b="1" dirty="0">
                <a:solidFill>
                  <a:srgbClr val="8B1221"/>
                </a:solidFill>
              </a:rPr>
              <a:t>08</a:t>
            </a:r>
            <a:endParaRPr lang="en-US" sz="9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CB5C2465-F46A-D7FE-6276-37F6DAF2F5C9}"/>
              </a:ext>
            </a:extLst>
          </p:cNvPr>
          <p:cNvPicPr>
            <a:picLocks noChangeAspect="1"/>
          </p:cNvPicPr>
          <p:nvPr/>
        </p:nvPicPr>
        <p:blipFill>
          <a:blip r:embed="rId3"/>
          <a:stretch>
            <a:fillRect/>
          </a:stretch>
        </p:blipFill>
        <p:spPr>
          <a:xfrm>
            <a:off x="-12305" y="5624984"/>
            <a:ext cx="12204000" cy="1114144"/>
          </a:xfrm>
          <a:prstGeom prst="rect">
            <a:avLst/>
          </a:prstGeom>
        </p:spPr>
      </p:pic>
      <p:sp>
        <p:nvSpPr>
          <p:cNvPr id="2" name="Text 0"/>
          <p:cNvSpPr/>
          <p:nvPr/>
        </p:nvSpPr>
        <p:spPr>
          <a:xfrm>
            <a:off x="502920" y="219456"/>
            <a:ext cx="4389120" cy="237744"/>
          </a:xfrm>
          <a:prstGeom prst="rect">
            <a:avLst/>
          </a:prstGeom>
          <a:noFill/>
          <a:ln/>
        </p:spPr>
        <p:txBody>
          <a:bodyPr wrap="square" lIns="0" tIns="0" rIns="0" bIns="0" rtlCol="0" anchor="ctr"/>
          <a:lstStyle/>
          <a:p>
            <a:pPr marL="0" indent="0">
              <a:buNone/>
            </a:pPr>
            <a:r>
              <a:rPr lang="en-US" sz="850" b="1" dirty="0">
                <a:solidFill>
                  <a:srgbClr val="8B1221"/>
                </a:solidFill>
                <a:latin typeface="Aptos" pitchFamily="34" charset="0"/>
                <a:ea typeface="Aptos" pitchFamily="34" charset="-122"/>
                <a:cs typeface="Aptos" pitchFamily="34" charset="-120"/>
              </a:rPr>
              <a:t>ADD-ON TEACHING SLIDE</a:t>
            </a:r>
            <a:endParaRPr lang="en-US" sz="850" dirty="0"/>
          </a:p>
        </p:txBody>
      </p:sp>
      <p:sp>
        <p:nvSpPr>
          <p:cNvPr id="3" name="Text 1"/>
          <p:cNvSpPr/>
          <p:nvPr/>
        </p:nvSpPr>
        <p:spPr>
          <a:xfrm>
            <a:off x="502920" y="493776"/>
            <a:ext cx="10789920" cy="502920"/>
          </a:xfrm>
          <a:prstGeom prst="rect">
            <a:avLst/>
          </a:prstGeom>
          <a:noFill/>
          <a:ln/>
        </p:spPr>
        <p:txBody>
          <a:bodyPr wrap="square" lIns="0" tIns="0" rIns="0" bIns="0" rtlCol="0" anchor="ctr">
            <a:normAutofit/>
          </a:bodyPr>
          <a:lstStyle/>
          <a:p>
            <a:pPr marL="0" indent="0">
              <a:buNone/>
            </a:pPr>
            <a:r>
              <a:rPr lang="en-US" sz="2600" b="1" dirty="0">
                <a:solidFill>
                  <a:srgbClr val="071B45"/>
                </a:solidFill>
                <a:latin typeface="Aptos Display" pitchFamily="34" charset="0"/>
                <a:ea typeface="Aptos Display" pitchFamily="34" charset="-122"/>
                <a:cs typeface="Aptos Display" pitchFamily="34" charset="-120"/>
              </a:rPr>
              <a:t>Limitations: be honest, but analytical</a:t>
            </a:r>
            <a:endParaRPr lang="en-US" sz="2600" dirty="0"/>
          </a:p>
        </p:txBody>
      </p:sp>
      <p:sp>
        <p:nvSpPr>
          <p:cNvPr id="4" name="Shape 2"/>
          <p:cNvSpPr/>
          <p:nvPr/>
        </p:nvSpPr>
        <p:spPr>
          <a:xfrm>
            <a:off x="502920" y="1097280"/>
            <a:ext cx="1920240" cy="0"/>
          </a:xfrm>
          <a:prstGeom prst="line">
            <a:avLst/>
          </a:prstGeom>
          <a:noFill/>
          <a:ln w="27940">
            <a:solidFill>
              <a:srgbClr val="8B1221"/>
            </a:solidFill>
            <a:prstDash val="solid"/>
            <a:headEnd type="none"/>
            <a:tailEnd type="none"/>
          </a:ln>
        </p:spPr>
        <p:txBody>
          <a:bodyPr/>
          <a:lstStyle/>
          <a:p>
            <a:endParaRPr lang="en-GB"/>
          </a:p>
        </p:txBody>
      </p:sp>
      <p:sp>
        <p:nvSpPr>
          <p:cNvPr id="5" name="Text 3"/>
          <p:cNvSpPr/>
          <p:nvPr/>
        </p:nvSpPr>
        <p:spPr>
          <a:xfrm>
            <a:off x="731520" y="1463040"/>
            <a:ext cx="4937760" cy="1143000"/>
          </a:xfrm>
          <a:prstGeom prst="rect">
            <a:avLst/>
          </a:prstGeom>
          <a:solidFill>
            <a:srgbClr val="F8ECEC"/>
          </a:solidFill>
          <a:ln w="11430">
            <a:solidFill>
              <a:srgbClr val="8B1221"/>
            </a:solidFill>
          </a:ln>
        </p:spPr>
        <p:txBody>
          <a:bodyPr wrap="square" lIns="2032" tIns="2032" rIns="2032" bIns="2032" rtlCol="0" anchor="ctr">
            <a:normAutofit/>
          </a:bodyPr>
          <a:lstStyle/>
          <a:p>
            <a:pPr marL="0" indent="0" algn="ctr">
              <a:buNone/>
            </a:pPr>
            <a:r>
              <a:rPr lang="en-US" sz="1700" b="1" dirty="0">
                <a:solidFill>
                  <a:srgbClr val="071B45"/>
                </a:solidFill>
                <a:latin typeface="Aptos" pitchFamily="34" charset="0"/>
                <a:ea typeface="Aptos" pitchFamily="34" charset="-122"/>
                <a:cs typeface="Aptos" pitchFamily="34" charset="-120"/>
              </a:rPr>
              <a:t>Weak limitation</a:t>
            </a:r>
            <a:endParaRPr lang="en-US" sz="1700" dirty="0"/>
          </a:p>
          <a:p>
            <a:pPr marL="0" indent="0" algn="ctr">
              <a:buNone/>
            </a:pPr>
            <a:endParaRPr lang="en-US" sz="1700" dirty="0"/>
          </a:p>
          <a:p>
            <a:pPr marL="0" indent="0" algn="ctr">
              <a:buNone/>
            </a:pPr>
            <a:r>
              <a:rPr lang="en-US" sz="1700" b="1" dirty="0">
                <a:solidFill>
                  <a:srgbClr val="071B45"/>
                </a:solidFill>
                <a:latin typeface="Aptos" pitchFamily="34" charset="0"/>
                <a:ea typeface="Aptos" pitchFamily="34" charset="-122"/>
                <a:cs typeface="Aptos" pitchFamily="34" charset="-120"/>
              </a:rPr>
              <a:t>“I did not have enough time and it was difficult to find participants.”</a:t>
            </a:r>
            <a:endParaRPr lang="en-US" sz="1700" dirty="0"/>
          </a:p>
        </p:txBody>
      </p:sp>
      <p:sp>
        <p:nvSpPr>
          <p:cNvPr id="6" name="Text 4"/>
          <p:cNvSpPr/>
          <p:nvPr/>
        </p:nvSpPr>
        <p:spPr>
          <a:xfrm>
            <a:off x="6492240" y="1463040"/>
            <a:ext cx="4937760" cy="1143000"/>
          </a:xfrm>
          <a:prstGeom prst="rect">
            <a:avLst/>
          </a:prstGeom>
          <a:solidFill>
            <a:srgbClr val="EAF5EF"/>
          </a:solidFill>
          <a:ln w="11430">
            <a:solidFill>
              <a:srgbClr val="206B4F"/>
            </a:solidFill>
          </a:ln>
        </p:spPr>
        <p:txBody>
          <a:bodyPr wrap="square" lIns="2032" tIns="2032" rIns="2032" bIns="2032" rtlCol="0" anchor="ctr">
            <a:normAutofit/>
          </a:bodyPr>
          <a:lstStyle/>
          <a:p>
            <a:pPr marL="0" indent="0" algn="ctr">
              <a:buNone/>
            </a:pPr>
            <a:r>
              <a:rPr lang="en-US" sz="1700" b="1" dirty="0">
                <a:solidFill>
                  <a:srgbClr val="071B45"/>
                </a:solidFill>
                <a:latin typeface="Aptos" pitchFamily="34" charset="0"/>
                <a:ea typeface="Aptos" pitchFamily="34" charset="-122"/>
                <a:cs typeface="Aptos" pitchFamily="34" charset="-120"/>
              </a:rPr>
              <a:t>Stronger limitation</a:t>
            </a:r>
            <a:endParaRPr lang="en-US" sz="1700" dirty="0"/>
          </a:p>
          <a:p>
            <a:pPr marL="0" indent="0" algn="ctr">
              <a:buNone/>
            </a:pPr>
            <a:endParaRPr lang="en-US" sz="1700" dirty="0"/>
          </a:p>
          <a:p>
            <a:pPr marL="0" indent="0" algn="ctr">
              <a:buNone/>
            </a:pPr>
            <a:r>
              <a:rPr lang="en-US" sz="1700" b="1" dirty="0">
                <a:solidFill>
                  <a:srgbClr val="071B45"/>
                </a:solidFill>
                <a:latin typeface="Aptos" pitchFamily="34" charset="0"/>
                <a:ea typeface="Aptos" pitchFamily="34" charset="-122"/>
                <a:cs typeface="Aptos" pitchFamily="34" charset="-120"/>
              </a:rPr>
              <a:t>“The sample consisted only of serving officers, so the study cannot fully assess public confidence.”</a:t>
            </a:r>
            <a:endParaRPr lang="en-US" sz="1700" dirty="0"/>
          </a:p>
        </p:txBody>
      </p:sp>
      <p:sp>
        <p:nvSpPr>
          <p:cNvPr id="7" name="Text 5"/>
          <p:cNvSpPr/>
          <p:nvPr/>
        </p:nvSpPr>
        <p:spPr>
          <a:xfrm>
            <a:off x="914400" y="3063240"/>
            <a:ext cx="10332720" cy="1234440"/>
          </a:xfrm>
          <a:prstGeom prst="rect">
            <a:avLst/>
          </a:prstGeom>
          <a:solidFill>
            <a:srgbClr val="FFFFFF"/>
          </a:solidFill>
          <a:ln w="11430">
            <a:solidFill>
              <a:srgbClr val="CED6E0"/>
            </a:solidFill>
          </a:ln>
        </p:spPr>
        <p:txBody>
          <a:bodyPr wrap="square" lIns="2032" tIns="2032" rIns="2032" bIns="2032" rtlCol="0" anchor="t">
            <a:normAutofit/>
          </a:bodyPr>
          <a:lstStyle/>
          <a:p>
            <a:pPr marL="0" indent="0" algn="l">
              <a:buNone/>
            </a:pPr>
            <a:r>
              <a:rPr lang="en-US" sz="1650" dirty="0">
                <a:solidFill>
                  <a:srgbClr val="071B45"/>
                </a:solidFill>
                <a:latin typeface="Aptos" pitchFamily="34" charset="0"/>
                <a:ea typeface="Aptos" pitchFamily="34" charset="-122"/>
                <a:cs typeface="Aptos" pitchFamily="34" charset="-120"/>
              </a:rPr>
              <a:t>Why the stronger version works</a:t>
            </a:r>
            <a:endParaRPr lang="en-US" sz="1650" dirty="0"/>
          </a:p>
          <a:p>
            <a:pPr marL="0" indent="0" algn="l">
              <a:buNone/>
            </a:pPr>
            <a:r>
              <a:rPr lang="en-US" sz="1650" dirty="0">
                <a:solidFill>
                  <a:srgbClr val="071B45"/>
                </a:solidFill>
                <a:latin typeface="Aptos" pitchFamily="34" charset="0"/>
                <a:ea typeface="Aptos" pitchFamily="34" charset="-122"/>
                <a:cs typeface="Aptos" pitchFamily="34" charset="-120"/>
              </a:rPr>
              <a:t>It identifies a real methodological limitation, explains how it affects the confidence of the conclusion, and points logically towards future research with people who have experienced stop and search.</a:t>
            </a:r>
            <a:endParaRPr lang="en-US" sz="1650" dirty="0"/>
          </a:p>
        </p:txBody>
      </p:sp>
      <p:sp>
        <p:nvSpPr>
          <p:cNvPr id="8" name="Text 6"/>
          <p:cNvSpPr/>
          <p:nvPr/>
        </p:nvSpPr>
        <p:spPr>
          <a:xfrm>
            <a:off x="1965960" y="4937760"/>
            <a:ext cx="8183880" cy="658368"/>
          </a:xfrm>
          <a:prstGeom prst="rect">
            <a:avLst/>
          </a:prstGeom>
          <a:solidFill>
            <a:srgbClr val="071B45"/>
          </a:solidFill>
          <a:ln w="11430">
            <a:solidFill>
              <a:srgbClr val="071B45"/>
            </a:solidFill>
          </a:ln>
        </p:spPr>
        <p:txBody>
          <a:bodyPr wrap="square" lIns="2032" tIns="2032" rIns="2032" bIns="2032" rtlCol="0" anchor="ctr">
            <a:normAutofit/>
          </a:bodyPr>
          <a:lstStyle/>
          <a:p>
            <a:pPr marL="0" indent="0" algn="ctr">
              <a:buNone/>
            </a:pPr>
            <a:r>
              <a:rPr lang="en-US" sz="1800" b="1" dirty="0">
                <a:solidFill>
                  <a:srgbClr val="FFFFFF"/>
                </a:solidFill>
                <a:latin typeface="Aptos" pitchFamily="34" charset="0"/>
                <a:ea typeface="Aptos" pitchFamily="34" charset="-122"/>
                <a:cs typeface="Aptos" pitchFamily="34" charset="-120"/>
              </a:rPr>
              <a:t>Useful formula: limitation → effect on claim → how future research could address it.</a:t>
            </a:r>
            <a:endParaRPr lang="en-US" sz="1800" dirty="0"/>
          </a:p>
        </p:txBody>
      </p:sp>
      <p:sp>
        <p:nvSpPr>
          <p:cNvPr id="9" name="Text 7"/>
          <p:cNvSpPr/>
          <p:nvPr/>
        </p:nvSpPr>
        <p:spPr>
          <a:xfrm>
            <a:off x="502920" y="6510528"/>
            <a:ext cx="7863840" cy="164592"/>
          </a:xfrm>
          <a:prstGeom prst="rect">
            <a:avLst/>
          </a:prstGeom>
          <a:noFill/>
          <a:ln/>
        </p:spPr>
        <p:txBody>
          <a:bodyPr wrap="square" lIns="0" tIns="0" rIns="0" bIns="0" rtlCol="0" anchor="ctr"/>
          <a:lstStyle/>
          <a:p>
            <a:pPr marL="0" indent="0">
              <a:buNone/>
            </a:pPr>
            <a:r>
              <a:rPr lang="en-US" sz="750" dirty="0">
                <a:solidFill>
                  <a:srgbClr val="718096"/>
                </a:solidFill>
              </a:rPr>
              <a:t>BSc Professional Investigation / Operational Policing  |  Conclusion &amp; Abstract</a:t>
            </a:r>
            <a:endParaRPr lang="en-US" sz="750" dirty="0"/>
          </a:p>
        </p:txBody>
      </p:sp>
      <p:sp>
        <p:nvSpPr>
          <p:cNvPr id="10" name="Text 8"/>
          <p:cNvSpPr/>
          <p:nvPr/>
        </p:nvSpPr>
        <p:spPr>
          <a:xfrm>
            <a:off x="11292840" y="6473952"/>
            <a:ext cx="411480" cy="228600"/>
          </a:xfrm>
          <a:prstGeom prst="rect">
            <a:avLst/>
          </a:prstGeom>
          <a:noFill/>
          <a:ln/>
        </p:spPr>
        <p:txBody>
          <a:bodyPr wrap="square" lIns="0" tIns="0" rIns="0" bIns="0" rtlCol="0" anchor="ctr"/>
          <a:lstStyle/>
          <a:p>
            <a:pPr marL="0" indent="0" algn="r">
              <a:buNone/>
            </a:pPr>
            <a:r>
              <a:rPr lang="en-US" sz="900" b="1" dirty="0">
                <a:solidFill>
                  <a:srgbClr val="8B1221"/>
                </a:solidFill>
              </a:rPr>
              <a:t>09</a:t>
            </a:r>
            <a:endParaRPr lang="en-US" sz="9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1">
    <p:bg>
      <p:bgPr>
        <a:solidFill>
          <a:srgbClr val="F7F5F1"/>
        </a:solidFill>
        <a:effectLst/>
      </p:bgPr>
    </p:bg>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7565FF8B-4241-0598-7708-AD2BD3CD31AD}"/>
              </a:ext>
            </a:extLst>
          </p:cNvPr>
          <p:cNvPicPr>
            <a:picLocks noChangeAspect="1"/>
          </p:cNvPicPr>
          <p:nvPr/>
        </p:nvPicPr>
        <p:blipFill>
          <a:blip r:embed="rId3"/>
          <a:stretch>
            <a:fillRect/>
          </a:stretch>
        </p:blipFill>
        <p:spPr>
          <a:xfrm>
            <a:off x="-12305" y="5624984"/>
            <a:ext cx="12204000" cy="1114144"/>
          </a:xfrm>
          <a:prstGeom prst="rect">
            <a:avLst/>
          </a:prstGeom>
        </p:spPr>
      </p:pic>
      <p:sp>
        <p:nvSpPr>
          <p:cNvPr id="2" name="Shape 0"/>
          <p:cNvSpPr/>
          <p:nvPr/>
        </p:nvSpPr>
        <p:spPr>
          <a:xfrm>
            <a:off x="0" y="0"/>
            <a:ext cx="12191695" cy="118872"/>
          </a:xfrm>
          <a:prstGeom prst="rect">
            <a:avLst/>
          </a:prstGeom>
          <a:solidFill>
            <a:srgbClr val="8A1538"/>
          </a:solidFill>
          <a:ln w="12700">
            <a:solidFill>
              <a:srgbClr val="8A1538"/>
            </a:solidFill>
            <a:prstDash val="solid"/>
          </a:ln>
        </p:spPr>
        <p:txBody>
          <a:bodyPr/>
          <a:lstStyle/>
          <a:p>
            <a:endParaRPr lang="en-GB"/>
          </a:p>
        </p:txBody>
      </p:sp>
      <p:sp>
        <p:nvSpPr>
          <p:cNvPr id="3" name="Shape 1"/>
          <p:cNvSpPr/>
          <p:nvPr/>
        </p:nvSpPr>
        <p:spPr>
          <a:xfrm>
            <a:off x="0" y="118872"/>
            <a:ext cx="12191695" cy="18288"/>
          </a:xfrm>
          <a:prstGeom prst="rect">
            <a:avLst/>
          </a:prstGeom>
          <a:solidFill>
            <a:srgbClr val="C6A969"/>
          </a:solidFill>
          <a:ln w="12700">
            <a:solidFill>
              <a:srgbClr val="C6A969"/>
            </a:solidFill>
            <a:prstDash val="solid"/>
          </a:ln>
        </p:spPr>
        <p:txBody>
          <a:bodyPr/>
          <a:lstStyle/>
          <a:p>
            <a:endParaRPr lang="en-GB"/>
          </a:p>
        </p:txBody>
      </p:sp>
      <p:sp>
        <p:nvSpPr>
          <p:cNvPr id="4" name="Text 2"/>
          <p:cNvSpPr/>
          <p:nvPr/>
        </p:nvSpPr>
        <p:spPr>
          <a:xfrm>
            <a:off x="502920" y="384048"/>
            <a:ext cx="8138160" cy="438912"/>
          </a:xfrm>
          <a:prstGeom prst="rect">
            <a:avLst/>
          </a:prstGeom>
          <a:noFill/>
          <a:ln/>
        </p:spPr>
        <p:txBody>
          <a:bodyPr wrap="square" lIns="0" tIns="0" rIns="0" bIns="0" rtlCol="0" anchor="ctr"/>
          <a:lstStyle/>
          <a:p>
            <a:pPr marL="0" indent="0">
              <a:buNone/>
            </a:pPr>
            <a:r>
              <a:rPr lang="en-US" sz="2800" b="1" dirty="0">
                <a:solidFill>
                  <a:srgbClr val="081D3F"/>
                </a:solidFill>
                <a:latin typeface="Aptos Display" pitchFamily="34" charset="0"/>
                <a:ea typeface="Aptos Display" pitchFamily="34" charset="-122"/>
                <a:cs typeface="Aptos Display" pitchFamily="34" charset="-120"/>
              </a:rPr>
              <a:t>What is an abstract?</a:t>
            </a:r>
            <a:endParaRPr lang="en-US" sz="2800" dirty="0"/>
          </a:p>
        </p:txBody>
      </p:sp>
      <p:sp>
        <p:nvSpPr>
          <p:cNvPr id="5" name="Text 3"/>
          <p:cNvSpPr/>
          <p:nvPr/>
        </p:nvSpPr>
        <p:spPr>
          <a:xfrm>
            <a:off x="530352" y="850392"/>
            <a:ext cx="8778240" cy="219456"/>
          </a:xfrm>
          <a:prstGeom prst="rect">
            <a:avLst/>
          </a:prstGeom>
          <a:noFill/>
          <a:ln/>
        </p:spPr>
        <p:txBody>
          <a:bodyPr wrap="square" lIns="0" tIns="0" rIns="0" bIns="0" rtlCol="0" anchor="ctr"/>
          <a:lstStyle/>
          <a:p>
            <a:pPr marL="0" indent="0">
              <a:buNone/>
            </a:pPr>
            <a:r>
              <a:rPr lang="en-US" sz="1250" i="1" dirty="0">
                <a:solidFill>
                  <a:srgbClr val="5F6B7A"/>
                </a:solidFill>
                <a:latin typeface="Aptos" pitchFamily="34" charset="0"/>
                <a:ea typeface="Aptos" pitchFamily="34" charset="-122"/>
                <a:cs typeface="Aptos" pitchFamily="34" charset="-120"/>
              </a:rPr>
              <a:t>A short, well-structured summary that helps the reader decide whether to read on.</a:t>
            </a:r>
            <a:endParaRPr lang="en-US" sz="1250" dirty="0"/>
          </a:p>
        </p:txBody>
      </p:sp>
      <p:sp>
        <p:nvSpPr>
          <p:cNvPr id="6" name="Shape 4"/>
          <p:cNvSpPr/>
          <p:nvPr/>
        </p:nvSpPr>
        <p:spPr>
          <a:xfrm>
            <a:off x="502920" y="1143000"/>
            <a:ext cx="1828800" cy="0"/>
          </a:xfrm>
          <a:prstGeom prst="line">
            <a:avLst/>
          </a:prstGeom>
          <a:noFill/>
          <a:ln w="25400">
            <a:solidFill>
              <a:srgbClr val="8A1538"/>
            </a:solidFill>
            <a:prstDash val="solid"/>
          </a:ln>
        </p:spPr>
        <p:txBody>
          <a:bodyPr/>
          <a:lstStyle/>
          <a:p>
            <a:endParaRPr lang="en-GB"/>
          </a:p>
        </p:txBody>
      </p:sp>
      <p:sp>
        <p:nvSpPr>
          <p:cNvPr id="7" name="Text 5"/>
          <p:cNvSpPr/>
          <p:nvPr/>
        </p:nvSpPr>
        <p:spPr>
          <a:xfrm>
            <a:off x="502920" y="6492240"/>
            <a:ext cx="10789920" cy="201168"/>
          </a:xfrm>
          <a:prstGeom prst="rect">
            <a:avLst/>
          </a:prstGeom>
          <a:noFill/>
          <a:ln/>
        </p:spPr>
        <p:txBody>
          <a:bodyPr wrap="square" lIns="0" tIns="0" rIns="0" bIns="0" rtlCol="0" anchor="ctr"/>
          <a:lstStyle/>
          <a:p>
            <a:pPr marL="0" indent="0">
              <a:buNone/>
            </a:pPr>
            <a:r>
              <a:rPr lang="en-US" sz="850" dirty="0">
                <a:solidFill>
                  <a:srgbClr val="667085"/>
                </a:solidFill>
              </a:rPr>
              <a:t>BSc Professional Investigation / Operational Policing  |  Conclusion &amp; Abstract  |  Delivery: 13 August 2026</a:t>
            </a:r>
            <a:endParaRPr lang="en-US" sz="850" dirty="0"/>
          </a:p>
        </p:txBody>
      </p:sp>
      <p:sp>
        <p:nvSpPr>
          <p:cNvPr id="8" name="Shape 6"/>
          <p:cNvSpPr/>
          <p:nvPr/>
        </p:nvSpPr>
        <p:spPr>
          <a:xfrm>
            <a:off x="868680" y="1600200"/>
            <a:ext cx="4663440" cy="2834640"/>
          </a:xfrm>
          <a:prstGeom prst="roundRect">
            <a:avLst>
              <a:gd name="adj" fmla="val 6452"/>
            </a:avLst>
          </a:prstGeom>
          <a:solidFill>
            <a:srgbClr val="081D3F"/>
          </a:solidFill>
          <a:ln w="12700">
            <a:solidFill>
              <a:srgbClr val="081D3F"/>
            </a:solidFill>
            <a:prstDash val="solid"/>
          </a:ln>
        </p:spPr>
        <p:txBody>
          <a:bodyPr/>
          <a:lstStyle/>
          <a:p>
            <a:endParaRPr lang="en-GB"/>
          </a:p>
        </p:txBody>
      </p:sp>
      <p:sp>
        <p:nvSpPr>
          <p:cNvPr id="9" name="Text 7"/>
          <p:cNvSpPr/>
          <p:nvPr/>
        </p:nvSpPr>
        <p:spPr>
          <a:xfrm>
            <a:off x="1143000" y="1901952"/>
            <a:ext cx="2468880" cy="365760"/>
          </a:xfrm>
          <a:prstGeom prst="rect">
            <a:avLst/>
          </a:prstGeom>
          <a:noFill/>
          <a:ln/>
        </p:spPr>
        <p:txBody>
          <a:bodyPr wrap="square" lIns="0" tIns="0" rIns="0" bIns="0" rtlCol="0" anchor="ctr"/>
          <a:lstStyle/>
          <a:p>
            <a:pPr marL="0" indent="0">
              <a:buNone/>
            </a:pPr>
            <a:r>
              <a:rPr lang="en-US" sz="2400" b="1" dirty="0">
                <a:solidFill>
                  <a:srgbClr val="FFFFFF"/>
                </a:solidFill>
              </a:rPr>
              <a:t>ABSTRACT</a:t>
            </a:r>
            <a:endParaRPr lang="en-US" sz="2400" dirty="0"/>
          </a:p>
        </p:txBody>
      </p:sp>
      <p:sp>
        <p:nvSpPr>
          <p:cNvPr id="10" name="Shape 8"/>
          <p:cNvSpPr/>
          <p:nvPr/>
        </p:nvSpPr>
        <p:spPr>
          <a:xfrm>
            <a:off x="1143000" y="2423160"/>
            <a:ext cx="1920240" cy="0"/>
          </a:xfrm>
          <a:prstGeom prst="line">
            <a:avLst/>
          </a:prstGeom>
          <a:noFill/>
          <a:ln w="25400">
            <a:solidFill>
              <a:srgbClr val="C6A969"/>
            </a:solidFill>
            <a:prstDash val="solid"/>
          </a:ln>
        </p:spPr>
        <p:txBody>
          <a:bodyPr/>
          <a:lstStyle/>
          <a:p>
            <a:endParaRPr lang="en-GB"/>
          </a:p>
        </p:txBody>
      </p:sp>
      <p:sp>
        <p:nvSpPr>
          <p:cNvPr id="11" name="Text 9"/>
          <p:cNvSpPr/>
          <p:nvPr/>
        </p:nvSpPr>
        <p:spPr>
          <a:xfrm>
            <a:off x="1143000" y="2788920"/>
            <a:ext cx="3886200" cy="749808"/>
          </a:xfrm>
          <a:prstGeom prst="rect">
            <a:avLst/>
          </a:prstGeom>
          <a:noFill/>
          <a:ln/>
        </p:spPr>
        <p:txBody>
          <a:bodyPr wrap="square" lIns="0" tIns="0" rIns="0" bIns="0" rtlCol="0" anchor="ctr">
            <a:normAutofit fontScale="92500" lnSpcReduction="20000"/>
          </a:bodyPr>
          <a:lstStyle/>
          <a:p>
            <a:pPr marL="0" indent="0">
              <a:buNone/>
            </a:pPr>
            <a:r>
              <a:rPr lang="en-US" sz="2100" b="1" dirty="0">
                <a:solidFill>
                  <a:srgbClr val="EEF4FF"/>
                </a:solidFill>
              </a:rPr>
              <a:t>A concise summary of the most important points of your dissertation.</a:t>
            </a:r>
            <a:endParaRPr lang="en-US" sz="2100" dirty="0"/>
          </a:p>
        </p:txBody>
      </p:sp>
      <p:sp>
        <p:nvSpPr>
          <p:cNvPr id="12" name="Text 10"/>
          <p:cNvSpPr/>
          <p:nvPr/>
        </p:nvSpPr>
        <p:spPr>
          <a:xfrm>
            <a:off x="6492240" y="1700784"/>
            <a:ext cx="2834640" cy="320040"/>
          </a:xfrm>
          <a:prstGeom prst="rect">
            <a:avLst/>
          </a:prstGeom>
          <a:noFill/>
          <a:ln/>
        </p:spPr>
        <p:txBody>
          <a:bodyPr wrap="square" lIns="0" tIns="0" rIns="0" bIns="0" rtlCol="0" anchor="ctr"/>
          <a:lstStyle/>
          <a:p>
            <a:pPr marL="0" indent="0">
              <a:buNone/>
            </a:pPr>
            <a:r>
              <a:rPr lang="en-US" sz="2200" b="1" dirty="0">
                <a:solidFill>
                  <a:srgbClr val="081D3F"/>
                </a:solidFill>
              </a:rPr>
              <a:t>Why it matters</a:t>
            </a:r>
            <a:endParaRPr lang="en-US" sz="2200" dirty="0"/>
          </a:p>
        </p:txBody>
      </p:sp>
      <p:sp>
        <p:nvSpPr>
          <p:cNvPr id="13" name="Shape 11"/>
          <p:cNvSpPr/>
          <p:nvPr/>
        </p:nvSpPr>
        <p:spPr>
          <a:xfrm>
            <a:off x="6537960" y="2331720"/>
            <a:ext cx="420624" cy="420624"/>
          </a:xfrm>
          <a:prstGeom prst="ellipse">
            <a:avLst/>
          </a:prstGeom>
          <a:solidFill>
            <a:srgbClr val="1F4B7A"/>
          </a:solidFill>
          <a:ln w="12700">
            <a:solidFill>
              <a:srgbClr val="1F4B7A"/>
            </a:solidFill>
            <a:prstDash val="solid"/>
          </a:ln>
        </p:spPr>
        <p:txBody>
          <a:bodyPr/>
          <a:lstStyle/>
          <a:p>
            <a:endParaRPr lang="en-GB"/>
          </a:p>
        </p:txBody>
      </p:sp>
      <p:sp>
        <p:nvSpPr>
          <p:cNvPr id="14" name="Text 12"/>
          <p:cNvSpPr/>
          <p:nvPr/>
        </p:nvSpPr>
        <p:spPr>
          <a:xfrm>
            <a:off x="6537960" y="2404872"/>
            <a:ext cx="420624" cy="146304"/>
          </a:xfrm>
          <a:prstGeom prst="rect">
            <a:avLst/>
          </a:prstGeom>
          <a:noFill/>
          <a:ln/>
        </p:spPr>
        <p:txBody>
          <a:bodyPr wrap="square" lIns="0" tIns="0" rIns="0" bIns="0" rtlCol="0" anchor="ctr"/>
          <a:lstStyle/>
          <a:p>
            <a:pPr marL="0" indent="0" algn="ctr">
              <a:buNone/>
            </a:pPr>
            <a:r>
              <a:rPr lang="en-US" sz="1200" b="1" dirty="0">
                <a:solidFill>
                  <a:srgbClr val="FFFFFF"/>
                </a:solidFill>
              </a:rPr>
              <a:t>1</a:t>
            </a:r>
            <a:endParaRPr lang="en-US" sz="1200" dirty="0"/>
          </a:p>
        </p:txBody>
      </p:sp>
      <p:sp>
        <p:nvSpPr>
          <p:cNvPr id="15" name="Text 13"/>
          <p:cNvSpPr/>
          <p:nvPr/>
        </p:nvSpPr>
        <p:spPr>
          <a:xfrm>
            <a:off x="7132320" y="2377440"/>
            <a:ext cx="4160520" cy="320040"/>
          </a:xfrm>
          <a:prstGeom prst="rect">
            <a:avLst/>
          </a:prstGeom>
          <a:noFill/>
          <a:ln/>
        </p:spPr>
        <p:txBody>
          <a:bodyPr wrap="square" lIns="0" tIns="0" rIns="0" bIns="0" rtlCol="0" anchor="ctr">
            <a:normAutofit fontScale="92500"/>
          </a:bodyPr>
          <a:lstStyle/>
          <a:p>
            <a:pPr marL="0" indent="0">
              <a:buNone/>
            </a:pPr>
            <a:r>
              <a:rPr lang="en-US" sz="1550" dirty="0">
                <a:solidFill>
                  <a:srgbClr val="081D3F"/>
                </a:solidFill>
              </a:rPr>
              <a:t>It gives the reader a rapid flavour of the document.</a:t>
            </a:r>
            <a:endParaRPr lang="en-US" sz="1550" dirty="0"/>
          </a:p>
        </p:txBody>
      </p:sp>
      <p:sp>
        <p:nvSpPr>
          <p:cNvPr id="16" name="Shape 14"/>
          <p:cNvSpPr/>
          <p:nvPr/>
        </p:nvSpPr>
        <p:spPr>
          <a:xfrm>
            <a:off x="6537960" y="3108960"/>
            <a:ext cx="420624" cy="420624"/>
          </a:xfrm>
          <a:prstGeom prst="ellipse">
            <a:avLst/>
          </a:prstGeom>
          <a:solidFill>
            <a:srgbClr val="8A1538"/>
          </a:solidFill>
          <a:ln w="12700">
            <a:solidFill>
              <a:srgbClr val="8A1538"/>
            </a:solidFill>
            <a:prstDash val="solid"/>
          </a:ln>
        </p:spPr>
        <p:txBody>
          <a:bodyPr/>
          <a:lstStyle/>
          <a:p>
            <a:endParaRPr lang="en-GB"/>
          </a:p>
        </p:txBody>
      </p:sp>
      <p:sp>
        <p:nvSpPr>
          <p:cNvPr id="17" name="Text 15"/>
          <p:cNvSpPr/>
          <p:nvPr/>
        </p:nvSpPr>
        <p:spPr>
          <a:xfrm>
            <a:off x="6537960" y="3182112"/>
            <a:ext cx="420624" cy="146304"/>
          </a:xfrm>
          <a:prstGeom prst="rect">
            <a:avLst/>
          </a:prstGeom>
          <a:noFill/>
          <a:ln/>
        </p:spPr>
        <p:txBody>
          <a:bodyPr wrap="square" lIns="0" tIns="0" rIns="0" bIns="0" rtlCol="0" anchor="ctr"/>
          <a:lstStyle/>
          <a:p>
            <a:pPr marL="0" indent="0" algn="ctr">
              <a:buNone/>
            </a:pPr>
            <a:r>
              <a:rPr lang="en-US" sz="1200" b="1" dirty="0">
                <a:solidFill>
                  <a:srgbClr val="FFFFFF"/>
                </a:solidFill>
              </a:rPr>
              <a:t>2</a:t>
            </a:r>
            <a:endParaRPr lang="en-US" sz="1200" dirty="0"/>
          </a:p>
        </p:txBody>
      </p:sp>
      <p:sp>
        <p:nvSpPr>
          <p:cNvPr id="18" name="Text 16"/>
          <p:cNvSpPr/>
          <p:nvPr/>
        </p:nvSpPr>
        <p:spPr>
          <a:xfrm>
            <a:off x="7132320" y="3154680"/>
            <a:ext cx="4160520" cy="320040"/>
          </a:xfrm>
          <a:prstGeom prst="rect">
            <a:avLst/>
          </a:prstGeom>
          <a:noFill/>
          <a:ln/>
        </p:spPr>
        <p:txBody>
          <a:bodyPr wrap="square" lIns="0" tIns="0" rIns="0" bIns="0" rtlCol="0" anchor="ctr">
            <a:normAutofit fontScale="77500" lnSpcReduction="20000"/>
          </a:bodyPr>
          <a:lstStyle/>
          <a:p>
            <a:pPr marL="0" indent="0">
              <a:buNone/>
            </a:pPr>
            <a:r>
              <a:rPr lang="en-US" sz="1550" dirty="0">
                <a:solidFill>
                  <a:srgbClr val="081D3F"/>
                </a:solidFill>
              </a:rPr>
              <a:t>It helps people decide whether the dissertation is relevant to them.</a:t>
            </a:r>
            <a:endParaRPr lang="en-US" sz="1550" dirty="0"/>
          </a:p>
        </p:txBody>
      </p:sp>
      <p:sp>
        <p:nvSpPr>
          <p:cNvPr id="19" name="Shape 17"/>
          <p:cNvSpPr/>
          <p:nvPr/>
        </p:nvSpPr>
        <p:spPr>
          <a:xfrm>
            <a:off x="6537960" y="3886200"/>
            <a:ext cx="420624" cy="420624"/>
          </a:xfrm>
          <a:prstGeom prst="ellipse">
            <a:avLst/>
          </a:prstGeom>
          <a:solidFill>
            <a:srgbClr val="C6A969"/>
          </a:solidFill>
          <a:ln w="12700">
            <a:solidFill>
              <a:srgbClr val="C6A969"/>
            </a:solidFill>
            <a:prstDash val="solid"/>
          </a:ln>
        </p:spPr>
        <p:txBody>
          <a:bodyPr/>
          <a:lstStyle/>
          <a:p>
            <a:endParaRPr lang="en-GB"/>
          </a:p>
        </p:txBody>
      </p:sp>
      <p:sp>
        <p:nvSpPr>
          <p:cNvPr id="20" name="Text 18"/>
          <p:cNvSpPr/>
          <p:nvPr/>
        </p:nvSpPr>
        <p:spPr>
          <a:xfrm>
            <a:off x="6537960" y="3959352"/>
            <a:ext cx="420624" cy="146304"/>
          </a:xfrm>
          <a:prstGeom prst="rect">
            <a:avLst/>
          </a:prstGeom>
          <a:noFill/>
          <a:ln/>
        </p:spPr>
        <p:txBody>
          <a:bodyPr wrap="square" lIns="0" tIns="0" rIns="0" bIns="0" rtlCol="0" anchor="ctr"/>
          <a:lstStyle/>
          <a:p>
            <a:pPr marL="0" indent="0" algn="ctr">
              <a:buNone/>
            </a:pPr>
            <a:r>
              <a:rPr lang="en-US" sz="1200" b="1" dirty="0">
                <a:solidFill>
                  <a:srgbClr val="FFFFFF"/>
                </a:solidFill>
              </a:rPr>
              <a:t>3</a:t>
            </a:r>
            <a:endParaRPr lang="en-US" sz="1200" dirty="0"/>
          </a:p>
        </p:txBody>
      </p:sp>
      <p:sp>
        <p:nvSpPr>
          <p:cNvPr id="21" name="Text 19"/>
          <p:cNvSpPr/>
          <p:nvPr/>
        </p:nvSpPr>
        <p:spPr>
          <a:xfrm>
            <a:off x="7132320" y="3931920"/>
            <a:ext cx="4160520" cy="320040"/>
          </a:xfrm>
          <a:prstGeom prst="rect">
            <a:avLst/>
          </a:prstGeom>
          <a:noFill/>
          <a:ln/>
        </p:spPr>
        <p:txBody>
          <a:bodyPr wrap="square" lIns="0" tIns="0" rIns="0" bIns="0" rtlCol="0" anchor="ctr">
            <a:normAutofit fontScale="77500" lnSpcReduction="20000"/>
          </a:bodyPr>
          <a:lstStyle/>
          <a:p>
            <a:pPr marL="0" indent="0">
              <a:buNone/>
            </a:pPr>
            <a:r>
              <a:rPr lang="en-US" sz="1550" dirty="0">
                <a:solidFill>
                  <a:srgbClr val="081D3F"/>
                </a:solidFill>
              </a:rPr>
              <a:t>It is often easier to write last, once the whole study is clear.</a:t>
            </a:r>
            <a:endParaRPr lang="en-US" sz="155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2">
    <p:bg>
      <p:bgPr>
        <a:solidFill>
          <a:srgbClr val="F7F5F1"/>
        </a:solidFill>
        <a:effectLst/>
      </p:bgPr>
    </p:bg>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10588569-40F0-4064-0916-F9C4433A5061}"/>
              </a:ext>
            </a:extLst>
          </p:cNvPr>
          <p:cNvPicPr>
            <a:picLocks noChangeAspect="1"/>
          </p:cNvPicPr>
          <p:nvPr/>
        </p:nvPicPr>
        <p:blipFill>
          <a:blip r:embed="rId3"/>
          <a:stretch>
            <a:fillRect/>
          </a:stretch>
        </p:blipFill>
        <p:spPr>
          <a:xfrm>
            <a:off x="-12305" y="5624984"/>
            <a:ext cx="12204000" cy="1114144"/>
          </a:xfrm>
          <a:prstGeom prst="rect">
            <a:avLst/>
          </a:prstGeom>
        </p:spPr>
      </p:pic>
      <p:sp>
        <p:nvSpPr>
          <p:cNvPr id="2" name="Shape 0"/>
          <p:cNvSpPr/>
          <p:nvPr/>
        </p:nvSpPr>
        <p:spPr>
          <a:xfrm>
            <a:off x="0" y="0"/>
            <a:ext cx="12191695" cy="118872"/>
          </a:xfrm>
          <a:prstGeom prst="rect">
            <a:avLst/>
          </a:prstGeom>
          <a:solidFill>
            <a:srgbClr val="8A1538"/>
          </a:solidFill>
          <a:ln w="12700">
            <a:solidFill>
              <a:srgbClr val="8A1538"/>
            </a:solidFill>
            <a:prstDash val="solid"/>
          </a:ln>
        </p:spPr>
        <p:txBody>
          <a:bodyPr/>
          <a:lstStyle/>
          <a:p>
            <a:endParaRPr lang="en-GB"/>
          </a:p>
        </p:txBody>
      </p:sp>
      <p:sp>
        <p:nvSpPr>
          <p:cNvPr id="3" name="Shape 1"/>
          <p:cNvSpPr/>
          <p:nvPr/>
        </p:nvSpPr>
        <p:spPr>
          <a:xfrm>
            <a:off x="0" y="118872"/>
            <a:ext cx="12191695" cy="18288"/>
          </a:xfrm>
          <a:prstGeom prst="rect">
            <a:avLst/>
          </a:prstGeom>
          <a:solidFill>
            <a:srgbClr val="C6A969"/>
          </a:solidFill>
          <a:ln w="12700">
            <a:solidFill>
              <a:srgbClr val="C6A969"/>
            </a:solidFill>
            <a:prstDash val="solid"/>
          </a:ln>
        </p:spPr>
        <p:txBody>
          <a:bodyPr/>
          <a:lstStyle/>
          <a:p>
            <a:endParaRPr lang="en-GB"/>
          </a:p>
        </p:txBody>
      </p:sp>
      <p:sp>
        <p:nvSpPr>
          <p:cNvPr id="4" name="Text 2"/>
          <p:cNvSpPr/>
          <p:nvPr/>
        </p:nvSpPr>
        <p:spPr>
          <a:xfrm>
            <a:off x="502920" y="384048"/>
            <a:ext cx="8138160" cy="438912"/>
          </a:xfrm>
          <a:prstGeom prst="rect">
            <a:avLst/>
          </a:prstGeom>
          <a:noFill/>
          <a:ln/>
        </p:spPr>
        <p:txBody>
          <a:bodyPr wrap="square" lIns="0" tIns="0" rIns="0" bIns="0" rtlCol="0" anchor="ctr"/>
          <a:lstStyle/>
          <a:p>
            <a:pPr marL="0" indent="0">
              <a:buNone/>
            </a:pPr>
            <a:r>
              <a:rPr lang="en-US" sz="2800" b="1" dirty="0">
                <a:solidFill>
                  <a:srgbClr val="081D3F"/>
                </a:solidFill>
                <a:latin typeface="Aptos Display" pitchFamily="34" charset="0"/>
                <a:ea typeface="Aptos Display" pitchFamily="34" charset="-122"/>
                <a:cs typeface="Aptos Display" pitchFamily="34" charset="-120"/>
              </a:rPr>
              <a:t>What the abstract briefly tells the reader</a:t>
            </a:r>
            <a:endParaRPr lang="en-US" sz="2800" dirty="0"/>
          </a:p>
        </p:txBody>
      </p:sp>
      <p:sp>
        <p:nvSpPr>
          <p:cNvPr id="5" name="Text 3"/>
          <p:cNvSpPr/>
          <p:nvPr/>
        </p:nvSpPr>
        <p:spPr>
          <a:xfrm>
            <a:off x="530352" y="850392"/>
            <a:ext cx="8778240" cy="219456"/>
          </a:xfrm>
          <a:prstGeom prst="rect">
            <a:avLst/>
          </a:prstGeom>
          <a:noFill/>
          <a:ln/>
        </p:spPr>
        <p:txBody>
          <a:bodyPr wrap="square" lIns="0" tIns="0" rIns="0" bIns="0" rtlCol="0" anchor="ctr"/>
          <a:lstStyle/>
          <a:p>
            <a:pPr marL="0" indent="0">
              <a:buNone/>
            </a:pPr>
            <a:r>
              <a:rPr lang="en-US" sz="1250" i="1" dirty="0">
                <a:solidFill>
                  <a:srgbClr val="5F6B7A"/>
                </a:solidFill>
                <a:latin typeface="Aptos" pitchFamily="34" charset="0"/>
                <a:ea typeface="Aptos" pitchFamily="34" charset="-122"/>
                <a:cs typeface="Aptos" pitchFamily="34" charset="-120"/>
              </a:rPr>
              <a:t>It summarises the dissertation; it does not discuss the findings in depth.</a:t>
            </a:r>
            <a:endParaRPr lang="en-US" sz="1250" dirty="0"/>
          </a:p>
        </p:txBody>
      </p:sp>
      <p:sp>
        <p:nvSpPr>
          <p:cNvPr id="6" name="Shape 4"/>
          <p:cNvSpPr/>
          <p:nvPr/>
        </p:nvSpPr>
        <p:spPr>
          <a:xfrm>
            <a:off x="502920" y="1143000"/>
            <a:ext cx="1828800" cy="0"/>
          </a:xfrm>
          <a:prstGeom prst="line">
            <a:avLst/>
          </a:prstGeom>
          <a:noFill/>
          <a:ln w="25400">
            <a:solidFill>
              <a:srgbClr val="8A1538"/>
            </a:solidFill>
            <a:prstDash val="solid"/>
          </a:ln>
        </p:spPr>
        <p:txBody>
          <a:bodyPr/>
          <a:lstStyle/>
          <a:p>
            <a:endParaRPr lang="en-GB"/>
          </a:p>
        </p:txBody>
      </p:sp>
      <p:sp>
        <p:nvSpPr>
          <p:cNvPr id="7" name="Text 5"/>
          <p:cNvSpPr/>
          <p:nvPr/>
        </p:nvSpPr>
        <p:spPr>
          <a:xfrm>
            <a:off x="502920" y="6492240"/>
            <a:ext cx="10789920" cy="201168"/>
          </a:xfrm>
          <a:prstGeom prst="rect">
            <a:avLst/>
          </a:prstGeom>
          <a:noFill/>
          <a:ln/>
        </p:spPr>
        <p:txBody>
          <a:bodyPr wrap="square" lIns="0" tIns="0" rIns="0" bIns="0" rtlCol="0" anchor="ctr"/>
          <a:lstStyle/>
          <a:p>
            <a:pPr marL="0" indent="0">
              <a:buNone/>
            </a:pPr>
            <a:r>
              <a:rPr lang="en-US" sz="850" dirty="0">
                <a:solidFill>
                  <a:srgbClr val="667085"/>
                </a:solidFill>
              </a:rPr>
              <a:t>BSc Professional Investigation / Operational Policing  |  Conclusion &amp; Abstract  |  Delivery: 13 August 2026</a:t>
            </a:r>
            <a:endParaRPr lang="en-US" sz="850" dirty="0"/>
          </a:p>
        </p:txBody>
      </p:sp>
      <p:sp>
        <p:nvSpPr>
          <p:cNvPr id="8" name="Shape 6"/>
          <p:cNvSpPr/>
          <p:nvPr/>
        </p:nvSpPr>
        <p:spPr>
          <a:xfrm>
            <a:off x="868680" y="1783080"/>
            <a:ext cx="2240280" cy="2057400"/>
          </a:xfrm>
          <a:prstGeom prst="roundRect">
            <a:avLst>
              <a:gd name="adj" fmla="val 8000"/>
            </a:avLst>
          </a:prstGeom>
          <a:solidFill>
            <a:srgbClr val="FFFFFF"/>
          </a:solidFill>
          <a:ln w="12700">
            <a:solidFill>
              <a:srgbClr val="D6DEE8"/>
            </a:solidFill>
            <a:prstDash val="solid"/>
          </a:ln>
        </p:spPr>
        <p:txBody>
          <a:bodyPr/>
          <a:lstStyle/>
          <a:p>
            <a:endParaRPr lang="en-GB"/>
          </a:p>
        </p:txBody>
      </p:sp>
      <p:sp>
        <p:nvSpPr>
          <p:cNvPr id="9" name="Text 7"/>
          <p:cNvSpPr/>
          <p:nvPr/>
        </p:nvSpPr>
        <p:spPr>
          <a:xfrm>
            <a:off x="1051560" y="2011680"/>
            <a:ext cx="731520" cy="256032"/>
          </a:xfrm>
          <a:prstGeom prst="rect">
            <a:avLst/>
          </a:prstGeom>
          <a:noFill/>
          <a:ln/>
        </p:spPr>
        <p:txBody>
          <a:bodyPr wrap="square" lIns="0" tIns="0" rIns="0" bIns="0" rtlCol="0" anchor="ctr"/>
          <a:lstStyle/>
          <a:p>
            <a:pPr marL="0" indent="0">
              <a:buNone/>
            </a:pPr>
            <a:r>
              <a:rPr lang="en-US" sz="1700" b="1" dirty="0">
                <a:solidFill>
                  <a:srgbClr val="1F4B7A"/>
                </a:solidFill>
              </a:rPr>
              <a:t>01</a:t>
            </a:r>
            <a:endParaRPr lang="en-US" sz="1700" dirty="0"/>
          </a:p>
        </p:txBody>
      </p:sp>
      <p:sp>
        <p:nvSpPr>
          <p:cNvPr id="10" name="Text 8"/>
          <p:cNvSpPr/>
          <p:nvPr/>
        </p:nvSpPr>
        <p:spPr>
          <a:xfrm>
            <a:off x="1051560" y="2514600"/>
            <a:ext cx="1783080" cy="228600"/>
          </a:xfrm>
          <a:prstGeom prst="rect">
            <a:avLst/>
          </a:prstGeom>
          <a:noFill/>
          <a:ln/>
        </p:spPr>
        <p:txBody>
          <a:bodyPr wrap="square" lIns="0" tIns="0" rIns="0" bIns="0" rtlCol="0" anchor="ctr">
            <a:normAutofit/>
          </a:bodyPr>
          <a:lstStyle/>
          <a:p>
            <a:pPr marL="0" indent="0">
              <a:buNone/>
            </a:pPr>
            <a:r>
              <a:rPr lang="en-US" sz="1500" b="1" dirty="0">
                <a:solidFill>
                  <a:srgbClr val="081D3F"/>
                </a:solidFill>
              </a:rPr>
              <a:t>Major elements</a:t>
            </a:r>
            <a:endParaRPr lang="en-US" sz="1500" dirty="0"/>
          </a:p>
        </p:txBody>
      </p:sp>
      <p:sp>
        <p:nvSpPr>
          <p:cNvPr id="11" name="Text 9"/>
          <p:cNvSpPr/>
          <p:nvPr/>
        </p:nvSpPr>
        <p:spPr>
          <a:xfrm>
            <a:off x="1051560" y="2944368"/>
            <a:ext cx="1783080" cy="457200"/>
          </a:xfrm>
          <a:prstGeom prst="rect">
            <a:avLst/>
          </a:prstGeom>
          <a:noFill/>
          <a:ln/>
        </p:spPr>
        <p:txBody>
          <a:bodyPr wrap="square" lIns="0" tIns="0" rIns="0" bIns="0" rtlCol="0" anchor="ctr">
            <a:normAutofit/>
          </a:bodyPr>
          <a:lstStyle/>
          <a:p>
            <a:pPr marL="0" indent="0">
              <a:buNone/>
            </a:pPr>
            <a:r>
              <a:rPr lang="en-US" sz="1230" dirty="0">
                <a:solidFill>
                  <a:srgbClr val="5F6B7A"/>
                </a:solidFill>
              </a:rPr>
              <a:t>What the dissertation contains</a:t>
            </a:r>
            <a:endParaRPr lang="en-US" sz="1230" dirty="0"/>
          </a:p>
        </p:txBody>
      </p:sp>
      <p:sp>
        <p:nvSpPr>
          <p:cNvPr id="12" name="Shape 10"/>
          <p:cNvSpPr/>
          <p:nvPr/>
        </p:nvSpPr>
        <p:spPr>
          <a:xfrm>
            <a:off x="3685032" y="1783080"/>
            <a:ext cx="2240280" cy="2057400"/>
          </a:xfrm>
          <a:prstGeom prst="roundRect">
            <a:avLst>
              <a:gd name="adj" fmla="val 8000"/>
            </a:avLst>
          </a:prstGeom>
          <a:solidFill>
            <a:srgbClr val="FFFFFF"/>
          </a:solidFill>
          <a:ln w="12700">
            <a:solidFill>
              <a:srgbClr val="D6DEE8"/>
            </a:solidFill>
            <a:prstDash val="solid"/>
          </a:ln>
        </p:spPr>
        <p:txBody>
          <a:bodyPr/>
          <a:lstStyle/>
          <a:p>
            <a:endParaRPr lang="en-GB"/>
          </a:p>
        </p:txBody>
      </p:sp>
      <p:sp>
        <p:nvSpPr>
          <p:cNvPr id="13" name="Text 11"/>
          <p:cNvSpPr/>
          <p:nvPr/>
        </p:nvSpPr>
        <p:spPr>
          <a:xfrm>
            <a:off x="3867912" y="2011680"/>
            <a:ext cx="731520" cy="256032"/>
          </a:xfrm>
          <a:prstGeom prst="rect">
            <a:avLst/>
          </a:prstGeom>
          <a:noFill/>
          <a:ln/>
        </p:spPr>
        <p:txBody>
          <a:bodyPr wrap="square" lIns="0" tIns="0" rIns="0" bIns="0" rtlCol="0" anchor="ctr"/>
          <a:lstStyle/>
          <a:p>
            <a:pPr marL="0" indent="0">
              <a:buNone/>
            </a:pPr>
            <a:r>
              <a:rPr lang="en-US" sz="1700" b="1" dirty="0">
                <a:solidFill>
                  <a:srgbClr val="8A1538"/>
                </a:solidFill>
              </a:rPr>
              <a:t>02</a:t>
            </a:r>
            <a:endParaRPr lang="en-US" sz="1700" dirty="0"/>
          </a:p>
        </p:txBody>
      </p:sp>
      <p:sp>
        <p:nvSpPr>
          <p:cNvPr id="14" name="Text 12"/>
          <p:cNvSpPr/>
          <p:nvPr/>
        </p:nvSpPr>
        <p:spPr>
          <a:xfrm>
            <a:off x="3867912" y="2514600"/>
            <a:ext cx="1783080" cy="228600"/>
          </a:xfrm>
          <a:prstGeom prst="rect">
            <a:avLst/>
          </a:prstGeom>
          <a:noFill/>
          <a:ln/>
        </p:spPr>
        <p:txBody>
          <a:bodyPr wrap="square" lIns="0" tIns="0" rIns="0" bIns="0" rtlCol="0" anchor="ctr">
            <a:normAutofit/>
          </a:bodyPr>
          <a:lstStyle/>
          <a:p>
            <a:pPr marL="0" indent="0">
              <a:buNone/>
            </a:pPr>
            <a:r>
              <a:rPr lang="en-US" sz="1500" b="1" dirty="0">
                <a:solidFill>
                  <a:srgbClr val="081D3F"/>
                </a:solidFill>
              </a:rPr>
              <a:t>Research question</a:t>
            </a:r>
            <a:endParaRPr lang="en-US" sz="1500" dirty="0"/>
          </a:p>
        </p:txBody>
      </p:sp>
      <p:sp>
        <p:nvSpPr>
          <p:cNvPr id="15" name="Text 13"/>
          <p:cNvSpPr/>
          <p:nvPr/>
        </p:nvSpPr>
        <p:spPr>
          <a:xfrm>
            <a:off x="3867912" y="2944368"/>
            <a:ext cx="1783080" cy="457200"/>
          </a:xfrm>
          <a:prstGeom prst="rect">
            <a:avLst/>
          </a:prstGeom>
          <a:noFill/>
          <a:ln/>
        </p:spPr>
        <p:txBody>
          <a:bodyPr wrap="square" lIns="0" tIns="0" rIns="0" bIns="0" rtlCol="0" anchor="ctr">
            <a:normAutofit/>
          </a:bodyPr>
          <a:lstStyle/>
          <a:p>
            <a:pPr marL="0" indent="0">
              <a:buNone/>
            </a:pPr>
            <a:r>
              <a:rPr lang="en-US" sz="1230" dirty="0">
                <a:solidFill>
                  <a:srgbClr val="5F6B7A"/>
                </a:solidFill>
              </a:rPr>
              <a:t>What problem or question it seeks to answer</a:t>
            </a:r>
            <a:endParaRPr lang="en-US" sz="1230" dirty="0"/>
          </a:p>
        </p:txBody>
      </p:sp>
      <p:sp>
        <p:nvSpPr>
          <p:cNvPr id="16" name="Shape 14"/>
          <p:cNvSpPr/>
          <p:nvPr/>
        </p:nvSpPr>
        <p:spPr>
          <a:xfrm>
            <a:off x="6501384" y="1783080"/>
            <a:ext cx="2240280" cy="2057400"/>
          </a:xfrm>
          <a:prstGeom prst="roundRect">
            <a:avLst>
              <a:gd name="adj" fmla="val 8000"/>
            </a:avLst>
          </a:prstGeom>
          <a:solidFill>
            <a:srgbClr val="FFFFFF"/>
          </a:solidFill>
          <a:ln w="12700">
            <a:solidFill>
              <a:srgbClr val="D6DEE8"/>
            </a:solidFill>
            <a:prstDash val="solid"/>
          </a:ln>
        </p:spPr>
        <p:txBody>
          <a:bodyPr/>
          <a:lstStyle/>
          <a:p>
            <a:endParaRPr lang="en-GB"/>
          </a:p>
        </p:txBody>
      </p:sp>
      <p:sp>
        <p:nvSpPr>
          <p:cNvPr id="17" name="Text 15"/>
          <p:cNvSpPr/>
          <p:nvPr/>
        </p:nvSpPr>
        <p:spPr>
          <a:xfrm>
            <a:off x="6684264" y="2011680"/>
            <a:ext cx="731520" cy="256032"/>
          </a:xfrm>
          <a:prstGeom prst="rect">
            <a:avLst/>
          </a:prstGeom>
          <a:noFill/>
          <a:ln/>
        </p:spPr>
        <p:txBody>
          <a:bodyPr wrap="square" lIns="0" tIns="0" rIns="0" bIns="0" rtlCol="0" anchor="ctr"/>
          <a:lstStyle/>
          <a:p>
            <a:pPr marL="0" indent="0">
              <a:buNone/>
            </a:pPr>
            <a:r>
              <a:rPr lang="en-US" sz="1700" b="1" dirty="0">
                <a:solidFill>
                  <a:srgbClr val="2F6B4F"/>
                </a:solidFill>
              </a:rPr>
              <a:t>03</a:t>
            </a:r>
            <a:endParaRPr lang="en-US" sz="1700" dirty="0"/>
          </a:p>
        </p:txBody>
      </p:sp>
      <p:sp>
        <p:nvSpPr>
          <p:cNvPr id="18" name="Text 16"/>
          <p:cNvSpPr/>
          <p:nvPr/>
        </p:nvSpPr>
        <p:spPr>
          <a:xfrm>
            <a:off x="6684264" y="2514600"/>
            <a:ext cx="1783080" cy="228600"/>
          </a:xfrm>
          <a:prstGeom prst="rect">
            <a:avLst/>
          </a:prstGeom>
          <a:noFill/>
          <a:ln/>
        </p:spPr>
        <p:txBody>
          <a:bodyPr wrap="square" lIns="0" tIns="0" rIns="0" bIns="0" rtlCol="0" anchor="ctr">
            <a:normAutofit/>
          </a:bodyPr>
          <a:lstStyle/>
          <a:p>
            <a:pPr marL="0" indent="0">
              <a:buNone/>
            </a:pPr>
            <a:r>
              <a:rPr lang="en-US" sz="1500" b="1" dirty="0">
                <a:solidFill>
                  <a:srgbClr val="081D3F"/>
                </a:solidFill>
              </a:rPr>
              <a:t>Results</a:t>
            </a:r>
            <a:endParaRPr lang="en-US" sz="1500" dirty="0"/>
          </a:p>
        </p:txBody>
      </p:sp>
      <p:sp>
        <p:nvSpPr>
          <p:cNvPr id="19" name="Text 17"/>
          <p:cNvSpPr/>
          <p:nvPr/>
        </p:nvSpPr>
        <p:spPr>
          <a:xfrm>
            <a:off x="6684264" y="2944368"/>
            <a:ext cx="1783080" cy="457200"/>
          </a:xfrm>
          <a:prstGeom prst="rect">
            <a:avLst/>
          </a:prstGeom>
          <a:noFill/>
          <a:ln/>
        </p:spPr>
        <p:txBody>
          <a:bodyPr wrap="square" lIns="0" tIns="0" rIns="0" bIns="0" rtlCol="0" anchor="ctr">
            <a:normAutofit/>
          </a:bodyPr>
          <a:lstStyle/>
          <a:p>
            <a:pPr marL="0" indent="0">
              <a:buNone/>
            </a:pPr>
            <a:r>
              <a:rPr lang="en-US" sz="1230" dirty="0">
                <a:solidFill>
                  <a:srgbClr val="5F6B7A"/>
                </a:solidFill>
              </a:rPr>
              <a:t>What the study achieved or found</a:t>
            </a:r>
            <a:endParaRPr lang="en-US" sz="1230" dirty="0"/>
          </a:p>
        </p:txBody>
      </p:sp>
      <p:sp>
        <p:nvSpPr>
          <p:cNvPr id="20" name="Shape 18"/>
          <p:cNvSpPr/>
          <p:nvPr/>
        </p:nvSpPr>
        <p:spPr>
          <a:xfrm>
            <a:off x="9317736" y="1783080"/>
            <a:ext cx="2240280" cy="2057400"/>
          </a:xfrm>
          <a:prstGeom prst="roundRect">
            <a:avLst>
              <a:gd name="adj" fmla="val 8000"/>
            </a:avLst>
          </a:prstGeom>
          <a:solidFill>
            <a:srgbClr val="F8E9ED"/>
          </a:solidFill>
          <a:ln w="12700">
            <a:solidFill>
              <a:srgbClr val="E5BBC4"/>
            </a:solidFill>
            <a:prstDash val="solid"/>
          </a:ln>
        </p:spPr>
        <p:txBody>
          <a:bodyPr/>
          <a:lstStyle/>
          <a:p>
            <a:endParaRPr lang="en-GB"/>
          </a:p>
        </p:txBody>
      </p:sp>
      <p:sp>
        <p:nvSpPr>
          <p:cNvPr id="21" name="Text 19"/>
          <p:cNvSpPr/>
          <p:nvPr/>
        </p:nvSpPr>
        <p:spPr>
          <a:xfrm>
            <a:off x="9500616" y="2011680"/>
            <a:ext cx="731520" cy="256032"/>
          </a:xfrm>
          <a:prstGeom prst="rect">
            <a:avLst/>
          </a:prstGeom>
          <a:noFill/>
          <a:ln/>
        </p:spPr>
        <p:txBody>
          <a:bodyPr wrap="square" lIns="0" tIns="0" rIns="0" bIns="0" rtlCol="0" anchor="ctr"/>
          <a:lstStyle/>
          <a:p>
            <a:pPr marL="0" indent="0">
              <a:buNone/>
            </a:pPr>
            <a:r>
              <a:rPr lang="en-US" sz="1700" b="1" dirty="0">
                <a:solidFill>
                  <a:srgbClr val="C86F2B"/>
                </a:solidFill>
              </a:rPr>
              <a:t>04</a:t>
            </a:r>
            <a:endParaRPr lang="en-US" sz="1700" dirty="0"/>
          </a:p>
        </p:txBody>
      </p:sp>
      <p:sp>
        <p:nvSpPr>
          <p:cNvPr id="22" name="Text 20"/>
          <p:cNvSpPr/>
          <p:nvPr/>
        </p:nvSpPr>
        <p:spPr>
          <a:xfrm>
            <a:off x="9500616" y="2514600"/>
            <a:ext cx="1783080" cy="228600"/>
          </a:xfrm>
          <a:prstGeom prst="rect">
            <a:avLst/>
          </a:prstGeom>
          <a:noFill/>
          <a:ln/>
        </p:spPr>
        <p:txBody>
          <a:bodyPr wrap="square" lIns="0" tIns="0" rIns="0" bIns="0" rtlCol="0" anchor="ctr">
            <a:normAutofit/>
          </a:bodyPr>
          <a:lstStyle/>
          <a:p>
            <a:pPr marL="0" indent="0">
              <a:buNone/>
            </a:pPr>
            <a:r>
              <a:rPr lang="en-US" sz="1500" b="1" dirty="0">
                <a:solidFill>
                  <a:srgbClr val="081D3F"/>
                </a:solidFill>
              </a:rPr>
              <a:t>Boundary</a:t>
            </a:r>
            <a:endParaRPr lang="en-US" sz="1500" dirty="0"/>
          </a:p>
        </p:txBody>
      </p:sp>
      <p:sp>
        <p:nvSpPr>
          <p:cNvPr id="23" name="Text 21"/>
          <p:cNvSpPr/>
          <p:nvPr/>
        </p:nvSpPr>
        <p:spPr>
          <a:xfrm>
            <a:off x="9500616" y="2944368"/>
            <a:ext cx="1783080" cy="457200"/>
          </a:xfrm>
          <a:prstGeom prst="rect">
            <a:avLst/>
          </a:prstGeom>
          <a:noFill/>
          <a:ln/>
        </p:spPr>
        <p:txBody>
          <a:bodyPr wrap="square" lIns="0" tIns="0" rIns="0" bIns="0" rtlCol="0" anchor="ctr">
            <a:normAutofit/>
          </a:bodyPr>
          <a:lstStyle/>
          <a:p>
            <a:pPr marL="0" indent="0">
              <a:buNone/>
            </a:pPr>
            <a:r>
              <a:rPr lang="en-US" sz="1230" dirty="0">
                <a:solidFill>
                  <a:srgbClr val="5F6B7A"/>
                </a:solidFill>
              </a:rPr>
              <a:t>It does not explore or debate the findings</a:t>
            </a:r>
            <a:endParaRPr lang="en-US" sz="1230" dirty="0"/>
          </a:p>
        </p:txBody>
      </p:sp>
      <p:sp>
        <p:nvSpPr>
          <p:cNvPr id="24" name="Text 22"/>
          <p:cNvSpPr/>
          <p:nvPr/>
        </p:nvSpPr>
        <p:spPr>
          <a:xfrm>
            <a:off x="1143000" y="4983480"/>
            <a:ext cx="9875520" cy="384048"/>
          </a:xfrm>
          <a:prstGeom prst="rect">
            <a:avLst/>
          </a:prstGeom>
          <a:noFill/>
          <a:ln/>
        </p:spPr>
        <p:txBody>
          <a:bodyPr wrap="square" lIns="0" tIns="0" rIns="0" bIns="0" rtlCol="0" anchor="ctr">
            <a:normAutofit fontScale="85000" lnSpcReduction="10000"/>
          </a:bodyPr>
          <a:lstStyle/>
          <a:p>
            <a:pPr marL="0" indent="0" algn="ctr">
              <a:buNone/>
            </a:pPr>
            <a:r>
              <a:rPr lang="en-US" sz="1820" b="1" dirty="0">
                <a:solidFill>
                  <a:srgbClr val="081D3F"/>
                </a:solidFill>
              </a:rPr>
              <a:t>Think back to your literature review: you used abstracts to judge relevance quickly. Your reader will do the same.</a:t>
            </a:r>
            <a:endParaRPr lang="en-US" sz="182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3">
    <p:bg>
      <p:bgPr>
        <a:solidFill>
          <a:srgbClr val="F7F5F1"/>
        </a:solidFill>
        <a:effectLst/>
      </p:bgPr>
    </p:bg>
    <p:spTree>
      <p:nvGrpSpPr>
        <p:cNvPr id="1" name=""/>
        <p:cNvGrpSpPr/>
        <p:nvPr/>
      </p:nvGrpSpPr>
      <p:grpSpPr>
        <a:xfrm>
          <a:off x="0" y="0"/>
          <a:ext cx="0" cy="0"/>
          <a:chOff x="0" y="0"/>
          <a:chExt cx="0" cy="0"/>
        </a:xfrm>
      </p:grpSpPr>
      <p:pic>
        <p:nvPicPr>
          <p:cNvPr id="30" name="Picture 29">
            <a:extLst>
              <a:ext uri="{FF2B5EF4-FFF2-40B4-BE49-F238E27FC236}">
                <a16:creationId xmlns:a16="http://schemas.microsoft.com/office/drawing/2014/main" id="{79FA0D07-3A63-55D4-AD60-F251FD96851E}"/>
              </a:ext>
            </a:extLst>
          </p:cNvPr>
          <p:cNvPicPr>
            <a:picLocks noChangeAspect="1"/>
          </p:cNvPicPr>
          <p:nvPr/>
        </p:nvPicPr>
        <p:blipFill>
          <a:blip r:embed="rId3"/>
          <a:stretch>
            <a:fillRect/>
          </a:stretch>
        </p:blipFill>
        <p:spPr>
          <a:xfrm>
            <a:off x="-12305" y="5624984"/>
            <a:ext cx="12204000" cy="1114144"/>
          </a:xfrm>
          <a:prstGeom prst="rect">
            <a:avLst/>
          </a:prstGeom>
        </p:spPr>
      </p:pic>
      <p:sp>
        <p:nvSpPr>
          <p:cNvPr id="2" name="Shape 0"/>
          <p:cNvSpPr/>
          <p:nvPr/>
        </p:nvSpPr>
        <p:spPr>
          <a:xfrm>
            <a:off x="0" y="0"/>
            <a:ext cx="12191695" cy="118872"/>
          </a:xfrm>
          <a:prstGeom prst="rect">
            <a:avLst/>
          </a:prstGeom>
          <a:solidFill>
            <a:srgbClr val="8A1538"/>
          </a:solidFill>
          <a:ln w="12700">
            <a:solidFill>
              <a:srgbClr val="8A1538"/>
            </a:solidFill>
            <a:prstDash val="solid"/>
          </a:ln>
        </p:spPr>
        <p:txBody>
          <a:bodyPr/>
          <a:lstStyle/>
          <a:p>
            <a:endParaRPr lang="en-GB"/>
          </a:p>
        </p:txBody>
      </p:sp>
      <p:sp>
        <p:nvSpPr>
          <p:cNvPr id="3" name="Shape 1"/>
          <p:cNvSpPr/>
          <p:nvPr/>
        </p:nvSpPr>
        <p:spPr>
          <a:xfrm>
            <a:off x="0" y="118872"/>
            <a:ext cx="12191695" cy="18288"/>
          </a:xfrm>
          <a:prstGeom prst="rect">
            <a:avLst/>
          </a:prstGeom>
          <a:solidFill>
            <a:srgbClr val="C6A969"/>
          </a:solidFill>
          <a:ln w="12700">
            <a:solidFill>
              <a:srgbClr val="C6A969"/>
            </a:solidFill>
            <a:prstDash val="solid"/>
          </a:ln>
        </p:spPr>
        <p:txBody>
          <a:bodyPr/>
          <a:lstStyle/>
          <a:p>
            <a:endParaRPr lang="en-GB"/>
          </a:p>
        </p:txBody>
      </p:sp>
      <p:sp>
        <p:nvSpPr>
          <p:cNvPr id="4" name="Text 2"/>
          <p:cNvSpPr/>
          <p:nvPr/>
        </p:nvSpPr>
        <p:spPr>
          <a:xfrm>
            <a:off x="502920" y="384048"/>
            <a:ext cx="8138160" cy="438912"/>
          </a:xfrm>
          <a:prstGeom prst="rect">
            <a:avLst/>
          </a:prstGeom>
          <a:noFill/>
          <a:ln/>
        </p:spPr>
        <p:txBody>
          <a:bodyPr wrap="square" lIns="0" tIns="0" rIns="0" bIns="0" rtlCol="0" anchor="ctr"/>
          <a:lstStyle/>
          <a:p>
            <a:pPr marL="0" indent="0">
              <a:buNone/>
            </a:pPr>
            <a:r>
              <a:rPr lang="en-US" sz="2800" b="1" dirty="0">
                <a:solidFill>
                  <a:srgbClr val="081D3F"/>
                </a:solidFill>
                <a:latin typeface="Aptos Display" pitchFamily="34" charset="0"/>
                <a:ea typeface="Aptos Display" pitchFamily="34" charset="-122"/>
                <a:cs typeface="Aptos Display" pitchFamily="34" charset="-120"/>
              </a:rPr>
              <a:t>Abstract structure</a:t>
            </a:r>
            <a:endParaRPr lang="en-US" sz="2800" dirty="0"/>
          </a:p>
        </p:txBody>
      </p:sp>
      <p:sp>
        <p:nvSpPr>
          <p:cNvPr id="5" name="Text 3"/>
          <p:cNvSpPr/>
          <p:nvPr/>
        </p:nvSpPr>
        <p:spPr>
          <a:xfrm>
            <a:off x="530352" y="850392"/>
            <a:ext cx="8778240" cy="219456"/>
          </a:xfrm>
          <a:prstGeom prst="rect">
            <a:avLst/>
          </a:prstGeom>
          <a:noFill/>
          <a:ln/>
        </p:spPr>
        <p:txBody>
          <a:bodyPr wrap="square" lIns="0" tIns="0" rIns="0" bIns="0" rtlCol="0" anchor="ctr"/>
          <a:lstStyle/>
          <a:p>
            <a:pPr marL="0" indent="0">
              <a:buNone/>
            </a:pPr>
            <a:r>
              <a:rPr lang="en-US" sz="1250" i="1" dirty="0">
                <a:solidFill>
                  <a:srgbClr val="5F6B7A"/>
                </a:solidFill>
                <a:latin typeface="Aptos" pitchFamily="34" charset="0"/>
                <a:ea typeface="Aptos" pitchFamily="34" charset="-122"/>
                <a:cs typeface="Aptos" pitchFamily="34" charset="-120"/>
              </a:rPr>
              <a:t>A simple four-part model: Purpose, Methodology, Findings, Implications.</a:t>
            </a:r>
            <a:endParaRPr lang="en-US" sz="1250" dirty="0"/>
          </a:p>
        </p:txBody>
      </p:sp>
      <p:sp>
        <p:nvSpPr>
          <p:cNvPr id="6" name="Shape 4"/>
          <p:cNvSpPr/>
          <p:nvPr/>
        </p:nvSpPr>
        <p:spPr>
          <a:xfrm>
            <a:off x="502920" y="1143000"/>
            <a:ext cx="1828800" cy="0"/>
          </a:xfrm>
          <a:prstGeom prst="line">
            <a:avLst/>
          </a:prstGeom>
          <a:noFill/>
          <a:ln w="25400">
            <a:solidFill>
              <a:srgbClr val="8A1538"/>
            </a:solidFill>
            <a:prstDash val="solid"/>
          </a:ln>
        </p:spPr>
        <p:txBody>
          <a:bodyPr/>
          <a:lstStyle/>
          <a:p>
            <a:endParaRPr lang="en-GB"/>
          </a:p>
        </p:txBody>
      </p:sp>
      <p:sp>
        <p:nvSpPr>
          <p:cNvPr id="7" name="Text 5"/>
          <p:cNvSpPr/>
          <p:nvPr/>
        </p:nvSpPr>
        <p:spPr>
          <a:xfrm>
            <a:off x="502920" y="6492240"/>
            <a:ext cx="10789920" cy="201168"/>
          </a:xfrm>
          <a:prstGeom prst="rect">
            <a:avLst/>
          </a:prstGeom>
          <a:noFill/>
          <a:ln/>
        </p:spPr>
        <p:txBody>
          <a:bodyPr wrap="square" lIns="0" tIns="0" rIns="0" bIns="0" rtlCol="0" anchor="ctr"/>
          <a:lstStyle/>
          <a:p>
            <a:pPr marL="0" indent="0">
              <a:buNone/>
            </a:pPr>
            <a:r>
              <a:rPr lang="en-US" sz="850" dirty="0">
                <a:solidFill>
                  <a:srgbClr val="667085"/>
                </a:solidFill>
              </a:rPr>
              <a:t>BSc Professional Investigation / Operational Policing  |  Conclusion &amp; Abstract  |  Delivery: 13 August 2026</a:t>
            </a:r>
            <a:endParaRPr lang="en-US" sz="850" dirty="0"/>
          </a:p>
        </p:txBody>
      </p:sp>
      <p:sp>
        <p:nvSpPr>
          <p:cNvPr id="8" name="Shape 6"/>
          <p:cNvSpPr/>
          <p:nvPr/>
        </p:nvSpPr>
        <p:spPr>
          <a:xfrm>
            <a:off x="914400" y="1444752"/>
            <a:ext cx="4663440" cy="1481328"/>
          </a:xfrm>
          <a:prstGeom prst="roundRect">
            <a:avLst>
              <a:gd name="adj" fmla="val 11111"/>
            </a:avLst>
          </a:prstGeom>
          <a:solidFill>
            <a:srgbClr val="FFFFFF"/>
          </a:solidFill>
          <a:ln w="12700">
            <a:solidFill>
              <a:srgbClr val="D7DFE8"/>
            </a:solidFill>
            <a:prstDash val="solid"/>
          </a:ln>
        </p:spPr>
        <p:txBody>
          <a:bodyPr/>
          <a:lstStyle/>
          <a:p>
            <a:endParaRPr lang="en-GB"/>
          </a:p>
        </p:txBody>
      </p:sp>
      <p:sp>
        <p:nvSpPr>
          <p:cNvPr id="9" name="Shape 7"/>
          <p:cNvSpPr/>
          <p:nvPr/>
        </p:nvSpPr>
        <p:spPr>
          <a:xfrm>
            <a:off x="1143000" y="1773936"/>
            <a:ext cx="658368" cy="658368"/>
          </a:xfrm>
          <a:prstGeom prst="ellipse">
            <a:avLst/>
          </a:prstGeom>
          <a:solidFill>
            <a:srgbClr val="1F4B7A"/>
          </a:solidFill>
          <a:ln w="12700">
            <a:solidFill>
              <a:srgbClr val="1F4B7A"/>
            </a:solidFill>
            <a:prstDash val="solid"/>
          </a:ln>
        </p:spPr>
        <p:txBody>
          <a:bodyPr/>
          <a:lstStyle/>
          <a:p>
            <a:endParaRPr lang="en-GB"/>
          </a:p>
        </p:txBody>
      </p:sp>
      <p:sp>
        <p:nvSpPr>
          <p:cNvPr id="10" name="Text 8"/>
          <p:cNvSpPr/>
          <p:nvPr/>
        </p:nvSpPr>
        <p:spPr>
          <a:xfrm>
            <a:off x="1143000" y="1947672"/>
            <a:ext cx="658368" cy="109728"/>
          </a:xfrm>
          <a:prstGeom prst="rect">
            <a:avLst/>
          </a:prstGeom>
          <a:noFill/>
          <a:ln/>
        </p:spPr>
        <p:txBody>
          <a:bodyPr wrap="square" lIns="0" tIns="0" rIns="0" bIns="0" rtlCol="0" anchor="ctr"/>
          <a:lstStyle/>
          <a:p>
            <a:pPr marL="0" indent="0" algn="ctr">
              <a:buNone/>
            </a:pPr>
            <a:r>
              <a:rPr lang="en-US" sz="1300" b="1" dirty="0">
                <a:solidFill>
                  <a:srgbClr val="FFFFFF"/>
                </a:solidFill>
              </a:rPr>
              <a:t>1</a:t>
            </a:r>
            <a:endParaRPr lang="en-US" sz="1300" dirty="0"/>
          </a:p>
        </p:txBody>
      </p:sp>
      <p:sp>
        <p:nvSpPr>
          <p:cNvPr id="11" name="Text 9"/>
          <p:cNvSpPr/>
          <p:nvPr/>
        </p:nvSpPr>
        <p:spPr>
          <a:xfrm>
            <a:off x="1965960" y="1755648"/>
            <a:ext cx="3291840" cy="256032"/>
          </a:xfrm>
          <a:prstGeom prst="rect">
            <a:avLst/>
          </a:prstGeom>
          <a:noFill/>
          <a:ln/>
        </p:spPr>
        <p:txBody>
          <a:bodyPr wrap="square" lIns="0" tIns="0" rIns="0" bIns="0" rtlCol="0" anchor="ctr"/>
          <a:lstStyle/>
          <a:p>
            <a:pPr marL="0" indent="0">
              <a:buNone/>
            </a:pPr>
            <a:r>
              <a:rPr lang="en-US" sz="1700" b="1" dirty="0">
                <a:solidFill>
                  <a:srgbClr val="081D3F"/>
                </a:solidFill>
              </a:rPr>
              <a:t>Purpose</a:t>
            </a:r>
            <a:endParaRPr lang="en-US" sz="1700" dirty="0"/>
          </a:p>
        </p:txBody>
      </p:sp>
      <p:sp>
        <p:nvSpPr>
          <p:cNvPr id="12" name="Text 10"/>
          <p:cNvSpPr/>
          <p:nvPr/>
        </p:nvSpPr>
        <p:spPr>
          <a:xfrm>
            <a:off x="1965960" y="2194560"/>
            <a:ext cx="3246120" cy="292608"/>
          </a:xfrm>
          <a:prstGeom prst="rect">
            <a:avLst/>
          </a:prstGeom>
          <a:noFill/>
          <a:ln/>
        </p:spPr>
        <p:txBody>
          <a:bodyPr wrap="square" lIns="0" tIns="0" rIns="0" bIns="0" rtlCol="0" anchor="ctr">
            <a:normAutofit/>
          </a:bodyPr>
          <a:lstStyle/>
          <a:p>
            <a:pPr marL="0" indent="0">
              <a:buNone/>
            </a:pPr>
            <a:r>
              <a:rPr lang="en-US" sz="1280" dirty="0">
                <a:solidFill>
                  <a:srgbClr val="5F6B7A"/>
                </a:solidFill>
              </a:rPr>
              <a:t>What is it about and why does it matter?</a:t>
            </a:r>
            <a:endParaRPr lang="en-US" sz="1280" dirty="0"/>
          </a:p>
        </p:txBody>
      </p:sp>
      <p:sp>
        <p:nvSpPr>
          <p:cNvPr id="13" name="Shape 11"/>
          <p:cNvSpPr/>
          <p:nvPr/>
        </p:nvSpPr>
        <p:spPr>
          <a:xfrm>
            <a:off x="6172200" y="1444752"/>
            <a:ext cx="4663440" cy="1481328"/>
          </a:xfrm>
          <a:prstGeom prst="roundRect">
            <a:avLst>
              <a:gd name="adj" fmla="val 11111"/>
            </a:avLst>
          </a:prstGeom>
          <a:solidFill>
            <a:srgbClr val="FFFFFF"/>
          </a:solidFill>
          <a:ln w="12700">
            <a:solidFill>
              <a:srgbClr val="D7DFE8"/>
            </a:solidFill>
            <a:prstDash val="solid"/>
          </a:ln>
        </p:spPr>
        <p:txBody>
          <a:bodyPr/>
          <a:lstStyle/>
          <a:p>
            <a:endParaRPr lang="en-GB"/>
          </a:p>
        </p:txBody>
      </p:sp>
      <p:sp>
        <p:nvSpPr>
          <p:cNvPr id="14" name="Shape 12"/>
          <p:cNvSpPr/>
          <p:nvPr/>
        </p:nvSpPr>
        <p:spPr>
          <a:xfrm>
            <a:off x="6400800" y="1773936"/>
            <a:ext cx="658368" cy="658368"/>
          </a:xfrm>
          <a:prstGeom prst="ellipse">
            <a:avLst/>
          </a:prstGeom>
          <a:solidFill>
            <a:srgbClr val="8A1538"/>
          </a:solidFill>
          <a:ln w="12700">
            <a:solidFill>
              <a:srgbClr val="8A1538"/>
            </a:solidFill>
            <a:prstDash val="solid"/>
          </a:ln>
        </p:spPr>
        <p:txBody>
          <a:bodyPr/>
          <a:lstStyle/>
          <a:p>
            <a:endParaRPr lang="en-GB"/>
          </a:p>
        </p:txBody>
      </p:sp>
      <p:sp>
        <p:nvSpPr>
          <p:cNvPr id="15" name="Text 13"/>
          <p:cNvSpPr/>
          <p:nvPr/>
        </p:nvSpPr>
        <p:spPr>
          <a:xfrm>
            <a:off x="6400800" y="1947672"/>
            <a:ext cx="658368" cy="109728"/>
          </a:xfrm>
          <a:prstGeom prst="rect">
            <a:avLst/>
          </a:prstGeom>
          <a:noFill/>
          <a:ln/>
        </p:spPr>
        <p:txBody>
          <a:bodyPr wrap="square" lIns="0" tIns="0" rIns="0" bIns="0" rtlCol="0" anchor="ctr"/>
          <a:lstStyle/>
          <a:p>
            <a:pPr marL="0" indent="0" algn="ctr">
              <a:buNone/>
            </a:pPr>
            <a:r>
              <a:rPr lang="en-US" sz="1300" b="1" dirty="0">
                <a:solidFill>
                  <a:srgbClr val="FFFFFF"/>
                </a:solidFill>
              </a:rPr>
              <a:t>2</a:t>
            </a:r>
            <a:endParaRPr lang="en-US" sz="1300" dirty="0"/>
          </a:p>
        </p:txBody>
      </p:sp>
      <p:sp>
        <p:nvSpPr>
          <p:cNvPr id="16" name="Text 14"/>
          <p:cNvSpPr/>
          <p:nvPr/>
        </p:nvSpPr>
        <p:spPr>
          <a:xfrm>
            <a:off x="7223760" y="1755648"/>
            <a:ext cx="3291840" cy="256032"/>
          </a:xfrm>
          <a:prstGeom prst="rect">
            <a:avLst/>
          </a:prstGeom>
          <a:noFill/>
          <a:ln/>
        </p:spPr>
        <p:txBody>
          <a:bodyPr wrap="square" lIns="0" tIns="0" rIns="0" bIns="0" rtlCol="0" anchor="ctr"/>
          <a:lstStyle/>
          <a:p>
            <a:pPr marL="0" indent="0">
              <a:buNone/>
            </a:pPr>
            <a:r>
              <a:rPr lang="en-US" sz="1700" b="1" dirty="0">
                <a:solidFill>
                  <a:srgbClr val="081D3F"/>
                </a:solidFill>
              </a:rPr>
              <a:t>Methodology</a:t>
            </a:r>
            <a:endParaRPr lang="en-US" sz="1700" dirty="0"/>
          </a:p>
        </p:txBody>
      </p:sp>
      <p:sp>
        <p:nvSpPr>
          <p:cNvPr id="17" name="Text 15"/>
          <p:cNvSpPr/>
          <p:nvPr/>
        </p:nvSpPr>
        <p:spPr>
          <a:xfrm>
            <a:off x="7223760" y="2194560"/>
            <a:ext cx="3246120" cy="292608"/>
          </a:xfrm>
          <a:prstGeom prst="rect">
            <a:avLst/>
          </a:prstGeom>
          <a:noFill/>
          <a:ln/>
        </p:spPr>
        <p:txBody>
          <a:bodyPr wrap="square" lIns="0" tIns="0" rIns="0" bIns="0" rtlCol="0" anchor="ctr">
            <a:normAutofit/>
          </a:bodyPr>
          <a:lstStyle/>
          <a:p>
            <a:pPr marL="0" indent="0">
              <a:buNone/>
            </a:pPr>
            <a:r>
              <a:rPr lang="en-US" sz="1280" dirty="0">
                <a:solidFill>
                  <a:srgbClr val="5F6B7A"/>
                </a:solidFill>
              </a:rPr>
              <a:t>How did you carry out the research?</a:t>
            </a:r>
            <a:endParaRPr lang="en-US" sz="1280" dirty="0"/>
          </a:p>
        </p:txBody>
      </p:sp>
      <p:sp>
        <p:nvSpPr>
          <p:cNvPr id="18" name="Shape 16"/>
          <p:cNvSpPr/>
          <p:nvPr/>
        </p:nvSpPr>
        <p:spPr>
          <a:xfrm>
            <a:off x="914400" y="3493008"/>
            <a:ext cx="4663440" cy="1481328"/>
          </a:xfrm>
          <a:prstGeom prst="roundRect">
            <a:avLst>
              <a:gd name="adj" fmla="val 11111"/>
            </a:avLst>
          </a:prstGeom>
          <a:solidFill>
            <a:srgbClr val="FFFFFF"/>
          </a:solidFill>
          <a:ln w="12700">
            <a:solidFill>
              <a:srgbClr val="D7DFE8"/>
            </a:solidFill>
            <a:prstDash val="solid"/>
          </a:ln>
        </p:spPr>
        <p:txBody>
          <a:bodyPr/>
          <a:lstStyle/>
          <a:p>
            <a:endParaRPr lang="en-GB"/>
          </a:p>
        </p:txBody>
      </p:sp>
      <p:sp>
        <p:nvSpPr>
          <p:cNvPr id="19" name="Shape 17"/>
          <p:cNvSpPr/>
          <p:nvPr/>
        </p:nvSpPr>
        <p:spPr>
          <a:xfrm>
            <a:off x="1143000" y="3822192"/>
            <a:ext cx="658368" cy="658368"/>
          </a:xfrm>
          <a:prstGeom prst="ellipse">
            <a:avLst/>
          </a:prstGeom>
          <a:solidFill>
            <a:srgbClr val="2F6B4F"/>
          </a:solidFill>
          <a:ln w="12700">
            <a:solidFill>
              <a:srgbClr val="2F6B4F"/>
            </a:solidFill>
            <a:prstDash val="solid"/>
          </a:ln>
        </p:spPr>
        <p:txBody>
          <a:bodyPr/>
          <a:lstStyle/>
          <a:p>
            <a:endParaRPr lang="en-GB"/>
          </a:p>
        </p:txBody>
      </p:sp>
      <p:sp>
        <p:nvSpPr>
          <p:cNvPr id="20" name="Text 18"/>
          <p:cNvSpPr/>
          <p:nvPr/>
        </p:nvSpPr>
        <p:spPr>
          <a:xfrm>
            <a:off x="1143000" y="3995928"/>
            <a:ext cx="658368" cy="109728"/>
          </a:xfrm>
          <a:prstGeom prst="rect">
            <a:avLst/>
          </a:prstGeom>
          <a:noFill/>
          <a:ln/>
        </p:spPr>
        <p:txBody>
          <a:bodyPr wrap="square" lIns="0" tIns="0" rIns="0" bIns="0" rtlCol="0" anchor="ctr"/>
          <a:lstStyle/>
          <a:p>
            <a:pPr marL="0" indent="0" algn="ctr">
              <a:buNone/>
            </a:pPr>
            <a:r>
              <a:rPr lang="en-US" sz="1300" b="1" dirty="0">
                <a:solidFill>
                  <a:srgbClr val="FFFFFF"/>
                </a:solidFill>
              </a:rPr>
              <a:t>3</a:t>
            </a:r>
            <a:endParaRPr lang="en-US" sz="1300" dirty="0"/>
          </a:p>
        </p:txBody>
      </p:sp>
      <p:sp>
        <p:nvSpPr>
          <p:cNvPr id="21" name="Text 19"/>
          <p:cNvSpPr/>
          <p:nvPr/>
        </p:nvSpPr>
        <p:spPr>
          <a:xfrm>
            <a:off x="1965960" y="3803904"/>
            <a:ext cx="3291840" cy="256032"/>
          </a:xfrm>
          <a:prstGeom prst="rect">
            <a:avLst/>
          </a:prstGeom>
          <a:noFill/>
          <a:ln/>
        </p:spPr>
        <p:txBody>
          <a:bodyPr wrap="square" lIns="0" tIns="0" rIns="0" bIns="0" rtlCol="0" anchor="ctr"/>
          <a:lstStyle/>
          <a:p>
            <a:pPr marL="0" indent="0">
              <a:buNone/>
            </a:pPr>
            <a:r>
              <a:rPr lang="en-US" sz="1700" b="1" dirty="0">
                <a:solidFill>
                  <a:srgbClr val="081D3F"/>
                </a:solidFill>
              </a:rPr>
              <a:t>Findings</a:t>
            </a:r>
            <a:endParaRPr lang="en-US" sz="1700" dirty="0"/>
          </a:p>
        </p:txBody>
      </p:sp>
      <p:sp>
        <p:nvSpPr>
          <p:cNvPr id="22" name="Text 20"/>
          <p:cNvSpPr/>
          <p:nvPr/>
        </p:nvSpPr>
        <p:spPr>
          <a:xfrm>
            <a:off x="1965960" y="4242816"/>
            <a:ext cx="3246120" cy="292608"/>
          </a:xfrm>
          <a:prstGeom prst="rect">
            <a:avLst/>
          </a:prstGeom>
          <a:noFill/>
          <a:ln/>
        </p:spPr>
        <p:txBody>
          <a:bodyPr wrap="square" lIns="0" tIns="0" rIns="0" bIns="0" rtlCol="0" anchor="ctr">
            <a:normAutofit/>
          </a:bodyPr>
          <a:lstStyle/>
          <a:p>
            <a:pPr marL="0" indent="0">
              <a:buNone/>
            </a:pPr>
            <a:r>
              <a:rPr lang="en-US" sz="1280" dirty="0">
                <a:solidFill>
                  <a:srgbClr val="5F6B7A"/>
                </a:solidFill>
              </a:rPr>
              <a:t>What answers did you find?</a:t>
            </a:r>
            <a:endParaRPr lang="en-US" sz="1280" dirty="0"/>
          </a:p>
        </p:txBody>
      </p:sp>
      <p:sp>
        <p:nvSpPr>
          <p:cNvPr id="23" name="Shape 21"/>
          <p:cNvSpPr/>
          <p:nvPr/>
        </p:nvSpPr>
        <p:spPr>
          <a:xfrm>
            <a:off x="6172200" y="3493008"/>
            <a:ext cx="4663440" cy="1481328"/>
          </a:xfrm>
          <a:prstGeom prst="roundRect">
            <a:avLst>
              <a:gd name="adj" fmla="val 11111"/>
            </a:avLst>
          </a:prstGeom>
          <a:solidFill>
            <a:srgbClr val="FFFFFF"/>
          </a:solidFill>
          <a:ln w="12700">
            <a:solidFill>
              <a:srgbClr val="D7DFE8"/>
            </a:solidFill>
            <a:prstDash val="solid"/>
          </a:ln>
        </p:spPr>
        <p:txBody>
          <a:bodyPr/>
          <a:lstStyle/>
          <a:p>
            <a:endParaRPr lang="en-GB"/>
          </a:p>
        </p:txBody>
      </p:sp>
      <p:sp>
        <p:nvSpPr>
          <p:cNvPr id="24" name="Shape 22"/>
          <p:cNvSpPr/>
          <p:nvPr/>
        </p:nvSpPr>
        <p:spPr>
          <a:xfrm>
            <a:off x="6400800" y="3822192"/>
            <a:ext cx="658368" cy="658368"/>
          </a:xfrm>
          <a:prstGeom prst="ellipse">
            <a:avLst/>
          </a:prstGeom>
          <a:solidFill>
            <a:srgbClr val="C6A969"/>
          </a:solidFill>
          <a:ln w="12700">
            <a:solidFill>
              <a:srgbClr val="C6A969"/>
            </a:solidFill>
            <a:prstDash val="solid"/>
          </a:ln>
        </p:spPr>
        <p:txBody>
          <a:bodyPr/>
          <a:lstStyle/>
          <a:p>
            <a:endParaRPr lang="en-GB"/>
          </a:p>
        </p:txBody>
      </p:sp>
      <p:sp>
        <p:nvSpPr>
          <p:cNvPr id="25" name="Text 23"/>
          <p:cNvSpPr/>
          <p:nvPr/>
        </p:nvSpPr>
        <p:spPr>
          <a:xfrm>
            <a:off x="6400800" y="3995928"/>
            <a:ext cx="658368" cy="109728"/>
          </a:xfrm>
          <a:prstGeom prst="rect">
            <a:avLst/>
          </a:prstGeom>
          <a:noFill/>
          <a:ln/>
        </p:spPr>
        <p:txBody>
          <a:bodyPr wrap="square" lIns="0" tIns="0" rIns="0" bIns="0" rtlCol="0" anchor="ctr"/>
          <a:lstStyle/>
          <a:p>
            <a:pPr marL="0" indent="0" algn="ctr">
              <a:buNone/>
            </a:pPr>
            <a:r>
              <a:rPr lang="en-US" sz="1300" b="1" dirty="0">
                <a:solidFill>
                  <a:srgbClr val="FFFFFF"/>
                </a:solidFill>
              </a:rPr>
              <a:t>4</a:t>
            </a:r>
            <a:endParaRPr lang="en-US" sz="1300" dirty="0"/>
          </a:p>
        </p:txBody>
      </p:sp>
      <p:sp>
        <p:nvSpPr>
          <p:cNvPr id="26" name="Text 24"/>
          <p:cNvSpPr/>
          <p:nvPr/>
        </p:nvSpPr>
        <p:spPr>
          <a:xfrm>
            <a:off x="7223760" y="3803904"/>
            <a:ext cx="3291840" cy="256032"/>
          </a:xfrm>
          <a:prstGeom prst="rect">
            <a:avLst/>
          </a:prstGeom>
          <a:noFill/>
          <a:ln/>
        </p:spPr>
        <p:txBody>
          <a:bodyPr wrap="square" lIns="0" tIns="0" rIns="0" bIns="0" rtlCol="0" anchor="ctr"/>
          <a:lstStyle/>
          <a:p>
            <a:pPr marL="0" indent="0">
              <a:buNone/>
            </a:pPr>
            <a:r>
              <a:rPr lang="en-US" sz="1700" b="1" dirty="0">
                <a:solidFill>
                  <a:srgbClr val="081D3F"/>
                </a:solidFill>
              </a:rPr>
              <a:t>Implications</a:t>
            </a:r>
            <a:endParaRPr lang="en-US" sz="1700" dirty="0"/>
          </a:p>
        </p:txBody>
      </p:sp>
      <p:sp>
        <p:nvSpPr>
          <p:cNvPr id="27" name="Text 25"/>
          <p:cNvSpPr/>
          <p:nvPr/>
        </p:nvSpPr>
        <p:spPr>
          <a:xfrm>
            <a:off x="7223760" y="4242816"/>
            <a:ext cx="3246120" cy="292608"/>
          </a:xfrm>
          <a:prstGeom prst="rect">
            <a:avLst/>
          </a:prstGeom>
          <a:noFill/>
          <a:ln/>
        </p:spPr>
        <p:txBody>
          <a:bodyPr wrap="square" lIns="0" tIns="0" rIns="0" bIns="0" rtlCol="0" anchor="ctr">
            <a:normAutofit fontScale="85000" lnSpcReduction="20000"/>
          </a:bodyPr>
          <a:lstStyle/>
          <a:p>
            <a:pPr marL="0" indent="0">
              <a:buNone/>
            </a:pPr>
            <a:r>
              <a:rPr lang="en-US" sz="1280" dirty="0">
                <a:solidFill>
                  <a:srgbClr val="5F6B7A"/>
                </a:solidFill>
              </a:rPr>
              <a:t>What do the answers mean for knowledge, practice or future research?</a:t>
            </a:r>
            <a:endParaRPr lang="en-US" sz="1280" dirty="0"/>
          </a:p>
        </p:txBody>
      </p:sp>
      <p:sp>
        <p:nvSpPr>
          <p:cNvPr id="28" name="Text 26"/>
          <p:cNvSpPr/>
          <p:nvPr/>
        </p:nvSpPr>
        <p:spPr>
          <a:xfrm>
            <a:off x="1143000" y="5238088"/>
            <a:ext cx="9738360" cy="219456"/>
          </a:xfrm>
          <a:prstGeom prst="rect">
            <a:avLst/>
          </a:prstGeom>
          <a:noFill/>
          <a:ln/>
        </p:spPr>
        <p:txBody>
          <a:bodyPr wrap="square" lIns="0" tIns="0" rIns="0" bIns="0" rtlCol="0" anchor="ctr"/>
          <a:lstStyle/>
          <a:p>
            <a:pPr marL="0" indent="0" algn="ctr">
              <a:buNone/>
            </a:pPr>
            <a:r>
              <a:rPr lang="en-US" sz="1650" b="1" dirty="0">
                <a:solidFill>
                  <a:srgbClr val="8A1538"/>
                </a:solidFill>
              </a:rPr>
              <a:t>Use this as a paragraph sequence. One or two clear sentences for each element is usually enough.</a:t>
            </a:r>
            <a:endParaRPr lang="en-US" sz="165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14">
    <p:bg>
      <p:bgPr>
        <a:solidFill>
          <a:srgbClr val="F7F5F1"/>
        </a:solidFill>
        <a:effectLst/>
      </p:bgPr>
    </p:bg>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08769CDE-5682-D886-9C8D-378E23F3D349}"/>
              </a:ext>
            </a:extLst>
          </p:cNvPr>
          <p:cNvPicPr>
            <a:picLocks noChangeAspect="1"/>
          </p:cNvPicPr>
          <p:nvPr/>
        </p:nvPicPr>
        <p:blipFill>
          <a:blip r:embed="rId3"/>
          <a:stretch>
            <a:fillRect/>
          </a:stretch>
        </p:blipFill>
        <p:spPr>
          <a:xfrm>
            <a:off x="-12305" y="5624984"/>
            <a:ext cx="12204000" cy="1114144"/>
          </a:xfrm>
          <a:prstGeom prst="rect">
            <a:avLst/>
          </a:prstGeom>
        </p:spPr>
      </p:pic>
      <p:sp>
        <p:nvSpPr>
          <p:cNvPr id="2" name="Shape 0"/>
          <p:cNvSpPr/>
          <p:nvPr/>
        </p:nvSpPr>
        <p:spPr>
          <a:xfrm>
            <a:off x="0" y="0"/>
            <a:ext cx="12191695" cy="118872"/>
          </a:xfrm>
          <a:prstGeom prst="rect">
            <a:avLst/>
          </a:prstGeom>
          <a:solidFill>
            <a:srgbClr val="8A1538"/>
          </a:solidFill>
          <a:ln w="12700">
            <a:solidFill>
              <a:srgbClr val="8A1538"/>
            </a:solidFill>
            <a:prstDash val="solid"/>
          </a:ln>
        </p:spPr>
        <p:txBody>
          <a:bodyPr/>
          <a:lstStyle/>
          <a:p>
            <a:endParaRPr lang="en-GB"/>
          </a:p>
        </p:txBody>
      </p:sp>
      <p:sp>
        <p:nvSpPr>
          <p:cNvPr id="3" name="Shape 1"/>
          <p:cNvSpPr/>
          <p:nvPr/>
        </p:nvSpPr>
        <p:spPr>
          <a:xfrm>
            <a:off x="0" y="118872"/>
            <a:ext cx="12191695" cy="18288"/>
          </a:xfrm>
          <a:prstGeom prst="rect">
            <a:avLst/>
          </a:prstGeom>
          <a:solidFill>
            <a:srgbClr val="C6A969"/>
          </a:solidFill>
          <a:ln w="12700">
            <a:solidFill>
              <a:srgbClr val="C6A969"/>
            </a:solidFill>
            <a:prstDash val="solid"/>
          </a:ln>
        </p:spPr>
        <p:txBody>
          <a:bodyPr/>
          <a:lstStyle/>
          <a:p>
            <a:endParaRPr lang="en-GB"/>
          </a:p>
        </p:txBody>
      </p:sp>
      <p:sp>
        <p:nvSpPr>
          <p:cNvPr id="4" name="Text 2"/>
          <p:cNvSpPr/>
          <p:nvPr/>
        </p:nvSpPr>
        <p:spPr>
          <a:xfrm>
            <a:off x="502920" y="384048"/>
            <a:ext cx="8138160" cy="438912"/>
          </a:xfrm>
          <a:prstGeom prst="rect">
            <a:avLst/>
          </a:prstGeom>
          <a:noFill/>
          <a:ln/>
        </p:spPr>
        <p:txBody>
          <a:bodyPr wrap="square" lIns="0" tIns="0" rIns="0" bIns="0" rtlCol="0" anchor="ctr"/>
          <a:lstStyle/>
          <a:p>
            <a:pPr marL="0" indent="0">
              <a:buNone/>
            </a:pPr>
            <a:r>
              <a:rPr lang="en-US" sz="2800" b="1" dirty="0">
                <a:solidFill>
                  <a:srgbClr val="081D3F"/>
                </a:solidFill>
                <a:latin typeface="Aptos Display" pitchFamily="34" charset="0"/>
                <a:ea typeface="Aptos Display" pitchFamily="34" charset="-122"/>
                <a:cs typeface="Aptos Display" pitchFamily="34" charset="-120"/>
              </a:rPr>
              <a:t>Remember: WWHS</a:t>
            </a:r>
            <a:endParaRPr lang="en-US" sz="2800" dirty="0"/>
          </a:p>
        </p:txBody>
      </p:sp>
      <p:sp>
        <p:nvSpPr>
          <p:cNvPr id="5" name="Text 3"/>
          <p:cNvSpPr/>
          <p:nvPr/>
        </p:nvSpPr>
        <p:spPr>
          <a:xfrm>
            <a:off x="530352" y="850392"/>
            <a:ext cx="8778240" cy="219456"/>
          </a:xfrm>
          <a:prstGeom prst="rect">
            <a:avLst/>
          </a:prstGeom>
          <a:noFill/>
          <a:ln/>
        </p:spPr>
        <p:txBody>
          <a:bodyPr wrap="square" lIns="0" tIns="0" rIns="0" bIns="0" rtlCol="0" anchor="ctr"/>
          <a:lstStyle/>
          <a:p>
            <a:pPr marL="0" indent="0">
              <a:buNone/>
            </a:pPr>
            <a:r>
              <a:rPr lang="en-US" sz="1250" i="1" dirty="0">
                <a:solidFill>
                  <a:srgbClr val="5F6B7A"/>
                </a:solidFill>
                <a:latin typeface="Aptos" pitchFamily="34" charset="0"/>
                <a:ea typeface="Aptos" pitchFamily="34" charset="-122"/>
                <a:cs typeface="Aptos" pitchFamily="34" charset="-120"/>
              </a:rPr>
              <a:t>A quick test for whether the abstract is complete.</a:t>
            </a:r>
            <a:endParaRPr lang="en-US" sz="1250" dirty="0"/>
          </a:p>
        </p:txBody>
      </p:sp>
      <p:sp>
        <p:nvSpPr>
          <p:cNvPr id="6" name="Shape 4"/>
          <p:cNvSpPr/>
          <p:nvPr/>
        </p:nvSpPr>
        <p:spPr>
          <a:xfrm>
            <a:off x="502920" y="1143000"/>
            <a:ext cx="1828800" cy="0"/>
          </a:xfrm>
          <a:prstGeom prst="line">
            <a:avLst/>
          </a:prstGeom>
          <a:noFill/>
          <a:ln w="25400">
            <a:solidFill>
              <a:srgbClr val="8A1538"/>
            </a:solidFill>
            <a:prstDash val="solid"/>
          </a:ln>
        </p:spPr>
        <p:txBody>
          <a:bodyPr/>
          <a:lstStyle/>
          <a:p>
            <a:endParaRPr lang="en-GB"/>
          </a:p>
        </p:txBody>
      </p:sp>
      <p:sp>
        <p:nvSpPr>
          <p:cNvPr id="7" name="Text 5"/>
          <p:cNvSpPr/>
          <p:nvPr/>
        </p:nvSpPr>
        <p:spPr>
          <a:xfrm>
            <a:off x="502920" y="6492240"/>
            <a:ext cx="10789920" cy="201168"/>
          </a:xfrm>
          <a:prstGeom prst="rect">
            <a:avLst/>
          </a:prstGeom>
          <a:noFill/>
          <a:ln/>
        </p:spPr>
        <p:txBody>
          <a:bodyPr wrap="square" lIns="0" tIns="0" rIns="0" bIns="0" rtlCol="0" anchor="ctr"/>
          <a:lstStyle/>
          <a:p>
            <a:pPr marL="0" indent="0">
              <a:buNone/>
            </a:pPr>
            <a:r>
              <a:rPr lang="en-US" sz="850" dirty="0">
                <a:solidFill>
                  <a:srgbClr val="667085"/>
                </a:solidFill>
              </a:rPr>
              <a:t>BSc Professional Investigation / Operational Policing  |  Conclusion &amp; Abstract  |  Delivery: 13 August 2026</a:t>
            </a:r>
            <a:endParaRPr lang="en-US" sz="850" dirty="0"/>
          </a:p>
        </p:txBody>
      </p:sp>
      <p:sp>
        <p:nvSpPr>
          <p:cNvPr id="8" name="Shape 6"/>
          <p:cNvSpPr/>
          <p:nvPr/>
        </p:nvSpPr>
        <p:spPr>
          <a:xfrm>
            <a:off x="868680" y="1691640"/>
            <a:ext cx="2240280" cy="2880360"/>
          </a:xfrm>
          <a:prstGeom prst="roundRect">
            <a:avLst>
              <a:gd name="adj" fmla="val 8163"/>
            </a:avLst>
          </a:prstGeom>
          <a:solidFill>
            <a:srgbClr val="FFFFFF"/>
          </a:solidFill>
          <a:ln w="12700">
            <a:solidFill>
              <a:srgbClr val="D4DCE8"/>
            </a:solidFill>
            <a:prstDash val="solid"/>
          </a:ln>
        </p:spPr>
        <p:txBody>
          <a:bodyPr/>
          <a:lstStyle/>
          <a:p>
            <a:endParaRPr lang="en-GB"/>
          </a:p>
        </p:txBody>
      </p:sp>
      <p:sp>
        <p:nvSpPr>
          <p:cNvPr id="9" name="Text 7"/>
          <p:cNvSpPr/>
          <p:nvPr/>
        </p:nvSpPr>
        <p:spPr>
          <a:xfrm>
            <a:off x="1097280" y="1938528"/>
            <a:ext cx="1783080" cy="640080"/>
          </a:xfrm>
          <a:prstGeom prst="rect">
            <a:avLst/>
          </a:prstGeom>
          <a:noFill/>
          <a:ln/>
        </p:spPr>
        <p:txBody>
          <a:bodyPr wrap="square" lIns="0" tIns="0" rIns="0" bIns="0" rtlCol="0" anchor="ctr"/>
          <a:lstStyle/>
          <a:p>
            <a:pPr marL="0" indent="0" algn="ctr">
              <a:buNone/>
            </a:pPr>
            <a:r>
              <a:rPr lang="en-US" sz="4200" b="1" dirty="0">
                <a:solidFill>
                  <a:srgbClr val="1F4B7A"/>
                </a:solidFill>
                <a:latin typeface="Aptos Display" pitchFamily="34" charset="0"/>
                <a:ea typeface="Aptos Display" pitchFamily="34" charset="-122"/>
                <a:cs typeface="Aptos Display" pitchFamily="34" charset="-120"/>
              </a:rPr>
              <a:t>W</a:t>
            </a:r>
            <a:endParaRPr lang="en-US" sz="4200" dirty="0"/>
          </a:p>
        </p:txBody>
      </p:sp>
      <p:sp>
        <p:nvSpPr>
          <p:cNvPr id="10" name="Text 8"/>
          <p:cNvSpPr/>
          <p:nvPr/>
        </p:nvSpPr>
        <p:spPr>
          <a:xfrm>
            <a:off x="1097280" y="2971800"/>
            <a:ext cx="1783080" cy="228600"/>
          </a:xfrm>
          <a:prstGeom prst="rect">
            <a:avLst/>
          </a:prstGeom>
          <a:noFill/>
          <a:ln/>
        </p:spPr>
        <p:txBody>
          <a:bodyPr wrap="square" lIns="0" tIns="0" rIns="0" bIns="0" rtlCol="0" anchor="ctr"/>
          <a:lstStyle/>
          <a:p>
            <a:pPr marL="0" indent="0" algn="ctr">
              <a:buNone/>
            </a:pPr>
            <a:r>
              <a:rPr lang="en-US" sz="1600" b="1" dirty="0">
                <a:solidFill>
                  <a:srgbClr val="081D3F"/>
                </a:solidFill>
              </a:rPr>
              <a:t>WHAT</a:t>
            </a:r>
            <a:endParaRPr lang="en-US" sz="1600" dirty="0"/>
          </a:p>
        </p:txBody>
      </p:sp>
      <p:sp>
        <p:nvSpPr>
          <p:cNvPr id="11" name="Text 9"/>
          <p:cNvSpPr/>
          <p:nvPr/>
        </p:nvSpPr>
        <p:spPr>
          <a:xfrm>
            <a:off x="1161288" y="3566160"/>
            <a:ext cx="1664208" cy="457200"/>
          </a:xfrm>
          <a:prstGeom prst="rect">
            <a:avLst/>
          </a:prstGeom>
          <a:noFill/>
          <a:ln/>
        </p:spPr>
        <p:txBody>
          <a:bodyPr wrap="square" lIns="0" tIns="0" rIns="0" bIns="0" rtlCol="0" anchor="ctr">
            <a:normAutofit/>
          </a:bodyPr>
          <a:lstStyle/>
          <a:p>
            <a:pPr marL="0" indent="0" algn="ctr">
              <a:buNone/>
            </a:pPr>
            <a:r>
              <a:rPr lang="en-US" sz="1280" dirty="0">
                <a:solidFill>
                  <a:srgbClr val="5F6B7A"/>
                </a:solidFill>
              </a:rPr>
              <a:t>What you studied</a:t>
            </a:r>
            <a:endParaRPr lang="en-US" sz="1280" dirty="0"/>
          </a:p>
        </p:txBody>
      </p:sp>
      <p:sp>
        <p:nvSpPr>
          <p:cNvPr id="12" name="Shape 10"/>
          <p:cNvSpPr/>
          <p:nvPr/>
        </p:nvSpPr>
        <p:spPr>
          <a:xfrm>
            <a:off x="3703320" y="1691640"/>
            <a:ext cx="2240280" cy="2880360"/>
          </a:xfrm>
          <a:prstGeom prst="roundRect">
            <a:avLst>
              <a:gd name="adj" fmla="val 8163"/>
            </a:avLst>
          </a:prstGeom>
          <a:solidFill>
            <a:srgbClr val="EAF2F9"/>
          </a:solidFill>
          <a:ln w="12700">
            <a:solidFill>
              <a:srgbClr val="D4DCE8"/>
            </a:solidFill>
            <a:prstDash val="solid"/>
          </a:ln>
        </p:spPr>
        <p:txBody>
          <a:bodyPr/>
          <a:lstStyle/>
          <a:p>
            <a:endParaRPr lang="en-GB"/>
          </a:p>
        </p:txBody>
      </p:sp>
      <p:sp>
        <p:nvSpPr>
          <p:cNvPr id="13" name="Text 11"/>
          <p:cNvSpPr/>
          <p:nvPr/>
        </p:nvSpPr>
        <p:spPr>
          <a:xfrm>
            <a:off x="3931920" y="1938528"/>
            <a:ext cx="1783080" cy="640080"/>
          </a:xfrm>
          <a:prstGeom prst="rect">
            <a:avLst/>
          </a:prstGeom>
          <a:noFill/>
          <a:ln/>
        </p:spPr>
        <p:txBody>
          <a:bodyPr wrap="square" lIns="0" tIns="0" rIns="0" bIns="0" rtlCol="0" anchor="ctr"/>
          <a:lstStyle/>
          <a:p>
            <a:pPr marL="0" indent="0" algn="ctr">
              <a:buNone/>
            </a:pPr>
            <a:r>
              <a:rPr lang="en-US" sz="4200" b="1" dirty="0">
                <a:solidFill>
                  <a:srgbClr val="8A1538"/>
                </a:solidFill>
                <a:latin typeface="Aptos Display" pitchFamily="34" charset="0"/>
                <a:ea typeface="Aptos Display" pitchFamily="34" charset="-122"/>
                <a:cs typeface="Aptos Display" pitchFamily="34" charset="-120"/>
              </a:rPr>
              <a:t>W</a:t>
            </a:r>
            <a:endParaRPr lang="en-US" sz="4200" dirty="0"/>
          </a:p>
        </p:txBody>
      </p:sp>
      <p:sp>
        <p:nvSpPr>
          <p:cNvPr id="14" name="Text 12"/>
          <p:cNvSpPr/>
          <p:nvPr/>
        </p:nvSpPr>
        <p:spPr>
          <a:xfrm>
            <a:off x="3931920" y="2971800"/>
            <a:ext cx="1783080" cy="228600"/>
          </a:xfrm>
          <a:prstGeom prst="rect">
            <a:avLst/>
          </a:prstGeom>
          <a:noFill/>
          <a:ln/>
        </p:spPr>
        <p:txBody>
          <a:bodyPr wrap="square" lIns="0" tIns="0" rIns="0" bIns="0" rtlCol="0" anchor="ctr"/>
          <a:lstStyle/>
          <a:p>
            <a:pPr marL="0" indent="0" algn="ctr">
              <a:buNone/>
            </a:pPr>
            <a:r>
              <a:rPr lang="en-US" sz="1600" b="1" dirty="0">
                <a:solidFill>
                  <a:srgbClr val="081D3F"/>
                </a:solidFill>
              </a:rPr>
              <a:t>WHY</a:t>
            </a:r>
            <a:endParaRPr lang="en-US" sz="1600" dirty="0"/>
          </a:p>
        </p:txBody>
      </p:sp>
      <p:sp>
        <p:nvSpPr>
          <p:cNvPr id="15" name="Text 13"/>
          <p:cNvSpPr/>
          <p:nvPr/>
        </p:nvSpPr>
        <p:spPr>
          <a:xfrm>
            <a:off x="3995928" y="3566160"/>
            <a:ext cx="1664208" cy="457200"/>
          </a:xfrm>
          <a:prstGeom prst="rect">
            <a:avLst/>
          </a:prstGeom>
          <a:noFill/>
          <a:ln/>
        </p:spPr>
        <p:txBody>
          <a:bodyPr wrap="square" lIns="0" tIns="0" rIns="0" bIns="0" rtlCol="0" anchor="ctr">
            <a:normAutofit/>
          </a:bodyPr>
          <a:lstStyle/>
          <a:p>
            <a:pPr marL="0" indent="0" algn="ctr">
              <a:buNone/>
            </a:pPr>
            <a:r>
              <a:rPr lang="en-US" sz="1280" dirty="0">
                <a:solidFill>
                  <a:srgbClr val="5F6B7A"/>
                </a:solidFill>
              </a:rPr>
              <a:t>Why you studied the topic</a:t>
            </a:r>
            <a:endParaRPr lang="en-US" sz="1280" dirty="0"/>
          </a:p>
        </p:txBody>
      </p:sp>
      <p:sp>
        <p:nvSpPr>
          <p:cNvPr id="16" name="Shape 14"/>
          <p:cNvSpPr/>
          <p:nvPr/>
        </p:nvSpPr>
        <p:spPr>
          <a:xfrm>
            <a:off x="6537960" y="1691640"/>
            <a:ext cx="2240280" cy="2880360"/>
          </a:xfrm>
          <a:prstGeom prst="roundRect">
            <a:avLst>
              <a:gd name="adj" fmla="val 8163"/>
            </a:avLst>
          </a:prstGeom>
          <a:solidFill>
            <a:srgbClr val="FFFFFF"/>
          </a:solidFill>
          <a:ln w="12700">
            <a:solidFill>
              <a:srgbClr val="D4DCE8"/>
            </a:solidFill>
            <a:prstDash val="solid"/>
          </a:ln>
        </p:spPr>
        <p:txBody>
          <a:bodyPr/>
          <a:lstStyle/>
          <a:p>
            <a:endParaRPr lang="en-GB"/>
          </a:p>
        </p:txBody>
      </p:sp>
      <p:sp>
        <p:nvSpPr>
          <p:cNvPr id="17" name="Text 15"/>
          <p:cNvSpPr/>
          <p:nvPr/>
        </p:nvSpPr>
        <p:spPr>
          <a:xfrm>
            <a:off x="6766560" y="1938528"/>
            <a:ext cx="1783080" cy="640080"/>
          </a:xfrm>
          <a:prstGeom prst="rect">
            <a:avLst/>
          </a:prstGeom>
          <a:noFill/>
          <a:ln/>
        </p:spPr>
        <p:txBody>
          <a:bodyPr wrap="square" lIns="0" tIns="0" rIns="0" bIns="0" rtlCol="0" anchor="ctr"/>
          <a:lstStyle/>
          <a:p>
            <a:pPr marL="0" indent="0" algn="ctr">
              <a:buNone/>
            </a:pPr>
            <a:r>
              <a:rPr lang="en-US" sz="4200" b="1" dirty="0">
                <a:solidFill>
                  <a:srgbClr val="2F6B4F"/>
                </a:solidFill>
                <a:latin typeface="Aptos Display" pitchFamily="34" charset="0"/>
                <a:ea typeface="Aptos Display" pitchFamily="34" charset="-122"/>
                <a:cs typeface="Aptos Display" pitchFamily="34" charset="-120"/>
              </a:rPr>
              <a:t>H</a:t>
            </a:r>
            <a:endParaRPr lang="en-US" sz="4200" dirty="0"/>
          </a:p>
        </p:txBody>
      </p:sp>
      <p:sp>
        <p:nvSpPr>
          <p:cNvPr id="18" name="Text 16"/>
          <p:cNvSpPr/>
          <p:nvPr/>
        </p:nvSpPr>
        <p:spPr>
          <a:xfrm>
            <a:off x="6766560" y="2971800"/>
            <a:ext cx="1783080" cy="228600"/>
          </a:xfrm>
          <a:prstGeom prst="rect">
            <a:avLst/>
          </a:prstGeom>
          <a:noFill/>
          <a:ln/>
        </p:spPr>
        <p:txBody>
          <a:bodyPr wrap="square" lIns="0" tIns="0" rIns="0" bIns="0" rtlCol="0" anchor="ctr"/>
          <a:lstStyle/>
          <a:p>
            <a:pPr marL="0" indent="0" algn="ctr">
              <a:buNone/>
            </a:pPr>
            <a:r>
              <a:rPr lang="en-US" sz="1600" b="1" dirty="0">
                <a:solidFill>
                  <a:srgbClr val="081D3F"/>
                </a:solidFill>
              </a:rPr>
              <a:t>HOW</a:t>
            </a:r>
            <a:endParaRPr lang="en-US" sz="1600" dirty="0"/>
          </a:p>
        </p:txBody>
      </p:sp>
      <p:sp>
        <p:nvSpPr>
          <p:cNvPr id="19" name="Text 17"/>
          <p:cNvSpPr/>
          <p:nvPr/>
        </p:nvSpPr>
        <p:spPr>
          <a:xfrm>
            <a:off x="6830568" y="3566160"/>
            <a:ext cx="1664208" cy="457200"/>
          </a:xfrm>
          <a:prstGeom prst="rect">
            <a:avLst/>
          </a:prstGeom>
          <a:noFill/>
          <a:ln/>
        </p:spPr>
        <p:txBody>
          <a:bodyPr wrap="square" lIns="0" tIns="0" rIns="0" bIns="0" rtlCol="0" anchor="ctr">
            <a:normAutofit/>
          </a:bodyPr>
          <a:lstStyle/>
          <a:p>
            <a:pPr marL="0" indent="0" algn="ctr">
              <a:buNone/>
            </a:pPr>
            <a:r>
              <a:rPr lang="en-US" sz="1280" dirty="0">
                <a:solidFill>
                  <a:srgbClr val="5F6B7A"/>
                </a:solidFill>
              </a:rPr>
              <a:t>How you designed the research</a:t>
            </a:r>
            <a:endParaRPr lang="en-US" sz="1280" dirty="0"/>
          </a:p>
        </p:txBody>
      </p:sp>
      <p:sp>
        <p:nvSpPr>
          <p:cNvPr id="20" name="Shape 18"/>
          <p:cNvSpPr/>
          <p:nvPr/>
        </p:nvSpPr>
        <p:spPr>
          <a:xfrm>
            <a:off x="9372600" y="1691640"/>
            <a:ext cx="2240280" cy="2880360"/>
          </a:xfrm>
          <a:prstGeom prst="roundRect">
            <a:avLst>
              <a:gd name="adj" fmla="val 8163"/>
            </a:avLst>
          </a:prstGeom>
          <a:solidFill>
            <a:srgbClr val="EAF2F9"/>
          </a:solidFill>
          <a:ln w="12700">
            <a:solidFill>
              <a:srgbClr val="D4DCE8"/>
            </a:solidFill>
            <a:prstDash val="solid"/>
          </a:ln>
        </p:spPr>
        <p:txBody>
          <a:bodyPr/>
          <a:lstStyle/>
          <a:p>
            <a:endParaRPr lang="en-GB"/>
          </a:p>
        </p:txBody>
      </p:sp>
      <p:sp>
        <p:nvSpPr>
          <p:cNvPr id="21" name="Text 19"/>
          <p:cNvSpPr/>
          <p:nvPr/>
        </p:nvSpPr>
        <p:spPr>
          <a:xfrm>
            <a:off x="9601200" y="1938528"/>
            <a:ext cx="1783080" cy="640080"/>
          </a:xfrm>
          <a:prstGeom prst="rect">
            <a:avLst/>
          </a:prstGeom>
          <a:noFill/>
          <a:ln/>
        </p:spPr>
        <p:txBody>
          <a:bodyPr wrap="square" lIns="0" tIns="0" rIns="0" bIns="0" rtlCol="0" anchor="ctr"/>
          <a:lstStyle/>
          <a:p>
            <a:pPr marL="0" indent="0" algn="ctr">
              <a:buNone/>
            </a:pPr>
            <a:r>
              <a:rPr lang="en-US" sz="4200" b="1" dirty="0">
                <a:solidFill>
                  <a:srgbClr val="C86F2B"/>
                </a:solidFill>
                <a:latin typeface="Aptos Display" pitchFamily="34" charset="0"/>
                <a:ea typeface="Aptos Display" pitchFamily="34" charset="-122"/>
                <a:cs typeface="Aptos Display" pitchFamily="34" charset="-120"/>
              </a:rPr>
              <a:t>S</a:t>
            </a:r>
            <a:endParaRPr lang="en-US" sz="4200" dirty="0"/>
          </a:p>
        </p:txBody>
      </p:sp>
      <p:sp>
        <p:nvSpPr>
          <p:cNvPr id="22" name="Text 20"/>
          <p:cNvSpPr/>
          <p:nvPr/>
        </p:nvSpPr>
        <p:spPr>
          <a:xfrm>
            <a:off x="9601200" y="2971800"/>
            <a:ext cx="1783080" cy="228600"/>
          </a:xfrm>
          <a:prstGeom prst="rect">
            <a:avLst/>
          </a:prstGeom>
          <a:noFill/>
          <a:ln/>
        </p:spPr>
        <p:txBody>
          <a:bodyPr wrap="square" lIns="0" tIns="0" rIns="0" bIns="0" rtlCol="0" anchor="ctr"/>
          <a:lstStyle/>
          <a:p>
            <a:pPr marL="0" indent="0" algn="ctr">
              <a:buNone/>
            </a:pPr>
            <a:r>
              <a:rPr lang="en-US" sz="1600" b="1" dirty="0">
                <a:solidFill>
                  <a:srgbClr val="081D3F"/>
                </a:solidFill>
              </a:rPr>
              <a:t>SO WHAT</a:t>
            </a:r>
            <a:endParaRPr lang="en-US" sz="1600" dirty="0"/>
          </a:p>
        </p:txBody>
      </p:sp>
      <p:sp>
        <p:nvSpPr>
          <p:cNvPr id="23" name="Text 21"/>
          <p:cNvSpPr/>
          <p:nvPr/>
        </p:nvSpPr>
        <p:spPr>
          <a:xfrm>
            <a:off x="9665208" y="3566160"/>
            <a:ext cx="1664208" cy="457200"/>
          </a:xfrm>
          <a:prstGeom prst="rect">
            <a:avLst/>
          </a:prstGeom>
          <a:noFill/>
          <a:ln/>
        </p:spPr>
        <p:txBody>
          <a:bodyPr wrap="square" lIns="0" tIns="0" rIns="0" bIns="0" rtlCol="0" anchor="ctr">
            <a:normAutofit/>
          </a:bodyPr>
          <a:lstStyle/>
          <a:p>
            <a:pPr marL="0" indent="0" algn="ctr">
              <a:buNone/>
            </a:pPr>
            <a:r>
              <a:rPr lang="en-US" sz="1280" dirty="0">
                <a:solidFill>
                  <a:srgbClr val="5F6B7A"/>
                </a:solidFill>
              </a:rPr>
              <a:t>What the findings mean</a:t>
            </a:r>
            <a:endParaRPr lang="en-US" sz="1280" dirty="0"/>
          </a:p>
        </p:txBody>
      </p:sp>
      <p:sp>
        <p:nvSpPr>
          <p:cNvPr id="24" name="Text 22"/>
          <p:cNvSpPr/>
          <p:nvPr/>
        </p:nvSpPr>
        <p:spPr>
          <a:xfrm>
            <a:off x="1188720" y="5285232"/>
            <a:ext cx="9692640" cy="274320"/>
          </a:xfrm>
          <a:prstGeom prst="rect">
            <a:avLst/>
          </a:prstGeom>
          <a:noFill/>
          <a:ln/>
        </p:spPr>
        <p:txBody>
          <a:bodyPr wrap="square" lIns="0" tIns="0" rIns="0" bIns="0" rtlCol="0" anchor="ctr"/>
          <a:lstStyle/>
          <a:p>
            <a:pPr marL="0" indent="0" algn="ctr">
              <a:buNone/>
            </a:pPr>
            <a:r>
              <a:rPr lang="en-US" sz="2000" b="1" dirty="0">
                <a:solidFill>
                  <a:srgbClr val="081D3F"/>
                </a:solidFill>
              </a:rPr>
              <a:t>If one of these is missing, the abstract probably feels incomplete.</a:t>
            </a:r>
            <a:endParaRPr lang="en-US" sz="20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15">
    <p:bg>
      <p:bgPr>
        <a:solidFill>
          <a:srgbClr val="F7F5F1"/>
        </a:solidFill>
        <a:effectLst/>
      </p:bgPr>
    </p:bg>
    <p:spTree>
      <p:nvGrpSpPr>
        <p:cNvPr id="1" name=""/>
        <p:cNvGrpSpPr/>
        <p:nvPr/>
      </p:nvGrpSpPr>
      <p:grpSpPr>
        <a:xfrm>
          <a:off x="0" y="0"/>
          <a:ext cx="0" cy="0"/>
          <a:chOff x="0" y="0"/>
          <a:chExt cx="0" cy="0"/>
        </a:xfrm>
      </p:grpSpPr>
      <p:pic>
        <p:nvPicPr>
          <p:cNvPr id="34" name="Picture 33">
            <a:extLst>
              <a:ext uri="{FF2B5EF4-FFF2-40B4-BE49-F238E27FC236}">
                <a16:creationId xmlns:a16="http://schemas.microsoft.com/office/drawing/2014/main" id="{DF8B439E-D68D-0FF0-974B-DCE90098E76A}"/>
              </a:ext>
            </a:extLst>
          </p:cNvPr>
          <p:cNvPicPr>
            <a:picLocks noChangeAspect="1"/>
          </p:cNvPicPr>
          <p:nvPr/>
        </p:nvPicPr>
        <p:blipFill>
          <a:blip r:embed="rId3"/>
          <a:stretch>
            <a:fillRect/>
          </a:stretch>
        </p:blipFill>
        <p:spPr>
          <a:xfrm>
            <a:off x="-12305" y="5624984"/>
            <a:ext cx="12204000" cy="1114144"/>
          </a:xfrm>
          <a:prstGeom prst="rect">
            <a:avLst/>
          </a:prstGeom>
        </p:spPr>
      </p:pic>
      <p:sp>
        <p:nvSpPr>
          <p:cNvPr id="2" name="Shape 0"/>
          <p:cNvSpPr/>
          <p:nvPr/>
        </p:nvSpPr>
        <p:spPr>
          <a:xfrm>
            <a:off x="0" y="0"/>
            <a:ext cx="12191695" cy="118872"/>
          </a:xfrm>
          <a:prstGeom prst="rect">
            <a:avLst/>
          </a:prstGeom>
          <a:solidFill>
            <a:srgbClr val="8A1538"/>
          </a:solidFill>
          <a:ln w="12700">
            <a:solidFill>
              <a:srgbClr val="8A1538"/>
            </a:solidFill>
            <a:prstDash val="solid"/>
          </a:ln>
        </p:spPr>
        <p:txBody>
          <a:bodyPr/>
          <a:lstStyle/>
          <a:p>
            <a:endParaRPr lang="en-GB"/>
          </a:p>
        </p:txBody>
      </p:sp>
      <p:sp>
        <p:nvSpPr>
          <p:cNvPr id="3" name="Shape 1"/>
          <p:cNvSpPr/>
          <p:nvPr/>
        </p:nvSpPr>
        <p:spPr>
          <a:xfrm>
            <a:off x="0" y="118872"/>
            <a:ext cx="12191695" cy="18288"/>
          </a:xfrm>
          <a:prstGeom prst="rect">
            <a:avLst/>
          </a:prstGeom>
          <a:solidFill>
            <a:srgbClr val="C6A969"/>
          </a:solidFill>
          <a:ln w="12700">
            <a:solidFill>
              <a:srgbClr val="C6A969"/>
            </a:solidFill>
            <a:prstDash val="solid"/>
          </a:ln>
        </p:spPr>
        <p:txBody>
          <a:bodyPr/>
          <a:lstStyle/>
          <a:p>
            <a:endParaRPr lang="en-GB"/>
          </a:p>
        </p:txBody>
      </p:sp>
      <p:sp>
        <p:nvSpPr>
          <p:cNvPr id="4" name="Text 2"/>
          <p:cNvSpPr/>
          <p:nvPr/>
        </p:nvSpPr>
        <p:spPr>
          <a:xfrm>
            <a:off x="502920" y="384048"/>
            <a:ext cx="8138160" cy="438912"/>
          </a:xfrm>
          <a:prstGeom prst="rect">
            <a:avLst/>
          </a:prstGeom>
          <a:noFill/>
          <a:ln/>
        </p:spPr>
        <p:txBody>
          <a:bodyPr wrap="square" lIns="0" tIns="0" rIns="0" bIns="0" rtlCol="0" anchor="ctr"/>
          <a:lstStyle/>
          <a:p>
            <a:pPr marL="0" indent="0">
              <a:buNone/>
            </a:pPr>
            <a:r>
              <a:rPr lang="en-US" sz="2800" b="1" dirty="0">
                <a:solidFill>
                  <a:srgbClr val="081D3F"/>
                </a:solidFill>
                <a:latin typeface="Aptos Display" pitchFamily="34" charset="0"/>
                <a:ea typeface="Aptos Display" pitchFamily="34" charset="-122"/>
                <a:cs typeface="Aptos Display" pitchFamily="34" charset="-120"/>
              </a:rPr>
              <a:t>Hints and tips for the abstract</a:t>
            </a:r>
            <a:endParaRPr lang="en-US" sz="2800" dirty="0"/>
          </a:p>
        </p:txBody>
      </p:sp>
      <p:sp>
        <p:nvSpPr>
          <p:cNvPr id="5" name="Text 3"/>
          <p:cNvSpPr/>
          <p:nvPr/>
        </p:nvSpPr>
        <p:spPr>
          <a:xfrm>
            <a:off x="530352" y="850392"/>
            <a:ext cx="8778240" cy="219456"/>
          </a:xfrm>
          <a:prstGeom prst="rect">
            <a:avLst/>
          </a:prstGeom>
          <a:noFill/>
          <a:ln/>
        </p:spPr>
        <p:txBody>
          <a:bodyPr wrap="square" lIns="0" tIns="0" rIns="0" bIns="0" rtlCol="0" anchor="ctr"/>
          <a:lstStyle/>
          <a:p>
            <a:pPr marL="0" indent="0">
              <a:buNone/>
            </a:pPr>
            <a:r>
              <a:rPr lang="en-US" sz="1250" i="1" dirty="0">
                <a:solidFill>
                  <a:srgbClr val="5F6B7A"/>
                </a:solidFill>
                <a:latin typeface="Aptos" pitchFamily="34" charset="0"/>
                <a:ea typeface="Aptos" pitchFamily="34" charset="-122"/>
                <a:cs typeface="Aptos" pitchFamily="34" charset="-120"/>
              </a:rPr>
              <a:t>Short, clear and impactful.</a:t>
            </a:r>
            <a:endParaRPr lang="en-US" sz="1250" dirty="0"/>
          </a:p>
        </p:txBody>
      </p:sp>
      <p:sp>
        <p:nvSpPr>
          <p:cNvPr id="6" name="Shape 4"/>
          <p:cNvSpPr/>
          <p:nvPr/>
        </p:nvSpPr>
        <p:spPr>
          <a:xfrm>
            <a:off x="502920" y="1143000"/>
            <a:ext cx="1828800" cy="0"/>
          </a:xfrm>
          <a:prstGeom prst="line">
            <a:avLst/>
          </a:prstGeom>
          <a:noFill/>
          <a:ln w="25400">
            <a:solidFill>
              <a:srgbClr val="8A1538"/>
            </a:solidFill>
            <a:prstDash val="solid"/>
          </a:ln>
        </p:spPr>
        <p:txBody>
          <a:bodyPr/>
          <a:lstStyle/>
          <a:p>
            <a:endParaRPr lang="en-GB"/>
          </a:p>
        </p:txBody>
      </p:sp>
      <p:sp>
        <p:nvSpPr>
          <p:cNvPr id="7" name="Text 5"/>
          <p:cNvSpPr/>
          <p:nvPr/>
        </p:nvSpPr>
        <p:spPr>
          <a:xfrm>
            <a:off x="502920" y="6492240"/>
            <a:ext cx="10789920" cy="201168"/>
          </a:xfrm>
          <a:prstGeom prst="rect">
            <a:avLst/>
          </a:prstGeom>
          <a:noFill/>
          <a:ln/>
        </p:spPr>
        <p:txBody>
          <a:bodyPr wrap="square" lIns="0" tIns="0" rIns="0" bIns="0" rtlCol="0" anchor="ctr"/>
          <a:lstStyle/>
          <a:p>
            <a:pPr marL="0" indent="0">
              <a:buNone/>
            </a:pPr>
            <a:r>
              <a:rPr lang="en-US" sz="850" dirty="0">
                <a:solidFill>
                  <a:srgbClr val="667085"/>
                </a:solidFill>
              </a:rPr>
              <a:t>BSc Professional Investigation / Operational Policing  |  Conclusion &amp; Abstract  |  Delivery: 13 August 2026</a:t>
            </a:r>
            <a:endParaRPr lang="en-US" sz="850" dirty="0"/>
          </a:p>
        </p:txBody>
      </p:sp>
      <p:sp>
        <p:nvSpPr>
          <p:cNvPr id="8" name="Shape 6"/>
          <p:cNvSpPr/>
          <p:nvPr/>
        </p:nvSpPr>
        <p:spPr>
          <a:xfrm>
            <a:off x="777240" y="1417320"/>
            <a:ext cx="3200400" cy="1325880"/>
          </a:xfrm>
          <a:prstGeom prst="roundRect">
            <a:avLst>
              <a:gd name="adj" fmla="val 10345"/>
            </a:avLst>
          </a:prstGeom>
          <a:solidFill>
            <a:srgbClr val="FFFFFF"/>
          </a:solidFill>
          <a:ln w="12700">
            <a:solidFill>
              <a:srgbClr val="D6DEE8"/>
            </a:solidFill>
            <a:prstDash val="solid"/>
          </a:ln>
        </p:spPr>
        <p:txBody>
          <a:bodyPr/>
          <a:lstStyle/>
          <a:p>
            <a:endParaRPr lang="en-GB"/>
          </a:p>
        </p:txBody>
      </p:sp>
      <p:sp>
        <p:nvSpPr>
          <p:cNvPr id="9" name="Shape 7"/>
          <p:cNvSpPr/>
          <p:nvPr/>
        </p:nvSpPr>
        <p:spPr>
          <a:xfrm>
            <a:off x="777240" y="1417320"/>
            <a:ext cx="82296" cy="1325880"/>
          </a:xfrm>
          <a:prstGeom prst="rect">
            <a:avLst/>
          </a:prstGeom>
          <a:solidFill>
            <a:srgbClr val="1F4B7A"/>
          </a:solidFill>
          <a:ln w="12700">
            <a:solidFill>
              <a:srgbClr val="1F4B7A"/>
            </a:solidFill>
            <a:prstDash val="solid"/>
          </a:ln>
        </p:spPr>
        <p:txBody>
          <a:bodyPr/>
          <a:lstStyle/>
          <a:p>
            <a:endParaRPr lang="en-GB"/>
          </a:p>
        </p:txBody>
      </p:sp>
      <p:sp>
        <p:nvSpPr>
          <p:cNvPr id="10" name="Text 8"/>
          <p:cNvSpPr/>
          <p:nvPr/>
        </p:nvSpPr>
        <p:spPr>
          <a:xfrm>
            <a:off x="1005840" y="1581912"/>
            <a:ext cx="2788920" cy="256032"/>
          </a:xfrm>
          <a:prstGeom prst="rect">
            <a:avLst/>
          </a:prstGeom>
          <a:noFill/>
          <a:ln/>
        </p:spPr>
        <p:txBody>
          <a:bodyPr wrap="square" lIns="0" tIns="0" rIns="0" bIns="0" rtlCol="0" anchor="ctr"/>
          <a:lstStyle/>
          <a:p>
            <a:pPr marL="0" indent="0">
              <a:buNone/>
            </a:pPr>
            <a:r>
              <a:rPr lang="en-US" sz="1500" b="1" dirty="0">
                <a:solidFill>
                  <a:srgbClr val="081D3F"/>
                </a:solidFill>
              </a:rPr>
              <a:t>250 words max</a:t>
            </a:r>
            <a:endParaRPr lang="en-US" sz="1500" dirty="0"/>
          </a:p>
        </p:txBody>
      </p:sp>
      <p:sp>
        <p:nvSpPr>
          <p:cNvPr id="11" name="Text 9"/>
          <p:cNvSpPr/>
          <p:nvPr/>
        </p:nvSpPr>
        <p:spPr>
          <a:xfrm>
            <a:off x="1005840" y="1984248"/>
            <a:ext cx="2743200" cy="640080"/>
          </a:xfrm>
          <a:prstGeom prst="rect">
            <a:avLst/>
          </a:prstGeom>
          <a:noFill/>
          <a:ln/>
        </p:spPr>
        <p:txBody>
          <a:bodyPr wrap="square" lIns="254" tIns="254" rIns="254" bIns="254" rtlCol="0" anchor="ctr">
            <a:normAutofit/>
          </a:bodyPr>
          <a:lstStyle/>
          <a:p>
            <a:pPr marL="0" indent="0">
              <a:buNone/>
            </a:pPr>
            <a:r>
              <a:rPr lang="en-US" sz="1220" dirty="0">
                <a:solidFill>
                  <a:srgbClr val="23314A"/>
                </a:solidFill>
              </a:rPr>
              <a:t>Be disciplined. It is a summary, not a chapter.</a:t>
            </a:r>
            <a:endParaRPr lang="en-US" sz="1220" dirty="0"/>
          </a:p>
        </p:txBody>
      </p:sp>
      <p:sp>
        <p:nvSpPr>
          <p:cNvPr id="12" name="Shape 10"/>
          <p:cNvSpPr/>
          <p:nvPr/>
        </p:nvSpPr>
        <p:spPr>
          <a:xfrm>
            <a:off x="4572000" y="1417320"/>
            <a:ext cx="3200400" cy="1325880"/>
          </a:xfrm>
          <a:prstGeom prst="roundRect">
            <a:avLst>
              <a:gd name="adj" fmla="val 10345"/>
            </a:avLst>
          </a:prstGeom>
          <a:solidFill>
            <a:srgbClr val="FFFFFF"/>
          </a:solidFill>
          <a:ln w="12700">
            <a:solidFill>
              <a:srgbClr val="D6DEE8"/>
            </a:solidFill>
            <a:prstDash val="solid"/>
          </a:ln>
        </p:spPr>
        <p:txBody>
          <a:bodyPr/>
          <a:lstStyle/>
          <a:p>
            <a:endParaRPr lang="en-GB"/>
          </a:p>
        </p:txBody>
      </p:sp>
      <p:sp>
        <p:nvSpPr>
          <p:cNvPr id="13" name="Shape 11"/>
          <p:cNvSpPr/>
          <p:nvPr/>
        </p:nvSpPr>
        <p:spPr>
          <a:xfrm>
            <a:off x="4572000" y="1417320"/>
            <a:ext cx="82296" cy="1325880"/>
          </a:xfrm>
          <a:prstGeom prst="rect">
            <a:avLst/>
          </a:prstGeom>
          <a:solidFill>
            <a:srgbClr val="8A1538"/>
          </a:solidFill>
          <a:ln w="12700">
            <a:solidFill>
              <a:srgbClr val="8A1538"/>
            </a:solidFill>
            <a:prstDash val="solid"/>
          </a:ln>
        </p:spPr>
        <p:txBody>
          <a:bodyPr/>
          <a:lstStyle/>
          <a:p>
            <a:endParaRPr lang="en-GB"/>
          </a:p>
        </p:txBody>
      </p:sp>
      <p:sp>
        <p:nvSpPr>
          <p:cNvPr id="14" name="Text 12"/>
          <p:cNvSpPr/>
          <p:nvPr/>
        </p:nvSpPr>
        <p:spPr>
          <a:xfrm>
            <a:off x="4800600" y="1581912"/>
            <a:ext cx="2788920" cy="256032"/>
          </a:xfrm>
          <a:prstGeom prst="rect">
            <a:avLst/>
          </a:prstGeom>
          <a:noFill/>
          <a:ln/>
        </p:spPr>
        <p:txBody>
          <a:bodyPr wrap="square" lIns="0" tIns="0" rIns="0" bIns="0" rtlCol="0" anchor="ctr"/>
          <a:lstStyle/>
          <a:p>
            <a:pPr marL="0" indent="0">
              <a:buNone/>
            </a:pPr>
            <a:r>
              <a:rPr lang="en-US" sz="1500" b="1" dirty="0">
                <a:solidFill>
                  <a:srgbClr val="081D3F"/>
                </a:solidFill>
              </a:rPr>
              <a:t>Relevant terminology</a:t>
            </a:r>
            <a:endParaRPr lang="en-US" sz="1500" dirty="0"/>
          </a:p>
        </p:txBody>
      </p:sp>
      <p:sp>
        <p:nvSpPr>
          <p:cNvPr id="15" name="Text 13"/>
          <p:cNvSpPr/>
          <p:nvPr/>
        </p:nvSpPr>
        <p:spPr>
          <a:xfrm>
            <a:off x="4800600" y="1984248"/>
            <a:ext cx="2743200" cy="640080"/>
          </a:xfrm>
          <a:prstGeom prst="rect">
            <a:avLst/>
          </a:prstGeom>
          <a:noFill/>
          <a:ln/>
        </p:spPr>
        <p:txBody>
          <a:bodyPr wrap="square" lIns="254" tIns="254" rIns="254" bIns="254" rtlCol="0" anchor="ctr">
            <a:normAutofit/>
          </a:bodyPr>
          <a:lstStyle/>
          <a:p>
            <a:pPr marL="0" indent="0">
              <a:buNone/>
            </a:pPr>
            <a:r>
              <a:rPr lang="en-US" sz="1220" dirty="0">
                <a:solidFill>
                  <a:srgbClr val="23314A"/>
                </a:solidFill>
              </a:rPr>
              <a:t>Use subject language, but do not overload it with jargon.</a:t>
            </a:r>
            <a:endParaRPr lang="en-US" sz="1220" dirty="0"/>
          </a:p>
        </p:txBody>
      </p:sp>
      <p:sp>
        <p:nvSpPr>
          <p:cNvPr id="16" name="Shape 14"/>
          <p:cNvSpPr/>
          <p:nvPr/>
        </p:nvSpPr>
        <p:spPr>
          <a:xfrm>
            <a:off x="8366760" y="1417320"/>
            <a:ext cx="3200400" cy="1325880"/>
          </a:xfrm>
          <a:prstGeom prst="roundRect">
            <a:avLst>
              <a:gd name="adj" fmla="val 10345"/>
            </a:avLst>
          </a:prstGeom>
          <a:solidFill>
            <a:srgbClr val="FFFFFF"/>
          </a:solidFill>
          <a:ln w="12700">
            <a:solidFill>
              <a:srgbClr val="D6DEE8"/>
            </a:solidFill>
            <a:prstDash val="solid"/>
          </a:ln>
        </p:spPr>
        <p:txBody>
          <a:bodyPr/>
          <a:lstStyle/>
          <a:p>
            <a:endParaRPr lang="en-GB"/>
          </a:p>
        </p:txBody>
      </p:sp>
      <p:sp>
        <p:nvSpPr>
          <p:cNvPr id="17" name="Shape 15"/>
          <p:cNvSpPr/>
          <p:nvPr/>
        </p:nvSpPr>
        <p:spPr>
          <a:xfrm>
            <a:off x="8366760" y="1417320"/>
            <a:ext cx="82296" cy="1325880"/>
          </a:xfrm>
          <a:prstGeom prst="rect">
            <a:avLst/>
          </a:prstGeom>
          <a:solidFill>
            <a:srgbClr val="C6A969"/>
          </a:solidFill>
          <a:ln w="12700">
            <a:solidFill>
              <a:srgbClr val="C6A969"/>
            </a:solidFill>
            <a:prstDash val="solid"/>
          </a:ln>
        </p:spPr>
        <p:txBody>
          <a:bodyPr/>
          <a:lstStyle/>
          <a:p>
            <a:endParaRPr lang="en-GB"/>
          </a:p>
        </p:txBody>
      </p:sp>
      <p:sp>
        <p:nvSpPr>
          <p:cNvPr id="18" name="Text 16"/>
          <p:cNvSpPr/>
          <p:nvPr/>
        </p:nvSpPr>
        <p:spPr>
          <a:xfrm>
            <a:off x="8595360" y="1581912"/>
            <a:ext cx="2788920" cy="256032"/>
          </a:xfrm>
          <a:prstGeom prst="rect">
            <a:avLst/>
          </a:prstGeom>
          <a:noFill/>
          <a:ln/>
        </p:spPr>
        <p:txBody>
          <a:bodyPr wrap="square" lIns="0" tIns="0" rIns="0" bIns="0" rtlCol="0" anchor="ctr"/>
          <a:lstStyle/>
          <a:p>
            <a:pPr marL="0" indent="0">
              <a:buNone/>
            </a:pPr>
            <a:r>
              <a:rPr lang="en-US" sz="1500" b="1" dirty="0">
                <a:solidFill>
                  <a:srgbClr val="081D3F"/>
                </a:solidFill>
              </a:rPr>
              <a:t>Key findings only</a:t>
            </a:r>
            <a:endParaRPr lang="en-US" sz="1500" dirty="0"/>
          </a:p>
        </p:txBody>
      </p:sp>
      <p:sp>
        <p:nvSpPr>
          <p:cNvPr id="19" name="Text 17"/>
          <p:cNvSpPr/>
          <p:nvPr/>
        </p:nvSpPr>
        <p:spPr>
          <a:xfrm>
            <a:off x="8595360" y="1984248"/>
            <a:ext cx="2743200" cy="640080"/>
          </a:xfrm>
          <a:prstGeom prst="rect">
            <a:avLst/>
          </a:prstGeom>
          <a:noFill/>
          <a:ln/>
        </p:spPr>
        <p:txBody>
          <a:bodyPr wrap="square" lIns="254" tIns="254" rIns="254" bIns="254" rtlCol="0" anchor="ctr">
            <a:normAutofit/>
          </a:bodyPr>
          <a:lstStyle/>
          <a:p>
            <a:pPr marL="0" indent="0">
              <a:buNone/>
            </a:pPr>
            <a:r>
              <a:rPr lang="en-US" sz="1220" dirty="0">
                <a:solidFill>
                  <a:srgbClr val="23314A"/>
                </a:solidFill>
              </a:rPr>
              <a:t>Outline findings; do not discuss them.</a:t>
            </a:r>
            <a:endParaRPr lang="en-US" sz="1220" dirty="0"/>
          </a:p>
        </p:txBody>
      </p:sp>
      <p:sp>
        <p:nvSpPr>
          <p:cNvPr id="20" name="Shape 18"/>
          <p:cNvSpPr/>
          <p:nvPr/>
        </p:nvSpPr>
        <p:spPr>
          <a:xfrm>
            <a:off x="777240" y="3337560"/>
            <a:ext cx="3200400" cy="1325880"/>
          </a:xfrm>
          <a:prstGeom prst="roundRect">
            <a:avLst>
              <a:gd name="adj" fmla="val 10345"/>
            </a:avLst>
          </a:prstGeom>
          <a:solidFill>
            <a:srgbClr val="FFFFFF"/>
          </a:solidFill>
          <a:ln w="12700">
            <a:solidFill>
              <a:srgbClr val="D6DEE8"/>
            </a:solidFill>
            <a:prstDash val="solid"/>
          </a:ln>
        </p:spPr>
        <p:txBody>
          <a:bodyPr/>
          <a:lstStyle/>
          <a:p>
            <a:endParaRPr lang="en-GB"/>
          </a:p>
        </p:txBody>
      </p:sp>
      <p:sp>
        <p:nvSpPr>
          <p:cNvPr id="21" name="Shape 19"/>
          <p:cNvSpPr/>
          <p:nvPr/>
        </p:nvSpPr>
        <p:spPr>
          <a:xfrm>
            <a:off x="777240" y="3337560"/>
            <a:ext cx="82296" cy="1325880"/>
          </a:xfrm>
          <a:prstGeom prst="rect">
            <a:avLst/>
          </a:prstGeom>
          <a:solidFill>
            <a:srgbClr val="2F6B4F"/>
          </a:solidFill>
          <a:ln w="12700">
            <a:solidFill>
              <a:srgbClr val="2F6B4F"/>
            </a:solidFill>
            <a:prstDash val="solid"/>
          </a:ln>
        </p:spPr>
        <p:txBody>
          <a:bodyPr/>
          <a:lstStyle/>
          <a:p>
            <a:endParaRPr lang="en-GB"/>
          </a:p>
        </p:txBody>
      </p:sp>
      <p:sp>
        <p:nvSpPr>
          <p:cNvPr id="22" name="Text 20"/>
          <p:cNvSpPr/>
          <p:nvPr/>
        </p:nvSpPr>
        <p:spPr>
          <a:xfrm>
            <a:off x="1005840" y="3502152"/>
            <a:ext cx="2788920" cy="256032"/>
          </a:xfrm>
          <a:prstGeom prst="rect">
            <a:avLst/>
          </a:prstGeom>
          <a:noFill/>
          <a:ln/>
        </p:spPr>
        <p:txBody>
          <a:bodyPr wrap="square" lIns="0" tIns="0" rIns="0" bIns="0" rtlCol="0" anchor="ctr"/>
          <a:lstStyle/>
          <a:p>
            <a:pPr marL="0" indent="0">
              <a:buNone/>
            </a:pPr>
            <a:r>
              <a:rPr lang="en-US" sz="1500" b="1" dirty="0">
                <a:solidFill>
                  <a:srgbClr val="081D3F"/>
                </a:solidFill>
              </a:rPr>
              <a:t>Right tense</a:t>
            </a:r>
            <a:endParaRPr lang="en-US" sz="1500" dirty="0"/>
          </a:p>
        </p:txBody>
      </p:sp>
      <p:sp>
        <p:nvSpPr>
          <p:cNvPr id="23" name="Text 21"/>
          <p:cNvSpPr/>
          <p:nvPr/>
        </p:nvSpPr>
        <p:spPr>
          <a:xfrm>
            <a:off x="1005840" y="3904488"/>
            <a:ext cx="2743200" cy="640080"/>
          </a:xfrm>
          <a:prstGeom prst="rect">
            <a:avLst/>
          </a:prstGeom>
          <a:noFill/>
          <a:ln/>
        </p:spPr>
        <p:txBody>
          <a:bodyPr wrap="square" lIns="254" tIns="254" rIns="254" bIns="254" rtlCol="0" anchor="ctr">
            <a:normAutofit/>
          </a:bodyPr>
          <a:lstStyle/>
          <a:p>
            <a:pPr marL="0" indent="0">
              <a:buNone/>
            </a:pPr>
            <a:r>
              <a:rPr lang="en-US" sz="1220" dirty="0">
                <a:solidFill>
                  <a:srgbClr val="23314A"/>
                </a:solidFill>
              </a:rPr>
              <a:t>Past or present tense — not future tense.</a:t>
            </a:r>
            <a:endParaRPr lang="en-US" sz="1220" dirty="0"/>
          </a:p>
        </p:txBody>
      </p:sp>
      <p:sp>
        <p:nvSpPr>
          <p:cNvPr id="24" name="Shape 22"/>
          <p:cNvSpPr/>
          <p:nvPr/>
        </p:nvSpPr>
        <p:spPr>
          <a:xfrm>
            <a:off x="4572000" y="3337560"/>
            <a:ext cx="3200400" cy="1325880"/>
          </a:xfrm>
          <a:prstGeom prst="roundRect">
            <a:avLst>
              <a:gd name="adj" fmla="val 10345"/>
            </a:avLst>
          </a:prstGeom>
          <a:solidFill>
            <a:srgbClr val="FFFFFF"/>
          </a:solidFill>
          <a:ln w="12700">
            <a:solidFill>
              <a:srgbClr val="D6DEE8"/>
            </a:solidFill>
            <a:prstDash val="solid"/>
          </a:ln>
        </p:spPr>
        <p:txBody>
          <a:bodyPr/>
          <a:lstStyle/>
          <a:p>
            <a:endParaRPr lang="en-GB"/>
          </a:p>
        </p:txBody>
      </p:sp>
      <p:sp>
        <p:nvSpPr>
          <p:cNvPr id="25" name="Shape 23"/>
          <p:cNvSpPr/>
          <p:nvPr/>
        </p:nvSpPr>
        <p:spPr>
          <a:xfrm>
            <a:off x="4572000" y="3337560"/>
            <a:ext cx="82296" cy="1325880"/>
          </a:xfrm>
          <a:prstGeom prst="rect">
            <a:avLst/>
          </a:prstGeom>
          <a:solidFill>
            <a:srgbClr val="C86F2B"/>
          </a:solidFill>
          <a:ln w="12700">
            <a:solidFill>
              <a:srgbClr val="C86F2B"/>
            </a:solidFill>
            <a:prstDash val="solid"/>
          </a:ln>
        </p:spPr>
        <p:txBody>
          <a:bodyPr/>
          <a:lstStyle/>
          <a:p>
            <a:endParaRPr lang="en-GB"/>
          </a:p>
        </p:txBody>
      </p:sp>
      <p:sp>
        <p:nvSpPr>
          <p:cNvPr id="26" name="Text 24"/>
          <p:cNvSpPr/>
          <p:nvPr/>
        </p:nvSpPr>
        <p:spPr>
          <a:xfrm>
            <a:off x="4800600" y="3502152"/>
            <a:ext cx="2788920" cy="256032"/>
          </a:xfrm>
          <a:prstGeom prst="rect">
            <a:avLst/>
          </a:prstGeom>
          <a:noFill/>
          <a:ln/>
        </p:spPr>
        <p:txBody>
          <a:bodyPr wrap="square" lIns="0" tIns="0" rIns="0" bIns="0" rtlCol="0" anchor="ctr"/>
          <a:lstStyle/>
          <a:p>
            <a:pPr marL="0" indent="0">
              <a:buNone/>
            </a:pPr>
            <a:r>
              <a:rPr lang="en-US" sz="1500" b="1" dirty="0">
                <a:solidFill>
                  <a:srgbClr val="081D3F"/>
                </a:solidFill>
              </a:rPr>
              <a:t>No citations</a:t>
            </a:r>
            <a:endParaRPr lang="en-US" sz="1500" dirty="0"/>
          </a:p>
        </p:txBody>
      </p:sp>
      <p:sp>
        <p:nvSpPr>
          <p:cNvPr id="27" name="Text 25"/>
          <p:cNvSpPr/>
          <p:nvPr/>
        </p:nvSpPr>
        <p:spPr>
          <a:xfrm>
            <a:off x="4800600" y="3904488"/>
            <a:ext cx="2743200" cy="640080"/>
          </a:xfrm>
          <a:prstGeom prst="rect">
            <a:avLst/>
          </a:prstGeom>
          <a:noFill/>
          <a:ln/>
        </p:spPr>
        <p:txBody>
          <a:bodyPr wrap="square" lIns="254" tIns="254" rIns="254" bIns="254" rtlCol="0" anchor="ctr">
            <a:normAutofit/>
          </a:bodyPr>
          <a:lstStyle/>
          <a:p>
            <a:pPr marL="0" indent="0">
              <a:buNone/>
            </a:pPr>
            <a:r>
              <a:rPr lang="en-US" sz="1220" dirty="0">
                <a:solidFill>
                  <a:srgbClr val="23314A"/>
                </a:solidFill>
              </a:rPr>
              <a:t>The abstract is not the place for referencing.</a:t>
            </a:r>
            <a:endParaRPr lang="en-US" sz="1220" dirty="0"/>
          </a:p>
        </p:txBody>
      </p:sp>
      <p:sp>
        <p:nvSpPr>
          <p:cNvPr id="28" name="Shape 26"/>
          <p:cNvSpPr/>
          <p:nvPr/>
        </p:nvSpPr>
        <p:spPr>
          <a:xfrm>
            <a:off x="8366760" y="3337560"/>
            <a:ext cx="3200400" cy="1325880"/>
          </a:xfrm>
          <a:prstGeom prst="roundRect">
            <a:avLst>
              <a:gd name="adj" fmla="val 10345"/>
            </a:avLst>
          </a:prstGeom>
          <a:solidFill>
            <a:srgbClr val="FFFFFF"/>
          </a:solidFill>
          <a:ln w="12700">
            <a:solidFill>
              <a:srgbClr val="D6DEE8"/>
            </a:solidFill>
            <a:prstDash val="solid"/>
          </a:ln>
        </p:spPr>
        <p:txBody>
          <a:bodyPr/>
          <a:lstStyle/>
          <a:p>
            <a:endParaRPr lang="en-GB"/>
          </a:p>
        </p:txBody>
      </p:sp>
      <p:sp>
        <p:nvSpPr>
          <p:cNvPr id="29" name="Shape 27"/>
          <p:cNvSpPr/>
          <p:nvPr/>
        </p:nvSpPr>
        <p:spPr>
          <a:xfrm>
            <a:off x="8366760" y="3337560"/>
            <a:ext cx="82296" cy="1325880"/>
          </a:xfrm>
          <a:prstGeom prst="rect">
            <a:avLst/>
          </a:prstGeom>
          <a:solidFill>
            <a:srgbClr val="081D3F"/>
          </a:solidFill>
          <a:ln w="12700">
            <a:solidFill>
              <a:srgbClr val="081D3F"/>
            </a:solidFill>
            <a:prstDash val="solid"/>
          </a:ln>
        </p:spPr>
        <p:txBody>
          <a:bodyPr/>
          <a:lstStyle/>
          <a:p>
            <a:endParaRPr lang="en-GB"/>
          </a:p>
        </p:txBody>
      </p:sp>
      <p:sp>
        <p:nvSpPr>
          <p:cNvPr id="30" name="Text 28"/>
          <p:cNvSpPr/>
          <p:nvPr/>
        </p:nvSpPr>
        <p:spPr>
          <a:xfrm>
            <a:off x="8595360" y="3502152"/>
            <a:ext cx="2788920" cy="256032"/>
          </a:xfrm>
          <a:prstGeom prst="rect">
            <a:avLst/>
          </a:prstGeom>
          <a:noFill/>
          <a:ln/>
        </p:spPr>
        <p:txBody>
          <a:bodyPr wrap="square" lIns="0" tIns="0" rIns="0" bIns="0" rtlCol="0" anchor="ctr"/>
          <a:lstStyle/>
          <a:p>
            <a:pPr marL="0" indent="0">
              <a:buNone/>
            </a:pPr>
            <a:r>
              <a:rPr lang="en-US" sz="1500" b="1" dirty="0">
                <a:solidFill>
                  <a:srgbClr val="081D3F"/>
                </a:solidFill>
              </a:rPr>
              <a:t>Edit hard</a:t>
            </a:r>
            <a:endParaRPr lang="en-US" sz="1500" dirty="0"/>
          </a:p>
        </p:txBody>
      </p:sp>
      <p:sp>
        <p:nvSpPr>
          <p:cNvPr id="31" name="Text 29"/>
          <p:cNvSpPr/>
          <p:nvPr/>
        </p:nvSpPr>
        <p:spPr>
          <a:xfrm>
            <a:off x="8595360" y="3904488"/>
            <a:ext cx="2743200" cy="640080"/>
          </a:xfrm>
          <a:prstGeom prst="rect">
            <a:avLst/>
          </a:prstGeom>
          <a:noFill/>
          <a:ln/>
        </p:spPr>
        <p:txBody>
          <a:bodyPr wrap="square" lIns="254" tIns="254" rIns="254" bIns="254" rtlCol="0" anchor="ctr">
            <a:normAutofit/>
          </a:bodyPr>
          <a:lstStyle/>
          <a:p>
            <a:pPr marL="0" indent="0">
              <a:buNone/>
            </a:pPr>
            <a:r>
              <a:rPr lang="en-US" sz="1220" dirty="0">
                <a:solidFill>
                  <a:srgbClr val="23314A"/>
                </a:solidFill>
              </a:rPr>
              <a:t>Short sentences. Clear wording. Strong finish.</a:t>
            </a:r>
            <a:endParaRPr lang="en-US" sz="1220" dirty="0"/>
          </a:p>
        </p:txBody>
      </p:sp>
      <p:sp>
        <p:nvSpPr>
          <p:cNvPr id="32" name="Text 30"/>
          <p:cNvSpPr/>
          <p:nvPr/>
        </p:nvSpPr>
        <p:spPr>
          <a:xfrm>
            <a:off x="859536" y="5045052"/>
            <a:ext cx="10332720" cy="292608"/>
          </a:xfrm>
          <a:prstGeom prst="rect">
            <a:avLst/>
          </a:prstGeom>
          <a:noFill/>
          <a:ln/>
        </p:spPr>
        <p:txBody>
          <a:bodyPr wrap="square" lIns="0" tIns="0" rIns="0" bIns="0" rtlCol="0" anchor="ctr"/>
          <a:lstStyle/>
          <a:p>
            <a:pPr marL="0" indent="0" algn="ctr">
              <a:buNone/>
            </a:pPr>
            <a:r>
              <a:rPr lang="en-US" sz="1750" b="1" dirty="0">
                <a:solidFill>
                  <a:srgbClr val="8A1538"/>
                </a:solidFill>
              </a:rPr>
              <a:t>Make it short but impactful: the abstract should reel the reader in without exaggerating what the study achieved.</a:t>
            </a:r>
            <a:endParaRPr lang="en-US" sz="175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16">
    <p:bg>
      <p:bgPr>
        <a:solidFill>
          <a:srgbClr val="F7F5F1"/>
        </a:solidFill>
        <a:effectLst/>
      </p:bgPr>
    </p:bg>
    <p:spTree>
      <p:nvGrpSpPr>
        <p:cNvPr id="1" name=""/>
        <p:cNvGrpSpPr/>
        <p:nvPr/>
      </p:nvGrpSpPr>
      <p:grpSpPr>
        <a:xfrm>
          <a:off x="0" y="0"/>
          <a:ext cx="0" cy="0"/>
          <a:chOff x="0" y="0"/>
          <a:chExt cx="0" cy="0"/>
        </a:xfrm>
      </p:grpSpPr>
      <p:pic>
        <p:nvPicPr>
          <p:cNvPr id="33" name="Picture 32">
            <a:extLst>
              <a:ext uri="{FF2B5EF4-FFF2-40B4-BE49-F238E27FC236}">
                <a16:creationId xmlns:a16="http://schemas.microsoft.com/office/drawing/2014/main" id="{4AB70050-A5B9-F844-7DEE-0D0537738EF1}"/>
              </a:ext>
            </a:extLst>
          </p:cNvPr>
          <p:cNvPicPr>
            <a:picLocks noChangeAspect="1"/>
          </p:cNvPicPr>
          <p:nvPr/>
        </p:nvPicPr>
        <p:blipFill>
          <a:blip r:embed="rId3"/>
          <a:stretch>
            <a:fillRect/>
          </a:stretch>
        </p:blipFill>
        <p:spPr>
          <a:xfrm>
            <a:off x="-12305" y="5624984"/>
            <a:ext cx="12204000" cy="1114144"/>
          </a:xfrm>
          <a:prstGeom prst="rect">
            <a:avLst/>
          </a:prstGeom>
        </p:spPr>
      </p:pic>
      <p:sp>
        <p:nvSpPr>
          <p:cNvPr id="2" name="Shape 0"/>
          <p:cNvSpPr/>
          <p:nvPr/>
        </p:nvSpPr>
        <p:spPr>
          <a:xfrm>
            <a:off x="0" y="0"/>
            <a:ext cx="12191695" cy="118872"/>
          </a:xfrm>
          <a:prstGeom prst="rect">
            <a:avLst/>
          </a:prstGeom>
          <a:solidFill>
            <a:srgbClr val="8A1538"/>
          </a:solidFill>
          <a:ln w="12700">
            <a:solidFill>
              <a:srgbClr val="8A1538"/>
            </a:solidFill>
            <a:prstDash val="solid"/>
          </a:ln>
        </p:spPr>
        <p:txBody>
          <a:bodyPr/>
          <a:lstStyle/>
          <a:p>
            <a:endParaRPr lang="en-GB"/>
          </a:p>
        </p:txBody>
      </p:sp>
      <p:sp>
        <p:nvSpPr>
          <p:cNvPr id="3" name="Shape 1"/>
          <p:cNvSpPr/>
          <p:nvPr/>
        </p:nvSpPr>
        <p:spPr>
          <a:xfrm>
            <a:off x="0" y="118872"/>
            <a:ext cx="12191695" cy="18288"/>
          </a:xfrm>
          <a:prstGeom prst="rect">
            <a:avLst/>
          </a:prstGeom>
          <a:solidFill>
            <a:srgbClr val="C6A969"/>
          </a:solidFill>
          <a:ln w="12700">
            <a:solidFill>
              <a:srgbClr val="C6A969"/>
            </a:solidFill>
            <a:prstDash val="solid"/>
          </a:ln>
        </p:spPr>
        <p:txBody>
          <a:bodyPr/>
          <a:lstStyle/>
          <a:p>
            <a:endParaRPr lang="en-GB"/>
          </a:p>
        </p:txBody>
      </p:sp>
      <p:sp>
        <p:nvSpPr>
          <p:cNvPr id="4" name="Text 2"/>
          <p:cNvSpPr/>
          <p:nvPr/>
        </p:nvSpPr>
        <p:spPr>
          <a:xfrm>
            <a:off x="502920" y="384048"/>
            <a:ext cx="8138160" cy="438912"/>
          </a:xfrm>
          <a:prstGeom prst="rect">
            <a:avLst/>
          </a:prstGeom>
          <a:noFill/>
          <a:ln/>
        </p:spPr>
        <p:txBody>
          <a:bodyPr wrap="square" lIns="0" tIns="0" rIns="0" bIns="0" rtlCol="0" anchor="ctr"/>
          <a:lstStyle/>
          <a:p>
            <a:pPr marL="0" indent="0">
              <a:buNone/>
            </a:pPr>
            <a:r>
              <a:rPr lang="en-US" sz="2800" b="1" dirty="0">
                <a:solidFill>
                  <a:srgbClr val="081D3F"/>
                </a:solidFill>
                <a:latin typeface="Aptos Display" pitchFamily="34" charset="0"/>
                <a:ea typeface="Aptos Display" pitchFamily="34" charset="-122"/>
                <a:cs typeface="Aptos Display" pitchFamily="34" charset="-120"/>
              </a:rPr>
              <a:t>Useful resources and final check</a:t>
            </a:r>
            <a:endParaRPr lang="en-US" sz="2800" dirty="0"/>
          </a:p>
        </p:txBody>
      </p:sp>
      <p:sp>
        <p:nvSpPr>
          <p:cNvPr id="5" name="Text 3"/>
          <p:cNvSpPr/>
          <p:nvPr/>
        </p:nvSpPr>
        <p:spPr>
          <a:xfrm>
            <a:off x="530352" y="850392"/>
            <a:ext cx="8778240" cy="219456"/>
          </a:xfrm>
          <a:prstGeom prst="rect">
            <a:avLst/>
          </a:prstGeom>
          <a:noFill/>
          <a:ln/>
        </p:spPr>
        <p:txBody>
          <a:bodyPr wrap="square" lIns="0" tIns="0" rIns="0" bIns="0" rtlCol="0" anchor="ctr"/>
          <a:lstStyle/>
          <a:p>
            <a:pPr marL="0" indent="0">
              <a:buNone/>
            </a:pPr>
            <a:r>
              <a:rPr lang="en-US" sz="1250" i="1" dirty="0">
                <a:solidFill>
                  <a:srgbClr val="5F6B7A"/>
                </a:solidFill>
                <a:latin typeface="Aptos" pitchFamily="34" charset="0"/>
                <a:ea typeface="Aptos" pitchFamily="34" charset="-122"/>
                <a:cs typeface="Aptos" pitchFamily="34" charset="-120"/>
              </a:rPr>
              <a:t>Use these to refine structure, clarity and presentation.</a:t>
            </a:r>
            <a:endParaRPr lang="en-US" sz="1250" dirty="0"/>
          </a:p>
        </p:txBody>
      </p:sp>
      <p:sp>
        <p:nvSpPr>
          <p:cNvPr id="6" name="Shape 4"/>
          <p:cNvSpPr/>
          <p:nvPr/>
        </p:nvSpPr>
        <p:spPr>
          <a:xfrm>
            <a:off x="502920" y="1143000"/>
            <a:ext cx="1828800" cy="0"/>
          </a:xfrm>
          <a:prstGeom prst="line">
            <a:avLst/>
          </a:prstGeom>
          <a:noFill/>
          <a:ln w="25400">
            <a:solidFill>
              <a:srgbClr val="8A1538"/>
            </a:solidFill>
            <a:prstDash val="solid"/>
          </a:ln>
        </p:spPr>
        <p:txBody>
          <a:bodyPr/>
          <a:lstStyle/>
          <a:p>
            <a:endParaRPr lang="en-GB"/>
          </a:p>
        </p:txBody>
      </p:sp>
      <p:sp>
        <p:nvSpPr>
          <p:cNvPr id="7" name="Text 5"/>
          <p:cNvSpPr/>
          <p:nvPr/>
        </p:nvSpPr>
        <p:spPr>
          <a:xfrm>
            <a:off x="502920" y="6492240"/>
            <a:ext cx="10789920" cy="201168"/>
          </a:xfrm>
          <a:prstGeom prst="rect">
            <a:avLst/>
          </a:prstGeom>
          <a:noFill/>
          <a:ln/>
        </p:spPr>
        <p:txBody>
          <a:bodyPr wrap="square" lIns="0" tIns="0" rIns="0" bIns="0" rtlCol="0" anchor="ctr"/>
          <a:lstStyle/>
          <a:p>
            <a:pPr marL="0" indent="0">
              <a:buNone/>
            </a:pPr>
            <a:r>
              <a:rPr lang="en-US" sz="850" dirty="0">
                <a:solidFill>
                  <a:srgbClr val="667085"/>
                </a:solidFill>
              </a:rPr>
              <a:t>BSc Professional Investigation / Operational Policing  |  Conclusion &amp; Abstract  |  Delivery: 13 August 2026</a:t>
            </a:r>
            <a:endParaRPr lang="en-US" sz="850" dirty="0"/>
          </a:p>
        </p:txBody>
      </p:sp>
      <p:sp>
        <p:nvSpPr>
          <p:cNvPr id="8" name="Text 6"/>
          <p:cNvSpPr/>
          <p:nvPr/>
        </p:nvSpPr>
        <p:spPr>
          <a:xfrm>
            <a:off x="777240" y="1417320"/>
            <a:ext cx="1828800" cy="320040"/>
          </a:xfrm>
          <a:prstGeom prst="rect">
            <a:avLst/>
          </a:prstGeom>
          <a:noFill/>
          <a:ln/>
        </p:spPr>
        <p:txBody>
          <a:bodyPr wrap="square" lIns="0" tIns="0" rIns="0" bIns="0" rtlCol="0" anchor="ctr"/>
          <a:lstStyle/>
          <a:p>
            <a:pPr marL="0" indent="0">
              <a:buNone/>
            </a:pPr>
            <a:r>
              <a:rPr lang="en-US" sz="2100" b="1" dirty="0">
                <a:solidFill>
                  <a:srgbClr val="081D3F"/>
                </a:solidFill>
              </a:rPr>
              <a:t>Resources</a:t>
            </a:r>
            <a:endParaRPr lang="en-US" sz="2100" dirty="0"/>
          </a:p>
        </p:txBody>
      </p:sp>
      <p:sp>
        <p:nvSpPr>
          <p:cNvPr id="9" name="Shape 7"/>
          <p:cNvSpPr/>
          <p:nvPr/>
        </p:nvSpPr>
        <p:spPr>
          <a:xfrm>
            <a:off x="822960" y="1920240"/>
            <a:ext cx="4937760" cy="731520"/>
          </a:xfrm>
          <a:prstGeom prst="roundRect">
            <a:avLst>
              <a:gd name="adj" fmla="val 18750"/>
            </a:avLst>
          </a:prstGeom>
          <a:solidFill>
            <a:srgbClr val="FFFFFF"/>
          </a:solidFill>
          <a:ln w="12700">
            <a:solidFill>
              <a:srgbClr val="D6DEE8"/>
            </a:solidFill>
            <a:prstDash val="solid"/>
          </a:ln>
        </p:spPr>
        <p:txBody>
          <a:bodyPr/>
          <a:lstStyle/>
          <a:p>
            <a:endParaRPr lang="en-GB"/>
          </a:p>
        </p:txBody>
      </p:sp>
      <p:sp>
        <p:nvSpPr>
          <p:cNvPr id="10" name="Shape 8"/>
          <p:cNvSpPr/>
          <p:nvPr/>
        </p:nvSpPr>
        <p:spPr>
          <a:xfrm>
            <a:off x="822960" y="1920240"/>
            <a:ext cx="82296" cy="731520"/>
          </a:xfrm>
          <a:prstGeom prst="rect">
            <a:avLst/>
          </a:prstGeom>
          <a:solidFill>
            <a:srgbClr val="1F4B7A"/>
          </a:solidFill>
          <a:ln w="12700">
            <a:solidFill>
              <a:srgbClr val="1F4B7A"/>
            </a:solidFill>
            <a:prstDash val="solid"/>
          </a:ln>
        </p:spPr>
        <p:txBody>
          <a:bodyPr/>
          <a:lstStyle/>
          <a:p>
            <a:endParaRPr lang="en-GB"/>
          </a:p>
        </p:txBody>
      </p:sp>
      <p:sp>
        <p:nvSpPr>
          <p:cNvPr id="11" name="Text 9"/>
          <p:cNvSpPr/>
          <p:nvPr/>
        </p:nvSpPr>
        <p:spPr>
          <a:xfrm>
            <a:off x="1051560" y="2084832"/>
            <a:ext cx="4526280" cy="256032"/>
          </a:xfrm>
          <a:prstGeom prst="rect">
            <a:avLst/>
          </a:prstGeom>
          <a:noFill/>
          <a:ln/>
        </p:spPr>
        <p:txBody>
          <a:bodyPr wrap="square" lIns="0" tIns="0" rIns="0" bIns="0" rtlCol="0" anchor="ctr"/>
          <a:lstStyle/>
          <a:p>
            <a:pPr marL="0" indent="0">
              <a:buNone/>
            </a:pPr>
            <a:r>
              <a:rPr lang="en-US" sz="1500" b="1" dirty="0">
                <a:solidFill>
                  <a:srgbClr val="081D3F"/>
                </a:solidFill>
              </a:rPr>
              <a:t>Grad Coach </a:t>
            </a:r>
            <a:r>
              <a:rPr lang="en-US" sz="1500" b="1" dirty="0" err="1">
                <a:solidFill>
                  <a:srgbClr val="081D3F"/>
                </a:solidFill>
              </a:rPr>
              <a:t>Youtube</a:t>
            </a:r>
            <a:endParaRPr lang="en-US" sz="1500" dirty="0"/>
          </a:p>
        </p:txBody>
      </p:sp>
      <p:sp>
        <p:nvSpPr>
          <p:cNvPr id="12" name="Text 10"/>
          <p:cNvSpPr/>
          <p:nvPr/>
        </p:nvSpPr>
        <p:spPr>
          <a:xfrm>
            <a:off x="1051560" y="2487168"/>
            <a:ext cx="4480560" cy="45720"/>
          </a:xfrm>
          <a:prstGeom prst="rect">
            <a:avLst/>
          </a:prstGeom>
          <a:noFill/>
          <a:ln/>
        </p:spPr>
        <p:txBody>
          <a:bodyPr wrap="square" lIns="254" tIns="254" rIns="254" bIns="254" rtlCol="0" anchor="ctr">
            <a:normAutofit fontScale="25000" lnSpcReduction="20000"/>
          </a:bodyPr>
          <a:lstStyle/>
          <a:p>
            <a:pPr marL="0" indent="0">
              <a:buNone/>
            </a:pPr>
            <a:r>
              <a:rPr lang="en-US" sz="1220" dirty="0">
                <a:solidFill>
                  <a:srgbClr val="23314A"/>
                </a:solidFill>
              </a:rPr>
              <a:t>Dissertation abstract and structure guidance</a:t>
            </a:r>
            <a:endParaRPr lang="en-US" sz="1220" dirty="0"/>
          </a:p>
        </p:txBody>
      </p:sp>
      <p:sp>
        <p:nvSpPr>
          <p:cNvPr id="13" name="Shape 11"/>
          <p:cNvSpPr/>
          <p:nvPr/>
        </p:nvSpPr>
        <p:spPr>
          <a:xfrm>
            <a:off x="822960" y="2880360"/>
            <a:ext cx="4937760" cy="731520"/>
          </a:xfrm>
          <a:prstGeom prst="roundRect">
            <a:avLst>
              <a:gd name="adj" fmla="val 18750"/>
            </a:avLst>
          </a:prstGeom>
          <a:solidFill>
            <a:srgbClr val="FFFFFF"/>
          </a:solidFill>
          <a:ln w="12700">
            <a:solidFill>
              <a:srgbClr val="D6DEE8"/>
            </a:solidFill>
            <a:prstDash val="solid"/>
          </a:ln>
        </p:spPr>
        <p:txBody>
          <a:bodyPr/>
          <a:lstStyle/>
          <a:p>
            <a:endParaRPr lang="en-GB" dirty="0"/>
          </a:p>
        </p:txBody>
      </p:sp>
      <p:sp>
        <p:nvSpPr>
          <p:cNvPr id="14" name="Shape 12"/>
          <p:cNvSpPr/>
          <p:nvPr/>
        </p:nvSpPr>
        <p:spPr>
          <a:xfrm>
            <a:off x="822960" y="2880360"/>
            <a:ext cx="82296" cy="731520"/>
          </a:xfrm>
          <a:prstGeom prst="rect">
            <a:avLst/>
          </a:prstGeom>
          <a:solidFill>
            <a:srgbClr val="8A1538"/>
          </a:solidFill>
          <a:ln w="12700">
            <a:solidFill>
              <a:srgbClr val="8A1538"/>
            </a:solidFill>
            <a:prstDash val="solid"/>
          </a:ln>
        </p:spPr>
        <p:txBody>
          <a:bodyPr/>
          <a:lstStyle/>
          <a:p>
            <a:endParaRPr lang="en-GB"/>
          </a:p>
        </p:txBody>
      </p:sp>
      <p:sp>
        <p:nvSpPr>
          <p:cNvPr id="15" name="Text 13"/>
          <p:cNvSpPr/>
          <p:nvPr/>
        </p:nvSpPr>
        <p:spPr>
          <a:xfrm>
            <a:off x="1051560" y="3044952"/>
            <a:ext cx="4526280" cy="256032"/>
          </a:xfrm>
          <a:prstGeom prst="rect">
            <a:avLst/>
          </a:prstGeom>
          <a:noFill/>
          <a:ln/>
        </p:spPr>
        <p:txBody>
          <a:bodyPr wrap="square" lIns="0" tIns="0" rIns="0" bIns="0" rtlCol="0" anchor="ctr"/>
          <a:lstStyle/>
          <a:p>
            <a:pPr marL="0" indent="0">
              <a:buNone/>
            </a:pPr>
            <a:r>
              <a:rPr lang="en-US" sz="1500" b="1" dirty="0" err="1">
                <a:solidFill>
                  <a:srgbClr val="081D3F"/>
                </a:solidFill>
              </a:rPr>
              <a:t>Scribbr</a:t>
            </a:r>
            <a:r>
              <a:rPr lang="en-US" sz="1500" b="1" dirty="0">
                <a:solidFill>
                  <a:srgbClr val="081D3F"/>
                </a:solidFill>
              </a:rPr>
              <a:t> </a:t>
            </a:r>
            <a:r>
              <a:rPr lang="en-US" sz="1500" b="1" dirty="0" err="1">
                <a:solidFill>
                  <a:srgbClr val="081D3F"/>
                </a:solidFill>
              </a:rPr>
              <a:t>Youtube</a:t>
            </a:r>
            <a:endParaRPr lang="en-US" sz="1500" dirty="0"/>
          </a:p>
        </p:txBody>
      </p:sp>
      <p:sp>
        <p:nvSpPr>
          <p:cNvPr id="16" name="Text 14"/>
          <p:cNvSpPr/>
          <p:nvPr/>
        </p:nvSpPr>
        <p:spPr>
          <a:xfrm>
            <a:off x="1051560" y="3447288"/>
            <a:ext cx="4480560" cy="45720"/>
          </a:xfrm>
          <a:prstGeom prst="rect">
            <a:avLst/>
          </a:prstGeom>
          <a:noFill/>
          <a:ln/>
        </p:spPr>
        <p:txBody>
          <a:bodyPr wrap="square" lIns="254" tIns="254" rIns="254" bIns="254" rtlCol="0" anchor="ctr">
            <a:normAutofit fontScale="25000" lnSpcReduction="20000"/>
          </a:bodyPr>
          <a:lstStyle/>
          <a:p>
            <a:pPr marL="0" indent="0">
              <a:buNone/>
            </a:pPr>
            <a:r>
              <a:rPr lang="en-US" sz="1220" dirty="0">
                <a:solidFill>
                  <a:srgbClr val="23314A"/>
                </a:solidFill>
              </a:rPr>
              <a:t>Thesis/dissertation conclusion and abstract guidance</a:t>
            </a:r>
            <a:endParaRPr lang="en-US" sz="1220" dirty="0"/>
          </a:p>
        </p:txBody>
      </p:sp>
      <p:sp>
        <p:nvSpPr>
          <p:cNvPr id="17" name="Shape 15"/>
          <p:cNvSpPr/>
          <p:nvPr/>
        </p:nvSpPr>
        <p:spPr>
          <a:xfrm>
            <a:off x="822960" y="3840480"/>
            <a:ext cx="4937760" cy="731520"/>
          </a:xfrm>
          <a:prstGeom prst="roundRect">
            <a:avLst>
              <a:gd name="adj" fmla="val 18750"/>
            </a:avLst>
          </a:prstGeom>
          <a:solidFill>
            <a:srgbClr val="FFFFFF"/>
          </a:solidFill>
          <a:ln w="12700">
            <a:solidFill>
              <a:srgbClr val="D6DEE8"/>
            </a:solidFill>
            <a:prstDash val="solid"/>
          </a:ln>
        </p:spPr>
        <p:txBody>
          <a:bodyPr/>
          <a:lstStyle/>
          <a:p>
            <a:endParaRPr lang="en-GB"/>
          </a:p>
        </p:txBody>
      </p:sp>
      <p:sp>
        <p:nvSpPr>
          <p:cNvPr id="18" name="Shape 16"/>
          <p:cNvSpPr/>
          <p:nvPr/>
        </p:nvSpPr>
        <p:spPr>
          <a:xfrm>
            <a:off x="822960" y="3840480"/>
            <a:ext cx="82296" cy="731520"/>
          </a:xfrm>
          <a:prstGeom prst="rect">
            <a:avLst/>
          </a:prstGeom>
          <a:solidFill>
            <a:srgbClr val="C6A969"/>
          </a:solidFill>
          <a:ln w="12700">
            <a:solidFill>
              <a:srgbClr val="C6A969"/>
            </a:solidFill>
            <a:prstDash val="solid"/>
          </a:ln>
        </p:spPr>
        <p:txBody>
          <a:bodyPr/>
          <a:lstStyle/>
          <a:p>
            <a:endParaRPr lang="en-GB"/>
          </a:p>
        </p:txBody>
      </p:sp>
      <p:sp>
        <p:nvSpPr>
          <p:cNvPr id="19" name="Text 17"/>
          <p:cNvSpPr/>
          <p:nvPr/>
        </p:nvSpPr>
        <p:spPr>
          <a:xfrm>
            <a:off x="1051560" y="4005072"/>
            <a:ext cx="4526280" cy="256032"/>
          </a:xfrm>
          <a:prstGeom prst="rect">
            <a:avLst/>
          </a:prstGeom>
          <a:noFill/>
          <a:ln/>
        </p:spPr>
        <p:txBody>
          <a:bodyPr wrap="square" lIns="0" tIns="0" rIns="0" bIns="0" rtlCol="0" anchor="ctr"/>
          <a:lstStyle/>
          <a:p>
            <a:pPr marL="0" indent="0">
              <a:buNone/>
            </a:pPr>
            <a:r>
              <a:rPr lang="en-US" sz="1500" b="1" dirty="0">
                <a:solidFill>
                  <a:srgbClr val="081D3F"/>
                </a:solidFill>
              </a:rPr>
              <a:t>Saunders, Lewis &amp; Thornhill</a:t>
            </a:r>
            <a:endParaRPr lang="en-US" sz="1500" dirty="0"/>
          </a:p>
        </p:txBody>
      </p:sp>
      <p:sp>
        <p:nvSpPr>
          <p:cNvPr id="20" name="Text 18"/>
          <p:cNvSpPr/>
          <p:nvPr/>
        </p:nvSpPr>
        <p:spPr>
          <a:xfrm>
            <a:off x="1051560" y="4407408"/>
            <a:ext cx="4480560" cy="45720"/>
          </a:xfrm>
          <a:prstGeom prst="rect">
            <a:avLst/>
          </a:prstGeom>
          <a:noFill/>
          <a:ln/>
        </p:spPr>
        <p:txBody>
          <a:bodyPr wrap="square" lIns="254" tIns="254" rIns="254" bIns="254" rtlCol="0" anchor="ctr">
            <a:normAutofit fontScale="25000" lnSpcReduction="20000"/>
          </a:bodyPr>
          <a:lstStyle/>
          <a:p>
            <a:pPr marL="0" indent="0">
              <a:buNone/>
            </a:pPr>
            <a:r>
              <a:rPr lang="en-US" sz="1220" dirty="0">
                <a:solidFill>
                  <a:srgbClr val="23314A"/>
                </a:solidFill>
              </a:rPr>
              <a:t>Research Methods for Business Students</a:t>
            </a:r>
            <a:endParaRPr lang="en-US" sz="1220" dirty="0"/>
          </a:p>
        </p:txBody>
      </p:sp>
      <p:sp>
        <p:nvSpPr>
          <p:cNvPr id="21" name="Shape 19"/>
          <p:cNvSpPr/>
          <p:nvPr/>
        </p:nvSpPr>
        <p:spPr>
          <a:xfrm>
            <a:off x="6446520" y="1508760"/>
            <a:ext cx="4892040" cy="3886200"/>
          </a:xfrm>
          <a:prstGeom prst="roundRect">
            <a:avLst>
              <a:gd name="adj" fmla="val 5176"/>
            </a:avLst>
          </a:prstGeom>
          <a:solidFill>
            <a:srgbClr val="081D3F"/>
          </a:solidFill>
          <a:ln w="12700">
            <a:solidFill>
              <a:srgbClr val="081D3F"/>
            </a:solidFill>
            <a:prstDash val="solid"/>
          </a:ln>
        </p:spPr>
        <p:txBody>
          <a:bodyPr/>
          <a:lstStyle/>
          <a:p>
            <a:endParaRPr lang="en-GB"/>
          </a:p>
        </p:txBody>
      </p:sp>
      <p:sp>
        <p:nvSpPr>
          <p:cNvPr id="22" name="Text 20"/>
          <p:cNvSpPr/>
          <p:nvPr/>
        </p:nvSpPr>
        <p:spPr>
          <a:xfrm>
            <a:off x="6812280" y="1847088"/>
            <a:ext cx="4160520" cy="320040"/>
          </a:xfrm>
          <a:prstGeom prst="rect">
            <a:avLst/>
          </a:prstGeom>
          <a:noFill/>
          <a:ln/>
        </p:spPr>
        <p:txBody>
          <a:bodyPr wrap="square" lIns="0" tIns="0" rIns="0" bIns="0" rtlCol="0" anchor="ctr"/>
          <a:lstStyle/>
          <a:p>
            <a:pPr marL="0" indent="0" algn="ctr">
              <a:buNone/>
            </a:pPr>
            <a:r>
              <a:rPr lang="en-US" sz="2000" b="1" dirty="0">
                <a:solidFill>
                  <a:srgbClr val="FFFFFF"/>
                </a:solidFill>
              </a:rPr>
              <a:t>Final check before submission</a:t>
            </a:r>
            <a:endParaRPr lang="en-US" sz="2000" dirty="0"/>
          </a:p>
        </p:txBody>
      </p:sp>
      <p:sp>
        <p:nvSpPr>
          <p:cNvPr id="23" name="Text 21"/>
          <p:cNvSpPr/>
          <p:nvPr/>
        </p:nvSpPr>
        <p:spPr>
          <a:xfrm>
            <a:off x="6903720" y="2514600"/>
            <a:ext cx="164592" cy="91440"/>
          </a:xfrm>
          <a:prstGeom prst="rect">
            <a:avLst/>
          </a:prstGeom>
          <a:noFill/>
          <a:ln/>
        </p:spPr>
        <p:txBody>
          <a:bodyPr wrap="square" lIns="0" tIns="0" rIns="0" bIns="0" rtlCol="0" anchor="ctr"/>
          <a:lstStyle/>
          <a:p>
            <a:pPr marL="0" indent="0">
              <a:buNone/>
            </a:pPr>
            <a:r>
              <a:rPr lang="en-US" sz="1400" dirty="0">
                <a:solidFill>
                  <a:srgbClr val="C6A969"/>
                </a:solidFill>
              </a:rPr>
              <a:t>•</a:t>
            </a:r>
            <a:endParaRPr lang="en-US" sz="1400" dirty="0"/>
          </a:p>
        </p:txBody>
      </p:sp>
      <p:sp>
        <p:nvSpPr>
          <p:cNvPr id="24" name="Text 22"/>
          <p:cNvSpPr/>
          <p:nvPr/>
        </p:nvSpPr>
        <p:spPr>
          <a:xfrm>
            <a:off x="7223760" y="2496312"/>
            <a:ext cx="3611880" cy="246888"/>
          </a:xfrm>
          <a:prstGeom prst="rect">
            <a:avLst/>
          </a:prstGeom>
          <a:noFill/>
          <a:ln/>
        </p:spPr>
        <p:txBody>
          <a:bodyPr wrap="square" lIns="0" tIns="0" rIns="0" bIns="0" rtlCol="0" anchor="ctr">
            <a:normAutofit/>
          </a:bodyPr>
          <a:lstStyle/>
          <a:p>
            <a:pPr marL="0" indent="0">
              <a:buNone/>
            </a:pPr>
            <a:r>
              <a:rPr lang="en-US" sz="1340" dirty="0">
                <a:solidFill>
                  <a:srgbClr val="EEF4FF"/>
                </a:solidFill>
              </a:rPr>
              <a:t>Does the conclusion answer the question?</a:t>
            </a:r>
            <a:endParaRPr lang="en-US" sz="1340" dirty="0"/>
          </a:p>
        </p:txBody>
      </p:sp>
      <p:sp>
        <p:nvSpPr>
          <p:cNvPr id="25" name="Text 23"/>
          <p:cNvSpPr/>
          <p:nvPr/>
        </p:nvSpPr>
        <p:spPr>
          <a:xfrm>
            <a:off x="6903720" y="3044952"/>
            <a:ext cx="164592" cy="91440"/>
          </a:xfrm>
          <a:prstGeom prst="rect">
            <a:avLst/>
          </a:prstGeom>
          <a:noFill/>
          <a:ln/>
        </p:spPr>
        <p:txBody>
          <a:bodyPr wrap="square" lIns="0" tIns="0" rIns="0" bIns="0" rtlCol="0" anchor="ctr"/>
          <a:lstStyle/>
          <a:p>
            <a:pPr marL="0" indent="0">
              <a:buNone/>
            </a:pPr>
            <a:r>
              <a:rPr lang="en-US" sz="1400" dirty="0">
                <a:solidFill>
                  <a:srgbClr val="C6A969"/>
                </a:solidFill>
              </a:rPr>
              <a:t>•</a:t>
            </a:r>
            <a:endParaRPr lang="en-US" sz="1400" dirty="0"/>
          </a:p>
        </p:txBody>
      </p:sp>
      <p:sp>
        <p:nvSpPr>
          <p:cNvPr id="26" name="Text 24"/>
          <p:cNvSpPr/>
          <p:nvPr/>
        </p:nvSpPr>
        <p:spPr>
          <a:xfrm>
            <a:off x="7223760" y="3026664"/>
            <a:ext cx="3611880" cy="246888"/>
          </a:xfrm>
          <a:prstGeom prst="rect">
            <a:avLst/>
          </a:prstGeom>
          <a:noFill/>
          <a:ln/>
        </p:spPr>
        <p:txBody>
          <a:bodyPr wrap="square" lIns="0" tIns="0" rIns="0" bIns="0" rtlCol="0" anchor="ctr">
            <a:normAutofit/>
          </a:bodyPr>
          <a:lstStyle/>
          <a:p>
            <a:pPr marL="0" indent="0">
              <a:buNone/>
            </a:pPr>
            <a:r>
              <a:rPr lang="en-US" sz="1340" dirty="0">
                <a:solidFill>
                  <a:srgbClr val="EEF4FF"/>
                </a:solidFill>
              </a:rPr>
              <a:t>Are recommendations linked to evidence?</a:t>
            </a:r>
            <a:endParaRPr lang="en-US" sz="1340" dirty="0"/>
          </a:p>
        </p:txBody>
      </p:sp>
      <p:sp>
        <p:nvSpPr>
          <p:cNvPr id="27" name="Text 25"/>
          <p:cNvSpPr/>
          <p:nvPr/>
        </p:nvSpPr>
        <p:spPr>
          <a:xfrm>
            <a:off x="6903720" y="3575304"/>
            <a:ext cx="164592" cy="91440"/>
          </a:xfrm>
          <a:prstGeom prst="rect">
            <a:avLst/>
          </a:prstGeom>
          <a:noFill/>
          <a:ln/>
        </p:spPr>
        <p:txBody>
          <a:bodyPr wrap="square" lIns="0" tIns="0" rIns="0" bIns="0" rtlCol="0" anchor="ctr"/>
          <a:lstStyle/>
          <a:p>
            <a:pPr marL="0" indent="0">
              <a:buNone/>
            </a:pPr>
            <a:r>
              <a:rPr lang="en-US" sz="1400" dirty="0">
                <a:solidFill>
                  <a:srgbClr val="C6A969"/>
                </a:solidFill>
              </a:rPr>
              <a:t>•</a:t>
            </a:r>
            <a:endParaRPr lang="en-US" sz="1400" dirty="0"/>
          </a:p>
        </p:txBody>
      </p:sp>
      <p:sp>
        <p:nvSpPr>
          <p:cNvPr id="28" name="Text 26"/>
          <p:cNvSpPr/>
          <p:nvPr/>
        </p:nvSpPr>
        <p:spPr>
          <a:xfrm>
            <a:off x="7223760" y="3557016"/>
            <a:ext cx="3611880" cy="246888"/>
          </a:xfrm>
          <a:prstGeom prst="rect">
            <a:avLst/>
          </a:prstGeom>
          <a:noFill/>
          <a:ln/>
        </p:spPr>
        <p:txBody>
          <a:bodyPr wrap="square" lIns="0" tIns="0" rIns="0" bIns="0" rtlCol="0" anchor="ctr">
            <a:normAutofit fontScale="70000" lnSpcReduction="20000"/>
          </a:bodyPr>
          <a:lstStyle/>
          <a:p>
            <a:pPr marL="0" indent="0">
              <a:buNone/>
            </a:pPr>
            <a:r>
              <a:rPr lang="en-US" sz="1340" dirty="0">
                <a:solidFill>
                  <a:srgbClr val="EEF4FF"/>
                </a:solidFill>
              </a:rPr>
              <a:t>Does the abstract cover purpose, method, findings and implications?</a:t>
            </a:r>
            <a:endParaRPr lang="en-US" sz="1340" dirty="0"/>
          </a:p>
        </p:txBody>
      </p:sp>
      <p:sp>
        <p:nvSpPr>
          <p:cNvPr id="29" name="Text 27"/>
          <p:cNvSpPr/>
          <p:nvPr/>
        </p:nvSpPr>
        <p:spPr>
          <a:xfrm>
            <a:off x="6903720" y="4105656"/>
            <a:ext cx="164592" cy="91440"/>
          </a:xfrm>
          <a:prstGeom prst="rect">
            <a:avLst/>
          </a:prstGeom>
          <a:noFill/>
          <a:ln/>
        </p:spPr>
        <p:txBody>
          <a:bodyPr wrap="square" lIns="0" tIns="0" rIns="0" bIns="0" rtlCol="0" anchor="ctr"/>
          <a:lstStyle/>
          <a:p>
            <a:pPr marL="0" indent="0">
              <a:buNone/>
            </a:pPr>
            <a:r>
              <a:rPr lang="en-US" sz="1400" dirty="0">
                <a:solidFill>
                  <a:srgbClr val="C6A969"/>
                </a:solidFill>
              </a:rPr>
              <a:t>•</a:t>
            </a:r>
            <a:endParaRPr lang="en-US" sz="1400" dirty="0"/>
          </a:p>
        </p:txBody>
      </p:sp>
      <p:sp>
        <p:nvSpPr>
          <p:cNvPr id="30" name="Text 28"/>
          <p:cNvSpPr/>
          <p:nvPr/>
        </p:nvSpPr>
        <p:spPr>
          <a:xfrm>
            <a:off x="7223760" y="4087368"/>
            <a:ext cx="3611880" cy="246888"/>
          </a:xfrm>
          <a:prstGeom prst="rect">
            <a:avLst/>
          </a:prstGeom>
          <a:noFill/>
          <a:ln/>
        </p:spPr>
        <p:txBody>
          <a:bodyPr wrap="square" lIns="0" tIns="0" rIns="0" bIns="0" rtlCol="0" anchor="ctr">
            <a:normAutofit fontScale="77500" lnSpcReduction="20000"/>
          </a:bodyPr>
          <a:lstStyle/>
          <a:p>
            <a:pPr marL="0" indent="0">
              <a:buNone/>
            </a:pPr>
            <a:r>
              <a:rPr lang="en-US" sz="1340" dirty="0">
                <a:solidFill>
                  <a:srgbClr val="EEF4FF"/>
                </a:solidFill>
              </a:rPr>
              <a:t>Have you removed new arguments and unsupported claims?</a:t>
            </a:r>
            <a:endParaRPr lang="en-US" sz="1340" dirty="0"/>
          </a:p>
        </p:txBody>
      </p:sp>
      <p:sp>
        <p:nvSpPr>
          <p:cNvPr id="31" name="Text 29"/>
          <p:cNvSpPr/>
          <p:nvPr/>
        </p:nvSpPr>
        <p:spPr>
          <a:xfrm>
            <a:off x="6903720" y="4892040"/>
            <a:ext cx="3657600" cy="237744"/>
          </a:xfrm>
          <a:prstGeom prst="rect">
            <a:avLst/>
          </a:prstGeom>
          <a:noFill/>
          <a:ln/>
        </p:spPr>
        <p:txBody>
          <a:bodyPr wrap="square" lIns="0" tIns="0" rIns="0" bIns="0" rtlCol="0" anchor="ctr"/>
          <a:lstStyle/>
          <a:p>
            <a:pPr marL="0" indent="0" algn="ctr">
              <a:buNone/>
            </a:pPr>
            <a:r>
              <a:rPr lang="en-US" sz="1550" b="1" dirty="0">
                <a:solidFill>
                  <a:srgbClr val="C6A969"/>
                </a:solidFill>
              </a:rPr>
              <a:t>Write it last. Edit it hard. Make the examiner’s job easy.</a:t>
            </a:r>
            <a:endParaRPr lang="en-US" sz="15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25</TotalTime>
  <Words>2821</Words>
  <Application>Microsoft Office PowerPoint</Application>
  <PresentationFormat>Widescreen</PresentationFormat>
  <Paragraphs>378</Paragraphs>
  <Slides>22</Slides>
  <Notes>22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OpenAI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Conclusion &amp; Abstract</dc:title>
  <dc:subject>Conclusion and Abstract</dc:subject>
  <dc:creator>OpenAI</dc:creator>
  <cp:lastModifiedBy>Justin Evans</cp:lastModifiedBy>
  <cp:revision>1</cp:revision>
  <dcterms:created xsi:type="dcterms:W3CDTF">2026-08-10T13:56:34Z</dcterms:created>
  <dcterms:modified xsi:type="dcterms:W3CDTF">2026-08-25T14:07:47Z</dcterms:modified>
</cp:coreProperties>
</file>