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0" r:id="rId3"/>
    <p:sldId id="263" r:id="rId4"/>
    <p:sldId id="261" r:id="rId5"/>
    <p:sldId id="262" r:id="rId6"/>
    <p:sldId id="265" r:id="rId7"/>
    <p:sldId id="258" r:id="rId8"/>
    <p:sldId id="266" r:id="rId9"/>
    <p:sldId id="267" r:id="rId10"/>
    <p:sldId id="268" r:id="rId11"/>
    <p:sldId id="269" r:id="rId12"/>
    <p:sldId id="271"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83" d="100"/>
          <a:sy n="83" d="100"/>
        </p:scale>
        <p:origin x="686" y="72"/>
      </p:cViewPr>
      <p:guideLst>
        <p:guide orient="horz" pos="2160"/>
        <p:guide pos="381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A36EA6-7D2F-441C-8C56-986A28D74C25}" type="datetimeFigureOut">
              <a:rPr lang="en-US" smtClean="0"/>
              <a:t>7/16/2022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B0C3333A-7242-4926-8A68-FAAD08C51B4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411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A36EA6-7D2F-441C-8C56-986A28D74C25}"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C3333A-7242-4926-8A68-FAAD08C51B4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872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A36EA6-7D2F-441C-8C56-986A28D74C25}"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C3333A-7242-4926-8A68-FAAD08C51B4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2622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A36EA6-7D2F-441C-8C56-986A28D74C25}"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C3333A-7242-4926-8A68-FAAD08C51B4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4268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A36EA6-7D2F-441C-8C56-986A28D74C25}" type="datetimeFigureOut">
              <a:rPr lang="en-US" smtClean="0"/>
              <a:t>7/16/2022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0C3333A-7242-4926-8A68-FAAD08C51B4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7176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A36EA6-7D2F-441C-8C56-986A28D74C25}" type="datetimeFigureOut">
              <a:rPr lang="en-US" smtClean="0"/>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C3333A-7242-4926-8A68-FAAD08C51B4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55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A36EA6-7D2F-441C-8C56-986A28D74C25}" type="datetimeFigureOut">
              <a:rPr lang="en-US" smtClean="0"/>
              <a:t>7/16/2022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C3333A-7242-4926-8A68-FAAD08C51B41}" type="slidenum">
              <a:rPr lang="en-US" smtClean="0"/>
              <a:t>‹#›</a:t>
            </a:fld>
            <a:endParaRPr lang="en-US"/>
          </a:p>
        </p:txBody>
      </p:sp>
    </p:spTree>
    <p:extLst>
      <p:ext uri="{BB962C8B-B14F-4D97-AF65-F5344CB8AC3E}">
        <p14:creationId xmlns:p14="http://schemas.microsoft.com/office/powerpoint/2010/main" val="3358691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A36EA6-7D2F-441C-8C56-986A28D74C25}"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C3333A-7242-4926-8A68-FAAD08C51B4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2853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0A36EA6-7D2F-441C-8C56-986A28D74C25}" type="datetimeFigureOut">
              <a:rPr lang="en-US" smtClean="0"/>
              <a:t>7/16/2022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B0C3333A-7242-4926-8A68-FAAD08C51B4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43594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A36EA6-7D2F-441C-8C56-986A28D74C25}"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C3333A-7242-4926-8A68-FAAD08C51B4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722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A36EA6-7D2F-441C-8C56-986A28D74C25}"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C3333A-7242-4926-8A68-FAAD08C51B4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4965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0A36EA6-7D2F-441C-8C56-986A28D74C25}" type="datetimeFigureOut">
              <a:rPr lang="en-US" smtClean="0"/>
              <a:t>7/16/2022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0C3333A-7242-4926-8A68-FAAD08C51B4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18742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raffic-lights-problem-analysis-466950/"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ocw.tudelft.nl/courses/creative-problem-solving-and-decision-making/"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embeddedsuccess.com/find-root-causes-with-the-enhanced-cause-effect-approach-mes029/"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ccmit.mit.edu/problem-solving/" TargetMode="External"/><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aproot.com/definition-of-a-root-cause/" TargetMode="External"/><Relationship Id="rId2" Type="http://schemas.openxmlformats.org/officeDocument/2006/relationships/hyperlink" Target="http://inpvation-creativity.com/pmi.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3702C-7851-2C1F-74CD-62F4D2EC4305}"/>
              </a:ext>
            </a:extLst>
          </p:cNvPr>
          <p:cNvSpPr>
            <a:spLocks noGrp="1"/>
          </p:cNvSpPr>
          <p:nvPr>
            <p:ph type="title"/>
          </p:nvPr>
        </p:nvSpPr>
        <p:spPr/>
        <p:txBody>
          <a:bodyPr>
            <a:normAutofit/>
          </a:bodyPr>
          <a:lstStyle/>
          <a:p>
            <a:r>
              <a:rPr lang="en-US" dirty="0"/>
              <a:t>PROBLEM SOLVING AND DECISION MAKING-</a:t>
            </a:r>
            <a:r>
              <a:rPr lang="en-US" sz="2400" dirty="0"/>
              <a:t>STAFF SHORTAGE IN PROPER CARE,UK</a:t>
            </a:r>
            <a:endParaRPr lang="en-US" dirty="0"/>
          </a:p>
        </p:txBody>
      </p:sp>
      <p:pic>
        <p:nvPicPr>
          <p:cNvPr id="6" name="Content Placeholder 5" descr="A picture containing icon&#10;&#10;Description automatically generated">
            <a:extLst>
              <a:ext uri="{FF2B5EF4-FFF2-40B4-BE49-F238E27FC236}">
                <a16:creationId xmlns:a16="http://schemas.microsoft.com/office/drawing/2014/main" id="{862E1952-075A-5A5C-5C06-91756EC76D7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5988" y="584462"/>
            <a:ext cx="6096012" cy="5276588"/>
          </a:xfrm>
        </p:spPr>
      </p:pic>
      <p:sp>
        <p:nvSpPr>
          <p:cNvPr id="4" name="Text Placeholder 3">
            <a:extLst>
              <a:ext uri="{FF2B5EF4-FFF2-40B4-BE49-F238E27FC236}">
                <a16:creationId xmlns:a16="http://schemas.microsoft.com/office/drawing/2014/main" id="{C1125780-C4EA-1B80-25D0-96A69AD03B8B}"/>
              </a:ext>
            </a:extLst>
          </p:cNvPr>
          <p:cNvSpPr>
            <a:spLocks noGrp="1"/>
          </p:cNvSpPr>
          <p:nvPr>
            <p:ph type="body" sz="half" idx="2"/>
          </p:nvPr>
        </p:nvSpPr>
        <p:spPr>
          <a:xfrm>
            <a:off x="707304" y="3949123"/>
            <a:ext cx="4064721" cy="1911927"/>
          </a:xfrm>
        </p:spPr>
        <p:txBody>
          <a:bodyPr>
            <a:normAutofit fontScale="85000" lnSpcReduction="10000"/>
          </a:bodyPr>
          <a:lstStyle/>
          <a:p>
            <a:r>
              <a:rPr lang="en-US" dirty="0"/>
              <a:t>STUDENT NAME- BORIMIR PETKOV</a:t>
            </a:r>
          </a:p>
          <a:p>
            <a:r>
              <a:rPr lang="en-US" dirty="0"/>
              <a:t>STUDENT ID : 2118523</a:t>
            </a:r>
          </a:p>
          <a:p>
            <a:r>
              <a:rPr lang="en-US" dirty="0"/>
              <a:t>UNIVERSITY OF WALES TRINITY SAINT DAVIDS</a:t>
            </a:r>
          </a:p>
          <a:p>
            <a:r>
              <a:rPr lang="en-US" dirty="0"/>
              <a:t>MODULE CODE: BMSW 4004_BIRM</a:t>
            </a:r>
          </a:p>
          <a:p>
            <a:r>
              <a:rPr lang="en-US" dirty="0"/>
              <a:t>LECTURER – ZAHRA MOHHAMADNAZARI</a:t>
            </a:r>
          </a:p>
        </p:txBody>
      </p:sp>
    </p:spTree>
    <p:extLst>
      <p:ext uri="{BB962C8B-B14F-4D97-AF65-F5344CB8AC3E}">
        <p14:creationId xmlns:p14="http://schemas.microsoft.com/office/powerpoint/2010/main" val="1502069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BAB7-E8AC-5B7C-E6F4-8AB0A83473CE}"/>
              </a:ext>
            </a:extLst>
          </p:cNvPr>
          <p:cNvSpPr>
            <a:spLocks noGrp="1"/>
          </p:cNvSpPr>
          <p:nvPr>
            <p:ph type="title"/>
          </p:nvPr>
        </p:nvSpPr>
        <p:spPr/>
        <p:txBody>
          <a:bodyPr>
            <a:normAutofit/>
          </a:bodyPr>
          <a:lstStyle/>
          <a:p>
            <a:r>
              <a:rPr lang="en-US" sz="2800" dirty="0"/>
              <a:t>                                              INTRODUCTION</a:t>
            </a:r>
          </a:p>
        </p:txBody>
      </p:sp>
      <p:pic>
        <p:nvPicPr>
          <p:cNvPr id="6" name="Content Placeholder 5" descr="A picture containing text, light, traffic&#10;&#10;Description automatically generated">
            <a:extLst>
              <a:ext uri="{FF2B5EF4-FFF2-40B4-BE49-F238E27FC236}">
                <a16:creationId xmlns:a16="http://schemas.microsoft.com/office/drawing/2014/main" id="{6A0A4E07-208C-6B57-AFD4-F80CEC72F3AD}"/>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1825624"/>
            <a:ext cx="5181600" cy="3368544"/>
          </a:xfrm>
        </p:spPr>
      </p:pic>
      <p:sp>
        <p:nvSpPr>
          <p:cNvPr id="4" name="Content Placeholder 3">
            <a:extLst>
              <a:ext uri="{FF2B5EF4-FFF2-40B4-BE49-F238E27FC236}">
                <a16:creationId xmlns:a16="http://schemas.microsoft.com/office/drawing/2014/main" id="{E992A89E-D5C4-1E8E-6ED7-153FCA5356FB}"/>
              </a:ext>
            </a:extLst>
          </p:cNvPr>
          <p:cNvSpPr>
            <a:spLocks noGrp="1"/>
          </p:cNvSpPr>
          <p:nvPr>
            <p:ph sz="half" idx="2"/>
          </p:nvPr>
        </p:nvSpPr>
        <p:spPr>
          <a:xfrm>
            <a:off x="6172200" y="1825625"/>
            <a:ext cx="5181600" cy="3368544"/>
          </a:xfrm>
        </p:spPr>
        <p:txBody>
          <a:bodyPr>
            <a:normAutofit lnSpcReduction="10000"/>
          </a:bodyPr>
          <a:lstStyle/>
          <a:p>
            <a:r>
              <a:rPr lang="en-US" dirty="0"/>
              <a:t>PROBLEM DEFINITION</a:t>
            </a:r>
          </a:p>
          <a:p>
            <a:r>
              <a:rPr lang="en-US" dirty="0"/>
              <a:t>DECISION MAKING</a:t>
            </a:r>
          </a:p>
          <a:p>
            <a:r>
              <a:rPr lang="en-US" dirty="0"/>
              <a:t>CAUSES AND EFFECTS OF THE PROBLEM</a:t>
            </a:r>
          </a:p>
          <a:p>
            <a:r>
              <a:rPr lang="en-US" dirty="0"/>
              <a:t>FISHBONE DIAGRAM</a:t>
            </a:r>
          </a:p>
          <a:p>
            <a:r>
              <a:rPr lang="en-US" dirty="0"/>
              <a:t>PESTEL, GRIT AND PMI ANALISYS</a:t>
            </a:r>
          </a:p>
          <a:p>
            <a:r>
              <a:rPr lang="en-US" dirty="0"/>
              <a:t>ACTION PLAN</a:t>
            </a:r>
          </a:p>
          <a:p>
            <a:r>
              <a:rPr lang="en-US" dirty="0"/>
              <a:t>CONCLUSION</a:t>
            </a:r>
          </a:p>
        </p:txBody>
      </p:sp>
    </p:spTree>
    <p:extLst>
      <p:ext uri="{BB962C8B-B14F-4D97-AF65-F5344CB8AC3E}">
        <p14:creationId xmlns:p14="http://schemas.microsoft.com/office/powerpoint/2010/main" val="911996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E6F29-74D7-50D6-39F3-6A235E0ED5B8}"/>
              </a:ext>
            </a:extLst>
          </p:cNvPr>
          <p:cNvSpPr>
            <a:spLocks noGrp="1"/>
          </p:cNvSpPr>
          <p:nvPr>
            <p:ph type="title"/>
          </p:nvPr>
        </p:nvSpPr>
        <p:spPr/>
        <p:txBody>
          <a:bodyPr>
            <a:normAutofit/>
          </a:bodyPr>
          <a:lstStyle/>
          <a:p>
            <a:r>
              <a:rPr lang="en-US" sz="3200" dirty="0"/>
              <a:t>DEFINITION OF A PROBLEM AND DECISION MAKING</a:t>
            </a:r>
          </a:p>
        </p:txBody>
      </p:sp>
      <p:sp>
        <p:nvSpPr>
          <p:cNvPr id="3" name="Content Placeholder 2">
            <a:extLst>
              <a:ext uri="{FF2B5EF4-FFF2-40B4-BE49-F238E27FC236}">
                <a16:creationId xmlns:a16="http://schemas.microsoft.com/office/drawing/2014/main" id="{7631DAE2-6F33-4188-8738-97A36ABE2E89}"/>
              </a:ext>
            </a:extLst>
          </p:cNvPr>
          <p:cNvSpPr>
            <a:spLocks noGrp="1"/>
          </p:cNvSpPr>
          <p:nvPr>
            <p:ph sz="half" idx="1"/>
          </p:nvPr>
        </p:nvSpPr>
        <p:spPr>
          <a:xfrm>
            <a:off x="838200" y="1825625"/>
            <a:ext cx="5181600" cy="1603375"/>
          </a:xfrm>
        </p:spPr>
        <p:txBody>
          <a:bodyPr>
            <a:normAutofit/>
          </a:bodyPr>
          <a:lstStyle/>
          <a:p>
            <a:r>
              <a:rPr lang="en-US" sz="1600" dirty="0"/>
              <a:t>PROBLEM CAN BE DEFINED AS THE DIFFERENCE BETWEEN SITUATION THAT OCCURRED AT THE MOMENT AND THE WAY WE THINK SHOULD BE  BETTER ( John Smith,2018)</a:t>
            </a:r>
          </a:p>
        </p:txBody>
      </p:sp>
      <p:sp>
        <p:nvSpPr>
          <p:cNvPr id="4" name="Content Placeholder 3">
            <a:extLst>
              <a:ext uri="{FF2B5EF4-FFF2-40B4-BE49-F238E27FC236}">
                <a16:creationId xmlns:a16="http://schemas.microsoft.com/office/drawing/2014/main" id="{4ADE6ABB-33C4-FB8F-30D4-2921AB0AD76B}"/>
              </a:ext>
            </a:extLst>
          </p:cNvPr>
          <p:cNvSpPr>
            <a:spLocks noGrp="1"/>
          </p:cNvSpPr>
          <p:nvPr>
            <p:ph sz="half" idx="2"/>
          </p:nvPr>
        </p:nvSpPr>
        <p:spPr>
          <a:xfrm>
            <a:off x="6172200" y="1825625"/>
            <a:ext cx="5181600" cy="1603375"/>
          </a:xfrm>
        </p:spPr>
        <p:txBody>
          <a:bodyPr>
            <a:normAutofit/>
          </a:bodyPr>
          <a:lstStyle/>
          <a:p>
            <a:r>
              <a:rPr lang="en-US" sz="1600" dirty="0"/>
              <a:t>CHOOSING AMONG ALTERNATIVES IN ORDER TO MAXIMISE UTILITY OR EXPECTED UTILITY(Cristopher Tool,2017)</a:t>
            </a:r>
          </a:p>
        </p:txBody>
      </p:sp>
      <p:pic>
        <p:nvPicPr>
          <p:cNvPr id="6" name="Picture 5" descr="A picture containing text, clock&#10;&#10;Description automatically generated">
            <a:extLst>
              <a:ext uri="{FF2B5EF4-FFF2-40B4-BE49-F238E27FC236}">
                <a16:creationId xmlns:a16="http://schemas.microsoft.com/office/drawing/2014/main" id="{E3ABA356-6295-A5E3-8885-CE9B439F96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6418" y="3429000"/>
            <a:ext cx="10917382" cy="3350491"/>
          </a:xfrm>
          <a:prstGeom prst="rect">
            <a:avLst/>
          </a:prstGeom>
        </p:spPr>
      </p:pic>
    </p:spTree>
    <p:extLst>
      <p:ext uri="{BB962C8B-B14F-4D97-AF65-F5344CB8AC3E}">
        <p14:creationId xmlns:p14="http://schemas.microsoft.com/office/powerpoint/2010/main" val="1348710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9F731-ED2C-2D69-E22D-46D94BD58538}"/>
              </a:ext>
            </a:extLst>
          </p:cNvPr>
          <p:cNvSpPr>
            <a:spLocks noGrp="1"/>
          </p:cNvSpPr>
          <p:nvPr>
            <p:ph type="title"/>
          </p:nvPr>
        </p:nvSpPr>
        <p:spPr>
          <a:xfrm>
            <a:off x="1293182" y="250708"/>
            <a:ext cx="9605635" cy="1059305"/>
          </a:xfrm>
        </p:spPr>
        <p:txBody>
          <a:bodyPr/>
          <a:lstStyle/>
          <a:p>
            <a:r>
              <a:rPr lang="en-US" dirty="0"/>
              <a:t>                        PESTEL ANALISYS</a:t>
            </a:r>
          </a:p>
        </p:txBody>
      </p:sp>
      <p:sp>
        <p:nvSpPr>
          <p:cNvPr id="3" name="Content Placeholder 2">
            <a:extLst>
              <a:ext uri="{FF2B5EF4-FFF2-40B4-BE49-F238E27FC236}">
                <a16:creationId xmlns:a16="http://schemas.microsoft.com/office/drawing/2014/main" id="{B582DD05-F827-1C52-69B6-33D46D237851}"/>
              </a:ext>
            </a:extLst>
          </p:cNvPr>
          <p:cNvSpPr>
            <a:spLocks noGrp="1"/>
          </p:cNvSpPr>
          <p:nvPr>
            <p:ph sz="half" idx="1"/>
          </p:nvPr>
        </p:nvSpPr>
        <p:spPr>
          <a:xfrm>
            <a:off x="690418" y="1533236"/>
            <a:ext cx="5181600" cy="3018387"/>
          </a:xfrm>
        </p:spPr>
        <p:txBody>
          <a:bodyPr>
            <a:normAutofit fontScale="77500" lnSpcReduction="20000"/>
          </a:bodyPr>
          <a:lstStyle/>
          <a:p>
            <a:pPr marL="0" indent="0">
              <a:buNone/>
            </a:pPr>
            <a:r>
              <a:rPr lang="en-US" dirty="0"/>
              <a:t>                     FACTORS</a:t>
            </a:r>
          </a:p>
          <a:p>
            <a:r>
              <a:rPr lang="en-US" dirty="0"/>
              <a:t>POLITICAL</a:t>
            </a:r>
          </a:p>
          <a:p>
            <a:r>
              <a:rPr lang="en-US" dirty="0"/>
              <a:t>ECONOMICAL</a:t>
            </a:r>
          </a:p>
          <a:p>
            <a:r>
              <a:rPr lang="en-US" dirty="0"/>
              <a:t>SOCIAL</a:t>
            </a:r>
          </a:p>
          <a:p>
            <a:r>
              <a:rPr lang="en-US" dirty="0"/>
              <a:t>TECHOLOGICAL</a:t>
            </a:r>
          </a:p>
          <a:p>
            <a:r>
              <a:rPr lang="en-US" dirty="0"/>
              <a:t>ENVIRONMENTAL</a:t>
            </a:r>
          </a:p>
          <a:p>
            <a:r>
              <a:rPr lang="en-US" dirty="0"/>
              <a:t>LEGAL</a:t>
            </a:r>
          </a:p>
        </p:txBody>
      </p:sp>
      <p:sp>
        <p:nvSpPr>
          <p:cNvPr id="4" name="Content Placeholder 3">
            <a:extLst>
              <a:ext uri="{FF2B5EF4-FFF2-40B4-BE49-F238E27FC236}">
                <a16:creationId xmlns:a16="http://schemas.microsoft.com/office/drawing/2014/main" id="{3ACC08CD-B8BE-29CA-CDC8-0299CDAABF94}"/>
              </a:ext>
            </a:extLst>
          </p:cNvPr>
          <p:cNvSpPr>
            <a:spLocks noGrp="1"/>
          </p:cNvSpPr>
          <p:nvPr>
            <p:ph sz="half" idx="2"/>
          </p:nvPr>
        </p:nvSpPr>
        <p:spPr>
          <a:xfrm>
            <a:off x="6169891" y="1894163"/>
            <a:ext cx="5181600" cy="2724373"/>
          </a:xfrm>
        </p:spPr>
        <p:txBody>
          <a:bodyPr>
            <a:normAutofit fontScale="77500" lnSpcReduction="20000"/>
          </a:bodyPr>
          <a:lstStyle/>
          <a:p>
            <a:r>
              <a:rPr lang="en-US" sz="2000" dirty="0"/>
              <a:t>FACTORS THAT CAN AFFECT AN ORGANIZATION</a:t>
            </a:r>
          </a:p>
          <a:p>
            <a:r>
              <a:rPr lang="en-US" sz="2000" dirty="0"/>
              <a:t>ARE THE FACTORS BENEFITIAL?</a:t>
            </a:r>
          </a:p>
          <a:p>
            <a:r>
              <a:rPr lang="en-US" sz="2000" dirty="0"/>
              <a:t>IS THERE A WEEK SPOT?</a:t>
            </a:r>
          </a:p>
          <a:p>
            <a:r>
              <a:rPr lang="en-US" sz="2000" dirty="0"/>
              <a:t>IS THERE A CHANCE THE SAME PROBLEM TO OCCURE IN A FUTURE?</a:t>
            </a:r>
          </a:p>
          <a:p>
            <a:r>
              <a:rPr lang="en-US" sz="2000" dirty="0"/>
              <a:t>IT IS THERE ANITHING WE MIISSED?</a:t>
            </a:r>
          </a:p>
          <a:p>
            <a:r>
              <a:rPr lang="en-US" sz="2000" dirty="0"/>
              <a:t>CAN WE OVERCOME?</a:t>
            </a:r>
          </a:p>
        </p:txBody>
      </p:sp>
      <p:sp>
        <p:nvSpPr>
          <p:cNvPr id="5" name="TextBox 4">
            <a:extLst>
              <a:ext uri="{FF2B5EF4-FFF2-40B4-BE49-F238E27FC236}">
                <a16:creationId xmlns:a16="http://schemas.microsoft.com/office/drawing/2014/main" id="{4CDFA9E2-DCFD-C08E-0B57-02A8B4ACD326}"/>
              </a:ext>
            </a:extLst>
          </p:cNvPr>
          <p:cNvSpPr txBox="1"/>
          <p:nvPr/>
        </p:nvSpPr>
        <p:spPr>
          <a:xfrm>
            <a:off x="960582" y="4636655"/>
            <a:ext cx="9707418" cy="1200329"/>
          </a:xfrm>
          <a:prstGeom prst="rect">
            <a:avLst/>
          </a:prstGeom>
          <a:noFill/>
        </p:spPr>
        <p:txBody>
          <a:bodyPr wrap="square" rtlCol="0">
            <a:spAutoFit/>
          </a:bodyPr>
          <a:lstStyle/>
          <a:p>
            <a:r>
              <a:rPr lang="en-US" dirty="0"/>
              <a:t>“ The PESTLE Analysis is used as a tool of situational analysis for business evaluation purposes and is one of the most used models in the evaluation of the external business environment that is highly dynamic” (Gupta, A., 2013)</a:t>
            </a:r>
          </a:p>
          <a:p>
            <a:r>
              <a:rPr lang="en-US" dirty="0"/>
              <a:t>“The application of the model will highly upon the industry or market”(</a:t>
            </a:r>
            <a:r>
              <a:rPr lang="en-US" dirty="0" err="1"/>
              <a:t>Yüksel</a:t>
            </a:r>
            <a:r>
              <a:rPr lang="en-US" dirty="0"/>
              <a:t>, I., 2012)</a:t>
            </a:r>
          </a:p>
        </p:txBody>
      </p:sp>
    </p:spTree>
    <p:extLst>
      <p:ext uri="{BB962C8B-B14F-4D97-AF65-F5344CB8AC3E}">
        <p14:creationId xmlns:p14="http://schemas.microsoft.com/office/powerpoint/2010/main" val="937331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051F9FC-39F9-907C-C5F7-61142324FC2D}"/>
              </a:ext>
            </a:extLst>
          </p:cNvPr>
          <p:cNvGraphicFramePr>
            <a:graphicFrameLocks noGrp="1"/>
          </p:cNvGraphicFramePr>
          <p:nvPr>
            <p:extLst>
              <p:ext uri="{D42A27DB-BD31-4B8C-83A1-F6EECF244321}">
                <p14:modId xmlns:p14="http://schemas.microsoft.com/office/powerpoint/2010/main" val="3632842392"/>
              </p:ext>
            </p:extLst>
          </p:nvPr>
        </p:nvGraphicFramePr>
        <p:xfrm>
          <a:off x="92364" y="719666"/>
          <a:ext cx="12099636" cy="5253297"/>
        </p:xfrm>
        <a:graphic>
          <a:graphicData uri="http://schemas.openxmlformats.org/drawingml/2006/table">
            <a:tbl>
              <a:tblPr firstRow="1" bandRow="1">
                <a:tableStyleId>{93296810-A885-4BE3-A3E7-6D5BEEA58F35}</a:tableStyleId>
              </a:tblPr>
              <a:tblGrid>
                <a:gridCol w="2209296">
                  <a:extLst>
                    <a:ext uri="{9D8B030D-6E8A-4147-A177-3AD203B41FA5}">
                      <a16:colId xmlns:a16="http://schemas.microsoft.com/office/drawing/2014/main" val="4033019932"/>
                    </a:ext>
                  </a:extLst>
                </a:gridCol>
                <a:gridCol w="1823916">
                  <a:extLst>
                    <a:ext uri="{9D8B030D-6E8A-4147-A177-3AD203B41FA5}">
                      <a16:colId xmlns:a16="http://schemas.microsoft.com/office/drawing/2014/main" val="1247551923"/>
                    </a:ext>
                  </a:extLst>
                </a:gridCol>
                <a:gridCol w="1859588">
                  <a:extLst>
                    <a:ext uri="{9D8B030D-6E8A-4147-A177-3AD203B41FA5}">
                      <a16:colId xmlns:a16="http://schemas.microsoft.com/office/drawing/2014/main" val="537798867"/>
                    </a:ext>
                  </a:extLst>
                </a:gridCol>
                <a:gridCol w="2170545">
                  <a:extLst>
                    <a:ext uri="{9D8B030D-6E8A-4147-A177-3AD203B41FA5}">
                      <a16:colId xmlns:a16="http://schemas.microsoft.com/office/drawing/2014/main" val="13795934"/>
                    </a:ext>
                  </a:extLst>
                </a:gridCol>
                <a:gridCol w="2019685">
                  <a:extLst>
                    <a:ext uri="{9D8B030D-6E8A-4147-A177-3AD203B41FA5}">
                      <a16:colId xmlns:a16="http://schemas.microsoft.com/office/drawing/2014/main" val="4268887807"/>
                    </a:ext>
                  </a:extLst>
                </a:gridCol>
                <a:gridCol w="2016606">
                  <a:extLst>
                    <a:ext uri="{9D8B030D-6E8A-4147-A177-3AD203B41FA5}">
                      <a16:colId xmlns:a16="http://schemas.microsoft.com/office/drawing/2014/main" val="3725874102"/>
                    </a:ext>
                  </a:extLst>
                </a:gridCol>
              </a:tblGrid>
              <a:tr h="1149633">
                <a:tc>
                  <a:txBody>
                    <a:bodyPr/>
                    <a:lstStyle/>
                    <a:p>
                      <a:r>
                        <a:rPr lang="en-US" sz="3600" dirty="0"/>
                        <a:t>P</a:t>
                      </a:r>
                    </a:p>
                  </a:txBody>
                  <a:tcPr/>
                </a:tc>
                <a:tc>
                  <a:txBody>
                    <a:bodyPr/>
                    <a:lstStyle/>
                    <a:p>
                      <a:r>
                        <a:rPr lang="en-US" sz="3600" dirty="0"/>
                        <a:t>E</a:t>
                      </a:r>
                    </a:p>
                  </a:txBody>
                  <a:tcPr/>
                </a:tc>
                <a:tc>
                  <a:txBody>
                    <a:bodyPr/>
                    <a:lstStyle/>
                    <a:p>
                      <a:r>
                        <a:rPr lang="en-US" sz="3600" dirty="0"/>
                        <a:t>S</a:t>
                      </a:r>
                    </a:p>
                  </a:txBody>
                  <a:tcPr/>
                </a:tc>
                <a:tc>
                  <a:txBody>
                    <a:bodyPr/>
                    <a:lstStyle/>
                    <a:p>
                      <a:r>
                        <a:rPr lang="en-US" sz="3600" dirty="0"/>
                        <a:t>T</a:t>
                      </a:r>
                    </a:p>
                  </a:txBody>
                  <a:tcPr/>
                </a:tc>
                <a:tc>
                  <a:txBody>
                    <a:bodyPr/>
                    <a:lstStyle/>
                    <a:p>
                      <a:r>
                        <a:rPr lang="en-US" sz="3600" dirty="0"/>
                        <a:t>E</a:t>
                      </a:r>
                    </a:p>
                  </a:txBody>
                  <a:tcPr/>
                </a:tc>
                <a:tc>
                  <a:txBody>
                    <a:bodyPr/>
                    <a:lstStyle/>
                    <a:p>
                      <a:r>
                        <a:rPr lang="en-US" sz="3600" dirty="0"/>
                        <a:t>L</a:t>
                      </a:r>
                    </a:p>
                  </a:txBody>
                  <a:tcPr/>
                </a:tc>
                <a:extLst>
                  <a:ext uri="{0D108BD9-81ED-4DB2-BD59-A6C34878D82A}">
                    <a16:rowId xmlns:a16="http://schemas.microsoft.com/office/drawing/2014/main" val="1298013661"/>
                  </a:ext>
                </a:extLst>
              </a:tr>
              <a:tr h="994704">
                <a:tc>
                  <a:txBody>
                    <a:bodyPr/>
                    <a:lstStyle/>
                    <a:p>
                      <a:r>
                        <a:rPr lang="en-US" dirty="0"/>
                        <a:t>POLITICAL</a:t>
                      </a:r>
                    </a:p>
                  </a:txBody>
                  <a:tcPr/>
                </a:tc>
                <a:tc>
                  <a:txBody>
                    <a:bodyPr/>
                    <a:lstStyle/>
                    <a:p>
                      <a:r>
                        <a:rPr lang="en-US" dirty="0"/>
                        <a:t>ECONOMICAL</a:t>
                      </a:r>
                    </a:p>
                  </a:txBody>
                  <a:tcPr/>
                </a:tc>
                <a:tc>
                  <a:txBody>
                    <a:bodyPr/>
                    <a:lstStyle/>
                    <a:p>
                      <a:r>
                        <a:rPr lang="en-US" dirty="0"/>
                        <a:t>SOCIAL</a:t>
                      </a:r>
                    </a:p>
                  </a:txBody>
                  <a:tcPr/>
                </a:tc>
                <a:tc>
                  <a:txBody>
                    <a:bodyPr/>
                    <a:lstStyle/>
                    <a:p>
                      <a:r>
                        <a:rPr lang="en-US" dirty="0"/>
                        <a:t>TECHNOLOGICAL</a:t>
                      </a:r>
                    </a:p>
                  </a:txBody>
                  <a:tcPr/>
                </a:tc>
                <a:tc>
                  <a:txBody>
                    <a:bodyPr/>
                    <a:lstStyle/>
                    <a:p>
                      <a:r>
                        <a:rPr lang="en-US" dirty="0"/>
                        <a:t>ENVIRONMENTAL</a:t>
                      </a:r>
                    </a:p>
                  </a:txBody>
                  <a:tcPr/>
                </a:tc>
                <a:tc>
                  <a:txBody>
                    <a:bodyPr/>
                    <a:lstStyle/>
                    <a:p>
                      <a:r>
                        <a:rPr lang="en-US" dirty="0"/>
                        <a:t>LEGAL</a:t>
                      </a:r>
                    </a:p>
                  </a:txBody>
                  <a:tcPr/>
                </a:tc>
                <a:extLst>
                  <a:ext uri="{0D108BD9-81ED-4DB2-BD59-A6C34878D82A}">
                    <a16:rowId xmlns:a16="http://schemas.microsoft.com/office/drawing/2014/main" val="3000672797"/>
                  </a:ext>
                </a:extLst>
              </a:tr>
              <a:tr h="2862541">
                <a:tc>
                  <a:txBody>
                    <a:bodyPr/>
                    <a:lstStyle/>
                    <a:p>
                      <a:pPr marL="285750" indent="-285750">
                        <a:buFont typeface="Arial" panose="020B0604020202020204" pitchFamily="34" charset="0"/>
                        <a:buChar char="•"/>
                      </a:pPr>
                      <a:r>
                        <a:rPr lang="en-US" dirty="0"/>
                        <a:t>BREXIT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GOVERNMENT POLICY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COVID-19</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POLITICAL STABILITY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r>
                        <a:rPr lang="en-US" dirty="0"/>
                        <a:t>LOW  WAGE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JOB DIFICULTIES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COST OF HIGHER EDUCATION</a:t>
                      </a:r>
                    </a:p>
                  </a:txBody>
                  <a:tcPr/>
                </a:tc>
                <a:tc>
                  <a:txBody>
                    <a:bodyPr/>
                    <a:lstStyle/>
                    <a:p>
                      <a:pPr marL="285750" indent="-285750">
                        <a:buFont typeface="Arial" panose="020B0604020202020204" pitchFamily="34" charset="0"/>
                        <a:buChar char="•"/>
                      </a:pPr>
                      <a:r>
                        <a:rPr lang="en-US" dirty="0"/>
                        <a:t>CAREER ATITUDES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HEALTH CONSCIOSNESS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CULTURAL BARRIERS</a:t>
                      </a:r>
                    </a:p>
                  </a:txBody>
                  <a:tcPr/>
                </a:tc>
                <a:tc>
                  <a:txBody>
                    <a:bodyPr/>
                    <a:lstStyle/>
                    <a:p>
                      <a:pPr marL="285750" indent="-285750">
                        <a:buFont typeface="Arial" panose="020B0604020202020204" pitchFamily="34" charset="0"/>
                        <a:buChar char="•"/>
                      </a:pPr>
                      <a:r>
                        <a:rPr lang="en-US" dirty="0"/>
                        <a:t>ADVANCED TECHNOLOGYES AND AUTOMATION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TECHNOLOGICAL AWARENESS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LACK OF PROFFESIONAL TRAINING</a:t>
                      </a:r>
                    </a:p>
                  </a:txBody>
                  <a:tcPr/>
                </a:tc>
                <a:tc>
                  <a:txBody>
                    <a:bodyPr/>
                    <a:lstStyle/>
                    <a:p>
                      <a:pPr marL="285750" indent="-285750">
                        <a:buFont typeface="Arial" panose="020B0604020202020204" pitchFamily="34" charset="0"/>
                        <a:buChar char="•"/>
                      </a:pPr>
                      <a:r>
                        <a:rPr lang="en-US" dirty="0"/>
                        <a:t>WEATHER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CLIMATE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DISTANT REGION</a:t>
                      </a:r>
                    </a:p>
                  </a:txBody>
                  <a:tcPr/>
                </a:tc>
                <a:tc>
                  <a:txBody>
                    <a:bodyPr/>
                    <a:lstStyle/>
                    <a:p>
                      <a:pPr marL="285750" indent="-285750">
                        <a:buFont typeface="Arial" panose="020B0604020202020204" pitchFamily="34" charset="0"/>
                        <a:buChar char="•"/>
                      </a:pPr>
                      <a:r>
                        <a:rPr lang="en-US" dirty="0"/>
                        <a:t>EMPLOYMENT LAWS</a:t>
                      </a:r>
                    </a:p>
                    <a:p>
                      <a:pPr marL="285750" indent="-285750">
                        <a:buFont typeface="Arial" panose="020B0604020202020204" pitchFamily="34" charset="0"/>
                        <a:buChar char="•"/>
                      </a:pPr>
                      <a:r>
                        <a:rPr lang="en-US" dirty="0"/>
                        <a:t>DISCRIMINATION LAWS</a:t>
                      </a:r>
                    </a:p>
                    <a:p>
                      <a:pPr marL="285750" indent="-285750">
                        <a:buFont typeface="Arial" panose="020B0604020202020204" pitchFamily="34" charset="0"/>
                        <a:buChar char="•"/>
                      </a:pPr>
                      <a:r>
                        <a:rPr lang="en-US" dirty="0"/>
                        <a:t>HEALTH AND SAFETY LAWS</a:t>
                      </a:r>
                    </a:p>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2829805418"/>
                  </a:ext>
                </a:extLst>
              </a:tr>
            </a:tbl>
          </a:graphicData>
        </a:graphic>
      </p:graphicFrame>
    </p:spTree>
    <p:extLst>
      <p:ext uri="{BB962C8B-B14F-4D97-AF65-F5344CB8AC3E}">
        <p14:creationId xmlns:p14="http://schemas.microsoft.com/office/powerpoint/2010/main" val="339441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EA4D0-877F-54AB-F6BB-D2D0935F5945}"/>
              </a:ext>
            </a:extLst>
          </p:cNvPr>
          <p:cNvSpPr>
            <a:spLocks noGrp="1"/>
          </p:cNvSpPr>
          <p:nvPr>
            <p:ph type="title"/>
          </p:nvPr>
        </p:nvSpPr>
        <p:spPr/>
        <p:txBody>
          <a:bodyPr/>
          <a:lstStyle/>
          <a:p>
            <a:r>
              <a:rPr lang="en-US" dirty="0"/>
              <a:t>Cause and effect analysis</a:t>
            </a:r>
          </a:p>
        </p:txBody>
      </p:sp>
      <p:sp>
        <p:nvSpPr>
          <p:cNvPr id="3" name="Content Placeholder 2">
            <a:extLst>
              <a:ext uri="{FF2B5EF4-FFF2-40B4-BE49-F238E27FC236}">
                <a16:creationId xmlns:a16="http://schemas.microsoft.com/office/drawing/2014/main" id="{0926E609-C84F-A48D-7485-A46EF67065DB}"/>
              </a:ext>
            </a:extLst>
          </p:cNvPr>
          <p:cNvSpPr>
            <a:spLocks noGrp="1"/>
          </p:cNvSpPr>
          <p:nvPr>
            <p:ph sz="half" idx="1"/>
          </p:nvPr>
        </p:nvSpPr>
        <p:spPr/>
        <p:txBody>
          <a:bodyPr/>
          <a:lstStyle/>
          <a:p>
            <a:r>
              <a:rPr lang="en-US" dirty="0"/>
              <a:t>Cause and Effect Analysis definition</a:t>
            </a:r>
          </a:p>
          <a:p>
            <a:r>
              <a:rPr lang="en-US" dirty="0"/>
              <a:t>The need of using Cause and Effect Analysis</a:t>
            </a:r>
          </a:p>
          <a:p>
            <a:r>
              <a:rPr lang="en-US" dirty="0"/>
              <a:t>Why we using Cause and Effect Analysis diagram </a:t>
            </a:r>
          </a:p>
        </p:txBody>
      </p:sp>
      <p:pic>
        <p:nvPicPr>
          <p:cNvPr id="6" name="Content Placeholder 5" descr="Diagram&#10;&#10;Description automatically generated">
            <a:extLst>
              <a:ext uri="{FF2B5EF4-FFF2-40B4-BE49-F238E27FC236}">
                <a16:creationId xmlns:a16="http://schemas.microsoft.com/office/drawing/2014/main" id="{C10097C7-3CD7-D4C5-D34C-239EFA2C7561}"/>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9232" y="1864194"/>
            <a:ext cx="4645025" cy="2971030"/>
          </a:xfrm>
        </p:spPr>
      </p:pic>
    </p:spTree>
    <p:extLst>
      <p:ext uri="{BB962C8B-B14F-4D97-AF65-F5344CB8AC3E}">
        <p14:creationId xmlns:p14="http://schemas.microsoft.com/office/powerpoint/2010/main" val="196490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Line 43">
            <a:extLst>
              <a:ext uri="{FF2B5EF4-FFF2-40B4-BE49-F238E27FC236}">
                <a16:creationId xmlns:a16="http://schemas.microsoft.com/office/drawing/2014/main" id="{619513A8-C0D2-21DF-45C2-609252C990F9}"/>
              </a:ext>
            </a:extLst>
          </p:cNvPr>
          <p:cNvSpPr>
            <a:spLocks noChangeShapeType="1"/>
          </p:cNvSpPr>
          <p:nvPr/>
        </p:nvSpPr>
        <p:spPr bwMode="auto">
          <a:xfrm>
            <a:off x="2318499" y="161052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Box 42">
            <a:extLst>
              <a:ext uri="{FF2B5EF4-FFF2-40B4-BE49-F238E27FC236}">
                <a16:creationId xmlns:a16="http://schemas.microsoft.com/office/drawing/2014/main" id="{32BA84F0-90C1-DE70-3983-33B97223BDEF}"/>
              </a:ext>
            </a:extLst>
          </p:cNvPr>
          <p:cNvSpPr txBox="1">
            <a:spLocks noChangeArrowheads="1"/>
          </p:cNvSpPr>
          <p:nvPr/>
        </p:nvSpPr>
        <p:spPr bwMode="auto">
          <a:xfrm>
            <a:off x="1242895" y="1428758"/>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pay</a:t>
            </a:r>
          </a:p>
        </p:txBody>
      </p:sp>
      <p:sp>
        <p:nvSpPr>
          <p:cNvPr id="6" name="Line 41">
            <a:extLst>
              <a:ext uri="{FF2B5EF4-FFF2-40B4-BE49-F238E27FC236}">
                <a16:creationId xmlns:a16="http://schemas.microsoft.com/office/drawing/2014/main" id="{B5660593-7A34-A081-2481-A25AE8C2C84A}"/>
              </a:ext>
            </a:extLst>
          </p:cNvPr>
          <p:cNvSpPr>
            <a:spLocks noChangeShapeType="1"/>
          </p:cNvSpPr>
          <p:nvPr/>
        </p:nvSpPr>
        <p:spPr bwMode="auto">
          <a:xfrm>
            <a:off x="2826499"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Box 40">
            <a:extLst>
              <a:ext uri="{FF2B5EF4-FFF2-40B4-BE49-F238E27FC236}">
                <a16:creationId xmlns:a16="http://schemas.microsoft.com/office/drawing/2014/main" id="{CE8FFAD6-1805-F00B-0587-D1B6D3A708AB}"/>
              </a:ext>
            </a:extLst>
          </p:cNvPr>
          <p:cNvSpPr txBox="1">
            <a:spLocks noChangeArrowheads="1"/>
          </p:cNvSpPr>
          <p:nvPr/>
        </p:nvSpPr>
        <p:spPr bwMode="auto">
          <a:xfrm>
            <a:off x="125988" y="1943225"/>
            <a:ext cx="2686694" cy="56549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Sufficient funding for the company</a:t>
            </a:r>
          </a:p>
        </p:txBody>
      </p:sp>
      <p:sp>
        <p:nvSpPr>
          <p:cNvPr id="8" name="Line 39">
            <a:extLst>
              <a:ext uri="{FF2B5EF4-FFF2-40B4-BE49-F238E27FC236}">
                <a16:creationId xmlns:a16="http://schemas.microsoft.com/office/drawing/2014/main" id="{78EAA573-7D21-0DD8-04EC-60D71915264A}"/>
              </a:ext>
            </a:extLst>
          </p:cNvPr>
          <p:cNvSpPr>
            <a:spLocks noChangeShapeType="1"/>
          </p:cNvSpPr>
          <p:nvPr/>
        </p:nvSpPr>
        <p:spPr bwMode="auto">
          <a:xfrm>
            <a:off x="3354060" y="270336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Box 38">
            <a:extLst>
              <a:ext uri="{FF2B5EF4-FFF2-40B4-BE49-F238E27FC236}">
                <a16:creationId xmlns:a16="http://schemas.microsoft.com/office/drawing/2014/main" id="{E7C4DC80-027F-FDDD-4FD8-876C6C40BBCF}"/>
              </a:ext>
            </a:extLst>
          </p:cNvPr>
          <p:cNvSpPr txBox="1">
            <a:spLocks noChangeArrowheads="1"/>
          </p:cNvSpPr>
          <p:nvPr/>
        </p:nvSpPr>
        <p:spPr bwMode="auto">
          <a:xfrm>
            <a:off x="1860441" y="2676239"/>
            <a:ext cx="1471522"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Distant area</a:t>
            </a:r>
          </a:p>
        </p:txBody>
      </p:sp>
      <p:sp>
        <p:nvSpPr>
          <p:cNvPr id="10" name="Line 37">
            <a:extLst>
              <a:ext uri="{FF2B5EF4-FFF2-40B4-BE49-F238E27FC236}">
                <a16:creationId xmlns:a16="http://schemas.microsoft.com/office/drawing/2014/main" id="{8B39569A-171B-C82A-5C85-53686849A50D}"/>
              </a:ext>
            </a:extLst>
          </p:cNvPr>
          <p:cNvSpPr>
            <a:spLocks noChangeShapeType="1"/>
          </p:cNvSpPr>
          <p:nvPr/>
        </p:nvSpPr>
        <p:spPr bwMode="auto">
          <a:xfrm>
            <a:off x="5198414" y="15351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Text Box 36">
            <a:extLst>
              <a:ext uri="{FF2B5EF4-FFF2-40B4-BE49-F238E27FC236}">
                <a16:creationId xmlns:a16="http://schemas.microsoft.com/office/drawing/2014/main" id="{0D0D4E03-7C9D-D50D-CBAB-73756FBD318F}"/>
              </a:ext>
            </a:extLst>
          </p:cNvPr>
          <p:cNvSpPr txBox="1">
            <a:spLocks noChangeArrowheads="1"/>
          </p:cNvSpPr>
          <p:nvPr/>
        </p:nvSpPr>
        <p:spPr bwMode="auto">
          <a:xfrm>
            <a:off x="3426249" y="1184204"/>
            <a:ext cx="1741856" cy="52755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Lack of support</a:t>
            </a:r>
          </a:p>
        </p:txBody>
      </p:sp>
      <p:sp>
        <p:nvSpPr>
          <p:cNvPr id="12" name="Line 35">
            <a:extLst>
              <a:ext uri="{FF2B5EF4-FFF2-40B4-BE49-F238E27FC236}">
                <a16:creationId xmlns:a16="http://schemas.microsoft.com/office/drawing/2014/main" id="{8ED1F334-9FF8-1764-D3F5-292A1EEEB1B6}"/>
              </a:ext>
            </a:extLst>
          </p:cNvPr>
          <p:cNvSpPr>
            <a:spLocks noChangeShapeType="1"/>
          </p:cNvSpPr>
          <p:nvPr/>
        </p:nvSpPr>
        <p:spPr bwMode="auto">
          <a:xfrm>
            <a:off x="5803900"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Box 34">
            <a:extLst>
              <a:ext uri="{FF2B5EF4-FFF2-40B4-BE49-F238E27FC236}">
                <a16:creationId xmlns:a16="http://schemas.microsoft.com/office/drawing/2014/main" id="{4777D06E-55A1-E9E1-B047-442968A881C2}"/>
              </a:ext>
            </a:extLst>
          </p:cNvPr>
          <p:cNvSpPr txBox="1">
            <a:spLocks noChangeArrowheads="1"/>
          </p:cNvSpPr>
          <p:nvPr/>
        </p:nvSpPr>
        <p:spPr bwMode="auto">
          <a:xfrm>
            <a:off x="4265651" y="1775617"/>
            <a:ext cx="1531864" cy="55100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Insufficient involvement</a:t>
            </a:r>
          </a:p>
        </p:txBody>
      </p:sp>
      <p:sp>
        <p:nvSpPr>
          <p:cNvPr id="14" name="Line 33">
            <a:extLst>
              <a:ext uri="{FF2B5EF4-FFF2-40B4-BE49-F238E27FC236}">
                <a16:creationId xmlns:a16="http://schemas.microsoft.com/office/drawing/2014/main" id="{6D976F9D-E7BE-76F9-4222-059D89DAEE4B}"/>
              </a:ext>
            </a:extLst>
          </p:cNvPr>
          <p:cNvSpPr>
            <a:spLocks noChangeShapeType="1"/>
          </p:cNvSpPr>
          <p:nvPr/>
        </p:nvSpPr>
        <p:spPr bwMode="auto">
          <a:xfrm>
            <a:off x="6334341" y="270336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 Box 32">
            <a:extLst>
              <a:ext uri="{FF2B5EF4-FFF2-40B4-BE49-F238E27FC236}">
                <a16:creationId xmlns:a16="http://schemas.microsoft.com/office/drawing/2014/main" id="{625FB526-D804-D562-AF09-B9281FEB5B15}"/>
              </a:ext>
            </a:extLst>
          </p:cNvPr>
          <p:cNvSpPr txBox="1">
            <a:spLocks noChangeArrowheads="1"/>
          </p:cNvSpPr>
          <p:nvPr/>
        </p:nvSpPr>
        <p:spPr bwMode="auto">
          <a:xfrm>
            <a:off x="4428654" y="2444749"/>
            <a:ext cx="1919524" cy="56291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Lack of communication</a:t>
            </a:r>
          </a:p>
        </p:txBody>
      </p:sp>
      <p:sp>
        <p:nvSpPr>
          <p:cNvPr id="16" name="Line 31">
            <a:extLst>
              <a:ext uri="{FF2B5EF4-FFF2-40B4-BE49-F238E27FC236}">
                <a16:creationId xmlns:a16="http://schemas.microsoft.com/office/drawing/2014/main" id="{70CB45EA-6214-DF0D-A6F3-E99EDAA64DAA}"/>
              </a:ext>
            </a:extLst>
          </p:cNvPr>
          <p:cNvSpPr>
            <a:spLocks noChangeShapeType="1"/>
          </p:cNvSpPr>
          <p:nvPr/>
        </p:nvSpPr>
        <p:spPr bwMode="auto">
          <a:xfrm>
            <a:off x="8957468" y="151923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Text Box 30">
            <a:extLst>
              <a:ext uri="{FF2B5EF4-FFF2-40B4-BE49-F238E27FC236}">
                <a16:creationId xmlns:a16="http://schemas.microsoft.com/office/drawing/2014/main" id="{ACEB71C3-62F4-335D-FC3B-7AC57A76EB27}"/>
              </a:ext>
            </a:extLst>
          </p:cNvPr>
          <p:cNvSpPr txBox="1">
            <a:spLocks noChangeArrowheads="1"/>
          </p:cNvSpPr>
          <p:nvPr/>
        </p:nvSpPr>
        <p:spPr bwMode="auto">
          <a:xfrm>
            <a:off x="7026959" y="1184203"/>
            <a:ext cx="1963487" cy="60544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Stressful atmosphere</a:t>
            </a:r>
          </a:p>
        </p:txBody>
      </p:sp>
      <p:sp>
        <p:nvSpPr>
          <p:cNvPr id="18" name="Line 29">
            <a:extLst>
              <a:ext uri="{FF2B5EF4-FFF2-40B4-BE49-F238E27FC236}">
                <a16:creationId xmlns:a16="http://schemas.microsoft.com/office/drawing/2014/main" id="{30829CB2-C6BA-BA1D-A6E0-2431B9A8689E}"/>
              </a:ext>
            </a:extLst>
          </p:cNvPr>
          <p:cNvSpPr>
            <a:spLocks noChangeShapeType="1"/>
          </p:cNvSpPr>
          <p:nvPr/>
        </p:nvSpPr>
        <p:spPr bwMode="auto">
          <a:xfrm>
            <a:off x="9617073" y="214312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 Box 28">
            <a:extLst>
              <a:ext uri="{FF2B5EF4-FFF2-40B4-BE49-F238E27FC236}">
                <a16:creationId xmlns:a16="http://schemas.microsoft.com/office/drawing/2014/main" id="{5F65F681-E304-A9C0-5EF1-F21C48EE7791}"/>
              </a:ext>
            </a:extLst>
          </p:cNvPr>
          <p:cNvSpPr txBox="1">
            <a:spLocks noChangeArrowheads="1"/>
          </p:cNvSpPr>
          <p:nvPr/>
        </p:nvSpPr>
        <p:spPr bwMode="auto">
          <a:xfrm>
            <a:off x="7095548" y="1870796"/>
            <a:ext cx="2475777" cy="61154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solidFill>
                <a:latin typeface="Calibri" panose="020F0502020204030204"/>
              </a:rPr>
              <a:t>Unsafe work environment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Line 27">
            <a:extLst>
              <a:ext uri="{FF2B5EF4-FFF2-40B4-BE49-F238E27FC236}">
                <a16:creationId xmlns:a16="http://schemas.microsoft.com/office/drawing/2014/main" id="{DFFF1331-8C36-B353-012D-58D802FE0520}"/>
              </a:ext>
            </a:extLst>
          </p:cNvPr>
          <p:cNvSpPr>
            <a:spLocks noChangeShapeType="1"/>
          </p:cNvSpPr>
          <p:nvPr/>
        </p:nvSpPr>
        <p:spPr bwMode="auto">
          <a:xfrm>
            <a:off x="10123486" y="267414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Text Box 26">
            <a:extLst>
              <a:ext uri="{FF2B5EF4-FFF2-40B4-BE49-F238E27FC236}">
                <a16:creationId xmlns:a16="http://schemas.microsoft.com/office/drawing/2014/main" id="{3690B952-9604-23EC-0A47-77285558CD1C}"/>
              </a:ext>
            </a:extLst>
          </p:cNvPr>
          <p:cNvSpPr txBox="1">
            <a:spLocks noChangeArrowheads="1"/>
          </p:cNvSpPr>
          <p:nvPr/>
        </p:nvSpPr>
        <p:spPr bwMode="auto">
          <a:xfrm>
            <a:off x="8488928" y="2508719"/>
            <a:ext cx="1625901"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solidFill>
                <a:latin typeface="Calibri" panose="020F0502020204030204"/>
              </a:rPr>
              <a:t>Over crowding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Line 25">
            <a:extLst>
              <a:ext uri="{FF2B5EF4-FFF2-40B4-BE49-F238E27FC236}">
                <a16:creationId xmlns:a16="http://schemas.microsoft.com/office/drawing/2014/main" id="{6F697D71-3DBB-C523-D18C-EA7EE99B64EF}"/>
              </a:ext>
            </a:extLst>
          </p:cNvPr>
          <p:cNvSpPr>
            <a:spLocks noChangeShapeType="1"/>
          </p:cNvSpPr>
          <p:nvPr/>
        </p:nvSpPr>
        <p:spPr bwMode="auto">
          <a:xfrm>
            <a:off x="7423583" y="347980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 Box 24">
            <a:extLst>
              <a:ext uri="{FF2B5EF4-FFF2-40B4-BE49-F238E27FC236}">
                <a16:creationId xmlns:a16="http://schemas.microsoft.com/office/drawing/2014/main" id="{0F4E0B88-C875-6DD6-4F69-052F1ED08C21}"/>
              </a:ext>
            </a:extLst>
          </p:cNvPr>
          <p:cNvSpPr txBox="1">
            <a:spLocks noChangeArrowheads="1"/>
          </p:cNvSpPr>
          <p:nvPr/>
        </p:nvSpPr>
        <p:spPr bwMode="auto">
          <a:xfrm>
            <a:off x="5934868" y="3322350"/>
            <a:ext cx="1542258"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Discrimination</a:t>
            </a:r>
          </a:p>
        </p:txBody>
      </p:sp>
      <p:sp>
        <p:nvSpPr>
          <p:cNvPr id="24" name="Line 23">
            <a:extLst>
              <a:ext uri="{FF2B5EF4-FFF2-40B4-BE49-F238E27FC236}">
                <a16:creationId xmlns:a16="http://schemas.microsoft.com/office/drawing/2014/main" id="{855E9EAD-96A2-50AF-5F8E-60350A174978}"/>
              </a:ext>
            </a:extLst>
          </p:cNvPr>
          <p:cNvSpPr>
            <a:spLocks noChangeShapeType="1"/>
          </p:cNvSpPr>
          <p:nvPr/>
        </p:nvSpPr>
        <p:spPr bwMode="auto">
          <a:xfrm>
            <a:off x="6987526" y="402351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Text Box 22">
            <a:extLst>
              <a:ext uri="{FF2B5EF4-FFF2-40B4-BE49-F238E27FC236}">
                <a16:creationId xmlns:a16="http://schemas.microsoft.com/office/drawing/2014/main" id="{5AC56536-281E-A2E1-07C3-53B269C4C7AB}"/>
              </a:ext>
            </a:extLst>
          </p:cNvPr>
          <p:cNvSpPr txBox="1">
            <a:spLocks noChangeArrowheads="1"/>
          </p:cNvSpPr>
          <p:nvPr/>
        </p:nvSpPr>
        <p:spPr bwMode="auto">
          <a:xfrm>
            <a:off x="4966714" y="3912690"/>
            <a:ext cx="1980187" cy="5525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Lack of motivation</a:t>
            </a:r>
          </a:p>
        </p:txBody>
      </p:sp>
      <p:sp>
        <p:nvSpPr>
          <p:cNvPr id="26" name="Line 21">
            <a:extLst>
              <a:ext uri="{FF2B5EF4-FFF2-40B4-BE49-F238E27FC236}">
                <a16:creationId xmlns:a16="http://schemas.microsoft.com/office/drawing/2014/main" id="{FE20E20B-8507-0D3E-5310-7EA6D137C581}"/>
              </a:ext>
            </a:extLst>
          </p:cNvPr>
          <p:cNvSpPr>
            <a:spLocks noChangeShapeType="1"/>
          </p:cNvSpPr>
          <p:nvPr/>
        </p:nvSpPr>
        <p:spPr bwMode="auto">
          <a:xfrm>
            <a:off x="6416676" y="476509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Text Box 20">
            <a:extLst>
              <a:ext uri="{FF2B5EF4-FFF2-40B4-BE49-F238E27FC236}">
                <a16:creationId xmlns:a16="http://schemas.microsoft.com/office/drawing/2014/main" id="{11C0B0AD-F17A-4D40-4803-F70E88BDDC66}"/>
              </a:ext>
            </a:extLst>
          </p:cNvPr>
          <p:cNvSpPr txBox="1">
            <a:spLocks noChangeArrowheads="1"/>
          </p:cNvSpPr>
          <p:nvPr/>
        </p:nvSpPr>
        <p:spPr bwMode="auto">
          <a:xfrm>
            <a:off x="4584579" y="4605193"/>
            <a:ext cx="1832097"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solidFill>
                <a:latin typeface="Calibri" panose="020F0502020204030204"/>
              </a:rPr>
              <a:t>Lack of teamwork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Line 19">
            <a:extLst>
              <a:ext uri="{FF2B5EF4-FFF2-40B4-BE49-F238E27FC236}">
                <a16:creationId xmlns:a16="http://schemas.microsoft.com/office/drawing/2014/main" id="{7F1DA2E8-708F-0AAA-953E-BC5F842043A8}"/>
              </a:ext>
            </a:extLst>
          </p:cNvPr>
          <p:cNvSpPr>
            <a:spLocks noChangeShapeType="1"/>
          </p:cNvSpPr>
          <p:nvPr/>
        </p:nvSpPr>
        <p:spPr bwMode="auto">
          <a:xfrm>
            <a:off x="4637880" y="34157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Text Box 18">
            <a:extLst>
              <a:ext uri="{FF2B5EF4-FFF2-40B4-BE49-F238E27FC236}">
                <a16:creationId xmlns:a16="http://schemas.microsoft.com/office/drawing/2014/main" id="{4C96A0CE-49D2-5B71-E76C-962C58AD0CDE}"/>
              </a:ext>
            </a:extLst>
          </p:cNvPr>
          <p:cNvSpPr txBox="1">
            <a:spLocks noChangeArrowheads="1"/>
          </p:cNvSpPr>
          <p:nvPr/>
        </p:nvSpPr>
        <p:spPr bwMode="auto">
          <a:xfrm>
            <a:off x="2741539" y="3256105"/>
            <a:ext cx="1865313"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Old equipment</a:t>
            </a:r>
          </a:p>
        </p:txBody>
      </p:sp>
      <p:sp>
        <p:nvSpPr>
          <p:cNvPr id="30" name="Line 17">
            <a:extLst>
              <a:ext uri="{FF2B5EF4-FFF2-40B4-BE49-F238E27FC236}">
                <a16:creationId xmlns:a16="http://schemas.microsoft.com/office/drawing/2014/main" id="{3C178691-F126-198A-4A44-537F8E8243FA}"/>
              </a:ext>
            </a:extLst>
          </p:cNvPr>
          <p:cNvSpPr>
            <a:spLocks noChangeShapeType="1"/>
          </p:cNvSpPr>
          <p:nvPr/>
        </p:nvSpPr>
        <p:spPr bwMode="auto">
          <a:xfrm>
            <a:off x="4018829" y="4149366"/>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Text Box 16">
            <a:extLst>
              <a:ext uri="{FF2B5EF4-FFF2-40B4-BE49-F238E27FC236}">
                <a16:creationId xmlns:a16="http://schemas.microsoft.com/office/drawing/2014/main" id="{06213FE0-3802-0A75-9C6C-C19887266A87}"/>
              </a:ext>
            </a:extLst>
          </p:cNvPr>
          <p:cNvSpPr txBox="1">
            <a:spLocks noChangeArrowheads="1"/>
          </p:cNvSpPr>
          <p:nvPr/>
        </p:nvSpPr>
        <p:spPr bwMode="auto">
          <a:xfrm>
            <a:off x="1477818" y="3933681"/>
            <a:ext cx="2541011"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Insufficient equipment</a:t>
            </a:r>
          </a:p>
        </p:txBody>
      </p:sp>
      <p:sp>
        <p:nvSpPr>
          <p:cNvPr id="32" name="Line 15">
            <a:extLst>
              <a:ext uri="{FF2B5EF4-FFF2-40B4-BE49-F238E27FC236}">
                <a16:creationId xmlns:a16="http://schemas.microsoft.com/office/drawing/2014/main" id="{3ADDDFFA-FB12-D73A-235B-81A29814D57C}"/>
              </a:ext>
            </a:extLst>
          </p:cNvPr>
          <p:cNvSpPr>
            <a:spLocks noChangeShapeType="1"/>
          </p:cNvSpPr>
          <p:nvPr/>
        </p:nvSpPr>
        <p:spPr bwMode="auto">
          <a:xfrm>
            <a:off x="3540087" y="470993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Text Box 14">
            <a:extLst>
              <a:ext uri="{FF2B5EF4-FFF2-40B4-BE49-F238E27FC236}">
                <a16:creationId xmlns:a16="http://schemas.microsoft.com/office/drawing/2014/main" id="{BE487880-EA86-1910-0304-423E38FEFD93}"/>
              </a:ext>
            </a:extLst>
          </p:cNvPr>
          <p:cNvSpPr txBox="1">
            <a:spLocks noChangeArrowheads="1"/>
          </p:cNvSpPr>
          <p:nvPr/>
        </p:nvSpPr>
        <p:spPr bwMode="auto">
          <a:xfrm>
            <a:off x="267855" y="4528163"/>
            <a:ext cx="3272232" cy="5605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solidFill>
                <a:latin typeface="Calibri" panose="020F0502020204030204"/>
              </a:rPr>
              <a:t>Staff not trained of how to use the equipment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Rectangle 13">
            <a:extLst>
              <a:ext uri="{FF2B5EF4-FFF2-40B4-BE49-F238E27FC236}">
                <a16:creationId xmlns:a16="http://schemas.microsoft.com/office/drawing/2014/main" id="{2BB943C6-8587-DDBA-33B8-74AAC27CA98B}"/>
              </a:ext>
            </a:extLst>
          </p:cNvPr>
          <p:cNvSpPr>
            <a:spLocks noChangeArrowheads="1"/>
          </p:cNvSpPr>
          <p:nvPr/>
        </p:nvSpPr>
        <p:spPr bwMode="auto">
          <a:xfrm>
            <a:off x="1860441" y="750721"/>
            <a:ext cx="10979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Financial</a:t>
            </a:r>
          </a:p>
        </p:txBody>
      </p:sp>
      <p:sp>
        <p:nvSpPr>
          <p:cNvPr id="35" name="Rectangle 12">
            <a:extLst>
              <a:ext uri="{FF2B5EF4-FFF2-40B4-BE49-F238E27FC236}">
                <a16:creationId xmlns:a16="http://schemas.microsoft.com/office/drawing/2014/main" id="{BFD32AC8-355B-A2BC-27A8-BF99916FA1B2}"/>
              </a:ext>
            </a:extLst>
          </p:cNvPr>
          <p:cNvSpPr>
            <a:spLocks noChangeArrowheads="1"/>
          </p:cNvSpPr>
          <p:nvPr/>
        </p:nvSpPr>
        <p:spPr bwMode="auto">
          <a:xfrm>
            <a:off x="4521796" y="507279"/>
            <a:ext cx="1531864" cy="58730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Management</a:t>
            </a:r>
          </a:p>
        </p:txBody>
      </p:sp>
      <p:sp>
        <p:nvSpPr>
          <p:cNvPr id="36" name="Rectangle 11">
            <a:extLst>
              <a:ext uri="{FF2B5EF4-FFF2-40B4-BE49-F238E27FC236}">
                <a16:creationId xmlns:a16="http://schemas.microsoft.com/office/drawing/2014/main" id="{A434D829-D781-2809-FD9F-659A2D9519A2}"/>
              </a:ext>
            </a:extLst>
          </p:cNvPr>
          <p:cNvSpPr>
            <a:spLocks noChangeArrowheads="1"/>
          </p:cNvSpPr>
          <p:nvPr/>
        </p:nvSpPr>
        <p:spPr bwMode="auto">
          <a:xfrm>
            <a:off x="8481927" y="674146"/>
            <a:ext cx="1410275"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Environment</a:t>
            </a:r>
          </a:p>
        </p:txBody>
      </p:sp>
      <p:sp>
        <p:nvSpPr>
          <p:cNvPr id="37" name="Line 10">
            <a:extLst>
              <a:ext uri="{FF2B5EF4-FFF2-40B4-BE49-F238E27FC236}">
                <a16:creationId xmlns:a16="http://schemas.microsoft.com/office/drawing/2014/main" id="{69B2546F-A9FC-8803-C7AC-677E0D373CED}"/>
              </a:ext>
            </a:extLst>
          </p:cNvPr>
          <p:cNvSpPr>
            <a:spLocks noChangeShapeType="1"/>
          </p:cNvSpPr>
          <p:nvPr/>
        </p:nvSpPr>
        <p:spPr bwMode="auto">
          <a:xfrm flipV="1">
            <a:off x="3145848" y="3134231"/>
            <a:ext cx="7899400" cy="793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Line 9">
            <a:extLst>
              <a:ext uri="{FF2B5EF4-FFF2-40B4-BE49-F238E27FC236}">
                <a16:creationId xmlns:a16="http://schemas.microsoft.com/office/drawing/2014/main" id="{24B7B4EF-9D10-C519-124A-00D467C02BE7}"/>
              </a:ext>
            </a:extLst>
          </p:cNvPr>
          <p:cNvSpPr>
            <a:spLocks noChangeShapeType="1"/>
          </p:cNvSpPr>
          <p:nvPr/>
        </p:nvSpPr>
        <p:spPr bwMode="auto">
          <a:xfrm>
            <a:off x="2460191" y="1240344"/>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Line 8">
            <a:extLst>
              <a:ext uri="{FF2B5EF4-FFF2-40B4-BE49-F238E27FC236}">
                <a16:creationId xmlns:a16="http://schemas.microsoft.com/office/drawing/2014/main" id="{3379BBA2-0AD6-544C-03EB-442DDDCEE889}"/>
              </a:ext>
            </a:extLst>
          </p:cNvPr>
          <p:cNvSpPr>
            <a:spLocks noChangeShapeType="1"/>
          </p:cNvSpPr>
          <p:nvPr/>
        </p:nvSpPr>
        <p:spPr bwMode="auto">
          <a:xfrm>
            <a:off x="5301564" y="1094582"/>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Line 7">
            <a:extLst>
              <a:ext uri="{FF2B5EF4-FFF2-40B4-BE49-F238E27FC236}">
                <a16:creationId xmlns:a16="http://schemas.microsoft.com/office/drawing/2014/main" id="{66E08737-7467-88E8-693B-CE03E36BA207}"/>
              </a:ext>
            </a:extLst>
          </p:cNvPr>
          <p:cNvSpPr>
            <a:spLocks noChangeShapeType="1"/>
          </p:cNvSpPr>
          <p:nvPr/>
        </p:nvSpPr>
        <p:spPr bwMode="auto">
          <a:xfrm>
            <a:off x="9210674" y="1176266"/>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Rectangle 6">
            <a:extLst>
              <a:ext uri="{FF2B5EF4-FFF2-40B4-BE49-F238E27FC236}">
                <a16:creationId xmlns:a16="http://schemas.microsoft.com/office/drawing/2014/main" id="{038A6168-3B12-888A-CE0E-57A908BFE9DA}"/>
              </a:ext>
            </a:extLst>
          </p:cNvPr>
          <p:cNvSpPr>
            <a:spLocks noChangeArrowheads="1"/>
          </p:cNvSpPr>
          <p:nvPr/>
        </p:nvSpPr>
        <p:spPr bwMode="auto">
          <a:xfrm>
            <a:off x="3023230" y="5130367"/>
            <a:ext cx="1302274"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Equipment</a:t>
            </a:r>
          </a:p>
        </p:txBody>
      </p:sp>
      <p:sp>
        <p:nvSpPr>
          <p:cNvPr id="42" name="Line 5">
            <a:extLst>
              <a:ext uri="{FF2B5EF4-FFF2-40B4-BE49-F238E27FC236}">
                <a16:creationId xmlns:a16="http://schemas.microsoft.com/office/drawing/2014/main" id="{6D9A3281-5957-A452-A1A2-3445008AC8D9}"/>
              </a:ext>
            </a:extLst>
          </p:cNvPr>
          <p:cNvSpPr>
            <a:spLocks noChangeShapeType="1"/>
          </p:cNvSpPr>
          <p:nvPr/>
        </p:nvSpPr>
        <p:spPr bwMode="auto">
          <a:xfrm flipV="1">
            <a:off x="3718791" y="3192248"/>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Rectangle 4">
            <a:extLst>
              <a:ext uri="{FF2B5EF4-FFF2-40B4-BE49-F238E27FC236}">
                <a16:creationId xmlns:a16="http://schemas.microsoft.com/office/drawing/2014/main" id="{DD52B915-8B27-30F8-64CC-A8CD6193F65B}"/>
              </a:ext>
            </a:extLst>
          </p:cNvPr>
          <p:cNvSpPr>
            <a:spLocks noChangeArrowheads="1"/>
          </p:cNvSpPr>
          <p:nvPr/>
        </p:nvSpPr>
        <p:spPr bwMode="auto">
          <a:xfrm>
            <a:off x="6239741" y="5064630"/>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People</a:t>
            </a:r>
          </a:p>
        </p:txBody>
      </p:sp>
      <p:sp>
        <p:nvSpPr>
          <p:cNvPr id="44" name="Line 3">
            <a:extLst>
              <a:ext uri="{FF2B5EF4-FFF2-40B4-BE49-F238E27FC236}">
                <a16:creationId xmlns:a16="http://schemas.microsoft.com/office/drawing/2014/main" id="{83C8ABA8-FA8B-47A3-AB46-115F61BFD28A}"/>
              </a:ext>
            </a:extLst>
          </p:cNvPr>
          <p:cNvSpPr>
            <a:spLocks noChangeShapeType="1"/>
          </p:cNvSpPr>
          <p:nvPr/>
        </p:nvSpPr>
        <p:spPr bwMode="auto">
          <a:xfrm flipV="1">
            <a:off x="6659707" y="3134230"/>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Text Box 1">
            <a:extLst>
              <a:ext uri="{FF2B5EF4-FFF2-40B4-BE49-F238E27FC236}">
                <a16:creationId xmlns:a16="http://schemas.microsoft.com/office/drawing/2014/main" id="{3758B0CA-E4A5-CD8F-4B4B-8666DCD9EE87}"/>
              </a:ext>
            </a:extLst>
          </p:cNvPr>
          <p:cNvSpPr txBox="1">
            <a:spLocks noChangeArrowheads="1"/>
          </p:cNvSpPr>
          <p:nvPr/>
        </p:nvSpPr>
        <p:spPr bwMode="auto">
          <a:xfrm>
            <a:off x="11108710" y="2569145"/>
            <a:ext cx="1060450" cy="1146047"/>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Staff shortage in proper care UK</a:t>
            </a:r>
          </a:p>
        </p:txBody>
      </p:sp>
      <p:sp>
        <p:nvSpPr>
          <p:cNvPr id="47" name="Rectangle 44">
            <a:extLst>
              <a:ext uri="{FF2B5EF4-FFF2-40B4-BE49-F238E27FC236}">
                <a16:creationId xmlns:a16="http://schemas.microsoft.com/office/drawing/2014/main" id="{9775C269-EB1D-490B-3E08-0CE020335B9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Rectangle 67">
            <a:extLst>
              <a:ext uri="{FF2B5EF4-FFF2-40B4-BE49-F238E27FC236}">
                <a16:creationId xmlns:a16="http://schemas.microsoft.com/office/drawing/2014/main" id="{061484D4-2B7D-36E5-4DA1-22125122BC1F}"/>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E244C91-57E5-BE92-7BE3-A3859216B1EF}"/>
              </a:ext>
            </a:extLst>
          </p:cNvPr>
          <p:cNvSpPr txBox="1"/>
          <p:nvPr/>
        </p:nvSpPr>
        <p:spPr>
          <a:xfrm>
            <a:off x="8488928" y="4714496"/>
            <a:ext cx="3521247" cy="1200329"/>
          </a:xfrm>
          <a:prstGeom prst="rect">
            <a:avLst/>
          </a:prstGeom>
          <a:noFill/>
        </p:spPr>
        <p:txBody>
          <a:bodyPr wrap="square" rtlCol="0">
            <a:spAutoFit/>
          </a:bodyPr>
          <a:lstStyle/>
          <a:p>
            <a:r>
              <a:rPr lang="en-US" dirty="0"/>
              <a:t>Cause and Effect(Fishbone) diagram</a:t>
            </a:r>
          </a:p>
          <a:p>
            <a:endParaRPr lang="en-US" dirty="0"/>
          </a:p>
          <a:p>
            <a:r>
              <a:rPr lang="en-US" dirty="0"/>
              <a:t>Student name: Borimir Petkov</a:t>
            </a:r>
          </a:p>
          <a:p>
            <a:r>
              <a:rPr lang="en-US" dirty="0"/>
              <a:t>Student ID : 2118523</a:t>
            </a:r>
          </a:p>
        </p:txBody>
      </p:sp>
    </p:spTree>
    <p:extLst>
      <p:ext uri="{BB962C8B-B14F-4D97-AF65-F5344CB8AC3E}">
        <p14:creationId xmlns:p14="http://schemas.microsoft.com/office/powerpoint/2010/main" val="2106813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34343-2E6A-300E-2E87-DF6CAA9218BA}"/>
              </a:ext>
            </a:extLst>
          </p:cNvPr>
          <p:cNvSpPr>
            <a:spLocks noGrp="1"/>
          </p:cNvSpPr>
          <p:nvPr>
            <p:ph type="title"/>
          </p:nvPr>
        </p:nvSpPr>
        <p:spPr>
          <a:xfrm>
            <a:off x="1999183" y="1539977"/>
            <a:ext cx="8643154" cy="596080"/>
          </a:xfrm>
        </p:spPr>
        <p:txBody>
          <a:bodyPr/>
          <a:lstStyle/>
          <a:p>
            <a:r>
              <a:rPr lang="en-US" dirty="0"/>
              <a:t>Root cause</a:t>
            </a:r>
          </a:p>
        </p:txBody>
      </p:sp>
      <p:sp>
        <p:nvSpPr>
          <p:cNvPr id="3" name="Text Placeholder 2">
            <a:extLst>
              <a:ext uri="{FF2B5EF4-FFF2-40B4-BE49-F238E27FC236}">
                <a16:creationId xmlns:a16="http://schemas.microsoft.com/office/drawing/2014/main" id="{128771BD-47D6-6591-9E2F-3C1516EB7DF2}"/>
              </a:ext>
            </a:extLst>
          </p:cNvPr>
          <p:cNvSpPr>
            <a:spLocks noGrp="1"/>
          </p:cNvSpPr>
          <p:nvPr>
            <p:ph type="body" idx="1"/>
          </p:nvPr>
        </p:nvSpPr>
        <p:spPr>
          <a:xfrm>
            <a:off x="1454239" y="4893745"/>
            <a:ext cx="8630446" cy="1012929"/>
          </a:xfrm>
        </p:spPr>
        <p:txBody>
          <a:bodyPr>
            <a:normAutofit fontScale="85000" lnSpcReduction="10000"/>
          </a:bodyPr>
          <a:lstStyle/>
          <a:p>
            <a:r>
              <a:rPr lang="en-US" dirty="0"/>
              <a:t>Root Cause Analysis, RCA it is a framework which is used for identifying and determine the causes of why an event has occurred in a first place. Without being able to find the root cause of a problem, we will never be able to prevent it from happening in a future or to find a solution of how to solve it.</a:t>
            </a:r>
          </a:p>
        </p:txBody>
      </p:sp>
      <p:pic>
        <p:nvPicPr>
          <p:cNvPr id="8" name="Picture 7" descr="A picture containing diagram&#10;&#10;Description automatically generated">
            <a:extLst>
              <a:ext uri="{FF2B5EF4-FFF2-40B4-BE49-F238E27FC236}">
                <a16:creationId xmlns:a16="http://schemas.microsoft.com/office/drawing/2014/main" id="{3EABD59C-292F-8B51-CC68-4B46D5041E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7900" y="24422"/>
            <a:ext cx="2926101" cy="3790196"/>
          </a:xfrm>
          <a:prstGeom prst="rect">
            <a:avLst/>
          </a:prstGeom>
        </p:spPr>
      </p:pic>
    </p:spTree>
    <p:extLst>
      <p:ext uri="{BB962C8B-B14F-4D97-AF65-F5344CB8AC3E}">
        <p14:creationId xmlns:p14="http://schemas.microsoft.com/office/powerpoint/2010/main" val="1681614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699F9-1AB1-6979-FAAA-E8C76B82BFFF}"/>
              </a:ext>
            </a:extLst>
          </p:cNvPr>
          <p:cNvSpPr>
            <a:spLocks noGrp="1"/>
          </p:cNvSpPr>
          <p:nvPr>
            <p:ph type="title"/>
          </p:nvPr>
        </p:nvSpPr>
        <p:spPr>
          <a:xfrm>
            <a:off x="0" y="413999"/>
            <a:ext cx="2733675" cy="1049235"/>
          </a:xfrm>
        </p:spPr>
        <p:txBody>
          <a:bodyPr/>
          <a:lstStyle/>
          <a:p>
            <a:r>
              <a:rPr lang="en-US" dirty="0"/>
              <a:t>PMI Analysis</a:t>
            </a:r>
            <a:br>
              <a:rPr lang="en-US" dirty="0"/>
            </a:br>
            <a:endParaRPr lang="en-US" dirty="0"/>
          </a:p>
        </p:txBody>
      </p:sp>
      <p:sp>
        <p:nvSpPr>
          <p:cNvPr id="3" name="Content Placeholder 2">
            <a:extLst>
              <a:ext uri="{FF2B5EF4-FFF2-40B4-BE49-F238E27FC236}">
                <a16:creationId xmlns:a16="http://schemas.microsoft.com/office/drawing/2014/main" id="{C82E8CB8-9F02-AF43-EC1F-7528FA5BAC36}"/>
              </a:ext>
            </a:extLst>
          </p:cNvPr>
          <p:cNvSpPr>
            <a:spLocks noGrp="1"/>
          </p:cNvSpPr>
          <p:nvPr>
            <p:ph idx="1"/>
          </p:nvPr>
        </p:nvSpPr>
        <p:spPr>
          <a:xfrm>
            <a:off x="4154055" y="29936"/>
            <a:ext cx="7951435" cy="1817359"/>
          </a:xfrm>
        </p:spPr>
        <p:txBody>
          <a:bodyPr>
            <a:normAutofit fontScale="92500" lnSpcReduction="10000"/>
          </a:bodyPr>
          <a:lstStyle/>
          <a:p>
            <a:r>
              <a:rPr lang="en-US" dirty="0"/>
              <a:t>PMI Analysis it is abbreviation of plus minus interesting. It is one of a several techniques that can be used in the decision-making process. We have to determine the pros and cons of a problem and the interest it might bring to our management planning. It helps as to vial a problem or an idea from different perspective. It improves our critical thing ink via brainstorming .</a:t>
            </a:r>
          </a:p>
          <a:p>
            <a:pPr marL="0" indent="0">
              <a:buNone/>
            </a:pPr>
            <a:endParaRPr lang="en-US" dirty="0"/>
          </a:p>
        </p:txBody>
      </p:sp>
      <p:pic>
        <p:nvPicPr>
          <p:cNvPr id="5" name="Picture 4">
            <a:extLst>
              <a:ext uri="{FF2B5EF4-FFF2-40B4-BE49-F238E27FC236}">
                <a16:creationId xmlns:a16="http://schemas.microsoft.com/office/drawing/2014/main" id="{F0BCD4C6-31CF-FC87-02F5-BCF25DFC10E9}"/>
              </a:ext>
            </a:extLst>
          </p:cNvPr>
          <p:cNvPicPr>
            <a:picLocks noChangeAspect="1"/>
          </p:cNvPicPr>
          <p:nvPr/>
        </p:nvPicPr>
        <p:blipFill>
          <a:blip r:embed="rId2"/>
          <a:stretch>
            <a:fillRect/>
          </a:stretch>
        </p:blipFill>
        <p:spPr>
          <a:xfrm>
            <a:off x="3690774" y="2042774"/>
            <a:ext cx="8163252" cy="3420152"/>
          </a:xfrm>
          <a:prstGeom prst="rect">
            <a:avLst/>
          </a:prstGeom>
        </p:spPr>
      </p:pic>
      <p:sp>
        <p:nvSpPr>
          <p:cNvPr id="6" name="TextBox 5">
            <a:extLst>
              <a:ext uri="{FF2B5EF4-FFF2-40B4-BE49-F238E27FC236}">
                <a16:creationId xmlns:a16="http://schemas.microsoft.com/office/drawing/2014/main" id="{A1D8BA1E-6D8E-3650-3415-169674D95C2D}"/>
              </a:ext>
            </a:extLst>
          </p:cNvPr>
          <p:cNvSpPr txBox="1"/>
          <p:nvPr/>
        </p:nvSpPr>
        <p:spPr>
          <a:xfrm>
            <a:off x="123825" y="2476500"/>
            <a:ext cx="2876550" cy="646331"/>
          </a:xfrm>
          <a:prstGeom prst="rect">
            <a:avLst/>
          </a:prstGeom>
          <a:noFill/>
        </p:spPr>
        <p:txBody>
          <a:bodyPr wrap="square" rtlCol="0">
            <a:spAutoFit/>
          </a:bodyPr>
          <a:lstStyle/>
          <a:p>
            <a:r>
              <a:rPr lang="en-US" dirty="0"/>
              <a:t>PMI Analysis of staff shortage in proper care UK</a:t>
            </a:r>
          </a:p>
        </p:txBody>
      </p:sp>
      <p:sp>
        <p:nvSpPr>
          <p:cNvPr id="7" name="TextBox 6">
            <a:extLst>
              <a:ext uri="{FF2B5EF4-FFF2-40B4-BE49-F238E27FC236}">
                <a16:creationId xmlns:a16="http://schemas.microsoft.com/office/drawing/2014/main" id="{F81B10DD-8B99-9114-34A4-CA18208CF504}"/>
              </a:ext>
            </a:extLst>
          </p:cNvPr>
          <p:cNvSpPr txBox="1"/>
          <p:nvPr/>
        </p:nvSpPr>
        <p:spPr>
          <a:xfrm>
            <a:off x="258618" y="3352800"/>
            <a:ext cx="3306618" cy="1200329"/>
          </a:xfrm>
          <a:prstGeom prst="rect">
            <a:avLst/>
          </a:prstGeom>
          <a:noFill/>
        </p:spPr>
        <p:txBody>
          <a:bodyPr wrap="square" rtlCol="0">
            <a:spAutoFit/>
          </a:bodyPr>
          <a:lstStyle/>
          <a:p>
            <a:r>
              <a:rPr lang="en-US" dirty="0"/>
              <a:t>The outcome from the PMI table with score (-2) means that :</a:t>
            </a:r>
          </a:p>
          <a:p>
            <a:r>
              <a:rPr lang="en-US" dirty="0"/>
              <a:t>The shortage of staff has negative impact on the busyness.</a:t>
            </a:r>
          </a:p>
        </p:txBody>
      </p:sp>
    </p:spTree>
    <p:extLst>
      <p:ext uri="{BB962C8B-B14F-4D97-AF65-F5344CB8AC3E}">
        <p14:creationId xmlns:p14="http://schemas.microsoft.com/office/powerpoint/2010/main" val="3630352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84DBB-7985-1BD4-7EBA-1BC111A3851D}"/>
              </a:ext>
            </a:extLst>
          </p:cNvPr>
          <p:cNvSpPr>
            <a:spLocks noGrp="1"/>
          </p:cNvSpPr>
          <p:nvPr>
            <p:ph type="title"/>
          </p:nvPr>
        </p:nvSpPr>
        <p:spPr>
          <a:xfrm>
            <a:off x="1294362" y="0"/>
            <a:ext cx="9603275" cy="1049235"/>
          </a:xfrm>
        </p:spPr>
        <p:txBody>
          <a:bodyPr/>
          <a:lstStyle/>
          <a:p>
            <a:r>
              <a:rPr lang="en-US" dirty="0"/>
              <a:t>                         GRID Analysis </a:t>
            </a:r>
          </a:p>
        </p:txBody>
      </p:sp>
      <p:sp>
        <p:nvSpPr>
          <p:cNvPr id="3" name="Content Placeholder 2">
            <a:extLst>
              <a:ext uri="{FF2B5EF4-FFF2-40B4-BE49-F238E27FC236}">
                <a16:creationId xmlns:a16="http://schemas.microsoft.com/office/drawing/2014/main" id="{069AB62D-103B-40C9-7B0C-A945049FEA56}"/>
              </a:ext>
            </a:extLst>
          </p:cNvPr>
          <p:cNvSpPr>
            <a:spLocks noGrp="1"/>
          </p:cNvSpPr>
          <p:nvPr>
            <p:ph idx="1"/>
          </p:nvPr>
        </p:nvSpPr>
        <p:spPr>
          <a:xfrm>
            <a:off x="1451579" y="3429000"/>
            <a:ext cx="9603275" cy="2037345"/>
          </a:xfrm>
        </p:spPr>
        <p:txBody>
          <a:bodyPr/>
          <a:lstStyle/>
          <a:p>
            <a:pPr marL="0" indent="0">
              <a:buNone/>
            </a:pPr>
            <a:r>
              <a:rPr lang="en-US" dirty="0"/>
              <a:t>GRID Analysis are an useful tool in performing research and choosing between different options. It can be used to weight options and choose the one that it is most beneficial for you. You can do it by creating a table with your alternatives, score each one of them according to the factors that are important for you, weight and then multiply the score. The result will give you the best option at the least cost.</a:t>
            </a:r>
          </a:p>
        </p:txBody>
      </p:sp>
      <p:pic>
        <p:nvPicPr>
          <p:cNvPr id="7" name="Picture 6">
            <a:extLst>
              <a:ext uri="{FF2B5EF4-FFF2-40B4-BE49-F238E27FC236}">
                <a16:creationId xmlns:a16="http://schemas.microsoft.com/office/drawing/2014/main" id="{E16F50B4-8DAB-17BE-DC36-33341BFA0E45}"/>
              </a:ext>
            </a:extLst>
          </p:cNvPr>
          <p:cNvPicPr>
            <a:picLocks noChangeAspect="1"/>
          </p:cNvPicPr>
          <p:nvPr/>
        </p:nvPicPr>
        <p:blipFill>
          <a:blip r:embed="rId2"/>
          <a:stretch>
            <a:fillRect/>
          </a:stretch>
        </p:blipFill>
        <p:spPr>
          <a:xfrm>
            <a:off x="408345" y="1049235"/>
            <a:ext cx="10784759" cy="2334970"/>
          </a:xfrm>
          <a:prstGeom prst="rect">
            <a:avLst/>
          </a:prstGeom>
        </p:spPr>
      </p:pic>
    </p:spTree>
    <p:extLst>
      <p:ext uri="{BB962C8B-B14F-4D97-AF65-F5344CB8AC3E}">
        <p14:creationId xmlns:p14="http://schemas.microsoft.com/office/powerpoint/2010/main" val="3220470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6E393-3654-79B9-B95B-21110CCD5DBE}"/>
              </a:ext>
            </a:extLst>
          </p:cNvPr>
          <p:cNvSpPr>
            <a:spLocks noGrp="1"/>
          </p:cNvSpPr>
          <p:nvPr>
            <p:ph type="title"/>
          </p:nvPr>
        </p:nvSpPr>
        <p:spPr/>
        <p:txBody>
          <a:bodyPr/>
          <a:lstStyle/>
          <a:p>
            <a:r>
              <a:rPr lang="en-US" dirty="0"/>
              <a:t>Action plan according to the case study</a:t>
            </a:r>
          </a:p>
        </p:txBody>
      </p:sp>
      <p:sp>
        <p:nvSpPr>
          <p:cNvPr id="3" name="Content Placeholder 2">
            <a:extLst>
              <a:ext uri="{FF2B5EF4-FFF2-40B4-BE49-F238E27FC236}">
                <a16:creationId xmlns:a16="http://schemas.microsoft.com/office/drawing/2014/main" id="{FCF55088-9062-7DD9-C91D-EABA42C5D53F}"/>
              </a:ext>
            </a:extLst>
          </p:cNvPr>
          <p:cNvSpPr>
            <a:spLocks noGrp="1"/>
          </p:cNvSpPr>
          <p:nvPr>
            <p:ph idx="1"/>
          </p:nvPr>
        </p:nvSpPr>
        <p:spPr>
          <a:xfrm>
            <a:off x="1451579" y="1853754"/>
            <a:ext cx="9603275" cy="3612591"/>
          </a:xfrm>
        </p:spPr>
        <p:txBody>
          <a:bodyPr>
            <a:normAutofit fontScale="77500" lnSpcReduction="20000"/>
          </a:bodyPr>
          <a:lstStyle/>
          <a:p>
            <a:r>
              <a:rPr lang="en-US" dirty="0"/>
              <a:t>Prioritize your work activities and give the high priority ones to the staff available. Try to delegate the medium ones to the agency staff for instance and postpone the low priority ones for a time when you will have more staff.</a:t>
            </a:r>
          </a:p>
          <a:p>
            <a:r>
              <a:rPr lang="en-US" dirty="0"/>
              <a:t>Recruit untrained staff or engage volunteers.</a:t>
            </a:r>
          </a:p>
          <a:p>
            <a:r>
              <a:rPr lang="en-US" dirty="0"/>
              <a:t>Improve your teamwork. Create a better bond with your team so they can be more supportive</a:t>
            </a:r>
          </a:p>
          <a:p>
            <a:r>
              <a:rPr lang="en-US" dirty="0"/>
              <a:t>Organize your workload. Make a list of the things you will need and order sufficient equipment.</a:t>
            </a:r>
          </a:p>
          <a:p>
            <a:r>
              <a:rPr lang="en-US" dirty="0"/>
              <a:t>Improve your communication. Make a plan of how to survive until new staff arrives.</a:t>
            </a:r>
          </a:p>
          <a:p>
            <a:r>
              <a:rPr lang="en-US" dirty="0"/>
              <a:t>Make a business strategy. Increase the pay rates for the incoming new starters and give “good job” bonuses to the staff who is already present.</a:t>
            </a:r>
          </a:p>
          <a:p>
            <a:r>
              <a:rPr lang="en-US" dirty="0"/>
              <a:t>Seek help from friends or another organizations. Any help, or additional recourses you might use could be beneficial for your busyness.</a:t>
            </a:r>
          </a:p>
        </p:txBody>
      </p:sp>
    </p:spTree>
    <p:extLst>
      <p:ext uri="{BB962C8B-B14F-4D97-AF65-F5344CB8AC3E}">
        <p14:creationId xmlns:p14="http://schemas.microsoft.com/office/powerpoint/2010/main" val="948369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73C8B-76F8-128D-0266-530D1DDBAFE3}"/>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D9F5B19-9DD9-3F6A-D8D9-344267183778}"/>
              </a:ext>
            </a:extLst>
          </p:cNvPr>
          <p:cNvSpPr>
            <a:spLocks noGrp="1"/>
          </p:cNvSpPr>
          <p:nvPr>
            <p:ph idx="1"/>
          </p:nvPr>
        </p:nvSpPr>
        <p:spPr/>
        <p:txBody>
          <a:bodyPr/>
          <a:lstStyle/>
          <a:p>
            <a:pPr marL="0" indent="0">
              <a:buNone/>
            </a:pPr>
            <a:r>
              <a:rPr lang="en-US" dirty="0"/>
              <a:t>The staff shortage is a nationwide problem that worsened drastically especially after the pandemic. The social care sector is facing many difficulties at present due to the rising vacancies. Brexit brought an additional  pressure with the lack of qualified staff. This is having a negative impact on both patients and staff. Using the decision-making tools from the presentation we  can decide how we can solve the problem and improve staffing levels. We have to determine our business goals, analyze stuffing needs, develop a strong workplace culture and create a project of how to bring new staff in. Positive attitude is essential and  good management strategy is valuable.</a:t>
            </a:r>
          </a:p>
        </p:txBody>
      </p:sp>
    </p:spTree>
    <p:extLst>
      <p:ext uri="{BB962C8B-B14F-4D97-AF65-F5344CB8AC3E}">
        <p14:creationId xmlns:p14="http://schemas.microsoft.com/office/powerpoint/2010/main" val="167459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9E625-C425-6649-42F4-C2C9979226E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8069677-4DBC-CB8C-DF8E-08A3622B9EBC}"/>
              </a:ext>
            </a:extLst>
          </p:cNvPr>
          <p:cNvSpPr>
            <a:spLocks noGrp="1"/>
          </p:cNvSpPr>
          <p:nvPr>
            <p:ph idx="1"/>
          </p:nvPr>
        </p:nvSpPr>
        <p:spPr>
          <a:xfrm>
            <a:off x="1451579" y="1853754"/>
            <a:ext cx="9603275" cy="4199727"/>
          </a:xfrm>
        </p:spPr>
        <p:txBody>
          <a:bodyPr>
            <a:normAutofit/>
          </a:bodyPr>
          <a:lstStyle/>
          <a:p>
            <a:pPr marL="0" indent="0">
              <a:buNone/>
            </a:pPr>
            <a:r>
              <a:rPr lang="en-US" sz="1100" dirty="0"/>
              <a:t>Gupta, A. , (2013) Environmental and pest analysis: “ An approach to external business environment”. Merit Research journal of Art, Social Science and Humanities, 1(2), pp.13-17.</a:t>
            </a:r>
          </a:p>
          <a:p>
            <a:pPr marL="0" indent="0">
              <a:buNone/>
            </a:pPr>
            <a:r>
              <a:rPr lang="en-US" sz="1100" dirty="0" err="1"/>
              <a:t>Yüksel</a:t>
            </a:r>
            <a:r>
              <a:rPr lang="en-US" sz="1100" dirty="0"/>
              <a:t>, I., (2012). “Developing a multi-criteria decision-making model for PESTEL analysis”.  International Journal of Business and Management , 7(24), p.52.</a:t>
            </a:r>
          </a:p>
          <a:p>
            <a:pPr marL="0" indent="0">
              <a:buNone/>
            </a:pPr>
            <a:r>
              <a:rPr lang="en-US" sz="1100" dirty="0" err="1"/>
              <a:t>Iacobucci</a:t>
            </a:r>
            <a:r>
              <a:rPr lang="en-US" sz="1100" dirty="0"/>
              <a:t>, G., (2016). Brexit could worsen NHS staff shortages, doctors warn. BMJ: British Medical Journal (Online), 353.</a:t>
            </a:r>
          </a:p>
          <a:p>
            <a:pPr marL="0" indent="0">
              <a:buNone/>
            </a:pPr>
            <a:r>
              <a:rPr lang="en-US" sz="1100" dirty="0"/>
              <a:t>Rooney, J.J. and Heuvel, L.N.V., (2004). Root cause analysis for beginners.  Quality progress ,  37 (7), pp.45-56. </a:t>
            </a:r>
          </a:p>
          <a:p>
            <a:pPr marL="0" indent="0">
              <a:buNone/>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Gillard, M. ,(2012).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PMI – Plus Minus Interesting.</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Innovation – creativity. Com. Available at: </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
              </a:rPr>
              <a:t>http://inpvation-creativity.com/pmi.html</a:t>
            </a: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Mark, P., (2019).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Definition Root Cause [website]. Available at: </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3"/>
              </a:rPr>
              <a:t>https://www.taproot.com/definition-of-a-root-cause/</a:t>
            </a:r>
            <a:r>
              <a:rPr kumimoji="0" lang="en-US" sz="11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19 July 2019].</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50" b="0" i="0" dirty="0">
                <a:solidFill>
                  <a:srgbClr val="222222"/>
                </a:solidFill>
                <a:effectLst/>
                <a:latin typeface="Tahoma" panose="020B0604030504040204" pitchFamily="34" charset="0"/>
              </a:rPr>
              <a:t>Nassif, S.R., (2008, March). Power grid analysis benchmarks. In </a:t>
            </a:r>
            <a:r>
              <a:rPr lang="en-US" sz="1050" b="0" i="0" dirty="0">
                <a:solidFill>
                  <a:srgbClr val="000000"/>
                </a:solidFill>
                <a:effectLst/>
                <a:latin typeface="Tahoma" panose="020B0604030504040204" pitchFamily="34" charset="0"/>
              </a:rPr>
              <a:t> </a:t>
            </a:r>
            <a:r>
              <a:rPr lang="en-US" sz="1050" b="0" i="1" dirty="0">
                <a:solidFill>
                  <a:srgbClr val="222222"/>
                </a:solidFill>
                <a:effectLst/>
                <a:latin typeface="Tahoma" panose="020B0604030504040204" pitchFamily="34" charset="0"/>
              </a:rPr>
              <a:t>2008 Asia and South Pacific Design Automation Conference</a:t>
            </a:r>
            <a:r>
              <a:rPr lang="en-US" sz="1050" b="0" i="0" dirty="0">
                <a:solidFill>
                  <a:srgbClr val="000000"/>
                </a:solidFill>
                <a:effectLst/>
                <a:latin typeface="Tahoma" panose="020B0604030504040204" pitchFamily="34" charset="0"/>
              </a:rPr>
              <a:t> </a:t>
            </a:r>
            <a:r>
              <a:rPr lang="en-US" sz="1050" b="0" i="0" dirty="0">
                <a:solidFill>
                  <a:srgbClr val="222222"/>
                </a:solidFill>
                <a:effectLst/>
                <a:latin typeface="Tahoma" panose="020B0604030504040204" pitchFamily="34" charset="0"/>
              </a:rPr>
              <a:t> (pp. 376-381). IEEE.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00" b="0" i="0" dirty="0">
                <a:solidFill>
                  <a:srgbClr val="222222"/>
                </a:solidFill>
                <a:effectLst/>
                <a:latin typeface="Tahoma" panose="020B0604030504040204" pitchFamily="34" charset="0"/>
              </a:rPr>
              <a:t>Peters, M.D., Marnie, C. and Butler, A., (2021). Delivering, funding, and rating safe staffing levels and skills mix in aged care. </a:t>
            </a:r>
            <a:r>
              <a:rPr lang="en-US" sz="1000" b="0" i="0" dirty="0">
                <a:solidFill>
                  <a:srgbClr val="000000"/>
                </a:solidFill>
                <a:effectLst/>
                <a:latin typeface="Tahoma" panose="020B0604030504040204" pitchFamily="34" charset="0"/>
              </a:rPr>
              <a:t> </a:t>
            </a:r>
            <a:r>
              <a:rPr lang="en-US" sz="1000" b="0" i="1" dirty="0">
                <a:solidFill>
                  <a:srgbClr val="222222"/>
                </a:solidFill>
                <a:effectLst/>
                <a:latin typeface="Tahoma" panose="020B0604030504040204" pitchFamily="34" charset="0"/>
              </a:rPr>
              <a:t>International Journal of Nursing Studies</a:t>
            </a:r>
            <a:r>
              <a:rPr lang="en-US" sz="1000" b="0" i="0" dirty="0">
                <a:solidFill>
                  <a:srgbClr val="000000"/>
                </a:solidFill>
                <a:effectLst/>
                <a:latin typeface="Tahoma" panose="020B0604030504040204" pitchFamily="34" charset="0"/>
              </a:rPr>
              <a:t> </a:t>
            </a:r>
            <a:r>
              <a:rPr lang="en-US" sz="1000" b="0" i="0" dirty="0">
                <a:solidFill>
                  <a:srgbClr val="222222"/>
                </a:solidFill>
                <a:effectLst/>
                <a:latin typeface="Tahoma" panose="020B0604030504040204" pitchFamily="34" charset="0"/>
              </a:rPr>
              <a:t>, </a:t>
            </a:r>
            <a:r>
              <a:rPr lang="en-US" sz="1000" b="0" i="0" dirty="0">
                <a:solidFill>
                  <a:srgbClr val="000000"/>
                </a:solidFill>
                <a:effectLst/>
                <a:latin typeface="Tahoma" panose="020B0604030504040204" pitchFamily="34" charset="0"/>
              </a:rPr>
              <a:t> </a:t>
            </a:r>
            <a:r>
              <a:rPr lang="en-US" sz="1000" b="0" i="1" dirty="0">
                <a:solidFill>
                  <a:srgbClr val="222222"/>
                </a:solidFill>
                <a:effectLst/>
                <a:latin typeface="Tahoma" panose="020B0604030504040204" pitchFamily="34" charset="0"/>
              </a:rPr>
              <a:t>119</a:t>
            </a:r>
            <a:r>
              <a:rPr lang="en-US" sz="1000" b="0" i="0" dirty="0">
                <a:solidFill>
                  <a:srgbClr val="000000"/>
                </a:solidFill>
                <a:effectLst/>
                <a:latin typeface="Tahoma" panose="020B0604030504040204" pitchFamily="34" charset="0"/>
              </a:rPr>
              <a:t> </a:t>
            </a:r>
            <a:r>
              <a:rPr lang="en-US" sz="1000" b="0" i="0" dirty="0">
                <a:solidFill>
                  <a:srgbClr val="222222"/>
                </a:solidFill>
                <a:effectLst/>
                <a:latin typeface="Tahoma" panose="020B0604030504040204" pitchFamily="34" charset="0"/>
              </a:rPr>
              <a:t>, p.103943.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50" b="0" i="0" dirty="0" err="1">
                <a:solidFill>
                  <a:srgbClr val="222222"/>
                </a:solidFill>
                <a:effectLst/>
                <a:latin typeface="Tahoma" panose="020B0604030504040204" pitchFamily="34" charset="0"/>
              </a:rPr>
              <a:t>Muthukrishna</a:t>
            </a:r>
            <a:r>
              <a:rPr lang="en-US" sz="1050" b="0" i="0" dirty="0">
                <a:solidFill>
                  <a:srgbClr val="222222"/>
                </a:solidFill>
                <a:effectLst/>
                <a:latin typeface="Tahoma" panose="020B0604030504040204" pitchFamily="34" charset="0"/>
              </a:rPr>
              <a:t>, M. and Henrich, J., (2019). A problem in theory. Nature Human </a:t>
            </a:r>
            <a:r>
              <a:rPr lang="en-US" sz="1050" b="0" i="0" dirty="0" err="1">
                <a:solidFill>
                  <a:srgbClr val="222222"/>
                </a:solidFill>
                <a:effectLst/>
                <a:latin typeface="Tahoma" panose="020B0604030504040204" pitchFamily="34" charset="0"/>
              </a:rPr>
              <a:t>Behaviour</a:t>
            </a:r>
            <a:r>
              <a:rPr lang="en-US" sz="1050" b="0" i="0" dirty="0">
                <a:solidFill>
                  <a:srgbClr val="222222"/>
                </a:solidFill>
                <a:effectLst/>
                <a:latin typeface="Tahoma" panose="020B0604030504040204" pitchFamily="34" charset="0"/>
              </a:rPr>
              <a:t>, 3(3), pp.221-229.</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50" b="0" i="0" dirty="0" err="1">
                <a:solidFill>
                  <a:srgbClr val="222222"/>
                </a:solidFill>
                <a:effectLst/>
                <a:latin typeface="Tahoma" panose="020B0604030504040204" pitchFamily="34" charset="0"/>
              </a:rPr>
              <a:t>Saaty</a:t>
            </a:r>
            <a:r>
              <a:rPr lang="en-US" sz="1050" b="0" i="0" dirty="0">
                <a:solidFill>
                  <a:srgbClr val="222222"/>
                </a:solidFill>
                <a:effectLst/>
                <a:latin typeface="Tahoma" panose="020B0604030504040204" pitchFamily="34" charset="0"/>
              </a:rPr>
              <a:t>, T.L., (1990). How to make a decision: the analytic hierarchy process.  European journal of operational research ,  48 (1), pp.9-26.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50" b="0" i="0" dirty="0" err="1">
                <a:solidFill>
                  <a:srgbClr val="222222"/>
                </a:solidFill>
                <a:effectLst/>
                <a:latin typeface="Tahoma" panose="020B0604030504040204" pitchFamily="34" charset="0"/>
              </a:rPr>
              <a:t>Ilie</a:t>
            </a:r>
            <a:r>
              <a:rPr lang="en-US" sz="1050" b="0" i="0" dirty="0">
                <a:solidFill>
                  <a:srgbClr val="222222"/>
                </a:solidFill>
                <a:effectLst/>
                <a:latin typeface="Tahoma" panose="020B0604030504040204" pitchFamily="34" charset="0"/>
              </a:rPr>
              <a:t>, G. and </a:t>
            </a:r>
            <a:r>
              <a:rPr lang="en-US" sz="1050" b="0" i="0" dirty="0" err="1">
                <a:solidFill>
                  <a:srgbClr val="222222"/>
                </a:solidFill>
                <a:effectLst/>
                <a:latin typeface="Tahoma" panose="020B0604030504040204" pitchFamily="34" charset="0"/>
              </a:rPr>
              <a:t>Ciocoiu</a:t>
            </a:r>
            <a:r>
              <a:rPr lang="en-US" sz="1050" b="0" i="0" dirty="0">
                <a:solidFill>
                  <a:srgbClr val="222222"/>
                </a:solidFill>
                <a:effectLst/>
                <a:latin typeface="Tahoma" panose="020B0604030504040204" pitchFamily="34" charset="0"/>
              </a:rPr>
              <a:t>, C.N., (2010). Application of fishbone diagram to determine the risk of an event with multiple causes.  Management research and practice ,  2 (1), pp.1-20.</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050" b="0" i="0" dirty="0">
                <a:solidFill>
                  <a:srgbClr val="222222"/>
                </a:solidFill>
                <a:effectLst/>
                <a:latin typeface="Tahoma" panose="020B0604030504040204" pitchFamily="34" charset="0"/>
              </a:rPr>
              <a:t>Drennan, V.M. and Ross, F., 2019. Global nurse shortages: The facts, the impact and action for change.  British medical bulletin ,  130 (1), pp.25-37.</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sz="1050" b="0" i="0" dirty="0">
              <a:solidFill>
                <a:srgbClr val="222222"/>
              </a:solidFill>
              <a:effectLst/>
              <a:latin typeface="Tahoma" panose="020B060403050404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1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6591127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637</TotalTime>
  <Words>1329</Words>
  <Application>Microsoft Office PowerPoint</Application>
  <PresentationFormat>Widescreen</PresentationFormat>
  <Paragraphs>140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Tahoma</vt:lpstr>
      <vt:lpstr>Gallery</vt:lpstr>
      <vt:lpstr>PROBLEM SOLVING AND DECISION MAKING-STAFF SHORTAGE IN PROPER CARE,UK</vt:lpstr>
      <vt:lpstr>                                              INTRODUCTION</vt:lpstr>
      <vt:lpstr>DEFINITION OF A PROBLEM AND DECISION MAKING</vt:lpstr>
      <vt:lpstr>                        PESTEL ANALISYS</vt:lpstr>
      <vt:lpstr>PowerPoint Presentation</vt:lpstr>
      <vt:lpstr>Cause and effect analysis</vt:lpstr>
      <vt:lpstr>PowerPoint Presentation</vt:lpstr>
      <vt:lpstr>Root cause</vt:lpstr>
      <vt:lpstr>PMI Analysis </vt:lpstr>
      <vt:lpstr>                         GRID Analysis </vt:lpstr>
      <vt:lpstr>Action plan according to the case study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MAKING-STAFF SHORTAGE IN PROPER CARE,UK</dc:title>
  <dc:creator>borimir petkov</dc:creator>
  <cp:lastModifiedBy>borimir petkov</cp:lastModifiedBy>
  <cp:revision>3</cp:revision>
  <dcterms:created xsi:type="dcterms:W3CDTF">2022-07-16T14:44:28Z</dcterms:created>
  <dcterms:modified xsi:type="dcterms:W3CDTF">2022-07-17T01:22:26Z</dcterms:modified>
</cp:coreProperties>
</file>