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74" r:id="rId4"/>
    <p:sldId id="258" r:id="rId5"/>
    <p:sldId id="273" r:id="rId6"/>
    <p:sldId id="275" r:id="rId7"/>
    <p:sldId id="259" r:id="rId8"/>
    <p:sldId id="261" r:id="rId9"/>
    <p:sldId id="260" r:id="rId10"/>
    <p:sldId id="262" r:id="rId11"/>
    <p:sldId id="272" r:id="rId12"/>
    <p:sldId id="263" r:id="rId13"/>
    <p:sldId id="264" r:id="rId14"/>
    <p:sldId id="287" r:id="rId15"/>
    <p:sldId id="288" r:id="rId16"/>
    <p:sldId id="265" r:id="rId17"/>
    <p:sldId id="266" r:id="rId18"/>
    <p:sldId id="276" r:id="rId19"/>
    <p:sldId id="277" r:id="rId20"/>
    <p:sldId id="278" r:id="rId21"/>
    <p:sldId id="267" r:id="rId22"/>
    <p:sldId id="268" r:id="rId23"/>
    <p:sldId id="269" r:id="rId24"/>
    <p:sldId id="281" r:id="rId25"/>
    <p:sldId id="286" r:id="rId26"/>
    <p:sldId id="282" r:id="rId27"/>
    <p:sldId id="283" r:id="rId28"/>
    <p:sldId id="284" r:id="rId29"/>
    <p:sldId id="285" r:id="rId30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408000"/>
    <a:srgbClr val="EFFEE8"/>
    <a:srgbClr val="D0FD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24" autoAdjust="0"/>
    <p:restoredTop sz="94660"/>
  </p:normalViewPr>
  <p:slideViewPr>
    <p:cSldViewPr>
      <p:cViewPr varScale="1">
        <p:scale>
          <a:sx n="103" d="100"/>
          <a:sy n="103" d="100"/>
        </p:scale>
        <p:origin x="-1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GB" dirty="0"/>
              <a:t>Output Voltage Vs Displacement</a:t>
            </a:r>
          </a:p>
        </c:rich>
      </c:tx>
      <c:layout/>
      <c:overlay val="0"/>
    </c:title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Sheet1!$D$3</c:f>
              <c:strCache>
                <c:ptCount val="1"/>
                <c:pt idx="0">
                  <c:v>Voltage</c:v>
                </c:pt>
              </c:strCache>
            </c:strRef>
          </c:tx>
          <c:spPr>
            <a:ln>
              <a:solidFill>
                <a:srgbClr val="008000"/>
              </a:solidFill>
            </a:ln>
          </c:spPr>
          <c:marker>
            <c:spPr>
              <a:solidFill>
                <a:srgbClr val="008000"/>
              </a:solidFill>
            </c:spPr>
          </c:marker>
          <c:xVal>
            <c:numRef>
              <c:f>Sheet1!$C$4:$C$8</c:f>
              <c:numCache>
                <c:formatCode>General</c:formatCode>
                <c:ptCount val="5"/>
                <c:pt idx="0">
                  <c:v>0</c:v>
                </c:pt>
                <c:pt idx="1">
                  <c:v>5</c:v>
                </c:pt>
                <c:pt idx="2">
                  <c:v>10</c:v>
                </c:pt>
                <c:pt idx="3">
                  <c:v>15</c:v>
                </c:pt>
                <c:pt idx="4">
                  <c:v>20</c:v>
                </c:pt>
              </c:numCache>
            </c:numRef>
          </c:xVal>
          <c:yVal>
            <c:numRef>
              <c:f>Sheet1!$D$4:$D$8</c:f>
              <c:numCache>
                <c:formatCode>General</c:formatCode>
                <c:ptCount val="5"/>
                <c:pt idx="0">
                  <c:v>12</c:v>
                </c:pt>
                <c:pt idx="1">
                  <c:v>9</c:v>
                </c:pt>
                <c:pt idx="2">
                  <c:v>6</c:v>
                </c:pt>
                <c:pt idx="3">
                  <c:v>3</c:v>
                </c:pt>
                <c:pt idx="4">
                  <c:v>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3261440"/>
        <c:axId val="123262016"/>
      </c:scatterChart>
      <c:valAx>
        <c:axId val="12326144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GB"/>
                  <a:t>Displacement (mm)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123262016"/>
        <c:crosses val="autoZero"/>
        <c:crossBetween val="midCat"/>
      </c:valAx>
      <c:valAx>
        <c:axId val="12326201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GB"/>
                  <a:t>Output Voltage (V)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123261440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8608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3200" b="1"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400"/>
            </a:lvl1pPr>
          </a:lstStyle>
          <a:p>
            <a:fld id="{022379C4-B884-4D15-A1BA-6A72B04D6EEB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684213" y="26035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4000" b="1">
              <a:solidFill>
                <a:schemeClr val="tx2"/>
              </a:solidFill>
            </a:endParaRP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684213" y="404813"/>
            <a:ext cx="77041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440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6FABB0-A7AA-4193-848B-4BF84C3011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4BE76-E958-4695-B0DF-66D14568E86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EE862-6ED4-4DE6-956F-36DBFC8ACCB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3E20D2-83BF-42E3-9DC2-9E67648C62B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7A1C08-094C-4DBD-AAB4-BC5FB20F070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D89E4B-31B9-4A5D-B4F2-5AA453B4055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9FC5E9-94E8-44B3-BE68-2AEAA9436A8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051A91-7B57-4ECE-8C7D-63F27AC90D4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7E8AB0-B64F-491C-A943-857BC86F21E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1C684-6150-4AAE-9C6E-4D6336527D3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GB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8313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237288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8125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826E118-BB69-4A5C-B791-EB800E545E4F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4212"/>
            <a:ext cx="1699365" cy="68209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mensionengineering.com/DE-ACCM3D.htm" TargetMode="External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28794" y="4929198"/>
            <a:ext cx="5168914" cy="1327144"/>
          </a:xfrm>
        </p:spPr>
        <p:txBody>
          <a:bodyPr/>
          <a:lstStyle/>
          <a:p>
            <a:r>
              <a:rPr lang="en-US" sz="1800" dirty="0" smtClean="0">
                <a:solidFill>
                  <a:srgbClr val="0070C0"/>
                </a:solidFill>
              </a:rPr>
              <a:t>Level : </a:t>
            </a:r>
            <a:r>
              <a:rPr lang="en-US" sz="1800" dirty="0" err="1" smtClean="0">
                <a:solidFill>
                  <a:srgbClr val="0070C0"/>
                </a:solidFill>
              </a:rPr>
              <a:t>Bsc</a:t>
            </a:r>
            <a:r>
              <a:rPr lang="en-US" sz="1800" dirty="0" smtClean="0">
                <a:solidFill>
                  <a:srgbClr val="0070C0"/>
                </a:solidFill>
              </a:rPr>
              <a:t> Level 3</a:t>
            </a:r>
          </a:p>
          <a:p>
            <a:r>
              <a:rPr lang="en-US" sz="1800" dirty="0" smtClean="0">
                <a:solidFill>
                  <a:srgbClr val="0070C0"/>
                </a:solidFill>
              </a:rPr>
              <a:t>Lecturer :Tim Tudor</a:t>
            </a:r>
          </a:p>
          <a:p>
            <a:r>
              <a:rPr lang="en-US" sz="1800" dirty="0" smtClean="0">
                <a:solidFill>
                  <a:srgbClr val="0070C0"/>
                </a:solidFill>
              </a:rPr>
              <a:t>Email : timothy.tudor@sm.uwtsd.ac.uk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57252" y="857232"/>
            <a:ext cx="7772400" cy="1470025"/>
          </a:xfrm>
          <a:noFill/>
          <a:ln/>
        </p:spPr>
        <p:txBody>
          <a:bodyPr/>
          <a:lstStyle/>
          <a:p>
            <a:r>
              <a:rPr lang="en-US" sz="4400" dirty="0" smtClean="0">
                <a:solidFill>
                  <a:srgbClr val="0070C0"/>
                </a:solidFill>
              </a:rPr>
              <a:t>Data Acquisition Hardware</a:t>
            </a:r>
            <a:endParaRPr lang="en-US" sz="4400" dirty="0">
              <a:solidFill>
                <a:srgbClr val="0070C0"/>
              </a:solidFill>
            </a:endParaRPr>
          </a:p>
        </p:txBody>
      </p:sp>
      <p:pic>
        <p:nvPicPr>
          <p:cNvPr id="5122" name="Picture 2" descr="http://www.openroadmotorsports.com/images/Tech/Data/DL1Grap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2786058"/>
            <a:ext cx="3000396" cy="1893583"/>
          </a:xfrm>
          <a:prstGeom prst="rect">
            <a:avLst/>
          </a:prstGeom>
          <a:noFill/>
        </p:spPr>
      </p:pic>
      <p:pic>
        <p:nvPicPr>
          <p:cNvPr id="5124" name="Picture 4" descr="http://www.lpiracing.com/catalog/dl1_300_2229_gener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2357430"/>
            <a:ext cx="2143125" cy="10477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7793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Sensor Topics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 lvl="3"/>
            <a:r>
              <a:rPr lang="en-US" sz="1600" dirty="0" smtClean="0"/>
              <a:t>Purpose</a:t>
            </a:r>
          </a:p>
          <a:p>
            <a:pPr lvl="3"/>
            <a:r>
              <a:rPr lang="en-US" sz="1600" dirty="0" smtClean="0"/>
              <a:t>Parameters for measurement</a:t>
            </a:r>
          </a:p>
          <a:p>
            <a:pPr lvl="3"/>
            <a:r>
              <a:rPr lang="en-US" sz="1600" dirty="0" smtClean="0"/>
              <a:t>Rules of sensing</a:t>
            </a:r>
          </a:p>
          <a:p>
            <a:pPr lvl="3"/>
            <a:r>
              <a:rPr lang="en-US" sz="1600" dirty="0" smtClean="0"/>
              <a:t>What sensors should I use for each parameter?</a:t>
            </a:r>
          </a:p>
          <a:p>
            <a:pPr lvl="3"/>
            <a:r>
              <a:rPr lang="en-US" sz="1600" dirty="0" smtClean="0"/>
              <a:t>How do these sensors work?</a:t>
            </a:r>
          </a:p>
          <a:p>
            <a:pPr lvl="4"/>
            <a:r>
              <a:rPr lang="en-US" sz="1600" dirty="0" smtClean="0"/>
              <a:t>Position</a:t>
            </a:r>
          </a:p>
          <a:p>
            <a:pPr lvl="4"/>
            <a:r>
              <a:rPr lang="en-US" sz="1600" dirty="0" smtClean="0"/>
              <a:t>Temperature</a:t>
            </a:r>
          </a:p>
          <a:p>
            <a:pPr lvl="4"/>
            <a:r>
              <a:rPr lang="en-US" sz="1600" dirty="0" smtClean="0"/>
              <a:t>Pressure</a:t>
            </a:r>
          </a:p>
          <a:p>
            <a:pPr lvl="4"/>
            <a:r>
              <a:rPr lang="en-US" sz="1600" dirty="0" smtClean="0"/>
              <a:t>Acceleration</a:t>
            </a:r>
          </a:p>
          <a:p>
            <a:pPr lvl="4"/>
            <a:r>
              <a:rPr lang="en-US" sz="1600" dirty="0" smtClean="0"/>
              <a:t>Speed sensors</a:t>
            </a:r>
          </a:p>
          <a:p>
            <a:pPr lvl="4"/>
            <a:r>
              <a:rPr lang="en-US" sz="1600" dirty="0" smtClean="0"/>
              <a:t>Strain Gauges</a:t>
            </a:r>
          </a:p>
          <a:p>
            <a:pPr lvl="4"/>
            <a:r>
              <a:rPr lang="en-US" sz="1600" dirty="0" smtClean="0"/>
              <a:t>Load cells / Torque sensors</a:t>
            </a:r>
          </a:p>
          <a:p>
            <a:pPr lvl="4"/>
            <a:r>
              <a:rPr lang="en-US" sz="1600" dirty="0" smtClean="0"/>
              <a:t>Gyros</a:t>
            </a:r>
          </a:p>
          <a:p>
            <a:pPr lvl="3"/>
            <a:r>
              <a:rPr lang="en-US" sz="1600" dirty="0" smtClean="0"/>
              <a:t>Typical Sensor Data Sheet</a:t>
            </a:r>
          </a:p>
          <a:p>
            <a:pPr lvl="4"/>
            <a:endParaRPr lang="en-US" sz="1600" dirty="0" smtClean="0"/>
          </a:p>
          <a:p>
            <a:pPr lvl="4"/>
            <a:endParaRPr lang="en-US" sz="1600" dirty="0" smtClean="0"/>
          </a:p>
          <a:p>
            <a:pPr lvl="4"/>
            <a:endParaRPr lang="en-US" sz="1600" dirty="0" smtClean="0"/>
          </a:p>
          <a:p>
            <a:pPr lvl="3"/>
            <a:endParaRPr lang="en-US" sz="16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Purpose of sensors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Sensors convert a physical or chemical (or sometimes electrical) quantity into an electrical quantity.</a:t>
            </a:r>
          </a:p>
          <a:p>
            <a:pPr>
              <a:lnSpc>
                <a:spcPct val="90000"/>
              </a:lnSpc>
            </a:pPr>
            <a:endParaRPr lang="en-GB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This electrical quantity may be input into a logger and saved against time in memory.</a:t>
            </a:r>
          </a:p>
          <a:p>
            <a:pPr>
              <a:lnSpc>
                <a:spcPct val="90000"/>
              </a:lnSpc>
            </a:pPr>
            <a:endParaRPr lang="en-GB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Data can then be viewed and analysed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Parameters for measurement which require external sensors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 lvl="3">
              <a:buNone/>
            </a:pPr>
            <a:endParaRPr lang="en-US" sz="16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928794" y="2143116"/>
          <a:ext cx="2357454" cy="404952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57454"/>
              </a:tblGrid>
              <a:tr h="25816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Parameter</a:t>
                      </a:r>
                      <a:endParaRPr lang="en-GB" sz="1600" dirty="0"/>
                    </a:p>
                  </a:txBody>
                  <a:tcPr/>
                </a:tc>
              </a:tr>
              <a:tr h="25816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Vehicle Speed</a:t>
                      </a:r>
                      <a:endParaRPr lang="en-GB" sz="1200" dirty="0"/>
                    </a:p>
                  </a:txBody>
                  <a:tcPr/>
                </a:tc>
              </a:tr>
              <a:tr h="44560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Acceleration in </a:t>
                      </a:r>
                      <a:r>
                        <a:rPr lang="en-GB" sz="1200" dirty="0" err="1" smtClean="0"/>
                        <a:t>x,y</a:t>
                      </a:r>
                      <a:r>
                        <a:rPr lang="en-GB" sz="1200" dirty="0" smtClean="0"/>
                        <a:t> &amp; z</a:t>
                      </a:r>
                      <a:endParaRPr lang="en-GB" sz="1200" dirty="0"/>
                    </a:p>
                  </a:txBody>
                  <a:tcPr/>
                </a:tc>
              </a:tr>
              <a:tr h="44560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Suspension (Damper)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Position</a:t>
                      </a:r>
                      <a:endParaRPr lang="en-GB" sz="1200" dirty="0"/>
                    </a:p>
                  </a:txBody>
                  <a:tcPr/>
                </a:tc>
              </a:tr>
              <a:tr h="25816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Steering Position</a:t>
                      </a:r>
                      <a:endParaRPr lang="en-GB" sz="1200" dirty="0"/>
                    </a:p>
                  </a:txBody>
                  <a:tcPr/>
                </a:tc>
              </a:tr>
              <a:tr h="44560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Throttle</a:t>
                      </a:r>
                      <a:r>
                        <a:rPr lang="en-GB" sz="1200" baseline="0" dirty="0" smtClean="0"/>
                        <a:t> %</a:t>
                      </a:r>
                      <a:endParaRPr lang="en-GB" sz="1200" dirty="0"/>
                    </a:p>
                  </a:txBody>
                  <a:tcPr/>
                </a:tc>
              </a:tr>
              <a:tr h="25816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Engine</a:t>
                      </a:r>
                      <a:r>
                        <a:rPr lang="en-GB" sz="1200" baseline="0" dirty="0" smtClean="0"/>
                        <a:t> Speed</a:t>
                      </a:r>
                      <a:endParaRPr lang="en-GB" sz="1200" dirty="0"/>
                    </a:p>
                  </a:txBody>
                  <a:tcPr/>
                </a:tc>
              </a:tr>
              <a:tr h="25816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Water &amp; Oil Temperature</a:t>
                      </a:r>
                      <a:endParaRPr lang="en-GB" sz="1200" dirty="0"/>
                    </a:p>
                  </a:txBody>
                  <a:tcPr/>
                </a:tc>
              </a:tr>
              <a:tr h="25816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Oil Pressure</a:t>
                      </a:r>
                      <a:endParaRPr lang="en-GB" sz="1200" dirty="0"/>
                    </a:p>
                  </a:txBody>
                  <a:tcPr/>
                </a:tc>
              </a:tr>
              <a:tr h="2581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Air Speed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/>
                </a:tc>
              </a:tr>
              <a:tr h="2581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Push Rod Load</a:t>
                      </a:r>
                    </a:p>
                  </a:txBody>
                  <a:tcPr/>
                </a:tc>
              </a:tr>
              <a:tr h="25816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Yaw / Pitch / Roll</a:t>
                      </a:r>
                      <a:endParaRPr lang="en-GB" sz="12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429124" y="2143121"/>
          <a:ext cx="2357454" cy="407196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57454"/>
              </a:tblGrid>
              <a:tr h="35308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Sensor</a:t>
                      </a:r>
                      <a:endParaRPr lang="en-GB" sz="1600" dirty="0"/>
                    </a:p>
                  </a:txBody>
                  <a:tcPr/>
                </a:tc>
              </a:tr>
              <a:tr h="28888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Trigger</a:t>
                      </a:r>
                      <a:endParaRPr lang="en-GB" sz="1200" dirty="0"/>
                    </a:p>
                  </a:txBody>
                  <a:tcPr/>
                </a:tc>
              </a:tr>
              <a:tr h="46926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Accelerometers</a:t>
                      </a:r>
                      <a:endParaRPr lang="en-GB" sz="1200" dirty="0"/>
                    </a:p>
                  </a:txBody>
                  <a:tcPr/>
                </a:tc>
              </a:tr>
              <a:tr h="46926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Linear Potentiometers</a:t>
                      </a:r>
                      <a:endParaRPr lang="en-GB" sz="1200" dirty="0"/>
                    </a:p>
                  </a:txBody>
                  <a:tcPr/>
                </a:tc>
              </a:tr>
              <a:tr h="28888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Rotary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dirty="0" smtClean="0"/>
                        <a:t>Potentiometer</a:t>
                      </a:r>
                    </a:p>
                  </a:txBody>
                  <a:tcPr/>
                </a:tc>
              </a:tr>
              <a:tr h="4692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Linear or</a:t>
                      </a:r>
                      <a:r>
                        <a:rPr lang="en-GB" sz="1200" baseline="0" dirty="0" smtClean="0"/>
                        <a:t> Rotary </a:t>
                      </a:r>
                      <a:r>
                        <a:rPr lang="en-GB" sz="1200" dirty="0" smtClean="0"/>
                        <a:t>Potentiometer</a:t>
                      </a:r>
                    </a:p>
                  </a:txBody>
                  <a:tcPr/>
                </a:tc>
              </a:tr>
              <a:tr h="28888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Current pulse</a:t>
                      </a:r>
                      <a:endParaRPr lang="en-GB" sz="1200" dirty="0"/>
                    </a:p>
                  </a:txBody>
                  <a:tcPr/>
                </a:tc>
              </a:tr>
              <a:tr h="28888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Temperature</a:t>
                      </a:r>
                      <a:r>
                        <a:rPr lang="en-GB" sz="1200" baseline="0" dirty="0" smtClean="0"/>
                        <a:t> Sensor</a:t>
                      </a:r>
                      <a:endParaRPr lang="en-GB" sz="1200" dirty="0"/>
                    </a:p>
                  </a:txBody>
                  <a:tcPr/>
                </a:tc>
              </a:tr>
              <a:tr h="28888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Pressure Sensor</a:t>
                      </a:r>
                      <a:endParaRPr lang="en-GB" sz="1200" dirty="0"/>
                    </a:p>
                  </a:txBody>
                  <a:tcPr/>
                </a:tc>
              </a:tr>
              <a:tr h="28888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err="1" smtClean="0"/>
                        <a:t>Pitot</a:t>
                      </a:r>
                      <a:r>
                        <a:rPr lang="en-GB" sz="1200" dirty="0" smtClean="0"/>
                        <a:t>-static Sensor</a:t>
                      </a:r>
                      <a:endParaRPr lang="en-GB" sz="1200" dirty="0"/>
                    </a:p>
                  </a:txBody>
                  <a:tcPr/>
                </a:tc>
              </a:tr>
              <a:tr h="28888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Strain Gauge</a:t>
                      </a:r>
                      <a:endParaRPr lang="en-GB" sz="1200" dirty="0"/>
                    </a:p>
                  </a:txBody>
                  <a:tcPr/>
                </a:tc>
              </a:tr>
              <a:tr h="28888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err="1" smtClean="0"/>
                        <a:t>Gyrometer</a:t>
                      </a:r>
                      <a:endParaRPr lang="en-GB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Rules of sensing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Whatever we measure: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We must not affect the very nature of what we are measuring</a:t>
            </a:r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We must ensure that we have adequate range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We must ensure that we have adequate resolution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We must ensure that we have adequate dynamic response to follow the changes in what we are measuring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Rules of sensing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The sensor must survive within the application we put it in.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Temperature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Vibration 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Physical object ingress</a:t>
            </a:r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The sensor output should be robust against disturbances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Light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Temperature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Vibration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Supply voltage fluctuations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Vehicle Speed Sensors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 lvl="3"/>
            <a:r>
              <a:rPr lang="en-US" sz="1600" dirty="0" smtClean="0"/>
              <a:t>2 types</a:t>
            </a:r>
          </a:p>
          <a:p>
            <a:pPr lvl="4"/>
            <a:r>
              <a:rPr lang="en-US" sz="1600" dirty="0" smtClean="0"/>
              <a:t>Hall effect</a:t>
            </a:r>
          </a:p>
          <a:p>
            <a:pPr lvl="4"/>
            <a:r>
              <a:rPr lang="en-US" sz="1600" dirty="0" smtClean="0"/>
              <a:t>Variable reluctance</a:t>
            </a:r>
          </a:p>
          <a:p>
            <a:pPr lvl="3"/>
            <a:endParaRPr lang="en-US" sz="1400" dirty="0" smtClean="0"/>
          </a:p>
          <a:p>
            <a:pPr lvl="3"/>
            <a:r>
              <a:rPr lang="en-US" sz="1600" dirty="0" smtClean="0"/>
              <a:t>Both types require a ferrite trigger </a:t>
            </a:r>
          </a:p>
          <a:p>
            <a:pPr lvl="4"/>
            <a:r>
              <a:rPr lang="en-US" sz="1600" dirty="0" smtClean="0"/>
              <a:t>Once per rev</a:t>
            </a:r>
          </a:p>
          <a:p>
            <a:pPr lvl="4"/>
            <a:r>
              <a:rPr lang="en-US" sz="1600" dirty="0" smtClean="0"/>
              <a:t>Multiple times per Rev </a:t>
            </a:r>
          </a:p>
          <a:p>
            <a:pPr lvl="4"/>
            <a:r>
              <a:rPr lang="en-US" sz="1600" dirty="0" smtClean="0"/>
              <a:t>Usually purpose made trigger wheel</a:t>
            </a:r>
          </a:p>
          <a:p>
            <a:pPr lvl="4"/>
            <a:r>
              <a:rPr lang="en-US" sz="1600" dirty="0" smtClean="0"/>
              <a:t>Or bolt heads on hub</a:t>
            </a:r>
          </a:p>
          <a:p>
            <a:pPr lvl="4"/>
            <a:endParaRPr lang="en-US" sz="1600" dirty="0" smtClean="0"/>
          </a:p>
          <a:p>
            <a:pPr lvl="4"/>
            <a:endParaRPr lang="en-US" sz="1600" dirty="0" smtClean="0"/>
          </a:p>
          <a:p>
            <a:pPr lvl="3"/>
            <a:endParaRPr lang="en-US" sz="16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4" name="Picture 3" descr="F:\SMU\SMU Lectures 2010_11\Bsc3\Data Aquisition and instrumentation\Sensors\WheelSpe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1214422"/>
            <a:ext cx="1928826" cy="1318031"/>
          </a:xfrm>
          <a:prstGeom prst="rect">
            <a:avLst/>
          </a:prstGeom>
          <a:noFill/>
        </p:spPr>
      </p:pic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 cstate="print"/>
          <a:srcRect l="29297" t="33203" r="30420" b="45312"/>
          <a:stretch>
            <a:fillRect/>
          </a:stretch>
        </p:blipFill>
        <p:spPr bwMode="auto">
          <a:xfrm>
            <a:off x="2357422" y="5072074"/>
            <a:ext cx="3929090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 descr="Active Wheelspeed Senso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2928934"/>
            <a:ext cx="1857388" cy="1857388"/>
          </a:xfrm>
          <a:prstGeom prst="rect">
            <a:avLst/>
          </a:prstGeom>
          <a:noFill/>
        </p:spPr>
      </p:pic>
      <p:pic>
        <p:nvPicPr>
          <p:cNvPr id="2" name="Picture 1" descr="F:\SMU\SMU Lectures 2010_11\Bsc3\Data Aquisition and instrumentation\Sensors\Speed-sensor-1_400x2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5500702"/>
            <a:ext cx="2144653" cy="10937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Vehicle Speed Sensors – Hall Effect</a:t>
            </a:r>
          </a:p>
          <a:p>
            <a:pPr>
              <a:buNone/>
            </a:pPr>
            <a:endParaRPr lang="en-US" b="1" dirty="0" smtClean="0">
              <a:solidFill>
                <a:srgbClr val="008000"/>
              </a:solidFill>
            </a:endParaRPr>
          </a:p>
          <a:p>
            <a:pPr>
              <a:lnSpc>
                <a:spcPct val="90000"/>
              </a:lnSpc>
            </a:pPr>
            <a:r>
              <a:rPr lang="en-GB" dirty="0" smtClean="0"/>
              <a:t>Transducer element detects target-induced flux changes between magnet and target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Sensitive of magnitude of flux not its rate of change</a:t>
            </a:r>
            <a:r>
              <a:rPr lang="en-GB" sz="2600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So can pick up slow speeds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Onboard signal processing -  temperature limitations</a:t>
            </a:r>
          </a:p>
          <a:p>
            <a:pPr>
              <a:buNone/>
            </a:pP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 lvl="3"/>
            <a:endParaRPr lang="en-US" sz="16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graphicFrame>
        <p:nvGraphicFramePr>
          <p:cNvPr id="26626" name="Object 4"/>
          <p:cNvGraphicFramePr>
            <a:graphicFrameLocks noChangeAspect="1"/>
          </p:cNvGraphicFramePr>
          <p:nvPr/>
        </p:nvGraphicFramePr>
        <p:xfrm>
          <a:off x="2571736" y="4351815"/>
          <a:ext cx="3500462" cy="20061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2" name="Document" r:id="rId3" imgW="1987200" imgH="1139400" progId="Word.Document.8">
                  <p:embed/>
                </p:oleObj>
              </mc:Choice>
              <mc:Fallback>
                <p:oleObj name="Document" r:id="rId3" imgW="1987200" imgH="1139400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36" y="4351815"/>
                        <a:ext cx="3500462" cy="20061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Vehicle Speed Sensors – Variable Reluctance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Sensor detect movement of ferrite target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Target induces voltage into coil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Signal magnitude proportional to change of magnetic flux produced in coil by target moving through magnetic flux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No onboard electronics so higher temperature applications ok.</a:t>
            </a:r>
          </a:p>
          <a:p>
            <a:pPr lvl="3"/>
            <a:endParaRPr lang="en-US" sz="16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graphicFrame>
        <p:nvGraphicFramePr>
          <p:cNvPr id="25602" name="Object 5"/>
          <p:cNvGraphicFramePr>
            <a:graphicFrameLocks noChangeAspect="1"/>
          </p:cNvGraphicFramePr>
          <p:nvPr/>
        </p:nvGraphicFramePr>
        <p:xfrm>
          <a:off x="1214414" y="4214818"/>
          <a:ext cx="6357982" cy="20361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4" name="Document" r:id="rId3" imgW="4189320" imgH="1341720" progId="">
                  <p:embed/>
                </p:oleObj>
              </mc:Choice>
              <mc:Fallback>
                <p:oleObj name="Document" r:id="rId3" imgW="4189320" imgH="1341720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4414" y="4214818"/>
                        <a:ext cx="6357982" cy="203617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Vehicle Speed Sensors – Calculation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How do we turn pulses into vehicle speed?</a:t>
            </a:r>
          </a:p>
          <a:p>
            <a:pPr>
              <a:lnSpc>
                <a:spcPct val="9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</a:pPr>
            <a:r>
              <a:rPr lang="en-GB" sz="1600" dirty="0" smtClean="0"/>
              <a:t>Logger usually does calculation but requires information</a:t>
            </a:r>
          </a:p>
          <a:p>
            <a:pPr>
              <a:lnSpc>
                <a:spcPct val="9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  <a:buNone/>
            </a:pPr>
            <a:r>
              <a:rPr lang="en-GB" sz="1600" dirty="0" smtClean="0"/>
              <a:t>	C = Circumference of tyre		D = Rolling Diameter of Tyre (Loaded)</a:t>
            </a:r>
          </a:p>
          <a:p>
            <a:pPr>
              <a:lnSpc>
                <a:spcPct val="90000"/>
              </a:lnSpc>
              <a:buNone/>
            </a:pPr>
            <a:r>
              <a:rPr lang="en-GB" sz="1600" dirty="0" smtClean="0"/>
              <a:t>	N</a:t>
            </a:r>
            <a:r>
              <a:rPr lang="en-GB" sz="1600" baseline="-25000" dirty="0" smtClean="0"/>
              <a:t>s</a:t>
            </a:r>
            <a:r>
              <a:rPr lang="en-GB" sz="1600" dirty="0" smtClean="0"/>
              <a:t> = Number of triggers sensed	</a:t>
            </a:r>
            <a:r>
              <a:rPr lang="en-GB" sz="1600" dirty="0" err="1" smtClean="0"/>
              <a:t>N</a:t>
            </a:r>
            <a:r>
              <a:rPr lang="en-GB" sz="1600" baseline="-25000" dirty="0" err="1" smtClean="0"/>
              <a:t>t</a:t>
            </a:r>
            <a:r>
              <a:rPr lang="en-GB" sz="1600" baseline="-25000" dirty="0" smtClean="0"/>
              <a:t> </a:t>
            </a:r>
            <a:r>
              <a:rPr lang="en-GB" sz="1600" dirty="0" smtClean="0"/>
              <a:t>= Total </a:t>
            </a:r>
            <a:r>
              <a:rPr lang="en-GB" sz="1600" dirty="0" err="1" smtClean="0"/>
              <a:t>numer</a:t>
            </a:r>
            <a:r>
              <a:rPr lang="en-GB" sz="1600" dirty="0" smtClean="0"/>
              <a:t> of triggers per revolution</a:t>
            </a:r>
          </a:p>
          <a:p>
            <a:pPr>
              <a:lnSpc>
                <a:spcPct val="90000"/>
              </a:lnSpc>
              <a:buNone/>
            </a:pPr>
            <a:r>
              <a:rPr lang="en-GB" sz="1600" dirty="0" smtClean="0"/>
              <a:t>	t = time</a:t>
            </a:r>
          </a:p>
          <a:p>
            <a:pPr>
              <a:lnSpc>
                <a:spcPct val="9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  <a:buNone/>
            </a:pPr>
            <a:r>
              <a:rPr lang="en-GB" sz="1600" baseline="-25000" dirty="0" smtClean="0"/>
              <a:t> </a:t>
            </a:r>
          </a:p>
          <a:p>
            <a:pPr>
              <a:lnSpc>
                <a:spcPct val="9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</a:pPr>
            <a:endParaRPr lang="en-US" sz="16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285852" y="4500570"/>
          <a:ext cx="1043673" cy="3746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5" name="Equation" r:id="rId3" imgW="495000" imgH="177480" progId="Equation.3">
                  <p:embed/>
                </p:oleObj>
              </mc:Choice>
              <mc:Fallback>
                <p:oleObj name="Equation" r:id="rId3" imgW="495000" imgH="177480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52" y="4500570"/>
                        <a:ext cx="1043673" cy="37465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0" name="Object 2"/>
          <p:cNvGraphicFramePr>
            <a:graphicFrameLocks noChangeAspect="1"/>
          </p:cNvGraphicFramePr>
          <p:nvPr/>
        </p:nvGraphicFramePr>
        <p:xfrm>
          <a:off x="3657621" y="4305312"/>
          <a:ext cx="3986213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6" name="Equation" r:id="rId5" imgW="1892160" imgH="431640" progId="Equation.3">
                  <p:embed/>
                </p:oleObj>
              </mc:Choice>
              <mc:Fallback>
                <p:oleObj name="Equation" r:id="rId5" imgW="1892160" imgH="4316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21" y="4305312"/>
                        <a:ext cx="3986213" cy="909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1" name="Object 3"/>
          <p:cNvGraphicFramePr>
            <a:graphicFrameLocks noChangeAspect="1"/>
          </p:cNvGraphicFramePr>
          <p:nvPr/>
        </p:nvGraphicFramePr>
        <p:xfrm>
          <a:off x="2071670" y="5286388"/>
          <a:ext cx="5270500" cy="90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7" name="Equation" r:id="rId7" imgW="2501640" imgH="431640" progId="Equation.3">
                  <p:embed/>
                </p:oleObj>
              </mc:Choice>
              <mc:Fallback>
                <p:oleObj name="Equation" r:id="rId7" imgW="2501640" imgH="431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1670" y="5286388"/>
                        <a:ext cx="5270500" cy="909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481806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Engine Speed (RPM)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 RPM box either picks up 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Current pulses from the LT side of the ignition coil</a:t>
            </a:r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Voltage pulses from the master HT lead on 4-stroke engines.</a:t>
            </a: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Wire pick-up physically wrapped around LT or HT lead</a:t>
            </a:r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2" cstate="print"/>
          <a:srcRect l="35156" t="34180" r="11377" b="27734"/>
          <a:stretch>
            <a:fillRect/>
          </a:stretch>
        </p:blipFill>
        <p:spPr bwMode="auto">
          <a:xfrm>
            <a:off x="5429256" y="3214686"/>
            <a:ext cx="2857520" cy="1526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Position Sensors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Linear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Rotary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String Pot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Plunger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56322" name="Picture 2" descr="F:\SMU\SMU Lectures 2010_11\Bsc3\Data Aquisition and instrumentation\Sensors\string pot.jpg"/>
          <p:cNvPicPr>
            <a:picLocks noChangeAspect="1" noChangeArrowheads="1"/>
          </p:cNvPicPr>
          <p:nvPr/>
        </p:nvPicPr>
        <p:blipFill>
          <a:blip r:embed="rId2" cstate="print"/>
          <a:srcRect r="55111"/>
          <a:stretch>
            <a:fillRect/>
          </a:stretch>
        </p:blipFill>
        <p:spPr bwMode="auto">
          <a:xfrm>
            <a:off x="6572264" y="3714752"/>
            <a:ext cx="768486" cy="1252531"/>
          </a:xfrm>
          <a:prstGeom prst="rect">
            <a:avLst/>
          </a:prstGeom>
          <a:noFill/>
        </p:spPr>
      </p:pic>
      <p:pic>
        <p:nvPicPr>
          <p:cNvPr id="56323" name="Picture 3" descr="F:\SMU\SMU Lectures 2010_11\Bsc3\Data Aquisition and instrumentation\Sensors\ThrottleAngle.gif"/>
          <p:cNvPicPr>
            <a:picLocks noChangeAspect="1" noChangeArrowheads="1"/>
          </p:cNvPicPr>
          <p:nvPr/>
        </p:nvPicPr>
        <p:blipFill>
          <a:blip r:embed="rId3" cstate="print"/>
          <a:srcRect l="33833" b="40741"/>
          <a:stretch>
            <a:fillRect/>
          </a:stretch>
        </p:blipFill>
        <p:spPr bwMode="auto">
          <a:xfrm>
            <a:off x="5500694" y="2500306"/>
            <a:ext cx="1257379" cy="1143008"/>
          </a:xfrm>
          <a:prstGeom prst="rect">
            <a:avLst/>
          </a:prstGeom>
          <a:noFill/>
        </p:spPr>
      </p:pic>
      <p:pic>
        <p:nvPicPr>
          <p:cNvPr id="56326" name="Picture 6"/>
          <p:cNvPicPr>
            <a:picLocks noChangeAspect="1" noChangeArrowheads="1"/>
          </p:cNvPicPr>
          <p:nvPr/>
        </p:nvPicPr>
        <p:blipFill>
          <a:blip r:embed="rId4" cstate="print"/>
          <a:srcRect l="30224" t="39258" r="5322" b="39258"/>
          <a:stretch>
            <a:fillRect/>
          </a:stretch>
        </p:blipFill>
        <p:spPr bwMode="auto">
          <a:xfrm>
            <a:off x="5286380" y="1357298"/>
            <a:ext cx="3357586" cy="839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Picture 7"/>
          <p:cNvPicPr>
            <a:picLocks noChangeAspect="1" noChangeArrowheads="1"/>
          </p:cNvPicPr>
          <p:nvPr/>
        </p:nvPicPr>
        <p:blipFill>
          <a:blip r:embed="rId5" cstate="print"/>
          <a:srcRect l="63916" t="41211" r="12646" b="28515"/>
          <a:stretch>
            <a:fillRect/>
          </a:stretch>
        </p:blipFill>
        <p:spPr bwMode="auto">
          <a:xfrm>
            <a:off x="7500958" y="2571744"/>
            <a:ext cx="1043917" cy="1011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4" name="Picture 2" descr="F:\SMU\SMU Lectures 2010_11\Bsc3\Data Aquisition and instrumentation\Sensors\Pedalposition.jpg"/>
          <p:cNvPicPr>
            <a:picLocks noChangeAspect="1" noChangeArrowheads="1"/>
          </p:cNvPicPr>
          <p:nvPr/>
        </p:nvPicPr>
        <p:blipFill>
          <a:blip r:embed="rId6" cstate="print"/>
          <a:srcRect r="48851"/>
          <a:stretch>
            <a:fillRect/>
          </a:stretch>
        </p:blipFill>
        <p:spPr bwMode="auto">
          <a:xfrm>
            <a:off x="6286512" y="5072074"/>
            <a:ext cx="1758973" cy="11975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4603753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Linear Position Sensors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Linear position sensors have a resistance which changes with position of slider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Feed voltage in e.g. 5V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Voltage drop over resistance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Output voltage varies with resistance which varies with position.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/>
          <a:srcRect l="30224" t="39258" r="5322" b="39258"/>
          <a:stretch>
            <a:fillRect/>
          </a:stretch>
        </p:blipFill>
        <p:spPr bwMode="auto">
          <a:xfrm>
            <a:off x="5429256" y="2357430"/>
            <a:ext cx="3071835" cy="767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7" name="Picture 1" descr="F:\SMU\SMU Lectures 2010_11\Bsc3\Data Aquisition and instrumentation\Sensors\pot circuit2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786190"/>
            <a:ext cx="3942549" cy="150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104215" cy="5372125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Linear Position Sensors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400" dirty="0" smtClean="0"/>
              <a:t>Circuit below represents linear pot – Slider moves along resistive strip to 5 points.</a:t>
            </a:r>
          </a:p>
          <a:p>
            <a:pPr>
              <a:lnSpc>
                <a:spcPct val="90000"/>
              </a:lnSpc>
            </a:pPr>
            <a:endParaRPr lang="en-GB" sz="1400" dirty="0" smtClean="0"/>
          </a:p>
          <a:p>
            <a:pPr>
              <a:lnSpc>
                <a:spcPct val="90000"/>
              </a:lnSpc>
            </a:pPr>
            <a:r>
              <a:rPr lang="en-GB" sz="1400" dirty="0" smtClean="0"/>
              <a:t>Calculate output voltage at A, B, C, D and E</a:t>
            </a:r>
          </a:p>
          <a:p>
            <a:pPr>
              <a:lnSpc>
                <a:spcPct val="90000"/>
              </a:lnSpc>
            </a:pPr>
            <a:endParaRPr lang="en-GB" sz="1400" dirty="0" smtClean="0"/>
          </a:p>
          <a:p>
            <a:pPr>
              <a:lnSpc>
                <a:spcPct val="90000"/>
              </a:lnSpc>
            </a:pPr>
            <a:endParaRPr lang="en-GB" sz="1400" dirty="0" smtClean="0"/>
          </a:p>
          <a:p>
            <a:pPr>
              <a:lnSpc>
                <a:spcPct val="90000"/>
              </a:lnSpc>
            </a:pPr>
            <a:endParaRPr lang="en-GB" sz="1400" dirty="0" smtClean="0"/>
          </a:p>
          <a:p>
            <a:pPr>
              <a:lnSpc>
                <a:spcPct val="90000"/>
              </a:lnSpc>
            </a:pPr>
            <a:endParaRPr lang="en-GB" sz="1400" dirty="0" smtClean="0"/>
          </a:p>
          <a:p>
            <a:pPr>
              <a:lnSpc>
                <a:spcPct val="90000"/>
              </a:lnSpc>
            </a:pPr>
            <a:endParaRPr lang="en-GB" sz="1400" dirty="0" smtClean="0"/>
          </a:p>
          <a:p>
            <a:pPr>
              <a:lnSpc>
                <a:spcPct val="90000"/>
              </a:lnSpc>
            </a:pPr>
            <a:endParaRPr lang="en-GB" sz="1400" dirty="0" smtClean="0"/>
          </a:p>
          <a:p>
            <a:pPr>
              <a:lnSpc>
                <a:spcPct val="90000"/>
              </a:lnSpc>
            </a:pPr>
            <a:endParaRPr lang="en-GB" sz="1400" dirty="0" smtClean="0"/>
          </a:p>
          <a:p>
            <a:pPr>
              <a:lnSpc>
                <a:spcPct val="90000"/>
              </a:lnSpc>
            </a:pPr>
            <a:r>
              <a:rPr lang="en-GB" sz="1400" dirty="0" smtClean="0"/>
              <a:t>Ohms Law!    V = I R</a:t>
            </a:r>
            <a:r>
              <a:rPr lang="en-GB" sz="1400" baseline="-25000" dirty="0" smtClean="0"/>
              <a:t>T</a:t>
            </a:r>
            <a:r>
              <a:rPr lang="en-GB" sz="1400" dirty="0" smtClean="0"/>
              <a:t>        </a:t>
            </a:r>
            <a:r>
              <a:rPr lang="en-GB" sz="1400" dirty="0" smtClean="0">
                <a:sym typeface="Wingdings" pitchFamily="2" charset="2"/>
              </a:rPr>
              <a:t>    I = V/R = 12/400 = 0.03 A</a:t>
            </a:r>
          </a:p>
          <a:p>
            <a:pPr>
              <a:lnSpc>
                <a:spcPct val="90000"/>
              </a:lnSpc>
            </a:pPr>
            <a:endParaRPr lang="en-GB" sz="1400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</a:pPr>
            <a:r>
              <a:rPr lang="en-GB" sz="1400" dirty="0" smtClean="0">
                <a:sym typeface="Wingdings" pitchFamily="2" charset="2"/>
              </a:rPr>
              <a:t>Voltage at A = 12 – (0.03 x 0) = 12V</a:t>
            </a:r>
          </a:p>
          <a:p>
            <a:pPr>
              <a:lnSpc>
                <a:spcPct val="90000"/>
              </a:lnSpc>
            </a:pPr>
            <a:r>
              <a:rPr lang="en-GB" sz="1400" dirty="0" smtClean="0">
                <a:sym typeface="Wingdings" pitchFamily="2" charset="2"/>
              </a:rPr>
              <a:t>Voltage at B = 12 – (0.03 x 100) = 9 V</a:t>
            </a:r>
          </a:p>
          <a:p>
            <a:pPr>
              <a:lnSpc>
                <a:spcPct val="90000"/>
              </a:lnSpc>
            </a:pPr>
            <a:r>
              <a:rPr lang="en-GB" sz="1400" dirty="0" smtClean="0">
                <a:sym typeface="Wingdings" pitchFamily="2" charset="2"/>
              </a:rPr>
              <a:t>Voltage at C = 12 – (2 x 0.03 x100) = 6 V</a:t>
            </a:r>
          </a:p>
          <a:p>
            <a:pPr>
              <a:lnSpc>
                <a:spcPct val="90000"/>
              </a:lnSpc>
            </a:pPr>
            <a:r>
              <a:rPr lang="en-GB" sz="1400" dirty="0" smtClean="0">
                <a:sym typeface="Wingdings" pitchFamily="2" charset="2"/>
              </a:rPr>
              <a:t>Voltage at D = 12 – (3 x 0.03 *100) = 3 V</a:t>
            </a:r>
          </a:p>
          <a:p>
            <a:pPr>
              <a:lnSpc>
                <a:spcPct val="90000"/>
              </a:lnSpc>
            </a:pPr>
            <a:r>
              <a:rPr lang="en-GB" sz="1400" dirty="0" smtClean="0">
                <a:sym typeface="Wingdings" pitchFamily="2" charset="2"/>
              </a:rPr>
              <a:t>Voltage at E = 12 – (4 x 0.03 *100) = 0 V</a:t>
            </a:r>
          </a:p>
          <a:p>
            <a:pPr>
              <a:lnSpc>
                <a:spcPct val="90000"/>
              </a:lnSpc>
            </a:pPr>
            <a:endParaRPr lang="en-GB" sz="1600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3024601"/>
            <a:ext cx="3286148" cy="1466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104215" cy="5372125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Linear Position Sensors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400" dirty="0" smtClean="0">
                <a:sym typeface="Wingdings" pitchFamily="2" charset="2"/>
              </a:rPr>
              <a:t>If physical distance is equal between each point A, B, C, D, and E is 5mm</a:t>
            </a:r>
          </a:p>
          <a:p>
            <a:pPr>
              <a:lnSpc>
                <a:spcPct val="90000"/>
              </a:lnSpc>
            </a:pPr>
            <a:endParaRPr lang="en-GB" sz="1400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</a:pPr>
            <a:r>
              <a:rPr lang="en-GB" sz="1400" dirty="0" smtClean="0">
                <a:sym typeface="Wingdings" pitchFamily="2" charset="2"/>
              </a:rPr>
              <a:t>Plot Voltage versus displacement</a:t>
            </a:r>
          </a:p>
          <a:p>
            <a:pPr>
              <a:lnSpc>
                <a:spcPct val="90000"/>
              </a:lnSpc>
            </a:pPr>
            <a:endParaRPr lang="en-GB" sz="1400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</a:pPr>
            <a:endParaRPr lang="en-GB" sz="1600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  <a:buNone/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graphicFrame>
        <p:nvGraphicFramePr>
          <p:cNvPr id="5" name="Chart 4"/>
          <p:cNvGraphicFramePr/>
          <p:nvPr/>
        </p:nvGraphicFramePr>
        <p:xfrm>
          <a:off x="4274818" y="3183252"/>
          <a:ext cx="4286280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42910" y="3643314"/>
          <a:ext cx="3500463" cy="22555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714380"/>
                <a:gridCol w="1071570"/>
                <a:gridCol w="1714513"/>
              </a:tblGrid>
              <a:tr h="30601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Point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Distance</a:t>
                      </a:r>
                    </a:p>
                    <a:p>
                      <a:r>
                        <a:rPr lang="en-GB" sz="1600" dirty="0" smtClean="0"/>
                        <a:t>(mm)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Output</a:t>
                      </a:r>
                      <a:r>
                        <a:rPr lang="en-GB" sz="1600" baseline="0" dirty="0" smtClean="0"/>
                        <a:t> Voltage </a:t>
                      </a:r>
                    </a:p>
                    <a:p>
                      <a:r>
                        <a:rPr lang="en-GB" sz="1600" baseline="0" dirty="0" smtClean="0"/>
                        <a:t>(V)</a:t>
                      </a:r>
                      <a:endParaRPr lang="en-GB" sz="1600" dirty="0"/>
                    </a:p>
                  </a:txBody>
                  <a:tcPr/>
                </a:tc>
              </a:tr>
              <a:tr h="30601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12</a:t>
                      </a:r>
                      <a:endParaRPr lang="en-GB" sz="1600" dirty="0"/>
                    </a:p>
                  </a:txBody>
                  <a:tcPr/>
                </a:tc>
              </a:tr>
              <a:tr h="30601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B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5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9</a:t>
                      </a:r>
                      <a:endParaRPr lang="en-GB" sz="1600" dirty="0"/>
                    </a:p>
                  </a:txBody>
                  <a:tcPr/>
                </a:tc>
              </a:tr>
              <a:tr h="30601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C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6</a:t>
                      </a:r>
                      <a:endParaRPr lang="en-GB" sz="1600" dirty="0"/>
                    </a:p>
                  </a:txBody>
                  <a:tcPr/>
                </a:tc>
              </a:tr>
              <a:tr h="30601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15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</a:t>
                      </a:r>
                      <a:endParaRPr lang="en-GB" sz="1600" dirty="0"/>
                    </a:p>
                  </a:txBody>
                  <a:tcPr/>
                </a:tc>
              </a:tr>
              <a:tr h="30601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0</a:t>
                      </a:r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5746761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Rotary Position Sensors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Rotary position sensors are like linear potentiometers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Slider moves along resistive element 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More resistive element in circuit = more resistance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For given voltage in more resistance = smaller output voltage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4" name="Picture 3" descr="F:\SMU\SMU Lectures 2010_11\Bsc3\Data Aquisition and instrumentation\Sensors\ThrottleAngle.gif"/>
          <p:cNvPicPr>
            <a:picLocks noChangeAspect="1" noChangeArrowheads="1"/>
          </p:cNvPicPr>
          <p:nvPr/>
        </p:nvPicPr>
        <p:blipFill>
          <a:blip r:embed="rId2" cstate="print"/>
          <a:srcRect l="33833" b="40741"/>
          <a:stretch>
            <a:fillRect/>
          </a:stretch>
        </p:blipFill>
        <p:spPr bwMode="auto">
          <a:xfrm>
            <a:off x="3357554" y="4929198"/>
            <a:ext cx="1257379" cy="1143008"/>
          </a:xfrm>
          <a:prstGeom prst="rect">
            <a:avLst/>
          </a:prstGeom>
          <a:noFill/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 cstate="print"/>
          <a:srcRect l="63916" t="41211" r="12646" b="28515"/>
          <a:stretch>
            <a:fillRect/>
          </a:stretch>
        </p:blipFill>
        <p:spPr bwMode="auto">
          <a:xfrm>
            <a:off x="5357818" y="5000636"/>
            <a:ext cx="1043917" cy="1011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4" name="Picture 2" descr="http://www.pictutorials.com/variable_resistor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2071678"/>
            <a:ext cx="2071702" cy="2465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Temperature Sensors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Two types (Contact)</a:t>
            </a:r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r>
              <a:rPr lang="en-GB" sz="1800" dirty="0" err="1" smtClean="0"/>
              <a:t>Thermistors</a:t>
            </a:r>
            <a:endParaRPr lang="en-GB" sz="1800" dirty="0" smtClean="0"/>
          </a:p>
          <a:p>
            <a:pPr lvl="2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r>
              <a:rPr lang="en-GB" sz="1800" dirty="0" smtClean="0"/>
              <a:t>Thermocouples</a:t>
            </a:r>
          </a:p>
          <a:p>
            <a:pPr lvl="2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  <a:buNone/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53252" name="Picture 4" descr="F:\SMU\SMU Lectures 2010_11\Bsc3\Data Aquisition and instrumentation\Sensors\Oilsens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1785926"/>
            <a:ext cx="4300591" cy="1497599"/>
          </a:xfrm>
          <a:prstGeom prst="rect">
            <a:avLst/>
          </a:prstGeom>
          <a:noFill/>
        </p:spPr>
      </p:pic>
      <p:pic>
        <p:nvPicPr>
          <p:cNvPr id="9" name="Picture 3" descr="F:\SMU\SMU Lectures 2010_11\Bsc3\Data Aquisition and instrumentation\Sensors\thermocouple_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786190"/>
            <a:ext cx="4463251" cy="1338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517525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Temperature Sensors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err="1" smtClean="0"/>
              <a:t>Thermistors</a:t>
            </a:r>
            <a:endParaRPr lang="en-GB" sz="1800" dirty="0" smtClean="0"/>
          </a:p>
          <a:p>
            <a:pPr lvl="1"/>
            <a:r>
              <a:rPr lang="en-GB" sz="1800" dirty="0" smtClean="0"/>
              <a:t>Solid temperature sensors that behave like temperature-sensitive electrical resistors. </a:t>
            </a:r>
          </a:p>
          <a:p>
            <a:endParaRPr lang="en-GB" sz="1800" dirty="0" smtClean="0"/>
          </a:p>
          <a:p>
            <a:pPr lvl="1"/>
            <a:r>
              <a:rPr lang="en-GB" sz="1800" dirty="0" smtClean="0"/>
              <a:t>There are basically two broad types,</a:t>
            </a:r>
          </a:p>
          <a:p>
            <a:pPr lvl="2"/>
            <a:r>
              <a:rPr lang="en-GB" sz="1800" dirty="0" smtClean="0"/>
              <a:t>A </a:t>
            </a:r>
            <a:r>
              <a:rPr lang="en-GB" sz="1800" b="1" dirty="0" smtClean="0"/>
              <a:t>NTC </a:t>
            </a:r>
            <a:r>
              <a:rPr lang="en-GB" sz="1800" b="1" dirty="0" err="1" smtClean="0"/>
              <a:t>thermistor</a:t>
            </a:r>
            <a:r>
              <a:rPr lang="en-GB" sz="1800" dirty="0" smtClean="0"/>
              <a:t> is one whose resistance decreases with an increase in temperature.</a:t>
            </a:r>
          </a:p>
          <a:p>
            <a:pPr lvl="2"/>
            <a:r>
              <a:rPr lang="en-GB" sz="1800" dirty="0" smtClean="0"/>
              <a:t>A </a:t>
            </a:r>
            <a:r>
              <a:rPr lang="en-GB" sz="1800" b="1" dirty="0" smtClean="0"/>
              <a:t>PTC </a:t>
            </a:r>
            <a:r>
              <a:rPr lang="en-GB" sz="1800" b="1" dirty="0" err="1" smtClean="0"/>
              <a:t>thermistor</a:t>
            </a:r>
            <a:r>
              <a:rPr lang="en-GB" sz="1800" dirty="0" smtClean="0"/>
              <a:t> is one whose resistance increases with an increase in temperature.</a:t>
            </a:r>
          </a:p>
          <a:p>
            <a:pPr>
              <a:buNone/>
            </a:pPr>
            <a:endParaRPr lang="en-GB" sz="1800" dirty="0" smtClean="0"/>
          </a:p>
          <a:p>
            <a:pPr>
              <a:buNone/>
            </a:pPr>
            <a:r>
              <a:rPr lang="en-GB" sz="1800" dirty="0" smtClean="0"/>
              <a:t>We generally use NTCs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59394" name="Picture 2" descr="F:\SMU\SMU Lectures 2010_11\Bsc3\Data Aquisition and instrumentation\Sensors\AirTempSensor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1643050"/>
            <a:ext cx="2143140" cy="1600211"/>
          </a:xfrm>
          <a:prstGeom prst="rect">
            <a:avLst/>
          </a:prstGeom>
          <a:noFill/>
        </p:spPr>
      </p:pic>
      <p:pic>
        <p:nvPicPr>
          <p:cNvPr id="59395" name="Picture 3" descr="F:\SMU\SMU Lectures 2010_11\Bsc3\Data Aquisition and instrumentation\Sensors\WaterTempSenso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4143380"/>
            <a:ext cx="2214558" cy="15058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517525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Temperature Sensors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Thermocouples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r>
              <a:rPr lang="en-GB" sz="1800" dirty="0" smtClean="0"/>
              <a:t>Pairs of dissimilar metal wires joined at least at one end</a:t>
            </a:r>
          </a:p>
          <a:p>
            <a:endParaRPr lang="en-GB" sz="1800" dirty="0" smtClean="0"/>
          </a:p>
          <a:p>
            <a:r>
              <a:rPr lang="en-GB" sz="1800" dirty="0" smtClean="0"/>
              <a:t>Generate a net thermoelectric voltage between the open pair according to the size of the temperature difference between the ends</a:t>
            </a:r>
          </a:p>
          <a:p>
            <a:endParaRPr lang="en-GB" sz="1800" dirty="0" smtClean="0"/>
          </a:p>
          <a:p>
            <a:r>
              <a:rPr lang="en-GB" sz="1800" dirty="0" smtClean="0"/>
              <a:t>Usually require amplification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60418" name="Picture 2" descr="F:\SMU\SMU Lectures 2010_11\Bsc3\Data Aquisition and instrumentation\Sensors\thermocouple_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2571745"/>
            <a:ext cx="3335841" cy="1000131"/>
          </a:xfrm>
          <a:prstGeom prst="rect">
            <a:avLst/>
          </a:prstGeom>
          <a:noFill/>
        </p:spPr>
      </p:pic>
      <p:pic>
        <p:nvPicPr>
          <p:cNvPr id="60419" name="Picture 3" descr="F:\SMU\SMU Lectures 2010_11\Bsc3\Data Aquisition and instrumentation\Sensors\Thermo_am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51746" y="4857760"/>
            <a:ext cx="3552056" cy="1071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517525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Temperature Sensors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Also have Non-contact sensors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Usually measure the infra-red radiation given off by component</a:t>
            </a:r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Used to measure</a:t>
            </a:r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r>
              <a:rPr lang="en-GB" sz="1800" dirty="0" smtClean="0"/>
              <a:t>Tyre temps</a:t>
            </a:r>
          </a:p>
          <a:p>
            <a:pPr lvl="2">
              <a:lnSpc>
                <a:spcPct val="90000"/>
              </a:lnSpc>
            </a:pPr>
            <a:r>
              <a:rPr lang="en-GB" sz="1800" dirty="0" smtClean="0"/>
              <a:t>Brake disc temps</a:t>
            </a:r>
          </a:p>
          <a:p>
            <a:pPr lvl="2">
              <a:lnSpc>
                <a:spcPct val="90000"/>
              </a:lnSpc>
            </a:pPr>
            <a:r>
              <a:rPr lang="en-GB" sz="1800" dirty="0" smtClean="0"/>
              <a:t>Exhaust surface temps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2"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 cstate="print"/>
          <a:srcRect l="41748" t="34180" r="17236" b="29687"/>
          <a:stretch>
            <a:fillRect/>
          </a:stretch>
        </p:blipFill>
        <p:spPr bwMode="auto">
          <a:xfrm>
            <a:off x="5643570" y="1857364"/>
            <a:ext cx="2357454" cy="1557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8" name="Picture 2" descr="F:\SMU\SMU Lectures 2010_11\Bsc3\Data Aquisition and instrumentation\Sensors\nctem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3929066"/>
            <a:ext cx="2269055" cy="17017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5389571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Pressure Sensors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Diaphragm Strain</a:t>
            </a:r>
          </a:p>
          <a:p>
            <a:pPr lvl="1">
              <a:lnSpc>
                <a:spcPct val="90000"/>
              </a:lnSpc>
            </a:pPr>
            <a:r>
              <a:rPr lang="en-GB" sz="1800" dirty="0" smtClean="0"/>
              <a:t>Uses strain gauges either bonded to , or diffused into a diaphragm, acting as resistive elements. </a:t>
            </a:r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Under the pressure-induced strain, the resistive values change.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r>
              <a:rPr lang="en-GB" sz="1800" dirty="0" smtClean="0"/>
              <a:t>Capacitance Based</a:t>
            </a:r>
          </a:p>
          <a:p>
            <a:pPr lvl="1">
              <a:lnSpc>
                <a:spcPct val="90000"/>
              </a:lnSpc>
            </a:pPr>
            <a:endParaRPr lang="en-GB" sz="1800" dirty="0" smtClean="0"/>
          </a:p>
          <a:p>
            <a:pPr lvl="1">
              <a:lnSpc>
                <a:spcPct val="90000"/>
              </a:lnSpc>
            </a:pPr>
            <a:r>
              <a:rPr lang="en-GB" sz="1800" dirty="0" smtClean="0"/>
              <a:t>The pressure diaphragm is one plate of a capacitor that changes its value under pressure-induced displacement.</a:t>
            </a:r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52225" name="Picture 1" descr="F:\SMU\SMU Lectures 2010_11\Bsc3\Data Aquisition and instrumentation\Sensors\BrakePressureSensor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1643050"/>
            <a:ext cx="1905000" cy="1238250"/>
          </a:xfrm>
          <a:prstGeom prst="rect">
            <a:avLst/>
          </a:prstGeom>
          <a:noFill/>
        </p:spPr>
      </p:pic>
      <p:pic>
        <p:nvPicPr>
          <p:cNvPr id="52226" name="Picture 2" descr="F:\SMU\SMU Lectures 2010_11\Bsc3\Data Aquisition and instrumentation\Sensors\fuel_oil_pressure.jpg"/>
          <p:cNvPicPr>
            <a:picLocks noChangeAspect="1" noChangeArrowheads="1"/>
          </p:cNvPicPr>
          <p:nvPr/>
        </p:nvPicPr>
        <p:blipFill>
          <a:blip r:embed="rId3" cstate="print"/>
          <a:srcRect r="49751"/>
          <a:stretch>
            <a:fillRect/>
          </a:stretch>
        </p:blipFill>
        <p:spPr bwMode="auto">
          <a:xfrm>
            <a:off x="5715008" y="3857628"/>
            <a:ext cx="2570188" cy="1371600"/>
          </a:xfrm>
          <a:prstGeom prst="rect">
            <a:avLst/>
          </a:prstGeom>
          <a:noFill/>
        </p:spPr>
      </p:pic>
      <p:pic>
        <p:nvPicPr>
          <p:cNvPr id="6" name="Picture 5" descr="http://www.sensorland.com/Images/HowPic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3071810"/>
            <a:ext cx="19050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http://www.sensorland.com/Images/HowPic0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5429264"/>
            <a:ext cx="2190752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6246827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Accelerometers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r>
              <a:rPr lang="en-GB" sz="1600" dirty="0" smtClean="0"/>
              <a:t>An accelerometer is an electromechanical device that will measure acceleration forces.</a:t>
            </a:r>
          </a:p>
          <a:p>
            <a:endParaRPr lang="en-GB" sz="1600" dirty="0" smtClean="0"/>
          </a:p>
          <a:p>
            <a:r>
              <a:rPr lang="en-GB" sz="1600" dirty="0" smtClean="0"/>
              <a:t> These forces may be static/constant force </a:t>
            </a:r>
            <a:r>
              <a:rPr lang="en-GB" sz="1600" dirty="0" err="1" smtClean="0"/>
              <a:t>e.g</a:t>
            </a:r>
            <a:r>
              <a:rPr lang="en-GB" sz="1600" dirty="0" smtClean="0"/>
              <a:t> gravity or dynamic - caused by moving or vibrating the accelerometer.</a:t>
            </a:r>
          </a:p>
          <a:p>
            <a:endParaRPr lang="en-GB" sz="1600" dirty="0" smtClean="0"/>
          </a:p>
          <a:p>
            <a:r>
              <a:rPr lang="en-GB" sz="1600" dirty="0" smtClean="0"/>
              <a:t>How do they work? </a:t>
            </a:r>
          </a:p>
          <a:p>
            <a:pPr lvl="1"/>
            <a:r>
              <a:rPr lang="en-GB" sz="1600" dirty="0" smtClean="0"/>
              <a:t>Piezoelectric effect - contain microscopic </a:t>
            </a:r>
            <a:r>
              <a:rPr lang="en-GB" sz="1600" b="1" dirty="0" smtClean="0"/>
              <a:t>crystal</a:t>
            </a:r>
            <a:r>
              <a:rPr lang="en-GB" sz="1600" dirty="0" smtClean="0"/>
              <a:t> structures that get </a:t>
            </a:r>
            <a:r>
              <a:rPr lang="en-GB" sz="1600" b="1" dirty="0" smtClean="0"/>
              <a:t>stressed</a:t>
            </a:r>
            <a:r>
              <a:rPr lang="en-GB" sz="1600" dirty="0" smtClean="0"/>
              <a:t> by accelerative forces, which causes a </a:t>
            </a:r>
            <a:r>
              <a:rPr lang="en-GB" sz="1600" b="1" dirty="0" smtClean="0"/>
              <a:t>voltage</a:t>
            </a:r>
            <a:r>
              <a:rPr lang="en-GB" sz="1600" dirty="0" smtClean="0"/>
              <a:t> to be generated</a:t>
            </a:r>
          </a:p>
          <a:p>
            <a:pPr lvl="1"/>
            <a:endParaRPr lang="en-GB" sz="1600" dirty="0" smtClean="0"/>
          </a:p>
          <a:p>
            <a:pPr lvl="1"/>
            <a:r>
              <a:rPr lang="en-GB" sz="1600" dirty="0" smtClean="0"/>
              <a:t>Capacitance - Two microstructures next to each other have a certain capacitance between them. If an accelerative force moves one of the structures, then the capacitance will change. C </a:t>
            </a:r>
            <a:r>
              <a:rPr lang="en-GB" sz="1600" dirty="0" err="1" smtClean="0"/>
              <a:t>onvert</a:t>
            </a:r>
            <a:r>
              <a:rPr lang="en-GB" sz="1600" dirty="0" smtClean="0"/>
              <a:t> from capacitance to voltage</a:t>
            </a:r>
          </a:p>
          <a:p>
            <a:pPr lvl="1"/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4" name="Picture 3" descr="piezo-electric accelerometer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30" y="4857760"/>
            <a:ext cx="1357322" cy="1321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triple axis accelerometer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3429000"/>
            <a:ext cx="1428760" cy="135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5" cstate="print"/>
          <a:srcRect l="32959" t="41016" r="44336" b="33593"/>
          <a:stretch>
            <a:fillRect/>
          </a:stretch>
        </p:blipFill>
        <p:spPr bwMode="auto">
          <a:xfrm>
            <a:off x="7000892" y="1928802"/>
            <a:ext cx="1618345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Sensors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4318001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Gyros</a:t>
            </a:r>
            <a:endParaRPr lang="en-US" dirty="0" smtClean="0">
              <a:solidFill>
                <a:srgbClr val="008000"/>
              </a:solidFill>
            </a:endParaRPr>
          </a:p>
          <a:p>
            <a:pPr lvl="3"/>
            <a:endParaRPr lang="en-US" sz="1400" dirty="0" smtClean="0"/>
          </a:p>
          <a:p>
            <a:pPr>
              <a:lnSpc>
                <a:spcPct val="90000"/>
              </a:lnSpc>
            </a:pPr>
            <a:r>
              <a:rPr lang="en-GB" sz="1600" dirty="0" smtClean="0"/>
              <a:t>Used to measure rate or rotation (Deg/s)</a:t>
            </a:r>
          </a:p>
          <a:p>
            <a:pPr>
              <a:lnSpc>
                <a:spcPct val="9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</a:pPr>
            <a:r>
              <a:rPr lang="en-GB" sz="1600" dirty="0" smtClean="0"/>
              <a:t>E.g. Roll, Pitch and Yaw</a:t>
            </a:r>
          </a:p>
          <a:p>
            <a:pPr>
              <a:lnSpc>
                <a:spcPct val="90000"/>
              </a:lnSpc>
            </a:pPr>
            <a:endParaRPr lang="en-GB" sz="1600" dirty="0" smtClean="0"/>
          </a:p>
          <a:p>
            <a:pPr>
              <a:lnSpc>
                <a:spcPct val="90000"/>
              </a:lnSpc>
            </a:pPr>
            <a:r>
              <a:rPr lang="en-GB" sz="1600" dirty="0" smtClean="0"/>
              <a:t>Integrate once </a:t>
            </a:r>
            <a:r>
              <a:rPr lang="en-GB" sz="1600" dirty="0" err="1" smtClean="0"/>
              <a:t>wrt</a:t>
            </a:r>
            <a:r>
              <a:rPr lang="en-GB" sz="1600" dirty="0" smtClean="0"/>
              <a:t> </a:t>
            </a:r>
            <a:r>
              <a:rPr lang="en-GB" sz="1600" dirty="0" smtClean="0">
                <a:sym typeface="Wingdings" pitchFamily="2" charset="2"/>
              </a:rPr>
              <a:t> total angle</a:t>
            </a:r>
          </a:p>
          <a:p>
            <a:pPr>
              <a:lnSpc>
                <a:spcPct val="90000"/>
              </a:lnSpc>
            </a:pPr>
            <a:endParaRPr lang="en-GB" sz="1600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</a:pPr>
            <a:r>
              <a:rPr lang="en-GB" sz="1600" dirty="0" smtClean="0">
                <a:sym typeface="Wingdings" pitchFamily="2" charset="2"/>
              </a:rPr>
              <a:t>Differentiate </a:t>
            </a:r>
            <a:r>
              <a:rPr lang="en-GB" sz="1600" dirty="0" err="1" smtClean="0">
                <a:sym typeface="Wingdings" pitchFamily="2" charset="2"/>
              </a:rPr>
              <a:t>wrt</a:t>
            </a:r>
            <a:r>
              <a:rPr lang="en-GB" sz="1600" dirty="0" smtClean="0">
                <a:sym typeface="Wingdings" pitchFamily="2" charset="2"/>
              </a:rPr>
              <a:t>  rotational acceleration</a:t>
            </a:r>
          </a:p>
          <a:p>
            <a:pPr>
              <a:lnSpc>
                <a:spcPct val="90000"/>
              </a:lnSpc>
            </a:pPr>
            <a:endParaRPr lang="en-GB" sz="1600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</a:pPr>
            <a:r>
              <a:rPr lang="en-GB" sz="1600" dirty="0" smtClean="0">
                <a:sym typeface="Wingdings" pitchFamily="2" charset="2"/>
              </a:rPr>
              <a:t>Can be various types such as </a:t>
            </a:r>
            <a:r>
              <a:rPr lang="en-GB" sz="1600" dirty="0" err="1" smtClean="0">
                <a:sym typeface="Wingdings" pitchFamily="2" charset="2"/>
              </a:rPr>
              <a:t>piezo</a:t>
            </a:r>
            <a:r>
              <a:rPr lang="en-GB" sz="1600" dirty="0" smtClean="0">
                <a:sym typeface="Wingdings" pitchFamily="2" charset="2"/>
              </a:rPr>
              <a:t>-electric based</a:t>
            </a:r>
          </a:p>
          <a:p>
            <a:pPr>
              <a:lnSpc>
                <a:spcPct val="90000"/>
              </a:lnSpc>
            </a:pPr>
            <a:endParaRPr lang="en-GB" sz="1600" dirty="0" smtClean="0">
              <a:sym typeface="Wingdings" pitchFamily="2" charset="2"/>
            </a:endParaRPr>
          </a:p>
          <a:p>
            <a:pPr lvl="1">
              <a:lnSpc>
                <a:spcPct val="90000"/>
              </a:lnSpc>
            </a:pPr>
            <a:r>
              <a:rPr lang="en-GB" sz="1600" dirty="0" smtClean="0">
                <a:sym typeface="Wingdings" pitchFamily="2" charset="2"/>
              </a:rPr>
              <a:t>Tuning fork shaped. Upper forks leave plane under rotation and produce proportional voltage</a:t>
            </a:r>
            <a:endParaRPr lang="en-GB" sz="16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GB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  <a:p>
            <a:pPr lvl="3">
              <a:buNone/>
            </a:pPr>
            <a:endParaRPr lang="en-US" sz="1600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endParaRPr lang="en-GB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>
              <a:buNone/>
            </a:pPr>
            <a:endParaRPr lang="en-US" dirty="0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2857496"/>
            <a:ext cx="3448050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 cstate="print"/>
          <a:srcRect l="23292" t="14814" r="12655"/>
          <a:stretch>
            <a:fillRect/>
          </a:stretch>
        </p:blipFill>
        <p:spPr bwMode="auto">
          <a:xfrm>
            <a:off x="6072198" y="1714488"/>
            <a:ext cx="1285884" cy="1075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13792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Aerodynamics – The Physics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5" y="1357298"/>
            <a:ext cx="4929222" cy="4525963"/>
          </a:xfrm>
        </p:spPr>
        <p:txBody>
          <a:bodyPr/>
          <a:lstStyle/>
          <a:p>
            <a:pPr>
              <a:buNone/>
            </a:pPr>
            <a:r>
              <a:rPr lang="en-GB" b="1" i="1" dirty="0" err="1" smtClean="0">
                <a:solidFill>
                  <a:srgbClr val="008000"/>
                </a:solidFill>
                <a:latin typeface="+mn-lt"/>
                <a:ea typeface="+mn-ea"/>
                <a:cs typeface="+mn-cs"/>
              </a:rPr>
              <a:t>Pitot</a:t>
            </a:r>
            <a:r>
              <a:rPr lang="en-GB" b="1" i="1" dirty="0" smtClean="0">
                <a:solidFill>
                  <a:srgbClr val="008000"/>
                </a:solidFill>
                <a:latin typeface="+mn-lt"/>
                <a:ea typeface="+mn-ea"/>
                <a:cs typeface="+mn-cs"/>
              </a:rPr>
              <a:t>-static tubes</a:t>
            </a:r>
          </a:p>
          <a:p>
            <a:endParaRPr lang="en-GB" sz="1800" dirty="0" smtClean="0">
              <a:ea typeface="+mn-ea"/>
            </a:endParaRPr>
          </a:p>
          <a:p>
            <a:r>
              <a:rPr lang="en-GB" sz="1800" dirty="0" err="1" smtClean="0"/>
              <a:t>Pitot</a:t>
            </a:r>
            <a:r>
              <a:rPr lang="en-GB" sz="1800" dirty="0" smtClean="0"/>
              <a:t>-tubes measure a differential in pressures </a:t>
            </a:r>
          </a:p>
          <a:p>
            <a:endParaRPr lang="en-GB" sz="1800" dirty="0" smtClean="0"/>
          </a:p>
          <a:p>
            <a:r>
              <a:rPr lang="en-GB" sz="1800" dirty="0" smtClean="0"/>
              <a:t>Air speed may be calculated</a:t>
            </a:r>
          </a:p>
          <a:p>
            <a:endParaRPr lang="en-GB" sz="1800" dirty="0" smtClean="0"/>
          </a:p>
          <a:p>
            <a:r>
              <a:rPr lang="en-GB" sz="1800" dirty="0" smtClean="0"/>
              <a:t>Air Speed may not be equal to vehicle speed</a:t>
            </a:r>
          </a:p>
          <a:p>
            <a:pPr lvl="2"/>
            <a:r>
              <a:rPr lang="en-GB" sz="1800" dirty="0" smtClean="0"/>
              <a:t>Head wind</a:t>
            </a:r>
          </a:p>
          <a:p>
            <a:pPr lvl="2"/>
            <a:r>
              <a:rPr lang="en-GB" sz="1800" dirty="0" smtClean="0"/>
              <a:t>Tail wind</a:t>
            </a:r>
          </a:p>
          <a:p>
            <a:pPr lvl="2"/>
            <a:r>
              <a:rPr lang="en-GB" sz="1800" dirty="0" smtClean="0"/>
              <a:t>Or localised flow acceleration</a:t>
            </a:r>
          </a:p>
          <a:p>
            <a:endParaRPr lang="en-GB" sz="1800" dirty="0" smtClean="0"/>
          </a:p>
          <a:p>
            <a:r>
              <a:rPr lang="en-GB" sz="1800" dirty="0" smtClean="0"/>
              <a:t>Data required so that aerodynamic flow around vehicle can be studied.</a:t>
            </a:r>
          </a:p>
          <a:p>
            <a:pPr>
              <a:buNone/>
            </a:pPr>
            <a:endParaRPr lang="en-GB" sz="1800" dirty="0" smtClean="0"/>
          </a:p>
          <a:p>
            <a:pPr>
              <a:buNone/>
            </a:pPr>
            <a:endParaRPr lang="en-GB" sz="1800" dirty="0" smtClean="0"/>
          </a:p>
          <a:p>
            <a:pPr>
              <a:buNone/>
            </a:pPr>
            <a:endParaRPr lang="en-GB" sz="1800" dirty="0" smtClean="0"/>
          </a:p>
          <a:p>
            <a:endParaRPr lang="en-GB" sz="1800" dirty="0" smtClean="0"/>
          </a:p>
          <a:p>
            <a:endParaRPr lang="en-GB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b="1" i="1" dirty="0" smtClean="0">
              <a:solidFill>
                <a:srgbClr val="008000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en-GB" b="1" i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l="52002" t="35156" r="22363" b="27734"/>
          <a:stretch>
            <a:fillRect/>
          </a:stretch>
        </p:blipFill>
        <p:spPr bwMode="auto">
          <a:xfrm>
            <a:off x="6286512" y="4429132"/>
            <a:ext cx="1579156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File:Renault R25 (2005) Fernando Alonso pitot pro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2143116"/>
            <a:ext cx="2205686" cy="1762119"/>
          </a:xfrm>
          <a:prstGeom prst="rect">
            <a:avLst/>
          </a:prstGeom>
          <a:noFill/>
        </p:spPr>
      </p:pic>
      <p:pic>
        <p:nvPicPr>
          <p:cNvPr id="6" name="Picture 2" descr="Pitot Static Tub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1714488"/>
            <a:ext cx="1571636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858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Aerodynamics – The Physics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357298"/>
            <a:ext cx="7643865" cy="4525963"/>
          </a:xfrm>
        </p:spPr>
        <p:txBody>
          <a:bodyPr/>
          <a:lstStyle/>
          <a:p>
            <a:pPr>
              <a:buNone/>
            </a:pPr>
            <a:r>
              <a:rPr lang="en-GB" b="1" i="1" dirty="0" err="1" smtClean="0">
                <a:solidFill>
                  <a:srgbClr val="008000"/>
                </a:solidFill>
                <a:latin typeface="+mn-lt"/>
                <a:ea typeface="+mn-ea"/>
                <a:cs typeface="+mn-cs"/>
              </a:rPr>
              <a:t>Pitot</a:t>
            </a:r>
            <a:r>
              <a:rPr lang="en-GB" b="1" i="1" dirty="0" smtClean="0">
                <a:solidFill>
                  <a:srgbClr val="008000"/>
                </a:solidFill>
                <a:latin typeface="+mn-lt"/>
                <a:ea typeface="+mn-ea"/>
                <a:cs typeface="+mn-cs"/>
              </a:rPr>
              <a:t>-static tubes – How they work</a:t>
            </a:r>
          </a:p>
          <a:p>
            <a:endParaRPr lang="en-GB" sz="1800" dirty="0" smtClean="0"/>
          </a:p>
          <a:p>
            <a:r>
              <a:rPr lang="en-GB" sz="1800" dirty="0" smtClean="0"/>
              <a:t>We need to first grasp the concept that pressure describes the energy of a fluid</a:t>
            </a:r>
          </a:p>
          <a:p>
            <a:endParaRPr lang="en-GB" sz="1800" dirty="0" smtClean="0"/>
          </a:p>
          <a:p>
            <a:pPr>
              <a:buNone/>
            </a:pPr>
            <a:r>
              <a:rPr lang="en-GB" sz="1800" dirty="0" smtClean="0"/>
              <a:t>	In fact it follows the relationship</a:t>
            </a:r>
          </a:p>
          <a:p>
            <a:endParaRPr lang="en-GB" sz="1800" dirty="0" smtClean="0"/>
          </a:p>
          <a:p>
            <a:pPr>
              <a:buNone/>
            </a:pPr>
            <a:r>
              <a:rPr lang="en-GB" sz="1800" dirty="0" smtClean="0"/>
              <a:t>		Pressure = Energy/Volume  </a:t>
            </a:r>
          </a:p>
          <a:p>
            <a:endParaRPr lang="en-GB" sz="1800" dirty="0" smtClean="0"/>
          </a:p>
          <a:p>
            <a:pPr>
              <a:buNone/>
            </a:pPr>
            <a:r>
              <a:rPr lang="en-GB" sz="1800" dirty="0" smtClean="0"/>
              <a:t>Units show that the above statements hold</a:t>
            </a:r>
          </a:p>
          <a:p>
            <a:endParaRPr lang="en-GB" sz="1800" dirty="0" smtClean="0"/>
          </a:p>
          <a:p>
            <a:pPr>
              <a:buNone/>
            </a:pPr>
            <a:r>
              <a:rPr lang="en-GB" sz="1800" dirty="0" smtClean="0"/>
              <a:t>Energy/Volume    =  Jm</a:t>
            </a:r>
            <a:r>
              <a:rPr lang="en-GB" sz="1800" baseline="30000" dirty="0" smtClean="0"/>
              <a:t>-3</a:t>
            </a:r>
            <a:r>
              <a:rPr lang="en-GB" sz="1800" dirty="0" smtClean="0"/>
              <a:t> </a:t>
            </a:r>
          </a:p>
          <a:p>
            <a:pPr>
              <a:buNone/>
            </a:pPr>
            <a:r>
              <a:rPr lang="en-GB" sz="1800" dirty="0" smtClean="0"/>
              <a:t>		 	=  N m   </a:t>
            </a:r>
            <a:r>
              <a:rPr lang="en-GB" sz="1800" dirty="0" err="1" smtClean="0"/>
              <a:t>m</a:t>
            </a:r>
            <a:r>
              <a:rPr lang="en-GB" sz="1800" baseline="30000" dirty="0" smtClean="0"/>
              <a:t>-3</a:t>
            </a:r>
            <a:r>
              <a:rPr lang="en-GB" sz="1800" dirty="0" smtClean="0"/>
              <a:t> </a:t>
            </a:r>
          </a:p>
          <a:p>
            <a:pPr>
              <a:buNone/>
            </a:pPr>
            <a:r>
              <a:rPr lang="en-GB" sz="1800" dirty="0" smtClean="0"/>
              <a:t>			=  N m</a:t>
            </a:r>
            <a:r>
              <a:rPr lang="en-GB" sz="1800" baseline="30000" dirty="0" smtClean="0"/>
              <a:t>-2</a:t>
            </a:r>
            <a:r>
              <a:rPr lang="en-GB" sz="1800" dirty="0" smtClean="0"/>
              <a:t>  </a:t>
            </a:r>
          </a:p>
          <a:p>
            <a:pPr>
              <a:buNone/>
            </a:pPr>
            <a:r>
              <a:rPr lang="en-GB" sz="1800" dirty="0" smtClean="0"/>
              <a:t>			=  Force/Area</a:t>
            </a:r>
          </a:p>
          <a:p>
            <a:pPr>
              <a:buNone/>
            </a:pPr>
            <a:r>
              <a:rPr lang="en-GB" sz="1800" dirty="0" smtClean="0"/>
              <a:t>			 = Pressure</a:t>
            </a:r>
          </a:p>
          <a:p>
            <a:pPr>
              <a:buNone/>
            </a:pPr>
            <a:endParaRPr lang="en-GB" sz="1800" dirty="0" smtClean="0"/>
          </a:p>
          <a:p>
            <a:pPr>
              <a:buNone/>
            </a:pPr>
            <a:endParaRPr lang="en-GB" sz="1800" dirty="0" smtClean="0"/>
          </a:p>
          <a:p>
            <a:pPr>
              <a:buNone/>
            </a:pPr>
            <a:endParaRPr lang="en-GB" sz="1800" dirty="0" smtClean="0"/>
          </a:p>
          <a:p>
            <a:endParaRPr lang="en-GB" sz="1800" dirty="0" smtClean="0"/>
          </a:p>
          <a:p>
            <a:endParaRPr lang="en-GB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b="1" i="1" dirty="0" smtClean="0">
              <a:solidFill>
                <a:srgbClr val="008000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en-GB" b="1" i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858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Aerodynamics – The Physics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357298"/>
            <a:ext cx="7889901" cy="4525963"/>
          </a:xfrm>
        </p:spPr>
        <p:txBody>
          <a:bodyPr/>
          <a:lstStyle/>
          <a:p>
            <a:pPr>
              <a:buNone/>
            </a:pPr>
            <a:r>
              <a:rPr lang="en-GB" b="1" i="1" dirty="0" err="1" smtClean="0">
                <a:solidFill>
                  <a:srgbClr val="008000"/>
                </a:solidFill>
              </a:rPr>
              <a:t>Pitot</a:t>
            </a:r>
            <a:r>
              <a:rPr lang="en-GB" b="1" i="1" dirty="0" smtClean="0">
                <a:solidFill>
                  <a:srgbClr val="008000"/>
                </a:solidFill>
              </a:rPr>
              <a:t>-static tubes – How they work</a:t>
            </a:r>
          </a:p>
          <a:p>
            <a:endParaRPr lang="en-GB" sz="1800" dirty="0" smtClean="0">
              <a:ea typeface="+mn-ea"/>
            </a:endParaRPr>
          </a:p>
          <a:p>
            <a:r>
              <a:rPr lang="en-GB" sz="1800" dirty="0" smtClean="0"/>
              <a:t>Dutch-Swiss mathematician Daniel Bernoulli published his book </a:t>
            </a:r>
            <a:r>
              <a:rPr lang="en-GB" sz="1800" i="1" dirty="0" err="1" smtClean="0"/>
              <a:t>Hydrodynamica</a:t>
            </a:r>
            <a:r>
              <a:rPr lang="en-GB" sz="1800" dirty="0" smtClean="0"/>
              <a:t> in 1738 and suggested</a:t>
            </a:r>
          </a:p>
          <a:p>
            <a:pPr>
              <a:buNone/>
            </a:pPr>
            <a:endParaRPr lang="en-GB" sz="1800" dirty="0" smtClean="0"/>
          </a:p>
          <a:p>
            <a:pPr>
              <a:buNone/>
            </a:pPr>
            <a:r>
              <a:rPr lang="en-GB" sz="1800" dirty="0" smtClean="0"/>
              <a:t>	3 </a:t>
            </a:r>
            <a:r>
              <a:rPr lang="en-US" sz="1800" dirty="0" smtClean="0"/>
              <a:t>forms of energy in a fluid– </a:t>
            </a:r>
            <a:endParaRPr lang="en-GB" sz="1800" dirty="0" smtClean="0"/>
          </a:p>
          <a:p>
            <a:pPr lvl="1"/>
            <a:endParaRPr lang="en-US" sz="1800" dirty="0" smtClean="0"/>
          </a:p>
          <a:p>
            <a:pPr lvl="1"/>
            <a:r>
              <a:rPr lang="en-US" sz="1800" dirty="0" smtClean="0"/>
              <a:t>Kinetic energy – ½ m v</a:t>
            </a:r>
            <a:r>
              <a:rPr lang="en-US" sz="1800" baseline="30000" dirty="0" smtClean="0"/>
              <a:t>2 </a:t>
            </a:r>
            <a:r>
              <a:rPr lang="en-US" sz="1800" dirty="0" smtClean="0"/>
              <a:t> </a:t>
            </a:r>
            <a:r>
              <a:rPr lang="en-US" sz="1800" dirty="0" smtClean="0">
                <a:sym typeface="Wingdings" pitchFamily="2" charset="2"/>
              </a:rPr>
              <a:t>  </a:t>
            </a:r>
            <a:r>
              <a:rPr lang="en-US" sz="1800" dirty="0" smtClean="0"/>
              <a:t>½ </a:t>
            </a:r>
            <a:r>
              <a:rPr lang="el-GR" sz="1800" dirty="0" smtClean="0"/>
              <a:t>ρ</a:t>
            </a:r>
            <a:r>
              <a:rPr lang="en-US" sz="1800" dirty="0" smtClean="0"/>
              <a:t> v</a:t>
            </a:r>
            <a:r>
              <a:rPr lang="en-US" sz="1800" baseline="30000" dirty="0" smtClean="0"/>
              <a:t>2 </a:t>
            </a:r>
            <a:endParaRPr lang="en-GB" sz="1800" baseline="30000" dirty="0" smtClean="0"/>
          </a:p>
          <a:p>
            <a:pPr lvl="1"/>
            <a:r>
              <a:rPr lang="en-US" sz="1800" dirty="0" smtClean="0"/>
              <a:t>Potential Energy – </a:t>
            </a:r>
            <a:r>
              <a:rPr lang="en-US" sz="1800" dirty="0" err="1" smtClean="0"/>
              <a:t>mgh</a:t>
            </a:r>
            <a:r>
              <a:rPr lang="en-US" sz="1800" dirty="0" smtClean="0"/>
              <a:t>  </a:t>
            </a:r>
            <a:r>
              <a:rPr lang="en-US" sz="1800" dirty="0" smtClean="0">
                <a:sym typeface="Wingdings" pitchFamily="2" charset="2"/>
              </a:rPr>
              <a:t>  </a:t>
            </a:r>
            <a:r>
              <a:rPr lang="el-GR" sz="1800" dirty="0" smtClean="0"/>
              <a:t>ρ</a:t>
            </a:r>
            <a:r>
              <a:rPr lang="en-GB" sz="1800" dirty="0" err="1" smtClean="0"/>
              <a:t>gh</a:t>
            </a:r>
            <a:r>
              <a:rPr lang="en-US" sz="1800" baseline="30000" dirty="0" smtClean="0"/>
              <a:t> </a:t>
            </a:r>
            <a:endParaRPr lang="en-GB" sz="1800" dirty="0" smtClean="0"/>
          </a:p>
          <a:p>
            <a:pPr lvl="1"/>
            <a:r>
              <a:rPr lang="en-US" sz="1800" dirty="0" smtClean="0"/>
              <a:t>Pressure energy 	      </a:t>
            </a:r>
          </a:p>
          <a:p>
            <a:pPr lvl="1"/>
            <a:endParaRPr lang="en-US" sz="1800" dirty="0" smtClean="0"/>
          </a:p>
          <a:p>
            <a:pPr lvl="1">
              <a:buNone/>
            </a:pPr>
            <a:r>
              <a:rPr lang="en-US" sz="1800" dirty="0" smtClean="0"/>
              <a:t>(Convert per unit volume changes masses to densities)</a:t>
            </a:r>
            <a:endParaRPr lang="en-GB" sz="1800" dirty="0" smtClean="0"/>
          </a:p>
          <a:p>
            <a:endParaRPr lang="en-GB" sz="1800" dirty="0" smtClean="0"/>
          </a:p>
          <a:p>
            <a:endParaRPr lang="en-GB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b="1" i="1" dirty="0" smtClean="0">
              <a:solidFill>
                <a:srgbClr val="008000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en-GB" b="1" i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858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Aerodynamics – The Physics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357298"/>
            <a:ext cx="7889901" cy="4525963"/>
          </a:xfrm>
        </p:spPr>
        <p:txBody>
          <a:bodyPr/>
          <a:lstStyle/>
          <a:p>
            <a:pPr>
              <a:buNone/>
            </a:pPr>
            <a:r>
              <a:rPr lang="en-GB" b="1" i="1" dirty="0" err="1" smtClean="0">
                <a:solidFill>
                  <a:srgbClr val="008000"/>
                </a:solidFill>
              </a:rPr>
              <a:t>Pitot</a:t>
            </a:r>
            <a:r>
              <a:rPr lang="en-GB" b="1" i="1" dirty="0" smtClean="0">
                <a:solidFill>
                  <a:srgbClr val="008000"/>
                </a:solidFill>
              </a:rPr>
              <a:t>-static tubes – How they work</a:t>
            </a:r>
          </a:p>
          <a:p>
            <a:endParaRPr lang="en-GB" sz="1800" dirty="0" smtClean="0">
              <a:ea typeface="+mn-ea"/>
            </a:endParaRPr>
          </a:p>
          <a:p>
            <a:r>
              <a:rPr lang="en-US" sz="1800" dirty="0" smtClean="0"/>
              <a:t>1</a:t>
            </a:r>
            <a:r>
              <a:rPr lang="en-US" sz="1800" baseline="30000" dirty="0" smtClean="0"/>
              <a:t>st</a:t>
            </a:r>
            <a:r>
              <a:rPr lang="en-US" sz="1800" dirty="0" smtClean="0"/>
              <a:t> law of thermodynamics states that </a:t>
            </a:r>
            <a:r>
              <a:rPr lang="en-US" sz="1800" b="1" dirty="0" smtClean="0"/>
              <a:t>energy is constant.</a:t>
            </a:r>
            <a:r>
              <a:rPr lang="en-US" sz="1800" dirty="0" smtClean="0"/>
              <a:t>  </a:t>
            </a:r>
          </a:p>
          <a:p>
            <a:endParaRPr lang="en-US" sz="1800" dirty="0" smtClean="0"/>
          </a:p>
          <a:p>
            <a:r>
              <a:rPr lang="en-US" sz="1800" dirty="0" smtClean="0"/>
              <a:t>Therefore, the sum of these three forms of energy must be constant.</a:t>
            </a:r>
            <a:endParaRPr lang="en-GB" sz="1800" dirty="0" smtClean="0"/>
          </a:p>
          <a:p>
            <a:pPr>
              <a:buNone/>
            </a:pPr>
            <a:r>
              <a:rPr lang="en-US" sz="1800" dirty="0" smtClean="0"/>
              <a:t> </a:t>
            </a:r>
            <a:endParaRPr lang="en-GB" sz="1800" dirty="0" smtClean="0"/>
          </a:p>
          <a:p>
            <a:pPr>
              <a:buNone/>
            </a:pPr>
            <a:r>
              <a:rPr lang="en-US" sz="1800" dirty="0" smtClean="0"/>
              <a:t>	</a:t>
            </a:r>
            <a:r>
              <a:rPr lang="en-US" sz="1800" dirty="0" err="1" smtClean="0"/>
              <a:t>P</a:t>
            </a:r>
            <a:r>
              <a:rPr lang="en-US" sz="1800" baseline="-25000" dirty="0" err="1" smtClean="0"/>
              <a:t>Static</a:t>
            </a:r>
            <a:r>
              <a:rPr lang="en-US" sz="1800" baseline="-25000" dirty="0" smtClean="0"/>
              <a:t> </a:t>
            </a:r>
            <a:r>
              <a:rPr lang="en-US" sz="1800" dirty="0" smtClean="0"/>
              <a:t> +   ½ rV</a:t>
            </a:r>
            <a:r>
              <a:rPr lang="en-US" sz="1800" baseline="30000" dirty="0" smtClean="0"/>
              <a:t>2</a:t>
            </a:r>
            <a:r>
              <a:rPr lang="en-US" sz="1800" dirty="0" smtClean="0"/>
              <a:t> + </a:t>
            </a:r>
            <a:r>
              <a:rPr lang="el-GR" sz="1800" dirty="0" smtClean="0"/>
              <a:t>ρ</a:t>
            </a:r>
            <a:r>
              <a:rPr lang="en-US" sz="1800" dirty="0" err="1" smtClean="0"/>
              <a:t>gh</a:t>
            </a:r>
            <a:r>
              <a:rPr lang="en-US" sz="1800" dirty="0" smtClean="0"/>
              <a:t>  is constant</a:t>
            </a:r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r>
              <a:rPr lang="en-US" sz="1800" dirty="0" smtClean="0"/>
              <a:t>OR</a:t>
            </a:r>
            <a:endParaRPr lang="en-GB" sz="1800" dirty="0" smtClean="0"/>
          </a:p>
          <a:p>
            <a:endParaRPr lang="en-GB" sz="1800" dirty="0" smtClean="0"/>
          </a:p>
          <a:p>
            <a:r>
              <a:rPr lang="en-US" sz="1800" dirty="0" err="1" smtClean="0"/>
              <a:t>P</a:t>
            </a:r>
            <a:r>
              <a:rPr lang="en-US" sz="1800" baseline="-25000" dirty="0" err="1" smtClean="0"/>
              <a:t>static</a:t>
            </a:r>
            <a:r>
              <a:rPr lang="en-US" sz="1800" baseline="-25000" dirty="0" smtClean="0"/>
              <a:t> 0 </a:t>
            </a:r>
            <a:r>
              <a:rPr lang="en-US" sz="1800" dirty="0" smtClean="0"/>
              <a:t> +   ½ </a:t>
            </a:r>
            <a:r>
              <a:rPr lang="el-GR" sz="1800" dirty="0" smtClean="0"/>
              <a:t>ρ </a:t>
            </a:r>
            <a:r>
              <a:rPr lang="en-US" sz="1800" dirty="0" smtClean="0"/>
              <a:t>V</a:t>
            </a:r>
            <a:r>
              <a:rPr lang="en-US" sz="1800" baseline="-25000" dirty="0" smtClean="0"/>
              <a:t>0</a:t>
            </a:r>
            <a:r>
              <a:rPr lang="en-US" sz="1800" baseline="30000" dirty="0" smtClean="0"/>
              <a:t>2</a:t>
            </a:r>
            <a:r>
              <a:rPr lang="en-US" sz="1800" dirty="0" smtClean="0"/>
              <a:t> + </a:t>
            </a:r>
            <a:r>
              <a:rPr lang="el-GR" sz="1800" dirty="0" smtClean="0"/>
              <a:t>ρ</a:t>
            </a:r>
            <a:r>
              <a:rPr lang="en-US" sz="1800" dirty="0" smtClean="0"/>
              <a:t>gh</a:t>
            </a:r>
            <a:r>
              <a:rPr lang="en-US" sz="1800" baseline="-25000" dirty="0" smtClean="0"/>
              <a:t>0	</a:t>
            </a:r>
            <a:r>
              <a:rPr lang="en-US" sz="1800" dirty="0" smtClean="0"/>
              <a:t>  = 	</a:t>
            </a:r>
            <a:r>
              <a:rPr lang="en-US" sz="1800" dirty="0" err="1" smtClean="0"/>
              <a:t>P</a:t>
            </a:r>
            <a:r>
              <a:rPr lang="en-US" sz="1800" baseline="-25000" dirty="0" err="1" smtClean="0"/>
              <a:t>Static</a:t>
            </a:r>
            <a:r>
              <a:rPr lang="en-US" sz="1800" baseline="-25000" dirty="0" smtClean="0"/>
              <a:t> 1</a:t>
            </a:r>
            <a:r>
              <a:rPr lang="en-US" sz="1800" dirty="0" smtClean="0"/>
              <a:t> +   ½ </a:t>
            </a:r>
            <a:r>
              <a:rPr lang="el-GR" sz="1800" dirty="0" smtClean="0"/>
              <a:t>ρ </a:t>
            </a:r>
            <a:r>
              <a:rPr lang="en-US" sz="1800" dirty="0" smtClean="0"/>
              <a:t>V</a:t>
            </a:r>
            <a:r>
              <a:rPr lang="en-US" sz="1800" baseline="-25000" dirty="0" smtClean="0"/>
              <a:t>1</a:t>
            </a:r>
            <a:r>
              <a:rPr lang="en-US" sz="1800" baseline="30000" dirty="0" smtClean="0"/>
              <a:t>2</a:t>
            </a:r>
            <a:r>
              <a:rPr lang="en-US" sz="1800" dirty="0" smtClean="0"/>
              <a:t> + </a:t>
            </a:r>
            <a:r>
              <a:rPr lang="el-GR" sz="1800" dirty="0" smtClean="0"/>
              <a:t>ρ</a:t>
            </a:r>
            <a:r>
              <a:rPr lang="en-US" sz="1800" dirty="0" smtClean="0"/>
              <a:t>gh</a:t>
            </a:r>
            <a:r>
              <a:rPr lang="en-US" sz="1800" baseline="-25000" dirty="0" smtClean="0"/>
              <a:t>1</a:t>
            </a:r>
            <a:r>
              <a:rPr lang="en-US" sz="1800" dirty="0" smtClean="0"/>
              <a:t> </a:t>
            </a:r>
            <a:endParaRPr lang="en-GB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b="1" i="1" dirty="0" smtClean="0">
              <a:solidFill>
                <a:srgbClr val="008000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en-GB" b="1" i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858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Aerodynamics – The Physics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357298"/>
            <a:ext cx="7889901" cy="5214974"/>
          </a:xfrm>
        </p:spPr>
        <p:txBody>
          <a:bodyPr/>
          <a:lstStyle/>
          <a:p>
            <a:pPr>
              <a:buNone/>
            </a:pPr>
            <a:r>
              <a:rPr lang="en-GB" b="1" i="1" dirty="0" err="1" smtClean="0">
                <a:solidFill>
                  <a:srgbClr val="008000"/>
                </a:solidFill>
              </a:rPr>
              <a:t>Pitot</a:t>
            </a:r>
            <a:r>
              <a:rPr lang="en-GB" b="1" i="1" dirty="0" smtClean="0">
                <a:solidFill>
                  <a:srgbClr val="008000"/>
                </a:solidFill>
              </a:rPr>
              <a:t>-static tubes – How they work</a:t>
            </a:r>
          </a:p>
          <a:p>
            <a:endParaRPr lang="en-GB" sz="1800" dirty="0" smtClean="0">
              <a:ea typeface="+mn-ea"/>
            </a:endParaRPr>
          </a:p>
          <a:p>
            <a:r>
              <a:rPr lang="en-US" sz="1800" dirty="0" smtClean="0"/>
              <a:t>In normal vehicle aerodynamics there is no major change of height, therefore potential energy is negligible.  </a:t>
            </a:r>
          </a:p>
          <a:p>
            <a:endParaRPr lang="en-US" sz="1800" dirty="0" smtClean="0"/>
          </a:p>
          <a:p>
            <a:r>
              <a:rPr lang="en-US" sz="1800" dirty="0" smtClean="0"/>
              <a:t>For vehicle aerodynamics we can approximate </a:t>
            </a:r>
            <a:r>
              <a:rPr lang="en-US" sz="1800" dirty="0" err="1" smtClean="0"/>
              <a:t>Benoullis</a:t>
            </a:r>
            <a:r>
              <a:rPr lang="en-US" sz="1800" dirty="0" smtClean="0"/>
              <a:t> equation as : </a:t>
            </a:r>
            <a:endParaRPr lang="en-GB" sz="1800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US" dirty="0" smtClean="0"/>
              <a:t>				</a:t>
            </a:r>
            <a:r>
              <a:rPr lang="en-US" dirty="0" err="1" smtClean="0"/>
              <a:t>P</a:t>
            </a:r>
            <a:r>
              <a:rPr lang="en-US" baseline="-25000" dirty="0" err="1" smtClean="0"/>
              <a:t>Static</a:t>
            </a:r>
            <a:r>
              <a:rPr lang="en-US" baseline="-25000" dirty="0" smtClean="0"/>
              <a:t> </a:t>
            </a:r>
            <a:r>
              <a:rPr lang="en-US" dirty="0" smtClean="0"/>
              <a:t> +   ½ rV</a:t>
            </a:r>
            <a:r>
              <a:rPr lang="en-US" baseline="30000" dirty="0" smtClean="0"/>
              <a:t>2</a:t>
            </a:r>
            <a:r>
              <a:rPr lang="en-US" dirty="0" smtClean="0"/>
              <a:t>	= Constant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			</a:t>
            </a:r>
            <a:r>
              <a:rPr lang="en-US" dirty="0" err="1" smtClean="0"/>
              <a:t>P</a:t>
            </a:r>
            <a:r>
              <a:rPr lang="en-US" baseline="-25000" dirty="0" err="1" smtClean="0"/>
              <a:t>Static</a:t>
            </a:r>
            <a:r>
              <a:rPr lang="en-US" baseline="-25000" dirty="0" smtClean="0"/>
              <a:t> </a:t>
            </a:r>
            <a:r>
              <a:rPr lang="en-US" dirty="0" smtClean="0"/>
              <a:t> +   ½ rV</a:t>
            </a:r>
            <a:r>
              <a:rPr lang="en-US" baseline="30000" dirty="0" smtClean="0"/>
              <a:t>2</a:t>
            </a:r>
            <a:r>
              <a:rPr lang="en-US" dirty="0" smtClean="0"/>
              <a:t>	= </a:t>
            </a:r>
            <a:r>
              <a:rPr lang="en-US" dirty="0" err="1" smtClean="0"/>
              <a:t>P</a:t>
            </a:r>
            <a:r>
              <a:rPr lang="en-US" baseline="-25000" dirty="0" err="1" smtClean="0"/>
              <a:t>Total</a:t>
            </a:r>
            <a:r>
              <a:rPr lang="en-US" dirty="0" smtClean="0"/>
              <a:t>  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US" sz="1600" dirty="0" smtClean="0"/>
              <a:t>		</a:t>
            </a:r>
            <a:r>
              <a:rPr lang="en-US" sz="1600" dirty="0" err="1" smtClean="0"/>
              <a:t>P</a:t>
            </a:r>
            <a:r>
              <a:rPr lang="en-US" sz="1600" baseline="-25000" dirty="0" err="1" smtClean="0"/>
              <a:t>Static</a:t>
            </a:r>
            <a:r>
              <a:rPr lang="en-US" sz="1600" baseline="-25000" dirty="0" smtClean="0"/>
              <a:t> </a:t>
            </a:r>
            <a:r>
              <a:rPr lang="en-US" sz="1600" dirty="0" smtClean="0"/>
              <a:t> =  The pressure measured by a gauge on an aerodynamic surface</a:t>
            </a:r>
            <a:endParaRPr lang="en-GB" sz="1600" dirty="0" smtClean="0"/>
          </a:p>
          <a:p>
            <a:pPr>
              <a:buNone/>
            </a:pPr>
            <a:r>
              <a:rPr lang="en-US" sz="1600" dirty="0" smtClean="0"/>
              <a:t>		</a:t>
            </a:r>
            <a:r>
              <a:rPr lang="en-US" sz="1600" dirty="0" err="1" smtClean="0"/>
              <a:t>P</a:t>
            </a:r>
            <a:r>
              <a:rPr lang="en-US" sz="1600" baseline="-25000" dirty="0" err="1" smtClean="0"/>
              <a:t>Total</a:t>
            </a:r>
            <a:r>
              <a:rPr lang="en-US" sz="1600" baseline="-25000" dirty="0" smtClean="0"/>
              <a:t> </a:t>
            </a:r>
            <a:r>
              <a:rPr lang="en-US" sz="1600" dirty="0" smtClean="0"/>
              <a:t> =  The pressure measured by a gauge where the air is stationary</a:t>
            </a:r>
            <a:endParaRPr lang="en-GB" sz="1600" dirty="0" smtClean="0"/>
          </a:p>
          <a:p>
            <a:pPr>
              <a:buNone/>
            </a:pPr>
            <a:r>
              <a:rPr lang="en-US" sz="1600" dirty="0" smtClean="0"/>
              <a:t>		½ rV</a:t>
            </a:r>
            <a:r>
              <a:rPr lang="en-US" sz="1600" baseline="30000" dirty="0" smtClean="0"/>
              <a:t>2 </a:t>
            </a:r>
            <a:r>
              <a:rPr lang="en-US" sz="1600" dirty="0" smtClean="0"/>
              <a:t>  is also known as dynamic pressure</a:t>
            </a:r>
            <a:endParaRPr lang="en-GB" sz="1600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b="1" i="1" dirty="0" smtClean="0">
              <a:solidFill>
                <a:srgbClr val="008000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en-GB" b="1" i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858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408000"/>
                </a:solidFill>
              </a:rPr>
              <a:t>Aerodynamics – The Physics</a:t>
            </a:r>
            <a:endParaRPr lang="en-US" dirty="0">
              <a:solidFill>
                <a:srgbClr val="408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357298"/>
            <a:ext cx="7889901" cy="5214974"/>
          </a:xfrm>
        </p:spPr>
        <p:txBody>
          <a:bodyPr/>
          <a:lstStyle/>
          <a:p>
            <a:pPr>
              <a:buNone/>
            </a:pPr>
            <a:r>
              <a:rPr lang="en-GB" b="1" i="1" dirty="0" err="1" smtClean="0">
                <a:solidFill>
                  <a:srgbClr val="008000"/>
                </a:solidFill>
              </a:rPr>
              <a:t>Pitot</a:t>
            </a:r>
            <a:r>
              <a:rPr lang="en-GB" b="1" i="1" dirty="0" smtClean="0">
                <a:solidFill>
                  <a:srgbClr val="008000"/>
                </a:solidFill>
              </a:rPr>
              <a:t>-static tubes – How they work</a:t>
            </a:r>
          </a:p>
          <a:p>
            <a:pPr>
              <a:buNone/>
            </a:pPr>
            <a:endParaRPr lang="en-GB" sz="1800" dirty="0" smtClean="0">
              <a:ea typeface="+mn-ea"/>
            </a:endParaRP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b="1" i="1" dirty="0" smtClean="0">
              <a:solidFill>
                <a:srgbClr val="008000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en-GB" b="1" i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Computer graphic of a pitot-static tube. Velocity equals the square&#10; root of twice the difference in measured pressure divided by the density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946660"/>
            <a:ext cx="5929354" cy="44470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MU POWERPOINT TEMPLATE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SMU POWERPOINT TEMPLATE</Template>
  <TotalTime>806</TotalTime>
  <Words>1127</Words>
  <Application>Microsoft Office PowerPoint</Application>
  <PresentationFormat>On-screen Show (4:3)</PresentationFormat>
  <Paragraphs>567</Paragraphs>
  <Slides>29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2" baseType="lpstr">
      <vt:lpstr>SMU POWERPOINT TEMPLATE</vt:lpstr>
      <vt:lpstr>Document</vt:lpstr>
      <vt:lpstr>Equation</vt:lpstr>
      <vt:lpstr>Data Acquisition Hardware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Sensors</vt:lpstr>
      <vt:lpstr>Aerodynamics – The Physics</vt:lpstr>
      <vt:lpstr>Aerodynamics – The Physics</vt:lpstr>
      <vt:lpstr>Aerodynamics – The Physics</vt:lpstr>
      <vt:lpstr>Aerodynamics – The Physics</vt:lpstr>
      <vt:lpstr>Aerodynamics – The Physics</vt:lpstr>
      <vt:lpstr>Aerodynamics – The Physics</vt:lpstr>
    </vt:vector>
  </TitlesOfParts>
  <Company>SMU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Aerodynamics</dc:title>
  <dc:creator>fad-tt</dc:creator>
  <cp:lastModifiedBy>Tudor, Timothy</cp:lastModifiedBy>
  <cp:revision>86</cp:revision>
  <dcterms:created xsi:type="dcterms:W3CDTF">2010-09-22T08:44:59Z</dcterms:created>
  <dcterms:modified xsi:type="dcterms:W3CDTF">2014-10-08T09:25:27Z</dcterms:modified>
</cp:coreProperties>
</file>