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77" r:id="rId5"/>
    <p:sldId id="259" r:id="rId6"/>
    <p:sldId id="265" r:id="rId7"/>
    <p:sldId id="269" r:id="rId8"/>
    <p:sldId id="268" r:id="rId9"/>
    <p:sldId id="266" r:id="rId10"/>
    <p:sldId id="267" r:id="rId11"/>
    <p:sldId id="270" r:id="rId12"/>
    <p:sldId id="260" r:id="rId13"/>
    <p:sldId id="263" r:id="rId14"/>
    <p:sldId id="261" r:id="rId15"/>
    <p:sldId id="271" r:id="rId16"/>
    <p:sldId id="272" r:id="rId17"/>
    <p:sldId id="276"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0" d="100"/>
          <a:sy n="110" d="100"/>
        </p:scale>
        <p:origin x="1644" y="10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smtClean="0"/>
              <a:t>Click to edit Master title style</a:t>
            </a:r>
            <a:endParaRPr kumimoji="0" lang="en-US"/>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smtClean="0"/>
              <a:t>Click to edit Master subtitle style</a:t>
            </a:r>
            <a:endParaRPr kumimoji="0" lang="en-US"/>
          </a:p>
        </p:txBody>
      </p:sp>
      <p:sp>
        <p:nvSpPr>
          <p:cNvPr id="4" name="Date Placeholder 3"/>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935C4-FABB-4581-8148-3A42AC65F377}" type="slidenum">
              <a:rPr lang="en-GB" smtClean="0"/>
              <a:pPr/>
              <a:t>‹#›</a:t>
            </a:fld>
            <a:endParaRPr lang="en-GB"/>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935C4-FABB-4581-8148-3A42AC65F377}"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935C4-FABB-4581-8148-3A42AC65F377}"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935C4-FABB-4581-8148-3A42AC65F377}"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smtClean="0"/>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9B935C4-FABB-4581-8148-3A42AC65F377}"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9B935C4-FABB-4581-8148-3A42AC65F37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9B935C4-FABB-4581-8148-3A42AC65F37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smtClean="0"/>
              <a:t>Click to edit Master title style</a:t>
            </a:r>
            <a:endParaRPr kumimoji="0" lang="en-US"/>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9B935C4-FABB-4581-8148-3A42AC65F377}" type="slidenum">
              <a:rPr lang="en-GB" smtClean="0"/>
              <a:pPr/>
              <a:t>‹#›</a:t>
            </a:fld>
            <a:endParaRPr lang="en-GB"/>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9AB99C21-DC34-490F-BC92-BCE0BAFC947E}" type="datetimeFigureOut">
              <a:rPr lang="en-GB" smtClean="0"/>
              <a:pPr/>
              <a:t>04/10/2017</a:t>
            </a:fld>
            <a:endParaRPr lang="en-GB"/>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GB"/>
          </a:p>
        </p:txBody>
      </p:sp>
      <p:sp>
        <p:nvSpPr>
          <p:cNvPr id="7" name="Slide Number Placeholder 6"/>
          <p:cNvSpPr>
            <a:spLocks noGrp="1"/>
          </p:cNvSpPr>
          <p:nvPr>
            <p:ph type="sldNum" sz="quarter" idx="12"/>
          </p:nvPr>
        </p:nvSpPr>
        <p:spPr>
          <a:xfrm>
            <a:off x="8339328" y="1170432"/>
            <a:ext cx="733864" cy="201168"/>
          </a:xfrm>
        </p:spPr>
        <p:txBody>
          <a:bodyPr/>
          <a:lstStyle/>
          <a:p>
            <a:fld id="{A9B935C4-FABB-4581-8148-3A42AC65F377}"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9B935C4-FABB-4581-8148-3A42AC65F37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304800"/>
            <a:ext cx="60198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AB99C21-DC34-490F-BC92-BCE0BAFC947E}" type="datetimeFigureOut">
              <a:rPr lang="en-GB" smtClean="0"/>
              <a:pPr/>
              <a:t>04/10/2017</a:t>
            </a:fld>
            <a:endParaRPr lang="en-GB"/>
          </a:p>
        </p:txBody>
      </p:sp>
      <p:sp>
        <p:nvSpPr>
          <p:cNvPr id="5" name="Footer Placeholder 4"/>
          <p:cNvSpPr>
            <a:spLocks noGrp="1"/>
          </p:cNvSpPr>
          <p:nvPr>
            <p:ph type="ftr" sz="quarter" idx="11"/>
          </p:nvPr>
        </p:nvSpPr>
        <p:spPr>
          <a:xfrm>
            <a:off x="2640597" y="6377459"/>
            <a:ext cx="3836404" cy="365125"/>
          </a:xfrm>
        </p:spPr>
        <p:txBody>
          <a:bodyPr/>
          <a:lstStyle/>
          <a:p>
            <a:endParaRPr lang="en-GB"/>
          </a:p>
        </p:txBody>
      </p:sp>
      <p:sp>
        <p:nvSpPr>
          <p:cNvPr id="6" name="Slide Number Placeholder 5"/>
          <p:cNvSpPr>
            <a:spLocks noGrp="1"/>
          </p:cNvSpPr>
          <p:nvPr>
            <p:ph type="sldNum" sz="quarter" idx="12"/>
          </p:nvPr>
        </p:nvSpPr>
        <p:spPr/>
        <p:txBody>
          <a:bodyPr/>
          <a:lstStyle/>
          <a:p>
            <a:fld id="{A9B935C4-FABB-4581-8148-3A42AC65F37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9AB99C21-DC34-490F-BC92-BCE0BAFC947E}" type="datetimeFigureOut">
              <a:rPr lang="en-GB" smtClean="0"/>
              <a:pPr/>
              <a:t>04/10/2017</a:t>
            </a:fld>
            <a:endParaRPr lang="en-GB"/>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A9B935C4-FABB-4581-8148-3A42AC65F377}" type="slidenum">
              <a:rPr lang="en-GB" smtClean="0"/>
              <a:pPr/>
              <a:t>‹#›</a:t>
            </a:fld>
            <a:endParaRPr lang="en-GB"/>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2">
            <a:extLst>
              <a:ext uri="{28A0092B-C50C-407E-A947-70E740481C1C}">
                <a14:useLocalDpi xmlns:a14="http://schemas.microsoft.com/office/drawing/2010/main" val="0"/>
              </a:ext>
            </a:extLst>
          </a:blip>
          <a:stretch>
            <a:fillRect/>
          </a:stretch>
        </p:blipFill>
        <p:spPr>
          <a:xfrm>
            <a:off x="251520" y="260648"/>
            <a:ext cx="5040560" cy="6480720"/>
          </a:xfrm>
          <a:prstGeom prst="rect">
            <a:avLst/>
          </a:prstGeom>
        </p:spPr>
      </p:pic>
      <p:sp>
        <p:nvSpPr>
          <p:cNvPr id="2" name="Title 1"/>
          <p:cNvSpPr>
            <a:spLocks noGrp="1"/>
          </p:cNvSpPr>
          <p:nvPr>
            <p:ph type="ctrTitle"/>
          </p:nvPr>
        </p:nvSpPr>
        <p:spPr>
          <a:xfrm>
            <a:off x="199146" y="5581383"/>
            <a:ext cx="8595526" cy="1179512"/>
          </a:xfrm>
        </p:spPr>
        <p:txBody>
          <a:bodyPr>
            <a:noAutofit/>
          </a:bodyPr>
          <a:lstStyle/>
          <a:p>
            <a:pPr algn="r"/>
            <a:r>
              <a:rPr lang="en-GB" sz="6000" dirty="0" smtClean="0">
                <a:effectLst>
                  <a:outerShdw blurRad="38100" dist="38100" dir="2700000" algn="tl">
                    <a:srgbClr val="000000">
                      <a:alpha val="43137"/>
                    </a:srgbClr>
                  </a:outerShdw>
                </a:effectLst>
              </a:rPr>
              <a:t>Towns, Tombs  </a:t>
            </a:r>
            <a:r>
              <a:rPr lang="en-GB" sz="6000" dirty="0" smtClean="0">
                <a:effectLst>
                  <a:outerShdw blurRad="38100" dist="38100" dir="2700000" algn="tl">
                    <a:srgbClr val="000000">
                      <a:alpha val="43137"/>
                    </a:srgbClr>
                  </a:outerShdw>
                </a:effectLst>
              </a:rPr>
              <a:t>&amp; Temples</a:t>
            </a:r>
            <a:endParaRPr lang="en-GB" sz="6000" dirty="0">
              <a:effectLst>
                <a:outerShdw blurRad="38100" dist="38100" dir="2700000" algn="tl">
                  <a:srgbClr val="000000">
                    <a:alpha val="43137"/>
                  </a:srgbClr>
                </a:outerShdw>
              </a:effectLst>
            </a:endParaRPr>
          </a:p>
        </p:txBody>
      </p:sp>
      <p:sp>
        <p:nvSpPr>
          <p:cNvPr id="3" name="Subtitle 2"/>
          <p:cNvSpPr>
            <a:spLocks noGrp="1"/>
          </p:cNvSpPr>
          <p:nvPr>
            <p:ph type="subTitle" idx="1"/>
          </p:nvPr>
        </p:nvSpPr>
        <p:spPr>
          <a:xfrm>
            <a:off x="199146" y="44624"/>
            <a:ext cx="8693334" cy="1728192"/>
          </a:xfrm>
        </p:spPr>
        <p:txBody>
          <a:bodyPr>
            <a:normAutofit/>
          </a:bodyPr>
          <a:lstStyle/>
          <a:p>
            <a:pPr algn="r"/>
            <a:r>
              <a:rPr lang="en-GB" sz="4400" b="1" dirty="0" smtClean="0"/>
              <a:t>Introduction: Theoretical Approaches </a:t>
            </a:r>
            <a:endParaRPr lang="en-GB" sz="4400" b="1" dirty="0"/>
          </a:p>
        </p:txBody>
      </p:sp>
    </p:spTree>
    <p:extLst>
      <p:ext uri="{BB962C8B-B14F-4D97-AF65-F5344CB8AC3E}">
        <p14:creationId xmlns:p14="http://schemas.microsoft.com/office/powerpoint/2010/main" val="11329906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the Module</a:t>
            </a:r>
            <a:endParaRPr lang="en-GB" dirty="0"/>
          </a:p>
        </p:txBody>
      </p:sp>
      <p:sp>
        <p:nvSpPr>
          <p:cNvPr id="4" name="Content Placeholder 3"/>
          <p:cNvSpPr>
            <a:spLocks noGrp="1"/>
          </p:cNvSpPr>
          <p:nvPr>
            <p:ph sz="half" idx="1"/>
          </p:nvPr>
        </p:nvSpPr>
        <p:spPr>
          <a:xfrm>
            <a:off x="251520" y="1772816"/>
            <a:ext cx="4330824" cy="4623816"/>
          </a:xfrm>
        </p:spPr>
        <p:txBody>
          <a:bodyPr>
            <a:normAutofit/>
          </a:bodyPr>
          <a:lstStyle/>
          <a:p>
            <a:r>
              <a:rPr lang="en-GB" dirty="0" smtClean="0"/>
              <a:t>Using archaeological theory to explore human action in the Bronze Age</a:t>
            </a:r>
          </a:p>
          <a:p>
            <a:pPr lvl="1"/>
            <a:r>
              <a:rPr lang="en-GB" dirty="0" smtClean="0"/>
              <a:t>Household activities in villages in towns</a:t>
            </a:r>
          </a:p>
          <a:p>
            <a:pPr lvl="1"/>
            <a:r>
              <a:rPr lang="en-GB" dirty="0" smtClean="0"/>
              <a:t>Household &amp; ceremonial activities in palaces</a:t>
            </a:r>
          </a:p>
          <a:p>
            <a:pPr lvl="1"/>
            <a:r>
              <a:rPr lang="en-GB" dirty="0" smtClean="0"/>
              <a:t>Ritual action: tombs &amp; temples</a:t>
            </a:r>
          </a:p>
          <a:p>
            <a:r>
              <a:rPr lang="en-GB" dirty="0" smtClean="0"/>
              <a:t>Geography &amp; timeframe</a:t>
            </a:r>
            <a:endParaRPr lang="en-GB" dirty="0"/>
          </a:p>
        </p:txBody>
      </p:sp>
      <p:pic>
        <p:nvPicPr>
          <p:cNvPr id="6" name="Picture 7" descr="Mediterranian_Sea"/>
          <p:cNvPicPr>
            <a:picLocks noGrp="1" noChangeAspect="1" noChangeArrowheads="1"/>
          </p:cNvPicPr>
          <p:nvPr>
            <p:ph sz="half" idx="2"/>
          </p:nvPr>
        </p:nvPicPr>
        <p:blipFill rotWithShape="1">
          <a:blip r:embed="rId2" cstate="email"/>
          <a:srcRect/>
          <a:stretch/>
        </p:blipFill>
        <p:spPr bwMode="auto">
          <a:xfrm>
            <a:off x="4716016" y="1916832"/>
            <a:ext cx="4201280" cy="3960440"/>
          </a:xfrm>
          <a:prstGeom prst="rect">
            <a:avLst/>
          </a:prstGeom>
          <a:noFill/>
          <a:ln w="9525">
            <a:noFill/>
            <a:miter lim="800000"/>
            <a:headEnd/>
            <a:tailEnd/>
          </a:ln>
        </p:spPr>
      </p:pic>
    </p:spTree>
    <p:extLst>
      <p:ext uri="{BB962C8B-B14F-4D97-AF65-F5344CB8AC3E}">
        <p14:creationId xmlns:p14="http://schemas.microsoft.com/office/powerpoint/2010/main" val="753536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2000"/>
                                        <p:tgtEl>
                                          <p:spTgt spid="4">
                                            <p:txEl>
                                              <p:pRg st="1" end="1"/>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Effect transition="in" filter="fade">
                                      <p:cBhvr>
                                        <p:cTn id="15" dur="2000"/>
                                        <p:tgtEl>
                                          <p:spTgt spid="4">
                                            <p:txEl>
                                              <p:pRg st="2" end="2"/>
                                            </p:txEl>
                                          </p:spTgt>
                                        </p:tgtEl>
                                      </p:cBhvr>
                                    </p:animEffect>
                                  </p:childTnLst>
                                </p:cTn>
                              </p:par>
                            </p:childTnLst>
                          </p:cTn>
                        </p:par>
                        <p:par>
                          <p:cTn id="16" fill="hold">
                            <p:stCondLst>
                              <p:cond delay="4500"/>
                            </p:stCondLst>
                            <p:childTnLst>
                              <p:par>
                                <p:cTn id="17" presetID="10" presetClass="entr" presetSubtype="0" fill="hold" grpId="0" nodeType="after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animEffect transition="in" filter="fade">
                                      <p:cBhvr>
                                        <p:cTn id="19" dur="2000"/>
                                        <p:tgtEl>
                                          <p:spTgt spid="4">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4">
                                            <p:txEl>
                                              <p:pRg st="4" end="4"/>
                                            </p:txEl>
                                          </p:spTgt>
                                        </p:tgtEl>
                                        <p:attrNameLst>
                                          <p:attrName>style.visibility</p:attrName>
                                        </p:attrNameLst>
                                      </p:cBhvr>
                                      <p:to>
                                        <p:strVal val="visible"/>
                                      </p:to>
                                    </p:set>
                                    <p:animEffect transition="in" filter="fade">
                                      <p:cBhvr>
                                        <p:cTn id="24"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5" name="Content Placeholder 4"/>
          <p:cNvSpPr>
            <a:spLocks noGrp="1"/>
          </p:cNvSpPr>
          <p:nvPr>
            <p:ph idx="1"/>
          </p:nvPr>
        </p:nvSpPr>
        <p:spPr/>
        <p:txBody>
          <a:bodyPr/>
          <a:lstStyle/>
          <a:p>
            <a:r>
              <a:rPr lang="en-GB" dirty="0" smtClean="0"/>
              <a:t>1 x 3000-word essay</a:t>
            </a:r>
          </a:p>
          <a:p>
            <a:pPr lvl="1"/>
            <a:r>
              <a:rPr lang="en-GB" dirty="0" smtClean="0">
                <a:solidFill>
                  <a:schemeClr val="accent1"/>
                </a:solidFill>
              </a:rPr>
              <a:t>Due </a:t>
            </a:r>
            <a:r>
              <a:rPr lang="en-GB" u="sng" dirty="0" smtClean="0">
                <a:solidFill>
                  <a:schemeClr val="accent1"/>
                </a:solidFill>
              </a:rPr>
              <a:t>Thursday 14</a:t>
            </a:r>
            <a:r>
              <a:rPr lang="en-GB" u="sng" baseline="30000" dirty="0" smtClean="0">
                <a:solidFill>
                  <a:schemeClr val="accent1"/>
                </a:solidFill>
              </a:rPr>
              <a:t>th</a:t>
            </a:r>
            <a:r>
              <a:rPr lang="en-GB" u="sng" dirty="0" smtClean="0">
                <a:solidFill>
                  <a:schemeClr val="accent1"/>
                </a:solidFill>
              </a:rPr>
              <a:t> December </a:t>
            </a:r>
            <a:r>
              <a:rPr lang="en-GB" u="sng" dirty="0" smtClean="0">
                <a:solidFill>
                  <a:schemeClr val="accent1"/>
                </a:solidFill>
              </a:rPr>
              <a:t>at midnight!</a:t>
            </a:r>
            <a:endParaRPr lang="en-GB" dirty="0" smtClean="0">
              <a:solidFill>
                <a:schemeClr val="accent1"/>
              </a:solidFill>
            </a:endParaRPr>
          </a:p>
          <a:p>
            <a:r>
              <a:rPr lang="en-GB" dirty="0" smtClean="0"/>
              <a:t>1 x 2 hour exam (exam period)</a:t>
            </a:r>
          </a:p>
          <a:p>
            <a:pPr lvl="1"/>
            <a:r>
              <a:rPr lang="en-GB" dirty="0" smtClean="0"/>
              <a:t>Two sections (one question from each)</a:t>
            </a:r>
          </a:p>
          <a:p>
            <a:pPr lvl="1"/>
            <a:r>
              <a:rPr lang="en-GB" dirty="0" smtClean="0"/>
              <a:t>Section A: choice of three essay questions (theory)</a:t>
            </a:r>
          </a:p>
          <a:p>
            <a:pPr lvl="1"/>
            <a:r>
              <a:rPr lang="en-GB" dirty="0" smtClean="0"/>
              <a:t>Section B: picture questions</a:t>
            </a:r>
          </a:p>
        </p:txBody>
      </p:sp>
    </p:spTree>
    <p:extLst>
      <p:ext uri="{BB962C8B-B14F-4D97-AF65-F5344CB8AC3E}">
        <p14:creationId xmlns:p14="http://schemas.microsoft.com/office/powerpoint/2010/main" val="356363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1" end="1"/>
                                            </p:txEl>
                                          </p:spTgt>
                                        </p:tgtEl>
                                        <p:attrNameLst>
                                          <p:attrName>style.visibility</p:attrName>
                                        </p:attrNameLst>
                                      </p:cBhvr>
                                      <p:to>
                                        <p:strVal val="visible"/>
                                      </p:to>
                                    </p:set>
                                    <p:animEffect transition="in" filter="fade">
                                      <p:cBhvr>
                                        <p:cTn id="10" dur="500"/>
                                        <p:tgtEl>
                                          <p:spTgt spid="5">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Effect transition="in" filter="fade">
                                      <p:cBhvr>
                                        <p:cTn id="15" dur="500"/>
                                        <p:tgtEl>
                                          <p:spTgt spid="5">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fade">
                                      <p:cBhvr>
                                        <p:cTn id="18" dur="500"/>
                                        <p:tgtEl>
                                          <p:spTgt spid="5">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animEffect transition="in" filter="fade">
                                      <p:cBhvr>
                                        <p:cTn id="21" dur="500"/>
                                        <p:tgtEl>
                                          <p:spTgt spid="5">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5">
                                            <p:txEl>
                                              <p:pRg st="5" end="5"/>
                                            </p:txEl>
                                          </p:spTgt>
                                        </p:tgtEl>
                                        <p:attrNameLst>
                                          <p:attrName>style.visibility</p:attrName>
                                        </p:attrNameLst>
                                      </p:cBhvr>
                                      <p:to>
                                        <p:strVal val="visible"/>
                                      </p:to>
                                    </p:set>
                                    <p:animEffect transition="in" filter="fade">
                                      <p:cBhvr>
                                        <p:cTn id="24"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a:xfrm>
            <a:off x="457200" y="1775191"/>
            <a:ext cx="8229600" cy="4966177"/>
          </a:xfrm>
        </p:spPr>
        <p:txBody>
          <a:bodyPr>
            <a:normAutofit/>
          </a:bodyPr>
          <a:lstStyle/>
          <a:p>
            <a:r>
              <a:rPr lang="en-GB" dirty="0"/>
              <a:t>Choosing a case study of your choice drawn from the Bronze Age East Mediterranean (Aegean, Cyprus or the Levant) consider how theoretical perspectives might help archaeologists to interpret one of the following:</a:t>
            </a:r>
          </a:p>
          <a:p>
            <a:pPr lvl="1"/>
            <a:r>
              <a:rPr lang="en-GB" dirty="0"/>
              <a:t>Household Archaeology in rural communities</a:t>
            </a:r>
          </a:p>
          <a:p>
            <a:pPr lvl="1"/>
            <a:r>
              <a:rPr lang="en-GB" dirty="0"/>
              <a:t>Household Archaeology in urban settings</a:t>
            </a:r>
          </a:p>
          <a:p>
            <a:pPr lvl="1"/>
            <a:r>
              <a:rPr lang="en-GB" dirty="0"/>
              <a:t>Ritual and ceremony in palatial contexts</a:t>
            </a:r>
          </a:p>
          <a:p>
            <a:pPr marL="118872" lvl="0" indent="0">
              <a:buNone/>
            </a:pPr>
            <a:endParaRPr lang="en-GB" dirty="0"/>
          </a:p>
        </p:txBody>
      </p:sp>
    </p:spTree>
    <p:extLst>
      <p:ext uri="{BB962C8B-B14F-4D97-AF65-F5344CB8AC3E}">
        <p14:creationId xmlns:p14="http://schemas.microsoft.com/office/powerpoint/2010/main" val="4059652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Theoretical Approaches</a:t>
            </a:r>
            <a:endParaRPr lang="en-GB" dirty="0"/>
          </a:p>
        </p:txBody>
      </p:sp>
      <p:sp>
        <p:nvSpPr>
          <p:cNvPr id="3" name="Content Placeholder 2"/>
          <p:cNvSpPr>
            <a:spLocks noGrp="1"/>
          </p:cNvSpPr>
          <p:nvPr>
            <p:ph idx="1"/>
          </p:nvPr>
        </p:nvSpPr>
        <p:spPr/>
        <p:txBody>
          <a:bodyPr>
            <a:normAutofit/>
          </a:bodyPr>
          <a:lstStyle/>
          <a:p>
            <a:r>
              <a:rPr lang="en-GB" dirty="0" smtClean="0"/>
              <a:t>Thinking about human action:</a:t>
            </a:r>
          </a:p>
          <a:p>
            <a:r>
              <a:rPr lang="en-GB" dirty="0" smtClean="0"/>
              <a:t>Social reproduction</a:t>
            </a:r>
          </a:p>
          <a:p>
            <a:pPr lvl="1"/>
            <a:r>
              <a:rPr lang="en-GB" dirty="0" smtClean="0"/>
              <a:t>Bourdieu: theory of practice</a:t>
            </a:r>
          </a:p>
          <a:p>
            <a:r>
              <a:rPr lang="en-GB" dirty="0" smtClean="0"/>
              <a:t>Materiality</a:t>
            </a:r>
          </a:p>
          <a:p>
            <a:pPr lvl="1"/>
            <a:r>
              <a:rPr lang="en-GB" dirty="0" err="1" smtClean="0"/>
              <a:t>Latour</a:t>
            </a:r>
            <a:r>
              <a:rPr lang="en-GB" dirty="0"/>
              <a:t>: Actor Network Theory (ANT)</a:t>
            </a:r>
          </a:p>
          <a:p>
            <a:pPr lvl="1"/>
            <a:r>
              <a:rPr lang="en-GB" dirty="0" err="1" smtClean="0"/>
              <a:t>Connerton</a:t>
            </a:r>
            <a:r>
              <a:rPr lang="en-GB" dirty="0" smtClean="0"/>
              <a:t>: inscribed &amp; incorporated practices</a:t>
            </a:r>
          </a:p>
          <a:p>
            <a:pPr lvl="1"/>
            <a:r>
              <a:rPr lang="en-GB" dirty="0" smtClean="0"/>
              <a:t>Structured depositions &amp; fragmentation</a:t>
            </a:r>
          </a:p>
          <a:p>
            <a:r>
              <a:rPr lang="en-GB" dirty="0" smtClean="0"/>
              <a:t>Ritual performance</a:t>
            </a:r>
          </a:p>
        </p:txBody>
      </p:sp>
    </p:spTree>
    <p:extLst>
      <p:ext uri="{BB962C8B-B14F-4D97-AF65-F5344CB8AC3E}">
        <p14:creationId xmlns:p14="http://schemas.microsoft.com/office/powerpoint/2010/main" val="1234611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par>
                          <p:cTn id="29" fill="hold">
                            <p:stCondLst>
                              <p:cond delay="100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Theory of Practice</a:t>
            </a:r>
            <a:endParaRPr lang="en-GB" dirty="0"/>
          </a:p>
        </p:txBody>
      </p:sp>
      <p:sp>
        <p:nvSpPr>
          <p:cNvPr id="3" name="Content Placeholder 2"/>
          <p:cNvSpPr>
            <a:spLocks noGrp="1"/>
          </p:cNvSpPr>
          <p:nvPr>
            <p:ph idx="1"/>
          </p:nvPr>
        </p:nvSpPr>
        <p:spPr>
          <a:xfrm>
            <a:off x="395536" y="1772816"/>
            <a:ext cx="8291264" cy="4896543"/>
          </a:xfrm>
        </p:spPr>
        <p:txBody>
          <a:bodyPr>
            <a:normAutofit/>
          </a:bodyPr>
          <a:lstStyle/>
          <a:p>
            <a:pPr>
              <a:lnSpc>
                <a:spcPct val="90000"/>
              </a:lnSpc>
              <a:defRPr/>
            </a:pPr>
            <a:r>
              <a:rPr lang="en-GB" sz="2800" dirty="0" smtClean="0">
                <a:effectLst>
                  <a:outerShdw blurRad="38100" dist="38100" dir="2700000" algn="tl">
                    <a:srgbClr val="000000">
                      <a:alpha val="43137"/>
                    </a:srgbClr>
                  </a:outerShdw>
                </a:effectLst>
              </a:rPr>
              <a:t>How individuals (social actors or agents) </a:t>
            </a:r>
            <a:r>
              <a:rPr lang="en-GB" sz="2800" dirty="0">
                <a:effectLst>
                  <a:outerShdw blurRad="38100" dist="38100" dir="2700000" algn="tl">
                    <a:srgbClr val="000000">
                      <a:alpha val="43137"/>
                    </a:srgbClr>
                  </a:outerShdw>
                </a:effectLst>
              </a:rPr>
              <a:t>enact, reproduce &amp; transform social rules</a:t>
            </a:r>
          </a:p>
          <a:p>
            <a:pPr lvl="1">
              <a:lnSpc>
                <a:spcPct val="90000"/>
              </a:lnSpc>
              <a:defRPr/>
            </a:pPr>
            <a:r>
              <a:rPr lang="en-GB" sz="2400" dirty="0">
                <a:solidFill>
                  <a:srgbClr val="FFC000"/>
                </a:solidFill>
              </a:rPr>
              <a:t>Habitus: </a:t>
            </a:r>
            <a:r>
              <a:rPr lang="en-US" sz="2400" dirty="0"/>
              <a:t>culturally acquired rules &amp; patterns of thought &amp; </a:t>
            </a:r>
            <a:r>
              <a:rPr lang="en-US" sz="2400" dirty="0" err="1"/>
              <a:t>behaviour</a:t>
            </a:r>
            <a:endParaRPr lang="en-GB" sz="2400" dirty="0"/>
          </a:p>
          <a:p>
            <a:pPr lvl="1">
              <a:lnSpc>
                <a:spcPct val="90000"/>
              </a:lnSpc>
              <a:defRPr/>
            </a:pPr>
            <a:r>
              <a:rPr lang="en-GB" sz="2400" dirty="0"/>
              <a:t>It gives direction to concrete actions </a:t>
            </a:r>
            <a:r>
              <a:rPr lang="en-GB" sz="2400" dirty="0">
                <a:solidFill>
                  <a:srgbClr val="FFC000"/>
                </a:solidFill>
              </a:rPr>
              <a:t>(praxis) </a:t>
            </a:r>
            <a:r>
              <a:rPr lang="en-GB" sz="2400" dirty="0"/>
              <a:t>by social agents</a:t>
            </a:r>
            <a:r>
              <a:rPr lang="en-US" sz="2400" dirty="0" smtClean="0"/>
              <a:t>/actors</a:t>
            </a:r>
          </a:p>
          <a:p>
            <a:pPr lvl="1">
              <a:defRPr/>
            </a:pPr>
            <a:r>
              <a:rPr lang="en-US" sz="2400" dirty="0">
                <a:solidFill>
                  <a:srgbClr val="FFC000"/>
                </a:solidFill>
                <a:effectLst>
                  <a:outerShdw blurRad="38100" dist="38100" dir="2700000" algn="tl">
                    <a:srgbClr val="000000">
                      <a:alpha val="43137"/>
                    </a:srgbClr>
                  </a:outerShdw>
                </a:effectLst>
              </a:rPr>
              <a:t>Field:</a:t>
            </a:r>
            <a:r>
              <a:rPr lang="en-US" sz="2400" dirty="0">
                <a:effectLst>
                  <a:outerShdw blurRad="38100" dist="38100" dir="2700000" algn="tl">
                    <a:srgbClr val="000000">
                      <a:alpha val="43137"/>
                    </a:srgbClr>
                  </a:outerShdw>
                </a:effectLst>
              </a:rPr>
              <a:t> a place where social agents interact &amp; struggle for </a:t>
            </a:r>
            <a:r>
              <a:rPr lang="en-US" sz="2400" dirty="0" smtClean="0">
                <a:effectLst>
                  <a:outerShdw blurRad="38100" dist="38100" dir="2700000" algn="tl">
                    <a:srgbClr val="000000">
                      <a:alpha val="43137"/>
                    </a:srgbClr>
                  </a:outerShdw>
                </a:effectLst>
              </a:rPr>
              <a:t>power =  </a:t>
            </a:r>
            <a:r>
              <a:rPr lang="en-US" sz="2400" dirty="0">
                <a:effectLst>
                  <a:outerShdw blurRad="38100" dist="38100" dir="2700000" algn="tl">
                    <a:srgbClr val="000000">
                      <a:alpha val="43137"/>
                    </a:srgbClr>
                  </a:outerShdw>
                </a:effectLst>
              </a:rPr>
              <a:t>structured system of social positions </a:t>
            </a:r>
            <a:r>
              <a:rPr lang="en-US" sz="2400" dirty="0" smtClean="0">
                <a:effectLst>
                  <a:outerShdw blurRad="38100" dist="38100" dir="2700000" algn="tl">
                    <a:srgbClr val="000000">
                      <a:alpha val="43137"/>
                    </a:srgbClr>
                  </a:outerShdw>
                </a:effectLst>
              </a:rPr>
              <a:t>in </a:t>
            </a:r>
            <a:r>
              <a:rPr lang="en-US" sz="2400" dirty="0">
                <a:effectLst>
                  <a:outerShdw blurRad="38100" dist="38100" dir="2700000" algn="tl">
                    <a:srgbClr val="000000">
                      <a:alpha val="43137"/>
                    </a:srgbClr>
                  </a:outerShdw>
                </a:effectLst>
              </a:rPr>
              <a:t>which agents </a:t>
            </a:r>
            <a:r>
              <a:rPr lang="en-US" sz="2400" dirty="0" smtClean="0">
                <a:effectLst>
                  <a:outerShdw blurRad="38100" dist="38100" dir="2700000" algn="tl">
                    <a:srgbClr val="000000">
                      <a:alpha val="43137"/>
                    </a:srgbClr>
                  </a:outerShdw>
                </a:effectLst>
              </a:rPr>
              <a:t>perform</a:t>
            </a:r>
          </a:p>
          <a:p>
            <a:pPr lvl="1">
              <a:defRPr/>
            </a:pPr>
            <a:r>
              <a:rPr lang="en-US" sz="2400" dirty="0" err="1" smtClean="0">
                <a:solidFill>
                  <a:srgbClr val="FFC000"/>
                </a:solidFill>
                <a:effectLst>
                  <a:outerShdw blurRad="38100" dist="38100" dir="2700000" algn="tl">
                    <a:srgbClr val="000000">
                      <a:alpha val="43137"/>
                    </a:srgbClr>
                  </a:outerShdw>
                </a:effectLst>
              </a:rPr>
              <a:t>Doxa</a:t>
            </a:r>
            <a:r>
              <a:rPr lang="en-US" sz="2400" dirty="0" smtClean="0">
                <a:solidFill>
                  <a:srgbClr val="FFC000"/>
                </a:solidFill>
                <a:effectLst>
                  <a:outerShdw blurRad="38100" dist="38100" dir="2700000" algn="tl">
                    <a:srgbClr val="000000">
                      <a:alpha val="43137"/>
                    </a:srgbClr>
                  </a:outerShdw>
                </a:effectLst>
              </a:rPr>
              <a:t>:</a:t>
            </a:r>
            <a:r>
              <a:rPr lang="en-US" sz="2400" dirty="0" smtClean="0">
                <a:effectLst>
                  <a:outerShdw blurRad="38100" dist="38100" dir="2700000" algn="tl">
                    <a:srgbClr val="000000">
                      <a:alpha val="43137"/>
                    </a:srgbClr>
                  </a:outerShdw>
                </a:effectLst>
              </a:rPr>
              <a:t> social rules governing people’s actions</a:t>
            </a:r>
            <a:endParaRPr lang="en-US" sz="2400" dirty="0">
              <a:effectLst>
                <a:outerShdw blurRad="38100" dist="38100" dir="2700000" algn="tl">
                  <a:srgbClr val="000000">
                    <a:alpha val="43137"/>
                  </a:srgbClr>
                </a:outerShdw>
              </a:effectLst>
            </a:endParaRPr>
          </a:p>
          <a:p>
            <a:pPr lvl="1"/>
            <a:r>
              <a:rPr lang="en-US" sz="2400" dirty="0" smtClean="0">
                <a:solidFill>
                  <a:srgbClr val="FFC000"/>
                </a:solidFill>
              </a:rPr>
              <a:t>Capital</a:t>
            </a:r>
            <a:r>
              <a:rPr lang="en-US" sz="2400" dirty="0">
                <a:solidFill>
                  <a:srgbClr val="FFC000"/>
                </a:solidFill>
              </a:rPr>
              <a:t>:</a:t>
            </a:r>
            <a:r>
              <a:rPr lang="en-US" sz="2400" dirty="0"/>
              <a:t> strategies or resources used to make the social agent’s position in its field clear</a:t>
            </a:r>
          </a:p>
          <a:p>
            <a:endParaRPr lang="en-GB" sz="2800" dirty="0"/>
          </a:p>
          <a:p>
            <a:endParaRPr lang="en-GB" sz="2800" dirty="0"/>
          </a:p>
        </p:txBody>
      </p:sp>
    </p:spTree>
    <p:extLst>
      <p:ext uri="{BB962C8B-B14F-4D97-AF65-F5344CB8AC3E}">
        <p14:creationId xmlns:p14="http://schemas.microsoft.com/office/powerpoint/2010/main" val="1193876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par>
                          <p:cTn id="20" fill="hold">
                            <p:stCondLst>
                              <p:cond delay="8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2000"/>
                                        <p:tgtEl>
                                          <p:spTgt spid="3">
                                            <p:txEl>
                                              <p:pRg st="4" end="4"/>
                                            </p:txEl>
                                          </p:spTgt>
                                        </p:tgtEl>
                                      </p:cBhvr>
                                    </p:animEffect>
                                  </p:childTnLst>
                                </p:cTn>
                              </p:par>
                            </p:childTnLst>
                          </p:cTn>
                        </p:par>
                        <p:par>
                          <p:cTn id="24" fill="hold">
                            <p:stCondLst>
                              <p:cond delay="10000"/>
                            </p:stCondLst>
                            <p:childTnLst>
                              <p:par>
                                <p:cTn id="25" presetID="10" presetClass="entr" presetSubtype="0" fill="hold" grpId="0" nodeType="after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Social Action: Key Concepts</a:t>
            </a:r>
            <a:endParaRPr lang="en-GB" dirty="0"/>
          </a:p>
        </p:txBody>
      </p:sp>
      <p:sp>
        <p:nvSpPr>
          <p:cNvPr id="4" name="Content Placeholder 3"/>
          <p:cNvSpPr>
            <a:spLocks noGrp="1"/>
          </p:cNvSpPr>
          <p:nvPr>
            <p:ph sz="half" idx="1"/>
          </p:nvPr>
        </p:nvSpPr>
        <p:spPr>
          <a:xfrm>
            <a:off x="395536" y="1700808"/>
            <a:ext cx="4320480" cy="4967432"/>
          </a:xfrm>
        </p:spPr>
        <p:txBody>
          <a:bodyPr>
            <a:normAutofit fontScale="92500"/>
          </a:bodyPr>
          <a:lstStyle/>
          <a:p>
            <a:r>
              <a:rPr lang="en-GB" dirty="0" smtClean="0"/>
              <a:t>Actions &amp; behaviour are culturally constituted</a:t>
            </a:r>
          </a:p>
          <a:p>
            <a:r>
              <a:rPr lang="en-GB" dirty="0" smtClean="0">
                <a:solidFill>
                  <a:srgbClr val="FFC000"/>
                </a:solidFill>
              </a:rPr>
              <a:t>Agency: </a:t>
            </a:r>
            <a:r>
              <a:rPr lang="en-GB" dirty="0" smtClean="0"/>
              <a:t>actions on the part of individuals is shaped by &amp; in turn shapes society</a:t>
            </a:r>
          </a:p>
          <a:p>
            <a:pPr lvl="1"/>
            <a:r>
              <a:rPr lang="en-GB" dirty="0" smtClean="0">
                <a:solidFill>
                  <a:srgbClr val="FFC000"/>
                </a:solidFill>
              </a:rPr>
              <a:t>Social reproduction</a:t>
            </a:r>
          </a:p>
          <a:p>
            <a:r>
              <a:rPr lang="en-GB" dirty="0" smtClean="0"/>
              <a:t>Commensality: important part of community life:</a:t>
            </a:r>
          </a:p>
          <a:p>
            <a:pPr lvl="1"/>
            <a:r>
              <a:rPr lang="en-GB" dirty="0" smtClean="0"/>
              <a:t>A means of establishing social bonds &amp; an expression of identity</a:t>
            </a:r>
            <a:endParaRPr lang="en-GB" dirty="0" smtClean="0">
              <a:solidFill>
                <a:srgbClr val="FFC000"/>
              </a:solidFill>
            </a:endParaRPr>
          </a:p>
        </p:txBody>
      </p:sp>
      <p:pic>
        <p:nvPicPr>
          <p:cNvPr id="8" name="Content Placeholder 5" descr="megiddo ivory.jpg"/>
          <p:cNvPicPr>
            <a:picLocks noGrp="1" noChangeAspect="1"/>
          </p:cNvPicPr>
          <p:nvPr>
            <p:ph sz="half" idx="2"/>
          </p:nvPr>
        </p:nvPicPr>
        <p:blipFill>
          <a:blip r:embed="rId2" cstate="email"/>
          <a:srcRect/>
          <a:stretch>
            <a:fillRect/>
          </a:stretch>
        </p:blipFill>
        <p:spPr>
          <a:xfrm>
            <a:off x="4860032" y="2132856"/>
            <a:ext cx="4038600" cy="2669512"/>
          </a:xfrm>
        </p:spPr>
      </p:pic>
      <p:sp>
        <p:nvSpPr>
          <p:cNvPr id="9" name="TextBox 8"/>
          <p:cNvSpPr txBox="1"/>
          <p:nvPr/>
        </p:nvSpPr>
        <p:spPr>
          <a:xfrm>
            <a:off x="6300192" y="4869160"/>
            <a:ext cx="2481770" cy="369332"/>
          </a:xfrm>
          <a:prstGeom prst="rect">
            <a:avLst/>
          </a:prstGeom>
          <a:noFill/>
        </p:spPr>
        <p:txBody>
          <a:bodyPr wrap="none" rtlCol="0">
            <a:spAutoFit/>
          </a:bodyPr>
          <a:lstStyle/>
          <a:p>
            <a:r>
              <a:rPr lang="en-GB" dirty="0" smtClean="0"/>
              <a:t>Detail of Megiddo ivory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4">
                                            <p:txEl>
                                              <p:pRg st="2" end="2"/>
                                            </p:txEl>
                                          </p:spTgt>
                                        </p:tgtEl>
                                        <p:attrNameLst>
                                          <p:attrName>style.visibility</p:attrName>
                                        </p:attrNameLst>
                                      </p:cBhvr>
                                      <p:to>
                                        <p:strVal val="visible"/>
                                      </p:to>
                                    </p:set>
                                    <p:animEffect transition="in" filter="fade">
                                      <p:cBhvr>
                                        <p:cTn id="16" dur="2000"/>
                                        <p:tgtEl>
                                          <p:spTgt spid="4">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2000"/>
                                        <p:tgtEl>
                                          <p:spTgt spid="4">
                                            <p:txEl>
                                              <p:pRg st="3" end="3"/>
                                            </p:txEl>
                                          </p:spTgt>
                                        </p:tgtEl>
                                      </p:cBhvr>
                                    </p:animEffect>
                                  </p:childTnLst>
                                </p:cTn>
                              </p:par>
                            </p:childTnLst>
                          </p:cTn>
                        </p:par>
                        <p:par>
                          <p:cTn id="22" fill="hold">
                            <p:stCondLst>
                              <p:cond delay="2000"/>
                            </p:stCondLst>
                            <p:childTnLst>
                              <p:par>
                                <p:cTn id="23" presetID="10" presetClass="entr" presetSubtype="0" fill="hold" grpId="0" nodeType="after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fade">
                                      <p:cBhvr>
                                        <p:cTn id="25" dur="20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Materiality</a:t>
            </a:r>
            <a:endParaRPr lang="en-GB" dirty="0"/>
          </a:p>
        </p:txBody>
      </p:sp>
      <p:sp>
        <p:nvSpPr>
          <p:cNvPr id="4" name="Content Placeholder 3"/>
          <p:cNvSpPr>
            <a:spLocks noGrp="1"/>
          </p:cNvSpPr>
          <p:nvPr>
            <p:ph sz="half" idx="1"/>
          </p:nvPr>
        </p:nvSpPr>
        <p:spPr>
          <a:xfrm>
            <a:off x="251520" y="1773936"/>
            <a:ext cx="4244280" cy="4623816"/>
          </a:xfrm>
        </p:spPr>
        <p:txBody>
          <a:bodyPr>
            <a:normAutofit/>
          </a:bodyPr>
          <a:lstStyle/>
          <a:p>
            <a:r>
              <a:rPr lang="en-GB" dirty="0" smtClean="0"/>
              <a:t>Artefacts/objects provide a window on human action</a:t>
            </a:r>
          </a:p>
          <a:p>
            <a:r>
              <a:rPr lang="en-GB" dirty="0" smtClean="0"/>
              <a:t>Peoples lives &amp; objects are </a:t>
            </a:r>
            <a:r>
              <a:rPr lang="en-GB" dirty="0" smtClean="0">
                <a:solidFill>
                  <a:srgbClr val="FFC000"/>
                </a:solidFill>
              </a:rPr>
              <a:t>entangled</a:t>
            </a:r>
          </a:p>
          <a:p>
            <a:r>
              <a:rPr lang="en-GB" dirty="0" smtClean="0"/>
              <a:t>Biography of object:</a:t>
            </a:r>
          </a:p>
          <a:p>
            <a:pPr lvl="1"/>
            <a:r>
              <a:rPr lang="en-GB" dirty="0" smtClean="0"/>
              <a:t>Production, consumption, deposition</a:t>
            </a:r>
          </a:p>
        </p:txBody>
      </p:sp>
      <p:pic>
        <p:nvPicPr>
          <p:cNvPr id="9" name="Content Placeholder 8" descr="pestle3.tif"/>
          <p:cNvPicPr>
            <a:picLocks noGrp="1" noChangeAspect="1"/>
          </p:cNvPicPr>
          <p:nvPr>
            <p:ph sz="half" idx="2"/>
          </p:nvPr>
        </p:nvPicPr>
        <p:blipFill>
          <a:blip r:embed="rId2" cstate="email"/>
          <a:stretch>
            <a:fillRect/>
          </a:stretch>
        </p:blipFill>
        <p:spPr>
          <a:xfrm>
            <a:off x="4788024" y="2276872"/>
            <a:ext cx="3991568" cy="2689319"/>
          </a:xfrm>
        </p:spPr>
      </p:pic>
      <p:sp>
        <p:nvSpPr>
          <p:cNvPr id="10" name="TextBox 9"/>
          <p:cNvSpPr txBox="1"/>
          <p:nvPr/>
        </p:nvSpPr>
        <p:spPr>
          <a:xfrm>
            <a:off x="6660232" y="5085184"/>
            <a:ext cx="1970539" cy="369332"/>
          </a:xfrm>
          <a:prstGeom prst="rect">
            <a:avLst/>
          </a:prstGeom>
          <a:noFill/>
        </p:spPr>
        <p:txBody>
          <a:bodyPr wrap="none" rtlCol="0">
            <a:spAutoFit/>
          </a:bodyPr>
          <a:lstStyle/>
          <a:p>
            <a:r>
              <a:rPr lang="en-GB" dirty="0" smtClean="0"/>
              <a:t>Late Cypriot pestle</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2000"/>
                                        <p:tgtEl>
                                          <p:spTgt spid="4">
                                            <p:txEl>
                                              <p:pRg st="2" end="2"/>
                                            </p:txEl>
                                          </p:spTgt>
                                        </p:tgtEl>
                                      </p:cBhvr>
                                    </p:animEffect>
                                  </p:childTnLst>
                                </p:cTn>
                              </p:par>
                            </p:childTnLst>
                          </p:cTn>
                        </p:par>
                        <p:par>
                          <p:cTn id="18" fill="hold">
                            <p:stCondLst>
                              <p:cond delay="2000"/>
                            </p:stCondLst>
                            <p:childTnLst>
                              <p:par>
                                <p:cTn id="19" presetID="10" presetClass="entr" presetSubtype="0" fill="hold" grpId="0" nodeType="after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20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Actor Network Theory (</a:t>
            </a:r>
            <a:r>
              <a:rPr lang="en-GB" dirty="0" err="1" smtClean="0"/>
              <a:t>Latour</a:t>
            </a:r>
            <a:r>
              <a:rPr lang="en-GB" dirty="0" smtClean="0"/>
              <a:t>)</a:t>
            </a:r>
            <a:endParaRPr lang="en-GB" dirty="0"/>
          </a:p>
        </p:txBody>
      </p:sp>
      <p:sp>
        <p:nvSpPr>
          <p:cNvPr id="3" name="Content Placeholder 2"/>
          <p:cNvSpPr>
            <a:spLocks noGrp="1"/>
          </p:cNvSpPr>
          <p:nvPr>
            <p:ph sz="half" idx="1"/>
          </p:nvPr>
        </p:nvSpPr>
        <p:spPr>
          <a:xfrm>
            <a:off x="251520" y="1556792"/>
            <a:ext cx="4896544" cy="5229200"/>
          </a:xfrm>
        </p:spPr>
        <p:txBody>
          <a:bodyPr>
            <a:normAutofit fontScale="92500" lnSpcReduction="10000"/>
          </a:bodyPr>
          <a:lstStyle/>
          <a:p>
            <a:r>
              <a:rPr lang="en-GB" sz="2800" dirty="0" smtClean="0"/>
              <a:t>Explores relationship (network) between </a:t>
            </a:r>
            <a:r>
              <a:rPr lang="en-GB" sz="2800" dirty="0"/>
              <a:t>people </a:t>
            </a:r>
            <a:r>
              <a:rPr lang="en-GB" sz="2800" dirty="0" smtClean="0"/>
              <a:t>&amp; objects:</a:t>
            </a:r>
          </a:p>
          <a:p>
            <a:pPr lvl="1"/>
            <a:r>
              <a:rPr lang="en-GB" sz="2400" dirty="0" smtClean="0"/>
              <a:t>1. Objects </a:t>
            </a:r>
            <a:r>
              <a:rPr lang="en-GB" sz="2400" dirty="0"/>
              <a:t>are created </a:t>
            </a:r>
            <a:r>
              <a:rPr lang="en-GB" sz="2400" dirty="0" smtClean="0"/>
              <a:t>(shaped) </a:t>
            </a:r>
            <a:r>
              <a:rPr lang="en-GB" sz="2400" dirty="0"/>
              <a:t>by </a:t>
            </a:r>
            <a:r>
              <a:rPr lang="en-GB" sz="2400" dirty="0" smtClean="0"/>
              <a:t>people</a:t>
            </a:r>
          </a:p>
          <a:p>
            <a:pPr lvl="1"/>
            <a:r>
              <a:rPr lang="en-GB" dirty="0" smtClean="0"/>
              <a:t>2.</a:t>
            </a:r>
            <a:r>
              <a:rPr lang="en-GB" sz="2400" dirty="0" smtClean="0"/>
              <a:t> Objects </a:t>
            </a:r>
            <a:r>
              <a:rPr lang="en-GB" sz="2400" dirty="0"/>
              <a:t>equally shape </a:t>
            </a:r>
            <a:r>
              <a:rPr lang="en-GB" sz="2400" dirty="0" smtClean="0"/>
              <a:t>people</a:t>
            </a:r>
          </a:p>
          <a:p>
            <a:pPr lvl="1"/>
            <a:r>
              <a:rPr lang="en-GB" sz="2400" dirty="0" smtClean="0"/>
              <a:t>Objects </a:t>
            </a:r>
            <a:r>
              <a:rPr lang="en-GB" sz="2400" dirty="0"/>
              <a:t>are active </a:t>
            </a:r>
            <a:r>
              <a:rPr lang="en-GB" sz="2400" dirty="0" smtClean="0"/>
              <a:t>agents</a:t>
            </a:r>
            <a:endParaRPr lang="en-GB" sz="2400" dirty="0"/>
          </a:p>
          <a:p>
            <a:r>
              <a:rPr lang="en-GB" sz="2800" dirty="0"/>
              <a:t>“After all, there is hardly any doubt that kettles ‘boil’ water, knives ‘cut’ meat, baskets ‘hold’ provisions, hammers ‘hit’ nails on the </a:t>
            </a:r>
            <a:r>
              <a:rPr lang="en-GB" sz="2800" dirty="0" smtClean="0"/>
              <a:t>head,… &amp; so on</a:t>
            </a:r>
            <a:r>
              <a:rPr lang="en-GB" sz="2800" dirty="0"/>
              <a:t>. Are those verbs not designating actions?” </a:t>
            </a:r>
            <a:r>
              <a:rPr lang="en-GB" sz="2800" dirty="0" smtClean="0"/>
              <a:t>(</a:t>
            </a:r>
            <a:r>
              <a:rPr lang="en-GB" sz="2800" dirty="0" err="1"/>
              <a:t>Latour</a:t>
            </a:r>
            <a:r>
              <a:rPr lang="en-GB" sz="2800" dirty="0"/>
              <a:t> 2005: </a:t>
            </a:r>
            <a:r>
              <a:rPr lang="en-GB" sz="2800" dirty="0" smtClean="0"/>
              <a:t>71) </a:t>
            </a:r>
            <a:endParaRPr lang="en-GB" sz="2800" dirty="0"/>
          </a:p>
        </p:txBody>
      </p:sp>
      <p:pic>
        <p:nvPicPr>
          <p:cNvPr id="5" name="Content Placeholder 4" descr="papa petros.tif"/>
          <p:cNvPicPr>
            <a:picLocks noGrp="1" noChangeAspect="1"/>
          </p:cNvPicPr>
          <p:nvPr>
            <p:ph sz="half" idx="2"/>
          </p:nvPr>
        </p:nvPicPr>
        <p:blipFill>
          <a:blip r:embed="rId2" cstate="email"/>
          <a:stretch>
            <a:fillRect/>
          </a:stretch>
        </p:blipFill>
        <p:spPr>
          <a:xfrm>
            <a:off x="5364088" y="1988840"/>
            <a:ext cx="3563767" cy="4176464"/>
          </a:xfrm>
        </p:spPr>
      </p:pic>
    </p:spTree>
    <p:extLst>
      <p:ext uri="{BB962C8B-B14F-4D97-AF65-F5344CB8AC3E}">
        <p14:creationId xmlns:p14="http://schemas.microsoft.com/office/powerpoint/2010/main" val="2467760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4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Actor Network Theory</a:t>
            </a:r>
            <a:endParaRPr lang="en-GB" dirty="0"/>
          </a:p>
        </p:txBody>
      </p:sp>
      <p:sp>
        <p:nvSpPr>
          <p:cNvPr id="3" name="Content Placeholder 2"/>
          <p:cNvSpPr>
            <a:spLocks noGrp="1"/>
          </p:cNvSpPr>
          <p:nvPr>
            <p:ph idx="1"/>
          </p:nvPr>
        </p:nvSpPr>
        <p:spPr>
          <a:xfrm>
            <a:off x="323528" y="1700809"/>
            <a:ext cx="8363272" cy="4896544"/>
          </a:xfrm>
        </p:spPr>
        <p:txBody>
          <a:bodyPr>
            <a:normAutofit/>
          </a:bodyPr>
          <a:lstStyle/>
          <a:p>
            <a:r>
              <a:rPr lang="en-GB" sz="2800" dirty="0" smtClean="0"/>
              <a:t>Stockhammer: combination </a:t>
            </a:r>
            <a:r>
              <a:rPr lang="en-GB" sz="2800" dirty="0"/>
              <a:t>of ANT </a:t>
            </a:r>
            <a:r>
              <a:rPr lang="en-GB" sz="2800" dirty="0" smtClean="0"/>
              <a:t>&amp; theory of practice allows </a:t>
            </a:r>
            <a:r>
              <a:rPr lang="en-GB" sz="2800" dirty="0"/>
              <a:t>us to consider human action </a:t>
            </a:r>
            <a:r>
              <a:rPr lang="en-GB" sz="2800" dirty="0" smtClean="0"/>
              <a:t>&amp; repeated </a:t>
            </a:r>
            <a:r>
              <a:rPr lang="en-GB" sz="2800" dirty="0"/>
              <a:t>use of objects in the </a:t>
            </a:r>
            <a:r>
              <a:rPr lang="en-GB" sz="2800" dirty="0" smtClean="0"/>
              <a:t>past</a:t>
            </a:r>
          </a:p>
          <a:p>
            <a:pPr lvl="1"/>
            <a:r>
              <a:rPr lang="en-GB" sz="2400" dirty="0" smtClean="0"/>
              <a:t>Agents </a:t>
            </a:r>
            <a:r>
              <a:rPr lang="en-GB" sz="2400" dirty="0"/>
              <a:t>who share a similar </a:t>
            </a:r>
            <a:r>
              <a:rPr lang="en-GB" sz="2400" i="1" dirty="0" smtClean="0"/>
              <a:t>habitus </a:t>
            </a:r>
            <a:r>
              <a:rPr lang="en-GB" sz="2400" dirty="0"/>
              <a:t>use similar material objects in similar social practices, </a:t>
            </a:r>
            <a:r>
              <a:rPr lang="en-GB" sz="2400" dirty="0" smtClean="0"/>
              <a:t>creating a </a:t>
            </a:r>
            <a:r>
              <a:rPr lang="en-GB" sz="2400" dirty="0"/>
              <a:t>similar world </a:t>
            </a:r>
            <a:r>
              <a:rPr lang="en-GB" sz="2400" dirty="0" smtClean="0"/>
              <a:t>view</a:t>
            </a:r>
          </a:p>
          <a:p>
            <a:pPr lvl="1"/>
            <a:r>
              <a:rPr lang="en-GB" sz="2400" dirty="0" smtClean="0"/>
              <a:t>“Humans </a:t>
            </a:r>
            <a:r>
              <a:rPr lang="en-GB" sz="2400" dirty="0"/>
              <a:t>use things with multiple intentions, but at the same time feel that things move or force them to act. Humans communicate through objects but also with objects in the context of social </a:t>
            </a:r>
            <a:r>
              <a:rPr lang="en-GB" sz="2400" dirty="0" smtClean="0"/>
              <a:t>practices” (</a:t>
            </a:r>
            <a:r>
              <a:rPr lang="en-GB" sz="2400" dirty="0"/>
              <a:t>Stockhammer 2012) </a:t>
            </a:r>
          </a:p>
        </p:txBody>
      </p:sp>
    </p:spTree>
    <p:extLst>
      <p:ext uri="{BB962C8B-B14F-4D97-AF65-F5344CB8AC3E}">
        <p14:creationId xmlns:p14="http://schemas.microsoft.com/office/powerpoint/2010/main" val="2577341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Material Culture &amp; Memory </a:t>
            </a:r>
            <a:endParaRPr lang="en-GB" dirty="0"/>
          </a:p>
        </p:txBody>
      </p:sp>
      <p:sp>
        <p:nvSpPr>
          <p:cNvPr id="3" name="Content Placeholder 2"/>
          <p:cNvSpPr>
            <a:spLocks noGrp="1"/>
          </p:cNvSpPr>
          <p:nvPr>
            <p:ph idx="1"/>
          </p:nvPr>
        </p:nvSpPr>
        <p:spPr>
          <a:xfrm>
            <a:off x="539552" y="1700808"/>
            <a:ext cx="8229600" cy="4966177"/>
          </a:xfrm>
        </p:spPr>
        <p:txBody>
          <a:bodyPr>
            <a:noAutofit/>
          </a:bodyPr>
          <a:lstStyle/>
          <a:p>
            <a:r>
              <a:rPr lang="en-GB" sz="2600" dirty="0" smtClean="0"/>
              <a:t>Material culture is an important tool for mediating people’s relationship with their past &amp; sense of </a:t>
            </a:r>
            <a:r>
              <a:rPr lang="en-GB" sz="2600" dirty="0" smtClean="0">
                <a:solidFill>
                  <a:srgbClr val="FFC000"/>
                </a:solidFill>
              </a:rPr>
              <a:t>identity</a:t>
            </a:r>
          </a:p>
          <a:p>
            <a:r>
              <a:rPr lang="en-GB" sz="2600" dirty="0" smtClean="0">
                <a:solidFill>
                  <a:srgbClr val="FFC000"/>
                </a:solidFill>
              </a:rPr>
              <a:t>Social memory: </a:t>
            </a:r>
            <a:r>
              <a:rPr lang="en-GB" sz="2600" dirty="0" smtClean="0"/>
              <a:t>group tradition/custom:</a:t>
            </a:r>
          </a:p>
          <a:p>
            <a:pPr lvl="1"/>
            <a:r>
              <a:rPr lang="en-US" sz="2200" dirty="0" smtClean="0"/>
              <a:t>The construction of a collective notion about the way things were in the past. An active &amp; ongoing process which might be represented materially</a:t>
            </a:r>
            <a:endParaRPr lang="en-GB" sz="2200" dirty="0" smtClean="0"/>
          </a:p>
          <a:p>
            <a:pPr lvl="0"/>
            <a:r>
              <a:rPr lang="en-GB" sz="2600" dirty="0" smtClean="0"/>
              <a:t>Commemoration &amp; memorialisation: deliberate marking of something to be remembered</a:t>
            </a:r>
          </a:p>
          <a:p>
            <a:pPr lvl="0"/>
            <a:r>
              <a:rPr lang="en-GB" sz="2600" dirty="0" smtClean="0"/>
              <a:t>Memory aids/devices: objects that assist in remembering</a:t>
            </a:r>
          </a:p>
          <a:p>
            <a:pPr lvl="0"/>
            <a:r>
              <a:rPr lang="en-GB" sz="2600" dirty="0" smtClean="0"/>
              <a:t>Ritual behaviour:  ceremony, mortuary ritual, commensality &amp; votive deposition </a:t>
            </a:r>
          </a:p>
          <a:p>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2000"/>
                                        <p:tgtEl>
                                          <p:spTgt spid="3">
                                            <p:txEl>
                                              <p:pRg st="3" end="3"/>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4" end="4"/>
                                            </p:txEl>
                                          </p:spTgt>
                                        </p:tgtEl>
                                        <p:attrNameLst>
                                          <p:attrName>style.visibility</p:attrName>
                                        </p:attrNameLst>
                                      </p:cBhvr>
                                      <p:to>
                                        <p:strVal val="visible"/>
                                      </p:to>
                                    </p:set>
                                    <p:animEffect transition="in" filter="fade">
                                      <p:cBhvr>
                                        <p:cTn id="26" dur="20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Incorporating Practice</a:t>
            </a:r>
            <a:endParaRPr lang="en-GB" dirty="0"/>
          </a:p>
        </p:txBody>
      </p:sp>
      <p:sp>
        <p:nvSpPr>
          <p:cNvPr id="3" name="Content Placeholder 2"/>
          <p:cNvSpPr>
            <a:spLocks noGrp="1"/>
          </p:cNvSpPr>
          <p:nvPr>
            <p:ph sz="half" idx="1"/>
          </p:nvPr>
        </p:nvSpPr>
        <p:spPr>
          <a:xfrm>
            <a:off x="395536" y="1674207"/>
            <a:ext cx="5266928" cy="4751408"/>
          </a:xfrm>
        </p:spPr>
        <p:txBody>
          <a:bodyPr>
            <a:normAutofit fontScale="92500"/>
          </a:bodyPr>
          <a:lstStyle/>
          <a:p>
            <a:r>
              <a:rPr lang="en-GB" dirty="0" smtClean="0"/>
              <a:t>Actions, bodily practices, gestures</a:t>
            </a:r>
          </a:p>
          <a:p>
            <a:r>
              <a:rPr lang="en-GB" dirty="0" smtClean="0"/>
              <a:t>Individuals learn certain postures, gestures, actions at the hearth </a:t>
            </a:r>
          </a:p>
          <a:p>
            <a:pPr lvl="1"/>
            <a:r>
              <a:rPr lang="en-GB" dirty="0" smtClean="0"/>
              <a:t>They know these subconsciously</a:t>
            </a:r>
          </a:p>
          <a:p>
            <a:pPr lvl="1"/>
            <a:r>
              <a:rPr lang="en-GB" dirty="0" smtClean="0"/>
              <a:t>These convey </a:t>
            </a:r>
            <a:r>
              <a:rPr lang="en-GB" dirty="0"/>
              <a:t>information of </a:t>
            </a:r>
            <a:r>
              <a:rPr lang="en-GB" dirty="0" smtClean="0"/>
              <a:t>status, identity</a:t>
            </a:r>
          </a:p>
          <a:p>
            <a:r>
              <a:rPr lang="en-GB" dirty="0" err="1" smtClean="0"/>
              <a:t>Connerton</a:t>
            </a:r>
            <a:r>
              <a:rPr lang="en-GB" dirty="0" smtClean="0"/>
              <a:t> (1989): gestures &amp; postures are important for communal memory: ritual performance</a:t>
            </a:r>
          </a:p>
          <a:p>
            <a:r>
              <a:rPr lang="en-GB" dirty="0" smtClean="0"/>
              <a:t>Mnemonics of the body</a:t>
            </a:r>
          </a:p>
        </p:txBody>
      </p:sp>
      <p:pic>
        <p:nvPicPr>
          <p:cNvPr id="5" name="Picture 3" descr="female bronze.jpg"/>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bwMode="auto">
          <a:xfrm>
            <a:off x="5868144" y="1700807"/>
            <a:ext cx="2952328" cy="4483164"/>
          </a:xfrm>
          <a:prstGeom prst="rect">
            <a:avLst/>
          </a:prstGeom>
          <a:noFill/>
          <a:ln w="9525">
            <a:noFill/>
            <a:miter lim="800000"/>
            <a:headEnd/>
            <a:tailEnd/>
          </a:ln>
        </p:spPr>
      </p:pic>
      <p:sp>
        <p:nvSpPr>
          <p:cNvPr id="4" name="TextBox 3"/>
          <p:cNvSpPr txBox="1"/>
          <p:nvPr/>
        </p:nvSpPr>
        <p:spPr>
          <a:xfrm>
            <a:off x="6228184" y="6231619"/>
            <a:ext cx="2492990" cy="369332"/>
          </a:xfrm>
          <a:prstGeom prst="rect">
            <a:avLst/>
          </a:prstGeom>
          <a:noFill/>
        </p:spPr>
        <p:txBody>
          <a:bodyPr wrap="none" rtlCol="0">
            <a:spAutoFit/>
          </a:bodyPr>
          <a:lstStyle/>
          <a:p>
            <a:r>
              <a:rPr lang="en-GB" dirty="0" smtClean="0"/>
              <a:t>Minoan bronze figurine</a:t>
            </a:r>
            <a:endParaRPr lang="en-GB" dirty="0"/>
          </a:p>
        </p:txBody>
      </p:sp>
    </p:spTree>
    <p:extLst>
      <p:ext uri="{BB962C8B-B14F-4D97-AF65-F5344CB8AC3E}">
        <p14:creationId xmlns:p14="http://schemas.microsoft.com/office/powerpoint/2010/main" val="2734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25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Inscribing Practices</a:t>
            </a:r>
            <a:endParaRPr lang="en-GB" dirty="0"/>
          </a:p>
        </p:txBody>
      </p:sp>
      <p:sp>
        <p:nvSpPr>
          <p:cNvPr id="3" name="Content Placeholder 2"/>
          <p:cNvSpPr>
            <a:spLocks noGrp="1"/>
          </p:cNvSpPr>
          <p:nvPr>
            <p:ph sz="half" idx="1"/>
          </p:nvPr>
        </p:nvSpPr>
        <p:spPr>
          <a:xfrm>
            <a:off x="457200" y="1773936"/>
            <a:ext cx="4978896" cy="4623816"/>
          </a:xfrm>
        </p:spPr>
        <p:txBody>
          <a:bodyPr>
            <a:normAutofit lnSpcReduction="10000"/>
          </a:bodyPr>
          <a:lstStyle/>
          <a:p>
            <a:r>
              <a:rPr lang="en-GB" dirty="0" smtClean="0"/>
              <a:t>External devices for storing &amp; retrieving information:</a:t>
            </a:r>
          </a:p>
          <a:p>
            <a:pPr lvl="1"/>
            <a:r>
              <a:rPr lang="en-GB" dirty="0" smtClean="0"/>
              <a:t>Imagery</a:t>
            </a:r>
          </a:p>
          <a:p>
            <a:pPr lvl="1"/>
            <a:r>
              <a:rPr lang="en-GB" dirty="0" smtClean="0"/>
              <a:t>Tokens</a:t>
            </a:r>
          </a:p>
          <a:p>
            <a:pPr lvl="1"/>
            <a:r>
              <a:rPr lang="en-GB" dirty="0" smtClean="0"/>
              <a:t>Writing systems</a:t>
            </a:r>
          </a:p>
          <a:p>
            <a:pPr lvl="1"/>
            <a:r>
              <a:rPr lang="en-GB" dirty="0" smtClean="0"/>
              <a:t>Computers etc….</a:t>
            </a:r>
          </a:p>
          <a:p>
            <a:r>
              <a:rPr lang="en-GB" dirty="0" smtClean="0"/>
              <a:t>Literacy entails move from incorporating to inscribing practices for cultural  transmission</a:t>
            </a:r>
          </a:p>
          <a:p>
            <a:r>
              <a:rPr lang="en-GB" dirty="0" smtClean="0"/>
              <a:t>Impact on social memory…</a:t>
            </a:r>
          </a:p>
        </p:txBody>
      </p:sp>
      <p:pic>
        <p:nvPicPr>
          <p:cNvPr id="6" name="Content Placeholder 5"/>
          <p:cNvPicPr>
            <a:picLocks noGrp="1" noChangeAspect="1"/>
          </p:cNvPicPr>
          <p:nvPr>
            <p:ph sz="half" idx="2"/>
          </p:nvPr>
        </p:nvPicPr>
        <p:blipFill rotWithShape="1">
          <a:blip r:embed="rId2" cstate="email">
            <a:extLst>
              <a:ext uri="{28A0092B-C50C-407E-A947-70E740481C1C}">
                <a14:useLocalDpi xmlns:a14="http://schemas.microsoft.com/office/drawing/2010/main" val="0"/>
              </a:ext>
            </a:extLst>
          </a:blip>
          <a:srcRect/>
          <a:stretch/>
        </p:blipFill>
        <p:spPr>
          <a:xfrm>
            <a:off x="5652120" y="2208496"/>
            <a:ext cx="3240360" cy="3317510"/>
          </a:xfrm>
        </p:spPr>
      </p:pic>
      <p:sp>
        <p:nvSpPr>
          <p:cNvPr id="7" name="TextBox 6"/>
          <p:cNvSpPr txBox="1"/>
          <p:nvPr/>
        </p:nvSpPr>
        <p:spPr>
          <a:xfrm>
            <a:off x="5724128" y="5678205"/>
            <a:ext cx="3038139" cy="646331"/>
          </a:xfrm>
          <a:prstGeom prst="rect">
            <a:avLst/>
          </a:prstGeom>
          <a:noFill/>
        </p:spPr>
        <p:txBody>
          <a:bodyPr wrap="none" rtlCol="0">
            <a:spAutoFit/>
          </a:bodyPr>
          <a:lstStyle/>
          <a:p>
            <a:r>
              <a:rPr lang="en-GB" dirty="0" smtClean="0"/>
              <a:t>Clay ball inscribed with </a:t>
            </a:r>
            <a:r>
              <a:rPr lang="en-GB" dirty="0" err="1" smtClean="0"/>
              <a:t>Cypro</a:t>
            </a:r>
            <a:r>
              <a:rPr lang="en-GB" dirty="0" smtClean="0"/>
              <a:t>-</a:t>
            </a:r>
          </a:p>
          <a:p>
            <a:r>
              <a:rPr lang="en-GB" dirty="0" smtClean="0"/>
              <a:t>Minoan signs</a:t>
            </a:r>
            <a:endParaRPr lang="en-GB" dirty="0"/>
          </a:p>
        </p:txBody>
      </p:sp>
    </p:spTree>
    <p:extLst>
      <p:ext uri="{BB962C8B-B14F-4D97-AF65-F5344CB8AC3E}">
        <p14:creationId xmlns:p14="http://schemas.microsoft.com/office/powerpoint/2010/main" val="3149922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500"/>
                                        <p:tgtEl>
                                          <p:spTgt spid="3">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500"/>
                                        <p:tgtEl>
                                          <p:spTgt spid="3">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500"/>
                                        <p:tgtEl>
                                          <p:spTgt spid="3">
                                            <p:txEl>
                                              <p:pRg st="5" end="5"/>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Material Culture and Memory</a:t>
            </a:r>
            <a:endParaRPr lang="en-GB" dirty="0"/>
          </a:p>
        </p:txBody>
      </p:sp>
      <p:sp>
        <p:nvSpPr>
          <p:cNvPr id="3" name="Content Placeholder 2"/>
          <p:cNvSpPr>
            <a:spLocks noGrp="1"/>
          </p:cNvSpPr>
          <p:nvPr>
            <p:ph idx="1"/>
          </p:nvPr>
        </p:nvSpPr>
        <p:spPr>
          <a:xfrm>
            <a:off x="467544" y="1772816"/>
            <a:ext cx="8229600" cy="4824536"/>
          </a:xfrm>
        </p:spPr>
        <p:txBody>
          <a:bodyPr>
            <a:normAutofit lnSpcReduction="10000"/>
          </a:bodyPr>
          <a:lstStyle/>
          <a:p>
            <a:r>
              <a:rPr lang="en-GB" dirty="0" err="1"/>
              <a:t>Rowlands</a:t>
            </a:r>
            <a:r>
              <a:rPr lang="en-GB" dirty="0"/>
              <a:t> </a:t>
            </a:r>
            <a:r>
              <a:rPr lang="en-GB" dirty="0" smtClean="0"/>
              <a:t>1993 (</a:t>
            </a:r>
            <a:r>
              <a:rPr lang="en-GB" i="1" dirty="0" smtClean="0"/>
              <a:t>World Archaeology</a:t>
            </a:r>
            <a:r>
              <a:rPr lang="en-GB" dirty="0" smtClean="0"/>
              <a:t>)</a:t>
            </a:r>
            <a:endParaRPr lang="en-GB" dirty="0"/>
          </a:p>
          <a:p>
            <a:r>
              <a:rPr lang="en-GB" dirty="0" smtClean="0">
                <a:solidFill>
                  <a:srgbClr val="FFC000"/>
                </a:solidFill>
              </a:rPr>
              <a:t>Inscribed </a:t>
            </a:r>
            <a:r>
              <a:rPr lang="en-GB" dirty="0">
                <a:solidFill>
                  <a:srgbClr val="FFC000"/>
                </a:solidFill>
              </a:rPr>
              <a:t>memory practices </a:t>
            </a:r>
            <a:r>
              <a:rPr lang="en-GB" dirty="0" smtClean="0"/>
              <a:t>manifested </a:t>
            </a:r>
            <a:r>
              <a:rPr lang="en-GB" dirty="0"/>
              <a:t>in materiality </a:t>
            </a:r>
            <a:r>
              <a:rPr lang="en-GB" dirty="0" smtClean="0"/>
              <a:t>&amp; visible </a:t>
            </a:r>
            <a:r>
              <a:rPr lang="en-GB" dirty="0"/>
              <a:t>commemorative </a:t>
            </a:r>
            <a:r>
              <a:rPr lang="en-GB" dirty="0" smtClean="0"/>
              <a:t>activities</a:t>
            </a:r>
          </a:p>
          <a:p>
            <a:pPr lvl="1"/>
            <a:r>
              <a:rPr lang="en-GB" dirty="0" smtClean="0"/>
              <a:t>Monumental structures</a:t>
            </a:r>
          </a:p>
          <a:p>
            <a:pPr lvl="1"/>
            <a:r>
              <a:rPr lang="en-GB" dirty="0" smtClean="0"/>
              <a:t>Communal &amp; repeated actions within </a:t>
            </a:r>
            <a:r>
              <a:rPr lang="en-GB" dirty="0"/>
              <a:t>ancient cult </a:t>
            </a:r>
            <a:r>
              <a:rPr lang="en-GB" dirty="0" smtClean="0"/>
              <a:t>places</a:t>
            </a:r>
            <a:r>
              <a:rPr lang="en-GB" dirty="0"/>
              <a:t> </a:t>
            </a:r>
            <a:r>
              <a:rPr lang="en-GB" dirty="0" smtClean="0"/>
              <a:t>for example (ritual practice)</a:t>
            </a:r>
            <a:endParaRPr lang="en-GB" dirty="0"/>
          </a:p>
          <a:p>
            <a:r>
              <a:rPr lang="en-GB" dirty="0" smtClean="0">
                <a:solidFill>
                  <a:srgbClr val="FFC000"/>
                </a:solidFill>
              </a:rPr>
              <a:t>Incorporated </a:t>
            </a:r>
            <a:r>
              <a:rPr lang="en-GB" dirty="0">
                <a:solidFill>
                  <a:srgbClr val="FFC000"/>
                </a:solidFill>
              </a:rPr>
              <a:t>memory </a:t>
            </a:r>
            <a:r>
              <a:rPr lang="en-GB" dirty="0" smtClean="0">
                <a:solidFill>
                  <a:srgbClr val="FFC000"/>
                </a:solidFill>
              </a:rPr>
              <a:t>practices: </a:t>
            </a:r>
            <a:r>
              <a:rPr lang="en-GB" dirty="0" smtClean="0"/>
              <a:t>fleeting &amp; </a:t>
            </a:r>
            <a:r>
              <a:rPr lang="en-GB" dirty="0"/>
              <a:t>transitory acts that leave few </a:t>
            </a:r>
            <a:r>
              <a:rPr lang="en-GB" dirty="0" smtClean="0"/>
              <a:t>traces</a:t>
            </a:r>
          </a:p>
          <a:p>
            <a:pPr lvl="1"/>
            <a:r>
              <a:rPr lang="en-GB" dirty="0" smtClean="0"/>
              <a:t>Embodied actions</a:t>
            </a:r>
            <a:endParaRPr lang="en-GB" dirty="0"/>
          </a:p>
          <a:p>
            <a:endParaRPr lang="en-GB" dirty="0"/>
          </a:p>
        </p:txBody>
      </p:sp>
    </p:spTree>
    <p:extLst>
      <p:ext uri="{BB962C8B-B14F-4D97-AF65-F5344CB8AC3E}">
        <p14:creationId xmlns:p14="http://schemas.microsoft.com/office/powerpoint/2010/main" val="3273685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2000"/>
                                        <p:tgtEl>
                                          <p:spTgt spid="3">
                                            <p:txEl>
                                              <p:pRg st="2" end="2"/>
                                            </p:txEl>
                                          </p:spTgt>
                                        </p:tgtEl>
                                      </p:cBhvr>
                                    </p:animEffect>
                                  </p:childTnLst>
                                </p:cTn>
                              </p:par>
                            </p:childTnLst>
                          </p:cTn>
                        </p:par>
                        <p:par>
                          <p:cTn id="17" fill="hold">
                            <p:stCondLst>
                              <p:cond delay="2500"/>
                            </p:stCondLst>
                            <p:childTnLst>
                              <p:par>
                                <p:cTn id="18" presetID="10" presetClass="entr" presetSubtype="0" fill="hold" grpId="0" nodeType="after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2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500"/>
                                        <p:tgtEl>
                                          <p:spTgt spid="3">
                                            <p:txEl>
                                              <p:pRg st="4" end="4"/>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Structured Deposition</a:t>
            </a:r>
            <a:endParaRPr lang="en-GB" dirty="0"/>
          </a:p>
        </p:txBody>
      </p:sp>
      <p:sp>
        <p:nvSpPr>
          <p:cNvPr id="3" name="Content Placeholder 2"/>
          <p:cNvSpPr>
            <a:spLocks noGrp="1"/>
          </p:cNvSpPr>
          <p:nvPr>
            <p:ph sz="half" idx="1"/>
          </p:nvPr>
        </p:nvSpPr>
        <p:spPr>
          <a:xfrm>
            <a:off x="179512" y="1556792"/>
            <a:ext cx="4824536" cy="4968552"/>
          </a:xfrm>
        </p:spPr>
        <p:txBody>
          <a:bodyPr>
            <a:normAutofit fontScale="92500" lnSpcReduction="10000"/>
          </a:bodyPr>
          <a:lstStyle/>
          <a:p>
            <a:r>
              <a:rPr lang="en-GB" dirty="0" smtClean="0"/>
              <a:t>Meaningful,  deliberate deposition:</a:t>
            </a:r>
          </a:p>
          <a:p>
            <a:pPr lvl="1"/>
            <a:r>
              <a:rPr lang="en-GB" dirty="0" smtClean="0"/>
              <a:t>Placed in special locations </a:t>
            </a:r>
          </a:p>
          <a:p>
            <a:pPr lvl="1"/>
            <a:r>
              <a:rPr lang="en-GB" dirty="0" smtClean="0"/>
              <a:t>Removal of objects from circulation </a:t>
            </a:r>
          </a:p>
          <a:p>
            <a:pPr lvl="1"/>
            <a:r>
              <a:rPr lang="en-GB" dirty="0" smtClean="0"/>
              <a:t>Objects might be ritually broken but objects are not defunct </a:t>
            </a:r>
          </a:p>
          <a:p>
            <a:r>
              <a:rPr lang="en-GB" dirty="0" smtClean="0"/>
              <a:t>Distinct from routine, daily discard of refuse</a:t>
            </a:r>
          </a:p>
          <a:p>
            <a:r>
              <a:rPr lang="en-GB" dirty="0" smtClean="0">
                <a:solidFill>
                  <a:srgbClr val="FFC000"/>
                </a:solidFill>
              </a:rPr>
              <a:t>Intentionality:</a:t>
            </a:r>
            <a:r>
              <a:rPr lang="en-GB" dirty="0" smtClean="0"/>
              <a:t> </a:t>
            </a:r>
          </a:p>
          <a:p>
            <a:pPr lvl="1"/>
            <a:r>
              <a:rPr lang="en-GB" dirty="0" smtClean="0"/>
              <a:t>Ritualised, symbolical practice intended to forge new social relations between the community &amp; the spiritual realm</a:t>
            </a:r>
          </a:p>
        </p:txBody>
      </p:sp>
      <p:pic>
        <p:nvPicPr>
          <p:cNvPr id="5" name="Content Placeholder 4" descr="temple repositories.jpg"/>
          <p:cNvPicPr>
            <a:picLocks noGrp="1" noChangeAspect="1"/>
          </p:cNvPicPr>
          <p:nvPr>
            <p:ph sz="half" idx="2"/>
          </p:nvPr>
        </p:nvPicPr>
        <p:blipFill>
          <a:blip r:embed="rId2" cstate="email"/>
          <a:stretch>
            <a:fillRect/>
          </a:stretch>
        </p:blipFill>
        <p:spPr>
          <a:xfrm>
            <a:off x="5318804" y="2276873"/>
            <a:ext cx="3579827" cy="2088232"/>
          </a:xfrm>
        </p:spPr>
      </p:pic>
      <p:sp>
        <p:nvSpPr>
          <p:cNvPr id="6" name="TextBox 5"/>
          <p:cNvSpPr txBox="1"/>
          <p:nvPr/>
        </p:nvSpPr>
        <p:spPr>
          <a:xfrm>
            <a:off x="5868144" y="4509120"/>
            <a:ext cx="2999860" cy="369332"/>
          </a:xfrm>
          <a:prstGeom prst="rect">
            <a:avLst/>
          </a:prstGeom>
          <a:noFill/>
        </p:spPr>
        <p:txBody>
          <a:bodyPr wrap="none" rtlCol="0">
            <a:spAutoFit/>
          </a:bodyPr>
          <a:lstStyle/>
          <a:p>
            <a:r>
              <a:rPr lang="en-GB" dirty="0" smtClean="0"/>
              <a:t>Knossos, Temple Repositories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2000"/>
                                        <p:tgtEl>
                                          <p:spTgt spid="3">
                                            <p:txEl>
                                              <p:pRg st="1" end="1"/>
                                            </p:txEl>
                                          </p:spTgt>
                                        </p:tgtEl>
                                      </p:cBhvr>
                                    </p:animEffect>
                                  </p:childTnLst>
                                </p:cTn>
                              </p:par>
                            </p:childTnLst>
                          </p:cTn>
                        </p:par>
                        <p:par>
                          <p:cTn id="12" fill="hold">
                            <p:stCondLst>
                              <p:cond delay="4000"/>
                            </p:stCondLst>
                            <p:childTnLst>
                              <p:par>
                                <p:cTn id="13" presetID="10" presetClass="entr" presetSubtype="0" fill="hold" grpId="0" nodeType="after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childTnLst>
                          </p:cTn>
                        </p:par>
                        <p:par>
                          <p:cTn id="16" fill="hold">
                            <p:stCondLst>
                              <p:cond delay="6000"/>
                            </p:stCondLst>
                            <p:childTnLst>
                              <p:par>
                                <p:cTn id="17" presetID="10" presetClass="entr" presetSubtype="0" fill="hold" grpId="0" nodeType="after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2000"/>
                                        <p:tgtEl>
                                          <p:spTgt spid="3">
                                            <p:txEl>
                                              <p:pRg st="3" end="3"/>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2000"/>
                                        <p:tgtEl>
                                          <p:spTgt spid="3">
                                            <p:txEl>
                                              <p:pRg st="5" end="5"/>
                                            </p:txEl>
                                          </p:spTgt>
                                        </p:tgtEl>
                                      </p:cBhvr>
                                    </p:animEffect>
                                  </p:childTnLst>
                                </p:cTn>
                              </p:par>
                            </p:childTnLst>
                          </p:cTn>
                        </p:par>
                        <p:par>
                          <p:cTn id="30" fill="hold">
                            <p:stCondLst>
                              <p:cond delay="2000"/>
                            </p:stCondLst>
                            <p:childTnLst>
                              <p:par>
                                <p:cTn id="31" presetID="10" presetClass="entr" presetSubtype="0" fill="hold" grpId="0" nodeType="after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Effect transition="in" filter="fade">
                                      <p:cBhvr>
                                        <p:cTn id="33"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Structured Deposition</a:t>
            </a:r>
            <a:endParaRPr lang="en-GB" dirty="0"/>
          </a:p>
        </p:txBody>
      </p:sp>
      <p:sp>
        <p:nvSpPr>
          <p:cNvPr id="3" name="Content Placeholder 2"/>
          <p:cNvSpPr>
            <a:spLocks noGrp="1"/>
          </p:cNvSpPr>
          <p:nvPr>
            <p:ph sz="half" idx="1"/>
          </p:nvPr>
        </p:nvSpPr>
        <p:spPr>
          <a:xfrm>
            <a:off x="179512" y="1700808"/>
            <a:ext cx="4680520" cy="4968552"/>
          </a:xfrm>
        </p:spPr>
        <p:txBody>
          <a:bodyPr>
            <a:normAutofit/>
          </a:bodyPr>
          <a:lstStyle/>
          <a:p>
            <a:r>
              <a:rPr lang="en-GB" dirty="0" smtClean="0"/>
              <a:t>“The deposition of artefacts did not necessarily mark the end of use-life but the beginning of a new phase in </a:t>
            </a:r>
            <a:r>
              <a:rPr lang="en-GB" dirty="0" smtClean="0">
                <a:solidFill>
                  <a:srgbClr val="FFC000"/>
                </a:solidFill>
              </a:rPr>
              <a:t>object biography; </a:t>
            </a:r>
            <a:r>
              <a:rPr lang="en-GB" dirty="0" smtClean="0"/>
              <a:t>buried artefacts continued their life as a part of a place, the lived-in environment” (</a:t>
            </a:r>
            <a:r>
              <a:rPr lang="en-GB" dirty="0" err="1" smtClean="0"/>
              <a:t>Herva</a:t>
            </a:r>
            <a:r>
              <a:rPr lang="en-GB" dirty="0" smtClean="0"/>
              <a:t> 2005: 224)</a:t>
            </a:r>
          </a:p>
          <a:p>
            <a:endParaRPr lang="en-GB" dirty="0"/>
          </a:p>
        </p:txBody>
      </p:sp>
      <p:pic>
        <p:nvPicPr>
          <p:cNvPr id="5" name="Content Placeholder 4" descr="foundation_PW"/>
          <p:cNvPicPr>
            <a:picLocks noGrp="1" noChangeAspect="1" noChangeArrowheads="1"/>
          </p:cNvPicPr>
          <p:nvPr>
            <p:ph sz="half" idx="2"/>
          </p:nvPr>
        </p:nvPicPr>
        <p:blipFill>
          <a:blip r:embed="rId2" cstate="email"/>
          <a:srcRect/>
          <a:stretch>
            <a:fillRect/>
          </a:stretch>
        </p:blipFill>
        <p:spPr bwMode="auto">
          <a:xfrm>
            <a:off x="5220072" y="2060848"/>
            <a:ext cx="3707113" cy="3296413"/>
          </a:xfrm>
          <a:prstGeom prst="rect">
            <a:avLst/>
          </a:prstGeom>
          <a:noFill/>
          <a:ln w="9525">
            <a:noFill/>
            <a:miter lim="800000"/>
            <a:headEnd/>
            <a:tailEnd/>
          </a:ln>
        </p:spPr>
      </p:pic>
      <p:sp>
        <p:nvSpPr>
          <p:cNvPr id="6" name="TextBox 5"/>
          <p:cNvSpPr txBox="1"/>
          <p:nvPr/>
        </p:nvSpPr>
        <p:spPr>
          <a:xfrm>
            <a:off x="5796136" y="5445224"/>
            <a:ext cx="2894831" cy="369332"/>
          </a:xfrm>
          <a:prstGeom prst="rect">
            <a:avLst/>
          </a:prstGeom>
          <a:noFill/>
        </p:spPr>
        <p:txBody>
          <a:bodyPr wrap="none" rtlCol="0">
            <a:spAutoFit/>
          </a:bodyPr>
          <a:lstStyle/>
          <a:p>
            <a:r>
              <a:rPr lang="en-GB" dirty="0" smtClean="0"/>
              <a:t>Foundation deposit, Arediou</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5" name="Content Placeholder 4"/>
          <p:cNvSpPr>
            <a:spLocks noGrp="1"/>
          </p:cNvSpPr>
          <p:nvPr>
            <p:ph idx="1"/>
          </p:nvPr>
        </p:nvSpPr>
        <p:spPr>
          <a:xfrm>
            <a:off x="457200" y="1775191"/>
            <a:ext cx="7499176" cy="4606137"/>
          </a:xfrm>
        </p:spPr>
        <p:txBody>
          <a:bodyPr>
            <a:normAutofit/>
          </a:bodyPr>
          <a:lstStyle/>
          <a:p>
            <a:r>
              <a:rPr lang="en-GB" sz="2800" dirty="0" smtClean="0"/>
              <a:t>Using object world to explore human action in Bronze Age Mediterranean</a:t>
            </a:r>
          </a:p>
          <a:p>
            <a:r>
              <a:rPr lang="en-GB" sz="2800" dirty="0" smtClean="0"/>
              <a:t>Drawing on a variety of theoretical approaches:</a:t>
            </a:r>
          </a:p>
          <a:p>
            <a:pPr lvl="1"/>
            <a:r>
              <a:rPr lang="en-GB" sz="2400" dirty="0" smtClean="0"/>
              <a:t>Agency &amp; social reproduction</a:t>
            </a:r>
          </a:p>
          <a:p>
            <a:pPr lvl="1"/>
            <a:r>
              <a:rPr lang="en-GB" sz="2400" dirty="0" smtClean="0"/>
              <a:t>Materiality</a:t>
            </a:r>
          </a:p>
          <a:p>
            <a:r>
              <a:rPr lang="en-GB" sz="2800" dirty="0" smtClean="0"/>
              <a:t>Application</a:t>
            </a:r>
            <a:r>
              <a:rPr lang="en-GB" sz="2800" dirty="0" smtClean="0"/>
              <a:t>: a variety of case studies &amp; your interpretation</a:t>
            </a:r>
            <a:endParaRPr lang="en-GB"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20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2000"/>
                                        <p:tgtEl>
                                          <p:spTgt spid="5">
                                            <p:txEl>
                                              <p:pRg st="1" end="1"/>
                                            </p:txEl>
                                          </p:spTgt>
                                        </p:tgtEl>
                                      </p:cBhvr>
                                    </p:animEffect>
                                  </p:childTnLst>
                                </p:cTn>
                              </p:par>
                            </p:childTnLst>
                          </p:cTn>
                        </p:par>
                        <p:par>
                          <p:cTn id="13" fill="hold">
                            <p:stCondLst>
                              <p:cond delay="2000"/>
                            </p:stCondLst>
                            <p:childTnLst>
                              <p:par>
                                <p:cTn id="14" presetID="10" presetClass="entr" presetSubtype="0" fill="hold" grpId="0" nodeType="afterEffect">
                                  <p:stCondLst>
                                    <p:cond delay="0"/>
                                  </p:stCondLst>
                                  <p:childTnLst>
                                    <p:set>
                                      <p:cBhvr>
                                        <p:cTn id="15" dur="1" fill="hold">
                                          <p:stCondLst>
                                            <p:cond delay="0"/>
                                          </p:stCondLst>
                                        </p:cTn>
                                        <p:tgtEl>
                                          <p:spTgt spid="5">
                                            <p:txEl>
                                              <p:pRg st="2" end="2"/>
                                            </p:txEl>
                                          </p:spTgt>
                                        </p:tgtEl>
                                        <p:attrNameLst>
                                          <p:attrName>style.visibility</p:attrName>
                                        </p:attrNameLst>
                                      </p:cBhvr>
                                      <p:to>
                                        <p:strVal val="visible"/>
                                      </p:to>
                                    </p:set>
                                    <p:animEffect transition="in" filter="fade">
                                      <p:cBhvr>
                                        <p:cTn id="16" dur="2000"/>
                                        <p:tgtEl>
                                          <p:spTgt spid="5">
                                            <p:txEl>
                                              <p:pRg st="2" end="2"/>
                                            </p:txEl>
                                          </p:spTgt>
                                        </p:tgtEl>
                                      </p:cBhvr>
                                    </p:animEffect>
                                  </p:childTnLst>
                                </p:cTn>
                              </p:par>
                            </p:childTnLst>
                          </p:cTn>
                        </p:par>
                        <p:par>
                          <p:cTn id="17" fill="hold">
                            <p:stCondLst>
                              <p:cond delay="4000"/>
                            </p:stCondLst>
                            <p:childTnLst>
                              <p:par>
                                <p:cTn id="18" presetID="10" presetClass="entr" presetSubtype="0" fill="hold" grpId="0" nodeType="after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2000"/>
                                        <p:tgtEl>
                                          <p:spTgt spid="5">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20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Module</Template>
  <TotalTime>265</TotalTime>
  <Words>890</Words>
  <Application>Microsoft Office PowerPoint</Application>
  <PresentationFormat>On-screen Show (4:3)</PresentationFormat>
  <Paragraphs>109</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Corbel</vt:lpstr>
      <vt:lpstr>Wingdings</vt:lpstr>
      <vt:lpstr>Wingdings 2</vt:lpstr>
      <vt:lpstr>Wingdings 3</vt:lpstr>
      <vt:lpstr>Module</vt:lpstr>
      <vt:lpstr>Towns, Tombs  &amp; Temples</vt:lpstr>
      <vt:lpstr>About the Module</vt:lpstr>
      <vt:lpstr>Assessment</vt:lpstr>
      <vt:lpstr>Assessment</vt:lpstr>
      <vt:lpstr>Theoretical Approaches</vt:lpstr>
      <vt:lpstr>A Theory of Practice</vt:lpstr>
      <vt:lpstr>Social Action: Key Concepts</vt:lpstr>
      <vt:lpstr>Materiality</vt:lpstr>
      <vt:lpstr>Actor Network Theory (Latour)</vt:lpstr>
      <vt:lpstr>Actor Network Theory</vt:lpstr>
      <vt:lpstr>Material Culture &amp; Memory </vt:lpstr>
      <vt:lpstr>Incorporating Practice</vt:lpstr>
      <vt:lpstr>Inscribing Practices</vt:lpstr>
      <vt:lpstr>Material Culture and Memory</vt:lpstr>
      <vt:lpstr>Structured Deposition</vt:lpstr>
      <vt:lpstr>Structured Deposition</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Towns, Tombs &amp; Temples</dc:title>
  <dc:creator>Louise Steel</dc:creator>
  <cp:lastModifiedBy>Louise Steel</cp:lastModifiedBy>
  <cp:revision>48</cp:revision>
  <dcterms:created xsi:type="dcterms:W3CDTF">2014-01-15T13:53:12Z</dcterms:created>
  <dcterms:modified xsi:type="dcterms:W3CDTF">2017-10-04T13:21:38Z</dcterms:modified>
</cp:coreProperties>
</file>