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3" r:id="rId1"/>
  </p:sldMasterIdLst>
  <p:sldIdLst>
    <p:sldId id="256" r:id="rId2"/>
    <p:sldId id="257" r:id="rId3"/>
    <p:sldId id="258" r:id="rId4"/>
    <p:sldId id="259" r:id="rId5"/>
    <p:sldId id="260" r:id="rId6"/>
    <p:sldId id="261" r:id="rId7"/>
    <p:sldId id="262" r:id="rId8"/>
    <p:sldId id="264" r:id="rId9"/>
    <p:sldId id="265" r:id="rId10"/>
    <p:sldId id="267" r:id="rId11"/>
    <p:sldId id="268" r:id="rId12"/>
    <p:sldId id="270" r:id="rId13"/>
    <p:sldId id="271"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940"/>
  </p:normalViewPr>
  <p:slideViewPr>
    <p:cSldViewPr snapToGrid="0" snapToObjects="1">
      <p:cViewPr varScale="1">
        <p:scale>
          <a:sx n="112" d="100"/>
          <a:sy n="112" d="100"/>
        </p:scale>
        <p:origin x="576"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C267B5-73EA-4FAB-8A32-C6B735F9D6A1}"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D2434A9C-8F84-43E2-BD66-7B28AF4D596C}">
      <dgm:prSet/>
      <dgm:spPr/>
      <dgm:t>
        <a:bodyPr/>
        <a:lstStyle/>
        <a:p>
          <a:r>
            <a:rPr lang="en-US" dirty="0"/>
            <a:t>I do believe tat there are 3 issues I face that a lot of other students commonly face as well. These being:</a:t>
          </a:r>
        </a:p>
      </dgm:t>
    </dgm:pt>
    <dgm:pt modelId="{BB59B1C6-624D-442B-82AF-635466F56C6A}" type="parTrans" cxnId="{A196E71E-A81E-4372-996A-D1F1051359B4}">
      <dgm:prSet/>
      <dgm:spPr/>
      <dgm:t>
        <a:bodyPr/>
        <a:lstStyle/>
        <a:p>
          <a:endParaRPr lang="en-US"/>
        </a:p>
      </dgm:t>
    </dgm:pt>
    <dgm:pt modelId="{D8F4C158-B915-4DCA-A294-10925E1D6C17}" type="sibTrans" cxnId="{A196E71E-A81E-4372-996A-D1F1051359B4}">
      <dgm:prSet/>
      <dgm:spPr/>
      <dgm:t>
        <a:bodyPr/>
        <a:lstStyle/>
        <a:p>
          <a:endParaRPr lang="en-US"/>
        </a:p>
      </dgm:t>
    </dgm:pt>
    <dgm:pt modelId="{55F28519-4C58-4E1D-8683-A69BEDE276D9}">
      <dgm:prSet/>
      <dgm:spPr/>
      <dgm:t>
        <a:bodyPr/>
        <a:lstStyle/>
        <a:p>
          <a:r>
            <a:rPr lang="en-US" b="1" dirty="0"/>
            <a:t>1.</a:t>
          </a:r>
        </a:p>
        <a:p>
          <a:r>
            <a:rPr lang="en-US" b="1" dirty="0"/>
            <a:t>Taking on too much</a:t>
          </a:r>
          <a:endParaRPr lang="en-US" dirty="0"/>
        </a:p>
      </dgm:t>
    </dgm:pt>
    <dgm:pt modelId="{D1D4DA4F-FB72-45E9-B3A6-29152B51FC8C}" type="parTrans" cxnId="{C2FA3D84-0A74-4EF0-9BA7-7989363B36C0}">
      <dgm:prSet/>
      <dgm:spPr/>
      <dgm:t>
        <a:bodyPr/>
        <a:lstStyle/>
        <a:p>
          <a:endParaRPr lang="en-US"/>
        </a:p>
      </dgm:t>
    </dgm:pt>
    <dgm:pt modelId="{A34378E4-E690-4A21-881E-F496AFD0B6A3}" type="sibTrans" cxnId="{C2FA3D84-0A74-4EF0-9BA7-7989363B36C0}">
      <dgm:prSet/>
      <dgm:spPr/>
      <dgm:t>
        <a:bodyPr/>
        <a:lstStyle/>
        <a:p>
          <a:endParaRPr lang="en-US"/>
        </a:p>
      </dgm:t>
    </dgm:pt>
    <dgm:pt modelId="{9488167D-90D1-4418-BD7D-4D5EC7947BBE}">
      <dgm:prSet/>
      <dgm:spPr/>
      <dgm:t>
        <a:bodyPr/>
        <a:lstStyle/>
        <a:p>
          <a:r>
            <a:rPr lang="en-US" b="1" dirty="0"/>
            <a:t>2. Procrastination</a:t>
          </a:r>
          <a:endParaRPr lang="en-US" dirty="0"/>
        </a:p>
      </dgm:t>
    </dgm:pt>
    <dgm:pt modelId="{0FE4347E-C481-4260-90D6-A032945BA87F}" type="parTrans" cxnId="{62F956E0-021F-4AC8-BE79-1B4A9BAAFF3A}">
      <dgm:prSet/>
      <dgm:spPr/>
      <dgm:t>
        <a:bodyPr/>
        <a:lstStyle/>
        <a:p>
          <a:endParaRPr lang="en-US"/>
        </a:p>
      </dgm:t>
    </dgm:pt>
    <dgm:pt modelId="{94FD7E85-FBEF-449E-99F6-E4D4278FDA0E}" type="sibTrans" cxnId="{62F956E0-021F-4AC8-BE79-1B4A9BAAFF3A}">
      <dgm:prSet/>
      <dgm:spPr/>
      <dgm:t>
        <a:bodyPr/>
        <a:lstStyle/>
        <a:p>
          <a:endParaRPr lang="en-US"/>
        </a:p>
      </dgm:t>
    </dgm:pt>
    <dgm:pt modelId="{9AFCBEB7-194F-4253-9147-FAA3237EF85F}">
      <dgm:prSet/>
      <dgm:spPr/>
      <dgm:t>
        <a:bodyPr/>
        <a:lstStyle/>
        <a:p>
          <a:r>
            <a:rPr lang="en-US" b="1" dirty="0"/>
            <a:t>3.</a:t>
          </a:r>
        </a:p>
        <a:p>
          <a:r>
            <a:rPr lang="en-US" b="1" dirty="0"/>
            <a:t>Imposter thoughts</a:t>
          </a:r>
          <a:endParaRPr lang="en-US" dirty="0"/>
        </a:p>
      </dgm:t>
    </dgm:pt>
    <dgm:pt modelId="{7A381BB8-E79D-4DBE-AC09-3BC41052A458}" type="parTrans" cxnId="{56B1B9D4-076E-4C19-BB74-5B8B22B3ADAF}">
      <dgm:prSet/>
      <dgm:spPr/>
      <dgm:t>
        <a:bodyPr/>
        <a:lstStyle/>
        <a:p>
          <a:endParaRPr lang="en-US"/>
        </a:p>
      </dgm:t>
    </dgm:pt>
    <dgm:pt modelId="{B1AC8E1C-0FE0-4CD6-924A-F475BE7EB0A1}" type="sibTrans" cxnId="{56B1B9D4-076E-4C19-BB74-5B8B22B3ADAF}">
      <dgm:prSet/>
      <dgm:spPr/>
      <dgm:t>
        <a:bodyPr/>
        <a:lstStyle/>
        <a:p>
          <a:endParaRPr lang="en-US"/>
        </a:p>
      </dgm:t>
    </dgm:pt>
    <dgm:pt modelId="{41375E48-5AEC-4D45-8377-1C1D5711267D}" type="pres">
      <dgm:prSet presAssocID="{19C267B5-73EA-4FAB-8A32-C6B735F9D6A1}" presName="matrix" presStyleCnt="0">
        <dgm:presLayoutVars>
          <dgm:chMax val="1"/>
          <dgm:dir/>
          <dgm:resizeHandles val="exact"/>
        </dgm:presLayoutVars>
      </dgm:prSet>
      <dgm:spPr/>
    </dgm:pt>
    <dgm:pt modelId="{AB1B3032-4452-0240-8D80-99B5B67A30B4}" type="pres">
      <dgm:prSet presAssocID="{19C267B5-73EA-4FAB-8A32-C6B735F9D6A1}" presName="diamond" presStyleLbl="bgShp" presStyleIdx="0" presStyleCnt="1"/>
      <dgm:spPr/>
    </dgm:pt>
    <dgm:pt modelId="{C49D82D9-753F-164C-9A9E-89ACBEBA1B7B}" type="pres">
      <dgm:prSet presAssocID="{19C267B5-73EA-4FAB-8A32-C6B735F9D6A1}" presName="quad1" presStyleLbl="node1" presStyleIdx="0" presStyleCnt="4">
        <dgm:presLayoutVars>
          <dgm:chMax val="0"/>
          <dgm:chPref val="0"/>
          <dgm:bulletEnabled val="1"/>
        </dgm:presLayoutVars>
      </dgm:prSet>
      <dgm:spPr/>
    </dgm:pt>
    <dgm:pt modelId="{3FD0205C-4DA1-1942-BEF5-99184457CF9A}" type="pres">
      <dgm:prSet presAssocID="{19C267B5-73EA-4FAB-8A32-C6B735F9D6A1}" presName="quad2" presStyleLbl="node1" presStyleIdx="1" presStyleCnt="4">
        <dgm:presLayoutVars>
          <dgm:chMax val="0"/>
          <dgm:chPref val="0"/>
          <dgm:bulletEnabled val="1"/>
        </dgm:presLayoutVars>
      </dgm:prSet>
      <dgm:spPr/>
    </dgm:pt>
    <dgm:pt modelId="{36A56DCF-4F24-F246-B604-96E933B5BED0}" type="pres">
      <dgm:prSet presAssocID="{19C267B5-73EA-4FAB-8A32-C6B735F9D6A1}" presName="quad3" presStyleLbl="node1" presStyleIdx="2" presStyleCnt="4">
        <dgm:presLayoutVars>
          <dgm:chMax val="0"/>
          <dgm:chPref val="0"/>
          <dgm:bulletEnabled val="1"/>
        </dgm:presLayoutVars>
      </dgm:prSet>
      <dgm:spPr/>
    </dgm:pt>
    <dgm:pt modelId="{9A68C13F-FBB2-CF4C-B300-F27D2E86A822}" type="pres">
      <dgm:prSet presAssocID="{19C267B5-73EA-4FAB-8A32-C6B735F9D6A1}" presName="quad4" presStyleLbl="node1" presStyleIdx="3" presStyleCnt="4">
        <dgm:presLayoutVars>
          <dgm:chMax val="0"/>
          <dgm:chPref val="0"/>
          <dgm:bulletEnabled val="1"/>
        </dgm:presLayoutVars>
      </dgm:prSet>
      <dgm:spPr/>
    </dgm:pt>
  </dgm:ptLst>
  <dgm:cxnLst>
    <dgm:cxn modelId="{A196E71E-A81E-4372-996A-D1F1051359B4}" srcId="{19C267B5-73EA-4FAB-8A32-C6B735F9D6A1}" destId="{D2434A9C-8F84-43E2-BD66-7B28AF4D596C}" srcOrd="0" destOrd="0" parTransId="{BB59B1C6-624D-442B-82AF-635466F56C6A}" sibTransId="{D8F4C158-B915-4DCA-A294-10925E1D6C17}"/>
    <dgm:cxn modelId="{F4461040-5BC1-2547-A76B-32BD3B35F45A}" type="presOf" srcId="{9488167D-90D1-4418-BD7D-4D5EC7947BBE}" destId="{36A56DCF-4F24-F246-B604-96E933B5BED0}" srcOrd="0" destOrd="0" presId="urn:microsoft.com/office/officeart/2005/8/layout/matrix3"/>
    <dgm:cxn modelId="{3873EF43-6DF2-1047-9204-44EA60CD9CF4}" type="presOf" srcId="{D2434A9C-8F84-43E2-BD66-7B28AF4D596C}" destId="{C49D82D9-753F-164C-9A9E-89ACBEBA1B7B}" srcOrd="0" destOrd="0" presId="urn:microsoft.com/office/officeart/2005/8/layout/matrix3"/>
    <dgm:cxn modelId="{C2FA3D84-0A74-4EF0-9BA7-7989363B36C0}" srcId="{19C267B5-73EA-4FAB-8A32-C6B735F9D6A1}" destId="{55F28519-4C58-4E1D-8683-A69BEDE276D9}" srcOrd="1" destOrd="0" parTransId="{D1D4DA4F-FB72-45E9-B3A6-29152B51FC8C}" sibTransId="{A34378E4-E690-4A21-881E-F496AFD0B6A3}"/>
    <dgm:cxn modelId="{962252A9-DAAF-6445-8B41-851FD6BB54D1}" type="presOf" srcId="{55F28519-4C58-4E1D-8683-A69BEDE276D9}" destId="{3FD0205C-4DA1-1942-BEF5-99184457CF9A}" srcOrd="0" destOrd="0" presId="urn:microsoft.com/office/officeart/2005/8/layout/matrix3"/>
    <dgm:cxn modelId="{9E4EC4C9-42A9-EE4A-9AF3-ED1AFA10B8F2}" type="presOf" srcId="{9AFCBEB7-194F-4253-9147-FAA3237EF85F}" destId="{9A68C13F-FBB2-CF4C-B300-F27D2E86A822}" srcOrd="0" destOrd="0" presId="urn:microsoft.com/office/officeart/2005/8/layout/matrix3"/>
    <dgm:cxn modelId="{56B1B9D4-076E-4C19-BB74-5B8B22B3ADAF}" srcId="{19C267B5-73EA-4FAB-8A32-C6B735F9D6A1}" destId="{9AFCBEB7-194F-4253-9147-FAA3237EF85F}" srcOrd="3" destOrd="0" parTransId="{7A381BB8-E79D-4DBE-AC09-3BC41052A458}" sibTransId="{B1AC8E1C-0FE0-4CD6-924A-F475BE7EB0A1}"/>
    <dgm:cxn modelId="{62F956E0-021F-4AC8-BE79-1B4A9BAAFF3A}" srcId="{19C267B5-73EA-4FAB-8A32-C6B735F9D6A1}" destId="{9488167D-90D1-4418-BD7D-4D5EC7947BBE}" srcOrd="2" destOrd="0" parTransId="{0FE4347E-C481-4260-90D6-A032945BA87F}" sibTransId="{94FD7E85-FBEF-449E-99F6-E4D4278FDA0E}"/>
    <dgm:cxn modelId="{EC6217E1-E0FF-444D-BF5E-8126D0C3E251}" type="presOf" srcId="{19C267B5-73EA-4FAB-8A32-C6B735F9D6A1}" destId="{41375E48-5AEC-4D45-8377-1C1D5711267D}" srcOrd="0" destOrd="0" presId="urn:microsoft.com/office/officeart/2005/8/layout/matrix3"/>
    <dgm:cxn modelId="{FB733B44-292F-DA44-9884-C2A31253F840}" type="presParOf" srcId="{41375E48-5AEC-4D45-8377-1C1D5711267D}" destId="{AB1B3032-4452-0240-8D80-99B5B67A30B4}" srcOrd="0" destOrd="0" presId="urn:microsoft.com/office/officeart/2005/8/layout/matrix3"/>
    <dgm:cxn modelId="{1F8CD1CF-2594-0942-89D4-819B4EA27C21}" type="presParOf" srcId="{41375E48-5AEC-4D45-8377-1C1D5711267D}" destId="{C49D82D9-753F-164C-9A9E-89ACBEBA1B7B}" srcOrd="1" destOrd="0" presId="urn:microsoft.com/office/officeart/2005/8/layout/matrix3"/>
    <dgm:cxn modelId="{C34FE697-D882-4D47-95CD-065383B4B1C5}" type="presParOf" srcId="{41375E48-5AEC-4D45-8377-1C1D5711267D}" destId="{3FD0205C-4DA1-1942-BEF5-99184457CF9A}" srcOrd="2" destOrd="0" presId="urn:microsoft.com/office/officeart/2005/8/layout/matrix3"/>
    <dgm:cxn modelId="{BCFDFA8A-DE7A-E842-89F8-B4C864F78DB6}" type="presParOf" srcId="{41375E48-5AEC-4D45-8377-1C1D5711267D}" destId="{36A56DCF-4F24-F246-B604-96E933B5BED0}" srcOrd="3" destOrd="0" presId="urn:microsoft.com/office/officeart/2005/8/layout/matrix3"/>
    <dgm:cxn modelId="{1110728C-5259-0342-BA90-D189F12B3C86}" type="presParOf" srcId="{41375E48-5AEC-4D45-8377-1C1D5711267D}" destId="{9A68C13F-FBB2-CF4C-B300-F27D2E86A822}"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1B3032-4452-0240-8D80-99B5B67A30B4}">
      <dsp:nvSpPr>
        <dsp:cNvPr id="0" name=""/>
        <dsp:cNvSpPr/>
      </dsp:nvSpPr>
      <dsp:spPr>
        <a:xfrm>
          <a:off x="2357947" y="0"/>
          <a:ext cx="3880773" cy="3880773"/>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9D82D9-753F-164C-9A9E-89ACBEBA1B7B}">
      <dsp:nvSpPr>
        <dsp:cNvPr id="0" name=""/>
        <dsp:cNvSpPr/>
      </dsp:nvSpPr>
      <dsp:spPr>
        <a:xfrm>
          <a:off x="2726620" y="368673"/>
          <a:ext cx="1513501" cy="151350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I do believe tat there are 3 issues I face that a lot of other students commonly face as well. These being:</a:t>
          </a:r>
        </a:p>
      </dsp:txBody>
      <dsp:txXfrm>
        <a:off x="2800503" y="442556"/>
        <a:ext cx="1365735" cy="1365735"/>
      </dsp:txXfrm>
    </dsp:sp>
    <dsp:sp modelId="{3FD0205C-4DA1-1942-BEF5-99184457CF9A}">
      <dsp:nvSpPr>
        <dsp:cNvPr id="0" name=""/>
        <dsp:cNvSpPr/>
      </dsp:nvSpPr>
      <dsp:spPr>
        <a:xfrm>
          <a:off x="4356545" y="368673"/>
          <a:ext cx="1513501" cy="151350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1.</a:t>
          </a:r>
        </a:p>
        <a:p>
          <a:pPr marL="0" lvl="0" indent="0" algn="ctr" defTabSz="622300">
            <a:lnSpc>
              <a:spcPct val="90000"/>
            </a:lnSpc>
            <a:spcBef>
              <a:spcPct val="0"/>
            </a:spcBef>
            <a:spcAft>
              <a:spcPct val="35000"/>
            </a:spcAft>
            <a:buNone/>
          </a:pPr>
          <a:r>
            <a:rPr lang="en-US" sz="1400" b="1" kern="1200" dirty="0"/>
            <a:t>Taking on too much</a:t>
          </a:r>
          <a:endParaRPr lang="en-US" sz="1400" kern="1200" dirty="0"/>
        </a:p>
      </dsp:txBody>
      <dsp:txXfrm>
        <a:off x="4430428" y="442556"/>
        <a:ext cx="1365735" cy="1365735"/>
      </dsp:txXfrm>
    </dsp:sp>
    <dsp:sp modelId="{36A56DCF-4F24-F246-B604-96E933B5BED0}">
      <dsp:nvSpPr>
        <dsp:cNvPr id="0" name=""/>
        <dsp:cNvSpPr/>
      </dsp:nvSpPr>
      <dsp:spPr>
        <a:xfrm>
          <a:off x="2726620" y="1998598"/>
          <a:ext cx="1513501" cy="151350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2. Procrastination</a:t>
          </a:r>
          <a:endParaRPr lang="en-US" sz="1400" kern="1200" dirty="0"/>
        </a:p>
      </dsp:txBody>
      <dsp:txXfrm>
        <a:off x="2800503" y="2072481"/>
        <a:ext cx="1365735" cy="1365735"/>
      </dsp:txXfrm>
    </dsp:sp>
    <dsp:sp modelId="{9A68C13F-FBB2-CF4C-B300-F27D2E86A822}">
      <dsp:nvSpPr>
        <dsp:cNvPr id="0" name=""/>
        <dsp:cNvSpPr/>
      </dsp:nvSpPr>
      <dsp:spPr>
        <a:xfrm>
          <a:off x="4356545" y="1998598"/>
          <a:ext cx="1513501" cy="151350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3.</a:t>
          </a:r>
        </a:p>
        <a:p>
          <a:pPr marL="0" lvl="0" indent="0" algn="ctr" defTabSz="622300">
            <a:lnSpc>
              <a:spcPct val="90000"/>
            </a:lnSpc>
            <a:spcBef>
              <a:spcPct val="0"/>
            </a:spcBef>
            <a:spcAft>
              <a:spcPct val="35000"/>
            </a:spcAft>
            <a:buNone/>
          </a:pPr>
          <a:r>
            <a:rPr lang="en-US" sz="1400" b="1" kern="1200" dirty="0"/>
            <a:t>Imposter thoughts</a:t>
          </a:r>
          <a:endParaRPr lang="en-US" sz="1400" kern="1200" dirty="0"/>
        </a:p>
      </dsp:txBody>
      <dsp:txXfrm>
        <a:off x="4430428" y="2072481"/>
        <a:ext cx="1365735" cy="1365735"/>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533365A-B1D4-FB40-98D9-7DE6AF2054C0}" type="datetimeFigureOut">
              <a:rPr lang="en-US" smtClean="0"/>
              <a:t>12/23/22</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482448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33365A-B1D4-FB40-98D9-7DE6AF2054C0}" type="datetimeFigureOut">
              <a:rPr lang="en-US" smtClean="0"/>
              <a:t>12/23/22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2751752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33365A-B1D4-FB40-98D9-7DE6AF2054C0}" type="datetimeFigureOut">
              <a:rPr lang="en-US" smtClean="0"/>
              <a:t>12/23/22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598246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533365A-B1D4-FB40-98D9-7DE6AF2054C0}" type="datetimeFigureOut">
              <a:rPr lang="en-US" smtClean="0"/>
              <a:t>12/23/22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220024665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33365A-B1D4-FB40-98D9-7DE6AF2054C0}" type="datetimeFigureOut">
              <a:rPr lang="en-US" smtClean="0"/>
              <a:t>12/23/22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226909974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533365A-B1D4-FB40-98D9-7DE6AF2054C0}" type="datetimeFigureOut">
              <a:rPr lang="en-US" smtClean="0"/>
              <a:t>12/23/22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49221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33365A-B1D4-FB40-98D9-7DE6AF2054C0}" type="datetimeFigureOut">
              <a:rPr lang="en-US" smtClean="0"/>
              <a:t>12/23/22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1234141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533365A-B1D4-FB40-98D9-7DE6AF2054C0}" type="datetimeFigureOut">
              <a:rPr lang="en-US" smtClean="0"/>
              <a:t>12/23/22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326639423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533365A-B1D4-FB40-98D9-7DE6AF2054C0}" type="datetimeFigureOut">
              <a:rPr lang="en-US" smtClean="0"/>
              <a:t>12/23/22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694915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533365A-B1D4-FB40-98D9-7DE6AF2054C0}" type="datetimeFigureOut">
              <a:rPr lang="en-US" smtClean="0"/>
              <a:t>12/23/22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3604030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533365A-B1D4-FB40-98D9-7DE6AF2054C0}" type="datetimeFigureOut">
              <a:rPr lang="en-US" smtClean="0"/>
              <a:t>12/23/22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18762517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533365A-B1D4-FB40-98D9-7DE6AF2054C0}" type="datetimeFigureOut">
              <a:rPr lang="en-US" smtClean="0"/>
              <a:t>12/23/22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75FD37-B886-4E47-B5F8-DE38FBB35873}"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494754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533365A-B1D4-FB40-98D9-7DE6AF2054C0}" type="datetimeFigureOut">
              <a:rPr lang="en-US" smtClean="0"/>
              <a:t>12/23/22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37040090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533365A-B1D4-FB40-98D9-7DE6AF2054C0}" type="datetimeFigureOut">
              <a:rPr lang="en-US" smtClean="0"/>
              <a:t>12/23/22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18104164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533365A-B1D4-FB40-98D9-7DE6AF2054C0}" type="datetimeFigureOut">
              <a:rPr lang="en-US" smtClean="0"/>
              <a:t>12/23/22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24376993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33365A-B1D4-FB40-98D9-7DE6AF2054C0}" type="datetimeFigureOut">
              <a:rPr lang="en-US" smtClean="0"/>
              <a:t>12/23/22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35391586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33365A-B1D4-FB40-98D9-7DE6AF2054C0}" type="datetimeFigureOut">
              <a:rPr lang="en-US" smtClean="0"/>
              <a:t>12/23/22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75FD37-B886-4E47-B5F8-DE38FBB35873}" type="slidenum">
              <a:rPr lang="en-US" smtClean="0"/>
              <a:t>‹#›</a:t>
            </a:fld>
            <a:endParaRPr lang="en-US"/>
          </a:p>
        </p:txBody>
      </p:sp>
    </p:spTree>
    <p:extLst>
      <p:ext uri="{BB962C8B-B14F-4D97-AF65-F5344CB8AC3E}">
        <p14:creationId xmlns:p14="http://schemas.microsoft.com/office/powerpoint/2010/main" val="907695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533365A-B1D4-FB40-98D9-7DE6AF2054C0}" type="datetimeFigureOut">
              <a:rPr lang="en-US" smtClean="0"/>
              <a:t>12/23/22</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475FD37-B886-4E47-B5F8-DE38FBB35873}" type="slidenum">
              <a:rPr lang="en-US" smtClean="0"/>
              <a:t>‹#›</a:t>
            </a:fld>
            <a:endParaRPr lang="en-US"/>
          </a:p>
        </p:txBody>
      </p:sp>
    </p:spTree>
    <p:extLst>
      <p:ext uri="{BB962C8B-B14F-4D97-AF65-F5344CB8AC3E}">
        <p14:creationId xmlns:p14="http://schemas.microsoft.com/office/powerpoint/2010/main" val="1302565451"/>
      </p:ext>
    </p:extLst>
  </p:cSld>
  <p:clrMap bg1="dk1" tx1="lt1" bg2="dk2" tx2="lt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 id="2147483847" r:id="rId14"/>
    <p:sldLayoutId id="2147483848" r:id="rId15"/>
    <p:sldLayoutId id="2147483849" r:id="rId16"/>
    <p:sldLayoutId id="2147483850"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image" Target="../media/image6.jp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file:////var/folders/nt/1htpkkx50wv05ysv1ydhjyww0000gn/T/com.microsoft.Word/WebArchiveCopyPasteTempFiles/1-s2.0-S0272775713001544-gr1.jpg"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jpeg"/><Relationship Id="rId5" Type="http://schemas.openxmlformats.org/officeDocument/2006/relationships/image" Target="../media/image2.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jpg"/><Relationship Id="rId5" Type="http://schemas.openxmlformats.org/officeDocument/2006/relationships/image" Target="../media/image2.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4.sv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6.sv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hyperlink" Target="https://doi-org.ezproxy.uwtsd.ac.uk/10.1016/j.econedurev.2013.10.00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833A4-D7B0-7544-B9BB-3A072A8F1FBF}"/>
              </a:ext>
            </a:extLst>
          </p:cNvPr>
          <p:cNvSpPr>
            <a:spLocks noGrp="1"/>
          </p:cNvSpPr>
          <p:nvPr>
            <p:ph type="ctrTitle"/>
          </p:nvPr>
        </p:nvSpPr>
        <p:spPr>
          <a:xfrm>
            <a:off x="1507067" y="1782698"/>
            <a:ext cx="8417518" cy="1646302"/>
          </a:xfrm>
        </p:spPr>
        <p:txBody>
          <a:bodyPr/>
          <a:lstStyle/>
          <a:p>
            <a:r>
              <a:rPr lang="en-US" dirty="0"/>
              <a:t>Learning in the Digital Era</a:t>
            </a:r>
          </a:p>
        </p:txBody>
      </p:sp>
      <p:sp>
        <p:nvSpPr>
          <p:cNvPr id="3" name="Subtitle 2">
            <a:extLst>
              <a:ext uri="{FF2B5EF4-FFF2-40B4-BE49-F238E27FC236}">
                <a16:creationId xmlns:a16="http://schemas.microsoft.com/office/drawing/2014/main" id="{2D9D894B-9EAB-1848-94A1-68795053BF81}"/>
              </a:ext>
            </a:extLst>
          </p:cNvPr>
          <p:cNvSpPr>
            <a:spLocks noGrp="1"/>
          </p:cNvSpPr>
          <p:nvPr>
            <p:ph type="subTitle" idx="1"/>
          </p:nvPr>
        </p:nvSpPr>
        <p:spPr>
          <a:xfrm>
            <a:off x="1832358" y="4526852"/>
            <a:ext cx="7766936" cy="1096899"/>
          </a:xfrm>
        </p:spPr>
        <p:txBody>
          <a:bodyPr>
            <a:normAutofit/>
          </a:bodyPr>
          <a:lstStyle/>
          <a:p>
            <a:pPr algn="ctr"/>
            <a:r>
              <a:rPr lang="en-US" sz="2800" b="1" dirty="0">
                <a:solidFill>
                  <a:srgbClr val="0070C0"/>
                </a:solidFill>
              </a:rPr>
              <a:t>Joshua </a:t>
            </a:r>
            <a:r>
              <a:rPr lang="en-US" sz="2800" b="1" dirty="0" err="1">
                <a:solidFill>
                  <a:srgbClr val="0070C0"/>
                </a:solidFill>
              </a:rPr>
              <a:t>Duquemin</a:t>
            </a:r>
            <a:endParaRPr lang="en-US" sz="2800" b="1" dirty="0">
              <a:solidFill>
                <a:srgbClr val="0070C0"/>
              </a:solidFill>
            </a:endParaRPr>
          </a:p>
        </p:txBody>
      </p:sp>
      <p:sp>
        <p:nvSpPr>
          <p:cNvPr id="4" name="TextBox 3">
            <a:extLst>
              <a:ext uri="{FF2B5EF4-FFF2-40B4-BE49-F238E27FC236}">
                <a16:creationId xmlns:a16="http://schemas.microsoft.com/office/drawing/2014/main" id="{450FDAC0-C1D4-EA43-9B04-FE80492FA479}"/>
              </a:ext>
            </a:extLst>
          </p:cNvPr>
          <p:cNvSpPr txBox="1"/>
          <p:nvPr/>
        </p:nvSpPr>
        <p:spPr>
          <a:xfrm>
            <a:off x="1507067" y="1959518"/>
            <a:ext cx="4248615" cy="646331"/>
          </a:xfrm>
          <a:prstGeom prst="rect">
            <a:avLst/>
          </a:prstGeom>
          <a:noFill/>
        </p:spPr>
        <p:txBody>
          <a:bodyPr wrap="square" rtlCol="0">
            <a:spAutoFit/>
          </a:bodyPr>
          <a:lstStyle/>
          <a:p>
            <a:r>
              <a:rPr lang="en-US" dirty="0"/>
              <a:t>BMSS4008</a:t>
            </a:r>
          </a:p>
          <a:p>
            <a:r>
              <a:rPr lang="en-US" dirty="0"/>
              <a:t>ID- 1901756</a:t>
            </a:r>
          </a:p>
        </p:txBody>
      </p:sp>
      <p:sp>
        <p:nvSpPr>
          <p:cNvPr id="5" name="TextBox 4">
            <a:extLst>
              <a:ext uri="{FF2B5EF4-FFF2-40B4-BE49-F238E27FC236}">
                <a16:creationId xmlns:a16="http://schemas.microsoft.com/office/drawing/2014/main" id="{EF98C06C-9FA7-774A-BF83-0C29FFD54105}"/>
              </a:ext>
            </a:extLst>
          </p:cNvPr>
          <p:cNvSpPr txBox="1"/>
          <p:nvPr/>
        </p:nvSpPr>
        <p:spPr>
          <a:xfrm>
            <a:off x="8432387" y="3244334"/>
            <a:ext cx="2252546" cy="369332"/>
          </a:xfrm>
          <a:prstGeom prst="rect">
            <a:avLst/>
          </a:prstGeom>
          <a:noFill/>
        </p:spPr>
        <p:txBody>
          <a:bodyPr wrap="square" rtlCol="0">
            <a:spAutoFit/>
          </a:bodyPr>
          <a:lstStyle/>
          <a:p>
            <a:r>
              <a:rPr lang="en-US" dirty="0"/>
              <a:t>Assessment 2</a:t>
            </a:r>
          </a:p>
        </p:txBody>
      </p:sp>
      <p:pic>
        <p:nvPicPr>
          <p:cNvPr id="6" name="Audio Recording 23 Dec 2022 at 10:59:51" descr="Audio Recording 23 Dec 2022 at 10:59:51">
            <a:hlinkClick r:id="" action="ppaction://media"/>
            <a:extLst>
              <a:ext uri="{FF2B5EF4-FFF2-40B4-BE49-F238E27FC236}">
                <a16:creationId xmlns:a16="http://schemas.microsoft.com/office/drawing/2014/main" id="{1C92701A-A7C1-0842-A897-1E4BFF8F72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90288" y="5808663"/>
            <a:ext cx="812800" cy="812800"/>
          </a:xfrm>
          <a:prstGeom prst="rect">
            <a:avLst/>
          </a:prstGeom>
        </p:spPr>
      </p:pic>
    </p:spTree>
    <p:extLst>
      <p:ext uri="{BB962C8B-B14F-4D97-AF65-F5344CB8AC3E}">
        <p14:creationId xmlns:p14="http://schemas.microsoft.com/office/powerpoint/2010/main" val="2937291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0B611-969D-0740-B757-EF1F71FC6734}"/>
              </a:ext>
            </a:extLst>
          </p:cNvPr>
          <p:cNvSpPr>
            <a:spLocks noGrp="1"/>
          </p:cNvSpPr>
          <p:nvPr>
            <p:ph type="title"/>
          </p:nvPr>
        </p:nvSpPr>
        <p:spPr/>
        <p:txBody>
          <a:bodyPr/>
          <a:lstStyle/>
          <a:p>
            <a:r>
              <a:rPr lang="en-US" b="1" dirty="0">
                <a:solidFill>
                  <a:srgbClr val="00B050"/>
                </a:solidFill>
              </a:rPr>
              <a:t>About me</a:t>
            </a:r>
          </a:p>
        </p:txBody>
      </p:sp>
      <p:sp>
        <p:nvSpPr>
          <p:cNvPr id="3" name="Content Placeholder 2">
            <a:extLst>
              <a:ext uri="{FF2B5EF4-FFF2-40B4-BE49-F238E27FC236}">
                <a16:creationId xmlns:a16="http://schemas.microsoft.com/office/drawing/2014/main" id="{4D1E3AA7-9F9E-AE45-8C40-F73084C80029}"/>
              </a:ext>
            </a:extLst>
          </p:cNvPr>
          <p:cNvSpPr>
            <a:spLocks noGrp="1"/>
          </p:cNvSpPr>
          <p:nvPr>
            <p:ph idx="1"/>
          </p:nvPr>
        </p:nvSpPr>
        <p:spPr>
          <a:xfrm>
            <a:off x="6258240" y="1550020"/>
            <a:ext cx="8596668" cy="3880773"/>
          </a:xfrm>
        </p:spPr>
        <p:txBody>
          <a:bodyPr>
            <a:normAutofit lnSpcReduction="10000"/>
          </a:bodyPr>
          <a:lstStyle/>
          <a:p>
            <a:r>
              <a:rPr lang="en-US" dirty="0"/>
              <a:t>Joshua James </a:t>
            </a:r>
            <a:r>
              <a:rPr lang="en-US" dirty="0" err="1"/>
              <a:t>Duquemin</a:t>
            </a:r>
            <a:endParaRPr lang="en-US" dirty="0"/>
          </a:p>
          <a:p>
            <a:r>
              <a:rPr lang="en-US" dirty="0"/>
              <a:t>21 years old</a:t>
            </a:r>
          </a:p>
          <a:p>
            <a:r>
              <a:rPr lang="en-US" dirty="0"/>
              <a:t>Guernsey origin</a:t>
            </a:r>
          </a:p>
          <a:p>
            <a:r>
              <a:rPr lang="en-US" dirty="0"/>
              <a:t>Previous Degree</a:t>
            </a:r>
          </a:p>
          <a:p>
            <a:r>
              <a:rPr lang="en-US" dirty="0"/>
              <a:t>Fire Service</a:t>
            </a:r>
          </a:p>
          <a:p>
            <a:r>
              <a:rPr lang="en-US" dirty="0"/>
              <a:t>Aspiring Personal Trainer</a:t>
            </a:r>
          </a:p>
          <a:p>
            <a:r>
              <a:rPr lang="en-US" dirty="0"/>
              <a:t>Diabetic Type 1</a:t>
            </a:r>
          </a:p>
          <a:p>
            <a:endParaRPr lang="en-US" dirty="0"/>
          </a:p>
        </p:txBody>
      </p:sp>
      <p:pic>
        <p:nvPicPr>
          <p:cNvPr id="9" name="Picture 8" descr="A group of men in black robes&#10;&#10;Description automatically generated with medium confidence">
            <a:extLst>
              <a:ext uri="{FF2B5EF4-FFF2-40B4-BE49-F238E27FC236}">
                <a16:creationId xmlns:a16="http://schemas.microsoft.com/office/drawing/2014/main" id="{9D43F68C-BFB2-6F4F-AEDF-8908EAAB4A52}"/>
              </a:ext>
            </a:extLst>
          </p:cNvPr>
          <p:cNvPicPr>
            <a:picLocks noChangeAspect="1"/>
          </p:cNvPicPr>
          <p:nvPr/>
        </p:nvPicPr>
        <p:blipFill>
          <a:blip r:embed="rId4"/>
          <a:stretch>
            <a:fillRect/>
          </a:stretch>
        </p:blipFill>
        <p:spPr>
          <a:xfrm>
            <a:off x="1141413" y="1679570"/>
            <a:ext cx="4175760" cy="4139874"/>
          </a:xfrm>
          <a:prstGeom prst="rect">
            <a:avLst/>
          </a:prstGeom>
        </p:spPr>
      </p:pic>
      <p:cxnSp>
        <p:nvCxnSpPr>
          <p:cNvPr id="13" name="Straight Arrow Connector 12">
            <a:extLst>
              <a:ext uri="{FF2B5EF4-FFF2-40B4-BE49-F238E27FC236}">
                <a16:creationId xmlns:a16="http://schemas.microsoft.com/office/drawing/2014/main" id="{BC2C62B5-4BE7-5C42-A145-AA95AEAE17E5}"/>
              </a:ext>
            </a:extLst>
          </p:cNvPr>
          <p:cNvCxnSpPr>
            <a:cxnSpLocks/>
          </p:cNvCxnSpPr>
          <p:nvPr/>
        </p:nvCxnSpPr>
        <p:spPr>
          <a:xfrm flipH="1">
            <a:off x="3463290" y="2214563"/>
            <a:ext cx="537210" cy="814387"/>
          </a:xfrm>
          <a:prstGeom prst="straightConnector1">
            <a:avLst/>
          </a:prstGeom>
          <a:ln w="50800">
            <a:solidFill>
              <a:schemeClr val="accent3"/>
            </a:solidFill>
            <a:tailEnd type="triangle"/>
          </a:ln>
        </p:spPr>
        <p:style>
          <a:lnRef idx="1">
            <a:schemeClr val="dk1"/>
          </a:lnRef>
          <a:fillRef idx="0">
            <a:schemeClr val="dk1"/>
          </a:fillRef>
          <a:effectRef idx="0">
            <a:schemeClr val="dk1"/>
          </a:effectRef>
          <a:fontRef idx="minor">
            <a:schemeClr val="tx1"/>
          </a:fontRef>
        </p:style>
      </p:cxnSp>
      <p:pic>
        <p:nvPicPr>
          <p:cNvPr id="4" name="Audio Recording 23 Dec 2022 at 12:50:25" descr="Audio Recording 23 Dec 2022 at 12:50:25">
            <a:hlinkClick r:id="" action="ppaction://media"/>
            <a:extLst>
              <a:ext uri="{FF2B5EF4-FFF2-40B4-BE49-F238E27FC236}">
                <a16:creationId xmlns:a16="http://schemas.microsoft.com/office/drawing/2014/main" id="{BC93F85A-9114-1F40-83BD-A28B29D6F9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47411" y="5833082"/>
            <a:ext cx="812800" cy="812800"/>
          </a:xfrm>
          <a:prstGeom prst="rect">
            <a:avLst/>
          </a:prstGeom>
        </p:spPr>
      </p:pic>
    </p:spTree>
    <p:extLst>
      <p:ext uri="{BB962C8B-B14F-4D97-AF65-F5344CB8AC3E}">
        <p14:creationId xmlns:p14="http://schemas.microsoft.com/office/powerpoint/2010/main" val="9217134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par>
                                <p:cTn id="11" presetID="9"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dissolve">
                                      <p:cBhvr>
                                        <p:cTn id="13" dur="500"/>
                                        <p:tgtEl>
                                          <p:spTgt spid="3">
                                            <p:txEl>
                                              <p:pRg st="2" end="2"/>
                                            </p:txEl>
                                          </p:spTgt>
                                        </p:tgtEl>
                                      </p:cBhvr>
                                    </p:animEffect>
                                  </p:childTnLst>
                                </p:cTn>
                              </p:par>
                              <p:par>
                                <p:cTn id="14" presetID="9"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dissolve">
                                      <p:cBhvr>
                                        <p:cTn id="16" dur="500"/>
                                        <p:tgtEl>
                                          <p:spTgt spid="3">
                                            <p:txEl>
                                              <p:pRg st="3" end="3"/>
                                            </p:txEl>
                                          </p:spTgt>
                                        </p:tgtEl>
                                      </p:cBhvr>
                                    </p:animEffect>
                                  </p:childTnLst>
                                </p:cTn>
                              </p:par>
                              <p:par>
                                <p:cTn id="17" presetID="9"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dissolve">
                                      <p:cBhvr>
                                        <p:cTn id="19" dur="500"/>
                                        <p:tgtEl>
                                          <p:spTgt spid="3">
                                            <p:txEl>
                                              <p:pRg st="4" end="4"/>
                                            </p:txEl>
                                          </p:spTgt>
                                        </p:tgtEl>
                                      </p:cBhvr>
                                    </p:animEffect>
                                  </p:childTnLst>
                                </p:cTn>
                              </p:par>
                              <p:par>
                                <p:cTn id="20" presetID="9"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dissolve">
                                      <p:cBhvr>
                                        <p:cTn id="22" dur="500"/>
                                        <p:tgtEl>
                                          <p:spTgt spid="3">
                                            <p:txEl>
                                              <p:pRg st="5" end="5"/>
                                            </p:txEl>
                                          </p:spTgt>
                                        </p:tgtEl>
                                      </p:cBhvr>
                                    </p:animEffect>
                                  </p:childTnLst>
                                </p:cTn>
                              </p:par>
                              <p:par>
                                <p:cTn id="23" presetID="9"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dissolv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mediacall" presetSubtype="0" fill="hold" nodeType="clickEffect">
                                  <p:stCondLst>
                                    <p:cond delay="0"/>
                                  </p:stCondLst>
                                  <p:childTnLst>
                                    <p:cmd type="call" cmd="playFrom(0.0)">
                                      <p:cBhvr>
                                        <p:cTn id="29" dur="273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0"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Man working out with ropes">
            <a:extLst>
              <a:ext uri="{FF2B5EF4-FFF2-40B4-BE49-F238E27FC236}">
                <a16:creationId xmlns:a16="http://schemas.microsoft.com/office/drawing/2014/main" id="{A7C81657-640F-7C47-A9D2-207030019466}"/>
              </a:ext>
            </a:extLst>
          </p:cNvPr>
          <p:cNvPicPr>
            <a:picLocks noGrp="1" noChangeAspect="1"/>
          </p:cNvPicPr>
          <p:nvPr>
            <p:ph idx="1"/>
          </p:nvPr>
        </p:nvPicPr>
        <p:blipFill rotWithShape="1">
          <a:blip r:embed="rId4"/>
          <a:srcRect l="12147" t="2" r="2691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6" name="TextBox 5">
            <a:extLst>
              <a:ext uri="{FF2B5EF4-FFF2-40B4-BE49-F238E27FC236}">
                <a16:creationId xmlns:a16="http://schemas.microsoft.com/office/drawing/2014/main" id="{603C4C65-CB29-D245-8C3A-25CA02789FAA}"/>
              </a:ext>
            </a:extLst>
          </p:cNvPr>
          <p:cNvSpPr txBox="1"/>
          <p:nvPr/>
        </p:nvSpPr>
        <p:spPr>
          <a:xfrm>
            <a:off x="673858" y="2147995"/>
            <a:ext cx="4295598" cy="3847207"/>
          </a:xfrm>
          <a:prstGeom prst="rect">
            <a:avLst/>
          </a:prstGeom>
          <a:noFill/>
        </p:spPr>
        <p:txBody>
          <a:bodyPr wrap="square" rtlCol="0">
            <a:spAutoFit/>
          </a:bodyPr>
          <a:lstStyle/>
          <a:p>
            <a:r>
              <a:rPr lang="en-US" sz="2800" dirty="0">
                <a:solidFill>
                  <a:srgbClr val="0070C0"/>
                </a:solidFill>
              </a:rPr>
              <a:t>What’s my interest?</a:t>
            </a:r>
          </a:p>
          <a:p>
            <a:r>
              <a:rPr lang="en-US" dirty="0"/>
              <a:t>  Academic learning/ knowledge</a:t>
            </a:r>
          </a:p>
          <a:p>
            <a:endParaRPr lang="en-US" dirty="0">
              <a:highlight>
                <a:srgbClr val="00FF00"/>
              </a:highlight>
            </a:endParaRP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r>
              <a:rPr lang="en-US" dirty="0"/>
              <a:t>I wanted to gain academic knowledge and learn more regarding my passion for fitness to benefit both my career opportunities and aspirations as well as to benefit my own general fitness.</a:t>
            </a:r>
          </a:p>
          <a:p>
            <a:endParaRPr lang="en-US" dirty="0">
              <a:highlight>
                <a:srgbClr val="00FF00"/>
              </a:highlight>
            </a:endParaRPr>
          </a:p>
          <a:p>
            <a:r>
              <a:rPr lang="en-US" dirty="0"/>
              <a:t>PT Business via Personal training and sports massage </a:t>
            </a:r>
          </a:p>
        </p:txBody>
      </p:sp>
      <p:sp>
        <p:nvSpPr>
          <p:cNvPr id="7" name="TextBox 6">
            <a:extLst>
              <a:ext uri="{FF2B5EF4-FFF2-40B4-BE49-F238E27FC236}">
                <a16:creationId xmlns:a16="http://schemas.microsoft.com/office/drawing/2014/main" id="{E7D6EC23-5C95-0B48-AC13-BEA4735FAE01}"/>
              </a:ext>
            </a:extLst>
          </p:cNvPr>
          <p:cNvSpPr txBox="1"/>
          <p:nvPr/>
        </p:nvSpPr>
        <p:spPr>
          <a:xfrm>
            <a:off x="1096030" y="89112"/>
            <a:ext cx="3289609" cy="1969770"/>
          </a:xfrm>
          <a:prstGeom prst="rect">
            <a:avLst/>
          </a:prstGeom>
          <a:noFill/>
        </p:spPr>
        <p:txBody>
          <a:bodyPr wrap="square" rtlCol="0">
            <a:spAutoFit/>
          </a:bodyPr>
          <a:lstStyle/>
          <a:p>
            <a:r>
              <a:rPr lang="en-US" sz="3200" dirty="0">
                <a:solidFill>
                  <a:srgbClr val="0070C0"/>
                </a:solidFill>
              </a:rPr>
              <a:t>Why this degree?</a:t>
            </a:r>
          </a:p>
          <a:p>
            <a:pPr marL="285750" indent="-285750">
              <a:buFont typeface="Arial" panose="020B0604020202020204" pitchFamily="34" charset="0"/>
              <a:buChar char="•"/>
            </a:pPr>
            <a:r>
              <a:rPr lang="en-US" dirty="0"/>
              <a:t>Passion project</a:t>
            </a:r>
          </a:p>
          <a:p>
            <a:pPr marL="285750" indent="-285750">
              <a:buFont typeface="Arial" panose="020B0604020202020204" pitchFamily="34" charset="0"/>
              <a:buChar char="•"/>
            </a:pPr>
            <a:r>
              <a:rPr lang="en-US" dirty="0"/>
              <a:t>Career opportunities</a:t>
            </a:r>
          </a:p>
          <a:p>
            <a:pPr marL="285750" indent="-285750">
              <a:buFont typeface="Arial" panose="020B0604020202020204" pitchFamily="34" charset="0"/>
              <a:buChar char="•"/>
            </a:pPr>
            <a:r>
              <a:rPr lang="en-US" dirty="0"/>
              <a:t>Hands on experience</a:t>
            </a:r>
          </a:p>
          <a:p>
            <a:pPr marL="285750" indent="-285750">
              <a:buFont typeface="Arial" panose="020B0604020202020204" pitchFamily="34" charset="0"/>
              <a:buChar char="•"/>
            </a:pPr>
            <a:r>
              <a:rPr lang="en-US" dirty="0"/>
              <a:t>Qualifications</a:t>
            </a:r>
          </a:p>
          <a:p>
            <a:pPr marL="285750" indent="-285750">
              <a:buFont typeface="Arial" panose="020B0604020202020204" pitchFamily="34" charset="0"/>
              <a:buChar char="•"/>
            </a:pPr>
            <a:r>
              <a:rPr lang="en-US" dirty="0"/>
              <a:t>1 Year course</a:t>
            </a:r>
          </a:p>
        </p:txBody>
      </p:sp>
      <p:pic>
        <p:nvPicPr>
          <p:cNvPr id="2" name="Audio Recording 23 Dec 2022 at 10:58:54" descr="Audio Recording 23 Dec 2022 at 10:58:54">
            <a:hlinkClick r:id="" action="ppaction://media"/>
            <a:extLst>
              <a:ext uri="{FF2B5EF4-FFF2-40B4-BE49-F238E27FC236}">
                <a16:creationId xmlns:a16="http://schemas.microsoft.com/office/drawing/2014/main" id="{59B1516D-BE8A-1647-94CD-8DA2FD0B96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11742" y="5851525"/>
            <a:ext cx="812800" cy="812800"/>
          </a:xfrm>
          <a:prstGeom prst="rect">
            <a:avLst/>
          </a:prstGeom>
        </p:spPr>
      </p:pic>
    </p:spTree>
    <p:extLst>
      <p:ext uri="{BB962C8B-B14F-4D97-AF65-F5344CB8AC3E}">
        <p14:creationId xmlns:p14="http://schemas.microsoft.com/office/powerpoint/2010/main" val="1423499698"/>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1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4C9BA-6439-B04E-BE71-8191B0B1B22B}"/>
              </a:ext>
            </a:extLst>
          </p:cNvPr>
          <p:cNvSpPr>
            <a:spLocks noGrp="1"/>
          </p:cNvSpPr>
          <p:nvPr>
            <p:ph type="title"/>
          </p:nvPr>
        </p:nvSpPr>
        <p:spPr/>
        <p:txBody>
          <a:bodyPr/>
          <a:lstStyle/>
          <a:p>
            <a:r>
              <a:rPr lang="en-US" dirty="0"/>
              <a:t>Reflection</a:t>
            </a:r>
          </a:p>
        </p:txBody>
      </p:sp>
      <p:sp>
        <p:nvSpPr>
          <p:cNvPr id="3" name="Content Placeholder 2">
            <a:extLst>
              <a:ext uri="{FF2B5EF4-FFF2-40B4-BE49-F238E27FC236}">
                <a16:creationId xmlns:a16="http://schemas.microsoft.com/office/drawing/2014/main" id="{1EFA3B80-FA45-D14F-9778-11227D01B90F}"/>
              </a:ext>
            </a:extLst>
          </p:cNvPr>
          <p:cNvSpPr>
            <a:spLocks noGrp="1"/>
          </p:cNvSpPr>
          <p:nvPr>
            <p:ph idx="1"/>
          </p:nvPr>
        </p:nvSpPr>
        <p:spPr>
          <a:xfrm>
            <a:off x="1141413" y="1779036"/>
            <a:ext cx="9425671" cy="3880773"/>
          </a:xfrm>
        </p:spPr>
        <p:txBody>
          <a:bodyPr>
            <a:normAutofit fontScale="85000" lnSpcReduction="20000"/>
          </a:bodyPr>
          <a:lstStyle/>
          <a:p>
            <a:pPr marL="0" indent="0">
              <a:buNone/>
            </a:pPr>
            <a:r>
              <a:rPr lang="en-US" sz="2400" dirty="0">
                <a:solidFill>
                  <a:srgbClr val="0070C0"/>
                </a:solidFill>
              </a:rPr>
              <a:t>Brief reflection on semester 1</a:t>
            </a:r>
          </a:p>
          <a:p>
            <a:pPr>
              <a:buFont typeface="Wingdings" pitchFamily="2" charset="2"/>
              <a:buChar char="q"/>
            </a:pPr>
            <a:r>
              <a:rPr lang="en-US" b="1" dirty="0">
                <a:solidFill>
                  <a:srgbClr val="0070C0"/>
                </a:solidFill>
              </a:rPr>
              <a:t>Description</a:t>
            </a:r>
            <a:r>
              <a:rPr lang="en-US" dirty="0"/>
              <a:t>- Overall I enjoyed semester 1, having focused on units involving, kinesiology, psychology, personal training, anatomy, physiology and learning in the digital era.</a:t>
            </a:r>
          </a:p>
          <a:p>
            <a:pPr>
              <a:buFont typeface="Wingdings" pitchFamily="2" charset="2"/>
              <a:buChar char="q"/>
            </a:pPr>
            <a:r>
              <a:rPr lang="en-US" b="1" dirty="0">
                <a:solidFill>
                  <a:srgbClr val="0070C0"/>
                </a:solidFill>
              </a:rPr>
              <a:t>Feelings</a:t>
            </a:r>
            <a:r>
              <a:rPr lang="en-US" dirty="0"/>
              <a:t>- Too early to know results but I feel I enjoyed the personal training and physical based units more. My least favourite unit was psychology.</a:t>
            </a:r>
          </a:p>
          <a:p>
            <a:pPr>
              <a:buFont typeface="Wingdings" pitchFamily="2" charset="2"/>
              <a:buChar char="q"/>
            </a:pPr>
            <a:r>
              <a:rPr lang="en-US" b="1" dirty="0">
                <a:solidFill>
                  <a:srgbClr val="0070C0"/>
                </a:solidFill>
              </a:rPr>
              <a:t>Evaluation</a:t>
            </a:r>
            <a:r>
              <a:rPr lang="en-US" dirty="0"/>
              <a:t>- Not many marks returned. Struggled to complete on time and not happy with my outcomes thus far.</a:t>
            </a:r>
          </a:p>
          <a:p>
            <a:pPr>
              <a:buFont typeface="Wingdings" pitchFamily="2" charset="2"/>
              <a:buChar char="q"/>
            </a:pPr>
            <a:r>
              <a:rPr lang="en-US" b="1" dirty="0">
                <a:solidFill>
                  <a:srgbClr val="0070C0"/>
                </a:solidFill>
              </a:rPr>
              <a:t>Conclusion</a:t>
            </a:r>
            <a:r>
              <a:rPr lang="en-US" dirty="0"/>
              <a:t>- Upon receiving feedback I will compile common errors and weaknesses.</a:t>
            </a:r>
          </a:p>
          <a:p>
            <a:pPr>
              <a:buFont typeface="Wingdings" pitchFamily="2" charset="2"/>
              <a:buChar char="q"/>
            </a:pPr>
            <a:r>
              <a:rPr lang="en-US" b="1" dirty="0">
                <a:solidFill>
                  <a:srgbClr val="0070C0"/>
                </a:solidFill>
              </a:rPr>
              <a:t>Action plan </a:t>
            </a:r>
            <a:r>
              <a:rPr lang="en-US" dirty="0"/>
              <a:t>My action plan is to find weaknesses and research solutions that are relevant. Then I will set goals for semester 2 based off my findings.</a:t>
            </a:r>
          </a:p>
          <a:p>
            <a:pPr>
              <a:buFont typeface="Wingdings" pitchFamily="2" charset="2"/>
              <a:buChar char="q"/>
            </a:pPr>
            <a:endParaRPr lang="en-US" dirty="0"/>
          </a:p>
          <a:p>
            <a:endParaRPr lang="en-US" dirty="0"/>
          </a:p>
        </p:txBody>
      </p:sp>
      <p:pic>
        <p:nvPicPr>
          <p:cNvPr id="4" name="Audio Recording 23 Dec 2022 at 11:36:22" descr="Audio Recording 23 Dec 2022 at 11:36:22">
            <a:hlinkClick r:id="" action="ppaction://media"/>
            <a:extLst>
              <a:ext uri="{FF2B5EF4-FFF2-40B4-BE49-F238E27FC236}">
                <a16:creationId xmlns:a16="http://schemas.microsoft.com/office/drawing/2014/main" id="{90C7B6B9-E7EE-964C-A5D0-B41B65225E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47411" y="5833082"/>
            <a:ext cx="812800" cy="812800"/>
          </a:xfrm>
          <a:prstGeom prst="rect">
            <a:avLst/>
          </a:prstGeom>
        </p:spPr>
      </p:pic>
    </p:spTree>
    <p:extLst>
      <p:ext uri="{BB962C8B-B14F-4D97-AF65-F5344CB8AC3E}">
        <p14:creationId xmlns:p14="http://schemas.microsoft.com/office/powerpoint/2010/main" val="23779468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5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Stack of hardcover books without spine titles">
            <a:extLst>
              <a:ext uri="{FF2B5EF4-FFF2-40B4-BE49-F238E27FC236}">
                <a16:creationId xmlns:a16="http://schemas.microsoft.com/office/drawing/2014/main" id="{DDC543F8-E664-D14F-A7ED-F5DEA7A5F470}"/>
              </a:ext>
            </a:extLst>
          </p:cNvPr>
          <p:cNvPicPr>
            <a:picLocks noChangeAspect="1"/>
          </p:cNvPicPr>
          <p:nvPr/>
        </p:nvPicPr>
        <p:blipFill>
          <a:blip r:embed="rId4"/>
          <a:stretch>
            <a:fillRect/>
          </a:stretch>
        </p:blipFill>
        <p:spPr>
          <a:xfrm>
            <a:off x="0" y="0"/>
            <a:ext cx="15254676" cy="10149548"/>
          </a:xfrm>
          <a:prstGeom prst="rect">
            <a:avLst/>
          </a:prstGeom>
        </p:spPr>
      </p:pic>
      <p:sp>
        <p:nvSpPr>
          <p:cNvPr id="2" name="Title 1">
            <a:extLst>
              <a:ext uri="{FF2B5EF4-FFF2-40B4-BE49-F238E27FC236}">
                <a16:creationId xmlns:a16="http://schemas.microsoft.com/office/drawing/2014/main" id="{19D1D639-CD77-9541-B0F0-C8C4F4A08F96}"/>
              </a:ext>
            </a:extLst>
          </p:cNvPr>
          <p:cNvSpPr>
            <a:spLocks noGrp="1"/>
          </p:cNvSpPr>
          <p:nvPr>
            <p:ph type="title"/>
          </p:nvPr>
        </p:nvSpPr>
        <p:spPr>
          <a:xfrm>
            <a:off x="340018" y="159572"/>
            <a:ext cx="9905998" cy="1478570"/>
          </a:xfrm>
        </p:spPr>
        <p:txBody>
          <a:bodyPr/>
          <a:lstStyle/>
          <a:p>
            <a:r>
              <a:rPr lang="en-US" dirty="0"/>
              <a:t>Introduction cont’d</a:t>
            </a:r>
          </a:p>
        </p:txBody>
      </p:sp>
      <p:graphicFrame>
        <p:nvGraphicFramePr>
          <p:cNvPr id="10" name="Content Placeholder 2">
            <a:extLst>
              <a:ext uri="{FF2B5EF4-FFF2-40B4-BE49-F238E27FC236}">
                <a16:creationId xmlns:a16="http://schemas.microsoft.com/office/drawing/2014/main" id="{9D16B473-8D8A-6092-7901-18C7B8469C63}"/>
              </a:ext>
            </a:extLst>
          </p:cNvPr>
          <p:cNvGraphicFramePr>
            <a:graphicFrameLocks noGrp="1"/>
          </p:cNvGraphicFramePr>
          <p:nvPr>
            <p:ph idx="1"/>
            <p:extLst>
              <p:ext uri="{D42A27DB-BD31-4B8C-83A1-F6EECF244321}">
                <p14:modId xmlns:p14="http://schemas.microsoft.com/office/powerpoint/2010/main" val="541925423"/>
              </p:ext>
            </p:extLst>
          </p:nvPr>
        </p:nvGraphicFramePr>
        <p:xfrm>
          <a:off x="-969330" y="3175788"/>
          <a:ext cx="8596668"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9843AB69-5D45-3141-876F-389222CA465D}"/>
              </a:ext>
            </a:extLst>
          </p:cNvPr>
          <p:cNvSpPr txBox="1"/>
          <p:nvPr/>
        </p:nvSpPr>
        <p:spPr>
          <a:xfrm>
            <a:off x="1148575" y="1270000"/>
            <a:ext cx="2843562" cy="1477328"/>
          </a:xfrm>
          <a:prstGeom prst="rect">
            <a:avLst/>
          </a:prstGeom>
          <a:noFill/>
        </p:spPr>
        <p:txBody>
          <a:bodyPr wrap="square" rtlCol="0">
            <a:spAutoFit/>
          </a:bodyPr>
          <a:lstStyle/>
          <a:p>
            <a:pPr algn="ctr"/>
            <a:r>
              <a:rPr lang="en-US" b="1" dirty="0">
                <a:solidFill>
                  <a:srgbClr val="FFFF00"/>
                </a:solidFill>
              </a:rPr>
              <a:t>Strengths</a:t>
            </a:r>
          </a:p>
          <a:p>
            <a:pPr marL="285750" indent="-285750">
              <a:buFont typeface="Arial" panose="020B0604020202020204" pitchFamily="34" charset="0"/>
              <a:buChar char="•"/>
            </a:pPr>
            <a:r>
              <a:rPr lang="en-US" dirty="0"/>
              <a:t>Academic accuracy</a:t>
            </a:r>
          </a:p>
          <a:p>
            <a:pPr marL="285750" indent="-285750">
              <a:buFont typeface="Arial" panose="020B0604020202020204" pitchFamily="34" charset="0"/>
              <a:buChar char="•"/>
            </a:pPr>
            <a:r>
              <a:rPr lang="en-US" dirty="0"/>
              <a:t>Research skills</a:t>
            </a:r>
          </a:p>
          <a:p>
            <a:pPr marL="285750" indent="-285750">
              <a:buFont typeface="Arial" panose="020B0604020202020204" pitchFamily="34" charset="0"/>
              <a:buChar char="•"/>
            </a:pPr>
            <a:r>
              <a:rPr lang="en-US" dirty="0"/>
              <a:t>Perseverance</a:t>
            </a:r>
          </a:p>
          <a:p>
            <a:pPr marL="285750" indent="-285750">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A483257C-527D-5C4D-A52B-CA2209038A9C}"/>
              </a:ext>
            </a:extLst>
          </p:cNvPr>
          <p:cNvSpPr txBox="1"/>
          <p:nvPr/>
        </p:nvSpPr>
        <p:spPr>
          <a:xfrm>
            <a:off x="3992136" y="1270000"/>
            <a:ext cx="4806176" cy="1200329"/>
          </a:xfrm>
          <a:prstGeom prst="rect">
            <a:avLst/>
          </a:prstGeom>
          <a:noFill/>
        </p:spPr>
        <p:txBody>
          <a:bodyPr wrap="square" rtlCol="0">
            <a:spAutoFit/>
          </a:bodyPr>
          <a:lstStyle/>
          <a:p>
            <a:pPr algn="ctr"/>
            <a:r>
              <a:rPr lang="en-US" b="1" dirty="0">
                <a:solidFill>
                  <a:srgbClr val="FFFF00"/>
                </a:solidFill>
              </a:rPr>
              <a:t>Weaknesses</a:t>
            </a:r>
          </a:p>
          <a:p>
            <a:pPr marL="285750" indent="-285750">
              <a:buFont typeface="Arial" panose="020B0604020202020204" pitchFamily="34" charset="0"/>
              <a:buChar char="•"/>
            </a:pPr>
            <a:r>
              <a:rPr lang="en-US" dirty="0"/>
              <a:t>Time management</a:t>
            </a:r>
          </a:p>
          <a:p>
            <a:pPr marL="285750" indent="-285750">
              <a:buFont typeface="Arial" panose="020B0604020202020204" pitchFamily="34" charset="0"/>
              <a:buChar char="•"/>
            </a:pPr>
            <a:r>
              <a:rPr lang="en-US" dirty="0"/>
              <a:t>Forgetting to back up my statements</a:t>
            </a:r>
          </a:p>
          <a:p>
            <a:pPr marL="285750" indent="-285750">
              <a:buFont typeface="Arial" panose="020B0604020202020204" pitchFamily="34" charset="0"/>
              <a:buChar char="•"/>
            </a:pPr>
            <a:r>
              <a:rPr lang="en-US" dirty="0"/>
              <a:t>Procrastination</a:t>
            </a:r>
          </a:p>
        </p:txBody>
      </p:sp>
      <p:sp>
        <p:nvSpPr>
          <p:cNvPr id="6" name="TextBox 5">
            <a:extLst>
              <a:ext uri="{FF2B5EF4-FFF2-40B4-BE49-F238E27FC236}">
                <a16:creationId xmlns:a16="http://schemas.microsoft.com/office/drawing/2014/main" id="{BBAE5A01-D57A-EC4D-B375-30518A12D832}"/>
              </a:ext>
            </a:extLst>
          </p:cNvPr>
          <p:cNvSpPr txBox="1"/>
          <p:nvPr/>
        </p:nvSpPr>
        <p:spPr>
          <a:xfrm>
            <a:off x="1312032" y="2505670"/>
            <a:ext cx="7961970" cy="923330"/>
          </a:xfrm>
          <a:prstGeom prst="rect">
            <a:avLst/>
          </a:prstGeom>
          <a:noFill/>
        </p:spPr>
        <p:txBody>
          <a:bodyPr wrap="square" rtlCol="0">
            <a:spAutoFit/>
          </a:bodyPr>
          <a:lstStyle/>
          <a:p>
            <a:r>
              <a:rPr lang="en-US" dirty="0"/>
              <a:t>These weaknesses aren’t specific to assignments but are areas of my academics I would like to improve upon in order to obtain better results in semester 2.</a:t>
            </a:r>
          </a:p>
        </p:txBody>
      </p:sp>
      <p:pic>
        <p:nvPicPr>
          <p:cNvPr id="3" name="Audio Recording 23 Dec 2022 at 11:58:58" descr="Audio Recording 23 Dec 2022 at 11:58:58">
            <a:hlinkClick r:id="" action="ppaction://media"/>
            <a:extLst>
              <a:ext uri="{FF2B5EF4-FFF2-40B4-BE49-F238E27FC236}">
                <a16:creationId xmlns:a16="http://schemas.microsoft.com/office/drawing/2014/main" id="{5108A507-CD62-4F4A-91D1-60E920FD9E1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533063" y="5905817"/>
            <a:ext cx="812800" cy="812800"/>
          </a:xfrm>
          <a:prstGeom prst="rect">
            <a:avLst/>
          </a:prstGeom>
        </p:spPr>
      </p:pic>
    </p:spTree>
    <p:extLst>
      <p:ext uri="{BB962C8B-B14F-4D97-AF65-F5344CB8AC3E}">
        <p14:creationId xmlns:p14="http://schemas.microsoft.com/office/powerpoint/2010/main" val="2716172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6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032"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3FC1C47E-11BE-014C-8937-91C859FAEB48}"/>
              </a:ext>
            </a:extLst>
          </p:cNvPr>
          <p:cNvSpPr>
            <a:spLocks noGrp="1"/>
          </p:cNvSpPr>
          <p:nvPr>
            <p:ph type="title"/>
          </p:nvPr>
        </p:nvSpPr>
        <p:spPr>
          <a:xfrm>
            <a:off x="1141413" y="618518"/>
            <a:ext cx="4459286" cy="1478570"/>
          </a:xfrm>
        </p:spPr>
        <p:txBody>
          <a:bodyPr>
            <a:normAutofit/>
          </a:bodyPr>
          <a:lstStyle/>
          <a:p>
            <a:r>
              <a:rPr lang="en-US" sz="3200" b="1" dirty="0">
                <a:solidFill>
                  <a:srgbClr val="00B050"/>
                </a:solidFill>
              </a:rPr>
              <a:t>Taking on too much</a:t>
            </a:r>
          </a:p>
        </p:txBody>
      </p:sp>
      <p:sp>
        <p:nvSpPr>
          <p:cNvPr id="3" name="Content Placeholder 2">
            <a:extLst>
              <a:ext uri="{FF2B5EF4-FFF2-40B4-BE49-F238E27FC236}">
                <a16:creationId xmlns:a16="http://schemas.microsoft.com/office/drawing/2014/main" id="{05E83B0F-283C-0C40-A309-AC497BC5B0CA}"/>
              </a:ext>
            </a:extLst>
          </p:cNvPr>
          <p:cNvSpPr>
            <a:spLocks noGrp="1"/>
          </p:cNvSpPr>
          <p:nvPr>
            <p:ph idx="1"/>
          </p:nvPr>
        </p:nvSpPr>
        <p:spPr>
          <a:xfrm>
            <a:off x="910211" y="1597978"/>
            <a:ext cx="3639748" cy="2586630"/>
          </a:xfrm>
        </p:spPr>
        <p:txBody>
          <a:bodyPr>
            <a:normAutofit/>
          </a:bodyPr>
          <a:lstStyle/>
          <a:p>
            <a:pPr marL="0" indent="0">
              <a:buNone/>
            </a:pPr>
            <a:r>
              <a:rPr lang="en-US" sz="1900" b="1" dirty="0">
                <a:solidFill>
                  <a:schemeClr val="bg1"/>
                </a:solidFill>
                <a:latin typeface="Arial" panose="020B0604020202020204" pitchFamily="34" charset="0"/>
                <a:cs typeface="Arial" panose="020B0604020202020204" pitchFamily="34" charset="0"/>
              </a:rPr>
              <a:t>My priorities:</a:t>
            </a:r>
          </a:p>
          <a:p>
            <a:pPr marL="0" indent="0">
              <a:buNone/>
            </a:pPr>
            <a:r>
              <a:rPr lang="en-US" sz="1400" dirty="0">
                <a:latin typeface="Arial" panose="020B0604020202020204" pitchFamily="34" charset="0"/>
                <a:cs typeface="Arial" panose="020B0604020202020204" pitchFamily="34" charset="0"/>
              </a:rPr>
              <a:t>Firefighter on-call 90+ hours a week.</a:t>
            </a:r>
          </a:p>
          <a:p>
            <a:pPr marL="0" indent="0">
              <a:buNone/>
            </a:pPr>
            <a:r>
              <a:rPr lang="en-US" sz="1400" dirty="0">
                <a:latin typeface="Arial" panose="020B0604020202020204" pitchFamily="34" charset="0"/>
                <a:cs typeface="Arial" panose="020B0604020202020204" pitchFamily="34" charset="0"/>
              </a:rPr>
              <a:t>Regular fitness for job</a:t>
            </a:r>
          </a:p>
          <a:p>
            <a:pPr marL="0" indent="0">
              <a:buNone/>
            </a:pPr>
            <a:r>
              <a:rPr lang="en-US" sz="1400" dirty="0">
                <a:latin typeface="Arial" panose="020B0604020202020204" pitchFamily="34" charset="0"/>
                <a:cs typeface="Arial" panose="020B0604020202020204" pitchFamily="34" charset="0"/>
              </a:rPr>
              <a:t>YMCA levels for gym instructor</a:t>
            </a:r>
          </a:p>
          <a:p>
            <a:pPr marL="0" indent="0">
              <a:buNone/>
            </a:pPr>
            <a:r>
              <a:rPr lang="en-US" sz="1400" dirty="0">
                <a:latin typeface="Arial" panose="020B0604020202020204" pitchFamily="34" charset="0"/>
                <a:cs typeface="Arial" panose="020B0604020202020204" pitchFamily="34" charset="0"/>
              </a:rPr>
              <a:t>University</a:t>
            </a:r>
          </a:p>
          <a:p>
            <a:pPr marL="0" indent="0">
              <a:buNone/>
            </a:pPr>
            <a:r>
              <a:rPr lang="en-US" sz="1400" dirty="0">
                <a:latin typeface="Arial" panose="020B0604020202020204" pitchFamily="34" charset="0"/>
                <a:cs typeface="Arial" panose="020B0604020202020204" pitchFamily="34" charset="0"/>
              </a:rPr>
              <a:t>Garage job</a:t>
            </a:r>
          </a:p>
          <a:p>
            <a:endParaRPr lang="en-US" sz="2000" dirty="0">
              <a:latin typeface="Arial" panose="020B0604020202020204" pitchFamily="34" charset="0"/>
              <a:cs typeface="Arial" panose="020B0604020202020204" pitchFamily="34" charset="0"/>
            </a:endParaRPr>
          </a:p>
          <a:p>
            <a:pPr marL="0" indent="0">
              <a:buNone/>
            </a:pPr>
            <a:endParaRPr lang="en-US" sz="2000" dirty="0"/>
          </a:p>
        </p:txBody>
      </p:sp>
      <p:pic>
        <p:nvPicPr>
          <p:cNvPr id="1025" name="Picture 1" descr="Chart, histogram&#10;&#10;Description automatically generated">
            <a:extLst>
              <a:ext uri="{FF2B5EF4-FFF2-40B4-BE49-F238E27FC236}">
                <a16:creationId xmlns:a16="http://schemas.microsoft.com/office/drawing/2014/main" id="{F8EDDEB6-CA06-EC4A-8490-FF009686F13D}"/>
              </a:ext>
            </a:extLst>
          </p:cNvPr>
          <p:cNvPicPr>
            <a:picLocks noChangeAspect="1" noChangeArrowheads="1"/>
          </p:cNvPicPr>
          <p:nvPr/>
        </p:nvPicPr>
        <p:blipFill>
          <a:blip r:embed="rId6" r:link="rId7">
            <a:extLst>
              <a:ext uri="{28A0092B-C50C-407E-A947-70E740481C1C}">
                <a14:useLocalDpi xmlns:a14="http://schemas.microsoft.com/office/drawing/2010/main" val="0"/>
              </a:ext>
            </a:extLst>
          </a:blip>
          <a:stretch>
            <a:fillRect/>
          </a:stretch>
        </p:blipFill>
        <p:spPr bwMode="auto">
          <a:xfrm>
            <a:off x="7110414" y="1258629"/>
            <a:ext cx="3733799" cy="2557543"/>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034" name="Group 1033">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35"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036"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7"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8"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9"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0"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1"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2"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3"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4"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5"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6"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047"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8"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9"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0"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1"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052"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3"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4"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5"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6"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7"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8"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9"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60"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61"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4" name="Rectangle 2">
            <a:extLst>
              <a:ext uri="{FF2B5EF4-FFF2-40B4-BE49-F238E27FC236}">
                <a16:creationId xmlns:a16="http://schemas.microsoft.com/office/drawing/2014/main" id="{B8510BDD-0048-5B4C-B54D-64EA4EBE40C7}"/>
              </a:ext>
            </a:extLst>
          </p:cNvPr>
          <p:cNvSpPr>
            <a:spLocks noChangeArrowheads="1"/>
          </p:cNvSpPr>
          <p:nvPr/>
        </p:nvSpPr>
        <p:spPr bwMode="auto">
          <a:xfrm>
            <a:off x="3431859" y="-289200"/>
            <a:ext cx="8343136"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59970691-281F-7147-951A-EBEB8C83D677}"/>
              </a:ext>
            </a:extLst>
          </p:cNvPr>
          <p:cNvSpPr txBox="1"/>
          <p:nvPr/>
        </p:nvSpPr>
        <p:spPr>
          <a:xfrm>
            <a:off x="7004286" y="3928388"/>
            <a:ext cx="4206240" cy="430887"/>
          </a:xfrm>
          <a:prstGeom prst="rect">
            <a:avLst/>
          </a:prstGeom>
          <a:solidFill>
            <a:schemeClr val="accent1">
              <a:lumMod val="60000"/>
              <a:lumOff val="40000"/>
            </a:schemeClr>
          </a:solidFill>
        </p:spPr>
        <p:txBody>
          <a:bodyPr wrap="square" rtlCol="0">
            <a:spAutoFit/>
          </a:bodyPr>
          <a:lstStyle/>
          <a:p>
            <a:r>
              <a:rPr lang="en-GB" sz="1100" dirty="0">
                <a:solidFill>
                  <a:srgbClr val="2E2E2E"/>
                </a:solidFill>
                <a:latin typeface="Arial" panose="020B0604020202020204" pitchFamily="34" charset="0"/>
                <a:ea typeface="Times New Roman" panose="02020603050405020304" pitchFamily="18" charset="0"/>
              </a:rPr>
              <a:t>Results showing academic attainment in relation to full time and part time working students </a:t>
            </a:r>
            <a:r>
              <a:rPr lang="en-GB" sz="1100" dirty="0">
                <a:solidFill>
                  <a:srgbClr val="2E2E2E"/>
                </a:solidFill>
                <a:effectLst/>
                <a:latin typeface="Arial" panose="020B0604020202020204" pitchFamily="34" charset="0"/>
                <a:ea typeface="Times New Roman" panose="02020603050405020304" pitchFamily="18" charset="0"/>
              </a:rPr>
              <a:t>(</a:t>
            </a:r>
            <a:r>
              <a:rPr lang="en-GB" sz="1100" dirty="0" err="1">
                <a:solidFill>
                  <a:srgbClr val="2E2E2E"/>
                </a:solidFill>
                <a:effectLst/>
                <a:latin typeface="Arial" panose="020B0604020202020204" pitchFamily="34" charset="0"/>
                <a:ea typeface="Times New Roman" panose="02020603050405020304" pitchFamily="18" charset="0"/>
              </a:rPr>
              <a:t>Darolia</a:t>
            </a:r>
            <a:r>
              <a:rPr lang="en-GB" sz="1100" dirty="0">
                <a:solidFill>
                  <a:srgbClr val="2E2E2E"/>
                </a:solidFill>
                <a:latin typeface="Arial" panose="020B0604020202020204" pitchFamily="34" charset="0"/>
                <a:ea typeface="Times New Roman" panose="02020603050405020304" pitchFamily="18" charset="0"/>
              </a:rPr>
              <a:t>, 2014)</a:t>
            </a:r>
            <a:endParaRPr lang="en-GB" sz="1100" dirty="0">
              <a:effectLst/>
              <a:latin typeface="Times New Roman" panose="02020603050405020304" pitchFamily="18" charset="0"/>
              <a:ea typeface="Times New Roman" panose="02020603050405020304" pitchFamily="18" charset="0"/>
            </a:endParaRPr>
          </a:p>
        </p:txBody>
      </p:sp>
      <p:sp>
        <p:nvSpPr>
          <p:cNvPr id="38" name="TextBox 37">
            <a:extLst>
              <a:ext uri="{FF2B5EF4-FFF2-40B4-BE49-F238E27FC236}">
                <a16:creationId xmlns:a16="http://schemas.microsoft.com/office/drawing/2014/main" id="{15660378-FB0E-794B-9F15-C2815F05855E}"/>
              </a:ext>
            </a:extLst>
          </p:cNvPr>
          <p:cNvSpPr txBox="1"/>
          <p:nvPr/>
        </p:nvSpPr>
        <p:spPr>
          <a:xfrm>
            <a:off x="917576" y="4043977"/>
            <a:ext cx="6109334" cy="3170099"/>
          </a:xfrm>
          <a:prstGeom prst="rect">
            <a:avLst/>
          </a:prstGeom>
          <a:noFill/>
        </p:spPr>
        <p:txBody>
          <a:bodyPr wrap="square">
            <a:spAutoFit/>
          </a:bodyPr>
          <a:lstStyle/>
          <a:p>
            <a:r>
              <a:rPr lang="en-GB" sz="1600" b="1" dirty="0">
                <a:solidFill>
                  <a:schemeClr val="bg1"/>
                </a:solidFill>
                <a:latin typeface="Arial" panose="020B0604020202020204" pitchFamily="34" charset="0"/>
                <a:ea typeface="Times New Roman" panose="02020603050405020304" pitchFamily="18" charset="0"/>
                <a:cs typeface="Arial" panose="020B0604020202020204" pitchFamily="34" charset="0"/>
              </a:rPr>
              <a:t>Why do students work alongside University?</a:t>
            </a:r>
          </a:p>
          <a:p>
            <a:endParaRPr lang="en-GB" sz="1600" dirty="0">
              <a:latin typeface="Arial" panose="020B0604020202020204" pitchFamily="34" charset="0"/>
              <a:ea typeface="Times New Roman" panose="02020603050405020304" pitchFamily="18" charset="0"/>
              <a:cs typeface="Arial" panose="020B0604020202020204" pitchFamily="34" charset="0"/>
            </a:endParaRPr>
          </a:p>
          <a:p>
            <a:r>
              <a:rPr lang="en-GB" sz="1400" dirty="0">
                <a:latin typeface="Arial" panose="020B0604020202020204" pitchFamily="34" charset="0"/>
                <a:ea typeface="Times New Roman" panose="02020603050405020304" pitchFamily="18" charset="0"/>
                <a:cs typeface="Arial" panose="020B0604020202020204" pitchFamily="34" charset="0"/>
              </a:rPr>
              <a:t>F</a:t>
            </a:r>
            <a:r>
              <a:rPr lang="en-GB" sz="1400" dirty="0">
                <a:effectLst/>
                <a:latin typeface="Arial" panose="020B0604020202020204" pitchFamily="34" charset="0"/>
                <a:ea typeface="Times New Roman" panose="02020603050405020304" pitchFamily="18" charset="0"/>
                <a:cs typeface="Arial" panose="020B0604020202020204" pitchFamily="34" charset="0"/>
              </a:rPr>
              <a:t>unding changes since the 1990s have lead to increasing amounts of students having to </a:t>
            </a:r>
            <a:r>
              <a:rPr lang="en-GB" sz="1400" dirty="0">
                <a:latin typeface="Arial" panose="020B0604020202020204" pitchFamily="34" charset="0"/>
                <a:ea typeface="Times New Roman" panose="02020603050405020304" pitchFamily="18" charset="0"/>
                <a:cs typeface="Arial" panose="020B0604020202020204" pitchFamily="34" charset="0"/>
              </a:rPr>
              <a:t>keep up by </a:t>
            </a:r>
            <a:r>
              <a:rPr lang="en-GB" sz="1400" dirty="0">
                <a:effectLst/>
                <a:latin typeface="Arial" panose="020B0604020202020204" pitchFamily="34" charset="0"/>
                <a:ea typeface="Times New Roman" panose="02020603050405020304" pitchFamily="18" charset="0"/>
                <a:cs typeface="Arial" panose="020B0604020202020204" pitchFamily="34" charset="0"/>
              </a:rPr>
              <a:t>working part-time during term tim</a:t>
            </a:r>
            <a:r>
              <a:rPr lang="en-GB" sz="1400" dirty="0">
                <a:latin typeface="Arial" panose="020B0604020202020204" pitchFamily="34" charset="0"/>
                <a:ea typeface="Times New Roman" panose="02020603050405020304" pitchFamily="18" charset="0"/>
                <a:cs typeface="Arial" panose="020B0604020202020204" pitchFamily="34" charset="0"/>
              </a:rPr>
              <a:t>e.</a:t>
            </a:r>
          </a:p>
          <a:p>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GB" sz="1400" dirty="0">
                <a:effectLst/>
                <a:latin typeface="Arial" panose="020B0604020202020204" pitchFamily="34" charset="0"/>
                <a:ea typeface="Times New Roman" panose="02020603050405020304" pitchFamily="18" charset="0"/>
                <a:cs typeface="Arial" panose="020B0604020202020204" pitchFamily="34" charset="0"/>
              </a:rPr>
              <a:t>Students can gain skills through placements or part-time work and are often encouraged by universities to opt for jobs that contribute to their degree career pathway. Students said that the most common benefit aside from financially was the addition of work to their CV.</a:t>
            </a:r>
          </a:p>
          <a:p>
            <a:endParaRPr lang="en-GB" sz="1400" dirty="0">
              <a:latin typeface="Arial" panose="020B0604020202020204" pitchFamily="34" charset="0"/>
              <a:ea typeface="Times New Roman" panose="02020603050405020304" pitchFamily="18" charset="0"/>
              <a:cs typeface="Arial" panose="020B0604020202020204" pitchFamily="34" charset="0"/>
            </a:endParaRPr>
          </a:p>
          <a:p>
            <a:r>
              <a:rPr lang="en-GB" sz="1400" dirty="0">
                <a:effectLst/>
                <a:latin typeface="Arial" panose="020B0604020202020204" pitchFamily="34" charset="0"/>
                <a:ea typeface="Times New Roman" panose="02020603050405020304" pitchFamily="18" charset="0"/>
                <a:cs typeface="Arial" panose="020B0604020202020204" pitchFamily="34" charset="0"/>
              </a:rPr>
              <a:t>(Holmes, 2008)</a:t>
            </a:r>
          </a:p>
          <a:p>
            <a:endParaRPr lang="en-GB" dirty="0">
              <a:solidFill>
                <a:srgbClr val="555555"/>
              </a:solidFill>
              <a:latin typeface="Arial" panose="020B0604020202020204" pitchFamily="34" charset="0"/>
              <a:ea typeface="Times New Roman" panose="02020603050405020304" pitchFamily="18" charset="0"/>
              <a:cs typeface="Arial" panose="020B0604020202020204" pitchFamily="34" charset="0"/>
            </a:endParaRPr>
          </a:p>
          <a:p>
            <a:endParaRPr lang="en-GB" sz="24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AFEB78ED-E354-0548-B559-715B1427FD64}"/>
              </a:ext>
            </a:extLst>
          </p:cNvPr>
          <p:cNvSpPr txBox="1"/>
          <p:nvPr/>
        </p:nvSpPr>
        <p:spPr>
          <a:xfrm>
            <a:off x="7026910" y="4481513"/>
            <a:ext cx="5017452" cy="1169551"/>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You could argue however that the figures above show that the amount of time worked, or job role hours have no overall effect on academic grade averages. Other than those who work less than 10 hours part time, who tend to have a slightly higher average than others.</a:t>
            </a:r>
          </a:p>
        </p:txBody>
      </p:sp>
      <p:pic>
        <p:nvPicPr>
          <p:cNvPr id="6" name="Audio Recording 23 Dec 2022 at 12:02:43" descr="Audio Recording 23 Dec 2022 at 12:02:43">
            <a:hlinkClick r:id="" action="ppaction://media"/>
            <a:extLst>
              <a:ext uri="{FF2B5EF4-FFF2-40B4-BE49-F238E27FC236}">
                <a16:creationId xmlns:a16="http://schemas.microsoft.com/office/drawing/2014/main" id="{33CF894B-FF1C-8741-B065-940E9819F7E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225087" y="5518150"/>
            <a:ext cx="812800" cy="812800"/>
          </a:xfrm>
          <a:prstGeom prst="rect">
            <a:avLst/>
          </a:prstGeom>
        </p:spPr>
      </p:pic>
    </p:spTree>
    <p:extLst>
      <p:ext uri="{BB962C8B-B14F-4D97-AF65-F5344CB8AC3E}">
        <p14:creationId xmlns:p14="http://schemas.microsoft.com/office/powerpoint/2010/main" val="29075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51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63E6D9-6ECE-0E4B-BD5E-897B3985D1AB}"/>
              </a:ext>
            </a:extLst>
          </p:cNvPr>
          <p:cNvSpPr>
            <a:spLocks noGrp="1"/>
          </p:cNvSpPr>
          <p:nvPr>
            <p:ph idx="1"/>
          </p:nvPr>
        </p:nvSpPr>
        <p:spPr>
          <a:xfrm>
            <a:off x="1143000" y="2363787"/>
            <a:ext cx="9905999" cy="3541714"/>
          </a:xfrm>
        </p:spPr>
        <p:txBody>
          <a:bodyPr/>
          <a:lstStyle/>
          <a:p>
            <a:endParaRPr lang="en-US" dirty="0"/>
          </a:p>
          <a:p>
            <a:endParaRPr lang="en-US" dirty="0"/>
          </a:p>
          <a:p>
            <a:pPr marL="0" indent="0">
              <a:buNone/>
            </a:pPr>
            <a:endParaRPr lang="en-US" dirty="0"/>
          </a:p>
          <a:p>
            <a:endParaRPr lang="en-US" dirty="0"/>
          </a:p>
        </p:txBody>
      </p:sp>
      <p:sp>
        <p:nvSpPr>
          <p:cNvPr id="4" name="TextBox 3">
            <a:extLst>
              <a:ext uri="{FF2B5EF4-FFF2-40B4-BE49-F238E27FC236}">
                <a16:creationId xmlns:a16="http://schemas.microsoft.com/office/drawing/2014/main" id="{3FD4F52C-0948-E743-8526-8DD823B1D3D6}"/>
              </a:ext>
            </a:extLst>
          </p:cNvPr>
          <p:cNvSpPr txBox="1"/>
          <p:nvPr/>
        </p:nvSpPr>
        <p:spPr>
          <a:xfrm>
            <a:off x="1394460" y="160020"/>
            <a:ext cx="5097780" cy="1477328"/>
          </a:xfrm>
          <a:prstGeom prst="rect">
            <a:avLst/>
          </a:prstGeom>
          <a:noFill/>
        </p:spPr>
        <p:txBody>
          <a:bodyPr wrap="square" rtlCol="0">
            <a:spAutoFit/>
          </a:bodyPr>
          <a:lstStyle/>
          <a:p>
            <a:r>
              <a:rPr lang="en-US" b="1" dirty="0">
                <a:solidFill>
                  <a:schemeClr val="bg1"/>
                </a:solidFill>
              </a:rPr>
              <a:t>Negatives to working alongside University studies:</a:t>
            </a:r>
          </a:p>
          <a:p>
            <a:pPr marL="285750" indent="-285750">
              <a:buFont typeface="Arial" panose="020B0604020202020204" pitchFamily="34" charset="0"/>
              <a:buChar char="•"/>
            </a:pPr>
            <a:r>
              <a:rPr lang="en-US" dirty="0"/>
              <a:t>Less study time</a:t>
            </a:r>
          </a:p>
          <a:p>
            <a:pPr marL="285750" indent="-285750">
              <a:buFont typeface="Arial" panose="020B0604020202020204" pitchFamily="34" charset="0"/>
              <a:buChar char="•"/>
            </a:pPr>
            <a:r>
              <a:rPr lang="en-US" dirty="0"/>
              <a:t>Tiredness</a:t>
            </a:r>
          </a:p>
          <a:p>
            <a:pPr marL="285750" indent="-285750">
              <a:buFont typeface="Arial" panose="020B0604020202020204" pitchFamily="34" charset="0"/>
              <a:buChar char="•"/>
            </a:pPr>
            <a:r>
              <a:rPr lang="en-US" dirty="0"/>
              <a:t>Missing lectures</a:t>
            </a:r>
          </a:p>
          <a:p>
            <a:pPr marL="285750" indent="-285750">
              <a:buFont typeface="Arial" panose="020B0604020202020204" pitchFamily="34" charset="0"/>
              <a:buChar char="•"/>
            </a:pPr>
            <a:r>
              <a:rPr lang="en-US" dirty="0"/>
              <a:t>Time management issues              (Holmes, 2008)</a:t>
            </a:r>
          </a:p>
        </p:txBody>
      </p:sp>
      <p:sp>
        <p:nvSpPr>
          <p:cNvPr id="6" name="TextBox 5">
            <a:extLst>
              <a:ext uri="{FF2B5EF4-FFF2-40B4-BE49-F238E27FC236}">
                <a16:creationId xmlns:a16="http://schemas.microsoft.com/office/drawing/2014/main" id="{1FE1A389-D998-574E-B0F6-01FBA9739A34}"/>
              </a:ext>
            </a:extLst>
          </p:cNvPr>
          <p:cNvSpPr txBox="1"/>
          <p:nvPr/>
        </p:nvSpPr>
        <p:spPr>
          <a:xfrm>
            <a:off x="5948272" y="1745675"/>
            <a:ext cx="6109334" cy="1384995"/>
          </a:xfrm>
          <a:prstGeom prst="rect">
            <a:avLst/>
          </a:prstGeom>
          <a:noFill/>
        </p:spPr>
        <p:txBody>
          <a:bodyPr wrap="square">
            <a:spAutoFit/>
          </a:bodyPr>
          <a:lstStyle/>
          <a:p>
            <a:r>
              <a:rPr lang="en-GB" sz="1400"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“22 per cent of students work to cover basic costs of living, while 36 per cent of students work in order to contribute to these basic costs of living.”</a:t>
            </a:r>
          </a:p>
          <a:p>
            <a:r>
              <a:rPr lang="en-GB" sz="1400" b="1" u="none" strike="noStrike"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dirty="0">
              <a:solidFill>
                <a:srgbClr val="7030A0"/>
              </a:solidFill>
              <a:effectLst/>
              <a:latin typeface="Arial" panose="020B0604020202020204" pitchFamily="34" charset="0"/>
              <a:ea typeface="Times New Roman" panose="02020603050405020304" pitchFamily="18" charset="0"/>
              <a:cs typeface="Arial" panose="020B0604020202020204" pitchFamily="34" charset="0"/>
            </a:endParaRPr>
          </a:p>
          <a:p>
            <a:r>
              <a:rPr lang="en-GB" sz="1400"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“Half of all students felt that working during term could negatively affect their degree classification”</a:t>
            </a:r>
          </a:p>
          <a:p>
            <a:r>
              <a:rPr lang="en-GB" sz="1400" dirty="0">
                <a:solidFill>
                  <a:srgbClr val="7030A0"/>
                </a:solidFill>
                <a:latin typeface="Arial" panose="020B0604020202020204" pitchFamily="34" charset="0"/>
                <a:ea typeface="Times New Roman" panose="02020603050405020304" pitchFamily="18" charset="0"/>
                <a:cs typeface="Arial" panose="020B0604020202020204" pitchFamily="34" charset="0"/>
              </a:rPr>
              <a:t> 									(Holmes, 2008, p. 305)</a:t>
            </a:r>
            <a:endParaRPr lang="en-GB" sz="1400" dirty="0">
              <a:solidFill>
                <a:srgbClr val="7030A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8" name="Picture 7" descr="Firefighters in uniform">
            <a:extLst>
              <a:ext uri="{FF2B5EF4-FFF2-40B4-BE49-F238E27FC236}">
                <a16:creationId xmlns:a16="http://schemas.microsoft.com/office/drawing/2014/main" id="{17854C68-27DB-5E45-8682-8DF385051D42}"/>
              </a:ext>
            </a:extLst>
          </p:cNvPr>
          <p:cNvPicPr>
            <a:picLocks noChangeAspect="1"/>
          </p:cNvPicPr>
          <p:nvPr/>
        </p:nvPicPr>
        <p:blipFill>
          <a:blip r:embed="rId4"/>
          <a:stretch>
            <a:fillRect/>
          </a:stretch>
        </p:blipFill>
        <p:spPr>
          <a:xfrm>
            <a:off x="1026886" y="1745675"/>
            <a:ext cx="4805272" cy="3203515"/>
          </a:xfrm>
          <a:prstGeom prst="rect">
            <a:avLst/>
          </a:prstGeom>
        </p:spPr>
      </p:pic>
      <p:sp>
        <p:nvSpPr>
          <p:cNvPr id="9" name="TextBox 8">
            <a:extLst>
              <a:ext uri="{FF2B5EF4-FFF2-40B4-BE49-F238E27FC236}">
                <a16:creationId xmlns:a16="http://schemas.microsoft.com/office/drawing/2014/main" id="{9C4CC3E5-2D6F-E746-AF01-205B82B305F8}"/>
              </a:ext>
            </a:extLst>
          </p:cNvPr>
          <p:cNvSpPr txBox="1"/>
          <p:nvPr/>
        </p:nvSpPr>
        <p:spPr>
          <a:xfrm>
            <a:off x="6095999" y="3238997"/>
            <a:ext cx="4869180" cy="1631216"/>
          </a:xfrm>
          <a:prstGeom prst="rect">
            <a:avLst/>
          </a:prstGeom>
          <a:noFill/>
        </p:spPr>
        <p:txBody>
          <a:bodyPr wrap="square" rtlCol="0">
            <a:spAutoFit/>
          </a:bodyPr>
          <a:lstStyle/>
          <a:p>
            <a:r>
              <a:rPr lang="en-GB" sz="1600" b="1" dirty="0">
                <a:solidFill>
                  <a:schemeClr val="bg1"/>
                </a:solidFill>
                <a:latin typeface="Arial" panose="020B0604020202020204" pitchFamily="34" charset="0"/>
                <a:ea typeface="Times New Roman" panose="02020603050405020304" pitchFamily="18" charset="0"/>
                <a:cs typeface="Arial" panose="020B0604020202020204" pitchFamily="34" charset="0"/>
              </a:rPr>
              <a:t>Solution-</a:t>
            </a:r>
          </a:p>
          <a:p>
            <a:r>
              <a:rPr lang="en-GB" sz="1400" dirty="0">
                <a:latin typeface="Arial" panose="020B0604020202020204" pitchFamily="34" charset="0"/>
                <a:ea typeface="Times New Roman" panose="02020603050405020304" pitchFamily="18" charset="0"/>
                <a:cs typeface="Arial" panose="020B0604020202020204" pitchFamily="34" charset="0"/>
              </a:rPr>
              <a:t>Holmes states that Universities need to come to terms with and embrace the issue of students trying to balance life and work and to be mindful that students are sensible when it comes to both what jobs they undertake and their hours. Therefore, Universities should put steps in place to support them. </a:t>
            </a:r>
            <a:endParaRPr lang="en-US" sz="1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74203F7-DC01-7549-8FF5-252F7DE388C6}"/>
              </a:ext>
            </a:extLst>
          </p:cNvPr>
          <p:cNvSpPr txBox="1"/>
          <p:nvPr/>
        </p:nvSpPr>
        <p:spPr>
          <a:xfrm>
            <a:off x="1588770" y="5057517"/>
            <a:ext cx="9376409" cy="1754326"/>
          </a:xfrm>
          <a:prstGeom prst="rect">
            <a:avLst/>
          </a:prstGeom>
          <a:noFill/>
        </p:spPr>
        <p:txBody>
          <a:bodyPr wrap="square" rtlCol="0">
            <a:spAutoFit/>
          </a:bodyPr>
          <a:lstStyle/>
          <a:p>
            <a:r>
              <a:rPr lang="en-US" dirty="0"/>
              <a:t>Semester 1 had an impact on my acknowledgement of my poor time management and realization that I had taken on too many roles and responsibilities, which in turn led to poorer grades and attendance. An example of this is my month-long fire service training camp. I am however funding this year by working and I feel my job is relevant to my degree. Having done university before I felt I hadn’t lacked any skills as such, I more just lacked knowledge on the taught subjects. In future I will learn to pace myself evenly and not take on too much at once.</a:t>
            </a:r>
          </a:p>
        </p:txBody>
      </p:sp>
      <p:pic>
        <p:nvPicPr>
          <p:cNvPr id="2" name="Audio Recording 23 Dec 2022 at 12:05:19" descr="Audio Recording 23 Dec 2022 at 12:05:19">
            <a:hlinkClick r:id="" action="ppaction://media"/>
            <a:extLst>
              <a:ext uri="{FF2B5EF4-FFF2-40B4-BE49-F238E27FC236}">
                <a16:creationId xmlns:a16="http://schemas.microsoft.com/office/drawing/2014/main" id="{E7BE404A-79B8-5540-B08F-C0BF89A4AF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70701" y="5819140"/>
            <a:ext cx="812800" cy="812800"/>
          </a:xfrm>
          <a:prstGeom prst="rect">
            <a:avLst/>
          </a:prstGeom>
        </p:spPr>
      </p:pic>
    </p:spTree>
    <p:extLst>
      <p:ext uri="{BB962C8B-B14F-4D97-AF65-F5344CB8AC3E}">
        <p14:creationId xmlns:p14="http://schemas.microsoft.com/office/powerpoint/2010/main" val="15510174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4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D2CA5-FDB4-AB42-A9EC-B976A452BC7C}"/>
              </a:ext>
            </a:extLst>
          </p:cNvPr>
          <p:cNvSpPr>
            <a:spLocks noGrp="1"/>
          </p:cNvSpPr>
          <p:nvPr>
            <p:ph type="title"/>
          </p:nvPr>
        </p:nvSpPr>
        <p:spPr>
          <a:xfrm>
            <a:off x="1141413" y="197835"/>
            <a:ext cx="9905998" cy="1478570"/>
          </a:xfrm>
        </p:spPr>
        <p:txBody>
          <a:bodyPr/>
          <a:lstStyle/>
          <a:p>
            <a:r>
              <a:rPr lang="en-US" b="1" dirty="0">
                <a:solidFill>
                  <a:schemeClr val="accent6">
                    <a:lumMod val="75000"/>
                  </a:schemeClr>
                </a:solidFill>
              </a:rPr>
              <a:t>Procrastination</a:t>
            </a:r>
          </a:p>
        </p:txBody>
      </p:sp>
      <p:sp>
        <p:nvSpPr>
          <p:cNvPr id="4" name="Content Placeholder 2">
            <a:extLst>
              <a:ext uri="{FF2B5EF4-FFF2-40B4-BE49-F238E27FC236}">
                <a16:creationId xmlns:a16="http://schemas.microsoft.com/office/drawing/2014/main" id="{6B5D3AA0-D974-A541-9F3E-CE839D418413}"/>
              </a:ext>
            </a:extLst>
          </p:cNvPr>
          <p:cNvSpPr>
            <a:spLocks noGrp="1"/>
          </p:cNvSpPr>
          <p:nvPr>
            <p:ph idx="1"/>
          </p:nvPr>
        </p:nvSpPr>
        <p:spPr>
          <a:xfrm>
            <a:off x="1141412" y="1531115"/>
            <a:ext cx="9905999" cy="4608514"/>
          </a:xfrm>
        </p:spPr>
        <p:txBody>
          <a:bodyPr>
            <a:normAutofit lnSpcReduction="10000"/>
          </a:bodyPr>
          <a:lstStyle/>
          <a:p>
            <a:pPr marL="0" indent="0">
              <a:buNone/>
            </a:pPr>
            <a:r>
              <a:rPr lang="en-GB" sz="1400" dirty="0">
                <a:latin typeface="Arial" panose="020B0604020202020204" pitchFamily="34" charset="0"/>
                <a:ea typeface="Times New Roman" panose="02020603050405020304" pitchFamily="18" charset="0"/>
                <a:cs typeface="Arial" panose="020B0604020202020204" pitchFamily="34" charset="0"/>
              </a:rPr>
              <a:t>It is “S</a:t>
            </a:r>
            <a:r>
              <a:rPr lang="en-GB" sz="1400" dirty="0">
                <a:effectLst/>
                <a:latin typeface="Arial" panose="020B0604020202020204" pitchFamily="34" charset="0"/>
                <a:ea typeface="Times New Roman" panose="02020603050405020304" pitchFamily="18" charset="0"/>
                <a:cs typeface="Arial" panose="020B0604020202020204" pitchFamily="34" charset="0"/>
              </a:rPr>
              <a:t>uggested that procrastination is reported by 80% to 95% of high school students” (</a:t>
            </a:r>
            <a:r>
              <a:rPr lang="en-GB" sz="1400" dirty="0" err="1">
                <a:effectLst/>
                <a:latin typeface="Arial" panose="020B0604020202020204" pitchFamily="34" charset="0"/>
                <a:ea typeface="Times New Roman" panose="02020603050405020304" pitchFamily="18" charset="0"/>
                <a:cs typeface="Arial" panose="020B0604020202020204" pitchFamily="34" charset="0"/>
              </a:rPr>
              <a:t>Abdollaho</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et al</a:t>
            </a:r>
            <a:r>
              <a:rPr lang="en-GB" sz="1400" dirty="0">
                <a:effectLst/>
                <a:latin typeface="Arial" panose="020B0604020202020204" pitchFamily="34" charset="0"/>
                <a:ea typeface="Times New Roman" panose="02020603050405020304" pitchFamily="18" charset="0"/>
                <a:cs typeface="Arial" panose="020B0604020202020204" pitchFamily="34" charset="0"/>
              </a:rPr>
              <a:t>, 2020, p.365)</a:t>
            </a:r>
            <a:endParaRPr lang="en-US" sz="1400" dirty="0">
              <a:solidFill>
                <a:schemeClr val="bg1"/>
              </a:solidFill>
              <a:latin typeface="Arial" panose="020B0604020202020204" pitchFamily="34" charset="0"/>
              <a:cs typeface="Arial" panose="020B0604020202020204" pitchFamily="34" charset="0"/>
            </a:endParaRPr>
          </a:p>
          <a:p>
            <a:pPr marL="0" indent="0">
              <a:buNone/>
            </a:pPr>
            <a:r>
              <a:rPr lang="en-US" dirty="0">
                <a:solidFill>
                  <a:schemeClr val="bg1"/>
                </a:solidFill>
              </a:rPr>
              <a:t>Why do students like me do this:</a:t>
            </a:r>
          </a:p>
          <a:p>
            <a:r>
              <a:rPr lang="en-US" sz="1600" dirty="0"/>
              <a:t>COVID-19 has been proven to have an increased risk of procrastination, may be linked to the high levels of uncertainty during the pandemic</a:t>
            </a:r>
          </a:p>
          <a:p>
            <a:r>
              <a:rPr lang="en-US" sz="1600" dirty="0"/>
              <a:t>In reaction and response to unpredictable times and environments where the chance of success is low</a:t>
            </a:r>
          </a:p>
          <a:p>
            <a:pPr marL="3657600" lvl="8" indent="0">
              <a:buNone/>
            </a:pPr>
            <a:r>
              <a:rPr lang="en-US" dirty="0"/>
              <a:t>			(Lim and </a:t>
            </a:r>
            <a:r>
              <a:rPr lang="en-US" dirty="0" err="1"/>
              <a:t>Javadpour</a:t>
            </a:r>
            <a:r>
              <a:rPr lang="en-US" dirty="0"/>
              <a:t>, 2021)</a:t>
            </a:r>
          </a:p>
          <a:p>
            <a:pPr marL="0" indent="0">
              <a:buNone/>
            </a:pPr>
            <a:r>
              <a:rPr lang="en-US" sz="1400" b="1" dirty="0" err="1">
                <a:solidFill>
                  <a:schemeClr val="bg1"/>
                </a:solidFill>
                <a:latin typeface="Arial" panose="020B0604020202020204" pitchFamily="34" charset="0"/>
                <a:cs typeface="Arial" panose="020B0604020202020204" pitchFamily="34" charset="0"/>
              </a:rPr>
              <a:t>Abdollahi</a:t>
            </a:r>
            <a:r>
              <a:rPr lang="en-US" sz="1400" b="1" dirty="0">
                <a:solidFill>
                  <a:schemeClr val="bg1"/>
                </a:solidFill>
                <a:latin typeface="Arial" panose="020B0604020202020204" pitchFamily="34" charset="0"/>
                <a:cs typeface="Arial" panose="020B0604020202020204" pitchFamily="34" charset="0"/>
              </a:rPr>
              <a:t> lists the consequences of academic procrastination as being:</a:t>
            </a:r>
          </a:p>
          <a:p>
            <a:pPr>
              <a:buFont typeface="Wingdings" pitchFamily="2" charset="2"/>
              <a:buChar char="Ø"/>
            </a:pPr>
            <a:r>
              <a:rPr lang="en-US" sz="1400" dirty="0">
                <a:latin typeface="Arial" panose="020B0604020202020204" pitchFamily="34" charset="0"/>
                <a:cs typeface="Arial" panose="020B0604020202020204" pitchFamily="34" charset="0"/>
              </a:rPr>
              <a:t>Poor academic performance</a:t>
            </a:r>
          </a:p>
          <a:p>
            <a:pPr>
              <a:buFont typeface="Wingdings" pitchFamily="2" charset="2"/>
              <a:buChar char="Ø"/>
            </a:pPr>
            <a:r>
              <a:rPr lang="en-US" sz="1400" dirty="0">
                <a:latin typeface="Arial" panose="020B0604020202020204" pitchFamily="34" charset="0"/>
                <a:cs typeface="Arial" panose="020B0604020202020204" pitchFamily="34" charset="0"/>
              </a:rPr>
              <a:t>Reduced learning</a:t>
            </a:r>
          </a:p>
          <a:p>
            <a:pPr>
              <a:buFont typeface="Wingdings" pitchFamily="2" charset="2"/>
              <a:buChar char="Ø"/>
            </a:pPr>
            <a:r>
              <a:rPr lang="en-US" sz="1400" dirty="0">
                <a:latin typeface="Arial" panose="020B0604020202020204" pitchFamily="34" charset="0"/>
                <a:cs typeface="Arial" panose="020B0604020202020204" pitchFamily="34" charset="0"/>
              </a:rPr>
              <a:t>Loss of self-esteem</a:t>
            </a:r>
          </a:p>
          <a:p>
            <a:pPr>
              <a:buFont typeface="Wingdings" pitchFamily="2" charset="2"/>
              <a:buChar char="Ø"/>
            </a:pPr>
            <a:r>
              <a:rPr lang="en-US" sz="1400" dirty="0">
                <a:latin typeface="Arial" panose="020B0604020202020204" pitchFamily="34" charset="0"/>
                <a:cs typeface="Arial" panose="020B0604020202020204" pitchFamily="34" charset="0"/>
              </a:rPr>
              <a:t>Anxiety</a:t>
            </a:r>
          </a:p>
          <a:p>
            <a:pPr>
              <a:buFont typeface="Wingdings" pitchFamily="2" charset="2"/>
              <a:buChar char="Ø"/>
            </a:pPr>
            <a:r>
              <a:rPr lang="en-US" sz="1400" dirty="0">
                <a:latin typeface="Arial" panose="020B0604020202020204" pitchFamily="34" charset="0"/>
                <a:cs typeface="Arial" panose="020B0604020202020204" pitchFamily="34" charset="0"/>
              </a:rPr>
              <a:t>Depression</a:t>
            </a:r>
          </a:p>
          <a:p>
            <a:endParaRPr lang="en-US" sz="1400" dirty="0"/>
          </a:p>
          <a:p>
            <a:pPr marL="0" indent="0">
              <a:buNone/>
            </a:pPr>
            <a:endParaRPr lang="en-US" dirty="0"/>
          </a:p>
        </p:txBody>
      </p:sp>
      <p:sp>
        <p:nvSpPr>
          <p:cNvPr id="5" name="TextBox 4">
            <a:extLst>
              <a:ext uri="{FF2B5EF4-FFF2-40B4-BE49-F238E27FC236}">
                <a16:creationId xmlns:a16="http://schemas.microsoft.com/office/drawing/2014/main" id="{CBA182B0-2BE0-C844-AED1-1C117B4BBAA6}"/>
              </a:ext>
            </a:extLst>
          </p:cNvPr>
          <p:cNvSpPr txBox="1"/>
          <p:nvPr/>
        </p:nvSpPr>
        <p:spPr>
          <a:xfrm>
            <a:off x="5683568" y="475455"/>
            <a:ext cx="6109334" cy="923330"/>
          </a:xfrm>
          <a:prstGeom prst="rect">
            <a:avLst/>
          </a:prstGeom>
          <a:noFill/>
        </p:spPr>
        <p:txBody>
          <a:bodyPr wrap="square">
            <a:spAutoFit/>
          </a:bodyPr>
          <a:lstStyle/>
          <a:p>
            <a:r>
              <a:rPr lang="en-GB" sz="1800" dirty="0">
                <a:effectLst/>
                <a:latin typeface="AdvOT1ef757c0"/>
                <a:ea typeface="Times New Roman" panose="02020603050405020304" pitchFamily="18" charset="0"/>
                <a:cs typeface="Times New Roman" panose="02020603050405020304" pitchFamily="18" charset="0"/>
              </a:rPr>
              <a:t>“Academic procrastination, defined as the irrational and deliberate delay to complete timely academic tasks”</a:t>
            </a:r>
            <a:r>
              <a:rPr lang="en-GB" dirty="0">
                <a:effectLst/>
              </a:rPr>
              <a:t>  (</a:t>
            </a:r>
            <a:r>
              <a:rPr lang="en-GB" sz="1800" dirty="0" err="1">
                <a:effectLst/>
                <a:latin typeface="Times New Roman" panose="02020603050405020304" pitchFamily="18" charset="0"/>
                <a:ea typeface="Times New Roman" panose="02020603050405020304" pitchFamily="18" charset="0"/>
              </a:rPr>
              <a:t>Abdollahi</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2020, p. 365)</a:t>
            </a:r>
            <a:endParaRPr lang="en-US" dirty="0"/>
          </a:p>
        </p:txBody>
      </p:sp>
      <p:pic>
        <p:nvPicPr>
          <p:cNvPr id="7" name="Picture 6" descr="Multiple blue virus organisms">
            <a:extLst>
              <a:ext uri="{FF2B5EF4-FFF2-40B4-BE49-F238E27FC236}">
                <a16:creationId xmlns:a16="http://schemas.microsoft.com/office/drawing/2014/main" id="{86FCF514-E43D-6744-9CE7-9F29B505B8F0}"/>
              </a:ext>
            </a:extLst>
          </p:cNvPr>
          <p:cNvPicPr>
            <a:picLocks noChangeAspect="1"/>
          </p:cNvPicPr>
          <p:nvPr/>
        </p:nvPicPr>
        <p:blipFill>
          <a:blip r:embed="rId4"/>
          <a:stretch>
            <a:fillRect/>
          </a:stretch>
        </p:blipFill>
        <p:spPr>
          <a:xfrm flipV="1">
            <a:off x="7958662" y="4559052"/>
            <a:ext cx="3497610" cy="1967478"/>
          </a:xfrm>
          <a:prstGeom prst="rect">
            <a:avLst/>
          </a:prstGeom>
        </p:spPr>
      </p:pic>
      <p:pic>
        <p:nvPicPr>
          <p:cNvPr id="6" name="Audio Recording 23 Dec 2022 at 12:48:39" descr="Audio Recording 23 Dec 2022 at 12:48:39">
            <a:hlinkClick r:id="" action="ppaction://media"/>
            <a:extLst>
              <a:ext uri="{FF2B5EF4-FFF2-40B4-BE49-F238E27FC236}">
                <a16:creationId xmlns:a16="http://schemas.microsoft.com/office/drawing/2014/main" id="{CAEFEC85-279E-D44E-90F3-83661E0B6E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49872" y="5756592"/>
            <a:ext cx="812800" cy="812800"/>
          </a:xfrm>
          <a:prstGeom prst="rect">
            <a:avLst/>
          </a:prstGeom>
        </p:spPr>
      </p:pic>
    </p:spTree>
    <p:extLst>
      <p:ext uri="{BB962C8B-B14F-4D97-AF65-F5344CB8AC3E}">
        <p14:creationId xmlns:p14="http://schemas.microsoft.com/office/powerpoint/2010/main" val="24259264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4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2" name="Rectangle 11">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5">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6" name="Picture 5" descr="White stopwatch">
            <a:extLst>
              <a:ext uri="{FF2B5EF4-FFF2-40B4-BE49-F238E27FC236}">
                <a16:creationId xmlns:a16="http://schemas.microsoft.com/office/drawing/2014/main" id="{87316C46-6F3D-7544-BAF2-F6DCF7B6C3FF}"/>
              </a:ext>
            </a:extLst>
          </p:cNvPr>
          <p:cNvPicPr>
            <a:picLocks noChangeAspect="1"/>
          </p:cNvPicPr>
          <p:nvPr/>
        </p:nvPicPr>
        <p:blipFill rotWithShape="1">
          <a:blip r:embed="rId6"/>
          <a:srcRect l="40613" r="-1" b="-1"/>
          <a:stretch/>
        </p:blipFill>
        <p:spPr>
          <a:xfrm>
            <a:off x="-5597" y="10"/>
            <a:ext cx="6101597" cy="6857990"/>
          </a:xfrm>
          <a:prstGeom prst="rect">
            <a:avLst/>
          </a:prstGeom>
        </p:spPr>
      </p:pic>
      <p:grpSp>
        <p:nvGrpSpPr>
          <p:cNvPr id="15" name="Group 14">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6" name="Rectangle 15">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7"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Rectangle 18">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0"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3"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Rectangle 43">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5"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5"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Rectangle 55">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7"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8"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9"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4" name="Content Placeholder 2">
            <a:extLst>
              <a:ext uri="{FF2B5EF4-FFF2-40B4-BE49-F238E27FC236}">
                <a16:creationId xmlns:a16="http://schemas.microsoft.com/office/drawing/2014/main" id="{11B33877-2FF8-7444-8508-AF9329A9FD0D}"/>
              </a:ext>
            </a:extLst>
          </p:cNvPr>
          <p:cNvSpPr>
            <a:spLocks noGrp="1"/>
          </p:cNvSpPr>
          <p:nvPr>
            <p:ph idx="1"/>
          </p:nvPr>
        </p:nvSpPr>
        <p:spPr>
          <a:xfrm>
            <a:off x="6448424" y="488950"/>
            <a:ext cx="5329237" cy="5302251"/>
          </a:xfrm>
        </p:spPr>
        <p:txBody>
          <a:bodyPr>
            <a:normAutofit/>
          </a:bodyPr>
          <a:lstStyle/>
          <a:p>
            <a:pPr marL="0" indent="0">
              <a:lnSpc>
                <a:spcPct val="110000"/>
              </a:lnSpc>
              <a:buNone/>
            </a:pPr>
            <a:endParaRPr lang="en-US" sz="1600" b="1" dirty="0">
              <a:solidFill>
                <a:schemeClr val="bg1"/>
              </a:solidFill>
              <a:latin typeface="Arial" panose="020B0604020202020204" pitchFamily="34" charset="0"/>
              <a:cs typeface="Arial" panose="020B0604020202020204" pitchFamily="34" charset="0"/>
            </a:endParaRPr>
          </a:p>
          <a:p>
            <a:pPr marL="0" indent="0">
              <a:lnSpc>
                <a:spcPct val="110000"/>
              </a:lnSpc>
              <a:buNone/>
            </a:pPr>
            <a:r>
              <a:rPr lang="en-US" sz="1600" b="1" dirty="0">
                <a:solidFill>
                  <a:schemeClr val="bg1"/>
                </a:solidFill>
                <a:latin typeface="Arial" panose="020B0604020202020204" pitchFamily="34" charset="0"/>
                <a:cs typeface="Arial" panose="020B0604020202020204" pitchFamily="34" charset="0"/>
              </a:rPr>
              <a:t>Solution:</a:t>
            </a:r>
          </a:p>
          <a:p>
            <a:pPr marL="0" indent="0">
              <a:lnSpc>
                <a:spcPct val="110000"/>
              </a:lnSpc>
              <a:buNone/>
            </a:pPr>
            <a:r>
              <a:rPr lang="en-US" sz="1200" dirty="0" err="1">
                <a:latin typeface="Arial" panose="020B0604020202020204" pitchFamily="34" charset="0"/>
                <a:cs typeface="Arial" panose="020B0604020202020204" pitchFamily="34" charset="0"/>
              </a:rPr>
              <a:t>Abdollahi</a:t>
            </a:r>
            <a:r>
              <a:rPr lang="en-US" sz="1200" dirty="0">
                <a:latin typeface="Arial" panose="020B0604020202020204" pitchFamily="34" charset="0"/>
                <a:cs typeface="Arial" panose="020B0604020202020204" pitchFamily="34" charset="0"/>
              </a:rPr>
              <a:t> further suggests that a solution to procrastination be that psychologists and teachers should help students that show signs of procrastination especially academically and try to guide them to characteristics such as perfectionism and training them in academic hardness.</a:t>
            </a:r>
          </a:p>
          <a:p>
            <a:pPr>
              <a:lnSpc>
                <a:spcPct val="110000"/>
              </a:lnSpc>
            </a:pPr>
            <a:endParaRPr lang="en-US" sz="1200" dirty="0">
              <a:latin typeface="Arial" panose="020B0604020202020204" pitchFamily="34" charset="0"/>
              <a:cs typeface="Arial" panose="020B0604020202020204" pitchFamily="34" charset="0"/>
            </a:endParaRPr>
          </a:p>
          <a:p>
            <a:pPr marL="0" indent="0">
              <a:lnSpc>
                <a:spcPct val="110000"/>
              </a:lnSpc>
              <a:buNone/>
            </a:pPr>
            <a:endParaRPr lang="en-US" sz="1200" dirty="0">
              <a:latin typeface="Arial" panose="020B0604020202020204" pitchFamily="34" charset="0"/>
              <a:cs typeface="Arial" panose="020B0604020202020204" pitchFamily="34" charset="0"/>
            </a:endParaRPr>
          </a:p>
          <a:p>
            <a:pPr marL="0" indent="0">
              <a:lnSpc>
                <a:spcPct val="110000"/>
              </a:lnSpc>
              <a:buNone/>
            </a:pPr>
            <a:r>
              <a:rPr lang="en-US" sz="1400" b="1" dirty="0">
                <a:solidFill>
                  <a:schemeClr val="bg1"/>
                </a:solidFill>
                <a:latin typeface="Arial" panose="020B0604020202020204" pitchFamily="34" charset="0"/>
                <a:cs typeface="Arial" panose="020B0604020202020204" pitchFamily="34" charset="0"/>
              </a:rPr>
              <a:t>My reflection on procrastination in semester 1:</a:t>
            </a:r>
          </a:p>
          <a:p>
            <a:pPr>
              <a:lnSpc>
                <a:spcPct val="110000"/>
              </a:lnSpc>
            </a:pPr>
            <a:r>
              <a:rPr lang="en-US" sz="1200" dirty="0">
                <a:latin typeface="Arial" panose="020B0604020202020204" pitchFamily="34" charset="0"/>
                <a:cs typeface="Arial" panose="020B0604020202020204" pitchFamily="34" charset="0"/>
              </a:rPr>
              <a:t>Poor use of little free time</a:t>
            </a:r>
          </a:p>
          <a:p>
            <a:pPr>
              <a:lnSpc>
                <a:spcPct val="110000"/>
              </a:lnSpc>
            </a:pPr>
            <a:r>
              <a:rPr lang="en-US" sz="1200" dirty="0">
                <a:latin typeface="Arial" panose="020B0604020202020204" pitchFamily="34" charset="0"/>
                <a:cs typeface="Arial" panose="020B0604020202020204" pitchFamily="34" charset="0"/>
              </a:rPr>
              <a:t>Fear of unsuccess due to lack of attendance</a:t>
            </a:r>
          </a:p>
          <a:p>
            <a:pPr>
              <a:lnSpc>
                <a:spcPct val="110000"/>
              </a:lnSpc>
            </a:pPr>
            <a:r>
              <a:rPr lang="en-US" sz="1200" dirty="0">
                <a:latin typeface="Arial" panose="020B0604020202020204" pitchFamily="34" charset="0"/>
                <a:cs typeface="Arial" panose="020B0604020202020204" pitchFamily="34" charset="0"/>
              </a:rPr>
              <a:t>Lack of motivation since COVID-19 in 3</a:t>
            </a:r>
            <a:r>
              <a:rPr lang="en-US" sz="1200" baseline="30000" dirty="0">
                <a:latin typeface="Arial" panose="020B0604020202020204" pitchFamily="34" charset="0"/>
                <a:cs typeface="Arial" panose="020B0604020202020204" pitchFamily="34" charset="0"/>
              </a:rPr>
              <a:t>rd</a:t>
            </a:r>
            <a:r>
              <a:rPr lang="en-US" sz="1200" dirty="0">
                <a:latin typeface="Arial" panose="020B0604020202020204" pitchFamily="34" charset="0"/>
                <a:cs typeface="Arial" panose="020B0604020202020204" pitchFamily="34" charset="0"/>
              </a:rPr>
              <a:t> year University</a:t>
            </a:r>
          </a:p>
          <a:p>
            <a:pPr>
              <a:lnSpc>
                <a:spcPct val="110000"/>
              </a:lnSpc>
            </a:pPr>
            <a:r>
              <a:rPr lang="en-US" sz="1200" dirty="0">
                <a:latin typeface="Arial" panose="020B0604020202020204" pitchFamily="34" charset="0"/>
                <a:cs typeface="Arial" panose="020B0604020202020204" pitchFamily="34" charset="0"/>
              </a:rPr>
              <a:t>Exhausted after work</a:t>
            </a:r>
          </a:p>
          <a:p>
            <a:pPr>
              <a:lnSpc>
                <a:spcPct val="110000"/>
              </a:lnSpc>
            </a:pPr>
            <a:r>
              <a:rPr lang="en-US" sz="1200" dirty="0">
                <a:latin typeface="Arial" panose="020B0604020202020204" pitchFamily="34" charset="0"/>
                <a:cs typeface="Arial" panose="020B0604020202020204" pitchFamily="34" charset="0"/>
              </a:rPr>
              <a:t>Academically better at beginning of semester</a:t>
            </a:r>
          </a:p>
          <a:p>
            <a:pPr>
              <a:lnSpc>
                <a:spcPct val="110000"/>
              </a:lnSpc>
            </a:pPr>
            <a:endParaRPr lang="en-US" sz="1100" dirty="0"/>
          </a:p>
          <a:p>
            <a:pPr>
              <a:lnSpc>
                <a:spcPct val="110000"/>
              </a:lnSpc>
            </a:pPr>
            <a:endParaRPr lang="en-US" sz="1100" dirty="0"/>
          </a:p>
        </p:txBody>
      </p:sp>
      <p:pic>
        <p:nvPicPr>
          <p:cNvPr id="2" name="Audio Recording 23 Dec 2022 at 12:09:33" descr="Audio Recording 23 Dec 2022 at 12:09:33">
            <a:hlinkClick r:id="" action="ppaction://media"/>
            <a:extLst>
              <a:ext uri="{FF2B5EF4-FFF2-40B4-BE49-F238E27FC236}">
                <a16:creationId xmlns:a16="http://schemas.microsoft.com/office/drawing/2014/main" id="{0B801119-6BC6-4A49-A546-BA0B5270AA6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72787" y="5637213"/>
            <a:ext cx="812800" cy="812800"/>
          </a:xfrm>
          <a:prstGeom prst="rect">
            <a:avLst/>
          </a:prstGeom>
        </p:spPr>
      </p:pic>
    </p:spTree>
    <p:extLst>
      <p:ext uri="{BB962C8B-B14F-4D97-AF65-F5344CB8AC3E}">
        <p14:creationId xmlns:p14="http://schemas.microsoft.com/office/powerpoint/2010/main" val="28651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8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5D6C3-DD93-874B-8E37-6F921009B742}"/>
              </a:ext>
            </a:extLst>
          </p:cNvPr>
          <p:cNvSpPr>
            <a:spLocks noGrp="1"/>
          </p:cNvSpPr>
          <p:nvPr>
            <p:ph type="title"/>
          </p:nvPr>
        </p:nvSpPr>
        <p:spPr>
          <a:xfrm>
            <a:off x="1141413" y="618518"/>
            <a:ext cx="9905998" cy="1478570"/>
          </a:xfrm>
        </p:spPr>
        <p:txBody>
          <a:bodyPr>
            <a:normAutofit/>
          </a:bodyPr>
          <a:lstStyle/>
          <a:p>
            <a:r>
              <a:rPr lang="en-US" b="1" dirty="0">
                <a:solidFill>
                  <a:srgbClr val="00B050"/>
                </a:solidFill>
              </a:rPr>
              <a:t>Imposter Thoughts</a:t>
            </a:r>
          </a:p>
        </p:txBody>
      </p:sp>
      <p:pic>
        <p:nvPicPr>
          <p:cNvPr id="5" name="Graphic 4" descr="Thought with solid fill">
            <a:extLst>
              <a:ext uri="{FF2B5EF4-FFF2-40B4-BE49-F238E27FC236}">
                <a16:creationId xmlns:a16="http://schemas.microsoft.com/office/drawing/2014/main" id="{7AEBAA2E-64B2-414B-97F3-4BE636B525E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41413" y="1706562"/>
            <a:ext cx="2108201" cy="2108201"/>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4" name="Content Placeholder 2">
            <a:extLst>
              <a:ext uri="{FF2B5EF4-FFF2-40B4-BE49-F238E27FC236}">
                <a16:creationId xmlns:a16="http://schemas.microsoft.com/office/drawing/2014/main" id="{EF0BBA74-F9E9-944F-B11B-5AAD3DB836CD}"/>
              </a:ext>
            </a:extLst>
          </p:cNvPr>
          <p:cNvSpPr>
            <a:spLocks noGrp="1"/>
          </p:cNvSpPr>
          <p:nvPr>
            <p:ph idx="1"/>
          </p:nvPr>
        </p:nvSpPr>
        <p:spPr>
          <a:xfrm>
            <a:off x="4050727" y="1706562"/>
            <a:ext cx="7093523" cy="4614228"/>
          </a:xfrm>
        </p:spPr>
        <p:txBody>
          <a:bodyPr>
            <a:normAutofit fontScale="85000" lnSpcReduction="10000"/>
          </a:bodyPr>
          <a:lstStyle/>
          <a:p>
            <a:pPr marL="0" indent="0">
              <a:buNone/>
            </a:pPr>
            <a:r>
              <a:rPr lang="en-US" b="1" dirty="0">
                <a:solidFill>
                  <a:schemeClr val="bg1"/>
                </a:solidFill>
                <a:latin typeface="Arial" panose="020B0604020202020204" pitchFamily="34" charset="0"/>
                <a:cs typeface="Arial" panose="020B0604020202020204" pitchFamily="34" charset="0"/>
              </a:rPr>
              <a:t>Definition </a:t>
            </a:r>
          </a:p>
          <a:p>
            <a:pPr marL="0" indent="0">
              <a:buNone/>
            </a:pPr>
            <a:r>
              <a:rPr lang="en-GB" sz="1800" dirty="0">
                <a:effectLst/>
                <a:latin typeface="MyriadPro"/>
                <a:ea typeface="Times New Roman" panose="02020603050405020304" pitchFamily="18" charset="0"/>
                <a:cs typeface="Times New Roman" panose="02020603050405020304" pitchFamily="18" charset="0"/>
              </a:rPr>
              <a:t>“Imposter Syndrome is a condition in which the sufferers feel they are in the wrong place; it manifests in a fear of exposure whereby someone might realise that ‘they shouldn’t be there’ and ask them to leave” (Chapman, 2017, p. 114)</a:t>
            </a:r>
          </a:p>
          <a:p>
            <a:pPr marL="0" indent="0">
              <a:buNone/>
            </a:pPr>
            <a:r>
              <a:rPr lang="en-GB" sz="1800" dirty="0">
                <a:effectLst/>
                <a:latin typeface="MyriadPro"/>
                <a:ea typeface="Times New Roman" panose="02020603050405020304" pitchFamily="18" charset="0"/>
                <a:cs typeface="Times New Roman" panose="02020603050405020304" pitchFamily="18" charset="0"/>
              </a:rPr>
              <a:t>An example is in the small study she conducted</a:t>
            </a:r>
            <a:r>
              <a:rPr lang="en-GB" sz="1800" dirty="0">
                <a:latin typeface="MyriadPro"/>
                <a:ea typeface="Times New Roman" panose="02020603050405020304" pitchFamily="18" charset="0"/>
                <a:cs typeface="Times New Roman" panose="02020603050405020304" pitchFamily="18" charset="0"/>
              </a:rPr>
              <a:t>, where all students felt out of place and stated that they thought everyone else was cleverer than them, everyone else knew what to do except for them and some felt they were the oldest one.  (Chapman, 2017)</a:t>
            </a:r>
            <a:endParaRPr lang="en-GB" sz="1800" dirty="0">
              <a:effectLst/>
              <a:latin typeface="MyriadPro"/>
              <a:ea typeface="Times New Roman" panose="02020603050405020304" pitchFamily="18" charset="0"/>
              <a:cs typeface="Times New Roman" panose="02020603050405020304" pitchFamily="18" charset="0"/>
            </a:endParaRPr>
          </a:p>
          <a:p>
            <a:pPr marL="0" indent="0">
              <a:buNone/>
            </a:pPr>
            <a:endParaRPr lang="en-US" dirty="0"/>
          </a:p>
          <a:p>
            <a:pPr marL="0" indent="0">
              <a:buNone/>
            </a:pPr>
            <a:r>
              <a:rPr lang="en-US" b="1" dirty="0">
                <a:solidFill>
                  <a:schemeClr val="bg1"/>
                </a:solidFill>
                <a:latin typeface="Arial" panose="020B0604020202020204" pitchFamily="34" charset="0"/>
                <a:cs typeface="Arial" panose="020B0604020202020204" pitchFamily="34" charset="0"/>
              </a:rPr>
              <a:t>Why do students like me do this?</a:t>
            </a:r>
          </a:p>
          <a:p>
            <a:r>
              <a:rPr lang="en-US" dirty="0"/>
              <a:t>Mature students' other priorities</a:t>
            </a:r>
          </a:p>
          <a:p>
            <a:r>
              <a:rPr lang="en-US" dirty="0"/>
              <a:t>Delayed socialization and sense of belonging</a:t>
            </a:r>
          </a:p>
          <a:p>
            <a:r>
              <a:rPr lang="en-US" dirty="0"/>
              <a:t>Insecurities, anxiety</a:t>
            </a:r>
          </a:p>
          <a:p>
            <a:endParaRPr lang="en-US" dirty="0"/>
          </a:p>
          <a:p>
            <a:pPr marL="0" indent="0">
              <a:buNone/>
            </a:pPr>
            <a:endParaRPr lang="en-US" dirty="0"/>
          </a:p>
        </p:txBody>
      </p:sp>
      <p:pic>
        <p:nvPicPr>
          <p:cNvPr id="6" name="Audio Recording 23 Dec 2022 at 12:44:27" descr="Audio Recording 23 Dec 2022 at 12:44:27">
            <a:hlinkClick r:id="" action="ppaction://media"/>
            <a:extLst>
              <a:ext uri="{FF2B5EF4-FFF2-40B4-BE49-F238E27FC236}">
                <a16:creationId xmlns:a16="http://schemas.microsoft.com/office/drawing/2014/main" id="{C16AF885-5C02-3947-8454-0CF89772236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44250" y="5737225"/>
            <a:ext cx="812800" cy="812800"/>
          </a:xfrm>
          <a:prstGeom prst="rect">
            <a:avLst/>
          </a:prstGeom>
        </p:spPr>
      </p:pic>
    </p:spTree>
    <p:extLst>
      <p:ext uri="{BB962C8B-B14F-4D97-AF65-F5344CB8AC3E}">
        <p14:creationId xmlns:p14="http://schemas.microsoft.com/office/powerpoint/2010/main" val="3565761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24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AC0BE0B-B05A-2A43-9C2C-824FF8DB8E6D}"/>
              </a:ext>
            </a:extLst>
          </p:cNvPr>
          <p:cNvSpPr>
            <a:spLocks noGrp="1"/>
          </p:cNvSpPr>
          <p:nvPr>
            <p:ph idx="1"/>
          </p:nvPr>
        </p:nvSpPr>
        <p:spPr>
          <a:xfrm>
            <a:off x="1255712" y="740726"/>
            <a:ext cx="9905999" cy="5740083"/>
          </a:xfrm>
        </p:spPr>
        <p:txBody>
          <a:bodyPr>
            <a:normAutofit fontScale="92500" lnSpcReduction="10000"/>
          </a:bodyPr>
          <a:lstStyle/>
          <a:p>
            <a:pPr marL="0" indent="0">
              <a:buNone/>
            </a:pPr>
            <a:r>
              <a:rPr lang="en-US" b="1" dirty="0">
                <a:solidFill>
                  <a:schemeClr val="bg1"/>
                </a:solidFill>
                <a:latin typeface="Arial" panose="020B0604020202020204" pitchFamily="34" charset="0"/>
                <a:cs typeface="Arial" panose="020B0604020202020204" pitchFamily="34" charset="0"/>
              </a:rPr>
              <a:t>Solution:</a:t>
            </a:r>
          </a:p>
          <a:p>
            <a:pPr marL="0" indent="0">
              <a:buNone/>
            </a:pPr>
            <a:r>
              <a:rPr lang="en-US" sz="1900" dirty="0">
                <a:latin typeface="Arial" panose="020B0604020202020204" pitchFamily="34" charset="0"/>
                <a:cs typeface="Arial" panose="020B0604020202020204" pitchFamily="34" charset="0"/>
              </a:rPr>
              <a:t>Research group students stated they felt better about overcoming their imposter syndrome after their first set of feedback. They then applied this feedback and advice to other subject areas such as academic writing and bonding with other students during lecture periods.</a:t>
            </a:r>
          </a:p>
          <a:p>
            <a:pPr marL="0" indent="0">
              <a:buNone/>
            </a:pPr>
            <a:r>
              <a:rPr lang="en-US" sz="1900" dirty="0">
                <a:latin typeface="Arial" panose="020B0604020202020204" pitchFamily="34" charset="0"/>
                <a:cs typeface="Arial" panose="020B0604020202020204" pitchFamily="34" charset="0"/>
              </a:rPr>
              <a:t>It could also be stated that non assessed end of term tests could be used to help obtain academic confidence and give feedback especially when encountering student anxiety. (Chapman, 2017)</a:t>
            </a:r>
          </a:p>
          <a:p>
            <a:pPr marL="0" indent="0">
              <a:buNone/>
            </a:pPr>
            <a:endParaRPr lang="en-US" dirty="0"/>
          </a:p>
          <a:p>
            <a:pPr marL="0" indent="0">
              <a:buNone/>
            </a:pPr>
            <a:r>
              <a:rPr lang="en-US" sz="1800" b="1" dirty="0">
                <a:solidFill>
                  <a:schemeClr val="bg1"/>
                </a:solidFill>
                <a:latin typeface="Arial" panose="020B0604020202020204" pitchFamily="34" charset="0"/>
                <a:cs typeface="Arial" panose="020B0604020202020204" pitchFamily="34" charset="0"/>
              </a:rPr>
              <a:t>How it impacted me in semester 1:</a:t>
            </a:r>
          </a:p>
          <a:p>
            <a:r>
              <a:rPr lang="en-US" sz="1800" dirty="0">
                <a:latin typeface="Arial" panose="020B0604020202020204" pitchFamily="34" charset="0"/>
                <a:cs typeface="Arial" panose="020B0604020202020204" pitchFamily="34" charset="0"/>
              </a:rPr>
              <a:t>Age </a:t>
            </a:r>
          </a:p>
          <a:p>
            <a:r>
              <a:rPr lang="en-US" sz="1800" dirty="0">
                <a:latin typeface="Arial" panose="020B0604020202020204" pitchFamily="34" charset="0"/>
                <a:cs typeface="Arial" panose="020B0604020202020204" pitchFamily="34" charset="0"/>
              </a:rPr>
              <a:t>Missed lectures</a:t>
            </a:r>
          </a:p>
          <a:p>
            <a:r>
              <a:rPr lang="en-US" sz="1800" dirty="0">
                <a:latin typeface="Arial" panose="020B0604020202020204" pitchFamily="34" charset="0"/>
                <a:cs typeface="Arial" panose="020B0604020202020204" pitchFamily="34" charset="0"/>
              </a:rPr>
              <a:t>Busy life, not much socializing</a:t>
            </a:r>
          </a:p>
          <a:p>
            <a:r>
              <a:rPr lang="en-US" sz="1800" dirty="0">
                <a:latin typeface="Arial" panose="020B0604020202020204" pitchFamily="34" charset="0"/>
                <a:cs typeface="Arial" panose="020B0604020202020204" pitchFamily="34" charset="0"/>
              </a:rPr>
              <a:t>No society of interest</a:t>
            </a:r>
          </a:p>
          <a:p>
            <a:r>
              <a:rPr lang="en-US" sz="1800" dirty="0">
                <a:latin typeface="Arial" panose="020B0604020202020204" pitchFamily="34" charset="0"/>
                <a:cs typeface="Arial" panose="020B0604020202020204" pitchFamily="34" charset="0"/>
              </a:rPr>
              <a:t>Not a lot in common with peers</a:t>
            </a:r>
          </a:p>
          <a:p>
            <a:endParaRPr lang="en-US" dirty="0"/>
          </a:p>
          <a:p>
            <a:endParaRPr lang="en-US" dirty="0"/>
          </a:p>
        </p:txBody>
      </p:sp>
      <p:pic>
        <p:nvPicPr>
          <p:cNvPr id="5" name="Graphic 4" descr="Cycle with people outline">
            <a:extLst>
              <a:ext uri="{FF2B5EF4-FFF2-40B4-BE49-F238E27FC236}">
                <a16:creationId xmlns:a16="http://schemas.microsoft.com/office/drawing/2014/main" id="{B14B161C-10CA-A349-84DF-CB57638AD1E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53175" y="2937509"/>
            <a:ext cx="3543300" cy="3543300"/>
          </a:xfrm>
          <a:prstGeom prst="rect">
            <a:avLst/>
          </a:prstGeom>
        </p:spPr>
      </p:pic>
      <p:pic>
        <p:nvPicPr>
          <p:cNvPr id="2" name="Audio Recording 23 Dec 2022 at 12:13:58" descr="Audio Recording 23 Dec 2022 at 12:13:58">
            <a:hlinkClick r:id="" action="ppaction://media"/>
            <a:extLst>
              <a:ext uri="{FF2B5EF4-FFF2-40B4-BE49-F238E27FC236}">
                <a16:creationId xmlns:a16="http://schemas.microsoft.com/office/drawing/2014/main" id="{48000C61-517B-684B-8E05-17C647EB357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79200" y="5808663"/>
            <a:ext cx="812800" cy="812800"/>
          </a:xfrm>
          <a:prstGeom prst="rect">
            <a:avLst/>
          </a:prstGeom>
        </p:spPr>
      </p:pic>
    </p:spTree>
    <p:extLst>
      <p:ext uri="{BB962C8B-B14F-4D97-AF65-F5344CB8AC3E}">
        <p14:creationId xmlns:p14="http://schemas.microsoft.com/office/powerpoint/2010/main" val="16740422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7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21C2-93C9-304D-B140-892D9493E0DF}"/>
              </a:ext>
            </a:extLst>
          </p:cNvPr>
          <p:cNvSpPr>
            <a:spLocks noGrp="1"/>
          </p:cNvSpPr>
          <p:nvPr>
            <p:ph type="title"/>
          </p:nvPr>
        </p:nvSpPr>
        <p:spPr>
          <a:xfrm>
            <a:off x="1458594" y="-124432"/>
            <a:ext cx="9905998" cy="1478570"/>
          </a:xfrm>
        </p:spPr>
        <p:txBody>
          <a:bodyPr/>
          <a:lstStyle/>
          <a:p>
            <a:r>
              <a:rPr lang="en-US" dirty="0"/>
              <a:t>Conclusion</a:t>
            </a:r>
          </a:p>
        </p:txBody>
      </p:sp>
      <p:graphicFrame>
        <p:nvGraphicFramePr>
          <p:cNvPr id="4" name="Table 4">
            <a:extLst>
              <a:ext uri="{FF2B5EF4-FFF2-40B4-BE49-F238E27FC236}">
                <a16:creationId xmlns:a16="http://schemas.microsoft.com/office/drawing/2014/main" id="{92CB1731-3CF3-1149-908C-C2BF6A049F96}"/>
              </a:ext>
            </a:extLst>
          </p:cNvPr>
          <p:cNvGraphicFramePr>
            <a:graphicFrameLocks noGrp="1"/>
          </p:cNvGraphicFramePr>
          <p:nvPr>
            <p:extLst>
              <p:ext uri="{D42A27DB-BD31-4B8C-83A1-F6EECF244321}">
                <p14:modId xmlns:p14="http://schemas.microsoft.com/office/powerpoint/2010/main" val="360211835"/>
              </p:ext>
            </p:extLst>
          </p:nvPr>
        </p:nvGraphicFramePr>
        <p:xfrm>
          <a:off x="1458594" y="995016"/>
          <a:ext cx="9454516" cy="5548313"/>
        </p:xfrm>
        <a:graphic>
          <a:graphicData uri="http://schemas.openxmlformats.org/drawingml/2006/table">
            <a:tbl>
              <a:tblPr firstRow="1" bandRow="1">
                <a:tableStyleId>{5C22544A-7EE6-4342-B048-85BDC9FD1C3A}</a:tableStyleId>
              </a:tblPr>
              <a:tblGrid>
                <a:gridCol w="4727258">
                  <a:extLst>
                    <a:ext uri="{9D8B030D-6E8A-4147-A177-3AD203B41FA5}">
                      <a16:colId xmlns:a16="http://schemas.microsoft.com/office/drawing/2014/main" val="2147978080"/>
                    </a:ext>
                  </a:extLst>
                </a:gridCol>
                <a:gridCol w="4727258">
                  <a:extLst>
                    <a:ext uri="{9D8B030D-6E8A-4147-A177-3AD203B41FA5}">
                      <a16:colId xmlns:a16="http://schemas.microsoft.com/office/drawing/2014/main" val="983386122"/>
                    </a:ext>
                  </a:extLst>
                </a:gridCol>
              </a:tblGrid>
              <a:tr h="884873">
                <a:tc>
                  <a:txBody>
                    <a:bodyPr/>
                    <a:lstStyle/>
                    <a:p>
                      <a:r>
                        <a:rPr lang="en-US" dirty="0"/>
                        <a:t>Issue</a:t>
                      </a:r>
                    </a:p>
                  </a:txBody>
                  <a:tcPr/>
                </a:tc>
                <a:tc>
                  <a:txBody>
                    <a:bodyPr/>
                    <a:lstStyle/>
                    <a:p>
                      <a:r>
                        <a:rPr lang="en-US" dirty="0"/>
                        <a:t>Solution</a:t>
                      </a:r>
                    </a:p>
                  </a:txBody>
                  <a:tcPr/>
                </a:tc>
                <a:extLst>
                  <a:ext uri="{0D108BD9-81ED-4DB2-BD59-A6C34878D82A}">
                    <a16:rowId xmlns:a16="http://schemas.microsoft.com/office/drawing/2014/main" val="2124422417"/>
                  </a:ext>
                </a:extLst>
              </a:tr>
              <a:tr h="884873">
                <a:tc>
                  <a:txBody>
                    <a:bodyPr/>
                    <a:lstStyle/>
                    <a:p>
                      <a:r>
                        <a:rPr lang="en-US" dirty="0"/>
                        <a:t>Taking on too much</a:t>
                      </a:r>
                    </a:p>
                  </a:txBody>
                  <a:tcPr/>
                </a:tc>
                <a:tc>
                  <a:txBody>
                    <a:bodyPr/>
                    <a:lstStyle/>
                    <a:p>
                      <a:r>
                        <a:rPr lang="en-US" dirty="0"/>
                        <a:t>Talk to the University to see if they can put help in place or offer any other paid work more relevant to the degree. Or talk to employer about moving hours around during term time.</a:t>
                      </a:r>
                    </a:p>
                  </a:txBody>
                  <a:tcPr/>
                </a:tc>
                <a:extLst>
                  <a:ext uri="{0D108BD9-81ED-4DB2-BD59-A6C34878D82A}">
                    <a16:rowId xmlns:a16="http://schemas.microsoft.com/office/drawing/2014/main" val="3232496912"/>
                  </a:ext>
                </a:extLst>
              </a:tr>
              <a:tr h="884873">
                <a:tc>
                  <a:txBody>
                    <a:bodyPr/>
                    <a:lstStyle/>
                    <a:p>
                      <a:r>
                        <a:rPr lang="en-US" dirty="0"/>
                        <a:t>Procrastination</a:t>
                      </a:r>
                    </a:p>
                  </a:txBody>
                  <a:tcPr/>
                </a:tc>
                <a:tc>
                  <a:txBody>
                    <a:bodyPr/>
                    <a:lstStyle/>
                    <a:p>
                      <a:r>
                        <a:rPr lang="en-US" dirty="0"/>
                        <a:t>To make tutors or even a psychologist aware of procrastination tendencies and characteristics. Tutors should assist and guide students to make them feel more positive and perfectionistic about the work.</a:t>
                      </a:r>
                    </a:p>
                  </a:txBody>
                  <a:tcPr/>
                </a:tc>
                <a:extLst>
                  <a:ext uri="{0D108BD9-81ED-4DB2-BD59-A6C34878D82A}">
                    <a16:rowId xmlns:a16="http://schemas.microsoft.com/office/drawing/2014/main" val="1727689938"/>
                  </a:ext>
                </a:extLst>
              </a:tr>
              <a:tr h="884873">
                <a:tc>
                  <a:txBody>
                    <a:bodyPr/>
                    <a:lstStyle/>
                    <a:p>
                      <a:r>
                        <a:rPr lang="en-US" dirty="0"/>
                        <a:t>Imposter thoughts</a:t>
                      </a:r>
                    </a:p>
                  </a:txBody>
                  <a:tcPr/>
                </a:tc>
                <a:tc>
                  <a:txBody>
                    <a:bodyPr/>
                    <a:lstStyle/>
                    <a:p>
                      <a:r>
                        <a:rPr lang="en-US" dirty="0"/>
                        <a:t>Students should act upon feedback and apply to all areas of study and outside of University. Areas of anxiety should be targeted, and tutors could use non marked tests to boost academic confidence. Bonding opportunities with peers via clubs or lecture time, when possible, should be taken.</a:t>
                      </a:r>
                    </a:p>
                  </a:txBody>
                  <a:tcPr/>
                </a:tc>
                <a:extLst>
                  <a:ext uri="{0D108BD9-81ED-4DB2-BD59-A6C34878D82A}">
                    <a16:rowId xmlns:a16="http://schemas.microsoft.com/office/drawing/2014/main" val="4103087114"/>
                  </a:ext>
                </a:extLst>
              </a:tr>
            </a:tbl>
          </a:graphicData>
        </a:graphic>
      </p:graphicFrame>
      <p:pic>
        <p:nvPicPr>
          <p:cNvPr id="3" name="Audio Recording 23 Dec 2022 at 12:17:11" descr="Audio Recording 23 Dec 2022 at 12:17:11">
            <a:hlinkClick r:id="" action="ppaction://media"/>
            <a:extLst>
              <a:ext uri="{FF2B5EF4-FFF2-40B4-BE49-F238E27FC236}">
                <a16:creationId xmlns:a16="http://schemas.microsoft.com/office/drawing/2014/main" id="{81A9CBB3-E8C3-3E45-8D2F-780914C0D0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58192" y="5730529"/>
            <a:ext cx="812800" cy="812800"/>
          </a:xfrm>
          <a:prstGeom prst="rect">
            <a:avLst/>
          </a:prstGeom>
        </p:spPr>
      </p:pic>
    </p:spTree>
    <p:extLst>
      <p:ext uri="{BB962C8B-B14F-4D97-AF65-F5344CB8AC3E}">
        <p14:creationId xmlns:p14="http://schemas.microsoft.com/office/powerpoint/2010/main" val="27948001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8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35AF1-5259-9C49-9E45-C4CE07703DA8}"/>
              </a:ext>
            </a:extLst>
          </p:cNvPr>
          <p:cNvSpPr>
            <a:spLocks noGrp="1"/>
          </p:cNvSpPr>
          <p:nvPr>
            <p:ph type="title"/>
          </p:nvPr>
        </p:nvSpPr>
        <p:spPr/>
        <p:txBody>
          <a:bodyPr/>
          <a:lstStyle/>
          <a:p>
            <a:r>
              <a:rPr lang="en-US" dirty="0">
                <a:solidFill>
                  <a:srgbClr val="00B050"/>
                </a:solidFill>
              </a:rPr>
              <a:t>Reflection</a:t>
            </a:r>
          </a:p>
        </p:txBody>
      </p:sp>
      <p:sp>
        <p:nvSpPr>
          <p:cNvPr id="3" name="Content Placeholder 2">
            <a:extLst>
              <a:ext uri="{FF2B5EF4-FFF2-40B4-BE49-F238E27FC236}">
                <a16:creationId xmlns:a16="http://schemas.microsoft.com/office/drawing/2014/main" id="{79DD1825-EC25-744C-9903-5FD46F1E3237}"/>
              </a:ext>
            </a:extLst>
          </p:cNvPr>
          <p:cNvSpPr>
            <a:spLocks noGrp="1"/>
          </p:cNvSpPr>
          <p:nvPr>
            <p:ph idx="1"/>
          </p:nvPr>
        </p:nvSpPr>
        <p:spPr>
          <a:xfrm>
            <a:off x="971550" y="1634490"/>
            <a:ext cx="10075861" cy="4156711"/>
          </a:xfrm>
        </p:spPr>
        <p:txBody>
          <a:bodyPr>
            <a:normAutofit fontScale="62500" lnSpcReduction="20000"/>
          </a:bodyPr>
          <a:lstStyle/>
          <a:p>
            <a:pPr marL="0" indent="0">
              <a:buNone/>
            </a:pPr>
            <a:r>
              <a:rPr lang="en-US" dirty="0"/>
              <a:t>Throughout my research I believe I have overcome some of my issues by learning that other students suffer the same problems and there are solutions to overcome them.</a:t>
            </a:r>
          </a:p>
          <a:p>
            <a:pPr marL="0" indent="0">
              <a:buNone/>
            </a:pPr>
            <a:endParaRPr lang="en-US" dirty="0"/>
          </a:p>
          <a:p>
            <a:pPr marL="0" indent="0">
              <a:buNone/>
            </a:pPr>
            <a:r>
              <a:rPr lang="en-US" b="1" dirty="0">
                <a:solidFill>
                  <a:schemeClr val="bg1"/>
                </a:solidFill>
              </a:rPr>
              <a:t>My aims for semester 2:</a:t>
            </a:r>
          </a:p>
          <a:p>
            <a:r>
              <a:rPr lang="en-US" dirty="0"/>
              <a:t>Apply and take on board feedback from assignments of semester 1</a:t>
            </a:r>
          </a:p>
          <a:p>
            <a:r>
              <a:rPr lang="en-US" dirty="0"/>
              <a:t>Talk to my employer about moving around work hours and course times</a:t>
            </a:r>
          </a:p>
          <a:p>
            <a:r>
              <a:rPr lang="en-US" dirty="0"/>
              <a:t>To meet my friend group and peers outside of university time</a:t>
            </a:r>
          </a:p>
          <a:p>
            <a:endParaRPr lang="en-US" dirty="0"/>
          </a:p>
          <a:p>
            <a:pPr marL="0" indent="0">
              <a:buNone/>
            </a:pPr>
            <a:r>
              <a:rPr lang="en-US" b="1" dirty="0">
                <a:solidFill>
                  <a:schemeClr val="bg1"/>
                </a:solidFill>
              </a:rPr>
              <a:t>My aims post university:</a:t>
            </a:r>
          </a:p>
          <a:p>
            <a:r>
              <a:rPr lang="en-US" dirty="0"/>
              <a:t>To not take on too many tasks at once and take plenty of rest</a:t>
            </a:r>
          </a:p>
          <a:p>
            <a:r>
              <a:rPr lang="en-US" dirty="0"/>
              <a:t>To combat any work that I don’t look forward to, straight away in order to avoid procrastinating any longer</a:t>
            </a:r>
          </a:p>
          <a:p>
            <a:r>
              <a:rPr lang="en-US" dirty="0"/>
              <a:t>To get to know my work colleagues or client base (PT) to make life easier for myself</a:t>
            </a:r>
          </a:p>
          <a:p>
            <a:pPr marL="0" indent="0">
              <a:buNone/>
            </a:pPr>
            <a:endParaRPr lang="en-US" dirty="0"/>
          </a:p>
          <a:p>
            <a:endParaRPr lang="en-US" dirty="0"/>
          </a:p>
          <a:p>
            <a:endParaRPr lang="en-US" dirty="0"/>
          </a:p>
        </p:txBody>
      </p:sp>
      <p:pic>
        <p:nvPicPr>
          <p:cNvPr id="5" name="Graphic 4" descr="Lightbulb with solid fill">
            <a:extLst>
              <a:ext uri="{FF2B5EF4-FFF2-40B4-BE49-F238E27FC236}">
                <a16:creationId xmlns:a16="http://schemas.microsoft.com/office/drawing/2014/main" id="{696C3E78-E2F2-174B-A6F2-2DE2C461406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653337" y="1928812"/>
            <a:ext cx="3000376" cy="3000376"/>
          </a:xfrm>
          <a:prstGeom prst="rect">
            <a:avLst/>
          </a:prstGeom>
        </p:spPr>
      </p:pic>
      <p:pic>
        <p:nvPicPr>
          <p:cNvPr id="6" name="Audio Recording 23 Dec 2022 at 12:45:59" descr="Audio Recording 23 Dec 2022 at 12:45:59">
            <a:hlinkClick r:id="" action="ppaction://media"/>
            <a:extLst>
              <a:ext uri="{FF2B5EF4-FFF2-40B4-BE49-F238E27FC236}">
                <a16:creationId xmlns:a16="http://schemas.microsoft.com/office/drawing/2014/main" id="{45684F39-4E49-F94E-B405-24639911F1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0450" y="5791201"/>
            <a:ext cx="812800" cy="812800"/>
          </a:xfrm>
          <a:prstGeom prst="rect">
            <a:avLst/>
          </a:prstGeom>
        </p:spPr>
      </p:pic>
    </p:spTree>
    <p:extLst>
      <p:ext uri="{BB962C8B-B14F-4D97-AF65-F5344CB8AC3E}">
        <p14:creationId xmlns:p14="http://schemas.microsoft.com/office/powerpoint/2010/main" val="2173204888"/>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2827C-F860-B541-B383-40379338809F}"/>
              </a:ext>
            </a:extLst>
          </p:cNvPr>
          <p:cNvSpPr>
            <a:spLocks noGrp="1"/>
          </p:cNvSpPr>
          <p:nvPr>
            <p:ph type="title"/>
          </p:nvPr>
        </p:nvSpPr>
        <p:spPr>
          <a:xfrm>
            <a:off x="1281555" y="0"/>
            <a:ext cx="9905998" cy="1478570"/>
          </a:xfrm>
        </p:spPr>
        <p:txBody>
          <a:bodyPr/>
          <a:lstStyle/>
          <a:p>
            <a:r>
              <a:rPr lang="en-US" dirty="0"/>
              <a:t>References</a:t>
            </a:r>
          </a:p>
        </p:txBody>
      </p:sp>
      <p:sp>
        <p:nvSpPr>
          <p:cNvPr id="8" name="TextBox 7">
            <a:extLst>
              <a:ext uri="{FF2B5EF4-FFF2-40B4-BE49-F238E27FC236}">
                <a16:creationId xmlns:a16="http://schemas.microsoft.com/office/drawing/2014/main" id="{C6C67FEA-7F05-7F4F-A925-AAB0AA148676}"/>
              </a:ext>
            </a:extLst>
          </p:cNvPr>
          <p:cNvSpPr txBox="1"/>
          <p:nvPr/>
        </p:nvSpPr>
        <p:spPr>
          <a:xfrm>
            <a:off x="693420" y="1441279"/>
            <a:ext cx="11498580" cy="5050100"/>
          </a:xfrm>
          <a:prstGeom prst="rect">
            <a:avLst/>
          </a:prstGeom>
          <a:noFill/>
        </p:spPr>
        <p:txBody>
          <a:bodyPr wrap="square">
            <a:spAutoFit/>
          </a:bodyPr>
          <a:lstStyle/>
          <a:p>
            <a:pPr marL="0" indent="0" eaLnBrk="0" fontAlgn="base" hangingPunct="0">
              <a:lnSpc>
                <a:spcPct val="100000"/>
              </a:lnSpc>
              <a:spcBef>
                <a:spcPct val="0"/>
              </a:spcBef>
              <a:spcAft>
                <a:spcPct val="0"/>
              </a:spcAft>
              <a:buSzTx/>
              <a:buNone/>
            </a:pPr>
            <a:r>
              <a:rPr lang="en-GB" sz="1600" dirty="0" err="1">
                <a:effectLst/>
                <a:latin typeface="Arial" panose="020B0604020202020204" pitchFamily="34" charset="0"/>
                <a:ea typeface="Times New Roman" panose="02020603050405020304" pitchFamily="18" charset="0"/>
                <a:cs typeface="Arial" panose="020B0604020202020204" pitchFamily="34" charset="0"/>
              </a:rPr>
              <a:t>Abdollahi</a:t>
            </a:r>
            <a:r>
              <a:rPr lang="en-GB" sz="1600" dirty="0">
                <a:effectLst/>
                <a:latin typeface="Arial" panose="020B0604020202020204" pitchFamily="34" charset="0"/>
                <a:ea typeface="Times New Roman" panose="02020603050405020304" pitchFamily="18" charset="0"/>
                <a:cs typeface="Arial" panose="020B0604020202020204" pitchFamily="34" charset="0"/>
              </a:rPr>
              <a:t>, A, </a:t>
            </a:r>
            <a:r>
              <a:rPr lang="en-GB" sz="1600" i="1" dirty="0">
                <a:effectLst/>
                <a:latin typeface="Arial" panose="020B0604020202020204" pitchFamily="34" charset="0"/>
                <a:ea typeface="Times New Roman" panose="02020603050405020304" pitchFamily="18" charset="0"/>
                <a:cs typeface="Arial" panose="020B0604020202020204" pitchFamily="34" charset="0"/>
              </a:rPr>
              <a:t>et al</a:t>
            </a:r>
            <a:r>
              <a:rPr lang="en-GB" sz="1600" dirty="0">
                <a:effectLst/>
                <a:latin typeface="Arial" panose="020B0604020202020204" pitchFamily="34" charset="0"/>
                <a:ea typeface="Times New Roman" panose="02020603050405020304" pitchFamily="18" charset="0"/>
                <a:cs typeface="Arial" panose="020B0604020202020204" pitchFamily="34" charset="0"/>
              </a:rPr>
              <a:t>. (2020) ‘Academic Hardiness as a Moderator between Evaluative Concerns Perfectionism and Academic Procrastination in Students’,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Journal of Genetic Psychology</a:t>
            </a:r>
            <a:r>
              <a:rPr lang="en-GB" sz="1600" dirty="0">
                <a:effectLst/>
                <a:latin typeface="Arial" panose="020B0604020202020204" pitchFamily="34" charset="0"/>
                <a:ea typeface="Times New Roman" panose="02020603050405020304" pitchFamily="18" charset="0"/>
                <a:cs typeface="Arial" panose="020B0604020202020204" pitchFamily="34" charset="0"/>
              </a:rPr>
              <a:t>, vol. 181 (5), pp. 365-374, DOI: 10.1080/00221325.2020.1783194 </a:t>
            </a:r>
            <a:endParaRPr lang="en-GB" sz="1600" dirty="0">
              <a:latin typeface="ArialUnicodeMS" panose="020B0604020202020204" pitchFamily="34" charset="-128"/>
              <a:ea typeface="Times New Roman" panose="02020603050405020304" pitchFamily="18" charset="0"/>
            </a:endParaRPr>
          </a:p>
          <a:p>
            <a:pPr marL="0" indent="0" eaLnBrk="0" fontAlgn="base" hangingPunct="0">
              <a:lnSpc>
                <a:spcPct val="100000"/>
              </a:lnSpc>
              <a:spcBef>
                <a:spcPct val="0"/>
              </a:spcBef>
              <a:spcAft>
                <a:spcPct val="0"/>
              </a:spcAft>
              <a:buSzTx/>
              <a:buNone/>
            </a:pPr>
            <a:endParaRPr lang="en-GB" sz="1600" dirty="0">
              <a:effectLst/>
              <a:latin typeface="ArialUnicodeMS" panose="020B0604020202020204" pitchFamily="34" charset="-128"/>
              <a:ea typeface="Times New Roman" panose="02020603050405020304" pitchFamily="18" charset="0"/>
            </a:endParaRPr>
          </a:p>
          <a:p>
            <a:pPr marL="0" indent="0" eaLnBrk="0" fontAlgn="base" hangingPunct="0">
              <a:lnSpc>
                <a:spcPct val="100000"/>
              </a:lnSpc>
              <a:spcBef>
                <a:spcPct val="0"/>
              </a:spcBef>
              <a:spcAft>
                <a:spcPct val="0"/>
              </a:spcAft>
              <a:buSzTx/>
              <a:buNone/>
            </a:pPr>
            <a:endParaRPr lang="en-GB" sz="1600" dirty="0">
              <a:latin typeface="ArialUnicodeMS" panose="020B0604020202020204" pitchFamily="34" charset="-128"/>
              <a:ea typeface="Times New Roman" panose="02020603050405020304" pitchFamily="18" charset="0"/>
            </a:endParaRPr>
          </a:p>
          <a:p>
            <a:pPr marL="0" indent="0" eaLnBrk="0" fontAlgn="base" hangingPunct="0">
              <a:lnSpc>
                <a:spcPct val="100000"/>
              </a:lnSpc>
              <a:spcBef>
                <a:spcPct val="0"/>
              </a:spcBef>
              <a:spcAft>
                <a:spcPct val="0"/>
              </a:spcAft>
              <a:buSzTx/>
              <a:buNone/>
            </a:pPr>
            <a:r>
              <a:rPr lang="en-GB" sz="1600" dirty="0">
                <a:effectLst/>
                <a:latin typeface="ArialUnicodeMS" panose="020B0604020202020204" pitchFamily="34" charset="-128"/>
                <a:ea typeface="Times New Roman" panose="02020603050405020304" pitchFamily="18" charset="0"/>
              </a:rPr>
              <a:t>Chapman, A. (2017) ‘Using the assessment process to overcome Imposter Syndrome in mature students’, </a:t>
            </a:r>
            <a:r>
              <a:rPr lang="en-GB" sz="1600" i="1" dirty="0">
                <a:effectLst/>
                <a:latin typeface="ArialUnicodeMS" panose="020B0604020202020204" pitchFamily="34" charset="-128"/>
                <a:ea typeface="Times New Roman" panose="02020603050405020304" pitchFamily="18" charset="0"/>
              </a:rPr>
              <a:t>Journal of Further and Higher Education</a:t>
            </a:r>
            <a:r>
              <a:rPr lang="en-GB" sz="1600" dirty="0">
                <a:effectLst/>
                <a:latin typeface="ArialUnicodeMS" panose="020B0604020202020204" pitchFamily="34" charset="-128"/>
                <a:ea typeface="Times New Roman" panose="02020603050405020304" pitchFamily="18" charset="0"/>
              </a:rPr>
              <a:t>, vol. 41 (2), pp.112-119, DOI: 10.1080/0309877X.2015.1062851 </a:t>
            </a:r>
            <a:endParaRPr lang="en-GB" sz="1600" dirty="0">
              <a:effectLst/>
              <a:latin typeface="Times New Roman" panose="02020603050405020304" pitchFamily="18" charset="0"/>
              <a:ea typeface="Times New Roman" panose="02020603050405020304" pitchFamily="18" charset="0"/>
            </a:endParaRPr>
          </a:p>
          <a:p>
            <a:pPr marL="0" indent="0" eaLnBrk="0" fontAlgn="base" hangingPunct="0">
              <a:lnSpc>
                <a:spcPct val="100000"/>
              </a:lnSpc>
              <a:spcBef>
                <a:spcPct val="0"/>
              </a:spcBef>
              <a:spcAft>
                <a:spcPct val="0"/>
              </a:spcAft>
              <a:buSzTx/>
              <a:buNone/>
            </a:pPr>
            <a:endParaRPr lang="en-US" altLang="en-US" sz="16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SzTx/>
              <a:buNone/>
            </a:pPr>
            <a:endParaRPr lang="en-US" altLang="en-US" sz="16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SzTx/>
              <a:buNone/>
            </a:pPr>
            <a:r>
              <a:rPr lang="en-US" altLang="en-US" sz="1600" dirty="0" err="1">
                <a:latin typeface="Arial" panose="020B0604020202020204" pitchFamily="34" charset="0"/>
                <a:cs typeface="Arial" panose="020B0604020202020204" pitchFamily="34" charset="0"/>
              </a:rPr>
              <a:t>Darolia</a:t>
            </a:r>
            <a:r>
              <a:rPr lang="en-US" altLang="en-US" sz="1600" dirty="0">
                <a:latin typeface="Arial" panose="020B0604020202020204" pitchFamily="34" charset="0"/>
                <a:cs typeface="Arial" panose="020B0604020202020204" pitchFamily="34" charset="0"/>
              </a:rPr>
              <a:t>, R. (2014) ‘</a:t>
            </a:r>
            <a:r>
              <a:rPr kumimoji="0" lang="en-US" altLang="en-US" sz="1600" i="0" u="none" strike="noStrike" cap="none" normalizeH="0" baseline="0" dirty="0">
                <a:ln>
                  <a:noFill/>
                </a:ln>
                <a:effectLst/>
                <a:latin typeface="Arial" panose="020B0604020202020204" pitchFamily="34" charset="0"/>
                <a:ea typeface="Times New Roman" panose="02020603050405020304" pitchFamily="18" charset="0"/>
              </a:rPr>
              <a:t>Working (and studying) day and night: Heterogeneous effects of working on the academic performance of full-time and part-time students’, </a:t>
            </a:r>
            <a:r>
              <a:rPr kumimoji="0" lang="en-US" altLang="en-US" sz="1600" i="1" u="none" strike="noStrike" cap="none" normalizeH="0" baseline="0" dirty="0">
                <a:ln>
                  <a:noFill/>
                </a:ln>
                <a:effectLst/>
                <a:latin typeface="Arial" panose="020B0604020202020204" pitchFamily="34" charset="0"/>
                <a:ea typeface="Times New Roman" panose="02020603050405020304" pitchFamily="18" charset="0"/>
              </a:rPr>
              <a:t>Economics of education review</a:t>
            </a:r>
            <a:r>
              <a:rPr kumimoji="0" lang="en-US" altLang="en-US" sz="1600" i="0" u="none" strike="noStrike" cap="none" normalizeH="0" baseline="0" dirty="0">
                <a:ln>
                  <a:noFill/>
                </a:ln>
                <a:effectLst/>
                <a:latin typeface="Arial" panose="020B0604020202020204" pitchFamily="34" charset="0"/>
                <a:ea typeface="Times New Roman" panose="02020603050405020304" pitchFamily="18" charset="0"/>
              </a:rPr>
              <a:t>, vol. 38 (February), pp. 38-50. </a:t>
            </a:r>
            <a:r>
              <a:rPr kumimoji="0" lang="en-US" altLang="en-US" sz="160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https://doi-org.ezproxy.uwtsd.ac.uk/10.1016/j.econedurev.2013.10.004</a:t>
            </a:r>
            <a:endParaRPr lang="en-US" altLang="en-US" sz="1600" u="sng" dirty="0">
              <a:latin typeface="Arial" panose="020B0604020202020204" pitchFamily="34" charset="0"/>
              <a:ea typeface="Times New Roman" panose="02020603050405020304" pitchFamily="18" charset="0"/>
              <a:cs typeface="Arial" panose="020B0604020202020204" pitchFamily="34" charset="0"/>
            </a:endParaRPr>
          </a:p>
          <a:p>
            <a:pPr marL="0" indent="0" eaLnBrk="0" fontAlgn="base" hangingPunct="0">
              <a:lnSpc>
                <a:spcPct val="100000"/>
              </a:lnSpc>
              <a:spcBef>
                <a:spcPct val="0"/>
              </a:spcBef>
              <a:spcAft>
                <a:spcPct val="0"/>
              </a:spcAft>
              <a:buSzTx/>
              <a:buNone/>
            </a:pPr>
            <a:endParaRPr lang="en-US" sz="1600" dirty="0"/>
          </a:p>
          <a:p>
            <a:pPr marL="0" indent="0">
              <a:buNone/>
            </a:pPr>
            <a:r>
              <a:rPr lang="en-US" sz="1600" dirty="0">
                <a:latin typeface="Arial" panose="020B0604020202020204" pitchFamily="34" charset="0"/>
                <a:cs typeface="Arial" panose="020B0604020202020204" pitchFamily="34" charset="0"/>
              </a:rPr>
              <a:t>Holmes, V. (2008) ‘Working to live: Why university students balance full-time study and employment’, </a:t>
            </a:r>
            <a:r>
              <a:rPr lang="en-US" sz="1600" i="1" dirty="0">
                <a:latin typeface="Arial" panose="020B0604020202020204" pitchFamily="34" charset="0"/>
                <a:cs typeface="Arial" panose="020B0604020202020204" pitchFamily="34" charset="0"/>
              </a:rPr>
              <a:t>Education &amp; Training</a:t>
            </a:r>
            <a:r>
              <a:rPr lang="en-US" sz="1600" dirty="0">
                <a:latin typeface="Arial" panose="020B0604020202020204" pitchFamily="34" charset="0"/>
                <a:cs typeface="Arial" panose="020B0604020202020204" pitchFamily="34" charset="0"/>
              </a:rPr>
              <a:t>, vol. 50 (4), pp. 305-314. </a:t>
            </a:r>
            <a:r>
              <a:rPr lang="en-GB" sz="1600" dirty="0">
                <a:effectLst/>
                <a:latin typeface="Arial" panose="020B0604020202020204" pitchFamily="34" charset="0"/>
                <a:ea typeface="Times New Roman" panose="02020603050405020304" pitchFamily="18" charset="0"/>
                <a:cs typeface="Arial" panose="020B0604020202020204" pitchFamily="34" charset="0"/>
              </a:rPr>
              <a:t>DOI:10.1108/00400910810880542</a:t>
            </a:r>
          </a:p>
          <a:p>
            <a:pPr marL="0" indent="0">
              <a:buNone/>
            </a:pP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600" dirty="0">
                <a:latin typeface="HelveticaNeueLTStd"/>
                <a:ea typeface="Times New Roman" panose="02020603050405020304" pitchFamily="18" charset="0"/>
              </a:rPr>
              <a:t>Lim, A, </a:t>
            </a:r>
            <a:r>
              <a:rPr lang="en-GB" sz="1600" i="1" dirty="0">
                <a:latin typeface="HelveticaNeueLTStd"/>
                <a:ea typeface="Times New Roman" panose="02020603050405020304" pitchFamily="18" charset="0"/>
              </a:rPr>
              <a:t>et al</a:t>
            </a:r>
            <a:r>
              <a:rPr lang="en-GB" sz="1600" dirty="0">
                <a:latin typeface="HelveticaNeueLTStd"/>
                <a:ea typeface="Times New Roman" panose="02020603050405020304" pitchFamily="18" charset="0"/>
              </a:rPr>
              <a:t>. (2021) ‘ Into the Unknown: Uncertainty and Procrastination in Students From a Life History Perspective’, </a:t>
            </a:r>
            <a:r>
              <a:rPr lang="en-GB" sz="1600" i="1" dirty="0">
                <a:latin typeface="HelveticaNeueLTStd"/>
                <a:ea typeface="Times New Roman" panose="02020603050405020304" pitchFamily="18" charset="0"/>
              </a:rPr>
              <a:t>Frontiers in psychology</a:t>
            </a:r>
            <a:r>
              <a:rPr lang="en-GB" sz="1600" dirty="0">
                <a:latin typeface="HelveticaNeueLTStd"/>
                <a:ea typeface="Times New Roman" panose="02020603050405020304" pitchFamily="18" charset="0"/>
              </a:rPr>
              <a:t>, vol. 12. p. 717380-717380, DOI: </a:t>
            </a:r>
            <a:r>
              <a:rPr lang="en-GB" sz="1600" dirty="0">
                <a:effectLst/>
                <a:latin typeface="HelveticaNeueLTStd"/>
                <a:ea typeface="Times New Roman" panose="02020603050405020304" pitchFamily="18" charset="0"/>
              </a:rPr>
              <a:t>10.3389/fpsyg.2021.717380 </a:t>
            </a:r>
            <a:endParaRPr lang="en-GB" sz="1600" dirty="0">
              <a:effectLst/>
              <a:latin typeface="Times New Roman" panose="02020603050405020304" pitchFamily="18" charset="0"/>
              <a:ea typeface="Times New Roman" panose="02020603050405020304" pitchFamily="18" charset="0"/>
            </a:endParaRPr>
          </a:p>
          <a:p>
            <a:pPr>
              <a:lnSpc>
                <a:spcPts val="1680"/>
              </a:lnSpc>
            </a:pPr>
            <a:endParaRPr lang="en-GB" sz="1600" dirty="0">
              <a:effectLst/>
              <a:latin typeface="Times New Roman" panose="02020603050405020304" pitchFamily="18" charset="0"/>
              <a:ea typeface="Times New Roman" panose="02020603050405020304" pitchFamily="18" charset="0"/>
            </a:endParaRPr>
          </a:p>
          <a:p>
            <a:pPr marL="0" indent="0">
              <a:buNone/>
            </a:pP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175912098"/>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{662CE230-90D7-4947-80C9-257A0FD0B95D}tf10001057</Template>
  <TotalTime>510</TotalTime>
  <Words>1687</Words>
  <Application>Microsoft Macintosh PowerPoint</Application>
  <PresentationFormat>Widescreen</PresentationFormat>
  <Paragraphs>157</Paragraphs>
  <Slides>14</Slides>
  <Notes>0</Notes>
  <HiddenSlides>0</HiddenSlides>
  <MMClips>13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ArialUnicodeMS</vt:lpstr>
      <vt:lpstr>AdvOT1ef757c0</vt:lpstr>
      <vt:lpstr>Arial</vt:lpstr>
      <vt:lpstr>HelveticaNeueLTStd</vt:lpstr>
      <vt:lpstr>MyriadPro</vt:lpstr>
      <vt:lpstr>Times New Roman</vt:lpstr>
      <vt:lpstr>Tw Cen MT</vt:lpstr>
      <vt:lpstr>Wingdings</vt:lpstr>
      <vt:lpstr>Circuit</vt:lpstr>
      <vt:lpstr>Learning in the Digital Era</vt:lpstr>
      <vt:lpstr>About me</vt:lpstr>
      <vt:lpstr>PowerPoint Presentation</vt:lpstr>
      <vt:lpstr>Reflection</vt:lpstr>
      <vt:lpstr>Introduction cont’d</vt:lpstr>
      <vt:lpstr>Taking on too much</vt:lpstr>
      <vt:lpstr>PowerPoint Presentation</vt:lpstr>
      <vt:lpstr>Procrastination</vt:lpstr>
      <vt:lpstr>PowerPoint Presentation</vt:lpstr>
      <vt:lpstr>Imposter Thoughts</vt:lpstr>
      <vt:lpstr>PowerPoint Presentation</vt:lpstr>
      <vt:lpstr>Conclusion</vt:lpstr>
      <vt:lpstr>Reflection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dc:title>
  <dc:creator>Liz Duquemin</dc:creator>
  <cp:lastModifiedBy>Liz Duquemin</cp:lastModifiedBy>
  <cp:revision>77</cp:revision>
  <dcterms:created xsi:type="dcterms:W3CDTF">2022-12-21T22:31:26Z</dcterms:created>
  <dcterms:modified xsi:type="dcterms:W3CDTF">2022-12-23T12:52:01Z</dcterms:modified>
</cp:coreProperties>
</file>