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0"/>
  </p:notesMasterIdLst>
  <p:handoutMasterIdLst>
    <p:handoutMasterId r:id="rId11"/>
  </p:handoutMasterIdLst>
  <p:sldIdLst>
    <p:sldId id="282" r:id="rId5"/>
    <p:sldId id="293" r:id="rId6"/>
    <p:sldId id="283" r:id="rId7"/>
    <p:sldId id="292" r:id="rId8"/>
    <p:sldId id="291" r:id="rId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31" autoAdjust="0"/>
  </p:normalViewPr>
  <p:slideViewPr>
    <p:cSldViewPr snapToGrid="0">
      <p:cViewPr varScale="1">
        <p:scale>
          <a:sx n="82" d="100"/>
          <a:sy n="82" d="100"/>
        </p:scale>
        <p:origin x="720" y="7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86" d="100"/>
          <a:sy n="86" d="100"/>
        </p:scale>
        <p:origin x="3018"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15FAA28-D333-4D57-AF0E-BDF53B4498B2}" type="datetime1">
              <a:rPr lang="en-GB" smtClean="0"/>
              <a:t>21/01/2026</a:t>
            </a:fld>
            <a:endParaRPr lang="en-GB"/>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D03277C-3F5C-4673-8D79-1738A329ED93}" type="datetime1">
              <a:rPr lang="en-GB" noProof="0" smtClean="0"/>
              <a:t>21/01/2026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a:t>
            </a:fld>
            <a:endParaRPr lang="en-GB"/>
          </a:p>
        </p:txBody>
      </p:sp>
    </p:spTree>
    <p:extLst>
      <p:ext uri="{BB962C8B-B14F-4D97-AF65-F5344CB8AC3E}">
        <p14:creationId xmlns:p14="http://schemas.microsoft.com/office/powerpoint/2010/main" val="2256460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2</a:t>
            </a:fld>
            <a:endParaRPr lang="en-GB"/>
          </a:p>
        </p:txBody>
      </p:sp>
    </p:spTree>
    <p:extLst>
      <p:ext uri="{BB962C8B-B14F-4D97-AF65-F5344CB8AC3E}">
        <p14:creationId xmlns:p14="http://schemas.microsoft.com/office/powerpoint/2010/main" val="2385884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3</a:t>
            </a:fld>
            <a:endParaRPr lang="en-GB"/>
          </a:p>
        </p:txBody>
      </p:sp>
    </p:spTree>
    <p:extLst>
      <p:ext uri="{BB962C8B-B14F-4D97-AF65-F5344CB8AC3E}">
        <p14:creationId xmlns:p14="http://schemas.microsoft.com/office/powerpoint/2010/main" val="4137163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4</a:t>
            </a:fld>
            <a:endParaRPr lang="en-GB"/>
          </a:p>
        </p:txBody>
      </p:sp>
    </p:spTree>
    <p:extLst>
      <p:ext uri="{BB962C8B-B14F-4D97-AF65-F5344CB8AC3E}">
        <p14:creationId xmlns:p14="http://schemas.microsoft.com/office/powerpoint/2010/main" val="4068716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5</a:t>
            </a:fld>
            <a:endParaRPr lang="en-GB"/>
          </a:p>
        </p:txBody>
      </p:sp>
    </p:spTree>
    <p:extLst>
      <p:ext uri="{BB962C8B-B14F-4D97-AF65-F5344CB8AC3E}">
        <p14:creationId xmlns:p14="http://schemas.microsoft.com/office/powerpoint/2010/main" val="976270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Small Image">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9980476" y="0"/>
            <a:ext cx="2211524" cy="685800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tx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11904" y="4650539"/>
            <a:ext cx="3401478" cy="1192038"/>
          </a:xfrm>
          <a:solidFill>
            <a:schemeClr val="tx1"/>
          </a:solidFill>
        </p:spPr>
        <p:txBody>
          <a:bodyPr lIns="252000" tIns="0" rtlCol="0" anchor="ctr"/>
          <a:lstStyle>
            <a:lvl1pPr marL="0" indent="0" algn="l">
              <a:lnSpc>
                <a:spcPct val="100000"/>
              </a:lnSpc>
              <a:buNone/>
              <a:defRPr sz="1800" i="1">
                <a:solidFill>
                  <a:schemeClr val="bg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bg bwMode="auto">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54ED587-2D2F-4D3F-B55B-C64465AB4EC5}"/>
              </a:ext>
            </a:extLst>
          </p:cNvPr>
          <p:cNvSpPr/>
          <p:nvPr userDrawn="1"/>
        </p:nvSpPr>
        <p:spPr>
          <a:xfrm>
            <a:off x="69274" y="66963"/>
            <a:ext cx="9911201" cy="672734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bg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26418" y="4650539"/>
            <a:ext cx="2456210"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E798A99C-9485-48F0-8E1E-227AD1348A45}"/>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18115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with Large Image">
    <p:bg>
      <p:bgPr>
        <a:solidFill>
          <a:schemeClr val="bg1"/>
        </a:solidFill>
        <a:effectLst/>
      </p:bgPr>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069FFAE5-B16E-4571-88F7-52FA5354B1A1}"/>
              </a:ext>
            </a:extLst>
          </p:cNvPr>
          <p:cNvSpPr>
            <a:spLocks noGrp="1"/>
          </p:cNvSpPr>
          <p:nvPr>
            <p:ph type="pic" sz="quarter" idx="13" hasCustomPrompt="1"/>
          </p:nvPr>
        </p:nvSpPr>
        <p:spPr>
          <a:xfrm>
            <a:off x="69273" y="63691"/>
            <a:ext cx="9911201" cy="6727346"/>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bg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26418" y="4650539"/>
            <a:ext cx="2456210"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E798A99C-9485-48F0-8E1E-227AD1348A45}"/>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4094738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8" name="Picture Placeholder 1">
            <a:extLst>
              <a:ext uri="{FF2B5EF4-FFF2-40B4-BE49-F238E27FC236}">
                <a16:creationId xmlns:a16="http://schemas.microsoft.com/office/drawing/2014/main" id="{1599E2D7-24B3-4D66-9AFB-83C1AEC4DBBB}"/>
              </a:ext>
            </a:extLst>
          </p:cNvPr>
          <p:cNvSpPr>
            <a:spLocks noGrp="1"/>
          </p:cNvSpPr>
          <p:nvPr>
            <p:ph type="pic" sz="quarter" idx="33" hasCustomPrompt="1"/>
          </p:nvPr>
        </p:nvSpPr>
        <p:spPr>
          <a:xfrm>
            <a:off x="9980476" y="0"/>
            <a:ext cx="2211524" cy="619200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445086" y="1807950"/>
            <a:ext cx="5184913" cy="432000"/>
          </a:xfrm>
        </p:spPr>
        <p:txBody>
          <a:bodyPr rtlCol="0"/>
          <a:lstStyle>
            <a:lvl1pPr algn="r">
              <a:defRPr>
                <a:solidFill>
                  <a:schemeClr val="tx1"/>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444886" y="2383950"/>
            <a:ext cx="5184913" cy="360000"/>
          </a:xfrm>
        </p:spPr>
        <p:txBody>
          <a:bodyPr rtlCol="0"/>
          <a:lstStyle>
            <a:lvl1pPr marL="0" indent="0" algn="r">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445000" y="2908300"/>
            <a:ext cx="5184800" cy="3283700"/>
          </a:xfrm>
          <a:solidFill>
            <a:schemeClr val="bg1"/>
          </a:solidFill>
        </p:spPr>
        <p:txBody>
          <a:bodyPr lIns="180000" tIns="252000" rIns="252000" rtlCol="0"/>
          <a:lstStyle>
            <a:lvl1pPr algn="l">
              <a:defRPr>
                <a:solidFill>
                  <a:schemeClr val="tx1">
                    <a:lumMod val="75000"/>
                    <a:lumOff val="25000"/>
                  </a:schemeClr>
                </a:solidFill>
              </a:defRPr>
            </a:lvl1pPr>
            <a:lvl2pPr algn="l">
              <a:defRPr>
                <a:solidFill>
                  <a:schemeClr val="tx1">
                    <a:lumMod val="75000"/>
                    <a:lumOff val="25000"/>
                  </a:schemeClr>
                </a:solidFill>
              </a:defRPr>
            </a:lvl2pPr>
            <a:lvl3pPr algn="l">
              <a:defRPr>
                <a:solidFill>
                  <a:schemeClr val="tx1">
                    <a:lumMod val="75000"/>
                    <a:lumOff val="25000"/>
                  </a:schemeClr>
                </a:solidFill>
              </a:defRPr>
            </a:lvl3pPr>
            <a:lvl4pPr algn="l">
              <a:defRPr>
                <a:solidFill>
                  <a:schemeClr val="tx1">
                    <a:lumMod val="75000"/>
                    <a:lumOff val="25000"/>
                  </a:schemeClr>
                </a:solidFill>
              </a:defRPr>
            </a:lvl4pPr>
            <a:lvl5pPr algn="l">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53DA1E79-BA17-41C5-98B7-CFBC5859A512}"/>
              </a:ext>
            </a:extLst>
          </p:cNvPr>
          <p:cNvSpPr>
            <a:spLocks noGrp="1"/>
          </p:cNvSpPr>
          <p:nvPr>
            <p:ph type="sldNum" sz="quarter" idx="34"/>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3823393" y="1343906"/>
            <a:ext cx="3736800" cy="3933645"/>
          </a:xfrm>
          <a:solidFill>
            <a:schemeClr val="bg1"/>
          </a:solidFill>
        </p:spPr>
        <p:txBody>
          <a:bodyPr lIns="180000" tIns="180000" rIns="180000"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53DA1E79-BA17-41C5-98B7-CFBC5859A512}"/>
              </a:ext>
            </a:extLst>
          </p:cNvPr>
          <p:cNvSpPr>
            <a:spLocks noGrp="1"/>
          </p:cNvSpPr>
          <p:nvPr>
            <p:ph type="sldNum" sz="quarter" idx="34"/>
          </p:nvPr>
        </p:nvSpPr>
        <p:spPr/>
        <p:txBody>
          <a:bodyPr rtlCol="0"/>
          <a:lstStyle/>
          <a:p>
            <a:pPr rtl="0"/>
            <a:fld id="{19B51A1E-902D-48AF-9020-955120F399B6}" type="slidenum">
              <a:rPr lang="en-GB" noProof="0" smtClean="0"/>
              <a:pPr/>
              <a:t>‹#›</a:t>
            </a:fld>
            <a:endParaRPr lang="en-GB" noProof="0"/>
          </a:p>
        </p:txBody>
      </p:sp>
      <p:sp>
        <p:nvSpPr>
          <p:cNvPr id="9" name="Picture Placeholder 6">
            <a:extLst>
              <a:ext uri="{FF2B5EF4-FFF2-40B4-BE49-F238E27FC236}">
                <a16:creationId xmlns:a16="http://schemas.microsoft.com/office/drawing/2014/main" id="{492C2A1D-F7BD-46B6-BC01-15D365ACD50B}"/>
              </a:ext>
            </a:extLst>
          </p:cNvPr>
          <p:cNvSpPr>
            <a:spLocks noGrp="1"/>
          </p:cNvSpPr>
          <p:nvPr>
            <p:ph type="pic" sz="quarter" idx="14" hasCustomPrompt="1"/>
          </p:nvPr>
        </p:nvSpPr>
        <p:spPr>
          <a:xfrm>
            <a:off x="7560193" y="1344803"/>
            <a:ext cx="3737526" cy="3933645"/>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6" name="Title 5">
            <a:extLst>
              <a:ext uri="{FF2B5EF4-FFF2-40B4-BE49-F238E27FC236}">
                <a16:creationId xmlns:a16="http://schemas.microsoft.com/office/drawing/2014/main" id="{7F4F1543-153D-4F77-A4A9-C9BBA1C2052E}"/>
              </a:ext>
            </a:extLst>
          </p:cNvPr>
          <p:cNvSpPr>
            <a:spLocks noGrp="1"/>
          </p:cNvSpPr>
          <p:nvPr>
            <p:ph type="title"/>
          </p:nvPr>
        </p:nvSpPr>
        <p:spPr>
          <a:xfrm>
            <a:off x="432000" y="432000"/>
            <a:ext cx="9131100" cy="432000"/>
          </a:xfrm>
        </p:spPr>
        <p:txBody>
          <a:bodyPr rtlCol="0"/>
          <a:lstStyle/>
          <a:p>
            <a:pPr rtl="0"/>
            <a:r>
              <a:rPr lang="en-US" noProof="0"/>
              <a:t>Click to edit Master title style</a:t>
            </a:r>
            <a:endParaRPr lang="en-GB" noProof="0"/>
          </a:p>
        </p:txBody>
      </p:sp>
      <p:sp>
        <p:nvSpPr>
          <p:cNvPr id="11" name="Subtitle 2">
            <a:extLst>
              <a:ext uri="{FF2B5EF4-FFF2-40B4-BE49-F238E27FC236}">
                <a16:creationId xmlns:a16="http://schemas.microsoft.com/office/drawing/2014/main" id="{9FAA210E-391A-499A-89D5-F222045FD1A4}"/>
              </a:ext>
            </a:extLst>
          </p:cNvPr>
          <p:cNvSpPr>
            <a:spLocks noGrp="1"/>
          </p:cNvSpPr>
          <p:nvPr>
            <p:ph type="body" sz="quarter" idx="32" hasCustomPrompt="1"/>
          </p:nvPr>
        </p:nvSpPr>
        <p:spPr>
          <a:xfrm>
            <a:off x="431800" y="1008000"/>
            <a:ext cx="68959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2347197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432296"/>
            <a:ext cx="4500000" cy="527076"/>
          </a:xfrm>
          <a:solidFill>
            <a:schemeClr val="tx1"/>
          </a:solidFill>
        </p:spPr>
        <p:txBody>
          <a:bodyPr lIns="180000" tIns="36000" rtlCol="0" anchor="ctr"/>
          <a:lstStyle>
            <a:lvl1pPr marL="0" indent="0">
              <a:buNone/>
              <a:defRPr sz="2400" b="1" spc="-15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2023668"/>
            <a:ext cx="4500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5129800" y="1433105"/>
            <a:ext cx="4500000" cy="525283"/>
          </a:xfrm>
          <a:solidFill>
            <a:schemeClr val="tx1"/>
          </a:solidFill>
        </p:spPr>
        <p:txBody>
          <a:bodyPr lIns="180000" tIns="36000" rtlCol="0" anchor="ctr"/>
          <a:lstStyle>
            <a:lvl1pPr marL="0" indent="0">
              <a:buNone/>
              <a:defRPr sz="2400" b="1" spc="-150">
                <a:solidFill>
                  <a:schemeClr val="bg1"/>
                </a:solidFill>
                <a:latin typeface="+mj-lt"/>
              </a:defRPr>
            </a:lvl1pPr>
          </a:lstStyle>
          <a:p>
            <a:pPr lvl="0" rtl="0"/>
            <a:r>
              <a:rPr lang="en-GB" noProof="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5129800" y="2020359"/>
            <a:ext cx="4500000" cy="417089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299200" y="432000"/>
            <a:ext cx="5472113" cy="5759250"/>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3875314" y="5096632"/>
            <a:ext cx="2028686" cy="1094618"/>
          </a:xfrm>
        </p:spPr>
        <p:txBody>
          <a:bodyPr rtlCol="0" anchor="b"/>
          <a:lstStyle>
            <a:lvl1pPr marL="0" indent="0" algn="r">
              <a:buNone/>
              <a:defRPr i="1">
                <a:solidFill>
                  <a:schemeClr val="tx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E25951D2-91DB-40E7-95D5-4B372602DEB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16EFF903-F1F3-440A-B12C-9FD51606B03D}"/>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you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174360" y="2112793"/>
            <a:ext cx="6798250" cy="1674470"/>
          </a:xfrm>
        </p:spPr>
        <p:txBody>
          <a:bodyPr rtlCol="0" anchor="ctr"/>
          <a:lstStyle>
            <a:lvl1pPr algn="ctr">
              <a:lnSpc>
                <a:spcPct val="100000"/>
              </a:lnSpc>
              <a:defRPr sz="6000" b="1" cap="all" spc="-300" baseline="0">
                <a:solidFill>
                  <a:schemeClr val="tx1"/>
                </a:solidFill>
                <a:latin typeface="+mj-lt"/>
              </a:defRPr>
            </a:lvl1pPr>
          </a:lstStyle>
          <a:p>
            <a:pPr rtl="0"/>
            <a:r>
              <a:rPr lang="en-GB" noProof="0"/>
              <a:t>Thank you</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Text Placeholder 5">
            <a:extLst>
              <a:ext uri="{FF2B5EF4-FFF2-40B4-BE49-F238E27FC236}">
                <a16:creationId xmlns:a16="http://schemas.microsoft.com/office/drawing/2014/main" id="{CA3EFDD3-A9D2-4EB6-BB2A-F6999D9F7EA6}"/>
              </a:ext>
            </a:extLst>
          </p:cNvPr>
          <p:cNvSpPr>
            <a:spLocks noGrp="1"/>
          </p:cNvSpPr>
          <p:nvPr>
            <p:ph type="body" sz="quarter" idx="15" hasCustomPrompt="1"/>
          </p:nvPr>
        </p:nvSpPr>
        <p:spPr>
          <a:xfrm>
            <a:off x="2174361" y="4035727"/>
            <a:ext cx="3329850" cy="382887"/>
          </a:xfrm>
        </p:spPr>
        <p:txBody>
          <a:bodyPr rtlCol="0"/>
          <a:lstStyle>
            <a:lvl1pPr marL="0" indent="0" algn="r">
              <a:buNone/>
              <a:defRPr sz="2400"/>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2" name="Text Placeholder 6">
            <a:extLst>
              <a:ext uri="{FF2B5EF4-FFF2-40B4-BE49-F238E27FC236}">
                <a16:creationId xmlns:a16="http://schemas.microsoft.com/office/drawing/2014/main" id="{261ED1F7-B623-43D9-9BDA-8808C5CFAFFB}"/>
              </a:ext>
            </a:extLst>
          </p:cNvPr>
          <p:cNvSpPr>
            <a:spLocks noGrp="1"/>
          </p:cNvSpPr>
          <p:nvPr>
            <p:ph type="body" sz="quarter" idx="16" hasCustomPrompt="1"/>
          </p:nvPr>
        </p:nvSpPr>
        <p:spPr>
          <a:xfrm>
            <a:off x="6062268" y="4150118"/>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3" name="Text Placeholder 7">
            <a:extLst>
              <a:ext uri="{FF2B5EF4-FFF2-40B4-BE49-F238E27FC236}">
                <a16:creationId xmlns:a16="http://schemas.microsoft.com/office/drawing/2014/main" id="{E27366FC-4115-4122-9CE2-5FA9D424AD51}"/>
              </a:ext>
            </a:extLst>
          </p:cNvPr>
          <p:cNvSpPr>
            <a:spLocks noGrp="1"/>
          </p:cNvSpPr>
          <p:nvPr>
            <p:ph type="body" sz="quarter" idx="17" hasCustomPrompt="1"/>
          </p:nvPr>
        </p:nvSpPr>
        <p:spPr>
          <a:xfrm>
            <a:off x="6062268" y="4540691"/>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4" name="Text Placeholder 8">
            <a:extLst>
              <a:ext uri="{FF2B5EF4-FFF2-40B4-BE49-F238E27FC236}">
                <a16:creationId xmlns:a16="http://schemas.microsoft.com/office/drawing/2014/main" id="{DEB36829-2F8B-4E22-AB6D-4111D18AF847}"/>
              </a:ext>
            </a:extLst>
          </p:cNvPr>
          <p:cNvSpPr>
            <a:spLocks noGrp="1"/>
          </p:cNvSpPr>
          <p:nvPr>
            <p:ph type="body" sz="quarter" idx="18" hasCustomPrompt="1"/>
          </p:nvPr>
        </p:nvSpPr>
        <p:spPr>
          <a:xfrm>
            <a:off x="6062268" y="4931263"/>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Tree>
    <p:extLst>
      <p:ext uri="{BB962C8B-B14F-4D97-AF65-F5344CB8AC3E}">
        <p14:creationId xmlns:p14="http://schemas.microsoft.com/office/powerpoint/2010/main" val="318901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1" y="1008000"/>
            <a:ext cx="9198116"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3442953D-28FC-41B5-A1BB-BB3BA7CA40B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512000"/>
            <a:ext cx="2916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hasCustomPrompt="1"/>
          </p:nvPr>
        </p:nvSpPr>
        <p:spPr>
          <a:xfrm>
            <a:off x="3572900" y="1511476"/>
            <a:ext cx="2916000" cy="467924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hasCustomPrompt="1"/>
          </p:nvPr>
        </p:nvSpPr>
        <p:spPr>
          <a:xfrm>
            <a:off x="6713800" y="1511475"/>
            <a:ext cx="2916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512000"/>
            <a:ext cx="1764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290450" y="1512000"/>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4148900" y="1512000"/>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6007350" y="1507535"/>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7865800" y="1507535"/>
            <a:ext cx="1764000" cy="4683715"/>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B5A8293F-A5B5-4FCC-BF27-A25B1BAFF245}"/>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1" y="1008000"/>
            <a:ext cx="9198116"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E801980-CBAE-4A50-886D-54D7BB2E19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EDF756E-F310-4229-ACDD-055D299A95FB}"/>
              </a:ext>
            </a:extLst>
          </p:cNvPr>
          <p:cNvSpPr/>
          <p:nvPr userDrawn="1"/>
        </p:nvSpPr>
        <p:spPr>
          <a:xfrm>
            <a:off x="6297105" y="424206"/>
            <a:ext cx="5505254" cy="573149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E25951D2-91DB-40E7-95D5-4B372602DEB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9" name="Subtitle 2">
            <a:extLst>
              <a:ext uri="{FF2B5EF4-FFF2-40B4-BE49-F238E27FC236}">
                <a16:creationId xmlns:a16="http://schemas.microsoft.com/office/drawing/2014/main" id="{07666241-4AF6-458A-A571-6C6C291D72F1}"/>
              </a:ext>
            </a:extLst>
          </p:cNvPr>
          <p:cNvSpPr>
            <a:spLocks noGrp="1"/>
          </p:cNvSpPr>
          <p:nvPr>
            <p:ph type="subTitle" idx="1"/>
          </p:nvPr>
        </p:nvSpPr>
        <p:spPr>
          <a:xfrm>
            <a:off x="6532775" y="3639199"/>
            <a:ext cx="5053936"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6" name="Title 5">
            <a:extLst>
              <a:ext uri="{FF2B5EF4-FFF2-40B4-BE49-F238E27FC236}">
                <a16:creationId xmlns:a16="http://schemas.microsoft.com/office/drawing/2014/main" id="{6F4F2BBF-F210-4954-9C73-A0030AACDDFE}"/>
              </a:ext>
            </a:extLst>
          </p:cNvPr>
          <p:cNvSpPr>
            <a:spLocks noGrp="1"/>
          </p:cNvSpPr>
          <p:nvPr>
            <p:ph type="title" hasCustomPrompt="1"/>
          </p:nvPr>
        </p:nvSpPr>
        <p:spPr>
          <a:xfrm>
            <a:off x="6532775" y="993303"/>
            <a:ext cx="5053936" cy="2513468"/>
          </a:xfrm>
        </p:spPr>
        <p:txBody>
          <a:bodyPr rtlCol="0"/>
          <a:lstStyle>
            <a:lvl1pPr>
              <a:defRPr sz="5400" cap="none">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1227779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10" name="Content Placeholder 2">
            <a:extLst>
              <a:ext uri="{FF2B5EF4-FFF2-40B4-BE49-F238E27FC236}">
                <a16:creationId xmlns:a16="http://schemas.microsoft.com/office/drawing/2014/main" id="{FD1EE834-4B70-4715-8346-1C0298347EE0}"/>
              </a:ext>
            </a:extLst>
          </p:cNvPr>
          <p:cNvSpPr>
            <a:spLocks noGrp="1"/>
          </p:cNvSpPr>
          <p:nvPr>
            <p:ph idx="1" hasCustomPrompt="1"/>
          </p:nvPr>
        </p:nvSpPr>
        <p:spPr>
          <a:xfrm>
            <a:off x="432000" y="1046375"/>
            <a:ext cx="9198000"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280088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7" name="Content Placeholder 2">
            <a:extLst>
              <a:ext uri="{FF2B5EF4-FFF2-40B4-BE49-F238E27FC236}">
                <a16:creationId xmlns:a16="http://schemas.microsoft.com/office/drawing/2014/main" id="{EAE43F4C-1A64-4197-A44B-E6EB874E243B}"/>
              </a:ext>
            </a:extLst>
          </p:cNvPr>
          <p:cNvSpPr>
            <a:spLocks noGrp="1"/>
          </p:cNvSpPr>
          <p:nvPr>
            <p:ph sz="half" idx="1" hasCustomPrompt="1"/>
          </p:nvPr>
        </p:nvSpPr>
        <p:spPr>
          <a:xfrm>
            <a:off x="432000" y="1046376"/>
            <a:ext cx="4435831"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Content Placeholder 3">
            <a:extLst>
              <a:ext uri="{FF2B5EF4-FFF2-40B4-BE49-F238E27FC236}">
                <a16:creationId xmlns:a16="http://schemas.microsoft.com/office/drawing/2014/main" id="{D7B3F5B8-DC28-4878-AC9F-D434D7542D8F}"/>
              </a:ext>
            </a:extLst>
          </p:cNvPr>
          <p:cNvSpPr>
            <a:spLocks noGrp="1"/>
          </p:cNvSpPr>
          <p:nvPr>
            <p:ph sz="half" idx="2" hasCustomPrompt="1"/>
          </p:nvPr>
        </p:nvSpPr>
        <p:spPr>
          <a:xfrm>
            <a:off x="5194169" y="1046376"/>
            <a:ext cx="4435831"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57439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7" name="Text Placeholder 2">
            <a:extLst>
              <a:ext uri="{FF2B5EF4-FFF2-40B4-BE49-F238E27FC236}">
                <a16:creationId xmlns:a16="http://schemas.microsoft.com/office/drawing/2014/main" id="{CB97B01E-88B2-448F-BD96-A1AAFA39AC1E}"/>
              </a:ext>
            </a:extLst>
          </p:cNvPr>
          <p:cNvSpPr>
            <a:spLocks noGrp="1"/>
          </p:cNvSpPr>
          <p:nvPr>
            <p:ph type="body" idx="1" hasCustomPrompt="1"/>
          </p:nvPr>
        </p:nvSpPr>
        <p:spPr>
          <a:xfrm>
            <a:off x="432000" y="1068420"/>
            <a:ext cx="4434840" cy="823912"/>
          </a:xfrm>
          <a:solidFill>
            <a:schemeClr val="tx1"/>
          </a:solidFill>
        </p:spPr>
        <p:txBody>
          <a:bodyPr rtlCol="0"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4">
            <a:extLst>
              <a:ext uri="{FF2B5EF4-FFF2-40B4-BE49-F238E27FC236}">
                <a16:creationId xmlns:a16="http://schemas.microsoft.com/office/drawing/2014/main" id="{40BADDE2-4EE6-41B4-804C-EBF680128B40}"/>
              </a:ext>
            </a:extLst>
          </p:cNvPr>
          <p:cNvSpPr>
            <a:spLocks noGrp="1"/>
          </p:cNvSpPr>
          <p:nvPr>
            <p:ph type="body" sz="quarter" idx="3" hasCustomPrompt="1"/>
          </p:nvPr>
        </p:nvSpPr>
        <p:spPr>
          <a:xfrm>
            <a:off x="5195160" y="1068420"/>
            <a:ext cx="4434840" cy="823912"/>
          </a:xfrm>
          <a:solidFill>
            <a:schemeClr val="tx1"/>
          </a:solidFill>
        </p:spPr>
        <p:txBody>
          <a:bodyPr rtlCol="0"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9" name="Content Placeholder 3">
            <a:extLst>
              <a:ext uri="{FF2B5EF4-FFF2-40B4-BE49-F238E27FC236}">
                <a16:creationId xmlns:a16="http://schemas.microsoft.com/office/drawing/2014/main" id="{BB0A14E0-899D-4594-BC9E-AE89BF0D3AB7}"/>
              </a:ext>
            </a:extLst>
          </p:cNvPr>
          <p:cNvSpPr>
            <a:spLocks noGrp="1"/>
          </p:cNvSpPr>
          <p:nvPr>
            <p:ph sz="half" idx="2" hasCustomPrompt="1"/>
          </p:nvPr>
        </p:nvSpPr>
        <p:spPr>
          <a:xfrm>
            <a:off x="432001" y="2096752"/>
            <a:ext cx="4434840" cy="409291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Content Placeholder 5">
            <a:extLst>
              <a:ext uri="{FF2B5EF4-FFF2-40B4-BE49-F238E27FC236}">
                <a16:creationId xmlns:a16="http://schemas.microsoft.com/office/drawing/2014/main" id="{2C699014-D902-4E9A-80CD-8D2BCFE67097}"/>
              </a:ext>
            </a:extLst>
          </p:cNvPr>
          <p:cNvSpPr>
            <a:spLocks noGrp="1"/>
          </p:cNvSpPr>
          <p:nvPr>
            <p:ph sz="quarter" idx="4" hasCustomPrompt="1"/>
          </p:nvPr>
        </p:nvSpPr>
        <p:spPr>
          <a:xfrm>
            <a:off x="5195160" y="2096752"/>
            <a:ext cx="4434840" cy="409291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863468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a:xfrm>
            <a:off x="432000" y="6356350"/>
            <a:ext cx="4114800" cy="365125"/>
          </a:xfrm>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Title 1">
            <a:extLst>
              <a:ext uri="{FF2B5EF4-FFF2-40B4-BE49-F238E27FC236}">
                <a16:creationId xmlns:a16="http://schemas.microsoft.com/office/drawing/2014/main" id="{AC67C685-BABE-4B77-8C5E-B39B093D3AEA}"/>
              </a:ext>
            </a:extLst>
          </p:cNvPr>
          <p:cNvSpPr>
            <a:spLocks noGrp="1"/>
          </p:cNvSpPr>
          <p:nvPr>
            <p:ph type="title"/>
          </p:nvPr>
        </p:nvSpPr>
        <p:spPr>
          <a:xfrm>
            <a:off x="432001" y="457200"/>
            <a:ext cx="3159612" cy="1600200"/>
          </a:xfrm>
        </p:spPr>
        <p:txBody>
          <a:bodyPr rtlCol="0" anchor="b"/>
          <a:lstStyle>
            <a:lvl1pPr>
              <a:defRPr sz="2800"/>
            </a:lvl1pPr>
          </a:lstStyle>
          <a:p>
            <a:pPr rtl="0"/>
            <a:r>
              <a:rPr lang="en-US" noProof="0"/>
              <a:t>Click to edit Master title style</a:t>
            </a:r>
            <a:endParaRPr lang="en-GB" noProof="0"/>
          </a:p>
        </p:txBody>
      </p:sp>
      <p:sp>
        <p:nvSpPr>
          <p:cNvPr id="9" name="Text Placeholder 3">
            <a:extLst>
              <a:ext uri="{FF2B5EF4-FFF2-40B4-BE49-F238E27FC236}">
                <a16:creationId xmlns:a16="http://schemas.microsoft.com/office/drawing/2014/main" id="{0B6B7795-36CC-459B-AE8B-7FB2F40AF37C}"/>
              </a:ext>
            </a:extLst>
          </p:cNvPr>
          <p:cNvSpPr>
            <a:spLocks noGrp="1"/>
          </p:cNvSpPr>
          <p:nvPr>
            <p:ph type="body" sz="half" idx="2" hasCustomPrompt="1"/>
          </p:nvPr>
        </p:nvSpPr>
        <p:spPr>
          <a:xfrm>
            <a:off x="432001" y="2057400"/>
            <a:ext cx="3159612" cy="4126584"/>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0" name="Content Placeholder 2">
            <a:extLst>
              <a:ext uri="{FF2B5EF4-FFF2-40B4-BE49-F238E27FC236}">
                <a16:creationId xmlns:a16="http://schemas.microsoft.com/office/drawing/2014/main" id="{79F53EF1-D412-467C-B7CE-30536F140AE1}"/>
              </a:ext>
            </a:extLst>
          </p:cNvPr>
          <p:cNvSpPr>
            <a:spLocks noGrp="1"/>
          </p:cNvSpPr>
          <p:nvPr>
            <p:ph idx="1" hasCustomPrompt="1"/>
          </p:nvPr>
        </p:nvSpPr>
        <p:spPr>
          <a:xfrm>
            <a:off x="3770722" y="457201"/>
            <a:ext cx="6023727" cy="5726784"/>
          </a:xfrm>
        </p:spPr>
        <p:txBody>
          <a:bodyPr rtlCol="0"/>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872000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a:xfrm>
            <a:off x="432000" y="6356350"/>
            <a:ext cx="4114800" cy="365125"/>
          </a:xfrm>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Title 1">
            <a:extLst>
              <a:ext uri="{FF2B5EF4-FFF2-40B4-BE49-F238E27FC236}">
                <a16:creationId xmlns:a16="http://schemas.microsoft.com/office/drawing/2014/main" id="{AC67C685-BABE-4B77-8C5E-B39B093D3AEA}"/>
              </a:ext>
            </a:extLst>
          </p:cNvPr>
          <p:cNvSpPr>
            <a:spLocks noGrp="1"/>
          </p:cNvSpPr>
          <p:nvPr>
            <p:ph type="title"/>
          </p:nvPr>
        </p:nvSpPr>
        <p:spPr>
          <a:xfrm>
            <a:off x="432001" y="457200"/>
            <a:ext cx="3159612" cy="1600200"/>
          </a:xfrm>
        </p:spPr>
        <p:txBody>
          <a:bodyPr rtlCol="0" anchor="b"/>
          <a:lstStyle>
            <a:lvl1pPr>
              <a:defRPr sz="2800"/>
            </a:lvl1pPr>
          </a:lstStyle>
          <a:p>
            <a:pPr rtl="0"/>
            <a:r>
              <a:rPr lang="en-US" noProof="0"/>
              <a:t>Click to edit Master title style</a:t>
            </a:r>
            <a:endParaRPr lang="en-GB" noProof="0"/>
          </a:p>
        </p:txBody>
      </p:sp>
      <p:sp>
        <p:nvSpPr>
          <p:cNvPr id="9" name="Text Placeholder 3">
            <a:extLst>
              <a:ext uri="{FF2B5EF4-FFF2-40B4-BE49-F238E27FC236}">
                <a16:creationId xmlns:a16="http://schemas.microsoft.com/office/drawing/2014/main" id="{0B6B7795-36CC-459B-AE8B-7FB2F40AF37C}"/>
              </a:ext>
            </a:extLst>
          </p:cNvPr>
          <p:cNvSpPr>
            <a:spLocks noGrp="1"/>
          </p:cNvSpPr>
          <p:nvPr>
            <p:ph type="body" sz="half" idx="2" hasCustomPrompt="1"/>
          </p:nvPr>
        </p:nvSpPr>
        <p:spPr>
          <a:xfrm>
            <a:off x="432001" y="2057400"/>
            <a:ext cx="3159612" cy="4126584"/>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2" name="Picture Placeholder 2">
            <a:extLst>
              <a:ext uri="{FF2B5EF4-FFF2-40B4-BE49-F238E27FC236}">
                <a16:creationId xmlns:a16="http://schemas.microsoft.com/office/drawing/2014/main" id="{10319378-269C-406E-9B84-FCF22DA02EFF}"/>
              </a:ext>
            </a:extLst>
          </p:cNvPr>
          <p:cNvSpPr>
            <a:spLocks noGrp="1"/>
          </p:cNvSpPr>
          <p:nvPr>
            <p:ph type="pic" idx="1"/>
          </p:nvPr>
        </p:nvSpPr>
        <p:spPr>
          <a:xfrm>
            <a:off x="3788021" y="457201"/>
            <a:ext cx="5949868" cy="5726784"/>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Tree>
    <p:extLst>
      <p:ext uri="{BB962C8B-B14F-4D97-AF65-F5344CB8AC3E}">
        <p14:creationId xmlns:p14="http://schemas.microsoft.com/office/powerpoint/2010/main" val="3021472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37796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2310D190-B83D-438A-91BC-470C41B22A29}"/>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C8D0EF-1DB6-4ADC-8F31-5AE53BF5EAF4}"/>
              </a:ext>
            </a:extLst>
          </p:cNvPr>
          <p:cNvSpPr/>
          <p:nvPr userDrawn="1"/>
        </p:nvSpPr>
        <p:spPr>
          <a:xfrm>
            <a:off x="69274" y="66963"/>
            <a:ext cx="9911201" cy="672734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62F208ED-79A0-4B2C-A5EE-9D27466BCA3F}"/>
              </a:ext>
            </a:extLst>
          </p:cNvPr>
          <p:cNvSpPr/>
          <p:nvPr userDrawn="1"/>
        </p:nvSpPr>
        <p:spPr>
          <a:xfrm>
            <a:off x="11407775" y="6356350"/>
            <a:ext cx="784225" cy="36512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9198116" cy="432000"/>
          </a:xfrm>
          <a:prstGeom prst="rect">
            <a:avLst/>
          </a:prstGeom>
        </p:spPr>
        <p:txBody>
          <a:bodyPr vert="horz" lIns="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9198116" cy="4679250"/>
          </a:xfrm>
          <a:prstGeom prst="rect">
            <a:avLst/>
          </a:prstGeom>
        </p:spPr>
        <p:txBody>
          <a:bodyPr vert="horz" lIns="0" tIns="0" rIns="0" bIns="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56350"/>
            <a:ext cx="4114800" cy="365125"/>
          </a:xfrm>
          <a:prstGeom prst="rect">
            <a:avLst/>
          </a:prstGeom>
        </p:spPr>
        <p:txBody>
          <a:bodyPr vert="horz" lIns="0" tIns="0" rIns="0" bIns="0" rtlCol="0" anchor="ctr"/>
          <a:lstStyle>
            <a:lvl1pPr algn="l">
              <a:defRPr sz="1200" i="1">
                <a:solidFill>
                  <a:schemeClr val="tx1">
                    <a:lumMod val="75000"/>
                    <a:lumOff val="25000"/>
                  </a:schemeClr>
                </a:solidFill>
                <a:latin typeface="Times New Roman" panose="02020603050405020304" pitchFamily="18" charset="0"/>
                <a:cs typeface="Times New Roman" panose="02020603050405020304" pitchFamily="18" charset="0"/>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447502" y="6401750"/>
            <a:ext cx="278418" cy="274324"/>
          </a:xfrm>
          <a:prstGeom prst="rect">
            <a:avLst/>
          </a:prstGeom>
        </p:spPr>
        <p:txBody>
          <a:bodyPr vert="horz" lIns="0" tIns="0" rIns="0" bIns="0" rtlCol="0" anchor="ctr"/>
          <a:lstStyle>
            <a:lvl1pPr algn="ctr">
              <a:defRPr sz="1200" i="1">
                <a:solidFill>
                  <a:schemeClr val="bg1"/>
                </a:solidFill>
              </a:defRPr>
            </a:lvl1pPr>
          </a:lstStyle>
          <a:p>
            <a:pPr rtl="0"/>
            <a:fld id="{19B51A1E-902D-48AF-9020-955120F399B6}" type="slidenum">
              <a:rPr lang="en-GB" noProof="0" smtClean="0"/>
              <a:pPr/>
              <a:t>‹#›</a:t>
            </a:fld>
            <a:endParaRPr lang="en-GB"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9630116" y="6346108"/>
            <a:ext cx="1662546" cy="404658"/>
          </a:xfrm>
          <a:prstGeom prst="rect">
            <a:avLst/>
          </a:prstGeom>
          <a:noFill/>
        </p:spPr>
        <p:txBody>
          <a:bodyPr wrap="square" lIns="0" tIns="36000" rIns="0" bIns="0" rtlCol="0">
            <a:spAutoFit/>
          </a:bodyPr>
          <a:lstStyle/>
          <a:p>
            <a:pPr algn="r" rtl="0">
              <a:lnSpc>
                <a:spcPts val="1400"/>
              </a:lnSpc>
            </a:pPr>
            <a:r>
              <a:rPr lang="en-GB" sz="1600" b="1" spc="-100" noProof="0">
                <a:solidFill>
                  <a:schemeClr val="tx1">
                    <a:lumMod val="50000"/>
                    <a:lumOff val="50000"/>
                  </a:schemeClr>
                </a:solidFill>
                <a:latin typeface="Corbel" panose="020B0503020204020204" pitchFamily="34" charset="0"/>
              </a:rPr>
              <a:t>WOODGROVE</a:t>
            </a:r>
            <a:r>
              <a:rPr lang="en-GB" sz="1600" b="1" spc="-100" noProof="0">
                <a:solidFill>
                  <a:schemeClr val="accent1"/>
                </a:solidFill>
                <a:latin typeface="Corbel" panose="020B0503020204020204" pitchFamily="34" charset="0"/>
              </a:rPr>
              <a:t> </a:t>
            </a:r>
            <a:r>
              <a:rPr lang="en-GB" sz="1600" b="1" spc="-100" noProof="0">
                <a:solidFill>
                  <a:schemeClr val="tx1"/>
                </a:solidFill>
                <a:latin typeface="Corbel" panose="020B0503020204020204" pitchFamily="34" charset="0"/>
              </a:rPr>
              <a:t>BANK</a:t>
            </a:r>
          </a:p>
        </p:txBody>
      </p:sp>
      <p:sp>
        <p:nvSpPr>
          <p:cNvPr id="8" name="Rectangle 7">
            <a:extLst>
              <a:ext uri="{FF2B5EF4-FFF2-40B4-BE49-F238E27FC236}">
                <a16:creationId xmlns:a16="http://schemas.microsoft.com/office/drawing/2014/main" id="{6B322F68-670D-45A0-A54F-7E70BCEAED3F}"/>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E69B5F15-353A-4344-8D61-F4E25AA9FB6C}"/>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2FA0C0AA-FCE8-4A7F-928A-54C96BBA9053}"/>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5" r:id="rId5"/>
    <p:sldLayoutId id="2147483659" r:id="rId6"/>
    <p:sldLayoutId id="2147483660" r:id="rId7"/>
    <p:sldLayoutId id="2147483664" r:id="rId8"/>
    <p:sldLayoutId id="2147483650" r:id="rId9"/>
    <p:sldLayoutId id="2147483656" r:id="rId10"/>
    <p:sldLayoutId id="2147483657" r:id="rId11"/>
    <p:sldLayoutId id="2147483654" r:id="rId12"/>
    <p:sldLayoutId id="2147483666" r:id="rId13"/>
    <p:sldLayoutId id="2147483667" r:id="rId14"/>
    <p:sldLayoutId id="2147483668" r:id="rId15"/>
    <p:sldLayoutId id="2147483669" r:id="rId16"/>
    <p:sldLayoutId id="2147483670" r:id="rId17"/>
    <p:sldLayoutId id="2147483671" r:id="rId18"/>
    <p:sldLayoutId id="2147483672" r:id="rId19"/>
    <p:sldLayoutId id="2147483655" r:id="rId20"/>
  </p:sldLayoutIdLst>
  <p:hf hdr="0" ftr="0" dt="0"/>
  <p:txStyles>
    <p:titleStyle>
      <a:lvl1pPr algn="l" defTabSz="914400" rtl="0" eaLnBrk="1" latinLnBrk="0" hangingPunct="1">
        <a:lnSpc>
          <a:spcPct val="90000"/>
        </a:lnSpc>
        <a:spcBef>
          <a:spcPct val="0"/>
        </a:spcBef>
        <a:buNone/>
        <a:defRPr sz="3200" b="1" kern="1200" cap="all" spc="-150" baseline="0">
          <a:solidFill>
            <a:schemeClr val="tx1"/>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Wood piece cut through the middle">
            <a:extLst>
              <a:ext uri="{FF2B5EF4-FFF2-40B4-BE49-F238E27FC236}">
                <a16:creationId xmlns:a16="http://schemas.microsoft.com/office/drawing/2014/main" id="{C0BA96B3-F713-41B0-A2E3-15E9039E4743}"/>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9980476" y="0"/>
            <a:ext cx="2211524" cy="6858000"/>
          </a:xfrm>
        </p:spPr>
      </p:pic>
      <p:sp>
        <p:nvSpPr>
          <p:cNvPr id="16" name="TextBox 15">
            <a:extLst>
              <a:ext uri="{FF2B5EF4-FFF2-40B4-BE49-F238E27FC236}">
                <a16:creationId xmlns:a16="http://schemas.microsoft.com/office/drawing/2014/main" id="{E2F2BFDF-E9F2-4569-A9F2-E1FFCB7FB82D}"/>
              </a:ext>
            </a:extLst>
          </p:cNvPr>
          <p:cNvSpPr txBox="1"/>
          <p:nvPr/>
        </p:nvSpPr>
        <p:spPr>
          <a:xfrm>
            <a:off x="7692947" y="6378100"/>
            <a:ext cx="1879577" cy="238715"/>
          </a:xfrm>
          <a:prstGeom prst="rect">
            <a:avLst/>
          </a:prstGeom>
          <a:noFill/>
        </p:spPr>
        <p:txBody>
          <a:bodyPr wrap="square" lIns="0" tIns="36000" rIns="0" bIns="0" rtlCol="0">
            <a:spAutoFit/>
          </a:bodyPr>
          <a:lstStyle/>
          <a:p>
            <a:pPr algn="r" rtl="0">
              <a:lnSpc>
                <a:spcPts val="1400"/>
              </a:lnSpc>
            </a:pPr>
            <a:r>
              <a:rPr lang="en-GB" sz="2000" b="1" spc="-100" dirty="0">
                <a:solidFill>
                  <a:schemeClr val="tx1">
                    <a:lumMod val="50000"/>
                    <a:lumOff val="50000"/>
                  </a:schemeClr>
                </a:solidFill>
                <a:latin typeface="Corbel" panose="020B0503020204020204" pitchFamily="34" charset="0"/>
              </a:rPr>
              <a:t>Llywelyn</a:t>
            </a:r>
            <a:r>
              <a:rPr lang="en-GB" sz="2000" b="1" spc="-100" dirty="0">
                <a:latin typeface="Corbel" panose="020B0503020204020204" pitchFamily="34" charset="0"/>
              </a:rPr>
              <a:t> James</a:t>
            </a:r>
            <a:endParaRPr lang="en-GB" sz="2000" b="1" spc="-100" dirty="0">
              <a:solidFill>
                <a:schemeClr val="tx1">
                  <a:lumMod val="50000"/>
                  <a:lumOff val="50000"/>
                </a:schemeClr>
              </a:solidFill>
              <a:latin typeface="Corbel" panose="020B0503020204020204" pitchFamily="34" charset="0"/>
            </a:endParaRPr>
          </a:p>
        </p:txBody>
      </p:sp>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1184987" y="1901112"/>
            <a:ext cx="7871758" cy="3055776"/>
          </a:xfrm>
        </p:spPr>
        <p:txBody>
          <a:bodyPr rtlCol="0"/>
          <a:lstStyle/>
          <a:p>
            <a:pPr rtl="0"/>
            <a:r>
              <a:rPr lang="en-GB" dirty="0"/>
              <a:t>Perceptions and realities of social housing in south </a:t>
            </a:r>
            <a:r>
              <a:rPr lang="en-GB" dirty="0" err="1"/>
              <a:t>wales</a:t>
            </a:r>
            <a:endParaRPr lang="en-GB" dirty="0"/>
          </a:p>
        </p:txBody>
      </p:sp>
    </p:spTree>
    <p:extLst>
      <p:ext uri="{BB962C8B-B14F-4D97-AF65-F5344CB8AC3E}">
        <p14:creationId xmlns:p14="http://schemas.microsoft.com/office/powerpoint/2010/main" val="3899961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Running track">
            <a:extLst>
              <a:ext uri="{FF2B5EF4-FFF2-40B4-BE49-F238E27FC236}">
                <a16:creationId xmlns:a16="http://schemas.microsoft.com/office/drawing/2014/main" id="{510AF14D-268D-4B93-96C4-26C9387AA4E2}"/>
              </a:ext>
            </a:extLst>
          </p:cNvPr>
          <p:cNvPicPr>
            <a:picLocks noGrp="1" noChangeAspect="1"/>
          </p:cNvPicPr>
          <p:nvPr>
            <p:ph type="pic" sz="quarter" idx="13"/>
          </p:nvPr>
        </p:nvPicPr>
        <p:blipFill>
          <a:blip r:embed="rId3" cstate="screen">
            <a:extLst>
              <a:ext uri="{BEBA8EAE-BF5A-486C-A8C5-ECC9F3942E4B}">
                <a14:imgProps xmlns:a14="http://schemas.microsoft.com/office/drawing/2010/main">
                  <a14:imgLayer r:embed="rId4">
                    <a14:imgEffect>
                      <a14:brightnessContrast bright="-50000"/>
                    </a14:imgEffect>
                  </a14:imgLayer>
                </a14:imgProps>
              </a:ext>
              <a:ext uri="{28A0092B-C50C-407E-A947-70E740481C1C}">
                <a14:useLocalDpi xmlns:a14="http://schemas.microsoft.com/office/drawing/2010/main"/>
              </a:ext>
            </a:extLst>
          </a:blip>
          <a:srcRect/>
          <a:stretch>
            <a:fillRect/>
          </a:stretch>
        </p:blipFill>
        <p:spPr>
          <a:xfrm>
            <a:off x="0" y="0"/>
            <a:ext cx="12196883" cy="6858000"/>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bwMode="ltGray">
          <a:xfrm>
            <a:off x="258998" y="250157"/>
            <a:ext cx="6798250" cy="1674470"/>
          </a:xfrm>
        </p:spPr>
        <p:txBody>
          <a:bodyPr rtlCol="0"/>
          <a:lstStyle/>
          <a:p>
            <a:pPr algn="l" rtl="0"/>
            <a:r>
              <a:rPr lang="en-GB" dirty="0"/>
              <a:t>Aims and objectives</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258997" y="2035024"/>
            <a:ext cx="10797779" cy="4366726"/>
          </a:xfrm>
        </p:spPr>
        <p:txBody>
          <a:bodyPr rtlCol="0"/>
          <a:lstStyle/>
          <a:p>
            <a:r>
              <a:rPr lang="en-GB" sz="1400" u="sng" dirty="0"/>
              <a:t>Aims</a:t>
            </a:r>
            <a:endParaRPr lang="en-GB" sz="1400" dirty="0"/>
          </a:p>
          <a:p>
            <a:pPr lvl="0"/>
            <a:r>
              <a:rPr lang="en-GB" sz="1400" dirty="0"/>
              <a:t>- Cultural attitudes towards people who live in social housing.</a:t>
            </a:r>
          </a:p>
          <a:p>
            <a:pPr lvl="0"/>
            <a:r>
              <a:rPr lang="en-GB" sz="1400" dirty="0"/>
              <a:t>- Ownership aspirations.</a:t>
            </a:r>
          </a:p>
          <a:p>
            <a:pPr lvl="0"/>
            <a:r>
              <a:rPr lang="en-GB" sz="1400" dirty="0"/>
              <a:t>- Social housing being a possible solution to help housing crisis.</a:t>
            </a:r>
          </a:p>
          <a:p>
            <a:r>
              <a:rPr lang="en-GB" sz="1400" u="sng" dirty="0"/>
              <a:t>Objectives </a:t>
            </a:r>
            <a:endParaRPr lang="en-GB" sz="1400" dirty="0"/>
          </a:p>
          <a:p>
            <a:pPr lvl="0"/>
            <a:r>
              <a:rPr lang="en-GB" sz="1400" dirty="0"/>
              <a:t>- To examine current social housing policies set by the Welsh Government, with specific links to the South Wales region.</a:t>
            </a:r>
          </a:p>
          <a:p>
            <a:pPr lvl="0"/>
            <a:r>
              <a:rPr lang="en-GB" sz="1400" dirty="0"/>
              <a:t>- To assess the desire for home ownership and whether social and/or economic drivers affect such aspirations.</a:t>
            </a:r>
          </a:p>
          <a:p>
            <a:pPr lvl="0"/>
            <a:r>
              <a:rPr lang="en-GB" sz="1400" dirty="0"/>
              <a:t>- To investigate whether historic and/or cultural perceptions play a part in people’s perceptions in relation to Social Housing, to include the extent such negative or positive perceptions may affect policy and demand.</a:t>
            </a:r>
          </a:p>
          <a:p>
            <a:pPr lvl="0"/>
            <a:r>
              <a:rPr lang="en-GB" sz="1400" dirty="0"/>
              <a:t>- To suggest recommendations to better those perceptions, the delivery and sustainability of social housing in South Wales.</a:t>
            </a:r>
          </a:p>
          <a:p>
            <a:pPr lvl="0"/>
            <a:r>
              <a:rPr lang="en-GB" sz="1400" dirty="0"/>
              <a:t>- To assess whether social housing can provide a sustainable solution to the housing crisis in South Wales.</a:t>
            </a:r>
          </a:p>
          <a:p>
            <a:r>
              <a:rPr lang="en-GB" dirty="0"/>
              <a:t> </a:t>
            </a:r>
          </a:p>
        </p:txBody>
      </p:sp>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1"/>
          </p:nvPr>
        </p:nvSpPr>
        <p:spPr/>
        <p:txBody>
          <a:bodyPr rtlCol="0"/>
          <a:lstStyle/>
          <a:p>
            <a:pPr rtl="0"/>
            <a:fld id="{19B51A1E-902D-48AF-9020-955120F399B6}" type="slidenum">
              <a:rPr lang="en-GB" smtClean="0"/>
              <a:pPr rtl="0"/>
              <a:t>2</a:t>
            </a:fld>
            <a:endParaRPr lang="en-GB"/>
          </a:p>
        </p:txBody>
      </p:sp>
    </p:spTree>
    <p:extLst>
      <p:ext uri="{BB962C8B-B14F-4D97-AF65-F5344CB8AC3E}">
        <p14:creationId xmlns:p14="http://schemas.microsoft.com/office/powerpoint/2010/main" val="2117695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bstract architecture polygon">
            <a:extLst>
              <a:ext uri="{FF2B5EF4-FFF2-40B4-BE49-F238E27FC236}">
                <a16:creationId xmlns:a16="http://schemas.microsoft.com/office/drawing/2014/main" id="{38475F7B-316A-47DC-9CBB-B074A5B5994C}"/>
              </a:ext>
            </a:extLst>
          </p:cNvPr>
          <p:cNvPicPr>
            <a:picLocks noGrp="1" noChangeAspect="1"/>
          </p:cNvPicPr>
          <p:nvPr>
            <p:ph type="pic" sz="quarter" idx="33"/>
          </p:nvPr>
        </p:nvPicPr>
        <p:blipFill>
          <a:blip r:embed="rId3"/>
          <a:stretch>
            <a:fillRect/>
          </a:stretch>
        </p:blipFill>
        <p:spPr>
          <a:xfrm>
            <a:off x="9980476" y="1084"/>
            <a:ext cx="2211524" cy="6856916"/>
          </a:xfrm>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72882" y="450000"/>
            <a:ext cx="5184913" cy="432000"/>
          </a:xfrm>
        </p:spPr>
        <p:txBody>
          <a:bodyPr rtlCol="0"/>
          <a:lstStyle/>
          <a:p>
            <a:pPr algn="l" rtl="0"/>
            <a:r>
              <a:rPr lang="en-US" dirty="0"/>
              <a:t>L</a:t>
            </a:r>
            <a:r>
              <a:rPr lang="en-GB" dirty="0"/>
              <a:t>ITERATURE REVIEW</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572881" y="1992344"/>
            <a:ext cx="8300531" cy="3634015"/>
          </a:xfrm>
        </p:spPr>
        <p:txBody>
          <a:bodyPr rtlCol="0"/>
          <a:lstStyle/>
          <a:p>
            <a:pPr marL="0" indent="0" rtl="0">
              <a:buNone/>
            </a:pPr>
            <a:r>
              <a:rPr lang="en-GB" sz="2400" dirty="0"/>
              <a:t>Cultural attitudes towards social housing</a:t>
            </a:r>
          </a:p>
          <a:p>
            <a:pPr rtl="0">
              <a:buFontTx/>
              <a:buChar char="-"/>
            </a:pPr>
            <a:r>
              <a:rPr lang="en-GB" sz="1600" dirty="0"/>
              <a:t>Stigma surrounding social housing.</a:t>
            </a:r>
          </a:p>
          <a:p>
            <a:pPr rtl="0">
              <a:buFontTx/>
              <a:buChar char="-"/>
            </a:pPr>
            <a:r>
              <a:rPr lang="en-GB" sz="1600" dirty="0"/>
              <a:t>The cause of reproduction of the stigma.</a:t>
            </a:r>
          </a:p>
          <a:p>
            <a:pPr marL="0" indent="0" rtl="0">
              <a:buNone/>
            </a:pPr>
            <a:r>
              <a:rPr lang="en-GB" sz="2400" dirty="0"/>
              <a:t>Ownership aspirations </a:t>
            </a:r>
          </a:p>
          <a:p>
            <a:pPr rtl="0">
              <a:buFontTx/>
              <a:buChar char="-"/>
            </a:pPr>
            <a:r>
              <a:rPr lang="en-GB" sz="1600" dirty="0"/>
              <a:t>People’s aspirations v expectations when it comes to social housing.</a:t>
            </a:r>
          </a:p>
          <a:p>
            <a:pPr marL="0" indent="0" rtl="0">
              <a:buNone/>
            </a:pPr>
            <a:r>
              <a:rPr lang="en-GB" sz="2400" dirty="0"/>
              <a:t>Social housing and the housing crisis</a:t>
            </a:r>
          </a:p>
          <a:p>
            <a:pPr rtl="0">
              <a:buFontTx/>
              <a:buChar char="-"/>
            </a:pPr>
            <a:r>
              <a:rPr lang="en-GB" sz="1600" dirty="0"/>
              <a:t>How is the housing crisis framed?</a:t>
            </a:r>
          </a:p>
          <a:p>
            <a:pPr rtl="0">
              <a:buFontTx/>
              <a:buChar char="-"/>
            </a:pPr>
            <a:r>
              <a:rPr lang="en-GB" sz="1600" dirty="0"/>
              <a:t>The list of limitations in expanding social housing.</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4"/>
          </p:nvPr>
        </p:nvSpPr>
        <p:spPr/>
        <p:txBody>
          <a:bodyPr rtlCol="0"/>
          <a:lstStyle/>
          <a:p>
            <a:pPr rtl="0"/>
            <a:fld id="{19B51A1E-902D-48AF-9020-955120F399B6}" type="slidenum">
              <a:rPr lang="en-GB" smtClean="0"/>
              <a:pPr rtl="0"/>
              <a:t>3</a:t>
            </a:fld>
            <a:endParaRPr lang="en-GB"/>
          </a:p>
        </p:txBody>
      </p:sp>
      <p:sp>
        <p:nvSpPr>
          <p:cNvPr id="7" name="Text Placeholder 6">
            <a:extLst>
              <a:ext uri="{FF2B5EF4-FFF2-40B4-BE49-F238E27FC236}">
                <a16:creationId xmlns:a16="http://schemas.microsoft.com/office/drawing/2014/main" id="{8DB91ED1-FCFE-4B86-DC0B-3BEDF3A18FEF}"/>
              </a:ext>
            </a:extLst>
          </p:cNvPr>
          <p:cNvSpPr>
            <a:spLocks noGrp="1"/>
          </p:cNvSpPr>
          <p:nvPr>
            <p:ph type="body" sz="quarter" idx="32"/>
          </p:nvPr>
        </p:nvSpPr>
        <p:spPr>
          <a:xfrm>
            <a:off x="572881" y="1114987"/>
            <a:ext cx="5184913" cy="360000"/>
          </a:xfrm>
        </p:spPr>
        <p:txBody>
          <a:bodyPr/>
          <a:lstStyle/>
          <a:p>
            <a:pPr algn="l"/>
            <a:r>
              <a:rPr lang="en-US" dirty="0"/>
              <a:t>KEY HIGHLIGHTS </a:t>
            </a:r>
            <a:endParaRPr lang="en-GB" dirty="0"/>
          </a:p>
        </p:txBody>
      </p:sp>
    </p:spTree>
    <p:extLst>
      <p:ext uri="{BB962C8B-B14F-4D97-AF65-F5344CB8AC3E}">
        <p14:creationId xmlns:p14="http://schemas.microsoft.com/office/powerpoint/2010/main" val="1329746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528168" y="378498"/>
            <a:ext cx="6798250" cy="1674470"/>
          </a:xfrm>
        </p:spPr>
        <p:txBody>
          <a:bodyPr rtlCol="0"/>
          <a:lstStyle/>
          <a:p>
            <a:pPr algn="l" rtl="0"/>
            <a:r>
              <a:rPr lang="en-GB" dirty="0"/>
              <a:t>Methodology approach</a:t>
            </a:r>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1"/>
          </p:nvPr>
        </p:nvSpPr>
        <p:spPr/>
        <p:txBody>
          <a:bodyPr rtlCol="0"/>
          <a:lstStyle/>
          <a:p>
            <a:pPr rtl="0"/>
            <a:fld id="{19B51A1E-902D-48AF-9020-955120F399B6}" type="slidenum">
              <a:rPr lang="en-GB" smtClean="0"/>
              <a:pPr rtl="0"/>
              <a:t>4</a:t>
            </a:fld>
            <a:endParaRPr lang="en-GB"/>
          </a:p>
        </p:txBody>
      </p:sp>
      <p:sp>
        <p:nvSpPr>
          <p:cNvPr id="6" name="Subtitle 5">
            <a:extLst>
              <a:ext uri="{FF2B5EF4-FFF2-40B4-BE49-F238E27FC236}">
                <a16:creationId xmlns:a16="http://schemas.microsoft.com/office/drawing/2014/main" id="{89EE57EB-1088-FE20-13E1-89E60CF4AA59}"/>
              </a:ext>
            </a:extLst>
          </p:cNvPr>
          <p:cNvSpPr>
            <a:spLocks noGrp="1"/>
          </p:cNvSpPr>
          <p:nvPr>
            <p:ph type="subTitle" idx="1"/>
          </p:nvPr>
        </p:nvSpPr>
        <p:spPr>
          <a:xfrm>
            <a:off x="528168" y="2336547"/>
            <a:ext cx="7738754" cy="3373788"/>
          </a:xfrm>
        </p:spPr>
        <p:txBody>
          <a:bodyPr/>
          <a:lstStyle/>
          <a:p>
            <a:pPr marL="285750" indent="-285750">
              <a:buFontTx/>
              <a:buChar char="-"/>
            </a:pPr>
            <a:r>
              <a:rPr lang="en-US" dirty="0"/>
              <a:t>Why was this approach was chosen?</a:t>
            </a:r>
          </a:p>
          <a:p>
            <a:pPr marL="285750" indent="-285750">
              <a:buFontTx/>
              <a:buChar char="-"/>
            </a:pPr>
            <a:r>
              <a:rPr lang="en-US" dirty="0"/>
              <a:t>What is my primary method for the research?</a:t>
            </a:r>
          </a:p>
          <a:p>
            <a:pPr marL="285750" indent="-285750">
              <a:buFontTx/>
              <a:buChar char="-"/>
            </a:pPr>
            <a:r>
              <a:rPr lang="en-US" dirty="0"/>
              <a:t>Who am I interviewing and why</a:t>
            </a:r>
            <a:r>
              <a:rPr lang="en-GB" dirty="0"/>
              <a:t>?</a:t>
            </a:r>
          </a:p>
          <a:p>
            <a:pPr marL="285750" indent="-285750">
              <a:buFontTx/>
              <a:buChar char="-"/>
            </a:pPr>
            <a:r>
              <a:rPr lang="en-GB" dirty="0"/>
              <a:t>Is there any other ways I intend on sourcing information?</a:t>
            </a:r>
          </a:p>
          <a:p>
            <a:pPr marL="285750" indent="-285750">
              <a:buFontTx/>
              <a:buChar char="-"/>
            </a:pPr>
            <a:r>
              <a:rPr lang="en-GB" dirty="0"/>
              <a:t>How will my data be analysed?</a:t>
            </a:r>
          </a:p>
        </p:txBody>
      </p:sp>
    </p:spTree>
    <p:extLst>
      <p:ext uri="{BB962C8B-B14F-4D97-AF65-F5344CB8AC3E}">
        <p14:creationId xmlns:p14="http://schemas.microsoft.com/office/powerpoint/2010/main" val="4091674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5083B-CC27-4F1C-AD03-E3DBEC1C9E78}"/>
              </a:ext>
            </a:extLst>
          </p:cNvPr>
          <p:cNvSpPr>
            <a:spLocks noGrp="1"/>
          </p:cNvSpPr>
          <p:nvPr>
            <p:ph type="title"/>
          </p:nvPr>
        </p:nvSpPr>
        <p:spPr>
          <a:xfrm>
            <a:off x="487984" y="525306"/>
            <a:ext cx="9131100" cy="432000"/>
          </a:xfrm>
        </p:spPr>
        <p:txBody>
          <a:bodyPr rtlCol="0"/>
          <a:lstStyle/>
          <a:p>
            <a:pPr rtl="0"/>
            <a:r>
              <a:rPr lang="en-GB" dirty="0"/>
              <a:t>Conclusion</a:t>
            </a:r>
          </a:p>
        </p:txBody>
      </p:sp>
      <p:sp>
        <p:nvSpPr>
          <p:cNvPr id="4" name="Content Placeholder 3">
            <a:extLst>
              <a:ext uri="{FF2B5EF4-FFF2-40B4-BE49-F238E27FC236}">
                <a16:creationId xmlns:a16="http://schemas.microsoft.com/office/drawing/2014/main" id="{125E40B9-054F-4D79-BD17-68E71C740D01}"/>
              </a:ext>
            </a:extLst>
          </p:cNvPr>
          <p:cNvSpPr>
            <a:spLocks noGrp="1"/>
          </p:cNvSpPr>
          <p:nvPr>
            <p:ph sz="half" idx="1"/>
          </p:nvPr>
        </p:nvSpPr>
        <p:spPr>
          <a:xfrm>
            <a:off x="487984" y="1359540"/>
            <a:ext cx="3736800" cy="3933645"/>
          </a:xfrm>
        </p:spPr>
        <p:txBody>
          <a:bodyPr rtlCol="0"/>
          <a:lstStyle/>
          <a:p>
            <a:pPr marL="0" indent="0" rtl="0">
              <a:buNone/>
            </a:pPr>
            <a:r>
              <a:rPr lang="en-US" dirty="0"/>
              <a:t>My research is grounded in a strong literature that highlights my topics and the limitations/ potential in social housing. The methodology chosen allows me to explore these issues in depth within a South Wales, where there is a clear gap in existing research. In the next step of my work I’ll be focusing on data collection and analysis, which will allow me to compare policy narratives with people’s experiences. </a:t>
            </a:r>
            <a:endParaRPr lang="en-GB" dirty="0"/>
          </a:p>
        </p:txBody>
      </p:sp>
      <p:sp>
        <p:nvSpPr>
          <p:cNvPr id="6" name="Slide Number Placeholder 5">
            <a:extLst>
              <a:ext uri="{FF2B5EF4-FFF2-40B4-BE49-F238E27FC236}">
                <a16:creationId xmlns:a16="http://schemas.microsoft.com/office/drawing/2014/main" id="{46D051DA-5DAD-43A7-A238-51C63BA59FEC}"/>
              </a:ext>
            </a:extLst>
          </p:cNvPr>
          <p:cNvSpPr>
            <a:spLocks noGrp="1"/>
          </p:cNvSpPr>
          <p:nvPr>
            <p:ph type="sldNum" sz="quarter" idx="34"/>
          </p:nvPr>
        </p:nvSpPr>
        <p:spPr/>
        <p:txBody>
          <a:bodyPr rtlCol="0"/>
          <a:lstStyle/>
          <a:p>
            <a:pPr rtl="0"/>
            <a:fld id="{19B51A1E-902D-48AF-9020-955120F399B6}" type="slidenum">
              <a:rPr lang="en-GB" smtClean="0"/>
              <a:pPr/>
              <a:t>5</a:t>
            </a:fld>
            <a:endParaRPr lang="en-GB"/>
          </a:p>
        </p:txBody>
      </p:sp>
      <p:pic>
        <p:nvPicPr>
          <p:cNvPr id="11" name="Picture Placeholder 10">
            <a:extLst>
              <a:ext uri="{FF2B5EF4-FFF2-40B4-BE49-F238E27FC236}">
                <a16:creationId xmlns:a16="http://schemas.microsoft.com/office/drawing/2014/main" id="{AB6D001C-E8AB-74E2-8CC9-715B91A10D6F}"/>
              </a:ext>
            </a:extLst>
          </p:cNvPr>
          <p:cNvPicPr>
            <a:picLocks noGrp="1" noChangeAspect="1"/>
          </p:cNvPicPr>
          <p:nvPr>
            <p:ph type="pic" sz="quarter" idx="14"/>
          </p:nvPr>
        </p:nvPicPr>
        <p:blipFill>
          <a:blip r:embed="rId3"/>
          <a:srcRect l="23271" r="23271"/>
          <a:stretch>
            <a:fillRect/>
          </a:stretch>
        </p:blipFill>
        <p:spPr>
          <a:xfrm>
            <a:off x="4224783" y="1359540"/>
            <a:ext cx="5021853" cy="3933645"/>
          </a:xfrm>
        </p:spPr>
      </p:pic>
    </p:spTree>
    <p:extLst>
      <p:ext uri="{BB962C8B-B14F-4D97-AF65-F5344CB8AC3E}">
        <p14:creationId xmlns:p14="http://schemas.microsoft.com/office/powerpoint/2010/main" val="3640701659"/>
      </p:ext>
    </p:extLst>
  </p:cSld>
  <p:clrMapOvr>
    <a:masterClrMapping/>
  </p:clrMapOvr>
</p:sld>
</file>

<file path=ppt/theme/theme1.xml><?xml version="1.0" encoding="utf-8"?>
<a:theme xmlns:a="http://schemas.openxmlformats.org/drawingml/2006/main" name="Office Theme">
  <a:themeElements>
    <a:clrScheme name="Custom 134">
      <a:dk1>
        <a:srgbClr val="000000"/>
      </a:dk1>
      <a:lt1>
        <a:srgbClr val="FFFFFF"/>
      </a:lt1>
      <a:dk2>
        <a:srgbClr val="000000"/>
      </a:dk2>
      <a:lt2>
        <a:srgbClr val="FFFFFF"/>
      </a:lt2>
      <a:accent1>
        <a:srgbClr val="5CB8B3"/>
      </a:accent1>
      <a:accent2>
        <a:srgbClr val="F5D66E"/>
      </a:accent2>
      <a:accent3>
        <a:srgbClr val="D78189"/>
      </a:accent3>
      <a:accent4>
        <a:srgbClr val="7030A0"/>
      </a:accent4>
      <a:accent5>
        <a:srgbClr val="0070C0"/>
      </a:accent5>
      <a:accent6>
        <a:srgbClr val="C4D36D"/>
      </a:accent6>
      <a:hlink>
        <a:srgbClr val="54C3BD"/>
      </a:hlink>
      <a:folHlink>
        <a:srgbClr val="54C3BD"/>
      </a:folHlink>
    </a:clrScheme>
    <a:fontScheme name="Custom 154">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0677756_TF67328976" id="{8D41288C-A143-4C55-A19F-9A38F7741759}" vid="{98B99BFD-3B7E-4AE0-80A8-38C1178D3A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F6CB1848-D3E0-4F10-B640-720BE758B85B}">
  <ds:schemaRefs>
    <ds:schemaRef ds:uri="http://schemas.microsoft.com/sharepoint/v3/contenttype/forms"/>
  </ds:schemaRefs>
</ds:datastoreItem>
</file>

<file path=customXml/itemProps2.xml><?xml version="1.0" encoding="utf-8"?>
<ds:datastoreItem xmlns:ds="http://schemas.openxmlformats.org/officeDocument/2006/customXml" ds:itemID="{1BBB5711-29E1-4F8E-81A0-7947C57B20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4934E25-8442-49E9-ABDF-3146C4145F3B}">
  <ds:schemaRefs>
    <ds:schemaRef ds:uri="http://schemas.microsoft.com/office/2006/metadata/properties"/>
    <ds:schemaRef ds:uri="http://schemas.microsoft.com/office/infopath/2007/PartnerControls"/>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{9F3105B3-2552-411D-9995-8058925E1F2F}tf67328976_win32</Template>
  <TotalTime>85</TotalTime>
  <Words>348</Words>
  <Application>Microsoft Office PowerPoint</Application>
  <PresentationFormat>Widescreen</PresentationFormat>
  <Paragraphs>41</Paragraphs>
  <Slides>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Corbel</vt:lpstr>
      <vt:lpstr>Times New Roman</vt:lpstr>
      <vt:lpstr>Office Theme</vt:lpstr>
      <vt:lpstr>Perceptions and realities of social housing in south wales</vt:lpstr>
      <vt:lpstr>Aims and objectives</vt:lpstr>
      <vt:lpstr>LITERATURE REVIEW</vt:lpstr>
      <vt:lpstr>Methodology approach</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Collins</dc:creator>
  <cp:lastModifiedBy>Paul Collins</cp:lastModifiedBy>
  <cp:revision>2</cp:revision>
  <dcterms:created xsi:type="dcterms:W3CDTF">2026-01-20T22:12:22Z</dcterms:created>
  <dcterms:modified xsi:type="dcterms:W3CDTF">2026-01-21T10:36:39Z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