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46"/>
  </p:notesMasterIdLst>
  <p:handoutMasterIdLst>
    <p:handoutMasterId r:id="rId47"/>
  </p:handoutMasterIdLst>
  <p:sldIdLst>
    <p:sldId id="256" r:id="rId2"/>
    <p:sldId id="314" r:id="rId3"/>
    <p:sldId id="264" r:id="rId4"/>
    <p:sldId id="315" r:id="rId5"/>
    <p:sldId id="316" r:id="rId6"/>
    <p:sldId id="258" r:id="rId7"/>
    <p:sldId id="317" r:id="rId8"/>
    <p:sldId id="319" r:id="rId9"/>
    <p:sldId id="259" r:id="rId10"/>
    <p:sldId id="320" r:id="rId11"/>
    <p:sldId id="318" r:id="rId12"/>
    <p:sldId id="322" r:id="rId13"/>
    <p:sldId id="325" r:id="rId14"/>
    <p:sldId id="340" r:id="rId15"/>
    <p:sldId id="321" r:id="rId16"/>
    <p:sldId id="323" r:id="rId17"/>
    <p:sldId id="324" r:id="rId18"/>
    <p:sldId id="269" r:id="rId19"/>
    <p:sldId id="297" r:id="rId20"/>
    <p:sldId id="298" r:id="rId21"/>
    <p:sldId id="299" r:id="rId22"/>
    <p:sldId id="326" r:id="rId23"/>
    <p:sldId id="261" r:id="rId24"/>
    <p:sldId id="296" r:id="rId25"/>
    <p:sldId id="328" r:id="rId26"/>
    <p:sldId id="329" r:id="rId27"/>
    <p:sldId id="271" r:id="rId28"/>
    <p:sldId id="330" r:id="rId29"/>
    <p:sldId id="272" r:id="rId30"/>
    <p:sldId id="302" r:id="rId31"/>
    <p:sldId id="303" r:id="rId32"/>
    <p:sldId id="331" r:id="rId33"/>
    <p:sldId id="300" r:id="rId34"/>
    <p:sldId id="301" r:id="rId35"/>
    <p:sldId id="335" r:id="rId36"/>
    <p:sldId id="336" r:id="rId37"/>
    <p:sldId id="304" r:id="rId38"/>
    <p:sldId id="309" r:id="rId39"/>
    <p:sldId id="334" r:id="rId40"/>
    <p:sldId id="339" r:id="rId41"/>
    <p:sldId id="333" r:id="rId42"/>
    <p:sldId id="341" r:id="rId43"/>
    <p:sldId id="337" r:id="rId44"/>
    <p:sldId id="342" r:id="rId45"/>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521415D9-36F7-43E2-AB2F-B90AF26B5E84}">
      <p14:sectionLst xmlns:p14="http://schemas.microsoft.com/office/powerpoint/2010/main">
        <p14:section name="Default Section" id="{22E6F521-9552-4F06-9771-516F307754D0}">
          <p14:sldIdLst>
            <p14:sldId id="256"/>
            <p14:sldId id="314"/>
            <p14:sldId id="264"/>
            <p14:sldId id="315"/>
            <p14:sldId id="316"/>
            <p14:sldId id="258"/>
            <p14:sldId id="317"/>
            <p14:sldId id="319"/>
            <p14:sldId id="259"/>
            <p14:sldId id="320"/>
            <p14:sldId id="318"/>
            <p14:sldId id="322"/>
            <p14:sldId id="325"/>
            <p14:sldId id="340"/>
            <p14:sldId id="321"/>
            <p14:sldId id="323"/>
            <p14:sldId id="324"/>
            <p14:sldId id="269"/>
            <p14:sldId id="297"/>
            <p14:sldId id="298"/>
            <p14:sldId id="299"/>
            <p14:sldId id="326"/>
            <p14:sldId id="261"/>
            <p14:sldId id="296"/>
            <p14:sldId id="328"/>
            <p14:sldId id="329"/>
            <p14:sldId id="271"/>
            <p14:sldId id="330"/>
            <p14:sldId id="272"/>
            <p14:sldId id="302"/>
            <p14:sldId id="303"/>
            <p14:sldId id="331"/>
            <p14:sldId id="300"/>
            <p14:sldId id="301"/>
            <p14:sldId id="335"/>
            <p14:sldId id="336"/>
            <p14:sldId id="304"/>
            <p14:sldId id="309"/>
            <p14:sldId id="334"/>
            <p14:sldId id="339"/>
            <p14:sldId id="333"/>
            <p14:sldId id="341"/>
            <p14:sldId id="337"/>
            <p14:sldId id="342"/>
          </p14:sldIdLst>
        </p14:section>
        <p14:section name="Untitled Section" id="{C8A16AB7-B056-41DB-A493-A0A256E6FA0B}">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p:cViewPr varScale="1">
        <p:scale>
          <a:sx n="72" d="100"/>
          <a:sy n="72" d="100"/>
        </p:scale>
        <p:origin x="1350"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a:defRPr/>
            </a:pPr>
            <a:fld id="{B1DA3EB4-0D20-4FD4-B8D7-7123BD929A0D}" type="datetimeFigureOut">
              <a:rPr lang="en-US"/>
              <a:pPr>
                <a:defRPr/>
              </a:pPr>
              <a:t>1/27/2018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a:defRPr/>
            </a:pPr>
            <a:fld id="{0E276EF6-1E98-4DAE-93B5-C82DF98BEE75}" type="slidenum">
              <a:rPr lang="en-GB"/>
              <a:pPr>
                <a:defRPr/>
              </a:pPr>
              <a:t>‹#›</a:t>
            </a:fld>
            <a:endParaRPr lang="en-GB"/>
          </a:p>
        </p:txBody>
      </p:sp>
    </p:spTree>
    <p:extLst>
      <p:ext uri="{BB962C8B-B14F-4D97-AF65-F5344CB8AC3E}">
        <p14:creationId xmlns:p14="http://schemas.microsoft.com/office/powerpoint/2010/main" val="17109375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011E96D-5AE4-4273-B42E-655E91F5CB87}" type="datetimeFigureOut">
              <a:rPr lang="en-US" smtClean="0"/>
              <a:t>1/27/2018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76568BD-CEF7-468C-B6AE-A38CE848E563}" type="slidenum">
              <a:rPr lang="en-US" smtClean="0"/>
              <a:t>‹#›</a:t>
            </a:fld>
            <a:endParaRPr lang="en-US"/>
          </a:p>
        </p:txBody>
      </p:sp>
    </p:spTree>
    <p:extLst>
      <p:ext uri="{BB962C8B-B14F-4D97-AF65-F5344CB8AC3E}">
        <p14:creationId xmlns:p14="http://schemas.microsoft.com/office/powerpoint/2010/main" val="25591451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76568BD-CEF7-468C-B6AE-A38CE848E563}" type="slidenum">
              <a:rPr lang="en-US" smtClean="0"/>
              <a:t>1</a:t>
            </a:fld>
            <a:endParaRPr lang="en-US"/>
          </a:p>
        </p:txBody>
      </p:sp>
    </p:spTree>
    <p:extLst>
      <p:ext uri="{BB962C8B-B14F-4D97-AF65-F5344CB8AC3E}">
        <p14:creationId xmlns:p14="http://schemas.microsoft.com/office/powerpoint/2010/main" val="23509053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76568BD-CEF7-468C-B6AE-A38CE848E563}" type="slidenum">
              <a:rPr lang="en-US" smtClean="0"/>
              <a:t>3</a:t>
            </a:fld>
            <a:endParaRPr lang="en-US"/>
          </a:p>
        </p:txBody>
      </p:sp>
    </p:spTree>
    <p:extLst>
      <p:ext uri="{BB962C8B-B14F-4D97-AF65-F5344CB8AC3E}">
        <p14:creationId xmlns:p14="http://schemas.microsoft.com/office/powerpoint/2010/main" val="33832436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76568BD-CEF7-468C-B6AE-A38CE848E563}" type="slidenum">
              <a:rPr lang="en-US" smtClean="0"/>
              <a:t>6</a:t>
            </a:fld>
            <a:endParaRPr lang="en-US"/>
          </a:p>
        </p:txBody>
      </p:sp>
    </p:spTree>
    <p:extLst>
      <p:ext uri="{BB962C8B-B14F-4D97-AF65-F5344CB8AC3E}">
        <p14:creationId xmlns:p14="http://schemas.microsoft.com/office/powerpoint/2010/main" val="15931332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76568BD-CEF7-468C-B6AE-A38CE848E563}" type="slidenum">
              <a:rPr lang="en-US" smtClean="0"/>
              <a:t>9</a:t>
            </a:fld>
            <a:endParaRPr lang="en-US"/>
          </a:p>
        </p:txBody>
      </p:sp>
    </p:spTree>
    <p:extLst>
      <p:ext uri="{BB962C8B-B14F-4D97-AF65-F5344CB8AC3E}">
        <p14:creationId xmlns:p14="http://schemas.microsoft.com/office/powerpoint/2010/main" val="29800319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76568BD-CEF7-468C-B6AE-A38CE848E563}" type="slidenum">
              <a:rPr lang="en-US" smtClean="0"/>
              <a:t>18</a:t>
            </a:fld>
            <a:endParaRPr lang="en-US"/>
          </a:p>
        </p:txBody>
      </p:sp>
    </p:spTree>
    <p:extLst>
      <p:ext uri="{BB962C8B-B14F-4D97-AF65-F5344CB8AC3E}">
        <p14:creationId xmlns:p14="http://schemas.microsoft.com/office/powerpoint/2010/main" val="2912033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76568BD-CEF7-468C-B6AE-A38CE848E563}" type="slidenum">
              <a:rPr lang="en-US" smtClean="0"/>
              <a:t>23</a:t>
            </a:fld>
            <a:endParaRPr lang="en-US"/>
          </a:p>
        </p:txBody>
      </p:sp>
    </p:spTree>
    <p:extLst>
      <p:ext uri="{BB962C8B-B14F-4D97-AF65-F5344CB8AC3E}">
        <p14:creationId xmlns:p14="http://schemas.microsoft.com/office/powerpoint/2010/main" val="11378422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76568BD-CEF7-468C-B6AE-A38CE848E563}" type="slidenum">
              <a:rPr lang="en-US" smtClean="0"/>
              <a:t>25</a:t>
            </a:fld>
            <a:endParaRPr lang="en-US"/>
          </a:p>
        </p:txBody>
      </p:sp>
    </p:spTree>
    <p:extLst>
      <p:ext uri="{BB962C8B-B14F-4D97-AF65-F5344CB8AC3E}">
        <p14:creationId xmlns:p14="http://schemas.microsoft.com/office/powerpoint/2010/main" val="26144761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76568BD-CEF7-468C-B6AE-A38CE848E563}" type="slidenum">
              <a:rPr lang="en-US" smtClean="0"/>
              <a:t>27</a:t>
            </a:fld>
            <a:endParaRPr lang="en-US"/>
          </a:p>
        </p:txBody>
      </p:sp>
    </p:spTree>
    <p:extLst>
      <p:ext uri="{BB962C8B-B14F-4D97-AF65-F5344CB8AC3E}">
        <p14:creationId xmlns:p14="http://schemas.microsoft.com/office/powerpoint/2010/main" val="105345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76568BD-CEF7-468C-B6AE-A38CE848E563}" type="slidenum">
              <a:rPr lang="en-US" smtClean="0"/>
              <a:t>29</a:t>
            </a:fld>
            <a:endParaRPr lang="en-US"/>
          </a:p>
        </p:txBody>
      </p:sp>
    </p:spTree>
    <p:extLst>
      <p:ext uri="{BB962C8B-B14F-4D97-AF65-F5344CB8AC3E}">
        <p14:creationId xmlns:p14="http://schemas.microsoft.com/office/powerpoint/2010/main" val="20015471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76568BD-CEF7-468C-B6AE-A38CE848E563}" type="slidenum">
              <a:rPr lang="en-US" smtClean="0"/>
              <a:t>32</a:t>
            </a:fld>
            <a:endParaRPr lang="en-US"/>
          </a:p>
        </p:txBody>
      </p:sp>
    </p:spTree>
    <p:extLst>
      <p:ext uri="{BB962C8B-B14F-4D97-AF65-F5344CB8AC3E}">
        <p14:creationId xmlns:p14="http://schemas.microsoft.com/office/powerpoint/2010/main" val="1771867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7E0DFB4A-89CA-4EAA-A8F1-030EA283BF7C}" type="datetimeFigureOut">
              <a:rPr lang="en-US" smtClean="0"/>
              <a:pPr>
                <a:defRPr/>
              </a:pPr>
              <a:t>1/27/2018</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ACB6EEB-ADDD-41E7-B125-59F28B41F503}" type="slidenum">
              <a:rPr lang="en-GB" smtClean="0"/>
              <a:pPr>
                <a:defRPr/>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D46CBC22-1052-41C4-B18C-1369C87E4132}" type="datetimeFigureOut">
              <a:rPr lang="en-US" smtClean="0"/>
              <a:pPr>
                <a:defRPr/>
              </a:pPr>
              <a:t>1/27/2018</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477A3FC7-CF56-4AD4-90A7-83BB257626F4}"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61ABA2F5-2DD3-4BC5-B352-7DF95E43BA18}" type="datetimeFigureOut">
              <a:rPr lang="en-US" smtClean="0"/>
              <a:pPr>
                <a:defRPr/>
              </a:pPr>
              <a:t>1/27/2018</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6024B50-2B23-428D-81BA-2740E87EC5C1}" type="slidenum">
              <a:rPr lang="en-GB" smtClean="0"/>
              <a:pPr>
                <a:defRPr/>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FFC62DC4-8118-4064-9635-470926365628}" type="datetimeFigureOut">
              <a:rPr lang="en-US" smtClean="0"/>
              <a:pPr>
                <a:defRPr/>
              </a:pPr>
              <a:t>1/27/2018</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D9749C48-09AD-4E89-B8D2-156B08F81EEE}"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12154BF6-7321-478F-80CA-7FDE89D8E879}" type="datetimeFigureOut">
              <a:rPr lang="en-US" smtClean="0"/>
              <a:pPr>
                <a:defRPr/>
              </a:pPr>
              <a:t>1/27/2018</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99A61CA1-2949-4D4B-98BE-CDCA6ACAE1BA}" type="slidenum">
              <a:rPr lang="en-GB" smtClean="0"/>
              <a:pPr>
                <a:defRPr/>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fld id="{66155C66-B67F-4DAB-B587-CB6DB2AF28B3}" type="datetimeFigureOut">
              <a:rPr lang="en-US" smtClean="0"/>
              <a:pPr>
                <a:defRPr/>
              </a:pPr>
              <a:t>1/27/2018</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A5FC2AA7-F08A-4D07-9DD0-90E9B9F657D5}"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E773D444-D031-4C32-98BE-BB4A4045D1E7}" type="datetimeFigureOut">
              <a:rPr lang="en-US" smtClean="0"/>
              <a:pPr>
                <a:defRPr/>
              </a:pPr>
              <a:t>1/27/2018</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E30FA8BA-EF61-4897-8BBD-682FE06D7492}"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ACCD9D41-0508-4198-9E6A-B2250B224DCD}" type="datetimeFigureOut">
              <a:rPr lang="en-US" smtClean="0"/>
              <a:pPr>
                <a:defRPr/>
              </a:pPr>
              <a:t>1/27/2018</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8C35652C-6375-47A7-BF74-2A55B50D131D}" type="slidenum">
              <a:rPr lang="en-GB" smtClean="0"/>
              <a:pPr>
                <a:defRPr/>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9477AA08-2DB7-4872-B5A3-3CBB6C118608}" type="datetimeFigureOut">
              <a:rPr lang="en-US" smtClean="0"/>
              <a:pPr>
                <a:defRPr/>
              </a:pPr>
              <a:t>1/27/2018</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DB5D9903-4B5A-40F5-A7F9-42799E932CDE}"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275986E7-718B-40EA-9759-101800C6AC22}" type="datetimeFigureOut">
              <a:rPr lang="en-US" smtClean="0"/>
              <a:pPr>
                <a:defRPr/>
              </a:pPr>
              <a:t>1/27/2018</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46DBE5D-93DF-44B2-AEB9-11BDB2E44B41}"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0E5484EF-AD76-4616-AD7C-841D6AE760F9}" type="datetimeFigureOut">
              <a:rPr lang="en-US" smtClean="0"/>
              <a:pPr>
                <a:defRPr/>
              </a:pPr>
              <a:t>1/27/2018</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7779C3EC-F877-45E7-B41D-005A235AD193}"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pPr>
              <a:defRPr/>
            </a:pPr>
            <a:fld id="{C710B457-83C5-4D16-801C-BF843F28590E}" type="datetimeFigureOut">
              <a:rPr lang="en-US" smtClean="0"/>
              <a:pPr>
                <a:defRPr/>
              </a:pPr>
              <a:t>1/27/2018</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pPr>
              <a:defRPr/>
            </a:pPr>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pPr>
              <a:defRPr/>
            </a:pPr>
            <a:fld id="{51F49717-BB5C-40D2-994A-8BAB2EDDFB9B}"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who.int/mediacentre/factsheets/fs369/en/"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upload.wikimedia.org/wikipedia/en/3/38/Dylan&amp;Eric.jpg"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upload.wikimedia.org/wikipedia/en/d/dc/Eric_harris_dylan_klebold.jpg"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a:xfrm>
            <a:off x="251520" y="1371600"/>
            <a:ext cx="8784976" cy="1927225"/>
          </a:xfrm>
        </p:spPr>
        <p:txBody>
          <a:bodyPr/>
          <a:lstStyle/>
          <a:p>
            <a:pPr eaLnBrk="1" hangingPunct="1"/>
            <a:r>
              <a:rPr lang="en-GB" dirty="0"/>
              <a:t>Inside EXTREME PSYCHOPATHOLOGY</a:t>
            </a:r>
          </a:p>
        </p:txBody>
      </p:sp>
      <p:sp>
        <p:nvSpPr>
          <p:cNvPr id="3" name="Subtitle 2"/>
          <p:cNvSpPr>
            <a:spLocks noGrp="1"/>
          </p:cNvSpPr>
          <p:nvPr>
            <p:ph type="subTitle" idx="1"/>
          </p:nvPr>
        </p:nvSpPr>
        <p:spPr>
          <a:xfrm>
            <a:off x="1371600" y="3886200"/>
            <a:ext cx="6400800" cy="2471738"/>
          </a:xfrm>
        </p:spPr>
        <p:txBody>
          <a:bodyPr rtlCol="0">
            <a:normAutofit/>
          </a:bodyPr>
          <a:lstStyle/>
          <a:p>
            <a:pPr eaLnBrk="1" fontAlgn="auto" hangingPunct="1">
              <a:spcAft>
                <a:spcPts val="0"/>
              </a:spcAft>
              <a:buFont typeface="Arial" pitchFamily="34" charset="0"/>
              <a:buNone/>
              <a:defRPr/>
            </a:pPr>
            <a:r>
              <a:rPr lang="en-GB" sz="3000" dirty="0"/>
              <a:t>Dangerous Abnormality </a:t>
            </a:r>
          </a:p>
          <a:p>
            <a:pPr eaLnBrk="1" fontAlgn="auto" hangingPunct="1">
              <a:spcAft>
                <a:spcPts val="0"/>
              </a:spcAft>
              <a:buFont typeface="Arial" pitchFamily="34" charset="0"/>
              <a:buNone/>
              <a:defRPr/>
            </a:pPr>
            <a:r>
              <a:rPr lang="en-GB" sz="3000" dirty="0"/>
              <a:t>Serial Killers</a:t>
            </a:r>
          </a:p>
          <a:p>
            <a:pPr eaLnBrk="1" fontAlgn="auto" hangingPunct="1">
              <a:spcAft>
                <a:spcPts val="0"/>
              </a:spcAft>
              <a:buFont typeface="Arial" pitchFamily="34" charset="0"/>
              <a:buNone/>
              <a:defRPr/>
            </a:pPr>
            <a:r>
              <a:rPr lang="en-GB" dirty="0"/>
              <a:t>Severe Psychopathology</a:t>
            </a:r>
          </a:p>
          <a:p>
            <a:pPr eaLnBrk="1" fontAlgn="auto" hangingPunct="1">
              <a:spcAft>
                <a:spcPts val="0"/>
              </a:spcAft>
              <a:buFont typeface="Arial" pitchFamily="34" charset="0"/>
              <a:buNone/>
              <a:defRPr/>
            </a:pPr>
            <a:r>
              <a:rPr lang="en-GB" dirty="0"/>
              <a:t>Creative Psychopathology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A022F-1CDC-4202-BD7F-434BC9250FF3}"/>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AF8ED37B-1F0B-4B3E-AE6A-C94D8F175665}"/>
              </a:ext>
            </a:extLst>
          </p:cNvPr>
          <p:cNvSpPr>
            <a:spLocks noGrp="1"/>
          </p:cNvSpPr>
          <p:nvPr>
            <p:ph idx="1"/>
          </p:nvPr>
        </p:nvSpPr>
        <p:spPr/>
        <p:txBody>
          <a:bodyPr/>
          <a:lstStyle/>
          <a:p>
            <a:r>
              <a:rPr lang="en-GB" dirty="0"/>
              <a:t>What does it mean to be ‘insane’?</a:t>
            </a:r>
          </a:p>
          <a:p>
            <a:endParaRPr lang="en-GB" dirty="0"/>
          </a:p>
          <a:p>
            <a:endParaRPr lang="en-GB" dirty="0"/>
          </a:p>
        </p:txBody>
      </p:sp>
    </p:spTree>
    <p:extLst>
      <p:ext uri="{BB962C8B-B14F-4D97-AF65-F5344CB8AC3E}">
        <p14:creationId xmlns:p14="http://schemas.microsoft.com/office/powerpoint/2010/main" val="7926900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eaLnBrk="1" hangingPunct="1"/>
            <a:r>
              <a:rPr lang="en-GB" dirty="0"/>
              <a:t>Answer: ‘Insanity’ Definitions</a:t>
            </a:r>
          </a:p>
        </p:txBody>
      </p:sp>
      <p:sp>
        <p:nvSpPr>
          <p:cNvPr id="8195" name="Content Placeholder 2"/>
          <p:cNvSpPr>
            <a:spLocks noGrp="1"/>
          </p:cNvSpPr>
          <p:nvPr>
            <p:ph idx="1"/>
          </p:nvPr>
        </p:nvSpPr>
        <p:spPr/>
        <p:txBody>
          <a:bodyPr/>
          <a:lstStyle/>
          <a:p>
            <a:pPr eaLnBrk="1" hangingPunct="1"/>
            <a:r>
              <a:rPr lang="en-US" b="1" dirty="0"/>
              <a:t>Not guilty by reason of insanity</a:t>
            </a:r>
            <a:r>
              <a:rPr lang="en-US" dirty="0"/>
              <a:t> (legal definition)</a:t>
            </a:r>
          </a:p>
          <a:p>
            <a:pPr lvl="1" eaLnBrk="1" hangingPunct="1">
              <a:buFont typeface="Arial" charset="0"/>
              <a:buNone/>
            </a:pPr>
            <a:r>
              <a:rPr lang="en-US" dirty="0"/>
              <a:t>at time of conduct, person had disease or defect, lacked substantial capacity to know act was wrong or  understand law violation (ignorance no excuse)</a:t>
            </a:r>
          </a:p>
          <a:p>
            <a:pPr eaLnBrk="1" hangingPunct="1"/>
            <a:r>
              <a:rPr lang="en-US" b="1" dirty="0"/>
              <a:t>Competence to stand trial </a:t>
            </a:r>
            <a:r>
              <a:rPr lang="en-US" dirty="0"/>
              <a:t>(legal definition)</a:t>
            </a:r>
          </a:p>
          <a:p>
            <a:pPr lvl="1" eaLnBrk="1" hangingPunct="1">
              <a:buFont typeface="Arial" charset="0"/>
              <a:buNone/>
            </a:pPr>
            <a:r>
              <a:rPr lang="en-US" dirty="0"/>
              <a:t>cannot understand trial proceedings</a:t>
            </a:r>
          </a:p>
          <a:p>
            <a:pPr eaLnBrk="1" hangingPunct="1"/>
            <a:r>
              <a:rPr lang="en-US" b="1" dirty="0"/>
              <a:t>Involuntary commitment </a:t>
            </a:r>
            <a:r>
              <a:rPr lang="en-US" dirty="0"/>
              <a:t>(medically declared insane; grounds for sectioning) </a:t>
            </a:r>
          </a:p>
          <a:p>
            <a:pPr lvl="1" eaLnBrk="1" hangingPunct="1">
              <a:buFont typeface="Arial" charset="0"/>
              <a:buNone/>
            </a:pPr>
            <a:r>
              <a:rPr lang="en-US" dirty="0"/>
              <a:t>Person poses danger to self or others</a:t>
            </a:r>
          </a:p>
          <a:p>
            <a:pPr lvl="1" eaLnBrk="1" hangingPunct="1">
              <a:buFont typeface="Arial" charset="0"/>
              <a:buNone/>
            </a:pPr>
            <a:endParaRPr lang="en-US" dirty="0"/>
          </a:p>
          <a:p>
            <a:pPr lvl="1" eaLnBrk="1" hangingPunct="1">
              <a:buFont typeface="Arial" charset="0"/>
              <a:buNone/>
            </a:pPr>
            <a:endParaRPr lang="en-US" dirty="0"/>
          </a:p>
          <a:p>
            <a:pPr lvl="1" eaLnBrk="1" hangingPunct="1">
              <a:buFont typeface="Arial" charset="0"/>
              <a:buNone/>
            </a:pPr>
            <a:endParaRPr lang="en-US" dirty="0"/>
          </a:p>
          <a:p>
            <a:pPr eaLnBrk="1" hangingPunct="1"/>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C7AD7-1645-4FBA-B9D2-2DBEBEF1AC8A}"/>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D1417B0C-578D-43AE-8AFC-EBE0BA7B2D9D}"/>
              </a:ext>
            </a:extLst>
          </p:cNvPr>
          <p:cNvSpPr>
            <a:spLocks noGrp="1"/>
          </p:cNvSpPr>
          <p:nvPr>
            <p:ph idx="1"/>
          </p:nvPr>
        </p:nvSpPr>
        <p:spPr/>
        <p:txBody>
          <a:bodyPr/>
          <a:lstStyle/>
          <a:p>
            <a:r>
              <a:rPr lang="en-GB" dirty="0"/>
              <a:t>What do these definitions have in common?</a:t>
            </a:r>
          </a:p>
        </p:txBody>
      </p:sp>
    </p:spTree>
    <p:extLst>
      <p:ext uri="{BB962C8B-B14F-4D97-AF65-F5344CB8AC3E}">
        <p14:creationId xmlns:p14="http://schemas.microsoft.com/office/powerpoint/2010/main" val="6517703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1D747-2D06-44F5-A440-26CEFE554B17}"/>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D8DBD751-F3BC-4305-B827-549721BBDC29}"/>
              </a:ext>
            </a:extLst>
          </p:cNvPr>
          <p:cNvSpPr>
            <a:spLocks noGrp="1"/>
          </p:cNvSpPr>
          <p:nvPr>
            <p:ph idx="1"/>
          </p:nvPr>
        </p:nvSpPr>
        <p:spPr/>
        <p:txBody>
          <a:bodyPr/>
          <a:lstStyle/>
          <a:p>
            <a:r>
              <a:rPr lang="en-GB" dirty="0"/>
              <a:t>All link to not being in control of self or reactions</a:t>
            </a:r>
          </a:p>
          <a:p>
            <a:r>
              <a:rPr lang="en-GB" dirty="0"/>
              <a:t>Therefore not being culpable for self or reactions</a:t>
            </a:r>
          </a:p>
          <a:p>
            <a:endParaRPr lang="en-GB" dirty="0"/>
          </a:p>
          <a:p>
            <a:endParaRPr lang="en-GB" dirty="0"/>
          </a:p>
          <a:p>
            <a:r>
              <a:rPr lang="en-GB" dirty="0"/>
              <a:t>Can be used to declare insanity for extreme or dangerous criminal acts</a:t>
            </a:r>
          </a:p>
          <a:p>
            <a:r>
              <a:rPr lang="en-GB" dirty="0"/>
              <a:t>Or as excuse to take away personal freedom as way of ‘protecting’ self or others</a:t>
            </a:r>
          </a:p>
          <a:p>
            <a:endParaRPr lang="en-GB" dirty="0"/>
          </a:p>
          <a:p>
            <a:r>
              <a:rPr lang="en-GB" dirty="0"/>
              <a:t>Any other links?</a:t>
            </a:r>
          </a:p>
        </p:txBody>
      </p:sp>
    </p:spTree>
    <p:extLst>
      <p:ext uri="{BB962C8B-B14F-4D97-AF65-F5344CB8AC3E}">
        <p14:creationId xmlns:p14="http://schemas.microsoft.com/office/powerpoint/2010/main" val="9364920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404663"/>
            <a:ext cx="8229600" cy="1152129"/>
          </a:xfrm>
        </p:spPr>
        <p:txBody>
          <a:bodyPr>
            <a:normAutofit fontScale="90000"/>
          </a:bodyPr>
          <a:lstStyle/>
          <a:p>
            <a:pPr algn="ctr">
              <a:lnSpc>
                <a:spcPct val="115000"/>
              </a:lnSpc>
              <a:spcAft>
                <a:spcPts val="1000"/>
              </a:spcAft>
            </a:pPr>
            <a:br>
              <a:rPr lang="en-GB" dirty="0"/>
            </a:br>
            <a:br>
              <a:rPr lang="en-GB" dirty="0"/>
            </a:br>
            <a:br>
              <a:rPr lang="en-GB" dirty="0"/>
            </a:br>
            <a:br>
              <a:rPr lang="en-GB" dirty="0"/>
            </a:br>
            <a:br>
              <a:rPr lang="en-GB" dirty="0"/>
            </a:br>
            <a:br>
              <a:rPr lang="en-GB" dirty="0"/>
            </a:br>
            <a:br>
              <a:rPr lang="en-GB" dirty="0"/>
            </a:br>
            <a:br>
              <a:rPr lang="en-GB" sz="3600" dirty="0">
                <a:latin typeface="Calibri"/>
                <a:ea typeface="Calibri"/>
                <a:cs typeface="Times New Roman"/>
              </a:rPr>
            </a:br>
            <a:br>
              <a:rPr lang="en-GB" dirty="0">
                <a:latin typeface="Times New Roman"/>
                <a:ea typeface="Times New Roman"/>
              </a:rPr>
            </a:br>
            <a:r>
              <a:rPr lang="en-GB" dirty="0">
                <a:latin typeface="Times New Roman"/>
                <a:ea typeface="Times New Roman"/>
              </a:rPr>
              <a:t>Question</a:t>
            </a:r>
            <a:r>
              <a:rPr lang="en-GB" sz="5600" dirty="0">
                <a:latin typeface="Times New Roman"/>
                <a:ea typeface="Times New Roman"/>
              </a:rPr>
              <a:t> </a:t>
            </a:r>
            <a:br>
              <a:rPr lang="en-GB" sz="3600" dirty="0">
                <a:latin typeface="Calibri"/>
                <a:ea typeface="Calibri"/>
                <a:cs typeface="Times New Roman"/>
              </a:rPr>
            </a:br>
            <a:br>
              <a:rPr lang="en-GB" sz="3600" dirty="0">
                <a:latin typeface="Calibri"/>
                <a:ea typeface="Calibri"/>
                <a:cs typeface="Times New Roman"/>
              </a:rPr>
            </a:br>
            <a:r>
              <a:rPr lang="en-GB" sz="3600" dirty="0">
                <a:latin typeface="Calibri"/>
                <a:ea typeface="Calibri"/>
                <a:cs typeface="Times New Roman"/>
              </a:rPr>
              <a:t>What do you think is the number one cause of disability in the world for people aged 15 to 44?</a:t>
            </a:r>
            <a:br>
              <a:rPr lang="en-GB" sz="3600" dirty="0">
                <a:latin typeface="Calibri"/>
                <a:ea typeface="Calibri"/>
                <a:cs typeface="Times New Roman"/>
              </a:rPr>
            </a:br>
            <a:br>
              <a:rPr lang="en-GB" sz="3600" dirty="0">
                <a:latin typeface="Calibri"/>
                <a:ea typeface="Calibri"/>
                <a:cs typeface="Times New Roman"/>
              </a:rPr>
            </a:br>
            <a:r>
              <a:rPr lang="en-GB" sz="3600" dirty="0">
                <a:latin typeface="Calibri"/>
                <a:ea typeface="Calibri"/>
                <a:cs typeface="Times New Roman"/>
              </a:rPr>
              <a:t>It is also the number one cause of disability in the US</a:t>
            </a:r>
            <a:br>
              <a:rPr lang="en-GB" sz="3600" dirty="0">
                <a:latin typeface="Calibri"/>
                <a:ea typeface="Calibri"/>
                <a:cs typeface="Times New Roman"/>
              </a:rPr>
            </a:br>
            <a:br>
              <a:rPr lang="en-GB" sz="3600" dirty="0">
                <a:latin typeface="Calibri"/>
                <a:ea typeface="Calibri"/>
                <a:cs typeface="Times New Roman"/>
              </a:rPr>
            </a:br>
            <a:r>
              <a:rPr lang="en-GB" sz="3600" dirty="0">
                <a:latin typeface="Calibri"/>
                <a:ea typeface="Calibri"/>
                <a:cs typeface="Times New Roman"/>
              </a:rPr>
              <a:t>It is the third cause of disability in Europe</a:t>
            </a:r>
            <a:br>
              <a:rPr lang="en-GB" sz="3600" i="1" dirty="0">
                <a:latin typeface="Calibri"/>
                <a:ea typeface="Calibri"/>
                <a:cs typeface="Times New Roman"/>
              </a:rPr>
            </a:br>
            <a:br>
              <a:rPr lang="en-GB" sz="3600" dirty="0">
                <a:latin typeface="Calibri"/>
                <a:ea typeface="Calibri"/>
                <a:cs typeface="Times New Roman"/>
              </a:rPr>
            </a:br>
            <a:br>
              <a:rPr lang="en-GB" sz="3600" dirty="0">
                <a:latin typeface="Calibri"/>
                <a:ea typeface="Calibri"/>
                <a:cs typeface="Times New Roman"/>
              </a:rPr>
            </a:br>
            <a:endParaRPr lang="en-GB" u="sng" dirty="0"/>
          </a:p>
        </p:txBody>
      </p:sp>
      <p:pic>
        <p:nvPicPr>
          <p:cNvPr id="9219" name="Content Placeholder 3"/>
          <p:cNvPicPr>
            <a:picLocks noGrp="1" noChangeAspect="1" noChangeArrowheads="1"/>
          </p:cNvPicPr>
          <p:nvPr>
            <p:ph idx="1"/>
          </p:nvPr>
        </p:nvPicPr>
        <p:blipFill>
          <a:blip r:embed="rId3"/>
          <a:stretch>
            <a:fillRect/>
          </a:stretch>
        </p:blipFill>
        <p:spPr>
          <a:xfrm>
            <a:off x="4571997" y="4038598"/>
            <a:ext cx="5" cy="3"/>
          </a:xfr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B37CD-B230-4271-A094-06F3C804852F}"/>
              </a:ext>
            </a:extLst>
          </p:cNvPr>
          <p:cNvSpPr>
            <a:spLocks noGrp="1"/>
          </p:cNvSpPr>
          <p:nvPr>
            <p:ph type="title"/>
          </p:nvPr>
        </p:nvSpPr>
        <p:spPr/>
        <p:txBody>
          <a:bodyPr/>
          <a:lstStyle/>
          <a:p>
            <a:r>
              <a:rPr lang="en-GB" dirty="0"/>
              <a:t>Answer: DEPRESSION</a:t>
            </a:r>
          </a:p>
        </p:txBody>
      </p:sp>
      <p:sp>
        <p:nvSpPr>
          <p:cNvPr id="3" name="Content Placeholder 2">
            <a:extLst>
              <a:ext uri="{FF2B5EF4-FFF2-40B4-BE49-F238E27FC236}">
                <a16:creationId xmlns:a16="http://schemas.microsoft.com/office/drawing/2014/main" id="{0821D898-9138-4C9B-A75F-45E57AECCCDC}"/>
              </a:ext>
            </a:extLst>
          </p:cNvPr>
          <p:cNvSpPr>
            <a:spLocks noGrp="1"/>
          </p:cNvSpPr>
          <p:nvPr>
            <p:ph idx="1"/>
          </p:nvPr>
        </p:nvSpPr>
        <p:spPr/>
        <p:txBody>
          <a:bodyPr>
            <a:normAutofit fontScale="92500"/>
          </a:bodyPr>
          <a:lstStyle/>
          <a:p>
            <a:r>
              <a:rPr lang="en-GB" dirty="0"/>
              <a:t>Affects over 300 million people across globe</a:t>
            </a:r>
          </a:p>
          <a:p>
            <a:r>
              <a:rPr lang="en-GB" dirty="0"/>
              <a:t>Is major contributor to overall global burden of disease</a:t>
            </a:r>
          </a:p>
          <a:p>
            <a:r>
              <a:rPr lang="en-GB" dirty="0"/>
              <a:t>More women are affected by depression than men</a:t>
            </a:r>
          </a:p>
          <a:p>
            <a:r>
              <a:rPr lang="en-GB" dirty="0"/>
              <a:t>Depression is different from usual mood fluctuations and short-lived emotional responses to challenges in everyday life</a:t>
            </a:r>
          </a:p>
          <a:p>
            <a:r>
              <a:rPr lang="en-GB" dirty="0"/>
              <a:t>Especially when long-lasting and with moderate or severe intensity, depression may become a serious health condition</a:t>
            </a:r>
          </a:p>
          <a:p>
            <a:r>
              <a:rPr lang="en-GB" dirty="0"/>
              <a:t>Close to 800 000 people die due to suicide linked to depression every year</a:t>
            </a:r>
          </a:p>
          <a:p>
            <a:r>
              <a:rPr lang="en-GB" dirty="0"/>
              <a:t>Suicide is the second leading cause of death in 15-29 year-olds.</a:t>
            </a:r>
          </a:p>
          <a:p>
            <a:endParaRPr lang="en-GB" dirty="0"/>
          </a:p>
          <a:p>
            <a:r>
              <a:rPr lang="en-GB" sz="1300" dirty="0">
                <a:hlinkClick r:id="rId2"/>
              </a:rPr>
              <a:t>http://www.who.int/mediacentre/factsheets/fs369/en/</a:t>
            </a:r>
            <a:r>
              <a:rPr lang="en-GB" sz="1300" dirty="0"/>
              <a:t> </a:t>
            </a:r>
          </a:p>
        </p:txBody>
      </p:sp>
    </p:spTree>
    <p:extLst>
      <p:ext uri="{BB962C8B-B14F-4D97-AF65-F5344CB8AC3E}">
        <p14:creationId xmlns:p14="http://schemas.microsoft.com/office/powerpoint/2010/main" val="40873499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BCE54-D7C4-42D7-BFA8-D134FA3C84CF}"/>
              </a:ext>
            </a:extLst>
          </p:cNvPr>
          <p:cNvSpPr>
            <a:spLocks noGrp="1"/>
          </p:cNvSpPr>
          <p:nvPr>
            <p:ph type="title"/>
          </p:nvPr>
        </p:nvSpPr>
        <p:spPr/>
        <p:txBody>
          <a:bodyPr>
            <a:normAutofit fontScale="90000"/>
          </a:bodyPr>
          <a:lstStyle/>
          <a:p>
            <a:r>
              <a:rPr lang="en-GB" dirty="0"/>
              <a:t>Extreme Criminal Acts and Psychopathology</a:t>
            </a:r>
          </a:p>
        </p:txBody>
      </p:sp>
      <p:sp>
        <p:nvSpPr>
          <p:cNvPr id="3" name="Content Placeholder 2">
            <a:extLst>
              <a:ext uri="{FF2B5EF4-FFF2-40B4-BE49-F238E27FC236}">
                <a16:creationId xmlns:a16="http://schemas.microsoft.com/office/drawing/2014/main" id="{E949BC0D-F053-4B22-8681-958F6F964CEE}"/>
              </a:ext>
            </a:extLst>
          </p:cNvPr>
          <p:cNvSpPr>
            <a:spLocks noGrp="1"/>
          </p:cNvSpPr>
          <p:nvPr>
            <p:ph idx="1"/>
          </p:nvPr>
        </p:nvSpPr>
        <p:spPr/>
        <p:txBody>
          <a:bodyPr/>
          <a:lstStyle/>
          <a:p>
            <a:endParaRPr lang="en-GB" dirty="0"/>
          </a:p>
          <a:p>
            <a:r>
              <a:rPr lang="en-GB" dirty="0"/>
              <a:t>What are the worst criminal acts you can think of?</a:t>
            </a:r>
          </a:p>
        </p:txBody>
      </p:sp>
    </p:spTree>
    <p:extLst>
      <p:ext uri="{BB962C8B-B14F-4D97-AF65-F5344CB8AC3E}">
        <p14:creationId xmlns:p14="http://schemas.microsoft.com/office/powerpoint/2010/main" val="38311759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fontScale="90000"/>
          </a:bodyPr>
          <a:lstStyle/>
          <a:p>
            <a:r>
              <a:rPr lang="en-GB" dirty="0"/>
              <a:t>Extreme Criminal Acts and Psychopathology</a:t>
            </a:r>
          </a:p>
        </p:txBody>
      </p:sp>
      <p:sp>
        <p:nvSpPr>
          <p:cNvPr id="10243" name="Content Placeholder 2"/>
          <p:cNvSpPr>
            <a:spLocks noGrp="1"/>
          </p:cNvSpPr>
          <p:nvPr>
            <p:ph idx="1"/>
          </p:nvPr>
        </p:nvSpPr>
        <p:spPr>
          <a:xfrm>
            <a:off x="457200" y="1600200"/>
            <a:ext cx="8229600" cy="4900613"/>
          </a:xfrm>
        </p:spPr>
        <p:txBody>
          <a:bodyPr/>
          <a:lstStyle/>
          <a:p>
            <a:pPr eaLnBrk="1" hangingPunct="1">
              <a:lnSpc>
                <a:spcPct val="90000"/>
              </a:lnSpc>
            </a:pPr>
            <a:r>
              <a:rPr lang="en-US" sz="2800" dirty="0"/>
              <a:t>Murder</a:t>
            </a:r>
          </a:p>
          <a:p>
            <a:pPr eaLnBrk="1" hangingPunct="1">
              <a:lnSpc>
                <a:spcPct val="90000"/>
              </a:lnSpc>
            </a:pPr>
            <a:r>
              <a:rPr lang="en-US" sz="2800" dirty="0"/>
              <a:t>Multiple Murder</a:t>
            </a:r>
          </a:p>
          <a:p>
            <a:pPr eaLnBrk="1" hangingPunct="1">
              <a:lnSpc>
                <a:spcPct val="90000"/>
              </a:lnSpc>
            </a:pPr>
            <a:r>
              <a:rPr lang="en-US" sz="2800" dirty="0"/>
              <a:t>Sex Crimes</a:t>
            </a:r>
          </a:p>
          <a:p>
            <a:pPr eaLnBrk="1" hangingPunct="1">
              <a:lnSpc>
                <a:spcPct val="90000"/>
              </a:lnSpc>
            </a:pPr>
            <a:r>
              <a:rPr lang="en-US" sz="2800" dirty="0"/>
              <a:t>Torture</a:t>
            </a:r>
          </a:p>
          <a:p>
            <a:pPr eaLnBrk="1" hangingPunct="1">
              <a:lnSpc>
                <a:spcPct val="90000"/>
              </a:lnSpc>
            </a:pPr>
            <a:r>
              <a:rPr lang="en-US" sz="2800" dirty="0"/>
              <a:t>Cannibalism</a:t>
            </a:r>
          </a:p>
          <a:p>
            <a:pPr eaLnBrk="1" hangingPunct="1">
              <a:lnSpc>
                <a:spcPct val="90000"/>
              </a:lnSpc>
            </a:pPr>
            <a:r>
              <a:rPr lang="en-US" sz="2800" dirty="0"/>
              <a:t>Harming children in any way </a:t>
            </a:r>
          </a:p>
          <a:p>
            <a:pPr eaLnBrk="1" hangingPunct="1">
              <a:lnSpc>
                <a:spcPct val="90000"/>
              </a:lnSpc>
            </a:pPr>
            <a:endParaRPr lang="en-US" sz="2800" dirty="0"/>
          </a:p>
          <a:p>
            <a:pPr marL="0" indent="0" eaLnBrk="1" hangingPunct="1">
              <a:lnSpc>
                <a:spcPct val="90000"/>
              </a:lnSpc>
              <a:buNone/>
            </a:pPr>
            <a:endParaRPr lang="en-US" sz="2800" dirty="0"/>
          </a:p>
          <a:p>
            <a:pPr eaLnBrk="1" hangingPunct="1">
              <a:lnSpc>
                <a:spcPct val="90000"/>
              </a:lnSpc>
              <a:buFont typeface="Arial" charset="0"/>
              <a:buNone/>
            </a:pPr>
            <a:endParaRPr lang="en-US" dirty="0"/>
          </a:p>
          <a:p>
            <a:pPr eaLnBrk="1" hangingPunct="1">
              <a:lnSpc>
                <a:spcPct val="90000"/>
              </a:lnSpc>
            </a:pPr>
            <a:endParaRPr lang="en-US" dirty="0"/>
          </a:p>
          <a:p>
            <a:pPr eaLnBrk="1" hangingPunct="1">
              <a:lnSpc>
                <a:spcPct val="90000"/>
              </a:lnSpc>
              <a:buFont typeface="Arial" charset="0"/>
              <a:buNone/>
            </a:pPr>
            <a:endParaRPr lang="en-US" dirty="0"/>
          </a:p>
          <a:p>
            <a:pPr eaLnBrk="1" hangingPunct="1"/>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6B0F4-B5C8-4EEF-8FAD-9798E89BB2F2}"/>
              </a:ext>
            </a:extLst>
          </p:cNvPr>
          <p:cNvSpPr>
            <a:spLocks noGrp="1"/>
          </p:cNvSpPr>
          <p:nvPr>
            <p:ph type="title"/>
          </p:nvPr>
        </p:nvSpPr>
        <p:spPr/>
        <p:txBody>
          <a:bodyPr/>
          <a:lstStyle/>
          <a:p>
            <a:r>
              <a:rPr lang="en-GB" dirty="0"/>
              <a:t>Psychopathology</a:t>
            </a:r>
          </a:p>
        </p:txBody>
      </p:sp>
      <p:sp>
        <p:nvSpPr>
          <p:cNvPr id="3" name="Content Placeholder 2">
            <a:extLst>
              <a:ext uri="{FF2B5EF4-FFF2-40B4-BE49-F238E27FC236}">
                <a16:creationId xmlns:a16="http://schemas.microsoft.com/office/drawing/2014/main" id="{AA013AC4-5FBC-4667-A0F0-2A2ED4774592}"/>
              </a:ext>
            </a:extLst>
          </p:cNvPr>
          <p:cNvSpPr>
            <a:spLocks noGrp="1"/>
          </p:cNvSpPr>
          <p:nvPr>
            <p:ph idx="1"/>
          </p:nvPr>
        </p:nvSpPr>
        <p:spPr/>
        <p:txBody>
          <a:bodyPr/>
          <a:lstStyle/>
          <a:p>
            <a:r>
              <a:rPr lang="en-GB" dirty="0"/>
              <a:t>Can you think of any psychopathological (or mental) disorders that are linked to such crimes?</a:t>
            </a:r>
          </a:p>
        </p:txBody>
      </p:sp>
    </p:spTree>
    <p:extLst>
      <p:ext uri="{BB962C8B-B14F-4D97-AF65-F5344CB8AC3E}">
        <p14:creationId xmlns:p14="http://schemas.microsoft.com/office/powerpoint/2010/main" val="14283575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2E7FF-1E14-4405-A92D-92B1B3A5B8BB}"/>
              </a:ext>
            </a:extLst>
          </p:cNvPr>
          <p:cNvSpPr>
            <a:spLocks noGrp="1"/>
          </p:cNvSpPr>
          <p:nvPr>
            <p:ph type="title"/>
          </p:nvPr>
        </p:nvSpPr>
        <p:spPr/>
        <p:txBody>
          <a:bodyPr/>
          <a:lstStyle/>
          <a:p>
            <a:r>
              <a:rPr lang="en-GB" dirty="0"/>
              <a:t>Stigma</a:t>
            </a:r>
          </a:p>
        </p:txBody>
      </p:sp>
      <p:sp>
        <p:nvSpPr>
          <p:cNvPr id="3" name="Content Placeholder 2">
            <a:extLst>
              <a:ext uri="{FF2B5EF4-FFF2-40B4-BE49-F238E27FC236}">
                <a16:creationId xmlns:a16="http://schemas.microsoft.com/office/drawing/2014/main" id="{D31440AB-4861-4165-8DFA-8258284B500A}"/>
              </a:ext>
            </a:extLst>
          </p:cNvPr>
          <p:cNvSpPr>
            <a:spLocks noGrp="1"/>
          </p:cNvSpPr>
          <p:nvPr>
            <p:ph idx="1"/>
          </p:nvPr>
        </p:nvSpPr>
        <p:spPr/>
        <p:txBody>
          <a:bodyPr/>
          <a:lstStyle/>
          <a:p>
            <a:r>
              <a:rPr lang="en-GB" dirty="0"/>
              <a:t>Paranoid Schizophrenia and Autism are linked to extreme criminal acts </a:t>
            </a:r>
          </a:p>
          <a:p>
            <a:r>
              <a:rPr lang="en-GB" dirty="0"/>
              <a:t>Psychopaths or sociopaths are usually cited but this disorder does not actually exist as a disorder (i.e. no clinical diagnosis)</a:t>
            </a:r>
          </a:p>
          <a:p>
            <a:r>
              <a:rPr lang="en-GB" dirty="0"/>
              <a:t>Personality Disorders or paranoid schizophrenia is used instead as they come closest to the diagnosis</a:t>
            </a:r>
          </a:p>
          <a:p>
            <a:r>
              <a:rPr lang="en-GB" dirty="0"/>
              <a:t>This has led to a stigma attached to those living with personality disorders or schizophrenia </a:t>
            </a:r>
          </a:p>
          <a:p>
            <a:r>
              <a:rPr lang="en-GB" dirty="0"/>
              <a:t>Those living with autism who commit crimes also have their condition linked to the criminal activity unfairly </a:t>
            </a:r>
          </a:p>
        </p:txBody>
      </p:sp>
    </p:spTree>
    <p:extLst>
      <p:ext uri="{BB962C8B-B14F-4D97-AF65-F5344CB8AC3E}">
        <p14:creationId xmlns:p14="http://schemas.microsoft.com/office/powerpoint/2010/main" val="22630096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8A93D-9037-4666-9540-1B65D1954DB7}"/>
              </a:ext>
            </a:extLst>
          </p:cNvPr>
          <p:cNvSpPr>
            <a:spLocks noGrp="1"/>
          </p:cNvSpPr>
          <p:nvPr>
            <p:ph type="title"/>
          </p:nvPr>
        </p:nvSpPr>
        <p:spPr/>
        <p:txBody>
          <a:bodyPr/>
          <a:lstStyle/>
          <a:p>
            <a:r>
              <a:rPr lang="en-GB" dirty="0"/>
              <a:t>Psychopaths: A Definition</a:t>
            </a:r>
          </a:p>
        </p:txBody>
      </p:sp>
      <p:sp>
        <p:nvSpPr>
          <p:cNvPr id="3" name="Content Placeholder 2">
            <a:extLst>
              <a:ext uri="{FF2B5EF4-FFF2-40B4-BE49-F238E27FC236}">
                <a16:creationId xmlns:a16="http://schemas.microsoft.com/office/drawing/2014/main" id="{BBCC0A5C-D6B7-49CC-9171-247FB8093C9C}"/>
              </a:ext>
            </a:extLst>
          </p:cNvPr>
          <p:cNvSpPr>
            <a:spLocks noGrp="1"/>
          </p:cNvSpPr>
          <p:nvPr>
            <p:ph idx="1"/>
          </p:nvPr>
        </p:nvSpPr>
        <p:spPr>
          <a:xfrm>
            <a:off x="457200" y="1524000"/>
            <a:ext cx="8229600" cy="4911824"/>
          </a:xfrm>
        </p:spPr>
        <p:txBody>
          <a:bodyPr>
            <a:normAutofit/>
          </a:bodyPr>
          <a:lstStyle/>
          <a:p>
            <a:r>
              <a:rPr lang="en-GB" dirty="0"/>
              <a:t>This is a very specific mental condition that rarely involves killing, or even psychosis</a:t>
            </a:r>
          </a:p>
          <a:p>
            <a:r>
              <a:rPr lang="en-GB" dirty="0"/>
              <a:t>Psychopaths are not disoriented or out of touch with reality, nor do they experience the delusions, hallucinations, or intense subjective distress that characterize most other mental disorders</a:t>
            </a:r>
          </a:p>
          <a:p>
            <a:r>
              <a:rPr lang="en-GB" dirty="0"/>
              <a:t>Unlike psychotic individuals, psychopaths are rational and aware of what they are doing and why</a:t>
            </a:r>
          </a:p>
          <a:p>
            <a:r>
              <a:rPr lang="en-GB" dirty="0"/>
              <a:t>Their behaviour is usually the result of their own choice</a:t>
            </a:r>
          </a:p>
          <a:p>
            <a:r>
              <a:rPr lang="en-GB" dirty="0"/>
              <a:t>Genetic and environmental factors are said to influence the condition</a:t>
            </a:r>
          </a:p>
          <a:p>
            <a:endParaRPr lang="en-GB" dirty="0"/>
          </a:p>
          <a:p>
            <a:endParaRPr lang="en-GB" dirty="0"/>
          </a:p>
        </p:txBody>
      </p:sp>
    </p:spTree>
    <p:extLst>
      <p:ext uri="{BB962C8B-B14F-4D97-AF65-F5344CB8AC3E}">
        <p14:creationId xmlns:p14="http://schemas.microsoft.com/office/powerpoint/2010/main" val="34049564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Psychopaths </a:t>
            </a:r>
          </a:p>
        </p:txBody>
      </p:sp>
      <p:sp>
        <p:nvSpPr>
          <p:cNvPr id="3" name="Content Placeholder 2"/>
          <p:cNvSpPr>
            <a:spLocks noGrp="1"/>
          </p:cNvSpPr>
          <p:nvPr>
            <p:ph idx="1"/>
          </p:nvPr>
        </p:nvSpPr>
        <p:spPr/>
        <p:txBody>
          <a:bodyPr>
            <a:normAutofit/>
          </a:bodyPr>
          <a:lstStyle/>
          <a:p>
            <a:r>
              <a:rPr lang="en-GB" dirty="0"/>
              <a:t>Psychopaths display extreme immoral and antisocial behaviour, usually find pleasure in criminal, sexual or aggressive acts, do not learn from past behaviours, and do not show remorse</a:t>
            </a:r>
          </a:p>
          <a:p>
            <a:r>
              <a:rPr lang="en-GB" dirty="0"/>
              <a:t>They are said to be incapable of experiencing any emotion (including love or hate) except disdain for others</a:t>
            </a:r>
          </a:p>
          <a:p>
            <a:r>
              <a:rPr lang="en-GB" dirty="0"/>
              <a:t>Around 15% of prisoners in England and Wales are classed as psychopaths</a:t>
            </a:r>
          </a:p>
          <a:p>
            <a:r>
              <a:rPr lang="en-GB" dirty="0"/>
              <a:t>Some are said to be some of the most successful business owners in the world </a:t>
            </a:r>
          </a:p>
        </p:txBody>
      </p:sp>
    </p:spTree>
    <p:extLst>
      <p:ext uri="{BB962C8B-B14F-4D97-AF65-F5344CB8AC3E}">
        <p14:creationId xmlns:p14="http://schemas.microsoft.com/office/powerpoint/2010/main" val="3348798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8ED0A-CE3A-4D5C-AB01-16778594BA8F}"/>
              </a:ext>
            </a:extLst>
          </p:cNvPr>
          <p:cNvSpPr>
            <a:spLocks noGrp="1"/>
          </p:cNvSpPr>
          <p:nvPr>
            <p:ph type="title"/>
          </p:nvPr>
        </p:nvSpPr>
        <p:spPr/>
        <p:txBody>
          <a:bodyPr/>
          <a:lstStyle/>
          <a:p>
            <a:r>
              <a:rPr lang="en-GB" dirty="0"/>
              <a:t>Responses</a:t>
            </a:r>
          </a:p>
        </p:txBody>
      </p:sp>
      <p:sp>
        <p:nvSpPr>
          <p:cNvPr id="3" name="Content Placeholder 2">
            <a:extLst>
              <a:ext uri="{FF2B5EF4-FFF2-40B4-BE49-F238E27FC236}">
                <a16:creationId xmlns:a16="http://schemas.microsoft.com/office/drawing/2014/main" id="{5A2EE4DF-ABA7-4BEE-8B55-2113BC09D410}"/>
              </a:ext>
            </a:extLst>
          </p:cNvPr>
          <p:cNvSpPr>
            <a:spLocks noGrp="1"/>
          </p:cNvSpPr>
          <p:nvPr>
            <p:ph idx="1"/>
          </p:nvPr>
        </p:nvSpPr>
        <p:spPr/>
        <p:txBody>
          <a:bodyPr>
            <a:normAutofit/>
          </a:bodyPr>
          <a:lstStyle/>
          <a:p>
            <a:r>
              <a:rPr lang="en-GB" dirty="0"/>
              <a:t>Psychopaths are guided different thought processes and are in fact far easier to predict</a:t>
            </a:r>
          </a:p>
          <a:p>
            <a:r>
              <a:rPr lang="en-GB" dirty="0"/>
              <a:t>Psychopaths follow much stricter behaviour patterns because they are unfettered by conscience and live solely for their own enhancement</a:t>
            </a:r>
          </a:p>
          <a:p>
            <a:r>
              <a:rPr lang="en-GB" dirty="0"/>
              <a:t>The difference is so striking, for example, that police hostage negotiators are trained to immediately reverse tactics when a psychopath is identified during a standoff</a:t>
            </a:r>
          </a:p>
          <a:p>
            <a:endParaRPr lang="en-GB" dirty="0"/>
          </a:p>
        </p:txBody>
      </p:sp>
    </p:spTree>
    <p:extLst>
      <p:ext uri="{BB962C8B-B14F-4D97-AF65-F5344CB8AC3E}">
        <p14:creationId xmlns:p14="http://schemas.microsoft.com/office/powerpoint/2010/main" val="18870674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C59AC-B780-4E63-B548-AB1D778CA774}"/>
              </a:ext>
            </a:extLst>
          </p:cNvPr>
          <p:cNvSpPr>
            <a:spLocks noGrp="1"/>
          </p:cNvSpPr>
          <p:nvPr>
            <p:ph type="title"/>
          </p:nvPr>
        </p:nvSpPr>
        <p:spPr/>
        <p:txBody>
          <a:bodyPr/>
          <a:lstStyle/>
          <a:p>
            <a:r>
              <a:rPr lang="en-GB" dirty="0"/>
              <a:t>Psychopaths : Criteria </a:t>
            </a:r>
          </a:p>
        </p:txBody>
      </p:sp>
      <p:sp>
        <p:nvSpPr>
          <p:cNvPr id="3" name="Content Placeholder 2">
            <a:extLst>
              <a:ext uri="{FF2B5EF4-FFF2-40B4-BE49-F238E27FC236}">
                <a16:creationId xmlns:a16="http://schemas.microsoft.com/office/drawing/2014/main" id="{CBBB0E8C-A32A-49A7-9660-7561892AB12C}"/>
              </a:ext>
            </a:extLst>
          </p:cNvPr>
          <p:cNvSpPr>
            <a:spLocks noGrp="1"/>
          </p:cNvSpPr>
          <p:nvPr>
            <p:ph sz="half" idx="1"/>
          </p:nvPr>
        </p:nvSpPr>
        <p:spPr/>
        <p:txBody>
          <a:bodyPr>
            <a:normAutofit fontScale="70000" lnSpcReduction="20000"/>
          </a:bodyPr>
          <a:lstStyle/>
          <a:p>
            <a:r>
              <a:rPr lang="en-GB" dirty="0"/>
              <a:t>Superficial charm and glibness</a:t>
            </a:r>
          </a:p>
          <a:p>
            <a:r>
              <a:rPr lang="en-GB" dirty="0"/>
              <a:t>Inflated sense of self-worth</a:t>
            </a:r>
          </a:p>
          <a:p>
            <a:r>
              <a:rPr lang="en-GB" dirty="0"/>
              <a:t>Constant need for stimulation</a:t>
            </a:r>
          </a:p>
          <a:p>
            <a:r>
              <a:rPr lang="en-GB" dirty="0"/>
              <a:t>Lying pathologically</a:t>
            </a:r>
          </a:p>
          <a:p>
            <a:r>
              <a:rPr lang="en-GB" dirty="0"/>
              <a:t>Conning others; being manipulative</a:t>
            </a:r>
          </a:p>
          <a:p>
            <a:r>
              <a:rPr lang="en-GB" dirty="0"/>
              <a:t>Lack of remorse or guilt</a:t>
            </a:r>
          </a:p>
          <a:p>
            <a:r>
              <a:rPr lang="en-GB" dirty="0"/>
              <a:t>Shallow emotions</a:t>
            </a:r>
          </a:p>
          <a:p>
            <a:r>
              <a:rPr lang="en-GB" dirty="0"/>
              <a:t>Callousness; lack of empathy</a:t>
            </a:r>
          </a:p>
          <a:p>
            <a:r>
              <a:rPr lang="en-GB" dirty="0"/>
              <a:t>Using others (a parasitic lifestyle)</a:t>
            </a:r>
          </a:p>
          <a:p>
            <a:r>
              <a:rPr lang="en-GB" dirty="0"/>
              <a:t>Revocation of conditional release</a:t>
            </a:r>
          </a:p>
          <a:p>
            <a:endParaRPr lang="en-GB" dirty="0"/>
          </a:p>
        </p:txBody>
      </p:sp>
      <p:sp>
        <p:nvSpPr>
          <p:cNvPr id="4" name="Content Placeholder 3">
            <a:extLst>
              <a:ext uri="{FF2B5EF4-FFF2-40B4-BE49-F238E27FC236}">
                <a16:creationId xmlns:a16="http://schemas.microsoft.com/office/drawing/2014/main" id="{9AAE9FD0-89AB-40B1-BED5-06FBDBF67CBC}"/>
              </a:ext>
            </a:extLst>
          </p:cNvPr>
          <p:cNvSpPr>
            <a:spLocks noGrp="1"/>
          </p:cNvSpPr>
          <p:nvPr>
            <p:ph sz="half" idx="2"/>
          </p:nvPr>
        </p:nvSpPr>
        <p:spPr/>
        <p:txBody>
          <a:bodyPr>
            <a:normAutofit fontScale="70000" lnSpcReduction="20000"/>
          </a:bodyPr>
          <a:lstStyle/>
          <a:p>
            <a:r>
              <a:rPr lang="en-GB" dirty="0"/>
              <a:t>Poor control over behaviour</a:t>
            </a:r>
          </a:p>
          <a:p>
            <a:r>
              <a:rPr lang="en-GB" dirty="0"/>
              <a:t>Promiscuous sexual behaviour</a:t>
            </a:r>
          </a:p>
          <a:p>
            <a:r>
              <a:rPr lang="en-GB" dirty="0"/>
              <a:t>Behavioural problems early in life</a:t>
            </a:r>
          </a:p>
          <a:p>
            <a:r>
              <a:rPr lang="en-GB" dirty="0"/>
              <a:t>Lack of realistic, long-term goals</a:t>
            </a:r>
          </a:p>
          <a:p>
            <a:r>
              <a:rPr lang="en-GB" dirty="0"/>
              <a:t>Being impulsive</a:t>
            </a:r>
          </a:p>
          <a:p>
            <a:r>
              <a:rPr lang="en-GB" dirty="0"/>
              <a:t>Being irresponsible</a:t>
            </a:r>
          </a:p>
          <a:p>
            <a:r>
              <a:rPr lang="en-GB" dirty="0"/>
              <a:t>Blaming others and refusing to accept responsibility</a:t>
            </a:r>
          </a:p>
          <a:p>
            <a:r>
              <a:rPr lang="en-GB" dirty="0"/>
              <a:t>Having several marital relationships</a:t>
            </a:r>
          </a:p>
          <a:p>
            <a:r>
              <a:rPr lang="en-GB" dirty="0"/>
              <a:t>Delinquency when young</a:t>
            </a:r>
          </a:p>
          <a:p>
            <a:r>
              <a:rPr lang="en-GB" dirty="0"/>
              <a:t>Criminal acts in several realms (criminal versatility)</a:t>
            </a:r>
          </a:p>
          <a:p>
            <a:endParaRPr lang="en-GB" dirty="0"/>
          </a:p>
        </p:txBody>
      </p:sp>
    </p:spTree>
    <p:extLst>
      <p:ext uri="{BB962C8B-B14F-4D97-AF65-F5344CB8AC3E}">
        <p14:creationId xmlns:p14="http://schemas.microsoft.com/office/powerpoint/2010/main" val="30962608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CF379FC-2697-4808-8B24-B14E253EE4BB}"/>
              </a:ext>
            </a:extLst>
          </p:cNvPr>
          <p:cNvSpPr>
            <a:spLocks noGrp="1"/>
          </p:cNvSpPr>
          <p:nvPr>
            <p:ph type="title"/>
          </p:nvPr>
        </p:nvSpPr>
        <p:spPr/>
        <p:txBody>
          <a:bodyPr/>
          <a:lstStyle/>
          <a:p>
            <a:r>
              <a:rPr lang="en-GB" dirty="0"/>
              <a:t>Treatment </a:t>
            </a:r>
          </a:p>
        </p:txBody>
      </p:sp>
      <p:sp>
        <p:nvSpPr>
          <p:cNvPr id="6" name="Content Placeholder 5">
            <a:extLst>
              <a:ext uri="{FF2B5EF4-FFF2-40B4-BE49-F238E27FC236}">
                <a16:creationId xmlns:a16="http://schemas.microsoft.com/office/drawing/2014/main" id="{0F37E059-768D-407C-9283-1140134BBB66}"/>
              </a:ext>
            </a:extLst>
          </p:cNvPr>
          <p:cNvSpPr>
            <a:spLocks noGrp="1"/>
          </p:cNvSpPr>
          <p:nvPr>
            <p:ph idx="1"/>
          </p:nvPr>
        </p:nvSpPr>
        <p:spPr/>
        <p:txBody>
          <a:bodyPr/>
          <a:lstStyle/>
          <a:p>
            <a:r>
              <a:rPr lang="en-GB" dirty="0"/>
              <a:t>None possible </a:t>
            </a:r>
          </a:p>
          <a:p>
            <a:r>
              <a:rPr lang="en-GB" dirty="0"/>
              <a:t>Integration into social therapy groups or individual counselling has been shown to only enhance manipulation skills of those living with traits </a:t>
            </a:r>
          </a:p>
          <a:p>
            <a:r>
              <a:rPr lang="en-GB" dirty="0"/>
              <a:t>Medication has zero impact</a:t>
            </a:r>
          </a:p>
          <a:p>
            <a:endParaRPr lang="en-GB" dirty="0"/>
          </a:p>
          <a:p>
            <a:pPr marL="0" indent="0">
              <a:buNone/>
            </a:pPr>
            <a:endParaRPr lang="en-GB" dirty="0"/>
          </a:p>
          <a:p>
            <a:r>
              <a:rPr lang="en-GB" dirty="0"/>
              <a:t>Sociopaths are much like psychopaths but have a weak conscience rather than none</a:t>
            </a:r>
          </a:p>
        </p:txBody>
      </p:sp>
    </p:spTree>
    <p:extLst>
      <p:ext uri="{BB962C8B-B14F-4D97-AF65-F5344CB8AC3E}">
        <p14:creationId xmlns:p14="http://schemas.microsoft.com/office/powerpoint/2010/main" val="24905585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0E3472E-3D04-41C7-987F-8790FDF3A815}"/>
              </a:ext>
            </a:extLst>
          </p:cNvPr>
          <p:cNvSpPr>
            <a:spLocks noGrp="1"/>
          </p:cNvSpPr>
          <p:nvPr>
            <p:ph type="ctrTitle"/>
          </p:nvPr>
        </p:nvSpPr>
        <p:spPr/>
        <p:txBody>
          <a:bodyPr/>
          <a:lstStyle/>
          <a:p>
            <a:r>
              <a:rPr lang="en-GB" dirty="0"/>
              <a:t>Extreme psychopathology</a:t>
            </a:r>
          </a:p>
        </p:txBody>
      </p:sp>
      <p:sp>
        <p:nvSpPr>
          <p:cNvPr id="5" name="Subtitle 4">
            <a:extLst>
              <a:ext uri="{FF2B5EF4-FFF2-40B4-BE49-F238E27FC236}">
                <a16:creationId xmlns:a16="http://schemas.microsoft.com/office/drawing/2014/main" id="{ADA6BE47-0934-47F3-A8C1-7D66C90F534A}"/>
              </a:ext>
            </a:extLst>
          </p:cNvPr>
          <p:cNvSpPr>
            <a:spLocks noGrp="1"/>
          </p:cNvSpPr>
          <p:nvPr>
            <p:ph type="subTitle" idx="1"/>
          </p:nvPr>
        </p:nvSpPr>
        <p:spPr>
          <a:xfrm>
            <a:off x="685800" y="3505200"/>
            <a:ext cx="7486600" cy="2444080"/>
          </a:xfrm>
        </p:spPr>
        <p:txBody>
          <a:bodyPr>
            <a:normAutofit/>
          </a:bodyPr>
          <a:lstStyle/>
          <a:p>
            <a:r>
              <a:rPr lang="en-GB" dirty="0"/>
              <a:t>Serial Killers</a:t>
            </a:r>
          </a:p>
          <a:p>
            <a:r>
              <a:rPr lang="en-GB" dirty="0"/>
              <a:t>Murder</a:t>
            </a:r>
          </a:p>
          <a:p>
            <a:endParaRPr lang="en-GB" dirty="0"/>
          </a:p>
          <a:p>
            <a:r>
              <a:rPr lang="en-GB" b="1" dirty="0"/>
              <a:t>Disclaimer: Please do not engage with this part of the lesson if you do not wish to </a:t>
            </a:r>
          </a:p>
        </p:txBody>
      </p:sp>
    </p:spTree>
    <p:extLst>
      <p:ext uri="{BB962C8B-B14F-4D97-AF65-F5344CB8AC3E}">
        <p14:creationId xmlns:p14="http://schemas.microsoft.com/office/powerpoint/2010/main" val="9800808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fontScale="90000"/>
          </a:bodyPr>
          <a:lstStyle/>
          <a:p>
            <a:r>
              <a:rPr lang="en-GB" dirty="0"/>
              <a:t>Extreme Atypical Behaviour: Serial Killers</a:t>
            </a:r>
          </a:p>
        </p:txBody>
      </p:sp>
      <p:sp>
        <p:nvSpPr>
          <p:cNvPr id="11267" name="Content Placeholder 2"/>
          <p:cNvSpPr>
            <a:spLocks noGrp="1"/>
          </p:cNvSpPr>
          <p:nvPr>
            <p:ph idx="1"/>
          </p:nvPr>
        </p:nvSpPr>
        <p:spPr/>
        <p:txBody>
          <a:bodyPr>
            <a:normAutofit/>
          </a:bodyPr>
          <a:lstStyle/>
          <a:p>
            <a:r>
              <a:rPr lang="en-GB" sz="3300" dirty="0"/>
              <a:t>Murder of more than three people </a:t>
            </a:r>
          </a:p>
          <a:p>
            <a:r>
              <a:rPr lang="en-GB" sz="3300" dirty="0"/>
              <a:t>Have ‘cooling off’ periods in between (a spree is not therefore classified as work of serial killer)</a:t>
            </a:r>
          </a:p>
          <a:p>
            <a:r>
              <a:rPr lang="en-GB" sz="3300" dirty="0"/>
              <a:t>Have ‘method’ of killing</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Psychological Profiling of Serial Killers</a:t>
            </a:r>
          </a:p>
        </p:txBody>
      </p:sp>
      <p:sp>
        <p:nvSpPr>
          <p:cNvPr id="3" name="Content Placeholder 2"/>
          <p:cNvSpPr>
            <a:spLocks noGrp="1"/>
          </p:cNvSpPr>
          <p:nvPr>
            <p:ph idx="1"/>
          </p:nvPr>
        </p:nvSpPr>
        <p:spPr/>
        <p:txBody>
          <a:bodyPr/>
          <a:lstStyle/>
          <a:p>
            <a:pPr marL="342900" lvl="0" indent="-342900">
              <a:tabLst>
                <a:tab pos="457200" algn="l"/>
              </a:tabLst>
            </a:pPr>
            <a:r>
              <a:rPr lang="en-GB" dirty="0">
                <a:latin typeface="Arial" panose="020B0604020202020204" pitchFamily="34" charset="0"/>
                <a:ea typeface="Times New Roman" panose="02020603050405020304" pitchFamily="18" charset="0"/>
                <a:cs typeface="Times New Roman" panose="02020603050405020304" pitchFamily="18" charset="0"/>
              </a:rPr>
              <a:t>88% male</a:t>
            </a: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tabLst>
                <a:tab pos="457200" algn="l"/>
              </a:tabLst>
            </a:pPr>
            <a:r>
              <a:rPr lang="en-GB" dirty="0">
                <a:latin typeface="Arial" panose="020B0604020202020204" pitchFamily="34" charset="0"/>
                <a:ea typeface="Times New Roman" panose="02020603050405020304" pitchFamily="18" charset="0"/>
                <a:cs typeface="Times New Roman" panose="02020603050405020304" pitchFamily="18" charset="0"/>
              </a:rPr>
              <a:t>85% white</a:t>
            </a: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tabLst>
                <a:tab pos="457200" algn="l"/>
              </a:tabLst>
            </a:pPr>
            <a:r>
              <a:rPr lang="en-GB" dirty="0">
                <a:latin typeface="Arial" panose="020B0604020202020204" pitchFamily="34" charset="0"/>
                <a:ea typeface="Times New Roman" panose="02020603050405020304" pitchFamily="18" charset="0"/>
                <a:cs typeface="Times New Roman" panose="02020603050405020304" pitchFamily="18" charset="0"/>
              </a:rPr>
              <a:t>Usually commit first murder aged 28.5</a:t>
            </a: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tabLst>
                <a:tab pos="457200" algn="l"/>
              </a:tabLst>
            </a:pPr>
            <a:r>
              <a:rPr lang="en-GB" dirty="0">
                <a:latin typeface="Arial" panose="020B0604020202020204" pitchFamily="34" charset="0"/>
                <a:ea typeface="Times New Roman" panose="02020603050405020304" pitchFamily="18" charset="0"/>
                <a:cs typeface="Times New Roman" panose="02020603050405020304" pitchFamily="18" charset="0"/>
              </a:rPr>
              <a:t>62% only target strangers</a:t>
            </a: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tabLst>
                <a:tab pos="457200" algn="l"/>
              </a:tabLst>
            </a:pPr>
            <a:r>
              <a:rPr lang="en-GB" dirty="0">
                <a:latin typeface="Arial" panose="020B0604020202020204" pitchFamily="34" charset="0"/>
                <a:ea typeface="Times New Roman" panose="02020603050405020304" pitchFamily="18" charset="0"/>
                <a:cs typeface="Times New Roman" panose="02020603050405020304" pitchFamily="18" charset="0"/>
              </a:rPr>
              <a:t>22% kill at least one stranger</a:t>
            </a: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tabLst>
                <a:tab pos="457200" algn="l"/>
              </a:tabLst>
            </a:pPr>
            <a:r>
              <a:rPr lang="en-GB" dirty="0">
                <a:latin typeface="Arial" panose="020B0604020202020204" pitchFamily="34" charset="0"/>
                <a:ea typeface="Times New Roman" panose="02020603050405020304" pitchFamily="18" charset="0"/>
                <a:cs typeface="Times New Roman" panose="02020603050405020304" pitchFamily="18" charset="0"/>
              </a:rPr>
              <a:t>71% kill within one local area</a:t>
            </a: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r>
              <a:rPr lang="en-GB" dirty="0">
                <a:latin typeface="Arial" panose="020B0604020202020204" pitchFamily="34" charset="0"/>
                <a:ea typeface="Times New Roman" panose="02020603050405020304" pitchFamily="18" charset="0"/>
              </a:rPr>
              <a:t>Almost 100% come from dysfunctional backgrounds involving sexual or physical abuse, drugs or alcoholism and their related problems. </a:t>
            </a:r>
            <a:endParaRPr lang="en-GB"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9472084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Universal Traits of ALL serial killers</a:t>
            </a:r>
          </a:p>
        </p:txBody>
      </p:sp>
      <p:sp>
        <p:nvSpPr>
          <p:cNvPr id="3" name="Content Placeholder 2"/>
          <p:cNvSpPr>
            <a:spLocks noGrp="1"/>
          </p:cNvSpPr>
          <p:nvPr>
            <p:ph idx="1"/>
          </p:nvPr>
        </p:nvSpPr>
        <p:spPr/>
        <p:txBody>
          <a:bodyPr/>
          <a:lstStyle/>
          <a:p>
            <a:pPr marL="342900" lvl="0" indent="-342900">
              <a:buFont typeface="Symbol" panose="05050102010706020507" pitchFamily="18" charset="2"/>
              <a:buChar char=""/>
            </a:pPr>
            <a:r>
              <a:rPr lang="en-GB" dirty="0">
                <a:latin typeface="Arial" panose="020B0604020202020204" pitchFamily="34" charset="0"/>
                <a:ea typeface="Times New Roman" panose="02020603050405020304" pitchFamily="18" charset="0"/>
              </a:rPr>
              <a:t>Disorganised thinking</a:t>
            </a:r>
            <a:endParaRPr lang="en-GB" dirty="0">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dirty="0">
                <a:latin typeface="Arial" panose="020B0604020202020204" pitchFamily="34" charset="0"/>
                <a:ea typeface="Times New Roman" panose="02020603050405020304" pitchFamily="18" charset="0"/>
              </a:rPr>
              <a:t>Bipolar mood disorders</a:t>
            </a:r>
            <a:endParaRPr lang="en-GB" dirty="0">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dirty="0">
                <a:latin typeface="Arial" panose="020B0604020202020204" pitchFamily="34" charset="0"/>
                <a:ea typeface="Times New Roman" panose="02020603050405020304" pitchFamily="18" charset="0"/>
              </a:rPr>
              <a:t>Feeling of resentment towards society brought on by their own failings, sexual frustrations, an inability to be social or socially accepted</a:t>
            </a:r>
            <a:endParaRPr lang="en-GB" dirty="0">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dirty="0">
                <a:latin typeface="Arial" panose="020B0604020202020204" pitchFamily="34" charset="0"/>
                <a:ea typeface="Times New Roman" panose="02020603050405020304" pitchFamily="18" charset="0"/>
              </a:rPr>
              <a:t>Over bearing parents</a:t>
            </a:r>
            <a:endParaRPr lang="en-GB" dirty="0">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dirty="0">
                <a:latin typeface="Arial" panose="020B0604020202020204" pitchFamily="34" charset="0"/>
                <a:ea typeface="Times New Roman" panose="02020603050405020304" pitchFamily="18" charset="0"/>
              </a:rPr>
              <a:t>Wild imagination that tends to drag them into a fantasy world</a:t>
            </a:r>
            <a:endParaRPr lang="en-GB"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2500232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Psychopathology and Extreme Criminal Activity: Predictors </a:t>
            </a:r>
          </a:p>
        </p:txBody>
      </p:sp>
      <p:sp>
        <p:nvSpPr>
          <p:cNvPr id="3" name="Content Placeholder 2"/>
          <p:cNvSpPr>
            <a:spLocks noGrp="1"/>
          </p:cNvSpPr>
          <p:nvPr>
            <p:ph idx="1"/>
          </p:nvPr>
        </p:nvSpPr>
        <p:spPr/>
        <p:txBody>
          <a:bodyPr/>
          <a:lstStyle/>
          <a:p>
            <a:pPr marL="0" indent="0">
              <a:buNone/>
            </a:pPr>
            <a:r>
              <a:rPr lang="en-GB" dirty="0"/>
              <a:t>The three most frequently reported behaviours:</a:t>
            </a:r>
          </a:p>
          <a:p>
            <a:pPr lvl="0"/>
            <a:r>
              <a:rPr lang="en-GB" dirty="0"/>
              <a:t>Day dreaming</a:t>
            </a:r>
          </a:p>
          <a:p>
            <a:pPr lvl="0"/>
            <a:r>
              <a:rPr lang="en-GB" dirty="0"/>
              <a:t>Compulsive masturbation</a:t>
            </a:r>
          </a:p>
          <a:p>
            <a:pPr lvl="0"/>
            <a:r>
              <a:rPr lang="en-GB" dirty="0"/>
              <a:t>Isolation</a:t>
            </a:r>
          </a:p>
          <a:p>
            <a:pPr marL="0" indent="0">
              <a:buNone/>
            </a:pPr>
            <a:endParaRPr lang="en-GB" dirty="0"/>
          </a:p>
          <a:p>
            <a:pPr marL="0" indent="0">
              <a:buNone/>
            </a:pPr>
            <a:r>
              <a:rPr lang="en-GB" dirty="0"/>
              <a:t>Psychopathically extreme criminal behaviour can be predicted if child has three behaviours:</a:t>
            </a:r>
          </a:p>
          <a:p>
            <a:pPr lvl="0"/>
            <a:r>
              <a:rPr lang="en-GB" dirty="0"/>
              <a:t>Bedwetting</a:t>
            </a:r>
          </a:p>
          <a:p>
            <a:pPr lvl="0"/>
            <a:r>
              <a:rPr lang="en-GB" dirty="0"/>
              <a:t>Fire-starting</a:t>
            </a:r>
          </a:p>
          <a:p>
            <a:pPr lvl="0"/>
            <a:r>
              <a:rPr lang="en-GB" dirty="0"/>
              <a:t>Torturing animals.</a:t>
            </a:r>
          </a:p>
          <a:p>
            <a:endParaRPr lang="en-GB" dirty="0"/>
          </a:p>
        </p:txBody>
      </p:sp>
    </p:spTree>
    <p:extLst>
      <p:ext uri="{BB962C8B-B14F-4D97-AF65-F5344CB8AC3E}">
        <p14:creationId xmlns:p14="http://schemas.microsoft.com/office/powerpoint/2010/main" val="7010017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7FE58B6-54F4-4B17-A528-74FB3F9A63F5}"/>
              </a:ext>
            </a:extLst>
          </p:cNvPr>
          <p:cNvSpPr>
            <a:spLocks noGrp="1"/>
          </p:cNvSpPr>
          <p:nvPr>
            <p:ph type="ctrTitle"/>
          </p:nvPr>
        </p:nvSpPr>
        <p:spPr/>
        <p:txBody>
          <a:bodyPr/>
          <a:lstStyle/>
          <a:p>
            <a:r>
              <a:rPr lang="en-GB" dirty="0"/>
              <a:t>CASE STUDY </a:t>
            </a:r>
          </a:p>
        </p:txBody>
      </p:sp>
      <p:sp>
        <p:nvSpPr>
          <p:cNvPr id="5" name="Subtitle 4">
            <a:extLst>
              <a:ext uri="{FF2B5EF4-FFF2-40B4-BE49-F238E27FC236}">
                <a16:creationId xmlns:a16="http://schemas.microsoft.com/office/drawing/2014/main" id="{022B0514-393C-4045-AEC3-DB6F42664EE1}"/>
              </a:ext>
            </a:extLst>
          </p:cNvPr>
          <p:cNvSpPr>
            <a:spLocks noGrp="1"/>
          </p:cNvSpPr>
          <p:nvPr>
            <p:ph type="subTitle" idx="1"/>
          </p:nvPr>
        </p:nvSpPr>
        <p:spPr/>
        <p:txBody>
          <a:bodyPr/>
          <a:lstStyle/>
          <a:p>
            <a:r>
              <a:rPr lang="en-GB" dirty="0"/>
              <a:t>Columbine High School Massacre</a:t>
            </a:r>
          </a:p>
        </p:txBody>
      </p:sp>
    </p:spTree>
    <p:extLst>
      <p:ext uri="{BB962C8B-B14F-4D97-AF65-F5344CB8AC3E}">
        <p14:creationId xmlns:p14="http://schemas.microsoft.com/office/powerpoint/2010/main" val="21008411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r>
              <a:rPr lang="en-GB"/>
              <a:t>Columbine High School Massacre</a:t>
            </a:r>
          </a:p>
        </p:txBody>
      </p:sp>
      <p:sp>
        <p:nvSpPr>
          <p:cNvPr id="14339" name="Content Placeholder 2"/>
          <p:cNvSpPr>
            <a:spLocks noGrp="1"/>
          </p:cNvSpPr>
          <p:nvPr>
            <p:ph idx="1"/>
          </p:nvPr>
        </p:nvSpPr>
        <p:spPr/>
        <p:txBody>
          <a:bodyPr>
            <a:normAutofit/>
          </a:bodyPr>
          <a:lstStyle/>
          <a:p>
            <a:r>
              <a:rPr lang="en-GB" dirty="0"/>
              <a:t>On April 20 1999 two male students walked into their High School in Columbine and began a killing spree</a:t>
            </a:r>
          </a:p>
          <a:p>
            <a:r>
              <a:rPr lang="en-GB" dirty="0"/>
              <a:t>It resulted in 15 deaths and 24 injuries</a:t>
            </a:r>
          </a:p>
          <a:p>
            <a:r>
              <a:rPr lang="en-GB" dirty="0"/>
              <a:t>The boys, aged 17 and 18, shot themselves before police could access them </a:t>
            </a:r>
          </a:p>
          <a:p>
            <a:r>
              <a:rPr lang="en-GB" dirty="0"/>
              <a:t>Their motivations have been studied and analysed for almost 20 years</a:t>
            </a:r>
          </a:p>
          <a:p>
            <a:r>
              <a:rPr lang="en-GB" dirty="0"/>
              <a:t>Bullying, the video game DOOM, the Goth culture, and violent music were all cited as factors</a:t>
            </a:r>
          </a:p>
          <a:p>
            <a:pPr eaLnBrk="1" hangingPunct="1">
              <a:buFont typeface="Arial" charset="0"/>
              <a:buNone/>
            </a:pP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6672"/>
            <a:ext cx="8229600" cy="1512168"/>
          </a:xfrm>
        </p:spPr>
        <p:txBody>
          <a:bodyPr>
            <a:normAutofit fontScale="90000"/>
          </a:bodyPr>
          <a:lstStyle/>
          <a:p>
            <a:r>
              <a:rPr lang="en-GB" sz="1100" dirty="0"/>
              <a:t> </a:t>
            </a:r>
            <a:br>
              <a:rPr lang="en-GB" sz="1100" dirty="0"/>
            </a:br>
            <a:r>
              <a:rPr lang="en-GB" sz="1100" dirty="0"/>
              <a:t> </a:t>
            </a:r>
            <a:br>
              <a:rPr lang="en-GB" sz="1100" dirty="0"/>
            </a:br>
            <a:br>
              <a:rPr lang="en-GB" sz="1100" dirty="0"/>
            </a:br>
            <a:br>
              <a:rPr lang="en-GB" sz="1100" dirty="0"/>
            </a:br>
            <a:r>
              <a:rPr lang="en-GB" sz="4400" dirty="0"/>
              <a:t>Eric Harris, 18</a:t>
            </a:r>
            <a:r>
              <a:rPr lang="en-GB" sz="4400" i="1" dirty="0"/>
              <a:t> </a:t>
            </a:r>
            <a:r>
              <a:rPr lang="en-GB" sz="4400" dirty="0"/>
              <a:t>and Dylan Klebold, 17 </a:t>
            </a:r>
            <a:br>
              <a:rPr lang="en-GB" sz="3300" dirty="0"/>
            </a:br>
            <a:r>
              <a:rPr lang="en-GB" sz="3300" dirty="0"/>
              <a:t>Described as ‘The losers of the losers.’ </a:t>
            </a:r>
            <a:br>
              <a:rPr lang="en-GB" sz="3300" dirty="0"/>
            </a:br>
            <a:br>
              <a:rPr lang="en-GB" sz="3300" dirty="0"/>
            </a:br>
            <a:endParaRPr lang="en-GB" sz="3300" dirty="0"/>
          </a:p>
        </p:txBody>
      </p:sp>
      <p:pic>
        <p:nvPicPr>
          <p:cNvPr id="4" name="Content Placeholder 3" descr="File:Dylan&amp;Eric.jpg">
            <a:hlinkClick r:id="rId2"/>
          </p:cNvPr>
          <p:cNvPicPr>
            <a:picLocks noGrp="1"/>
          </p:cNvPicPr>
          <p:nvPr>
            <p:ph idx="1"/>
          </p:nvPr>
        </p:nvPicPr>
        <p:blipFill rotWithShape="1">
          <a:blip r:embed="rId3"/>
          <a:srcRect l="1379" t="2728" r="1610" b="3636"/>
          <a:stretch/>
        </p:blipFill>
        <p:spPr bwMode="auto">
          <a:xfrm>
            <a:off x="1115616" y="1844824"/>
            <a:ext cx="6696744" cy="4464496"/>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150130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GB"/>
              <a:t>Behaviours</a:t>
            </a:r>
          </a:p>
        </p:txBody>
      </p:sp>
      <p:sp>
        <p:nvSpPr>
          <p:cNvPr id="19459" name="Content Placeholder 2"/>
          <p:cNvSpPr>
            <a:spLocks noGrp="1"/>
          </p:cNvSpPr>
          <p:nvPr>
            <p:ph idx="1"/>
          </p:nvPr>
        </p:nvSpPr>
        <p:spPr>
          <a:xfrm>
            <a:off x="457200" y="1412776"/>
            <a:ext cx="8401050" cy="5110162"/>
          </a:xfrm>
        </p:spPr>
        <p:txBody>
          <a:bodyPr/>
          <a:lstStyle/>
          <a:p>
            <a:r>
              <a:rPr lang="en-GB" sz="3000" dirty="0"/>
              <a:t>The boys went on a killing spree that lasted almost an hour</a:t>
            </a:r>
          </a:p>
          <a:p>
            <a:r>
              <a:rPr lang="en-GB" sz="3000" dirty="0"/>
              <a:t>They treated it like ‘a party’, witnesses stated</a:t>
            </a:r>
          </a:p>
          <a:p>
            <a:r>
              <a:rPr lang="en-GB" sz="3000" dirty="0"/>
              <a:t>They delighted in their power and were mercilessly cruel to students </a:t>
            </a:r>
          </a:p>
          <a:p>
            <a:r>
              <a:rPr lang="en-GB" sz="3000" dirty="0"/>
              <a:t>Later, they appeared bored and disillusioned </a:t>
            </a:r>
          </a:p>
          <a:p>
            <a:r>
              <a:rPr lang="en-GB" sz="3000" dirty="0"/>
              <a:t>Klebold was heard to state ‘maybe we should use a knife’ to increase the ‘fun’. </a:t>
            </a:r>
          </a:p>
          <a:p>
            <a:r>
              <a:rPr lang="en-GB" sz="3000" dirty="0"/>
              <a:t>They fired almost 250 shots between them</a:t>
            </a:r>
          </a:p>
          <a:p>
            <a:pPr marL="0" indent="0">
              <a:buNone/>
            </a:pPr>
            <a:endParaRPr lang="en-GB" dirty="0"/>
          </a:p>
        </p:txBody>
      </p:sp>
    </p:spTree>
    <p:extLst>
      <p:ext uri="{BB962C8B-B14F-4D97-AF65-F5344CB8AC3E}">
        <p14:creationId xmlns:p14="http://schemas.microsoft.com/office/powerpoint/2010/main" val="21050707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191344"/>
          </a:xfrm>
        </p:spPr>
        <p:txBody>
          <a:bodyPr>
            <a:normAutofit/>
          </a:bodyPr>
          <a:lstStyle/>
          <a:p>
            <a:r>
              <a:rPr lang="en-GB" sz="2200" dirty="0"/>
              <a:t>Caught on Columbine High School’s cafeteria CCTV</a:t>
            </a:r>
            <a:br>
              <a:rPr lang="en-GB" dirty="0"/>
            </a:br>
            <a:endParaRPr lang="en-GB" dirty="0"/>
          </a:p>
        </p:txBody>
      </p:sp>
      <p:pic>
        <p:nvPicPr>
          <p:cNvPr id="4" name="Content Placeholder 3" descr="File:Eric harris dylan klebold.jpg">
            <a:hlinkClick r:id="rId2"/>
          </p:cNvPr>
          <p:cNvPicPr>
            <a:picLocks noGrp="1"/>
          </p:cNvPicPr>
          <p:nvPr>
            <p:ph idx="1"/>
          </p:nvPr>
        </p:nvPicPr>
        <p:blipFill>
          <a:blip r:embed="rId3"/>
          <a:srcRect/>
          <a:stretch>
            <a:fillRect/>
          </a:stretch>
        </p:blipFill>
        <p:spPr bwMode="auto">
          <a:xfrm>
            <a:off x="611560" y="908720"/>
            <a:ext cx="7992888" cy="5760640"/>
          </a:xfrm>
          <a:prstGeom prst="rect">
            <a:avLst/>
          </a:prstGeom>
          <a:noFill/>
          <a:ln w="9525">
            <a:noFill/>
            <a:miter lim="800000"/>
            <a:headEnd/>
            <a:tailEnd/>
          </a:ln>
        </p:spPr>
      </p:pic>
    </p:spTree>
    <p:extLst>
      <p:ext uri="{BB962C8B-B14F-4D97-AF65-F5344CB8AC3E}">
        <p14:creationId xmlns:p14="http://schemas.microsoft.com/office/powerpoint/2010/main" val="36255070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t>Details</a:t>
            </a:r>
          </a:p>
        </p:txBody>
      </p:sp>
      <p:sp>
        <p:nvSpPr>
          <p:cNvPr id="15363" name="Content Placeholder 2"/>
          <p:cNvSpPr>
            <a:spLocks noGrp="1"/>
          </p:cNvSpPr>
          <p:nvPr>
            <p:ph idx="1"/>
          </p:nvPr>
        </p:nvSpPr>
        <p:spPr/>
        <p:txBody>
          <a:bodyPr/>
          <a:lstStyle/>
          <a:p>
            <a:r>
              <a:rPr lang="en-GB" dirty="0"/>
              <a:t>The boys shot themselves in the school library before police could reach them</a:t>
            </a:r>
          </a:p>
          <a:p>
            <a:r>
              <a:rPr lang="en-GB" dirty="0"/>
              <a:t>Their bodies were found 3 hours later</a:t>
            </a:r>
          </a:p>
          <a:p>
            <a:r>
              <a:rPr lang="en-GB" dirty="0"/>
              <a:t>Their guns were bought from older people, their bullets bought at Wal-Mart</a:t>
            </a:r>
          </a:p>
          <a:p>
            <a:r>
              <a:rPr lang="en-GB" dirty="0"/>
              <a:t>The boys left extensive notes, journals and video diaries to explain their behaviour</a:t>
            </a:r>
          </a:p>
          <a:p>
            <a:r>
              <a:rPr lang="en-GB" dirty="0"/>
              <a:t>They planned the attack for over a year</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BEE1E-38E9-4E51-9C40-B673D97A8AC2}"/>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E093A8E3-94DF-4626-B6E3-8371E491DA5D}"/>
              </a:ext>
            </a:extLst>
          </p:cNvPr>
          <p:cNvSpPr>
            <a:spLocks noGrp="1"/>
          </p:cNvSpPr>
          <p:nvPr>
            <p:ph idx="1"/>
          </p:nvPr>
        </p:nvSpPr>
        <p:spPr/>
        <p:txBody>
          <a:bodyPr/>
          <a:lstStyle/>
          <a:p>
            <a:r>
              <a:rPr lang="en-GB" dirty="0"/>
              <a:t>What are your immediate thought on what could have turned these teenagers into killers? </a:t>
            </a:r>
          </a:p>
          <a:p>
            <a:endParaRPr lang="en-GB" dirty="0"/>
          </a:p>
          <a:p>
            <a:endParaRPr lang="en-GB" dirty="0"/>
          </a:p>
          <a:p>
            <a:r>
              <a:rPr lang="en-GB" dirty="0"/>
              <a:t>We will now go onto look at a few more impactful factors before you consider your end ‘diagnosis’</a:t>
            </a:r>
          </a:p>
        </p:txBody>
      </p:sp>
    </p:spTree>
    <p:extLst>
      <p:ext uri="{BB962C8B-B14F-4D97-AF65-F5344CB8AC3E}">
        <p14:creationId xmlns:p14="http://schemas.microsoft.com/office/powerpoint/2010/main" val="25464071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dirty="0"/>
              <a:t>Backgrounds</a:t>
            </a:r>
          </a:p>
        </p:txBody>
      </p:sp>
      <p:sp>
        <p:nvSpPr>
          <p:cNvPr id="16387" name="Content Placeholder 2"/>
          <p:cNvSpPr>
            <a:spLocks noGrp="1"/>
          </p:cNvSpPr>
          <p:nvPr>
            <p:ph idx="1"/>
          </p:nvPr>
        </p:nvSpPr>
        <p:spPr/>
        <p:txBody>
          <a:bodyPr/>
          <a:lstStyle/>
          <a:p>
            <a:r>
              <a:rPr lang="en-GB" dirty="0"/>
              <a:t>The boys were from good backgrounds</a:t>
            </a:r>
          </a:p>
          <a:p>
            <a:r>
              <a:rPr lang="en-GB" dirty="0"/>
              <a:t>Were middle class</a:t>
            </a:r>
          </a:p>
          <a:p>
            <a:r>
              <a:rPr lang="en-GB" dirty="0"/>
              <a:t>Had not been neglected or abused</a:t>
            </a:r>
          </a:p>
          <a:p>
            <a:r>
              <a:rPr lang="en-GB" dirty="0"/>
              <a:t>Were more bullies than bullied</a:t>
            </a:r>
          </a:p>
          <a:p>
            <a:r>
              <a:rPr lang="en-GB" dirty="0"/>
              <a:t>Apparently showed remorse before the attack</a:t>
            </a:r>
          </a:p>
          <a:p>
            <a:r>
              <a:rPr lang="en-GB" dirty="0"/>
              <a:t>Were heavily into violent video games (i.e. DOOM) and heavy rock music (i.e. Marilyn Manson)</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Personalities</a:t>
            </a:r>
          </a:p>
        </p:txBody>
      </p:sp>
      <p:sp>
        <p:nvSpPr>
          <p:cNvPr id="3" name="Content Placeholder 2"/>
          <p:cNvSpPr>
            <a:spLocks noGrp="1"/>
          </p:cNvSpPr>
          <p:nvPr>
            <p:ph idx="1"/>
          </p:nvPr>
        </p:nvSpPr>
        <p:spPr/>
        <p:txBody>
          <a:bodyPr>
            <a:normAutofit/>
          </a:bodyPr>
          <a:lstStyle/>
          <a:p>
            <a:r>
              <a:rPr lang="en-GB" dirty="0"/>
              <a:t>Both had previously been in trouble with the police, were sentenced to community service and even attended anger management classes</a:t>
            </a:r>
          </a:p>
          <a:p>
            <a:r>
              <a:rPr lang="en-GB" dirty="0"/>
              <a:t>The boys both had extremely supportive parents</a:t>
            </a:r>
          </a:p>
          <a:p>
            <a:r>
              <a:rPr lang="en-GB" dirty="0"/>
              <a:t>Eric and Dylan left evidence of their hate and anger in multiple video diaries (‘</a:t>
            </a:r>
            <a:r>
              <a:rPr lang="en-GB" i="1" dirty="0"/>
              <a:t>The Basement Tapes</a:t>
            </a:r>
            <a:r>
              <a:rPr lang="en-GB" dirty="0"/>
              <a:t>’), journals and extensive plans</a:t>
            </a:r>
          </a:p>
          <a:p>
            <a:r>
              <a:rPr lang="en-GB" dirty="0"/>
              <a:t>They posted threats on their own websites with clues or statements pointing to almost every aspect of the massacre</a:t>
            </a:r>
          </a:p>
          <a:p>
            <a:endParaRPr lang="en-GB" dirty="0"/>
          </a:p>
          <a:p>
            <a:endParaRPr lang="en-GB" dirty="0"/>
          </a:p>
        </p:txBody>
      </p:sp>
    </p:spTree>
    <p:extLst>
      <p:ext uri="{BB962C8B-B14F-4D97-AF65-F5344CB8AC3E}">
        <p14:creationId xmlns:p14="http://schemas.microsoft.com/office/powerpoint/2010/main" val="33196524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Personalities </a:t>
            </a:r>
          </a:p>
        </p:txBody>
      </p:sp>
      <p:sp>
        <p:nvSpPr>
          <p:cNvPr id="3" name="Content Placeholder 2"/>
          <p:cNvSpPr>
            <a:spLocks noGrp="1"/>
          </p:cNvSpPr>
          <p:nvPr>
            <p:ph idx="1"/>
          </p:nvPr>
        </p:nvSpPr>
        <p:spPr/>
        <p:txBody>
          <a:bodyPr>
            <a:normAutofit/>
          </a:bodyPr>
          <a:lstStyle/>
          <a:p>
            <a:r>
              <a:rPr lang="en-GB" dirty="0"/>
              <a:t>Eric had received psychiatric treatment and was on anti-depressants at the time of the attack – the medication did not seem to have any effect</a:t>
            </a:r>
          </a:p>
          <a:p>
            <a:r>
              <a:rPr lang="en-GB" dirty="0"/>
              <a:t>He saw himself as a ‘God like’ and superior human being, and admired Hitler. On the day of the attack he wore a t-shirt that said ‘</a:t>
            </a:r>
            <a:r>
              <a:rPr lang="en-GB" b="1" dirty="0"/>
              <a:t>NATURAL SELECTION</a:t>
            </a:r>
            <a:r>
              <a:rPr lang="en-GB" dirty="0"/>
              <a:t>’</a:t>
            </a:r>
          </a:p>
          <a:p>
            <a:r>
              <a:rPr lang="en-GB" dirty="0"/>
              <a:t>Dylan, in his ‘secret’ journal, was discovered to be self-hating, ‘romantic’, and suicidal, despite expressing similar statements and motivations to Eric in their ‘joint’ journals. </a:t>
            </a:r>
          </a:p>
          <a:p>
            <a:endParaRPr lang="en-GB" dirty="0"/>
          </a:p>
        </p:txBody>
      </p:sp>
    </p:spTree>
    <p:extLst>
      <p:ext uri="{BB962C8B-B14F-4D97-AF65-F5344CB8AC3E}">
        <p14:creationId xmlns:p14="http://schemas.microsoft.com/office/powerpoint/2010/main" val="2707221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a:t>Immediate Blame</a:t>
            </a:r>
          </a:p>
        </p:txBody>
      </p:sp>
      <p:sp>
        <p:nvSpPr>
          <p:cNvPr id="17411" name="Content Placeholder 2"/>
          <p:cNvSpPr>
            <a:spLocks noGrp="1"/>
          </p:cNvSpPr>
          <p:nvPr>
            <p:ph idx="1"/>
          </p:nvPr>
        </p:nvSpPr>
        <p:spPr/>
        <p:txBody>
          <a:bodyPr/>
          <a:lstStyle/>
          <a:p>
            <a:r>
              <a:rPr lang="en-GB"/>
              <a:t>Violent video games and music were blamed</a:t>
            </a:r>
          </a:p>
          <a:p>
            <a:r>
              <a:rPr lang="en-GB"/>
              <a:t>USA became paranoid  and suspicious of their children</a:t>
            </a:r>
          </a:p>
          <a:p>
            <a:r>
              <a:rPr lang="en-GB"/>
              <a:t>Availability of guns and ammunition was not blamed</a:t>
            </a:r>
          </a:p>
          <a:p>
            <a:r>
              <a:rPr lang="en-GB"/>
              <a:t>Wal-Mart later decided to stop selling bullets after survivors lobbied their headquarters</a:t>
            </a:r>
          </a:p>
        </p:txBody>
      </p:sp>
    </p:spTree>
    <p:extLst>
      <p:ext uri="{BB962C8B-B14F-4D97-AF65-F5344CB8AC3E}">
        <p14:creationId xmlns:p14="http://schemas.microsoft.com/office/powerpoint/2010/main" val="25769177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Diagnosis?</a:t>
            </a:r>
          </a:p>
        </p:txBody>
      </p:sp>
      <p:sp>
        <p:nvSpPr>
          <p:cNvPr id="3" name="Content Placeholder 2"/>
          <p:cNvSpPr>
            <a:spLocks noGrp="1"/>
          </p:cNvSpPr>
          <p:nvPr>
            <p:ph idx="1"/>
          </p:nvPr>
        </p:nvSpPr>
        <p:spPr/>
        <p:txBody>
          <a:bodyPr/>
          <a:lstStyle/>
          <a:p>
            <a:r>
              <a:rPr lang="en-GB" dirty="0"/>
              <a:t>What are your own thoughts about the mindset of the teenagers and how this happened?</a:t>
            </a:r>
          </a:p>
          <a:p>
            <a:r>
              <a:rPr lang="en-GB" dirty="0"/>
              <a:t>Do you think one or both suffered from any psychopathological disorder?</a:t>
            </a:r>
          </a:p>
          <a:p>
            <a:r>
              <a:rPr lang="en-GB" dirty="0"/>
              <a:t>What evidence are you basing your answer upon?</a:t>
            </a:r>
          </a:p>
          <a:p>
            <a:endParaRPr lang="en-GB" dirty="0"/>
          </a:p>
          <a:p>
            <a:endParaRPr lang="en-GB" dirty="0"/>
          </a:p>
          <a:p>
            <a:r>
              <a:rPr lang="en-GB" dirty="0"/>
              <a:t>You will be given time to construct a full diagnosis </a:t>
            </a:r>
          </a:p>
        </p:txBody>
      </p:sp>
    </p:spTree>
    <p:extLst>
      <p:ext uri="{BB962C8B-B14F-4D97-AF65-F5344CB8AC3E}">
        <p14:creationId xmlns:p14="http://schemas.microsoft.com/office/powerpoint/2010/main" val="2408108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 Diagnosis</a:t>
            </a:r>
          </a:p>
        </p:txBody>
      </p:sp>
      <p:sp>
        <p:nvSpPr>
          <p:cNvPr id="3" name="Content Placeholder 2"/>
          <p:cNvSpPr>
            <a:spLocks noGrp="1"/>
          </p:cNvSpPr>
          <p:nvPr>
            <p:ph idx="1"/>
          </p:nvPr>
        </p:nvSpPr>
        <p:spPr/>
        <p:txBody>
          <a:bodyPr>
            <a:normAutofit/>
          </a:bodyPr>
          <a:lstStyle/>
          <a:p>
            <a:r>
              <a:rPr lang="en-US" dirty="0"/>
              <a:t>Both boys were suffering from psychopathological orders. In brief, one was a depressive, and one was a psychopath. </a:t>
            </a:r>
          </a:p>
          <a:p>
            <a:endParaRPr lang="en-US" dirty="0"/>
          </a:p>
          <a:p>
            <a:endParaRPr lang="en-US" dirty="0"/>
          </a:p>
          <a:p>
            <a:r>
              <a:rPr lang="en-US" dirty="0"/>
              <a:t>Do you know which was which?</a:t>
            </a:r>
            <a:endParaRPr lang="en-GB" dirty="0"/>
          </a:p>
          <a:p>
            <a:pPr marL="0" indent="0">
              <a:buNone/>
            </a:pPr>
            <a:endParaRPr lang="en-GB" dirty="0"/>
          </a:p>
          <a:p>
            <a:endParaRPr lang="en-GB" dirty="0"/>
          </a:p>
        </p:txBody>
      </p:sp>
    </p:spTree>
    <p:extLst>
      <p:ext uri="{BB962C8B-B14F-4D97-AF65-F5344CB8AC3E}">
        <p14:creationId xmlns:p14="http://schemas.microsoft.com/office/powerpoint/2010/main" val="19660236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50645-CCCC-466F-9A3A-A450AD6BE1DF}"/>
              </a:ext>
            </a:extLst>
          </p:cNvPr>
          <p:cNvSpPr>
            <a:spLocks noGrp="1"/>
          </p:cNvSpPr>
          <p:nvPr>
            <p:ph type="title"/>
          </p:nvPr>
        </p:nvSpPr>
        <p:spPr/>
        <p:txBody>
          <a:bodyPr/>
          <a:lstStyle/>
          <a:p>
            <a:r>
              <a:rPr lang="en-GB" dirty="0"/>
              <a:t>Answer: Disorders</a:t>
            </a:r>
          </a:p>
        </p:txBody>
      </p:sp>
      <p:sp>
        <p:nvSpPr>
          <p:cNvPr id="3" name="Content Placeholder 2">
            <a:extLst>
              <a:ext uri="{FF2B5EF4-FFF2-40B4-BE49-F238E27FC236}">
                <a16:creationId xmlns:a16="http://schemas.microsoft.com/office/drawing/2014/main" id="{65E581F3-E98A-45B0-B62E-A93C177B0868}"/>
              </a:ext>
            </a:extLst>
          </p:cNvPr>
          <p:cNvSpPr>
            <a:spLocks noGrp="1"/>
          </p:cNvSpPr>
          <p:nvPr>
            <p:ph idx="1"/>
          </p:nvPr>
        </p:nvSpPr>
        <p:spPr/>
        <p:txBody>
          <a:bodyPr/>
          <a:lstStyle/>
          <a:p>
            <a:r>
              <a:rPr lang="en-GB" dirty="0"/>
              <a:t>Experts studied the teenagers separately to confirm diagnosis</a:t>
            </a:r>
          </a:p>
          <a:p>
            <a:r>
              <a:rPr lang="en-GB" dirty="0"/>
              <a:t>Eric Harris and Dylan Klebold were radically different individuals, with vastly different motives and opposite mental conditions</a:t>
            </a:r>
          </a:p>
          <a:p>
            <a:r>
              <a:rPr lang="en-GB" dirty="0"/>
              <a:t>Eric Harris was found to be the challenge</a:t>
            </a:r>
          </a:p>
          <a:p>
            <a:r>
              <a:rPr lang="en-GB" dirty="0"/>
              <a:t>He was described as “sweet-faced and well-spoken”, "nice" and “intelligent”</a:t>
            </a:r>
          </a:p>
          <a:p>
            <a:r>
              <a:rPr lang="en-GB" dirty="0"/>
              <a:t>But Harris was in fact cold, calculating, and homicidal</a:t>
            </a:r>
          </a:p>
          <a:p>
            <a:r>
              <a:rPr lang="en-GB" dirty="0"/>
              <a:t>"Klebold was hurting inside while Harris wanted to hurt people” said one psychologist </a:t>
            </a:r>
          </a:p>
          <a:p>
            <a:endParaRPr lang="en-GB" dirty="0"/>
          </a:p>
          <a:p>
            <a:endParaRPr lang="en-GB" dirty="0"/>
          </a:p>
          <a:p>
            <a:endParaRPr lang="en-GB" dirty="0"/>
          </a:p>
        </p:txBody>
      </p:sp>
    </p:spTree>
    <p:extLst>
      <p:ext uri="{BB962C8B-B14F-4D97-AF65-F5344CB8AC3E}">
        <p14:creationId xmlns:p14="http://schemas.microsoft.com/office/powerpoint/2010/main" val="16351361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Criteria</a:t>
            </a:r>
          </a:p>
        </p:txBody>
      </p:sp>
      <p:sp>
        <p:nvSpPr>
          <p:cNvPr id="3" name="Content Placeholder 2"/>
          <p:cNvSpPr>
            <a:spLocks noGrp="1"/>
          </p:cNvSpPr>
          <p:nvPr>
            <p:ph idx="1"/>
          </p:nvPr>
        </p:nvSpPr>
        <p:spPr/>
        <p:txBody>
          <a:bodyPr>
            <a:normAutofit/>
          </a:bodyPr>
          <a:lstStyle/>
          <a:p>
            <a:r>
              <a:rPr lang="en-US" dirty="0"/>
              <a:t>Harris was not merely a troubled kid, the psychiatrists say: he was a psychopath</a:t>
            </a:r>
          </a:p>
          <a:p>
            <a:r>
              <a:rPr lang="en-GB" dirty="0"/>
              <a:t>Dylan Klebold was easier to understand - hot-headed, suicidal, blamed himself for his problems – and suffering from depression</a:t>
            </a:r>
          </a:p>
          <a:p>
            <a:r>
              <a:rPr lang="en-GB" dirty="0"/>
              <a:t>The diagnosis transformed their understanding of the partnership</a:t>
            </a:r>
          </a:p>
          <a:p>
            <a:r>
              <a:rPr lang="en-GB" dirty="0"/>
              <a:t>Despite earlier reports about Harris and Klebold being equal partners, psychiatrists now believe firmly that Harris was the mastermind and driving force</a:t>
            </a:r>
          </a:p>
          <a:p>
            <a:endParaRPr lang="en-GB" dirty="0"/>
          </a:p>
          <a:p>
            <a:endParaRPr lang="en-GB" dirty="0"/>
          </a:p>
          <a:p>
            <a:endParaRPr lang="en-GB" dirty="0"/>
          </a:p>
        </p:txBody>
      </p:sp>
    </p:spTree>
    <p:extLst>
      <p:ext uri="{BB962C8B-B14F-4D97-AF65-F5344CB8AC3E}">
        <p14:creationId xmlns:p14="http://schemas.microsoft.com/office/powerpoint/2010/main" val="37191029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Psychopathic Behaviour</a:t>
            </a:r>
          </a:p>
        </p:txBody>
      </p:sp>
      <p:sp>
        <p:nvSpPr>
          <p:cNvPr id="3" name="Content Placeholder 2"/>
          <p:cNvSpPr>
            <a:spLocks noGrp="1"/>
          </p:cNvSpPr>
          <p:nvPr>
            <p:ph idx="1"/>
          </p:nvPr>
        </p:nvSpPr>
        <p:spPr/>
        <p:txBody>
          <a:bodyPr>
            <a:normAutofit/>
          </a:bodyPr>
          <a:lstStyle/>
          <a:p>
            <a:r>
              <a:rPr lang="en-US" dirty="0"/>
              <a:t>Harris began his private journal with the sentence,</a:t>
            </a:r>
            <a:r>
              <a:rPr lang="en-US" i="1" dirty="0"/>
              <a:t> "I hate the f***</a:t>
            </a:r>
            <a:r>
              <a:rPr lang="en-US" i="1" dirty="0" err="1"/>
              <a:t>ing</a:t>
            </a:r>
            <a:r>
              <a:rPr lang="en-US" i="1" dirty="0"/>
              <a:t> world." </a:t>
            </a:r>
          </a:p>
          <a:p>
            <a:r>
              <a:rPr lang="en-US" dirty="0"/>
              <a:t>The media portrayed this hatred as a lust for revenge</a:t>
            </a:r>
          </a:p>
          <a:p>
            <a:r>
              <a:rPr lang="en-US" dirty="0"/>
              <a:t>But experts evidenced another emotion fueling and overshadowing this hate</a:t>
            </a:r>
          </a:p>
          <a:p>
            <a:r>
              <a:rPr lang="en-US" dirty="0"/>
              <a:t>Harris was actually displaying contempt</a:t>
            </a:r>
          </a:p>
          <a:p>
            <a:r>
              <a:rPr lang="en-US" dirty="0"/>
              <a:t>He displayed characteristics of a messianic-grade </a:t>
            </a:r>
            <a:r>
              <a:rPr lang="en-US" i="1" dirty="0"/>
              <a:t>superiority</a:t>
            </a:r>
            <a:r>
              <a:rPr lang="en-US" dirty="0"/>
              <a:t> complex: out to punish the entire human race for its appalling inferiority </a:t>
            </a:r>
            <a:endParaRPr lang="en-GB" dirty="0"/>
          </a:p>
          <a:p>
            <a:endParaRPr lang="en-GB" dirty="0"/>
          </a:p>
        </p:txBody>
      </p:sp>
    </p:spTree>
    <p:extLst>
      <p:ext uri="{BB962C8B-B14F-4D97-AF65-F5344CB8AC3E}">
        <p14:creationId xmlns:p14="http://schemas.microsoft.com/office/powerpoint/2010/main" val="38229434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Diagnosis</a:t>
            </a:r>
          </a:p>
        </p:txBody>
      </p:sp>
      <p:sp>
        <p:nvSpPr>
          <p:cNvPr id="3" name="Content Placeholder 2"/>
          <p:cNvSpPr>
            <a:spLocks noGrp="1"/>
          </p:cNvSpPr>
          <p:nvPr>
            <p:ph idx="1"/>
          </p:nvPr>
        </p:nvSpPr>
        <p:spPr/>
        <p:txBody>
          <a:bodyPr>
            <a:normAutofit/>
          </a:bodyPr>
          <a:lstStyle/>
          <a:p>
            <a:r>
              <a:rPr lang="en-US" dirty="0"/>
              <a:t>A second confirmation of the diagnosis was Harris' perpetual deceitfulness. </a:t>
            </a:r>
            <a:r>
              <a:rPr lang="en-US" i="1" dirty="0"/>
              <a:t>"I lie a lot," </a:t>
            </a:r>
            <a:r>
              <a:rPr lang="en-US" dirty="0"/>
              <a:t>he wrote. </a:t>
            </a:r>
            <a:r>
              <a:rPr lang="en-US" i="1" dirty="0"/>
              <a:t>"Almost constantly, and to everybody”</a:t>
            </a:r>
          </a:p>
          <a:p>
            <a:r>
              <a:rPr lang="en-US" dirty="0"/>
              <a:t>Harris lied for </a:t>
            </a:r>
            <a:r>
              <a:rPr lang="en-US" i="1" dirty="0"/>
              <a:t>pleasure</a:t>
            </a:r>
            <a:r>
              <a:rPr lang="en-US" dirty="0"/>
              <a:t>. </a:t>
            </a:r>
            <a:r>
              <a:rPr lang="en-US" b="1" dirty="0"/>
              <a:t>Duping delight </a:t>
            </a:r>
            <a:r>
              <a:rPr lang="en-US" dirty="0"/>
              <a:t>represents a key characteristic of the psychopathic profile</a:t>
            </a:r>
            <a:endParaRPr lang="en-GB" dirty="0"/>
          </a:p>
          <a:p>
            <a:r>
              <a:rPr lang="en-US" dirty="0"/>
              <a:t>Harris displayed a total lack of remorse or empathy—another distinctive quality</a:t>
            </a:r>
          </a:p>
          <a:p>
            <a:r>
              <a:rPr lang="en-GB" dirty="0"/>
              <a:t>The diagnosis begins to explain Harris' unbelievably callous behaviour: his ability to shoot his classmates, then stop to taunt them while they writhed in pain, then finally murder them in cold blood </a:t>
            </a:r>
          </a:p>
          <a:p>
            <a:endParaRPr lang="en-US" dirty="0"/>
          </a:p>
          <a:p>
            <a:endParaRPr lang="en-GB" dirty="0"/>
          </a:p>
        </p:txBody>
      </p:sp>
    </p:spTree>
    <p:extLst>
      <p:ext uri="{BB962C8B-B14F-4D97-AF65-F5344CB8AC3E}">
        <p14:creationId xmlns:p14="http://schemas.microsoft.com/office/powerpoint/2010/main" val="37220461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Mitigating Factors: The Year Long Plan</a:t>
            </a:r>
          </a:p>
        </p:txBody>
      </p:sp>
      <p:sp>
        <p:nvSpPr>
          <p:cNvPr id="3" name="Content Placeholder 2"/>
          <p:cNvSpPr>
            <a:spLocks noGrp="1"/>
          </p:cNvSpPr>
          <p:nvPr>
            <p:ph idx="1"/>
          </p:nvPr>
        </p:nvSpPr>
        <p:spPr/>
        <p:txBody>
          <a:bodyPr>
            <a:normAutofit lnSpcReduction="10000"/>
          </a:bodyPr>
          <a:lstStyle/>
          <a:p>
            <a:r>
              <a:rPr lang="en-GB" dirty="0"/>
              <a:t>The tragedy was in fact intended to be a bombing which inflicted (as Klebold boasted in one video) "the most deaths in U.S. history"</a:t>
            </a:r>
            <a:endParaRPr lang="en-US" dirty="0"/>
          </a:p>
          <a:p>
            <a:r>
              <a:rPr lang="en-US" dirty="0"/>
              <a:t>Propane bombs in the cafeteria at lunchtime were set to kill at least 600 children and teenagers</a:t>
            </a:r>
          </a:p>
          <a:p>
            <a:r>
              <a:rPr lang="en-US" dirty="0"/>
              <a:t>Then the boys planned to sit at prime positions in their cars at the front of the school and shoot any fleeing survivors</a:t>
            </a:r>
          </a:p>
          <a:p>
            <a:r>
              <a:rPr lang="en-US" dirty="0"/>
              <a:t>Hours later, their bomb-packed cars were due to explode and kill everyone at the scene : survivors, rescue workers, reporters, and the boys themselves</a:t>
            </a:r>
          </a:p>
          <a:p>
            <a:r>
              <a:rPr lang="en-US" dirty="0"/>
              <a:t>They hoped the climax would be captured on live television</a:t>
            </a:r>
          </a:p>
          <a:p>
            <a:endParaRPr lang="en-GB" dirty="0"/>
          </a:p>
        </p:txBody>
      </p:sp>
    </p:spTree>
    <p:extLst>
      <p:ext uri="{BB962C8B-B14F-4D97-AF65-F5344CB8AC3E}">
        <p14:creationId xmlns:p14="http://schemas.microsoft.com/office/powerpoint/2010/main" val="13266044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E7FDF-848C-472D-BF6F-F96CF191FB9E}"/>
              </a:ext>
            </a:extLst>
          </p:cNvPr>
          <p:cNvSpPr>
            <a:spLocks noGrp="1"/>
          </p:cNvSpPr>
          <p:nvPr>
            <p:ph type="title"/>
          </p:nvPr>
        </p:nvSpPr>
        <p:spPr/>
        <p:txBody>
          <a:bodyPr/>
          <a:lstStyle/>
          <a:p>
            <a:r>
              <a:rPr lang="en-GB" dirty="0"/>
              <a:t>Actuality </a:t>
            </a:r>
          </a:p>
        </p:txBody>
      </p:sp>
      <p:sp>
        <p:nvSpPr>
          <p:cNvPr id="3" name="Content Placeholder 2">
            <a:extLst>
              <a:ext uri="{FF2B5EF4-FFF2-40B4-BE49-F238E27FC236}">
                <a16:creationId xmlns:a16="http://schemas.microsoft.com/office/drawing/2014/main" id="{424A7795-7790-49C0-8AB4-C944BB8CA3B0}"/>
              </a:ext>
            </a:extLst>
          </p:cNvPr>
          <p:cNvSpPr>
            <a:spLocks noGrp="1"/>
          </p:cNvSpPr>
          <p:nvPr>
            <p:ph idx="1"/>
          </p:nvPr>
        </p:nvSpPr>
        <p:spPr/>
        <p:txBody>
          <a:bodyPr/>
          <a:lstStyle/>
          <a:p>
            <a:r>
              <a:rPr lang="en-GB" dirty="0"/>
              <a:t>What actually happened was that this plan failed entirely </a:t>
            </a:r>
          </a:p>
          <a:p>
            <a:r>
              <a:rPr lang="en-GB" dirty="0"/>
              <a:t>They had wired the bombs wrongly</a:t>
            </a:r>
          </a:p>
          <a:p>
            <a:r>
              <a:rPr lang="en-GB" dirty="0"/>
              <a:t>When they realised this, they instead walked into the school and began shooting with guns they had loaded into the boots of their cars</a:t>
            </a:r>
          </a:p>
          <a:p>
            <a:endParaRPr lang="en-GB" dirty="0"/>
          </a:p>
        </p:txBody>
      </p:sp>
    </p:spTree>
    <p:extLst>
      <p:ext uri="{BB962C8B-B14F-4D97-AF65-F5344CB8AC3E}">
        <p14:creationId xmlns:p14="http://schemas.microsoft.com/office/powerpoint/2010/main" val="327127621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BA3AB-02A8-41D1-9387-2D191EC95CBC}"/>
              </a:ext>
            </a:extLst>
          </p:cNvPr>
          <p:cNvSpPr>
            <a:spLocks noGrp="1"/>
          </p:cNvSpPr>
          <p:nvPr>
            <p:ph type="title"/>
          </p:nvPr>
        </p:nvSpPr>
        <p:spPr/>
        <p:txBody>
          <a:bodyPr/>
          <a:lstStyle/>
          <a:p>
            <a:r>
              <a:rPr lang="en-GB" dirty="0"/>
              <a:t>Question </a:t>
            </a:r>
          </a:p>
        </p:txBody>
      </p:sp>
      <p:sp>
        <p:nvSpPr>
          <p:cNvPr id="3" name="Content Placeholder 2">
            <a:extLst>
              <a:ext uri="{FF2B5EF4-FFF2-40B4-BE49-F238E27FC236}">
                <a16:creationId xmlns:a16="http://schemas.microsoft.com/office/drawing/2014/main" id="{9315A7FE-B17E-4FDE-8C7D-F00529C1433A}"/>
              </a:ext>
            </a:extLst>
          </p:cNvPr>
          <p:cNvSpPr>
            <a:spLocks noGrp="1"/>
          </p:cNvSpPr>
          <p:nvPr>
            <p:ph idx="1"/>
          </p:nvPr>
        </p:nvSpPr>
        <p:spPr/>
        <p:txBody>
          <a:bodyPr/>
          <a:lstStyle/>
          <a:p>
            <a:r>
              <a:rPr lang="en-GB" dirty="0"/>
              <a:t>What, then, do you think the aim of this was?</a:t>
            </a:r>
          </a:p>
        </p:txBody>
      </p:sp>
    </p:spTree>
    <p:extLst>
      <p:ext uri="{BB962C8B-B14F-4D97-AF65-F5344CB8AC3E}">
        <p14:creationId xmlns:p14="http://schemas.microsoft.com/office/powerpoint/2010/main" val="268170077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B6BE2-FEEE-43AF-84FC-812E98E824F1}"/>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E9C54833-0E01-4E8D-9F1E-A0BFF9B100E3}"/>
              </a:ext>
            </a:extLst>
          </p:cNvPr>
          <p:cNvSpPr>
            <a:spLocks noGrp="1"/>
          </p:cNvSpPr>
          <p:nvPr>
            <p:ph idx="1"/>
          </p:nvPr>
        </p:nvSpPr>
        <p:spPr/>
        <p:txBody>
          <a:bodyPr/>
          <a:lstStyle/>
          <a:p>
            <a:r>
              <a:rPr lang="en-GB" dirty="0"/>
              <a:t>The boys did not want revenge or ‘fame’</a:t>
            </a:r>
          </a:p>
          <a:p>
            <a:r>
              <a:rPr lang="en-GB" dirty="0"/>
              <a:t>They wanted devastating infamy on an historical scale</a:t>
            </a:r>
          </a:p>
          <a:p>
            <a:r>
              <a:rPr lang="en-GB" dirty="0"/>
              <a:t>Their vision was to create a nightmare so devastating that the entire world would shudder at their power</a:t>
            </a:r>
          </a:p>
          <a:p>
            <a:endParaRPr lang="en-GB" dirty="0"/>
          </a:p>
        </p:txBody>
      </p:sp>
    </p:spTree>
    <p:extLst>
      <p:ext uri="{BB962C8B-B14F-4D97-AF65-F5344CB8AC3E}">
        <p14:creationId xmlns:p14="http://schemas.microsoft.com/office/powerpoint/2010/main" val="36565242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EB98B-0D06-4327-B85A-20DD3EB561F6}"/>
              </a:ext>
            </a:extLst>
          </p:cNvPr>
          <p:cNvSpPr>
            <a:spLocks noGrp="1"/>
          </p:cNvSpPr>
          <p:nvPr>
            <p:ph type="title"/>
          </p:nvPr>
        </p:nvSpPr>
        <p:spPr/>
        <p:txBody>
          <a:bodyPr/>
          <a:lstStyle/>
          <a:p>
            <a:r>
              <a:rPr lang="en-GB" dirty="0"/>
              <a:t>Question </a:t>
            </a:r>
          </a:p>
        </p:txBody>
      </p:sp>
      <p:sp>
        <p:nvSpPr>
          <p:cNvPr id="3" name="Content Placeholder 2">
            <a:extLst>
              <a:ext uri="{FF2B5EF4-FFF2-40B4-BE49-F238E27FC236}">
                <a16:creationId xmlns:a16="http://schemas.microsoft.com/office/drawing/2014/main" id="{3FE7A4E6-4331-49E6-BFEF-3DD25839CBD4}"/>
              </a:ext>
            </a:extLst>
          </p:cNvPr>
          <p:cNvSpPr>
            <a:spLocks noGrp="1"/>
          </p:cNvSpPr>
          <p:nvPr>
            <p:ph idx="1"/>
          </p:nvPr>
        </p:nvSpPr>
        <p:spPr/>
        <p:txBody>
          <a:bodyPr>
            <a:normAutofit/>
          </a:bodyPr>
          <a:lstStyle/>
          <a:p>
            <a:r>
              <a:rPr lang="en-GB" dirty="0"/>
              <a:t>Throughout the presentation you were asked why these children became killers</a:t>
            </a:r>
          </a:p>
          <a:p>
            <a:r>
              <a:rPr lang="en-GB" dirty="0"/>
              <a:t>Did your opinions and ideas change?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8562996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E4D9E-32FA-4732-8741-3163365D236C}"/>
              </a:ext>
            </a:extLst>
          </p:cNvPr>
          <p:cNvSpPr>
            <a:spLocks noGrp="1"/>
          </p:cNvSpPr>
          <p:nvPr>
            <p:ph type="title"/>
          </p:nvPr>
        </p:nvSpPr>
        <p:spPr/>
        <p:txBody>
          <a:bodyPr/>
          <a:lstStyle/>
          <a:p>
            <a:r>
              <a:rPr lang="en-GB"/>
              <a:t>Activity </a:t>
            </a:r>
          </a:p>
        </p:txBody>
      </p:sp>
      <p:sp>
        <p:nvSpPr>
          <p:cNvPr id="3" name="Content Placeholder 2">
            <a:extLst>
              <a:ext uri="{FF2B5EF4-FFF2-40B4-BE49-F238E27FC236}">
                <a16:creationId xmlns:a16="http://schemas.microsoft.com/office/drawing/2014/main" id="{3887B7A2-5081-49DC-8371-F1276D4189C6}"/>
              </a:ext>
            </a:extLst>
          </p:cNvPr>
          <p:cNvSpPr>
            <a:spLocks noGrp="1"/>
          </p:cNvSpPr>
          <p:nvPr>
            <p:ph idx="1"/>
          </p:nvPr>
        </p:nvSpPr>
        <p:spPr/>
        <p:txBody>
          <a:bodyPr/>
          <a:lstStyle/>
          <a:p>
            <a:r>
              <a:rPr lang="en-GB" dirty="0"/>
              <a:t>Do you feel the shooting could have been prevented?</a:t>
            </a:r>
          </a:p>
          <a:p>
            <a:r>
              <a:rPr lang="en-GB" dirty="0"/>
              <a:t>Make a list of all the people, agencies, professionals, organisations and factors that you feel contributed to the shooting</a:t>
            </a:r>
          </a:p>
          <a:p>
            <a:r>
              <a:rPr lang="en-GB" dirty="0"/>
              <a:t>Then put them in order of highest to lowest influence </a:t>
            </a:r>
          </a:p>
          <a:p>
            <a:r>
              <a:rPr lang="en-GB" dirty="0"/>
              <a:t>Look at each one. What are you ideas for how these influences could have been utilised to stop this tragedy?</a:t>
            </a:r>
          </a:p>
          <a:p>
            <a:endParaRPr lang="en-GB" dirty="0"/>
          </a:p>
        </p:txBody>
      </p:sp>
    </p:spTree>
    <p:extLst>
      <p:ext uri="{BB962C8B-B14F-4D97-AF65-F5344CB8AC3E}">
        <p14:creationId xmlns:p14="http://schemas.microsoft.com/office/powerpoint/2010/main" val="26527757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ustom 2">
      <a:dk1>
        <a:srgbClr val="B13F9A"/>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1474</TotalTime>
  <Words>2149</Words>
  <Application>Microsoft Office PowerPoint</Application>
  <PresentationFormat>On-screen Show (4:3)</PresentationFormat>
  <Paragraphs>256</Paragraphs>
  <Slides>44</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44</vt:i4>
      </vt:variant>
    </vt:vector>
  </HeadingPairs>
  <TitlesOfParts>
    <vt:vector size="49" baseType="lpstr">
      <vt:lpstr>Arial</vt:lpstr>
      <vt:lpstr>Calibri</vt:lpstr>
      <vt:lpstr>Symbol</vt:lpstr>
      <vt:lpstr>Times New Roman</vt:lpstr>
      <vt:lpstr>Clarity</vt:lpstr>
      <vt:lpstr>Inside EXTREME PSYCHOPATHOLOGY</vt:lpstr>
      <vt:lpstr>QUESTION</vt:lpstr>
      <vt:lpstr>Answer: ‘Insanity’ Definitions</vt:lpstr>
      <vt:lpstr>Question</vt:lpstr>
      <vt:lpstr>Answer</vt:lpstr>
      <vt:lpstr>         Question   What do you think is the number one cause of disability in the world for people aged 15 to 44?  It is also the number one cause of disability in the US  It is the third cause of disability in Europe   </vt:lpstr>
      <vt:lpstr>Answer: DEPRESSION</vt:lpstr>
      <vt:lpstr>Extreme Criminal Acts and Psychopathology</vt:lpstr>
      <vt:lpstr>Extreme Criminal Acts and Psychopathology</vt:lpstr>
      <vt:lpstr>Psychopathology</vt:lpstr>
      <vt:lpstr>Stigma</vt:lpstr>
      <vt:lpstr>Psychopaths: A Definition</vt:lpstr>
      <vt:lpstr>Psychopaths </vt:lpstr>
      <vt:lpstr>Responses</vt:lpstr>
      <vt:lpstr>Psychopaths : Criteria </vt:lpstr>
      <vt:lpstr>Treatment </vt:lpstr>
      <vt:lpstr>Extreme psychopathology</vt:lpstr>
      <vt:lpstr>Extreme Atypical Behaviour: Serial Killers</vt:lpstr>
      <vt:lpstr>Psychological Profiling of Serial Killers</vt:lpstr>
      <vt:lpstr>Universal Traits of ALL serial killers</vt:lpstr>
      <vt:lpstr>Psychopathology and Extreme Criminal Activity: Predictors </vt:lpstr>
      <vt:lpstr>CASE STUDY </vt:lpstr>
      <vt:lpstr>Columbine High School Massacre</vt:lpstr>
      <vt:lpstr>      Eric Harris, 18 and Dylan Klebold, 17  Described as ‘The losers of the losers.’   </vt:lpstr>
      <vt:lpstr>Behaviours</vt:lpstr>
      <vt:lpstr>Caught on Columbine High School’s cafeteria CCTV </vt:lpstr>
      <vt:lpstr>Details</vt:lpstr>
      <vt:lpstr>Question</vt:lpstr>
      <vt:lpstr>Backgrounds</vt:lpstr>
      <vt:lpstr>Personalities</vt:lpstr>
      <vt:lpstr>Personalities </vt:lpstr>
      <vt:lpstr>Immediate Blame</vt:lpstr>
      <vt:lpstr>Diagnosis?</vt:lpstr>
      <vt:lpstr>Answer: Diagnosis</vt:lpstr>
      <vt:lpstr>Answer: Disorders</vt:lpstr>
      <vt:lpstr>Criteria</vt:lpstr>
      <vt:lpstr>Psychopathic Behaviour</vt:lpstr>
      <vt:lpstr>Diagnosis</vt:lpstr>
      <vt:lpstr>Mitigating Factors: The Year Long Plan</vt:lpstr>
      <vt:lpstr>Actuality </vt:lpstr>
      <vt:lpstr>Question </vt:lpstr>
      <vt:lpstr>Answer</vt:lpstr>
      <vt:lpstr>Question </vt:lpstr>
      <vt:lpstr>Activity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Compaq</dc:creator>
  <cp:lastModifiedBy>Tania Davies</cp:lastModifiedBy>
  <cp:revision>92</cp:revision>
  <dcterms:created xsi:type="dcterms:W3CDTF">2009-04-26T21:09:48Z</dcterms:created>
  <dcterms:modified xsi:type="dcterms:W3CDTF">2018-01-27T23:10:21Z</dcterms:modified>
</cp:coreProperties>
</file>