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8" r:id="rId9"/>
    <p:sldId id="269" r:id="rId10"/>
    <p:sldId id="270" r:id="rId11"/>
    <p:sldId id="264" r:id="rId12"/>
    <p:sldId id="263" r:id="rId13"/>
    <p:sldId id="265" r:id="rId14"/>
    <p:sldId id="266" r:id="rId15"/>
    <p:sldId id="267"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4" d="100"/>
          <a:sy n="94" d="100"/>
        </p:scale>
        <p:origin x="-870" y="-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208B917E-ABD4-492F-A7DF-BC6C83101453}" type="datetimeFigureOut">
              <a:rPr lang="en-GB" smtClean="0"/>
              <a:pPr/>
              <a:t>28/10/2013</a:t>
            </a:fld>
            <a:endParaRPr lang="en-GB"/>
          </a:p>
        </p:txBody>
      </p:sp>
      <p:sp>
        <p:nvSpPr>
          <p:cNvPr id="17" name="Footer Placeholder 16"/>
          <p:cNvSpPr>
            <a:spLocks noGrp="1"/>
          </p:cNvSpPr>
          <p:nvPr>
            <p:ph type="ftr" sz="quarter" idx="11"/>
          </p:nvPr>
        </p:nvSpPr>
        <p:spPr/>
        <p:txBody>
          <a:bodyPr/>
          <a:lstStyle/>
          <a:p>
            <a:endParaRPr lang="en-GB"/>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377411F7-DB55-4CEB-97BD-F6FE6AF74B41}" type="slidenum">
              <a:rPr lang="en-GB" smtClean="0"/>
              <a:pPr/>
              <a:t>‹#›</a:t>
            </a:fld>
            <a:endParaRPr lang="en-GB"/>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208B917E-ABD4-492F-A7DF-BC6C83101453}" type="datetimeFigureOut">
              <a:rPr lang="en-GB" smtClean="0"/>
              <a:pPr/>
              <a:t>28/10/2013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4361688" y="1026372"/>
            <a:ext cx="457200" cy="441325"/>
          </a:xfrm>
        </p:spPr>
        <p:txBody>
          <a:bodyPr/>
          <a:lstStyle/>
          <a:p>
            <a:fld id="{377411F7-DB55-4CEB-97BD-F6FE6AF74B41}" type="slidenum">
              <a:rPr lang="en-GB" smtClean="0"/>
              <a:pPr/>
              <a:t>‹#›</a:t>
            </a:fld>
            <a:endParaRPr lang="en-GB"/>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GB"/>
          </a:p>
        </p:txBody>
      </p:sp>
      <p:sp>
        <p:nvSpPr>
          <p:cNvPr id="4" name="Date Placeholder 3"/>
          <p:cNvSpPr>
            <a:spLocks noGrp="1"/>
          </p:cNvSpPr>
          <p:nvPr>
            <p:ph type="dt" sz="half" idx="10"/>
          </p:nvPr>
        </p:nvSpPr>
        <p:spPr/>
        <p:txBody>
          <a:bodyPr/>
          <a:lstStyle/>
          <a:p>
            <a:fld id="{208B917E-ABD4-492F-A7DF-BC6C83101453}" type="datetimeFigureOut">
              <a:rPr lang="en-GB" smtClean="0"/>
              <a:pPr/>
              <a:t>28/10/2013</a:t>
            </a:fld>
            <a:endParaRPr lang="en-GB"/>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377411F7-DB55-4CEB-97BD-F6FE6AF74B41}" type="slidenum">
              <a:rPr lang="en-GB" smtClean="0"/>
              <a:pPr/>
              <a:t>‹#›</a:t>
            </a:fld>
            <a:endParaRPr lang="en-GB"/>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208B917E-ABD4-492F-A7DF-BC6C83101453}" type="datetimeFigureOut">
              <a:rPr lang="en-GB" smtClean="0"/>
              <a:pPr/>
              <a:t>28/10/2013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7411F7-DB55-4CEB-97BD-F6FE6AF74B41}" type="slidenum">
              <a:rPr lang="en-GB" smtClean="0"/>
              <a:pPr/>
              <a:t>‹#›</a:t>
            </a:fld>
            <a:endParaRPr lang="en-GB"/>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208B917E-ABD4-492F-A7DF-BC6C83101453}" type="datetimeFigureOut">
              <a:rPr lang="en-GB" smtClean="0"/>
              <a:pPr/>
              <a:t>28/10/2013</a:t>
            </a:fld>
            <a:endParaRPr lang="en-GB"/>
          </a:p>
        </p:txBody>
      </p:sp>
      <p:sp>
        <p:nvSpPr>
          <p:cNvPr id="8" name="Footer Placeholder 7"/>
          <p:cNvSpPr>
            <a:spLocks noGrp="1"/>
          </p:cNvSpPr>
          <p:nvPr>
            <p:ph type="ftr" sz="quarter" idx="11"/>
          </p:nvPr>
        </p:nvSpPr>
        <p:spPr>
          <a:xfrm>
            <a:off x="304800" y="6409944"/>
            <a:ext cx="3581400" cy="365760"/>
          </a:xfrm>
        </p:spPr>
        <p:txBody>
          <a:bodyPr/>
          <a:lstStyle/>
          <a:p>
            <a:endParaRPr lang="en-GB"/>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377411F7-DB55-4CEB-97BD-F6FE6AF74B41}" type="slidenum">
              <a:rPr lang="en-GB" smtClean="0"/>
              <a:pPr/>
              <a:t>‹#›</a:t>
            </a:fld>
            <a:endParaRPr lang="en-GB"/>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08B917E-ABD4-492F-A7DF-BC6C83101453}" type="datetimeFigureOut">
              <a:rPr lang="en-GB" smtClean="0"/>
              <a:pPr/>
              <a:t>28/10/2013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4343400" y="1036020"/>
            <a:ext cx="457200" cy="441325"/>
          </a:xfrm>
        </p:spPr>
        <p:txBody>
          <a:bodyPr/>
          <a:lstStyle/>
          <a:p>
            <a:fld id="{377411F7-DB55-4CEB-97BD-F6FE6AF74B41}"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208B917E-ABD4-492F-A7DF-BC6C83101453}" type="datetimeFigureOut">
              <a:rPr lang="en-GB" smtClean="0"/>
              <a:pPr/>
              <a:t>28/10/2013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377411F7-DB55-4CEB-97BD-F6FE6AF74B41}"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377411F7-DB55-4CEB-97BD-F6FE6AF74B41}" type="slidenum">
              <a:rPr lang="en-GB" smtClean="0"/>
              <a:pPr/>
              <a:t>‹#›</a:t>
            </a:fld>
            <a:endParaRPr lang="en-GB"/>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208B917E-ABD4-492F-A7DF-BC6C83101453}" type="datetimeFigureOut">
              <a:rPr lang="en-GB" smtClean="0"/>
              <a:pPr/>
              <a:t>28/10/2013</a:t>
            </a:fld>
            <a:endParaRPr lang="en-GB"/>
          </a:p>
        </p:txBody>
      </p:sp>
      <p:sp>
        <p:nvSpPr>
          <p:cNvPr id="6" name="Footer Placeholder 5"/>
          <p:cNvSpPr>
            <a:spLocks noGrp="1"/>
          </p:cNvSpPr>
          <p:nvPr>
            <p:ph type="ftr" sz="quarter" idx="11"/>
          </p:nvPr>
        </p:nvSpPr>
        <p:spPr>
          <a:xfrm>
            <a:off x="301752" y="6410848"/>
            <a:ext cx="3383280" cy="365760"/>
          </a:xfrm>
        </p:spPr>
        <p:txBody>
          <a:bodyPr/>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377411F7-DB55-4CEB-97BD-F6FE6AF74B41}" type="slidenum">
              <a:rPr lang="en-GB" smtClean="0"/>
              <a:pPr/>
              <a:t>‹#›</a:t>
            </a:fld>
            <a:endParaRPr lang="en-GB"/>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208B917E-ABD4-492F-A7DF-BC6C83101453}" type="datetimeFigureOut">
              <a:rPr lang="en-GB" smtClean="0"/>
              <a:pPr/>
              <a:t>28/10/2013</a:t>
            </a:fld>
            <a:endParaRPr lang="en-GB"/>
          </a:p>
        </p:txBody>
      </p:sp>
      <p:sp>
        <p:nvSpPr>
          <p:cNvPr id="6" name="Footer Placeholder 5"/>
          <p:cNvSpPr>
            <a:spLocks noGrp="1"/>
          </p:cNvSpPr>
          <p:nvPr>
            <p:ph type="ftr" sz="quarter" idx="11"/>
          </p:nvPr>
        </p:nvSpPr>
        <p:spPr>
          <a:xfrm>
            <a:off x="301752" y="6410848"/>
            <a:ext cx="3584448" cy="365760"/>
          </a:xfrm>
        </p:spPr>
        <p:txBody>
          <a:body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08B917E-ABD4-492F-A7DF-BC6C83101453}" type="datetimeFigureOut">
              <a:rPr lang="en-GB" smtClean="0"/>
              <a:pPr/>
              <a:t>28/10/2013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7411F7-DB55-4CEB-97BD-F6FE6AF74B41}"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377411F7-DB55-4CEB-97BD-F6FE6AF74B41}" type="slidenum">
              <a:rPr lang="en-GB" smtClean="0"/>
              <a:pPr/>
              <a:t>‹#›</a:t>
            </a:fld>
            <a:endParaRPr lang="en-GB"/>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08B917E-ABD4-492F-A7DF-BC6C83101453}" type="datetimeFigureOut">
              <a:rPr lang="en-GB" smtClean="0"/>
              <a:pPr/>
              <a:t>28/10/2013</a:t>
            </a:fld>
            <a:endParaRPr lang="en-GB"/>
          </a:p>
        </p:txBody>
      </p:sp>
      <p:sp>
        <p:nvSpPr>
          <p:cNvPr id="5" name="Footer Placeholder 4"/>
          <p:cNvSpPr>
            <a:spLocks noGrp="1"/>
          </p:cNvSpPr>
          <p:nvPr>
            <p:ph type="ftr" sz="quarter" idx="11"/>
          </p:nvPr>
        </p:nvSpPr>
        <p:spPr/>
        <p:txBody>
          <a:bodyPr/>
          <a:lstStyle/>
          <a:p>
            <a:endParaRPr lang="en-GB"/>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208B917E-ABD4-492F-A7DF-BC6C83101453}" type="datetimeFigureOut">
              <a:rPr lang="en-GB" smtClean="0"/>
              <a:pPr/>
              <a:t>28/10/2013</a:t>
            </a:fld>
            <a:endParaRPr lang="en-GB"/>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GB"/>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377411F7-DB55-4CEB-97BD-F6FE6AF74B41}" type="slidenum">
              <a:rPr lang="en-GB" smtClean="0"/>
              <a:pPr/>
              <a:t>‹#›</a:t>
            </a:fld>
            <a:endParaRPr lang="en-GB"/>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smtClean="0"/>
              <a:t>Achieving </a:t>
            </a:r>
            <a:r>
              <a:rPr lang="en-GB" dirty="0" smtClean="0"/>
              <a:t>criticism I</a:t>
            </a:r>
            <a:endParaRPr lang="en-GB" dirty="0"/>
          </a:p>
        </p:txBody>
      </p:sp>
      <p:sp>
        <p:nvSpPr>
          <p:cNvPr id="2" name="Title 1"/>
          <p:cNvSpPr>
            <a:spLocks noGrp="1"/>
          </p:cNvSpPr>
          <p:nvPr>
            <p:ph type="ctrTitle"/>
          </p:nvPr>
        </p:nvSpPr>
        <p:spPr/>
        <p:txBody>
          <a:bodyPr/>
          <a:lstStyle/>
          <a:p>
            <a:r>
              <a:rPr lang="en-GB" dirty="0" smtClean="0"/>
              <a:t>CLSK6002</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32656"/>
            <a:ext cx="8534400" cy="758952"/>
          </a:xfrm>
        </p:spPr>
        <p:txBody>
          <a:bodyPr>
            <a:normAutofit/>
          </a:bodyPr>
          <a:lstStyle/>
          <a:p>
            <a:r>
              <a:rPr lang="en-GB" sz="2800" dirty="0" smtClean="0"/>
              <a:t>Criticism of ancient sources: Don’t forget the basics</a:t>
            </a:r>
            <a:endParaRPr lang="en-GB" sz="2800" dirty="0"/>
          </a:p>
        </p:txBody>
      </p:sp>
      <p:sp>
        <p:nvSpPr>
          <p:cNvPr id="3" name="Content Placeholder 2"/>
          <p:cNvSpPr>
            <a:spLocks noGrp="1"/>
          </p:cNvSpPr>
          <p:nvPr>
            <p:ph sz="quarter" idx="1"/>
          </p:nvPr>
        </p:nvSpPr>
        <p:spPr/>
        <p:txBody>
          <a:bodyPr/>
          <a:lstStyle/>
          <a:p>
            <a:r>
              <a:rPr lang="en-GB" dirty="0" smtClean="0"/>
              <a:t>Do your background on life, situation and biases, strengths and weaknesses of all your sources.</a:t>
            </a:r>
          </a:p>
          <a:p>
            <a:r>
              <a:rPr lang="en-GB" dirty="0" smtClean="0"/>
              <a:t>Don’t just dump it all in the introduction and then forget about it in the rest of your work. </a:t>
            </a:r>
          </a:p>
          <a:p>
            <a:r>
              <a:rPr lang="en-GB" dirty="0" smtClean="0"/>
              <a:t>Make sure that with every source you are using, you are aware of any problems/difficulties, etc.</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wonderful commentary</a:t>
            </a:r>
            <a:endParaRPr lang="en-GB" dirty="0"/>
          </a:p>
        </p:txBody>
      </p:sp>
      <p:sp>
        <p:nvSpPr>
          <p:cNvPr id="3" name="Content Placeholder 2"/>
          <p:cNvSpPr>
            <a:spLocks noGrp="1"/>
          </p:cNvSpPr>
          <p:nvPr>
            <p:ph sz="quarter" idx="1"/>
          </p:nvPr>
        </p:nvSpPr>
        <p:spPr/>
        <p:txBody>
          <a:bodyPr>
            <a:normAutofit/>
          </a:bodyPr>
          <a:lstStyle/>
          <a:p>
            <a:r>
              <a:rPr lang="en-GB" dirty="0" smtClean="0"/>
              <a:t>For literary sources (and sometimes inscriptions), commentaries can often be your best friend.</a:t>
            </a:r>
          </a:p>
          <a:p>
            <a:r>
              <a:rPr lang="en-GB" dirty="0" smtClean="0"/>
              <a:t>Not only can they potentially cover the bit of the source that you want to use but also will usually give you a good introduction to the author and the main issues/biases/weaknesses/strengths involved. As well as scholarship on the subject. </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Multiple sources</a:t>
            </a:r>
            <a:endParaRPr lang="en-GB" dirty="0"/>
          </a:p>
        </p:txBody>
      </p:sp>
      <p:sp>
        <p:nvSpPr>
          <p:cNvPr id="3" name="Content Placeholder 2"/>
          <p:cNvSpPr>
            <a:spLocks noGrp="1"/>
          </p:cNvSpPr>
          <p:nvPr>
            <p:ph sz="quarter" idx="1"/>
          </p:nvPr>
        </p:nvSpPr>
        <p:spPr/>
        <p:txBody>
          <a:bodyPr/>
          <a:lstStyle/>
          <a:p>
            <a:r>
              <a:rPr lang="en-GB" dirty="0" smtClean="0"/>
              <a:t>When your argument is supported by evidence from multiple sources, then you often do not have the space to discuss each and every one individually.</a:t>
            </a:r>
          </a:p>
          <a:p>
            <a:r>
              <a:rPr lang="en-GB" dirty="0" smtClean="0"/>
              <a:t>However, you have to make certain that you are aware and clearly aware in your text of any weaknesses or issues.</a:t>
            </a: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Issues with multiple sources 1: Lateness</a:t>
            </a:r>
            <a:endParaRPr lang="en-GB" dirty="0"/>
          </a:p>
        </p:txBody>
      </p:sp>
      <p:sp>
        <p:nvSpPr>
          <p:cNvPr id="3" name="Content Placeholder 2"/>
          <p:cNvSpPr>
            <a:spLocks noGrp="1"/>
          </p:cNvSpPr>
          <p:nvPr>
            <p:ph sz="quarter" idx="1"/>
          </p:nvPr>
        </p:nvSpPr>
        <p:spPr/>
        <p:txBody>
          <a:bodyPr/>
          <a:lstStyle/>
          <a:p>
            <a:r>
              <a:rPr lang="en-GB" dirty="0" smtClean="0"/>
              <a:t>What happens if all the sources for a specific argument (or part of argument) are late?</a:t>
            </a:r>
          </a:p>
          <a:p>
            <a:r>
              <a:rPr lang="en-GB" dirty="0" smtClean="0"/>
              <a:t>Then you have to discuss the issue rather than simply let it be as being from multiple source.</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smtClean="0"/>
              <a:t>Issues with multiple sources 2:</a:t>
            </a:r>
            <a:br>
              <a:rPr lang="en-GB" sz="2400" dirty="0" smtClean="0"/>
            </a:br>
            <a:r>
              <a:rPr lang="en-GB" sz="2400" dirty="0" smtClean="0"/>
              <a:t>one source in reality</a:t>
            </a:r>
            <a:endParaRPr lang="en-GB" sz="2400" dirty="0"/>
          </a:p>
        </p:txBody>
      </p:sp>
      <p:sp>
        <p:nvSpPr>
          <p:cNvPr id="3" name="Content Placeholder 2"/>
          <p:cNvSpPr>
            <a:spLocks noGrp="1"/>
          </p:cNvSpPr>
          <p:nvPr>
            <p:ph sz="quarter" idx="1"/>
          </p:nvPr>
        </p:nvSpPr>
        <p:spPr/>
        <p:txBody>
          <a:bodyPr/>
          <a:lstStyle/>
          <a:p>
            <a:r>
              <a:rPr lang="en-GB" dirty="0" smtClean="0"/>
              <a:t>What happens if all the sources are essentially copying each other?</a:t>
            </a:r>
          </a:p>
          <a:p>
            <a:r>
              <a:rPr lang="en-GB" dirty="0" smtClean="0"/>
              <a:t>Then you need to mention that possibility and then discuss any possible issues with the “original” source (if we know what it is – if not then what we can get at).</a:t>
            </a: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Discuss to the point</a:t>
            </a:r>
            <a:endParaRPr lang="en-GB" dirty="0"/>
          </a:p>
        </p:txBody>
      </p:sp>
      <p:sp>
        <p:nvSpPr>
          <p:cNvPr id="3" name="Content Placeholder 2"/>
          <p:cNvSpPr>
            <a:spLocks noGrp="1"/>
          </p:cNvSpPr>
          <p:nvPr>
            <p:ph sz="quarter" idx="1"/>
          </p:nvPr>
        </p:nvSpPr>
        <p:spPr/>
        <p:txBody>
          <a:bodyPr/>
          <a:lstStyle/>
          <a:p>
            <a:r>
              <a:rPr lang="en-GB" dirty="0" smtClean="0"/>
              <a:t>It is extremely important that you do not follow things by rote:</a:t>
            </a:r>
          </a:p>
          <a:p>
            <a:pPr lvl="1"/>
            <a:r>
              <a:rPr lang="en-GB" dirty="0" smtClean="0"/>
              <a:t>Not all inscriptions are fragmentary</a:t>
            </a:r>
          </a:p>
          <a:p>
            <a:pPr lvl="1"/>
            <a:r>
              <a:rPr lang="en-GB" dirty="0" smtClean="0"/>
              <a:t>Not all coins are </a:t>
            </a:r>
            <a:r>
              <a:rPr lang="en-GB" dirty="0" err="1" smtClean="0"/>
              <a:t>unadatable</a:t>
            </a:r>
            <a:endParaRPr lang="en-GB" dirty="0" smtClean="0"/>
          </a:p>
          <a:p>
            <a:pPr lvl="1"/>
            <a:r>
              <a:rPr lang="en-GB" dirty="0" smtClean="0"/>
              <a:t>Bias cannot be seen in every word of an author</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GB" dirty="0"/>
          </a:p>
        </p:txBody>
      </p:sp>
      <p:sp>
        <p:nvSpPr>
          <p:cNvPr id="2" name="Title 1"/>
          <p:cNvSpPr>
            <a:spLocks noGrp="1"/>
          </p:cNvSpPr>
          <p:nvPr>
            <p:ph type="title"/>
          </p:nvPr>
        </p:nvSpPr>
        <p:spPr/>
        <p:txBody>
          <a:bodyPr/>
          <a:lstStyle/>
          <a:p>
            <a:r>
              <a:rPr lang="en-GB" dirty="0" smtClean="0"/>
              <a:t>Practice</a:t>
            </a:r>
            <a:endParaRPr lang="en-GB" dirty="0"/>
          </a:p>
        </p:txBody>
      </p:sp>
    </p:spTree>
    <p:extLst>
      <p:ext uri="{BB962C8B-B14F-4D97-AF65-F5344CB8AC3E}">
        <p14:creationId xmlns:p14="http://schemas.microsoft.com/office/powerpoint/2010/main" val="4111367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Res </a:t>
            </a:r>
            <a:r>
              <a:rPr lang="en-GB" dirty="0" err="1" smtClean="0"/>
              <a:t>Gestae</a:t>
            </a:r>
            <a:endParaRPr lang="en-GB" dirty="0"/>
          </a:p>
        </p:txBody>
      </p:sp>
      <p:sp>
        <p:nvSpPr>
          <p:cNvPr id="5" name="Content Placeholder 4"/>
          <p:cNvSpPr>
            <a:spLocks noGrp="1"/>
          </p:cNvSpPr>
          <p:nvPr>
            <p:ph sz="quarter" idx="1"/>
          </p:nvPr>
        </p:nvSpPr>
        <p:spPr/>
        <p:txBody>
          <a:bodyPr/>
          <a:lstStyle/>
          <a:p>
            <a:pPr marL="0" indent="0">
              <a:buNone/>
            </a:pPr>
            <a:r>
              <a:rPr lang="en-GB" dirty="0" smtClean="0"/>
              <a:t>In groups work through and analyse the Res </a:t>
            </a:r>
            <a:r>
              <a:rPr lang="en-GB" dirty="0" err="1" smtClean="0"/>
              <a:t>Gestae</a:t>
            </a:r>
            <a:r>
              <a:rPr lang="en-GB" dirty="0" smtClean="0"/>
              <a:t> as if you were going to use it for a dissertation on:</a:t>
            </a:r>
          </a:p>
          <a:p>
            <a:r>
              <a:rPr lang="en-GB" dirty="0" smtClean="0"/>
              <a:t>What makes an Emperor? How Augustus’ holding of offices subverts the Republican form. </a:t>
            </a:r>
            <a:endParaRPr lang="en-GB" dirty="0"/>
          </a:p>
        </p:txBody>
      </p:sp>
    </p:spTree>
    <p:extLst>
      <p:ext uri="{BB962C8B-B14F-4D97-AF65-F5344CB8AC3E}">
        <p14:creationId xmlns:p14="http://schemas.microsoft.com/office/powerpoint/2010/main" val="16753776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GB"/>
          </a:p>
        </p:txBody>
      </p:sp>
      <p:sp>
        <p:nvSpPr>
          <p:cNvPr id="2" name="Title 1"/>
          <p:cNvSpPr>
            <a:spLocks noGrp="1"/>
          </p:cNvSpPr>
          <p:nvPr>
            <p:ph type="title"/>
          </p:nvPr>
        </p:nvSpPr>
        <p:spPr/>
        <p:txBody>
          <a:bodyPr/>
          <a:lstStyle/>
          <a:p>
            <a:r>
              <a:rPr lang="en-GB" dirty="0" smtClean="0"/>
              <a:t>An example</a:t>
            </a:r>
            <a:endParaRPr lang="en-GB" dirty="0"/>
          </a:p>
        </p:txBody>
      </p:sp>
    </p:spTree>
    <p:extLst>
      <p:ext uri="{BB962C8B-B14F-4D97-AF65-F5344CB8AC3E}">
        <p14:creationId xmlns:p14="http://schemas.microsoft.com/office/powerpoint/2010/main" val="23061503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Close read and comment</a:t>
            </a:r>
            <a:endParaRPr lang="en-GB" dirty="0"/>
          </a:p>
        </p:txBody>
      </p:sp>
      <p:sp>
        <p:nvSpPr>
          <p:cNvPr id="3" name="Content Placeholder 2"/>
          <p:cNvSpPr>
            <a:spLocks noGrp="1"/>
          </p:cNvSpPr>
          <p:nvPr>
            <p:ph sz="quarter" idx="1"/>
          </p:nvPr>
        </p:nvSpPr>
        <p:spPr/>
        <p:txBody>
          <a:bodyPr>
            <a:normAutofit fontScale="92500" lnSpcReduction="10000"/>
          </a:bodyPr>
          <a:lstStyle/>
          <a:p>
            <a:r>
              <a:rPr lang="en-GB" dirty="0" smtClean="0"/>
              <a:t>For my part I have always held that the constitution of a state reflects the character of the leading politicians. But some of the leading men at Athens have stated that they recognize justice as clearly as other men; “but,” they have said, “owing to the poverty of the masses, we are forced to be somewhat unjust in our treatment of the cities.” This set me thinking whether by any means the citizens might obtain food entirely from their own soil, which would certainly be the fairest way. I felt that, were this so, they would be relieved of their poverty, and also of the suspicion with which they are regarded by the Greek world. Xenophon </a:t>
            </a:r>
            <a:r>
              <a:rPr lang="en-GB" i="1" dirty="0" smtClean="0"/>
              <a:t>Poroi </a:t>
            </a:r>
            <a:r>
              <a:rPr lang="en-GB" dirty="0" smtClean="0"/>
              <a:t>1.1.</a:t>
            </a: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importance of nuance</a:t>
            </a:r>
            <a:endParaRPr lang="en-GB" dirty="0"/>
          </a:p>
        </p:txBody>
      </p:sp>
      <p:sp>
        <p:nvSpPr>
          <p:cNvPr id="3" name="Content Placeholder 2"/>
          <p:cNvSpPr>
            <a:spLocks noGrp="1"/>
          </p:cNvSpPr>
          <p:nvPr>
            <p:ph sz="quarter" idx="1"/>
          </p:nvPr>
        </p:nvSpPr>
        <p:spPr/>
        <p:txBody>
          <a:bodyPr>
            <a:normAutofit/>
          </a:bodyPr>
          <a:lstStyle/>
          <a:p>
            <a:r>
              <a:rPr lang="en-GB" dirty="0" smtClean="0"/>
              <a:t>Your discussion regarding the problem of a source must be nuanced. </a:t>
            </a:r>
          </a:p>
          <a:p>
            <a:r>
              <a:rPr lang="en-GB" dirty="0" smtClean="0"/>
              <a:t>It is not enough to simply reject or support a source. </a:t>
            </a:r>
          </a:p>
          <a:p>
            <a:r>
              <a:rPr lang="en-GB" dirty="0" smtClean="0"/>
              <a:t>Modern scholarship is your friend there as you should be able to find scholarship that supports your interpretation of a source. </a:t>
            </a:r>
          </a:p>
          <a:p>
            <a:r>
              <a:rPr lang="en-GB" dirty="0" smtClean="0"/>
              <a:t>If you can’t, then you need to make a strong argument (which is very good because that gives you better chances for originality)</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331640" y="188639"/>
            <a:ext cx="6120680" cy="6631977"/>
          </a:xfrm>
          <a:prstGeom prst="rect">
            <a:avLst/>
          </a:prstGeom>
          <a:noFill/>
          <a:ln w="9525">
            <a:noFill/>
            <a:miter lim="800000"/>
            <a:headEnd/>
            <a:tailEnd/>
          </a:ln>
        </p:spPr>
      </p:pic>
      <p:sp>
        <p:nvSpPr>
          <p:cNvPr id="5" name="Rectangle 4"/>
          <p:cNvSpPr/>
          <p:nvPr/>
        </p:nvSpPr>
        <p:spPr>
          <a:xfrm>
            <a:off x="4355976" y="548680"/>
            <a:ext cx="1152128" cy="2160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 name="Straight Connector 7"/>
          <p:cNvCxnSpPr/>
          <p:nvPr/>
        </p:nvCxnSpPr>
        <p:spPr>
          <a:xfrm>
            <a:off x="5220072" y="1268760"/>
            <a:ext cx="1512168" cy="0"/>
          </a:xfrm>
          <a:prstGeom prst="line">
            <a:avLst/>
          </a:prstGeom>
        </p:spPr>
        <p:style>
          <a:lnRef idx="3">
            <a:schemeClr val="accent6"/>
          </a:lnRef>
          <a:fillRef idx="0">
            <a:schemeClr val="accent6"/>
          </a:fillRef>
          <a:effectRef idx="2">
            <a:schemeClr val="accent6"/>
          </a:effectRef>
          <a:fontRef idx="minor">
            <a:schemeClr val="tx1"/>
          </a:fontRef>
        </p:style>
      </p:cxnSp>
      <p:cxnSp>
        <p:nvCxnSpPr>
          <p:cNvPr id="9" name="Straight Connector 8"/>
          <p:cNvCxnSpPr/>
          <p:nvPr/>
        </p:nvCxnSpPr>
        <p:spPr>
          <a:xfrm>
            <a:off x="1691680" y="1556792"/>
            <a:ext cx="4968552" cy="0"/>
          </a:xfrm>
          <a:prstGeom prst="line">
            <a:avLst/>
          </a:prstGeom>
        </p:spPr>
        <p:style>
          <a:lnRef idx="3">
            <a:schemeClr val="accent6"/>
          </a:lnRef>
          <a:fillRef idx="0">
            <a:schemeClr val="accent6"/>
          </a:fillRef>
          <a:effectRef idx="2">
            <a:schemeClr val="accent6"/>
          </a:effectRef>
          <a:fontRef idx="minor">
            <a:schemeClr val="tx1"/>
          </a:fontRef>
        </p:style>
      </p:cxnSp>
      <p:cxnSp>
        <p:nvCxnSpPr>
          <p:cNvPr id="11" name="Straight Connector 10"/>
          <p:cNvCxnSpPr/>
          <p:nvPr/>
        </p:nvCxnSpPr>
        <p:spPr>
          <a:xfrm>
            <a:off x="1691680" y="1844824"/>
            <a:ext cx="4464496" cy="0"/>
          </a:xfrm>
          <a:prstGeom prst="line">
            <a:avLst/>
          </a:prstGeom>
        </p:spPr>
        <p:style>
          <a:lnRef idx="3">
            <a:schemeClr val="accent6"/>
          </a:lnRef>
          <a:fillRef idx="0">
            <a:schemeClr val="accent6"/>
          </a:fillRef>
          <a:effectRef idx="2">
            <a:schemeClr val="accent6"/>
          </a:effectRef>
          <a:fontRef idx="minor">
            <a:schemeClr val="tx1"/>
          </a:fontRef>
        </p:style>
      </p:cxnSp>
      <p:sp>
        <p:nvSpPr>
          <p:cNvPr id="13" name="Rectangle 12"/>
          <p:cNvSpPr/>
          <p:nvPr/>
        </p:nvSpPr>
        <p:spPr>
          <a:xfrm>
            <a:off x="1619672" y="2204864"/>
            <a:ext cx="3672408"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5" name="Straight Connector 14"/>
          <p:cNvCxnSpPr/>
          <p:nvPr/>
        </p:nvCxnSpPr>
        <p:spPr>
          <a:xfrm>
            <a:off x="2051720" y="2996952"/>
            <a:ext cx="1080120" cy="0"/>
          </a:xfrm>
          <a:prstGeom prst="line">
            <a:avLst/>
          </a:prstGeom>
        </p:spPr>
        <p:style>
          <a:lnRef idx="3">
            <a:schemeClr val="accent5"/>
          </a:lnRef>
          <a:fillRef idx="0">
            <a:schemeClr val="accent5"/>
          </a:fillRef>
          <a:effectRef idx="2">
            <a:schemeClr val="accent5"/>
          </a:effectRef>
          <a:fontRef idx="minor">
            <a:schemeClr val="tx1"/>
          </a:fontRef>
        </p:style>
      </p:cxnSp>
      <p:cxnSp>
        <p:nvCxnSpPr>
          <p:cNvPr id="16" name="Straight Connector 15"/>
          <p:cNvCxnSpPr/>
          <p:nvPr/>
        </p:nvCxnSpPr>
        <p:spPr>
          <a:xfrm>
            <a:off x="2915816" y="3284984"/>
            <a:ext cx="3384376" cy="0"/>
          </a:xfrm>
          <a:prstGeom prst="line">
            <a:avLst/>
          </a:prstGeom>
        </p:spPr>
        <p:style>
          <a:lnRef idx="3">
            <a:schemeClr val="accent5"/>
          </a:lnRef>
          <a:fillRef idx="0">
            <a:schemeClr val="accent5"/>
          </a:fillRef>
          <a:effectRef idx="2">
            <a:schemeClr val="accent5"/>
          </a:effectRef>
          <a:fontRef idx="minor">
            <a:schemeClr val="tx1"/>
          </a:fontRef>
        </p:style>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Too much and too little</a:t>
            </a:r>
            <a:endParaRPr lang="en-GB" dirty="0"/>
          </a:p>
        </p:txBody>
      </p:sp>
      <p:sp>
        <p:nvSpPr>
          <p:cNvPr id="3" name="Content Placeholder 2"/>
          <p:cNvSpPr>
            <a:spLocks noGrp="1"/>
          </p:cNvSpPr>
          <p:nvPr>
            <p:ph sz="quarter" idx="1"/>
          </p:nvPr>
        </p:nvSpPr>
        <p:spPr/>
        <p:txBody>
          <a:bodyPr>
            <a:normAutofit/>
          </a:bodyPr>
          <a:lstStyle/>
          <a:p>
            <a:r>
              <a:rPr lang="en-GB" dirty="0" smtClean="0"/>
              <a:t>How much discussion and nuance you provide for your sources depends on their importance to your argument and on the general issue you are trying to cover. </a:t>
            </a:r>
          </a:p>
          <a:p>
            <a:r>
              <a:rPr lang="en-GB" dirty="0" smtClean="0"/>
              <a:t>There are pieces of evidence that are very important – they should receive lots of attention.</a:t>
            </a:r>
          </a:p>
          <a:p>
            <a:r>
              <a:rPr lang="en-GB" dirty="0" smtClean="0"/>
              <a:t>There are pieces of evidence that are supportive of your argument.</a:t>
            </a:r>
          </a:p>
          <a:p>
            <a:r>
              <a:rPr lang="en-GB" dirty="0" smtClean="0"/>
              <a:t>Everything depends on the argument that you are trying to make</a:t>
            </a: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23851" y="260648"/>
            <a:ext cx="8982800" cy="6192688"/>
          </a:xfrm>
          <a:prstGeom prst="rect">
            <a:avLst/>
          </a:prstGeom>
          <a:noFill/>
          <a:ln w="9525">
            <a:noFill/>
            <a:miter lim="800000"/>
            <a:headEnd/>
            <a:tailEnd/>
          </a:ln>
        </p:spPr>
      </p:pic>
      <p:cxnSp>
        <p:nvCxnSpPr>
          <p:cNvPr id="8" name="Straight Connector 7"/>
          <p:cNvCxnSpPr/>
          <p:nvPr/>
        </p:nvCxnSpPr>
        <p:spPr>
          <a:xfrm>
            <a:off x="1187624" y="620688"/>
            <a:ext cx="4608512" cy="0"/>
          </a:xfrm>
          <a:prstGeom prst="line">
            <a:avLst/>
          </a:prstGeom>
        </p:spPr>
        <p:style>
          <a:lnRef idx="3">
            <a:schemeClr val="accent6"/>
          </a:lnRef>
          <a:fillRef idx="0">
            <a:schemeClr val="accent6"/>
          </a:fillRef>
          <a:effectRef idx="2">
            <a:schemeClr val="accent6"/>
          </a:effectRef>
          <a:fontRef idx="minor">
            <a:schemeClr val="tx1"/>
          </a:fontRef>
        </p:style>
      </p:cxnSp>
      <p:cxnSp>
        <p:nvCxnSpPr>
          <p:cNvPr id="10" name="Straight Connector 9"/>
          <p:cNvCxnSpPr/>
          <p:nvPr/>
        </p:nvCxnSpPr>
        <p:spPr>
          <a:xfrm>
            <a:off x="7740352" y="620688"/>
            <a:ext cx="360040" cy="0"/>
          </a:xfrm>
          <a:prstGeom prst="line">
            <a:avLst/>
          </a:prstGeom>
        </p:spPr>
        <p:style>
          <a:lnRef idx="3">
            <a:schemeClr val="accent5"/>
          </a:lnRef>
          <a:fillRef idx="0">
            <a:schemeClr val="accent5"/>
          </a:fillRef>
          <a:effectRef idx="2">
            <a:schemeClr val="accent5"/>
          </a:effectRef>
          <a:fontRef idx="minor">
            <a:schemeClr val="tx1"/>
          </a:fontRef>
        </p:style>
      </p:cxnSp>
      <p:cxnSp>
        <p:nvCxnSpPr>
          <p:cNvPr id="12" name="Straight Connector 11"/>
          <p:cNvCxnSpPr/>
          <p:nvPr/>
        </p:nvCxnSpPr>
        <p:spPr>
          <a:xfrm>
            <a:off x="539552" y="1052736"/>
            <a:ext cx="4104456" cy="0"/>
          </a:xfrm>
          <a:prstGeom prst="line">
            <a:avLst/>
          </a:prstGeom>
        </p:spPr>
        <p:style>
          <a:lnRef idx="3">
            <a:schemeClr val="accent5"/>
          </a:lnRef>
          <a:fillRef idx="0">
            <a:schemeClr val="accent5"/>
          </a:fillRef>
          <a:effectRef idx="2">
            <a:schemeClr val="accent5"/>
          </a:effectRef>
          <a:fontRef idx="minor">
            <a:schemeClr val="tx1"/>
          </a:fontRef>
        </p:style>
      </p:cxnSp>
      <p:cxnSp>
        <p:nvCxnSpPr>
          <p:cNvPr id="14" name="Straight Connector 13"/>
          <p:cNvCxnSpPr/>
          <p:nvPr/>
        </p:nvCxnSpPr>
        <p:spPr>
          <a:xfrm>
            <a:off x="827584" y="1556792"/>
            <a:ext cx="3456384"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15" name="Straight Connector 14"/>
          <p:cNvCxnSpPr/>
          <p:nvPr/>
        </p:nvCxnSpPr>
        <p:spPr>
          <a:xfrm>
            <a:off x="5364088" y="5589240"/>
            <a:ext cx="2664296" cy="0"/>
          </a:xfrm>
          <a:prstGeom prst="line">
            <a:avLst/>
          </a:prstGeom>
        </p:spPr>
        <p:style>
          <a:lnRef idx="3">
            <a:schemeClr val="accent4"/>
          </a:lnRef>
          <a:fillRef idx="0">
            <a:schemeClr val="accent4"/>
          </a:fillRef>
          <a:effectRef idx="2">
            <a:schemeClr val="accent4"/>
          </a:effectRef>
          <a:fontRef idx="minor">
            <a:schemeClr val="tx1"/>
          </a:fontRef>
        </p:style>
      </p:cxn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288</TotalTime>
  <Words>648</Words>
  <Application>Microsoft Office PowerPoint</Application>
  <PresentationFormat>On-screen Show (4:3)</PresentationFormat>
  <Paragraphs>40</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Civic</vt:lpstr>
      <vt:lpstr>CLSK6002</vt:lpstr>
      <vt:lpstr>Criticism of ancient sources: Don’t forget the basics</vt:lpstr>
      <vt:lpstr>The wonderful commentary</vt:lpstr>
      <vt:lpstr>Multiple sources</vt:lpstr>
      <vt:lpstr>Issues with multiple sources 1: Lateness</vt:lpstr>
      <vt:lpstr>Issues with multiple sources 2: one source in reality</vt:lpstr>
      <vt:lpstr>Discuss to the point</vt:lpstr>
      <vt:lpstr>Practice</vt:lpstr>
      <vt:lpstr>Res Gestae</vt:lpstr>
      <vt:lpstr>An example</vt:lpstr>
      <vt:lpstr>Close read and comment</vt:lpstr>
      <vt:lpstr>The importance of nuance</vt:lpstr>
      <vt:lpstr>PowerPoint Presentation</vt:lpstr>
      <vt:lpstr>Too much and too little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HUSK6002 for Classics students</dc:title>
  <dc:creator>Errietta Bissa</dc:creator>
  <cp:lastModifiedBy>K Erickson</cp:lastModifiedBy>
  <cp:revision>107</cp:revision>
  <dcterms:created xsi:type="dcterms:W3CDTF">2011-10-03T07:19:18Z</dcterms:created>
  <dcterms:modified xsi:type="dcterms:W3CDTF">2013-10-28T11:56:43Z</dcterms:modified>
</cp:coreProperties>
</file>