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15"/>
  </p:notesMasterIdLst>
  <p:handoutMasterIdLst>
    <p:handoutMasterId r:id="rId16"/>
  </p:handoutMasterIdLst>
  <p:sldIdLst>
    <p:sldId id="256" r:id="rId5"/>
    <p:sldId id="257" r:id="rId6"/>
    <p:sldId id="301" r:id="rId7"/>
    <p:sldId id="262" r:id="rId8"/>
    <p:sldId id="302" r:id="rId9"/>
    <p:sldId id="260" r:id="rId10"/>
    <p:sldId id="297" r:id="rId11"/>
    <p:sldId id="299" r:id="rId12"/>
    <p:sldId id="300" r:id="rId13"/>
    <p:sldId id="265" r:id="rId1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5DBFD3-1F22-40DF-8708-BF44F1C375D3}" v="2" dt="2025-02-28T19:02:21.4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9" autoAdjust="0"/>
    <p:restoredTop sz="95934"/>
  </p:normalViewPr>
  <p:slideViewPr>
    <p:cSldViewPr snapToGrid="0">
      <p:cViewPr varScale="1">
        <p:scale>
          <a:sx n="119" d="100"/>
          <a:sy n="119" d="100"/>
        </p:scale>
        <p:origin x="270" y="96"/>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03/03/2025</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03/03/2025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2</a:t>
            </a:fld>
            <a:endParaRPr lang="en-GB"/>
          </a:p>
        </p:txBody>
      </p:sp>
    </p:spTree>
    <p:extLst>
      <p:ext uri="{BB962C8B-B14F-4D97-AF65-F5344CB8AC3E}">
        <p14:creationId xmlns:p14="http://schemas.microsoft.com/office/powerpoint/2010/main" val="2817275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712FDEA-03A1-4F6D-A72C-F016AC56B49F}" type="slidenum">
              <a:rPr lang="en-GB" smtClean="0"/>
              <a:t>4</a:t>
            </a:fld>
            <a:endParaRPr lang="en-GB"/>
          </a:p>
        </p:txBody>
      </p:sp>
    </p:spTree>
    <p:extLst>
      <p:ext uri="{BB962C8B-B14F-4D97-AF65-F5344CB8AC3E}">
        <p14:creationId xmlns:p14="http://schemas.microsoft.com/office/powerpoint/2010/main" val="1632927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6</a:t>
            </a:fld>
            <a:endParaRPr lang="en-GB"/>
          </a:p>
        </p:txBody>
      </p:sp>
    </p:spTree>
    <p:extLst>
      <p:ext uri="{BB962C8B-B14F-4D97-AF65-F5344CB8AC3E}">
        <p14:creationId xmlns:p14="http://schemas.microsoft.com/office/powerpoint/2010/main" val="4152546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rtl="0"/>
            <a:fld id="{C712FDEA-03A1-4F6D-A72C-F016AC56B49F}" type="slidenum">
              <a:rPr lang="en-GB" smtClean="0"/>
              <a:t>7</a:t>
            </a:fld>
            <a:endParaRPr lang="en-GB"/>
          </a:p>
        </p:txBody>
      </p:sp>
    </p:spTree>
    <p:extLst>
      <p:ext uri="{BB962C8B-B14F-4D97-AF65-F5344CB8AC3E}">
        <p14:creationId xmlns:p14="http://schemas.microsoft.com/office/powerpoint/2010/main" val="4023135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rtl="0"/>
            <a:fld id="{C712FDEA-03A1-4F6D-A72C-F016AC56B49F}" type="slidenum">
              <a:rPr lang="en-GB" smtClean="0"/>
              <a:t>8</a:t>
            </a:fld>
            <a:endParaRPr lang="en-GB"/>
          </a:p>
        </p:txBody>
      </p:sp>
    </p:spTree>
    <p:extLst>
      <p:ext uri="{BB962C8B-B14F-4D97-AF65-F5344CB8AC3E}">
        <p14:creationId xmlns:p14="http://schemas.microsoft.com/office/powerpoint/2010/main" val="1198406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9</a:t>
            </a:fld>
            <a:endParaRPr lang="en-GB"/>
          </a:p>
        </p:txBody>
      </p:sp>
    </p:spTree>
    <p:extLst>
      <p:ext uri="{BB962C8B-B14F-4D97-AF65-F5344CB8AC3E}">
        <p14:creationId xmlns:p14="http://schemas.microsoft.com/office/powerpoint/2010/main" val="2263686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10</a:t>
            </a:fld>
            <a:endParaRPr lang="en-GB"/>
          </a:p>
        </p:txBody>
      </p:sp>
    </p:spTree>
    <p:extLst>
      <p:ext uri="{BB962C8B-B14F-4D97-AF65-F5344CB8AC3E}">
        <p14:creationId xmlns:p14="http://schemas.microsoft.com/office/powerpoint/2010/main" val="2368517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p:txBody>
          <a:bodyPr rtlCol="0">
            <a:normAutofit/>
          </a:bodyPr>
          <a:lstStyle/>
          <a:p>
            <a:pPr rtl="0"/>
            <a:r>
              <a:rPr lang="en-GB" dirty="0"/>
              <a:t>The Hawthorne Effect Analysis Of Studies.</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p:txBody>
          <a:bodyPr rtlCol="0">
            <a:normAutofit lnSpcReduction="10000"/>
          </a:bodyPr>
          <a:lstStyle/>
          <a:p>
            <a:pPr rtl="0"/>
            <a:r>
              <a:rPr lang="en-GB" dirty="0">
                <a:cs typeface="Calibri"/>
              </a:rPr>
              <a:t>Nadine</a:t>
            </a:r>
          </a:p>
          <a:p>
            <a:pPr rtl="0"/>
            <a:r>
              <a:rPr lang="en-GB" dirty="0">
                <a:cs typeface="Calibri"/>
              </a:rPr>
              <a:t>Layla</a:t>
            </a:r>
          </a:p>
          <a:p>
            <a:pPr rtl="0"/>
            <a:r>
              <a:rPr lang="en-GB" dirty="0">
                <a:cs typeface="Calibri"/>
              </a:rPr>
              <a:t>Mollie</a:t>
            </a:r>
            <a:endParaRPr lang="en-GB"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450000" y="4184739"/>
            <a:ext cx="3856679" cy="1453003"/>
          </a:xfrm>
        </p:spPr>
        <p:txBody>
          <a:bodyPr wrap="square" rtlCol="0" anchor="b">
            <a:noAutofit/>
          </a:bodyPr>
          <a:lstStyle/>
          <a:p>
            <a:pPr rtl="0"/>
            <a:r>
              <a:rPr lang="en-GB" sz="2000" b="1" u="sng" dirty="0">
                <a:effectLst/>
                <a:latin typeface="Segoe UI" panose="020B0502040204020203" pitchFamily="34" charset="0"/>
              </a:rPr>
              <a:t>Studies Analaysed:</a:t>
            </a:r>
            <a:br>
              <a:rPr lang="en-GB" sz="1600" dirty="0">
                <a:effectLst/>
                <a:latin typeface="Segoe UI" panose="020B0502040204020203" pitchFamily="34" charset="0"/>
              </a:rPr>
            </a:br>
            <a:br>
              <a:rPr lang="en-GB" sz="1600" dirty="0">
                <a:effectLst/>
                <a:latin typeface="Segoe UI" panose="020B0502040204020203" pitchFamily="34" charset="0"/>
              </a:rPr>
            </a:br>
            <a:r>
              <a:rPr lang="en-GB" sz="1600" dirty="0" err="1">
                <a:effectLst/>
                <a:latin typeface="Segoe UI" panose="020B0502040204020203" pitchFamily="34" charset="0"/>
              </a:rPr>
              <a:t>McCambridge</a:t>
            </a:r>
            <a:r>
              <a:rPr lang="en-GB" sz="1600" dirty="0">
                <a:effectLst/>
                <a:latin typeface="Segoe UI" panose="020B0502040204020203" pitchFamily="34" charset="0"/>
              </a:rPr>
              <a:t>, J., Witton, J. and </a:t>
            </a:r>
            <a:r>
              <a:rPr lang="en-GB" sz="1600" dirty="0" err="1">
                <a:effectLst/>
                <a:latin typeface="Segoe UI" panose="020B0502040204020203" pitchFamily="34" charset="0"/>
              </a:rPr>
              <a:t>Elbourne</a:t>
            </a:r>
            <a:r>
              <a:rPr lang="en-GB" sz="1600" dirty="0">
                <a:effectLst/>
                <a:latin typeface="Segoe UI" panose="020B0502040204020203" pitchFamily="34" charset="0"/>
              </a:rPr>
              <a:t>, D.R. (2014) ‘Systematic review of the Hawthorne Effect: New Concepts are needed to study research participation effects’, </a:t>
            </a:r>
            <a:r>
              <a:rPr lang="en-GB" sz="1600" i="1" dirty="0">
                <a:effectLst/>
                <a:latin typeface="Segoe UI" panose="020B0502040204020203" pitchFamily="34" charset="0"/>
              </a:rPr>
              <a:t>Journal of Clinical Epidemiology</a:t>
            </a:r>
            <a:r>
              <a:rPr lang="en-GB" sz="1600" dirty="0">
                <a:effectLst/>
                <a:latin typeface="Segoe UI" panose="020B0502040204020203" pitchFamily="34" charset="0"/>
              </a:rPr>
              <a:t>, 67(3), pp. 267–277. doi:10.1016/j.jclinepi.2013.08.015.</a:t>
            </a:r>
            <a:br>
              <a:rPr lang="en-GB" sz="1600" dirty="0">
                <a:effectLst/>
                <a:latin typeface="Segoe UI" panose="020B0502040204020203" pitchFamily="34" charset="0"/>
              </a:rPr>
            </a:br>
            <a:br>
              <a:rPr lang="en-GB" sz="1600" dirty="0">
                <a:effectLst/>
                <a:latin typeface="Segoe UI" panose="020B0502040204020203" pitchFamily="34" charset="0"/>
              </a:rPr>
            </a:br>
            <a:r>
              <a:rPr lang="en-GB" sz="1600" dirty="0">
                <a:effectLst/>
                <a:latin typeface="Segoe UI" panose="020B0502040204020203" pitchFamily="34" charset="0"/>
              </a:rPr>
              <a:t>Patel, V.M. </a:t>
            </a:r>
            <a:r>
              <a:rPr lang="en-GB" sz="1600" i="1" dirty="0">
                <a:effectLst/>
                <a:latin typeface="Segoe UI" panose="020B0502040204020203" pitchFamily="34" charset="0"/>
              </a:rPr>
              <a:t>et al.</a:t>
            </a:r>
            <a:r>
              <a:rPr lang="en-GB" sz="1600" dirty="0">
                <a:effectLst/>
                <a:latin typeface="Segoe UI" panose="020B0502040204020203" pitchFamily="34" charset="0"/>
              </a:rPr>
              <a:t> (2016) ‘Leadership behaviours and Healthcare Research Performance: Prospective Correlational Study’, </a:t>
            </a:r>
            <a:r>
              <a:rPr lang="en-GB" sz="1600" i="1" dirty="0">
                <a:effectLst/>
                <a:latin typeface="Segoe UI" panose="020B0502040204020203" pitchFamily="34" charset="0"/>
              </a:rPr>
              <a:t>Postgraduate Medical Journal</a:t>
            </a:r>
            <a:r>
              <a:rPr lang="en-GB" sz="1600" dirty="0">
                <a:effectLst/>
                <a:latin typeface="Segoe UI" panose="020B0502040204020203" pitchFamily="34" charset="0"/>
              </a:rPr>
              <a:t>, 92(1093), pp. 663–669. doi:10.1136/postgradmedj-2016-134088.</a:t>
            </a:r>
            <a:br>
              <a:rPr lang="en-GB" sz="1600" dirty="0">
                <a:effectLst/>
                <a:latin typeface="Segoe UI" panose="020B0502040204020203" pitchFamily="34" charset="0"/>
              </a:rPr>
            </a:br>
            <a:br>
              <a:rPr lang="en-GB" sz="1600" dirty="0">
                <a:effectLst/>
                <a:latin typeface="Segoe UI" panose="020B0502040204020203" pitchFamily="34" charset="0"/>
              </a:rPr>
            </a:br>
            <a:r>
              <a:rPr lang="en-GB" sz="1600" dirty="0" err="1">
                <a:effectLst/>
                <a:latin typeface="Segoe UI" panose="020B0502040204020203" pitchFamily="34" charset="0"/>
              </a:rPr>
              <a:t>Ugoani</a:t>
            </a:r>
            <a:r>
              <a:rPr lang="en-GB" sz="1600" dirty="0">
                <a:effectLst/>
                <a:latin typeface="Segoe UI" panose="020B0502040204020203" pitchFamily="34" charset="0"/>
              </a:rPr>
              <a:t>, J. (2023) ‘The Hawthorne Experiments: Workers motivations and positive experiences’, </a:t>
            </a:r>
            <a:r>
              <a:rPr lang="en-GB" sz="1600" i="1" dirty="0">
                <a:effectLst/>
                <a:latin typeface="Segoe UI" panose="020B0502040204020203" pitchFamily="34" charset="0"/>
              </a:rPr>
              <a:t>SSRN Electronic Journal</a:t>
            </a:r>
            <a:r>
              <a:rPr lang="en-GB" sz="1600" dirty="0">
                <a:effectLst/>
                <a:latin typeface="Segoe UI" panose="020B0502040204020203" pitchFamily="34" charset="0"/>
              </a:rPr>
              <a:t> [Preprint]. doi:10.2139/ssrn.4404821.</a:t>
            </a:r>
            <a:endParaRPr lang="en-GB" sz="1600" dirty="0"/>
          </a:p>
        </p:txBody>
      </p:sp>
      <p:sp>
        <p:nvSpPr>
          <p:cNvPr id="22" name="Date Placeholder 3">
            <a:extLst>
              <a:ext uri="{FF2B5EF4-FFF2-40B4-BE49-F238E27FC236}">
                <a16:creationId xmlns:a16="http://schemas.microsoft.com/office/drawing/2014/main" id="{4580A8E0-7E68-4241-BB9B-E1FC9341E9CD}"/>
              </a:ext>
            </a:extLst>
          </p:cNvPr>
          <p:cNvSpPr>
            <a:spLocks noGrp="1"/>
          </p:cNvSpPr>
          <p:nvPr>
            <p:ph type="dt" sz="half" idx="10"/>
          </p:nvPr>
        </p:nvSpPr>
        <p:spPr>
          <a:xfrm>
            <a:off x="450000" y="6357168"/>
            <a:ext cx="1480400" cy="461665"/>
          </a:xfrm>
        </p:spPr>
        <p:txBody>
          <a:bodyPr rtlCol="0">
            <a:normAutofit/>
          </a:bodyPr>
          <a:lstStyle/>
          <a:p>
            <a:pPr rtl="0"/>
            <a:r>
              <a:rPr lang="en-GB"/>
              <a:t>20XX</a:t>
            </a:r>
          </a:p>
        </p:txBody>
      </p:sp>
      <p:pic>
        <p:nvPicPr>
          <p:cNvPr id="10" name="Picture Placeholder 9" descr="A picture containing outdoor, train, bridge, traveling">
            <a:extLst>
              <a:ext uri="{FF2B5EF4-FFF2-40B4-BE49-F238E27FC236}">
                <a16:creationId xmlns:a16="http://schemas.microsoft.com/office/drawing/2014/main" id="{BE113317-F75C-4F41-AA60-AB7B65AD93D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979987" y="0"/>
            <a:ext cx="7212013" cy="6858000"/>
          </a:xfrm>
        </p:spPr>
      </p:pic>
      <p:sp>
        <p:nvSpPr>
          <p:cNvPr id="24" name="Slide Number Placeholder 5">
            <a:extLst>
              <a:ext uri="{FF2B5EF4-FFF2-40B4-BE49-F238E27FC236}">
                <a16:creationId xmlns:a16="http://schemas.microsoft.com/office/drawing/2014/main" id="{09567CC5-9835-41E1-8AE6-6875430887AD}"/>
              </a:ext>
            </a:extLst>
          </p:cNvPr>
          <p:cNvSpPr>
            <a:spLocks noGrp="1"/>
          </p:cNvSpPr>
          <p:nvPr>
            <p:ph type="sldNum" sz="quarter" idx="12"/>
          </p:nvPr>
        </p:nvSpPr>
        <p:spPr>
          <a:xfrm>
            <a:off x="9982800" y="6357600"/>
            <a:ext cx="1760150" cy="460800"/>
          </a:xfrm>
        </p:spPr>
        <p:txBody>
          <a:bodyPr rtlCol="0">
            <a:normAutofit/>
          </a:bodyPr>
          <a:lstStyle/>
          <a:p>
            <a:pPr rtl="0"/>
            <a:fld id="{D39607A7-8386-47DB-8578-DDEDD194E5D4}" type="slidenum">
              <a:rPr lang="en-GB" smtClean="0"/>
              <a:pPr rtl="0"/>
              <a:t>2</a:t>
            </a:fld>
            <a:endParaRPr lang="en-GB"/>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278AB200-81F1-1D90-D9FC-33B6C2888233}"/>
              </a:ext>
            </a:extLst>
          </p:cNvPr>
          <p:cNvSpPr>
            <a:spLocks noGrp="1"/>
          </p:cNvSpPr>
          <p:nvPr>
            <p:ph type="pic" sz="quarter" idx="14"/>
          </p:nvPr>
        </p:nvSpPr>
        <p:spPr>
          <a:xfrm>
            <a:off x="4979987" y="272716"/>
            <a:ext cx="7212013" cy="6858000"/>
          </a:xfrm>
        </p:spPr>
        <p:txBody>
          <a:bodyPr>
            <a:normAutofit fontScale="77500" lnSpcReduction="20000"/>
          </a:bodyPr>
          <a:lstStyle/>
          <a:p>
            <a:r>
              <a:rPr lang="en-GB" sz="1800" dirty="0">
                <a:effectLst/>
                <a:latin typeface="Aptos" panose="020B0004020202020204" pitchFamily="34" charset="0"/>
                <a:ea typeface="Aptos" panose="020B0004020202020204" pitchFamily="34" charset="0"/>
                <a:cs typeface="Aptos" panose="020B0004020202020204" pitchFamily="34" charset="0"/>
              </a:rPr>
              <a:t>Systematic review of the </a:t>
            </a:r>
            <a:r>
              <a:rPr lang="en-GB" sz="1800" dirty="0" err="1">
                <a:effectLst/>
                <a:latin typeface="Aptos" panose="020B0004020202020204" pitchFamily="34" charset="0"/>
                <a:ea typeface="Aptos" panose="020B0004020202020204" pitchFamily="34" charset="0"/>
                <a:cs typeface="Aptos" panose="020B0004020202020204" pitchFamily="34" charset="0"/>
              </a:rPr>
              <a:t>Hawthrone</a:t>
            </a:r>
            <a:r>
              <a:rPr lang="en-GB" sz="1800" dirty="0">
                <a:effectLst/>
                <a:latin typeface="Aptos" panose="020B0004020202020204" pitchFamily="34" charset="0"/>
                <a:ea typeface="Aptos" panose="020B0004020202020204" pitchFamily="34" charset="0"/>
                <a:cs typeface="Aptos" panose="020B0004020202020204" pitchFamily="34" charset="0"/>
              </a:rPr>
              <a:t> effect: New concepts are needed to study</a:t>
            </a:r>
          </a:p>
          <a:p>
            <a:r>
              <a:rPr lang="en-GB" sz="1800" dirty="0">
                <a:effectLst/>
                <a:latin typeface="Aptos" panose="020B0004020202020204" pitchFamily="34" charset="0"/>
                <a:ea typeface="Aptos" panose="020B0004020202020204" pitchFamily="34" charset="0"/>
                <a:cs typeface="Aptos" panose="020B0004020202020204" pitchFamily="34" charset="0"/>
              </a:rPr>
              <a:t>This systematic review primarily focuses on the Hawthorne effect and the challenges of studying research participation effects.</a:t>
            </a:r>
          </a:p>
          <a:p>
            <a:pPr marL="342900" lvl="0" indent="-342900">
              <a:lnSpc>
                <a:spcPct val="115000"/>
              </a:lnSpc>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Aptos" panose="020B0004020202020204" pitchFamily="34" charset="0"/>
              </a:rPr>
              <a:t>Primarily focuses on the Hawthorne effect and the challenges of studying research participation effects.</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342900" lvl="0" indent="-342900">
              <a:lnSpc>
                <a:spcPct val="115000"/>
              </a:lnSpc>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Aptos" panose="020B0004020202020204" pitchFamily="34" charset="0"/>
              </a:rPr>
              <a:t>Concluded that while the Hawthorne effect remains an important concept in behavioural research, it remains under-studied and under-theorised.</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342900" lvl="0" indent="-342900">
              <a:lnSpc>
                <a:spcPct val="115000"/>
              </a:lnSpc>
              <a:spcAft>
                <a:spcPts val="800"/>
              </a:spcAft>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Aptos" panose="020B0004020202020204" pitchFamily="34" charset="0"/>
              </a:rPr>
              <a:t>Varying methods of assessing the Hawthorne effect (e.g. Observational studies, experiments) lead to varying results and interpretation.</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228600"/>
            <a:r>
              <a:rPr lang="en-GB" sz="1800" dirty="0">
                <a:effectLst/>
                <a:latin typeface="Aptos" panose="020B0004020202020204" pitchFamily="34" charset="0"/>
                <a:ea typeface="Aptos" panose="020B0004020202020204" pitchFamily="34" charset="0"/>
                <a:cs typeface="Aptos" panose="020B0004020202020204" pitchFamily="34" charset="0"/>
              </a:rPr>
              <a:t>Large biases throughout the different studies included in the systematic review:</a:t>
            </a:r>
          </a:p>
          <a:p>
            <a:pPr marL="342900" lvl="0" indent="-342900">
              <a:lnSpc>
                <a:spcPct val="115000"/>
              </a:lnSpc>
              <a:spcAft>
                <a:spcPts val="800"/>
              </a:spcAft>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Aptos" panose="020B0004020202020204" pitchFamily="34" charset="0"/>
              </a:rPr>
              <a:t>Research participation may have altered behaviour even in the absence of direct observation which is often overlooked</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457200"/>
            <a:r>
              <a:rPr lang="en-GB" sz="1800" dirty="0">
                <a:effectLst/>
                <a:latin typeface="Aptos" panose="020B0004020202020204" pitchFamily="34" charset="0"/>
                <a:ea typeface="Aptos" panose="020B0004020202020204" pitchFamily="34" charset="0"/>
                <a:cs typeface="Aptos" panose="020B0004020202020204" pitchFamily="34" charset="0"/>
              </a:rPr>
              <a:t>Research participation may include: </a:t>
            </a:r>
          </a:p>
          <a:p>
            <a:pPr marL="342900" lvl="0" indent="-342900">
              <a:lnSpc>
                <a:spcPct val="115000"/>
              </a:lnSpc>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Aptos" panose="020B0004020202020204" pitchFamily="34" charset="0"/>
              </a:rPr>
              <a:t>Social desirability bias</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342900" lvl="0" indent="-342900">
              <a:lnSpc>
                <a:spcPct val="115000"/>
              </a:lnSpc>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Aptos" panose="020B0004020202020204" pitchFamily="34" charset="0"/>
              </a:rPr>
              <a:t>Demand characteristics </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342900" lvl="0" indent="-342900">
              <a:lnSpc>
                <a:spcPct val="115000"/>
              </a:lnSpc>
              <a:spcAft>
                <a:spcPts val="800"/>
              </a:spcAft>
              <a:buFont typeface="Symbol" panose="05050102010706020507" pitchFamily="18" charset="2"/>
              <a:buChar char=""/>
            </a:pPr>
            <a:r>
              <a:rPr lang="en-GB" sz="1800" dirty="0">
                <a:effectLst/>
                <a:latin typeface="Aptos" panose="020B0004020202020204" pitchFamily="34" charset="0"/>
                <a:ea typeface="Times New Roman" panose="02020603050405020304" pitchFamily="18" charset="0"/>
                <a:cs typeface="Aptos" panose="020B0004020202020204" pitchFamily="34" charset="0"/>
              </a:rPr>
              <a:t>Response Bias</a:t>
            </a:r>
            <a:endParaRPr lang="en-GB" sz="1800" dirty="0">
              <a:effectLst/>
              <a:latin typeface="Aptos" panose="020B0004020202020204" pitchFamily="34" charset="0"/>
              <a:ea typeface="Aptos" panose="020B0004020202020204" pitchFamily="34" charset="0"/>
              <a:cs typeface="Aptos" panose="020B0004020202020204" pitchFamily="34" charset="0"/>
            </a:endParaRPr>
          </a:p>
          <a:p>
            <a:r>
              <a:rPr lang="en-GB" sz="1800" dirty="0">
                <a:effectLst/>
                <a:latin typeface="Aptos" panose="020B0004020202020204" pitchFamily="34" charset="0"/>
                <a:ea typeface="Aptos" panose="020B0004020202020204" pitchFamily="34" charset="0"/>
                <a:cs typeface="Aptos" panose="020B0004020202020204" pitchFamily="34" charset="0"/>
              </a:rPr>
              <a:t>Suggest rather than viewing the Hawthorne effect as a singular phenomenon it should be approached as a broader concept including multiple factors that influence behaviours such as motivational, psychological and social factors. </a:t>
            </a:r>
          </a:p>
          <a:p>
            <a:endParaRPr lang="en-GB" dirty="0"/>
          </a:p>
        </p:txBody>
      </p:sp>
      <p:sp>
        <p:nvSpPr>
          <p:cNvPr id="5" name="TextBox 4">
            <a:extLst>
              <a:ext uri="{FF2B5EF4-FFF2-40B4-BE49-F238E27FC236}">
                <a16:creationId xmlns:a16="http://schemas.microsoft.com/office/drawing/2014/main" id="{3FB8D63F-95B1-9EDE-2D53-FF29481224C7}"/>
              </a:ext>
            </a:extLst>
          </p:cNvPr>
          <p:cNvSpPr txBox="1"/>
          <p:nvPr/>
        </p:nvSpPr>
        <p:spPr>
          <a:xfrm>
            <a:off x="2088777" y="2043954"/>
            <a:ext cx="1855694" cy="369332"/>
          </a:xfrm>
          <a:prstGeom prst="rect">
            <a:avLst/>
          </a:prstGeom>
          <a:noFill/>
        </p:spPr>
        <p:txBody>
          <a:bodyPr wrap="square" rtlCol="0">
            <a:spAutoFit/>
          </a:bodyPr>
          <a:lstStyle/>
          <a:p>
            <a:r>
              <a:rPr lang="en-GB" dirty="0"/>
              <a:t>Layla</a:t>
            </a:r>
          </a:p>
        </p:txBody>
      </p:sp>
    </p:spTree>
    <p:extLst>
      <p:ext uri="{BB962C8B-B14F-4D97-AF65-F5344CB8AC3E}">
        <p14:creationId xmlns:p14="http://schemas.microsoft.com/office/powerpoint/2010/main" val="1054369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16E9532-6DC7-411D-A09F-8413A5B95FFE}"/>
              </a:ext>
            </a:extLst>
          </p:cNvPr>
          <p:cNvSpPr>
            <a:spLocks noGrp="1"/>
          </p:cNvSpPr>
          <p:nvPr>
            <p:ph type="title"/>
          </p:nvPr>
        </p:nvSpPr>
        <p:spPr>
          <a:xfrm>
            <a:off x="998964" y="4615450"/>
            <a:ext cx="4075200" cy="2058573"/>
          </a:xfrm>
        </p:spPr>
        <p:txBody>
          <a:bodyPr rtlCol="0">
            <a:noAutofit/>
          </a:bodyPr>
          <a:lstStyle/>
          <a:p>
            <a:pPr rtl="0"/>
            <a:r>
              <a:rPr lang="en-GB" sz="1200" dirty="0">
                <a:effectLst/>
                <a:latin typeface="Segoe UI" panose="020B0502040204020203" pitchFamily="34" charset="0"/>
              </a:rPr>
              <a:t>Hawthorn Experiments</a:t>
            </a:r>
            <a:br>
              <a:rPr lang="en-GB" sz="1200" dirty="0">
                <a:effectLst/>
                <a:latin typeface="Segoe UI" panose="020B0502040204020203" pitchFamily="34" charset="0"/>
              </a:rPr>
            </a:br>
            <a:r>
              <a:rPr lang="en-GB" sz="1200" dirty="0">
                <a:effectLst/>
                <a:latin typeface="Segoe UI" panose="020B0502040204020203" pitchFamily="34" charset="0"/>
              </a:rPr>
              <a:t> </a:t>
            </a:r>
            <a:br>
              <a:rPr lang="en-GB" sz="1200" dirty="0">
                <a:effectLst/>
                <a:latin typeface="Segoe UI" panose="020B0502040204020203" pitchFamily="34" charset="0"/>
              </a:rPr>
            </a:br>
            <a:r>
              <a:rPr lang="en-GB" sz="1200" dirty="0">
                <a:effectLst/>
                <a:latin typeface="Segoe UI" panose="020B0502040204020203" pitchFamily="34" charset="0"/>
              </a:rPr>
              <a:t>-              Human development movement starting in the 1920s during the Great Depression (? bias due to culture/historical factors). </a:t>
            </a:r>
            <a:br>
              <a:rPr lang="en-GB" sz="1200" dirty="0">
                <a:effectLst/>
                <a:latin typeface="Segoe UI" panose="020B0502040204020203" pitchFamily="34" charset="0"/>
              </a:rPr>
            </a:br>
            <a:r>
              <a:rPr lang="en-GB" sz="1200" dirty="0">
                <a:effectLst/>
                <a:latin typeface="Segoe UI" panose="020B0502040204020203" pitchFamily="34" charset="0"/>
              </a:rPr>
              <a:t>-              Number of experiments undertaken to establish link with managerial/social/incentives and staff performance. </a:t>
            </a:r>
            <a:br>
              <a:rPr lang="en-GB" sz="1200" dirty="0">
                <a:effectLst/>
                <a:latin typeface="Segoe UI" panose="020B0502040204020203" pitchFamily="34" charset="0"/>
              </a:rPr>
            </a:br>
            <a:r>
              <a:rPr lang="en-GB" sz="1200" dirty="0">
                <a:effectLst/>
                <a:latin typeface="Segoe UI" panose="020B0502040204020203" pitchFamily="34" charset="0"/>
              </a:rPr>
              <a:t> </a:t>
            </a:r>
            <a:br>
              <a:rPr lang="en-GB" sz="1200" dirty="0">
                <a:effectLst/>
                <a:latin typeface="Segoe UI" panose="020B0502040204020203" pitchFamily="34" charset="0"/>
              </a:rPr>
            </a:br>
            <a:r>
              <a:rPr lang="en-GB" sz="1200" dirty="0">
                <a:effectLst/>
                <a:latin typeface="Segoe UI" panose="020B0502040204020203" pitchFamily="34" charset="0"/>
              </a:rPr>
              <a:t>-              Illumination Experiment</a:t>
            </a:r>
            <a:br>
              <a:rPr lang="en-GB" sz="1200" dirty="0">
                <a:effectLst/>
                <a:latin typeface="Segoe UI" panose="020B0502040204020203" pitchFamily="34" charset="0"/>
              </a:rPr>
            </a:br>
            <a:r>
              <a:rPr lang="en-GB" sz="1200" dirty="0">
                <a:effectLst/>
                <a:latin typeface="Segoe UI" panose="020B0502040204020203" pitchFamily="34" charset="0"/>
              </a:rPr>
              <a:t> </a:t>
            </a:r>
            <a:br>
              <a:rPr lang="en-GB" sz="1200" dirty="0">
                <a:effectLst/>
                <a:latin typeface="Segoe UI" panose="020B0502040204020203" pitchFamily="34" charset="0"/>
              </a:rPr>
            </a:br>
            <a:r>
              <a:rPr lang="en-GB" sz="1200" dirty="0">
                <a:effectLst/>
                <a:latin typeface="Segoe UI" panose="020B0502040204020203" pitchFamily="34" charset="0"/>
              </a:rPr>
              <a:t>o   Lighting on performance (environmental i.e. being watched?).</a:t>
            </a:r>
            <a:br>
              <a:rPr lang="en-GB" sz="1200" dirty="0">
                <a:effectLst/>
                <a:latin typeface="Segoe UI" panose="020B0502040204020203" pitchFamily="34" charset="0"/>
              </a:rPr>
            </a:br>
            <a:r>
              <a:rPr lang="en-GB" sz="1200" dirty="0">
                <a:effectLst/>
                <a:latin typeface="Segoe UI" panose="020B0502040204020203" pitchFamily="34" charset="0"/>
              </a:rPr>
              <a:t>o   No statistical relevance – performance not increased</a:t>
            </a:r>
            <a:br>
              <a:rPr lang="en-GB" sz="1200" dirty="0">
                <a:effectLst/>
                <a:latin typeface="Segoe UI" panose="020B0502040204020203" pitchFamily="34" charset="0"/>
              </a:rPr>
            </a:br>
            <a:r>
              <a:rPr lang="en-GB" sz="1200" dirty="0">
                <a:effectLst/>
                <a:latin typeface="Segoe UI" panose="020B0502040204020203" pitchFamily="34" charset="0"/>
              </a:rPr>
              <a:t>-              Relay Assembly Test Room</a:t>
            </a:r>
            <a:br>
              <a:rPr lang="en-GB" sz="1200" dirty="0">
                <a:effectLst/>
                <a:latin typeface="Segoe UI" panose="020B0502040204020203" pitchFamily="34" charset="0"/>
              </a:rPr>
            </a:br>
            <a:r>
              <a:rPr lang="en-GB" sz="1200" dirty="0">
                <a:effectLst/>
                <a:latin typeface="Segoe UI" panose="020B0502040204020203" pitchFamily="34" charset="0"/>
              </a:rPr>
              <a:t>o   Male manager chatting to female staff on an assembly line </a:t>
            </a:r>
            <a:br>
              <a:rPr lang="en-GB" sz="1200" dirty="0">
                <a:effectLst/>
                <a:latin typeface="Segoe UI" panose="020B0502040204020203" pitchFamily="34" charset="0"/>
              </a:rPr>
            </a:br>
            <a:r>
              <a:rPr lang="en-GB" sz="1200" dirty="0">
                <a:effectLst/>
                <a:latin typeface="Segoe UI" panose="020B0502040204020203" pitchFamily="34" charset="0"/>
              </a:rPr>
              <a:t>o   managerial interest = more productive </a:t>
            </a:r>
            <a:br>
              <a:rPr lang="en-GB" sz="1200" dirty="0">
                <a:effectLst/>
                <a:latin typeface="Segoe UI" panose="020B0502040204020203" pitchFamily="34" charset="0"/>
              </a:rPr>
            </a:br>
            <a:r>
              <a:rPr lang="en-GB" sz="1200" dirty="0">
                <a:effectLst/>
                <a:latin typeface="Segoe UI" panose="020B0502040204020203" pitchFamily="34" charset="0"/>
              </a:rPr>
              <a:t>o   gender bias – hierarchical bias</a:t>
            </a:r>
            <a:br>
              <a:rPr lang="en-GB" sz="1200" dirty="0">
                <a:effectLst/>
                <a:latin typeface="Segoe UI" panose="020B0502040204020203" pitchFamily="34" charset="0"/>
              </a:rPr>
            </a:br>
            <a:r>
              <a:rPr lang="en-GB" sz="1200" dirty="0">
                <a:effectLst/>
                <a:latin typeface="Segoe UI" panose="020B0502040204020203" pitchFamily="34" charset="0"/>
              </a:rPr>
              <a:t>-              Interviewing programme </a:t>
            </a:r>
            <a:br>
              <a:rPr lang="en-GB" sz="1200" dirty="0">
                <a:effectLst/>
                <a:latin typeface="Segoe UI" panose="020B0502040204020203" pitchFamily="34" charset="0"/>
              </a:rPr>
            </a:br>
            <a:r>
              <a:rPr lang="en-GB" sz="1200" dirty="0">
                <a:effectLst/>
                <a:latin typeface="Segoe UI" panose="020B0502040204020203" pitchFamily="34" charset="0"/>
              </a:rPr>
              <a:t>o   &gt;20,000 interviews undertaken, no real format – open ended. </a:t>
            </a:r>
            <a:br>
              <a:rPr lang="en-GB" sz="1200" dirty="0">
                <a:effectLst/>
                <a:latin typeface="Segoe UI" panose="020B0502040204020203" pitchFamily="34" charset="0"/>
              </a:rPr>
            </a:br>
            <a:r>
              <a:rPr lang="en-GB" sz="1200" dirty="0">
                <a:effectLst/>
                <a:latin typeface="Segoe UI" panose="020B0502040204020203" pitchFamily="34" charset="0"/>
              </a:rPr>
              <a:t>o   Got a lot of info but not structured. </a:t>
            </a:r>
            <a:br>
              <a:rPr lang="en-GB" sz="1200" dirty="0">
                <a:effectLst/>
                <a:latin typeface="Segoe UI" panose="020B0502040204020203" pitchFamily="34" charset="0"/>
              </a:rPr>
            </a:br>
            <a:r>
              <a:rPr lang="en-GB" sz="1200" dirty="0">
                <a:effectLst/>
                <a:latin typeface="Segoe UI" panose="020B0502040204020203" pitchFamily="34" charset="0"/>
              </a:rPr>
              <a:t>o   ?probably a good idea to talk to your staff about what they think about the plan </a:t>
            </a:r>
            <a:br>
              <a:rPr lang="en-GB" sz="1200" dirty="0">
                <a:effectLst/>
                <a:latin typeface="Segoe UI" panose="020B0502040204020203" pitchFamily="34" charset="0"/>
              </a:rPr>
            </a:br>
            <a:r>
              <a:rPr lang="en-GB" sz="1200" dirty="0">
                <a:effectLst/>
                <a:latin typeface="Segoe UI" panose="020B0502040204020203" pitchFamily="34" charset="0"/>
              </a:rPr>
              <a:t>o   Did highlight that managerial qualities such as empathy, good listening etc might have an effect on productivity and outcomes.</a:t>
            </a:r>
            <a:br>
              <a:rPr lang="en-GB" sz="1200" dirty="0">
                <a:effectLst/>
                <a:latin typeface="Segoe UI" panose="020B0502040204020203" pitchFamily="34" charset="0"/>
              </a:rPr>
            </a:br>
            <a:r>
              <a:rPr lang="en-GB" sz="1200" dirty="0">
                <a:effectLst/>
                <a:latin typeface="Segoe UI" panose="020B0502040204020203" pitchFamily="34" charset="0"/>
              </a:rPr>
              <a:t>-              Bank Wiring observation room </a:t>
            </a:r>
            <a:br>
              <a:rPr lang="en-GB" sz="1200" dirty="0">
                <a:effectLst/>
                <a:latin typeface="Segoe UI" panose="020B0502040204020203" pitchFamily="34" charset="0"/>
              </a:rPr>
            </a:br>
            <a:r>
              <a:rPr lang="en-GB" sz="1200" dirty="0">
                <a:effectLst/>
                <a:latin typeface="Segoe UI" panose="020B0502040204020203" pitchFamily="34" charset="0"/>
              </a:rPr>
              <a:t>o   Money incentive – ‘piecework’ </a:t>
            </a:r>
            <a:br>
              <a:rPr lang="en-GB" sz="1200" dirty="0">
                <a:effectLst/>
                <a:latin typeface="Segoe UI" panose="020B0502040204020203" pitchFamily="34" charset="0"/>
              </a:rPr>
            </a:br>
            <a:r>
              <a:rPr lang="en-GB" sz="1200" dirty="0">
                <a:effectLst/>
                <a:latin typeface="Segoe UI" panose="020B0502040204020203" pitchFamily="34" charset="0"/>
              </a:rPr>
              <a:t>o   The group actually chose to work less even with a money incentive for increased production - ?let staff have a say on their performance</a:t>
            </a:r>
            <a:endParaRPr lang="en-GB" sz="1200" dirty="0"/>
          </a:p>
        </p:txBody>
      </p:sp>
      <p:pic>
        <p:nvPicPr>
          <p:cNvPr id="9" name="Picture Placeholder 8" descr="A close up of a plant">
            <a:extLst>
              <a:ext uri="{FF2B5EF4-FFF2-40B4-BE49-F238E27FC236}">
                <a16:creationId xmlns:a16="http://schemas.microsoft.com/office/drawing/2014/main" id="{3157C130-A151-49C9-841C-4727F37F3314}"/>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6654800" y="563563"/>
            <a:ext cx="4995863" cy="2706687"/>
          </a:xfrm>
        </p:spPr>
      </p:pic>
      <p:pic>
        <p:nvPicPr>
          <p:cNvPr id="14" name="Picture Placeholder 13" descr="A picture containing snow, nature, outdoor, covered">
            <a:extLst>
              <a:ext uri="{FF2B5EF4-FFF2-40B4-BE49-F238E27FC236}">
                <a16:creationId xmlns:a16="http://schemas.microsoft.com/office/drawing/2014/main" id="{5C0075ED-C567-4784-9E43-B86220CE1230}"/>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6654800" y="3587750"/>
            <a:ext cx="4995863" cy="2698750"/>
          </a:xfrm>
        </p:spPr>
      </p:pic>
      <p:sp>
        <p:nvSpPr>
          <p:cNvPr id="4" name="TextBox 3">
            <a:extLst>
              <a:ext uri="{FF2B5EF4-FFF2-40B4-BE49-F238E27FC236}">
                <a16:creationId xmlns:a16="http://schemas.microsoft.com/office/drawing/2014/main" id="{D7315EFE-97A0-5D5E-7F83-C52BF31C1C78}"/>
              </a:ext>
            </a:extLst>
          </p:cNvPr>
          <p:cNvSpPr txBox="1"/>
          <p:nvPr/>
        </p:nvSpPr>
        <p:spPr>
          <a:xfrm>
            <a:off x="8283387" y="177798"/>
            <a:ext cx="1586753" cy="369332"/>
          </a:xfrm>
          <a:prstGeom prst="rect">
            <a:avLst/>
          </a:prstGeom>
          <a:noFill/>
        </p:spPr>
        <p:txBody>
          <a:bodyPr wrap="square" rtlCol="0">
            <a:spAutoFit/>
          </a:bodyPr>
          <a:lstStyle/>
          <a:p>
            <a:pPr algn="ctr"/>
            <a:r>
              <a:rPr lang="en-GB" dirty="0"/>
              <a:t>Mollie</a:t>
            </a:r>
          </a:p>
        </p:txBody>
      </p:sp>
    </p:spTree>
    <p:extLst>
      <p:ext uri="{BB962C8B-B14F-4D97-AF65-F5344CB8AC3E}">
        <p14:creationId xmlns:p14="http://schemas.microsoft.com/office/powerpoint/2010/main" val="811730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3D568-F5CB-539E-FB27-096B215ED307}"/>
              </a:ext>
            </a:extLst>
          </p:cNvPr>
          <p:cNvSpPr>
            <a:spLocks noGrp="1"/>
          </p:cNvSpPr>
          <p:nvPr>
            <p:ph type="title"/>
          </p:nvPr>
        </p:nvSpPr>
        <p:spPr>
          <a:xfrm>
            <a:off x="717177" y="1694330"/>
            <a:ext cx="4330094" cy="5473822"/>
          </a:xfrm>
        </p:spPr>
        <p:txBody>
          <a:bodyPr/>
          <a:lstStyle/>
          <a:p>
            <a:r>
              <a:rPr lang="en-GB" sz="1400" kern="100" dirty="0">
                <a:effectLst/>
                <a:latin typeface="Aptos" panose="020B0004020202020204" pitchFamily="34" charset="0"/>
                <a:ea typeface="Aptos" panose="020B0004020202020204" pitchFamily="34" charset="0"/>
                <a:cs typeface="Times New Roman" panose="02020603050405020304" pitchFamily="18" charset="0"/>
              </a:rPr>
              <a:t>Leadership behaviours and performance (in UK Medical Professors group)</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Building further on links between leadership, contingent reward and team efficiency. </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u="sng" kern="100" dirty="0">
                <a:effectLst/>
                <a:latin typeface="Aptos" panose="020B0004020202020204" pitchFamily="34" charset="0"/>
                <a:ea typeface="Aptos" panose="020B0004020202020204" pitchFamily="34" charset="0"/>
                <a:cs typeface="Times New Roman" panose="02020603050405020304" pitchFamily="18" charset="0"/>
              </a:rPr>
              <a:t>Limitations</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u="sng" kern="100" dirty="0">
                <a:effectLst/>
                <a:latin typeface="Aptos" panose="020B0004020202020204" pitchFamily="34" charset="0"/>
                <a:ea typeface="Aptos" panose="020B0004020202020204" pitchFamily="34" charset="0"/>
                <a:cs typeface="Times New Roman" panose="02020603050405020304" pitchFamily="18" charset="0"/>
              </a:rPr>
              <a:t>small sample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of 90 professors</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72% Male – Bias!</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Sample based on medical professors because they thought these professionals were generally VIPs (bias of healthcare researchers researching healthcare researchers…) </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49% responders = physicians </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29% responders = surgeons</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How much research are they conducting realistically?</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Are they conflating role of surgeon with role of researcher when responding to MLQ?</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Research undertaken using the Multifactor Leadership Quality Self Form </a:t>
            </a:r>
            <a:r>
              <a:rPr lang="en-GB" sz="1400" u="sng" kern="100" dirty="0">
                <a:effectLst/>
                <a:latin typeface="Aptos" panose="020B0004020202020204" pitchFamily="34" charset="0"/>
                <a:ea typeface="Aptos" panose="020B0004020202020204" pitchFamily="34" charset="0"/>
                <a:cs typeface="Times New Roman" panose="02020603050405020304" pitchFamily="18" charset="0"/>
              </a:rPr>
              <a:t>only</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MLQ defines best leadership profile for outcomes using different qualities and markers</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not balanced with the MLQ Rater Form (peers, superiors, subordinates)</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evidence to suggest the MLQ Self Form used alone is significantly weaker than when used with the Rater Form (Avolio and Bass, 2004)</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bias of self-assessment </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r>
              <a:rPr lang="en-GB" sz="1400" kern="100" dirty="0">
                <a:effectLst/>
                <a:latin typeface="Aptos" panose="020B0004020202020204" pitchFamily="34" charset="0"/>
                <a:ea typeface="Aptos" panose="020B0004020202020204" pitchFamily="34" charset="0"/>
                <a:cs typeface="Times New Roman" panose="02020603050405020304" pitchFamily="18" charset="0"/>
              </a:rPr>
              <a:t>MLQ definition of “good leadership” is based on statistical outcomes from </a:t>
            </a:r>
            <a:r>
              <a:rPr lang="en-GB" sz="1400" u="sng" kern="100" dirty="0">
                <a:effectLst/>
                <a:latin typeface="Aptos" panose="020B0004020202020204" pitchFamily="34" charset="0"/>
                <a:ea typeface="Aptos" panose="020B0004020202020204" pitchFamily="34" charset="0"/>
                <a:cs typeface="Times New Roman" panose="02020603050405020304" pitchFamily="18" charset="0"/>
              </a:rPr>
              <a:t>financial data</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br>
              <a:rPr lang="en-GB" sz="1400" dirty="0">
                <a:effectLst/>
                <a:latin typeface="Times New Roman" panose="02020603050405020304" pitchFamily="18" charset="0"/>
                <a:ea typeface="Times New Roman" panose="02020603050405020304" pitchFamily="18" charset="0"/>
              </a:rPr>
            </a:br>
            <a:r>
              <a:rPr lang="en-GB" sz="1400"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br>
              <a:rPr lang="en-GB" sz="1400" kern="100" dirty="0">
                <a:effectLst/>
                <a:latin typeface="Aptos" panose="020B0004020202020204" pitchFamily="34" charset="0"/>
                <a:ea typeface="Aptos" panose="020B0004020202020204" pitchFamily="34" charset="0"/>
                <a:cs typeface="Times New Roman" panose="02020603050405020304" pitchFamily="18" charset="0"/>
              </a:rPr>
            </a:br>
            <a:endParaRPr lang="en-GB" sz="1400" dirty="0"/>
          </a:p>
        </p:txBody>
      </p:sp>
      <p:sp>
        <p:nvSpPr>
          <p:cNvPr id="4" name="Picture Placeholder 3">
            <a:extLst>
              <a:ext uri="{FF2B5EF4-FFF2-40B4-BE49-F238E27FC236}">
                <a16:creationId xmlns:a16="http://schemas.microsoft.com/office/drawing/2014/main" id="{630080D6-D07D-EED0-3C40-C07C43AE563F}"/>
              </a:ext>
            </a:extLst>
          </p:cNvPr>
          <p:cNvSpPr>
            <a:spLocks noGrp="1"/>
          </p:cNvSpPr>
          <p:nvPr>
            <p:ph type="pic" sz="quarter" idx="13"/>
          </p:nvPr>
        </p:nvSpPr>
        <p:spPr/>
        <p:txBody>
          <a:bodyPr>
            <a:normAutofit fontScale="40000" lnSpcReduction="20000"/>
          </a:bodyPr>
          <a:lstStyle/>
          <a:p>
            <a:r>
              <a:rPr lang="en-GB" sz="2000" kern="100" dirty="0">
                <a:effectLst/>
                <a:latin typeface="Aptos" panose="020B0004020202020204" pitchFamily="34" charset="0"/>
                <a:ea typeface="Aptos" panose="020B0004020202020204" pitchFamily="34" charset="0"/>
                <a:cs typeface="Times New Roman" panose="02020603050405020304" pitchFamily="18" charset="0"/>
              </a:rPr>
              <a:t>Is this applicable to this type of research?</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Whilst it does assess different leadership styles, MLQ is generally used as the benchmark measure for Transformational Leadership – limitations as research includes other leadership styles (transactional and passive/avoidant_</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‘leadership outcomes’ in the study of ‘extra effort’, ‘effectiveness’, and ‘satisfaction’ are open and generalised concepts, and not </a:t>
            </a:r>
            <a:r>
              <a:rPr lang="en-GB" sz="2000" u="sng" kern="100" dirty="0">
                <a:effectLst/>
                <a:latin typeface="Aptos" panose="020B0004020202020204" pitchFamily="34" charset="0"/>
                <a:ea typeface="Aptos" panose="020B0004020202020204" pitchFamily="34" charset="0"/>
                <a:cs typeface="Times New Roman" panose="02020603050405020304" pitchFamily="18" charset="0"/>
              </a:rPr>
              <a:t>statistically</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measurable.</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u="sng" kern="100" dirty="0">
                <a:effectLst/>
                <a:latin typeface="Aptos" panose="020B0004020202020204" pitchFamily="34" charset="0"/>
                <a:ea typeface="Aptos" panose="020B0004020202020204" pitchFamily="34" charset="0"/>
                <a:cs typeface="Times New Roman" panose="02020603050405020304" pitchFamily="18" charset="0"/>
              </a:rPr>
              <a:t>Results</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Research showed that transformational leadership qualities and contingent reward did positively </a:t>
            </a:r>
            <a:r>
              <a:rPr lang="en-GB" sz="2000" u="sng" kern="100" dirty="0">
                <a:effectLst/>
                <a:latin typeface="Aptos" panose="020B0004020202020204" pitchFamily="34" charset="0"/>
                <a:ea typeface="Aptos" panose="020B0004020202020204" pitchFamily="34" charset="0"/>
                <a:cs typeface="Times New Roman" panose="02020603050405020304" pitchFamily="18" charset="0"/>
              </a:rPr>
              <a:t>influence</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leadership efficiency in healthcare researchers.</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But the MLQ heavily favours this leadership style as preferable in achieving outcomes</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(Unsurprisingly) the self-perception of leadership behaviours was over-inflated compared to self-perception of leadership outcomes. </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Raises questions about how important these self-perceived leadership qualities are relating to performance -</a:t>
            </a:r>
            <a:endParaRPr lang="en-GB" dirty="0"/>
          </a:p>
        </p:txBody>
      </p:sp>
      <p:sp>
        <p:nvSpPr>
          <p:cNvPr id="5" name="Picture Placeholder 4">
            <a:extLst>
              <a:ext uri="{FF2B5EF4-FFF2-40B4-BE49-F238E27FC236}">
                <a16:creationId xmlns:a16="http://schemas.microsoft.com/office/drawing/2014/main" id="{709A544E-6A5B-A8EC-04B8-88FDF43AEC14}"/>
              </a:ext>
            </a:extLst>
          </p:cNvPr>
          <p:cNvSpPr>
            <a:spLocks noGrp="1"/>
          </p:cNvSpPr>
          <p:nvPr>
            <p:ph type="pic" sz="quarter" idx="14"/>
          </p:nvPr>
        </p:nvSpPr>
        <p:spPr/>
        <p:txBody>
          <a:bodyPr>
            <a:normAutofit fontScale="32500" lnSpcReduction="20000"/>
          </a:bodyPr>
          <a:lstStyle/>
          <a:p>
            <a:r>
              <a:rPr lang="en-GB" sz="2000" u="sng" kern="100" dirty="0">
                <a:effectLst/>
                <a:latin typeface="Aptos" panose="020B0004020202020204" pitchFamily="34" charset="0"/>
                <a:ea typeface="Aptos" panose="020B0004020202020204" pitchFamily="34" charset="0"/>
                <a:cs typeface="Times New Roman" panose="02020603050405020304" pitchFamily="18" charset="0"/>
              </a:rPr>
              <a:t>INFLUENCE NOT OUTCOMES</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There was </a:t>
            </a:r>
            <a:r>
              <a:rPr lang="en-GB" sz="2000" u="sng" kern="100" dirty="0">
                <a:effectLst/>
                <a:latin typeface="Aptos" panose="020B0004020202020204" pitchFamily="34" charset="0"/>
                <a:ea typeface="Aptos" panose="020B0004020202020204" pitchFamily="34" charset="0"/>
                <a:cs typeface="Times New Roman" panose="02020603050405020304" pitchFamily="18" charset="0"/>
              </a:rPr>
              <a:t>no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statistical correlation between transformational, transactional or passive/avoidant leadership and healthcare research performance.</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u="sng" kern="100" dirty="0">
                <a:effectLst/>
                <a:latin typeface="Aptos" panose="020B0004020202020204" pitchFamily="34" charset="0"/>
                <a:ea typeface="Aptos" panose="020B0004020202020204" pitchFamily="34" charset="0"/>
                <a:cs typeface="Times New Roman" panose="02020603050405020304" pitchFamily="18" charset="0"/>
              </a:rPr>
              <a:t>Application</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Did they use the wrong measures for this research?</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Have they learnt nothing from the Hawthorn Experiments?!</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What impact does leadership actually have on team and performance (in this setting and others)? </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Might there be confounding variables like management or teamwork skills that impact leadership behaviours and performance?</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Again… see the Hawthorn Experiments (Interviews, Wiring Room and Assembly Line all illustrated this years ago… Old news!).</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dirty="0">
                <a:effectLst/>
                <a:latin typeface="Helvetica" panose="020B0604020202020204" pitchFamily="34" charset="0"/>
                <a:ea typeface="Times New Roman" panose="02020603050405020304" pitchFamily="18" charset="0"/>
                <a:cs typeface="Times New Roman" panose="02020603050405020304" pitchFamily="18" charset="0"/>
              </a:rPr>
              <a:t> </a:t>
            </a:r>
            <a:br>
              <a:rPr lang="en-GB" sz="2000" dirty="0">
                <a:effectLst/>
                <a:latin typeface="Times New Roman" panose="02020603050405020304" pitchFamily="18" charset="0"/>
                <a:ea typeface="Times New Roman" panose="02020603050405020304" pitchFamily="18" charset="0"/>
              </a:rPr>
            </a:br>
            <a:r>
              <a:rPr lang="en-GB" sz="2000" dirty="0">
                <a:effectLst/>
                <a:latin typeface="Helvetica" panose="020B0604020202020204" pitchFamily="34" charset="0"/>
                <a:ea typeface="Times New Roman" panose="02020603050405020304" pitchFamily="18" charset="0"/>
                <a:cs typeface="Times New Roman" panose="02020603050405020304" pitchFamily="18" charset="0"/>
              </a:rPr>
              <a:t> </a:t>
            </a:r>
            <a:br>
              <a:rPr lang="en-GB" sz="2000" dirty="0">
                <a:effectLst/>
                <a:latin typeface="Times New Roman" panose="02020603050405020304" pitchFamily="18" charset="0"/>
                <a:ea typeface="Times New Roman" panose="02020603050405020304" pitchFamily="18" charset="0"/>
              </a:rPr>
            </a:br>
            <a:r>
              <a:rPr lang="en-GB" sz="2000" dirty="0">
                <a:effectLst/>
                <a:latin typeface="Helvetica" panose="020B0604020202020204" pitchFamily="34" charset="0"/>
                <a:ea typeface="Times New Roman" panose="02020603050405020304" pitchFamily="18" charset="0"/>
                <a:cs typeface="Times New Roman" panose="02020603050405020304" pitchFamily="18" charset="0"/>
              </a:rPr>
              <a:t>Avolio, B. J., &amp; Bass, B. M. (2004). Multifactor Leadership Questionnaire. Manual and Sampler Set (3rd ed.). Redwood City, CA: </a:t>
            </a:r>
            <a:r>
              <a:rPr lang="en-GB" sz="2000" dirty="0" err="1">
                <a:effectLst/>
                <a:latin typeface="Helvetica" panose="020B0604020202020204" pitchFamily="34" charset="0"/>
                <a:ea typeface="Times New Roman" panose="02020603050405020304" pitchFamily="18" charset="0"/>
                <a:cs typeface="Times New Roman" panose="02020603050405020304" pitchFamily="18" charset="0"/>
              </a:rPr>
              <a:t>Mindgarden</a:t>
            </a:r>
            <a:r>
              <a:rPr lang="en-GB" sz="2000" dirty="0">
                <a:effectLst/>
                <a:latin typeface="Helvetica" panose="020B0604020202020204" pitchFamily="34" charset="0"/>
                <a:ea typeface="Times New Roman" panose="02020603050405020304" pitchFamily="18" charset="0"/>
                <a:cs typeface="Times New Roman" panose="02020603050405020304" pitchFamily="18" charset="0"/>
              </a:rPr>
              <a:t>. http://dx.doi.org/10.1207/s1532754xjprr1602_2</a:t>
            </a:r>
            <a:endParaRPr lang="en-GB" dirty="0"/>
          </a:p>
        </p:txBody>
      </p:sp>
    </p:spTree>
    <p:extLst>
      <p:ext uri="{BB962C8B-B14F-4D97-AF65-F5344CB8AC3E}">
        <p14:creationId xmlns:p14="http://schemas.microsoft.com/office/powerpoint/2010/main" val="2827962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989400" y="395289"/>
            <a:ext cx="10213200" cy="1112836"/>
          </a:xfrm>
        </p:spPr>
        <p:txBody>
          <a:bodyPr rtlCol="0"/>
          <a:lstStyle/>
          <a:p>
            <a:pPr rtl="0"/>
            <a:r>
              <a:rPr lang="en-GB" dirty="0"/>
              <a:t>Motivation</a:t>
            </a:r>
          </a:p>
        </p:txBody>
      </p:sp>
      <p:sp>
        <p:nvSpPr>
          <p:cNvPr id="8" name="Date Placeholder 47">
            <a:extLst>
              <a:ext uri="{FF2B5EF4-FFF2-40B4-BE49-F238E27FC236}">
                <a16:creationId xmlns:a16="http://schemas.microsoft.com/office/drawing/2014/main" id="{D36A5654-C9DC-442D-8CFC-170F7F897BD9}"/>
              </a:ext>
            </a:extLst>
          </p:cNvPr>
          <p:cNvSpPr>
            <a:spLocks noGrp="1"/>
          </p:cNvSpPr>
          <p:nvPr>
            <p:ph type="dt" sz="half" idx="10"/>
          </p:nvPr>
        </p:nvSpPr>
        <p:spPr>
          <a:xfrm>
            <a:off x="450000" y="6357168"/>
            <a:ext cx="1760150" cy="461665"/>
          </a:xfrm>
        </p:spPr>
        <p:txBody>
          <a:bodyPr rtlCol="0"/>
          <a:lstStyle/>
          <a:p>
            <a:pPr rtl="0"/>
            <a:r>
              <a:rPr lang="en-GB"/>
              <a:t>20XX</a:t>
            </a:r>
          </a:p>
        </p:txBody>
      </p:sp>
      <p:sp>
        <p:nvSpPr>
          <p:cNvPr id="10" name="Slide Number Placeholder 49">
            <a:extLst>
              <a:ext uri="{FF2B5EF4-FFF2-40B4-BE49-F238E27FC236}">
                <a16:creationId xmlns:a16="http://schemas.microsoft.com/office/drawing/2014/main" id="{0679DDAB-7BC8-4DE8-97CF-665B6F7327CE}"/>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6</a:t>
            </a:fld>
            <a:endParaRPr lang="en-GB"/>
          </a:p>
        </p:txBody>
      </p:sp>
      <p:sp>
        <p:nvSpPr>
          <p:cNvPr id="5" name="Content Placeholder 4">
            <a:extLst>
              <a:ext uri="{FF2B5EF4-FFF2-40B4-BE49-F238E27FC236}">
                <a16:creationId xmlns:a16="http://schemas.microsoft.com/office/drawing/2014/main" id="{092D2283-5A31-67D9-3649-4E89927A5728}"/>
              </a:ext>
            </a:extLst>
          </p:cNvPr>
          <p:cNvSpPr>
            <a:spLocks noGrp="1"/>
          </p:cNvSpPr>
          <p:nvPr>
            <p:ph idx="1"/>
          </p:nvPr>
        </p:nvSpPr>
        <p:spPr>
          <a:xfrm>
            <a:off x="989400" y="1685925"/>
            <a:ext cx="10213200" cy="4445934"/>
          </a:xfrm>
        </p:spPr>
        <p:txBody>
          <a:bodyPr>
            <a:normAutofit fontScale="85000" lnSpcReduction="20000"/>
          </a:bodyPr>
          <a:lstStyle/>
          <a:p>
            <a:r>
              <a:rPr lang="en-GB" dirty="0"/>
              <a:t>Human relations component developed to enhance organisational output and worker’s satisfaction.</a:t>
            </a:r>
          </a:p>
          <a:p>
            <a:r>
              <a:rPr lang="en-GB" dirty="0"/>
              <a:t>Hawthorn studies assumption that management cannot treat workers as interchangeable tools but understand them in their own human complexity.</a:t>
            </a:r>
          </a:p>
          <a:p>
            <a:r>
              <a:rPr lang="en-GB" dirty="0"/>
              <a:t>A concern for people includes quality relationships, leadership, autonomy to associate with informal groups in the workplace.</a:t>
            </a:r>
          </a:p>
          <a:p>
            <a:r>
              <a:rPr lang="en-GB" dirty="0"/>
              <a:t>Leadership Styles is an important factor to increasing workers job satisfaction and motivation.</a:t>
            </a:r>
          </a:p>
          <a:p>
            <a:r>
              <a:rPr lang="en-GB" dirty="0"/>
              <a:t>Workers needs are important for managers to promote motivation and positive experiences.</a:t>
            </a:r>
          </a:p>
          <a:p>
            <a:r>
              <a:rPr lang="en-GB" dirty="0"/>
              <a:t>People are motivated when they have feelings of love, acceptance in the group, recognition and have self worth.</a:t>
            </a:r>
          </a:p>
          <a:p>
            <a:endParaRPr lang="en-GB" dirty="0"/>
          </a:p>
        </p:txBody>
      </p:sp>
    </p:spTree>
    <p:extLst>
      <p:ext uri="{BB962C8B-B14F-4D97-AF65-F5344CB8AC3E}">
        <p14:creationId xmlns:p14="http://schemas.microsoft.com/office/powerpoint/2010/main" val="4212917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a:extLst>
              <a:ext uri="{FF2B5EF4-FFF2-40B4-BE49-F238E27FC236}">
                <a16:creationId xmlns:a16="http://schemas.microsoft.com/office/drawing/2014/main" id="{F9013BD0-EEB5-4536-B6C3-3DCD3D3F1ABD}"/>
              </a:ext>
            </a:extLst>
          </p:cNvPr>
          <p:cNvSpPr>
            <a:spLocks noGrp="1"/>
          </p:cNvSpPr>
          <p:nvPr>
            <p:ph type="subTitle" idx="1"/>
          </p:nvPr>
        </p:nvSpPr>
        <p:spPr>
          <a:xfrm>
            <a:off x="7324726" y="1541995"/>
            <a:ext cx="4079874" cy="2457819"/>
          </a:xfrm>
        </p:spPr>
        <p:txBody>
          <a:bodyPr rtlCol="0">
            <a:normAutofit/>
          </a:bodyPr>
          <a:lstStyle/>
          <a:p>
            <a:pPr rtl="0"/>
            <a:r>
              <a:rPr lang="en-GB" dirty="0"/>
              <a:t>Abraham Maslow’s hierarchy of needs</a:t>
            </a:r>
          </a:p>
        </p:txBody>
      </p:sp>
      <p:pic>
        <p:nvPicPr>
          <p:cNvPr id="1028" name="Picture 4" descr="Image result for maslows hierarchy of needs">
            <a:extLst>
              <a:ext uri="{FF2B5EF4-FFF2-40B4-BE49-F238E27FC236}">
                <a16:creationId xmlns:a16="http://schemas.microsoft.com/office/drawing/2014/main" id="{6C994205-1ABA-16C5-5D0E-78A99F75CB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374" y="1420270"/>
            <a:ext cx="5689088" cy="4022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2321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Date Placeholder 47">
            <a:extLst>
              <a:ext uri="{FF2B5EF4-FFF2-40B4-BE49-F238E27FC236}">
                <a16:creationId xmlns:a16="http://schemas.microsoft.com/office/drawing/2014/main" id="{289FFCBD-061F-4FE8-BB82-AB1733C9225C}"/>
              </a:ext>
            </a:extLst>
          </p:cNvPr>
          <p:cNvSpPr>
            <a:spLocks noGrp="1"/>
          </p:cNvSpPr>
          <p:nvPr>
            <p:ph type="dt" sz="half" idx="10"/>
          </p:nvPr>
        </p:nvSpPr>
        <p:spPr>
          <a:xfrm>
            <a:off x="450000" y="6357168"/>
            <a:ext cx="1760150" cy="461665"/>
          </a:xfrm>
        </p:spPr>
        <p:txBody>
          <a:bodyPr rtlCol="0"/>
          <a:lstStyle/>
          <a:p>
            <a:pPr rtl="0"/>
            <a:r>
              <a:rPr lang="en-GB"/>
              <a:t>20XX</a:t>
            </a:r>
          </a:p>
        </p:txBody>
      </p:sp>
      <p:sp>
        <p:nvSpPr>
          <p:cNvPr id="50" name="Slide Number Placeholder 49">
            <a:extLst>
              <a:ext uri="{FF2B5EF4-FFF2-40B4-BE49-F238E27FC236}">
                <a16:creationId xmlns:a16="http://schemas.microsoft.com/office/drawing/2014/main" id="{584E00CC-0BE9-4582-B15B-D2F934C326AE}"/>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8</a:t>
            </a:fld>
            <a:endParaRPr lang="en-GB"/>
          </a:p>
        </p:txBody>
      </p:sp>
      <p:sp>
        <p:nvSpPr>
          <p:cNvPr id="5" name="Picture Placeholder 4">
            <a:extLst>
              <a:ext uri="{FF2B5EF4-FFF2-40B4-BE49-F238E27FC236}">
                <a16:creationId xmlns:a16="http://schemas.microsoft.com/office/drawing/2014/main" id="{32E46F2D-9FA5-8CC1-06D5-2E17278B7D24}"/>
              </a:ext>
            </a:extLst>
          </p:cNvPr>
          <p:cNvSpPr>
            <a:spLocks noGrp="1"/>
          </p:cNvSpPr>
          <p:nvPr>
            <p:ph type="pic" sz="quarter" idx="14"/>
          </p:nvPr>
        </p:nvSpPr>
        <p:spPr/>
        <p:txBody>
          <a:bodyPr/>
          <a:lstStyle/>
          <a:p>
            <a:endParaRPr lang="en-GB"/>
          </a:p>
        </p:txBody>
      </p:sp>
      <p:pic>
        <p:nvPicPr>
          <p:cNvPr id="2050" name="Picture 2" descr="Image result for halloran 1978 motivation">
            <a:extLst>
              <a:ext uri="{FF2B5EF4-FFF2-40B4-BE49-F238E27FC236}">
                <a16:creationId xmlns:a16="http://schemas.microsoft.com/office/drawing/2014/main" id="{DD97501B-EF8E-7876-D447-0AB2C2DCFE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011" y="1010154"/>
            <a:ext cx="6995578" cy="4584481"/>
          </a:xfrm>
          <a:prstGeom prst="rect">
            <a:avLst/>
          </a:prstGeom>
          <a:noFill/>
          <a:extLst>
            <a:ext uri="{909E8E84-426E-40DD-AFC4-6F175D3DCCD1}">
              <a14:hiddenFill xmlns:a14="http://schemas.microsoft.com/office/drawing/2010/main">
                <a:solidFill>
                  <a:srgbClr val="FFFFFF"/>
                </a:solidFill>
              </a14:hiddenFill>
            </a:ext>
          </a:extLst>
        </p:spPr>
      </p:pic>
      <p:sp>
        <p:nvSpPr>
          <p:cNvPr id="30" name="Text Placeholder 29">
            <a:extLst>
              <a:ext uri="{FF2B5EF4-FFF2-40B4-BE49-F238E27FC236}">
                <a16:creationId xmlns:a16="http://schemas.microsoft.com/office/drawing/2014/main" id="{086C6202-B78B-4EEA-6075-50B9DB180A96}"/>
              </a:ext>
            </a:extLst>
          </p:cNvPr>
          <p:cNvSpPr>
            <a:spLocks noGrp="1"/>
          </p:cNvSpPr>
          <p:nvPr>
            <p:ph type="body" sz="quarter" idx="22"/>
          </p:nvPr>
        </p:nvSpPr>
        <p:spPr>
          <a:xfrm>
            <a:off x="7539582" y="1837977"/>
            <a:ext cx="3904504" cy="2430773"/>
          </a:xfrm>
        </p:spPr>
        <p:txBody>
          <a:bodyPr/>
          <a:lstStyle/>
          <a:p>
            <a:r>
              <a:rPr lang="en-GB" dirty="0"/>
              <a:t>Halloran (1978) 3 Stage Theory Of Motivation</a:t>
            </a:r>
          </a:p>
        </p:txBody>
      </p:sp>
    </p:spTree>
    <p:extLst>
      <p:ext uri="{BB962C8B-B14F-4D97-AF65-F5344CB8AC3E}">
        <p14:creationId xmlns:p14="http://schemas.microsoft.com/office/powerpoint/2010/main" val="134718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E6E68-D059-4E48-A1A5-6D9FF5737F2F}"/>
              </a:ext>
            </a:extLst>
          </p:cNvPr>
          <p:cNvSpPr>
            <a:spLocks noGrp="1"/>
          </p:cNvSpPr>
          <p:nvPr>
            <p:ph type="title"/>
          </p:nvPr>
        </p:nvSpPr>
        <p:spPr>
          <a:xfrm>
            <a:off x="989400" y="395289"/>
            <a:ext cx="10213200" cy="1112836"/>
          </a:xfrm>
        </p:spPr>
        <p:txBody>
          <a:bodyPr rtlCol="0">
            <a:normAutofit/>
          </a:bodyPr>
          <a:lstStyle/>
          <a:p>
            <a:pPr rtl="0"/>
            <a:r>
              <a:rPr lang="en-GB" sz="2800" dirty="0"/>
              <a:t>Douglas McGregor Theory X and Theory Y (Manager’s Approach)</a:t>
            </a:r>
          </a:p>
        </p:txBody>
      </p:sp>
      <p:sp>
        <p:nvSpPr>
          <p:cNvPr id="5" name="Date Placeholder 4">
            <a:extLst>
              <a:ext uri="{FF2B5EF4-FFF2-40B4-BE49-F238E27FC236}">
                <a16:creationId xmlns:a16="http://schemas.microsoft.com/office/drawing/2014/main" id="{33579941-CC56-4700-B032-DD38318272E4}"/>
              </a:ext>
            </a:extLst>
          </p:cNvPr>
          <p:cNvSpPr>
            <a:spLocks noGrp="1"/>
          </p:cNvSpPr>
          <p:nvPr>
            <p:ph type="dt" sz="half" idx="10"/>
          </p:nvPr>
        </p:nvSpPr>
        <p:spPr>
          <a:xfrm>
            <a:off x="450000" y="6357168"/>
            <a:ext cx="1760150" cy="461665"/>
          </a:xfrm>
        </p:spPr>
        <p:txBody>
          <a:bodyPr rtlCol="0"/>
          <a:lstStyle/>
          <a:p>
            <a:pPr rtl="0"/>
            <a:r>
              <a:rPr lang="en-GB" dirty="0"/>
              <a:t>20XX</a:t>
            </a:r>
          </a:p>
        </p:txBody>
      </p:sp>
      <p:sp>
        <p:nvSpPr>
          <p:cNvPr id="7" name="Slide Number Placeholder 6">
            <a:extLst>
              <a:ext uri="{FF2B5EF4-FFF2-40B4-BE49-F238E27FC236}">
                <a16:creationId xmlns:a16="http://schemas.microsoft.com/office/drawing/2014/main" id="{2411E042-EBFC-45CD-939D-D5DD1426061C}"/>
              </a:ext>
            </a:extLst>
          </p:cNvPr>
          <p:cNvSpPr>
            <a:spLocks noGrp="1"/>
          </p:cNvSpPr>
          <p:nvPr>
            <p:ph type="sldNum" sz="quarter" idx="12"/>
          </p:nvPr>
        </p:nvSpPr>
        <p:spPr>
          <a:xfrm>
            <a:off x="9982800" y="6357600"/>
            <a:ext cx="1760150" cy="460800"/>
          </a:xfrm>
        </p:spPr>
        <p:txBody>
          <a:bodyPr rtlCol="0"/>
          <a:lstStyle/>
          <a:p>
            <a:pPr rtl="0"/>
            <a:fld id="{FF2BD96E-3838-45D2-9031-D3AF67C920A5}" type="slidenum">
              <a:rPr lang="en-GB" smtClean="0"/>
              <a:pPr rtl="0"/>
              <a:t>9</a:t>
            </a:fld>
            <a:endParaRPr lang="en-GB" dirty="0"/>
          </a:p>
        </p:txBody>
      </p:sp>
      <p:pic>
        <p:nvPicPr>
          <p:cNvPr id="3074" name="Picture 2" descr="Image result for douglas mcgregor theory x/y">
            <a:extLst>
              <a:ext uri="{FF2B5EF4-FFF2-40B4-BE49-F238E27FC236}">
                <a16:creationId xmlns:a16="http://schemas.microsoft.com/office/drawing/2014/main" id="{916E50F6-C5FC-84A5-9179-1BC4D02EBE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0252" y="1523992"/>
            <a:ext cx="5999629" cy="4938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4806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FB90AB4-D228-4548-B072-726498212362}"/>
              </a:ext>
            </a:extLst>
          </p:cNvPr>
          <p:cNvSpPr>
            <a:spLocks noGrp="1"/>
          </p:cNvSpPr>
          <p:nvPr>
            <p:ph type="body" idx="1"/>
          </p:nvPr>
        </p:nvSpPr>
        <p:spPr>
          <a:xfrm>
            <a:off x="6857329" y="4255843"/>
            <a:ext cx="4928400" cy="661912"/>
          </a:xfrm>
        </p:spPr>
        <p:txBody>
          <a:bodyPr rtlCol="0">
            <a:noAutofit/>
          </a:bodyPr>
          <a:lstStyle/>
          <a:p>
            <a:pPr rtl="0"/>
            <a:r>
              <a:rPr lang="en-GB" dirty="0"/>
              <a:t>Intrinsic motivation is longer lasting and more impactful.</a:t>
            </a:r>
          </a:p>
          <a:p>
            <a:pPr rtl="0"/>
            <a:endParaRPr lang="en-GB" dirty="0"/>
          </a:p>
          <a:p>
            <a:pPr rtl="0"/>
            <a:r>
              <a:rPr lang="en-GB" dirty="0"/>
              <a:t>Extrinsic motivation is immediate but does not last long.</a:t>
            </a:r>
          </a:p>
        </p:txBody>
      </p:sp>
      <p:sp>
        <p:nvSpPr>
          <p:cNvPr id="12" name="Date Placeholder 47">
            <a:extLst>
              <a:ext uri="{FF2B5EF4-FFF2-40B4-BE49-F238E27FC236}">
                <a16:creationId xmlns:a16="http://schemas.microsoft.com/office/drawing/2014/main" id="{63B316E4-E4B4-4725-A3FF-5E868212B554}"/>
              </a:ext>
            </a:extLst>
          </p:cNvPr>
          <p:cNvSpPr>
            <a:spLocks noGrp="1"/>
          </p:cNvSpPr>
          <p:nvPr>
            <p:ph type="dt" sz="half" idx="10"/>
          </p:nvPr>
        </p:nvSpPr>
        <p:spPr>
          <a:xfrm>
            <a:off x="450000" y="6357168"/>
            <a:ext cx="1760150" cy="461665"/>
          </a:xfrm>
        </p:spPr>
        <p:txBody>
          <a:bodyPr rtlCol="0"/>
          <a:lstStyle/>
          <a:p>
            <a:pPr rtl="0"/>
            <a:r>
              <a:rPr lang="en-GB"/>
              <a:t>20XX</a:t>
            </a:r>
          </a:p>
        </p:txBody>
      </p:sp>
      <p:sp>
        <p:nvSpPr>
          <p:cNvPr id="14" name="Slide Number Placeholder 49">
            <a:extLst>
              <a:ext uri="{FF2B5EF4-FFF2-40B4-BE49-F238E27FC236}">
                <a16:creationId xmlns:a16="http://schemas.microsoft.com/office/drawing/2014/main" id="{FE0E29C1-3AC9-4C3D-A129-4AE522CD0F15}"/>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10</a:t>
            </a:fld>
            <a:endParaRPr lang="en-GB"/>
          </a:p>
        </p:txBody>
      </p:sp>
      <p:pic>
        <p:nvPicPr>
          <p:cNvPr id="4098" name="Picture 2" descr="Image result for intrinsic extrinsic motivation">
            <a:extLst>
              <a:ext uri="{FF2B5EF4-FFF2-40B4-BE49-F238E27FC236}">
                <a16:creationId xmlns:a16="http://schemas.microsoft.com/office/drawing/2014/main" id="{80B196D9-E862-D624-D5F0-C1235C8617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923" y="717177"/>
            <a:ext cx="5968253" cy="5237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3119616"/>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3.xml><?xml version="1.0" encoding="utf-8"?>
<ds:datastoreItem xmlns:ds="http://schemas.openxmlformats.org/officeDocument/2006/customXml" ds:itemID="{61CF82A0-F4E3-45B7-AF6D-1D89198889C4}">
  <ds:schemaRefs>
    <ds:schemaRef ds:uri="http://purl.org/dc/terms/"/>
    <ds:schemaRef ds:uri="http://schemas.microsoft.com/office/2006/metadata/properties"/>
    <ds:schemaRef ds:uri="http://schemas.microsoft.com/sharepoint/v3"/>
    <ds:schemaRef ds:uri="16c05727-aa75-4e4a-9b5f-8a80a1165891"/>
    <ds:schemaRef ds:uri="http://purl.org/dc/elements/1.1/"/>
    <ds:schemaRef ds:uri="http://schemas.microsoft.com/office/2006/documentManagement/types"/>
    <ds:schemaRef ds:uri="230e9df3-be65-4c73-a93b-d1236ebd677e"/>
    <ds:schemaRef ds:uri="http://www.w3.org/XML/1998/namespace"/>
    <ds:schemaRef ds:uri="http://schemas.microsoft.com/office/infopath/2007/PartnerControls"/>
    <ds:schemaRef ds:uri="http://schemas.openxmlformats.org/package/2006/metadata/core-properties"/>
    <ds:schemaRef ds:uri="71af3243-3dd4-4a8d-8c0d-dd76da1f02a5"/>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{BCDE8950-3CB2-4B0D-A40D-AF3FF334ADCD}tf11158769_win32</Template>
  <TotalTime>0</TotalTime>
  <Words>1198</Words>
  <Application>Microsoft Office PowerPoint</Application>
  <PresentationFormat>Widescreen</PresentationFormat>
  <Paragraphs>54</Paragraphs>
  <Slides>10</Slides>
  <Notes>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Aptos</vt:lpstr>
      <vt:lpstr>Arial</vt:lpstr>
      <vt:lpstr>Avenir Next LT Pro</vt:lpstr>
      <vt:lpstr>Calibri</vt:lpstr>
      <vt:lpstr>Goudy Old Style</vt:lpstr>
      <vt:lpstr>Helvetica</vt:lpstr>
      <vt:lpstr>Segoe UI</vt:lpstr>
      <vt:lpstr>Symbol</vt:lpstr>
      <vt:lpstr>Times New Roman</vt:lpstr>
      <vt:lpstr>Wingdings</vt:lpstr>
      <vt:lpstr>FrostyVTI</vt:lpstr>
      <vt:lpstr>The Hawthorne Effect Analysis Of Studies.</vt:lpstr>
      <vt:lpstr>Studies Analaysed:  McCambridge, J., Witton, J. and Elbourne, D.R. (2014) ‘Systematic review of the Hawthorne Effect: New Concepts are needed to study research participation effects’, Journal of Clinical Epidemiology, 67(3), pp. 267–277. doi:10.1016/j.jclinepi.2013.08.015.  Patel, V.M. et al. (2016) ‘Leadership behaviours and Healthcare Research Performance: Prospective Correlational Study’, Postgraduate Medical Journal, 92(1093), pp. 663–669. doi:10.1136/postgradmedj-2016-134088.  Ugoani, J. (2023) ‘The Hawthorne Experiments: Workers motivations and positive experiences’, SSRN Electronic Journal [Preprint]. doi:10.2139/ssrn.4404821.</vt:lpstr>
      <vt:lpstr>PowerPoint Presentation</vt:lpstr>
      <vt:lpstr>Hawthorn Experiments   -              Human development movement starting in the 1920s during the Great Depression (? bias due to culture/historical factors).  -              Number of experiments undertaken to establish link with managerial/social/incentives and staff performance.    -              Illumination Experiment   o   Lighting on performance (environmental i.e. being watched?). o   No statistical relevance – performance not increased -              Relay Assembly Test Room o   Male manager chatting to female staff on an assembly line  o   managerial interest = more productive  o   gender bias – hierarchical bias -              Interviewing programme  o   &gt;20,000 interviews undertaken, no real format – open ended.  o   Got a lot of info but not structured.  o   ?probably a good idea to talk to your staff about what they think about the plan  o   Did highlight that managerial qualities such as empathy, good listening etc might have an effect on productivity and outcomes. -              Bank Wiring observation room  o   Money incentive – ‘piecework’  o   The group actually chose to work less even with a money incentive for increased production - ?let staff have a say on their performance</vt:lpstr>
      <vt:lpstr>Leadership behaviours and performance (in UK Medical Professors group) Building further on links between leadership, contingent reward and team efficiency.    Limitations small sample of 90 professors 72% Male – Bias! Sample based on medical professors because they thought these professionals were generally VIPs (bias of healthcare researchers researching healthcare researchers…)  49% responders = physicians  29% responders = surgeons How much research are they conducting realistically? Are they conflating role of surgeon with role of researcher when responding to MLQ? Research undertaken using the Multifactor Leadership Quality Self Form only MLQ defines best leadership profile for outcomes using different qualities and markers not balanced with the MLQ Rater Form (peers, superiors, subordinates) evidence to suggest the MLQ Self Form used alone is significantly weaker than when used with the Rater Form (Avolio and Bass, 2004) bias of self-assessment  MLQ definition of “good leadership” is based on statistical outcomes from financial data     </vt:lpstr>
      <vt:lpstr>Motivation</vt:lpstr>
      <vt:lpstr>PowerPoint Presentation</vt:lpstr>
      <vt:lpstr>PowerPoint Presentation</vt:lpstr>
      <vt:lpstr>Douglas McGregor Theory X and Theory Y (Manager’s Approach)</vt:lpstr>
      <vt:lpstr>PowerPoint Presentation</vt:lpstr>
    </vt:vector>
  </TitlesOfParts>
  <Company>Welsh Ambulance Service NHS Trust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Nadine Thomson (Welsh Ambulance Service NHS Trust - 020)</dc:creator>
  <cp:lastModifiedBy>Julie Crossman</cp:lastModifiedBy>
  <cp:revision>2</cp:revision>
  <dcterms:created xsi:type="dcterms:W3CDTF">2025-02-27T12:04:37Z</dcterms:created>
  <dcterms:modified xsi:type="dcterms:W3CDTF">2025-03-03T17:41:26Z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