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558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717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0528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8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545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971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299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65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9987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823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5970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7AB6688-BF51-4EB3-A174-DD63CA814AF2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A9935A0-635C-4C3B-BE40-45DEA884019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7145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ission.europa.eu/business-economy-euro/doing-business-eu/sustainability-due-diligence-responsible-business/corporate-social-responsibility-csr_en" TargetMode="External"/><Relationship Id="rId7" Type="http://schemas.openxmlformats.org/officeDocument/2006/relationships/image" Target="../media/image11.jpeg"/><Relationship Id="rId2" Type="http://schemas.openxmlformats.org/officeDocument/2006/relationships/hyperlink" Target="https://www.epa.gov/system/files/documents/2022-08/Energy%20Efficiency%20Programs%20and%20Resource%20Standards_508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ublication/373205730_Green_Building_Best_Practices_in_Achieving_Energy_and_Environmental_Sustainability" TargetMode="External"/><Relationship Id="rId5" Type="http://schemas.openxmlformats.org/officeDocument/2006/relationships/hyperlink" Target="https://ukgbc.org/" TargetMode="External"/><Relationship Id="rId4" Type="http://schemas.openxmlformats.org/officeDocument/2006/relationships/hyperlink" Target="https://www.sciencedirect.com/science/article/pii/S2211467X220020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8915C-8870-A830-8903-FFB5A78B86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Sustainable Future Solutions (SFS)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774333-B5DE-0A70-1647-32F3A3978C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Madalina Ionela Apetroaie </a:t>
            </a:r>
            <a:endParaRPr lang="en-GB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CD3F73-921B-2457-8861-CF615B61AA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496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25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09556B-EAE9-4435-B409-0519F2CB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52267" cy="6858000"/>
          </a:xfrm>
          <a:prstGeom prst="rect">
            <a:avLst/>
          </a:prstGeom>
          <a:solidFill>
            <a:srgbClr val="4B672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0C007-D394-2842-CA20-7EE798D67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07027" cy="1499616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Arial Black" panose="020B0A04020102020204" pitchFamily="34" charset="0"/>
              </a:rPr>
              <a:t>Introduction</a:t>
            </a:r>
            <a:r>
              <a:rPr lang="en-US" dirty="0">
                <a:solidFill>
                  <a:srgbClr val="FFFFFF"/>
                </a:solidFill>
              </a:rPr>
              <a:t> </a:t>
            </a: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814CCBE-423E-41B2-A9F3-82679F49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A16614E0-7819-B04B-118F-EA52BD3788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2244" y="2946890"/>
            <a:ext cx="6007027" cy="304905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 Mission: Provide eco-friendly consulting and products that assist organisations in reducing their environmental footprint while staying commercially competitive (Brundtland Commission, 1987).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lang="en-US" altLang="en-US" sz="1800" dirty="0">
                <a:solidFill>
                  <a:srgbClr val="FFFFFF"/>
                </a:solidFill>
                <a:latin typeface="Arial" panose="020B0604020202020204" pitchFamily="34" charset="0"/>
              </a:rPr>
              <a:t> 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Core Philosophy: Based on the triple-bottom-line approach of balancing social, environmental, and economical objectives (Elkington, 1997).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8654FA-65BF-418D-D497-4EC284A801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41" b="15554"/>
          <a:stretch/>
        </p:blipFill>
        <p:spPr>
          <a:xfrm>
            <a:off x="7552266" y="10"/>
            <a:ext cx="4639734" cy="3428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613F73-60D3-2450-1771-0AC5734B26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518" r="9710" b="1"/>
          <a:stretch/>
        </p:blipFill>
        <p:spPr>
          <a:xfrm>
            <a:off x="7552266" y="3429000"/>
            <a:ext cx="463973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3353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09556B-EAE9-4435-B409-0519F2CB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52267" cy="6858000"/>
          </a:xfrm>
          <a:prstGeom prst="rect">
            <a:avLst/>
          </a:prstGeom>
          <a:solidFill>
            <a:srgbClr val="4061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55182-FA53-9576-A079-686DBE828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07027" cy="1499616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Arial Black" panose="020B0A04020102020204" pitchFamily="34" charset="0"/>
              </a:rPr>
              <a:t>Key Features of the Sustainable Enterprise</a:t>
            </a:r>
            <a:endParaRPr lang="en-GB" sz="36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814CCBE-423E-41B2-A9F3-82679F490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49C65-678B-04E0-9262-E9A6A666F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007027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Comprehensive Services: Offers consulting, training programs, and an eco-friendly product line (Kotler &amp; Keller, 2016).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Focus on Measurable Impact: Uses life cycle assessments (LCA) and carbon footprint analyses to demonstrate tangible improvements (Johnson et al., 2020).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Resource Efficiency: Promotes energy conservation, waste reduction, and responsible supply chains to enhance cost savings for clients (Kotler &amp; Armstrong, 2018).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93021A-AFE6-A89A-CA21-E0655E3BF8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932" b="11163"/>
          <a:stretch/>
        </p:blipFill>
        <p:spPr>
          <a:xfrm>
            <a:off x="7552266" y="10"/>
            <a:ext cx="4639734" cy="342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E39C921-17F8-1418-9CC3-431CBB6CCC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60" r="7838" b="2"/>
          <a:stretch/>
        </p:blipFill>
        <p:spPr>
          <a:xfrm>
            <a:off x="7552266" y="3429000"/>
            <a:ext cx="463973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1082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22267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85CE9-B1DC-E32B-63D0-DC1F8FC79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3600" dirty="0">
                <a:solidFill>
                  <a:srgbClr val="FFFFFF"/>
                </a:solidFill>
                <a:latin typeface="Arial Black" panose="020B0A04020102020204" pitchFamily="34" charset="0"/>
              </a:rPr>
              <a:t>Business Plan Summary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0A8C8-A1CB-E394-AC8F-2FD0604A2F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58" r="30394" b="1"/>
          <a:stretch/>
        </p:blipFill>
        <p:spPr>
          <a:xfrm>
            <a:off x="327547" y="321733"/>
            <a:ext cx="3448718" cy="41073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5710D7-A080-0A63-9430-29868499AB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438" r="22260" b="1"/>
          <a:stretch/>
        </p:blipFill>
        <p:spPr>
          <a:xfrm>
            <a:off x="3925067" y="321732"/>
            <a:ext cx="3448718" cy="410628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319E305-03AB-14FB-2899-74FAE8887C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29319" y="917725"/>
            <a:ext cx="3424739" cy="48523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Financial Overview: Positive cash flow is expected by the end of Year 1 from varied revenue (consulting, products, and training fees)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Bocken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 et al., 2014).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lang="en-US" altLang="en-US" sz="18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Marketing Strategy: Targets SMEs and corporate organisations driven by consumer demand and stronger environmental rules, with tiered pricing to meet a wide range of budgets (European Commission, 2020).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lang="en-US" altLang="en-US" sz="1800" dirty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Growth Strategy: Expands product options, increases workshop frequency, and forms strategic collaborations to reach a larger market (Porter &amp; Kramer, 2011).</a:t>
            </a:r>
          </a:p>
        </p:txBody>
      </p:sp>
    </p:spTree>
    <p:extLst>
      <p:ext uri="{BB962C8B-B14F-4D97-AF65-F5344CB8AC3E}">
        <p14:creationId xmlns:p14="http://schemas.microsoft.com/office/powerpoint/2010/main" val="3784924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2D5A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C2E6A-D3CC-B84D-F6D6-7C0FE0E78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3600" dirty="0">
                <a:solidFill>
                  <a:srgbClr val="FFFFFF"/>
                </a:solidFill>
                <a:latin typeface="Arial Black" panose="020B0A04020102020204" pitchFamily="34" charset="0"/>
              </a:rPr>
              <a:t>Justification for Success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2849C2-1521-D262-A5E3-F27DEC28BB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28" r="27196" b="1"/>
          <a:stretch/>
        </p:blipFill>
        <p:spPr>
          <a:xfrm>
            <a:off x="327547" y="321733"/>
            <a:ext cx="3448718" cy="41073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A0C77B0-5833-9E14-AC60-F87700484D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712" r="26846" b="2"/>
          <a:stretch/>
        </p:blipFill>
        <p:spPr>
          <a:xfrm>
            <a:off x="3925067" y="321732"/>
            <a:ext cx="3448718" cy="410628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A3C32-9749-50D1-E082-2D2052EF9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Growing Demand: Rising global awareness and tougher legislation underpin a consistent need for sustainability expertise (Brundtland Commission, 1987).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Competitive Edge: Emphasis on measurable results and holistic sustainability positions SFS distinctly against traditional consultants (Elkington, 1997).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Long-Term Viability: Triple-bottom-line approach ensures enduring financial performance, fostering repeat business and industry credibility (Johnson et al., 2020).</a:t>
            </a: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161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08B53-ACC0-063D-B7C2-E56E9152C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References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2D3C6-FE36-5A69-9FE7-57A0E580D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314" y="2286000"/>
            <a:ext cx="6466632" cy="4023360"/>
          </a:xfrm>
        </p:spPr>
        <p:txBody>
          <a:bodyPr>
            <a:normAutofit fontScale="85000" lnSpcReduction="10000"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Protection Agency. (2020).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Energy efficiency strategies for office buildings.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Retrieved from: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https://www.epa.gov/system/files/documents/2022-08/Energy%20Efficiency%20Programs%20and%20Resource%20Standards_508.pdf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European Commission. (2020).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and corporate social responsibility: Policy framework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Retrieved from: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https://commission.europa.eu/business-economy-euro/doing-business-eu/sustainability-due-diligence-responsible-business/corporate-social-responsibility-csr_en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Kotler, P., &amp; Keller, K. L. (2016).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(15th ed.). Pearson.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(2011). Creating shared value.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89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(1/2), 62–77.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https://www.sciencedirect.com/science/article/pii/S2211467X22002073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https://ukgbc.org/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https://www.researchgate.net/publication/373205730_Green_Building_Best_Practices_in_Achieving_Energy_and_Environmental_Sustainability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200" dirty="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3246CCC0-B547-C39C-180D-49BEA3927D9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138" r="42702" b="-1"/>
          <a:stretch/>
        </p:blipFill>
        <p:spPr>
          <a:xfrm>
            <a:off x="7552266" y="10"/>
            <a:ext cx="463973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7459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39</TotalTime>
  <Words>500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Arial Black</vt:lpstr>
      <vt:lpstr>Tw Cen MT</vt:lpstr>
      <vt:lpstr>Tw Cen MT Condensed</vt:lpstr>
      <vt:lpstr>Wingdings</vt:lpstr>
      <vt:lpstr>Wingdings 3</vt:lpstr>
      <vt:lpstr>Integral</vt:lpstr>
      <vt:lpstr>Sustainable Future Solutions (SFS)</vt:lpstr>
      <vt:lpstr>Introduction </vt:lpstr>
      <vt:lpstr>Key Features of the Sustainable Enterprise</vt:lpstr>
      <vt:lpstr>Business Plan Summary</vt:lpstr>
      <vt:lpstr>Justification for Success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2025-03-13T15:39:04Z</dcterms:created>
  <dcterms:modified xsi:type="dcterms:W3CDTF">2025-03-13T16:18:50Z</dcterms:modified>
</cp:coreProperties>
</file>