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4"/>
  </p:sldMasterIdLst>
  <p:notesMasterIdLst>
    <p:notesMasterId r:id="rId37"/>
  </p:notesMasterIdLst>
  <p:handoutMasterIdLst>
    <p:handoutMasterId r:id="rId38"/>
  </p:handoutMasterIdLst>
  <p:sldIdLst>
    <p:sldId id="261" r:id="rId5"/>
    <p:sldId id="262" r:id="rId6"/>
    <p:sldId id="264" r:id="rId7"/>
    <p:sldId id="289" r:id="rId8"/>
    <p:sldId id="306" r:id="rId9"/>
    <p:sldId id="321" r:id="rId10"/>
    <p:sldId id="322" r:id="rId11"/>
    <p:sldId id="307" r:id="rId12"/>
    <p:sldId id="308" r:id="rId13"/>
    <p:sldId id="309" r:id="rId14"/>
    <p:sldId id="310" r:id="rId15"/>
    <p:sldId id="311" r:id="rId16"/>
    <p:sldId id="318" r:id="rId17"/>
    <p:sldId id="317" r:id="rId18"/>
    <p:sldId id="260" r:id="rId19"/>
    <p:sldId id="263" r:id="rId20"/>
    <p:sldId id="265" r:id="rId21"/>
    <p:sldId id="323" r:id="rId22"/>
    <p:sldId id="276" r:id="rId23"/>
    <p:sldId id="278" r:id="rId24"/>
    <p:sldId id="324" r:id="rId25"/>
    <p:sldId id="280" r:id="rId26"/>
    <p:sldId id="325" r:id="rId27"/>
    <p:sldId id="319" r:id="rId28"/>
    <p:sldId id="266" r:id="rId29"/>
    <p:sldId id="275" r:id="rId30"/>
    <p:sldId id="269" r:id="rId31"/>
    <p:sldId id="272" r:id="rId32"/>
    <p:sldId id="273" r:id="rId33"/>
    <p:sldId id="274" r:id="rId34"/>
    <p:sldId id="268" r:id="rId35"/>
    <p:sldId id="281" r:id="rId36"/>
  </p:sldIdLst>
  <p:sldSz cx="9144000" cy="6858000" type="screen4x3"/>
  <p:notesSz cx="6669088" cy="9926638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D4D4D"/>
    <a:srgbClr val="292929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FFDD9F-D5E4-4D8E-92F3-357ED4C43C94}" v="96" dt="2026-10-16T14:46:53.5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24" autoAdjust="0"/>
    <p:restoredTop sz="41971" autoAdjust="0"/>
  </p:normalViewPr>
  <p:slideViewPr>
    <p:cSldViewPr>
      <p:cViewPr varScale="1">
        <p:scale>
          <a:sx n="31" d="100"/>
          <a:sy n="31" d="100"/>
        </p:scale>
        <p:origin x="2304" y="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D41C4B8D-7926-AB84-0F57-27405179089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bg1"/>
                </a:solidFill>
                <a:latin typeface="Arial Unicode MS" panose="020B0604020202020204" pitchFamily="34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B8BEF8AE-EAB6-F58B-0434-F83393A2706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250" y="0"/>
            <a:ext cx="2889250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bg1"/>
                </a:solidFill>
                <a:latin typeface="Arial Unicode MS" panose="020B0604020202020204" pitchFamily="34" charset="-128"/>
              </a:defRPr>
            </a:lvl1pPr>
          </a:lstStyle>
          <a:p>
            <a:pPr>
              <a:defRPr/>
            </a:pPr>
            <a:fld id="{2794EB2C-BFCE-4EFD-AB43-961BF81CD443}" type="datetimeFigureOut">
              <a:rPr lang="en-GB"/>
              <a:pPr>
                <a:defRPr/>
              </a:pPr>
              <a:t>16/10/2026</a:t>
            </a:fld>
            <a:endParaRPr lang="en-GB"/>
          </a:p>
        </p:txBody>
      </p:sp>
      <p:sp>
        <p:nvSpPr>
          <p:cNvPr id="36868" name="Rectangle 4">
            <a:extLst>
              <a:ext uri="{FF2B5EF4-FFF2-40B4-BE49-F238E27FC236}">
                <a16:creationId xmlns:a16="http://schemas.microsoft.com/office/drawing/2014/main" id="{D2888DC9-D561-0CB6-6D4D-481A625FE5AF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889250" cy="496887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bg1"/>
                </a:solidFill>
                <a:latin typeface="Arial Unicode MS" panose="020B0604020202020204" pitchFamily="34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9" name="Rectangle 5">
            <a:extLst>
              <a:ext uri="{FF2B5EF4-FFF2-40B4-BE49-F238E27FC236}">
                <a16:creationId xmlns:a16="http://schemas.microsoft.com/office/drawing/2014/main" id="{909EA245-1C1A-32E3-5639-B7BBEF5E59A2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8250" y="9428163"/>
            <a:ext cx="2889250" cy="496887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bg1"/>
                </a:solidFill>
                <a:latin typeface="Arial Unicode MS" pitchFamily="34" charset="-128"/>
              </a:defRPr>
            </a:lvl1pPr>
          </a:lstStyle>
          <a:p>
            <a:pPr>
              <a:defRPr/>
            </a:pPr>
            <a:fld id="{95D28F68-DDF8-45D8-B8D5-F9FF1818C3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B1FC79-33D8-4949-9292-0D0024026754}" type="datetimeFigureOut">
              <a:t>10/16/2026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01725" y="1241425"/>
            <a:ext cx="4465638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750" y="4776788"/>
            <a:ext cx="5335588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5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B6FDD7-0FBC-4FC7-A5A3-AC93500AF8F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146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DDCE3E89-3969-3A8F-741F-5A3FF12261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4938CE-07F0-B8E4-C9BF-A8BE361CDB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A0087AFB-0F93-F3D5-865E-C9E62CD3529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31E6875-3D8A-4610-AF3A-58B3EF2D75EC}" type="slidenum">
              <a:rPr lang="en-GB" altLang="en-US" smtClean="0">
                <a:latin typeface="Arial Unicode MS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GB" altLang="en-US">
              <a:latin typeface="Arial Unicode MS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 panose="020F0502020204030204"/>
              <a:cs typeface="Calibri" panose="020F0502020204030204"/>
            </a:endParaRP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1ED8D1A-E3F1-45D5-AA2B-E89D7182A79C}" type="slidenum">
              <a:rPr lang="en-GB" altLang="en-US" smtClean="0"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4717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>
              <a:ea typeface="Calibri" panose="020F0502020204030204"/>
              <a:cs typeface="Calibri" panose="020F0502020204030204"/>
            </a:endParaRP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>
              <a:ea typeface="Calibri" panose="020F0502020204030204"/>
              <a:cs typeface="Calibri" panose="020F0502020204030204"/>
            </a:endParaRP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>
              <a:ea typeface="Calibri" panose="020F0502020204030204"/>
              <a:cs typeface="Calibri" panose="020F0502020204030204"/>
            </a:endParaRP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>
              <a:ea typeface="Calibri" panose="020F0502020204030204"/>
              <a:cs typeface="Calibri" panose="020F0502020204030204"/>
            </a:endParaRP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B6FDD7-0FBC-4FC7-A5A3-AC93500AF8FB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2386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B6FDD7-0FBC-4FC7-A5A3-AC93500AF8FB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3991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B6FDD7-0FBC-4FC7-A5A3-AC93500AF8FB}" type="slidenum">
              <a:rPr lang="en-GB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5548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>
              <a:ea typeface="Calibri" panose="020F0502020204030204"/>
              <a:cs typeface="Calibri" panose="020F0502020204030204"/>
            </a:endParaRP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7">
            <a:extLst>
              <a:ext uri="{FF2B5EF4-FFF2-40B4-BE49-F238E27FC236}">
                <a16:creationId xmlns:a16="http://schemas.microsoft.com/office/drawing/2014/main" id="{7CC5332F-79AE-386E-F6FF-E825C647B3AB}"/>
              </a:ext>
            </a:extLst>
          </p:cNvPr>
          <p:cNvGrpSpPr>
            <a:grpSpLocks/>
          </p:cNvGrpSpPr>
          <p:nvPr/>
        </p:nvGrpSpPr>
        <p:grpSpPr bwMode="auto">
          <a:xfrm>
            <a:off x="-7938" y="-7938"/>
            <a:ext cx="9170988" cy="6873876"/>
            <a:chOff x="-8466" y="-8468"/>
            <a:chExt cx="9171316" cy="6874935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14AD6AFF-AE64-8078-C379-9FDDD1328E48}"/>
                </a:ext>
              </a:extLst>
            </p:cNvPr>
            <p:cNvCxnSpPr/>
            <p:nvPr/>
          </p:nvCxnSpPr>
          <p:spPr>
            <a:xfrm flipV="1">
              <a:off x="5130456" y="4175239"/>
              <a:ext cx="4022869" cy="2683288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93977AEF-2D3A-0F94-0A92-E40CD2374E3E}"/>
                </a:ext>
              </a:extLst>
            </p:cNvPr>
            <p:cNvCxnSpPr/>
            <p:nvPr/>
          </p:nvCxnSpPr>
          <p:spPr>
            <a:xfrm>
              <a:off x="7043462" y="-529"/>
              <a:ext cx="1217656" cy="685905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Freeform 29">
              <a:extLst>
                <a:ext uri="{FF2B5EF4-FFF2-40B4-BE49-F238E27FC236}">
                  <a16:creationId xmlns:a16="http://schemas.microsoft.com/office/drawing/2014/main" id="{C4A18F7D-2829-D63C-A22E-D873FFB9C253}"/>
                </a:ext>
              </a:extLst>
            </p:cNvPr>
            <p:cNvSpPr/>
            <p:nvPr/>
          </p:nvSpPr>
          <p:spPr>
            <a:xfrm>
              <a:off x="6892644" y="-529"/>
              <a:ext cx="2268619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30">
              <a:extLst>
                <a:ext uri="{FF2B5EF4-FFF2-40B4-BE49-F238E27FC236}">
                  <a16:creationId xmlns:a16="http://schemas.microsoft.com/office/drawing/2014/main" id="{83ACE16C-32B4-3126-4E63-B6F4B8F43776}"/>
                </a:ext>
              </a:extLst>
            </p:cNvPr>
            <p:cNvSpPr/>
            <p:nvPr/>
          </p:nvSpPr>
          <p:spPr>
            <a:xfrm>
              <a:off x="7205393" y="-8468"/>
              <a:ext cx="1947932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31">
              <a:extLst>
                <a:ext uri="{FF2B5EF4-FFF2-40B4-BE49-F238E27FC236}">
                  <a16:creationId xmlns:a16="http://schemas.microsoft.com/office/drawing/2014/main" id="{F2325EBA-9D93-AD91-A14C-2227083F3383}"/>
                </a:ext>
              </a:extLst>
            </p:cNvPr>
            <p:cNvSpPr/>
            <p:nvPr/>
          </p:nvSpPr>
          <p:spPr>
            <a:xfrm>
              <a:off x="6638635" y="3919613"/>
              <a:ext cx="2513103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32">
              <a:extLst>
                <a:ext uri="{FF2B5EF4-FFF2-40B4-BE49-F238E27FC236}">
                  <a16:creationId xmlns:a16="http://schemas.microsoft.com/office/drawing/2014/main" id="{2481932A-FF44-86F7-CCD5-D928737C6B29}"/>
                </a:ext>
              </a:extLst>
            </p:cNvPr>
            <p:cNvSpPr/>
            <p:nvPr/>
          </p:nvSpPr>
          <p:spPr>
            <a:xfrm>
              <a:off x="7010123" y="-8468"/>
              <a:ext cx="2143202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33">
              <a:extLst>
                <a:ext uri="{FF2B5EF4-FFF2-40B4-BE49-F238E27FC236}">
                  <a16:creationId xmlns:a16="http://schemas.microsoft.com/office/drawing/2014/main" id="{BFF307E7-356F-1199-CB02-B39F555FEEFF}"/>
                </a:ext>
              </a:extLst>
            </p:cNvPr>
            <p:cNvSpPr/>
            <p:nvPr/>
          </p:nvSpPr>
          <p:spPr>
            <a:xfrm>
              <a:off x="8296044" y="-8468"/>
              <a:ext cx="857281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34">
              <a:extLst>
                <a:ext uri="{FF2B5EF4-FFF2-40B4-BE49-F238E27FC236}">
                  <a16:creationId xmlns:a16="http://schemas.microsoft.com/office/drawing/2014/main" id="{6F3B350C-A2C5-6376-80E7-8F99E00D5076}"/>
                </a:ext>
              </a:extLst>
            </p:cNvPr>
            <p:cNvSpPr/>
            <p:nvPr/>
          </p:nvSpPr>
          <p:spPr>
            <a:xfrm>
              <a:off x="8094425" y="-8468"/>
              <a:ext cx="1066838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35">
              <a:extLst>
                <a:ext uri="{FF2B5EF4-FFF2-40B4-BE49-F238E27FC236}">
                  <a16:creationId xmlns:a16="http://schemas.microsoft.com/office/drawing/2014/main" id="{484CA612-3F4F-FF9B-7C07-52B2AD09DAA5}"/>
                </a:ext>
              </a:extLst>
            </p:cNvPr>
            <p:cNvSpPr/>
            <p:nvPr/>
          </p:nvSpPr>
          <p:spPr>
            <a:xfrm>
              <a:off x="8069024" y="4894488"/>
              <a:ext cx="1093826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5D6E1D16-E1F2-133B-4088-64EA64E1771A}"/>
                </a:ext>
              </a:extLst>
            </p:cNvPr>
            <p:cNvSpPr/>
            <p:nvPr/>
          </p:nvSpPr>
          <p:spPr>
            <a:xfrm>
              <a:off x="-8466" y="-8468"/>
              <a:ext cx="863632" cy="5698416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D784C4A1-A94C-410D-2CB0-15C99B73E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6C8EC-CC70-4935-ADC7-115943B9ECC4}" type="datetimeFigureOut">
              <a:rPr lang="en-US"/>
              <a:pPr>
                <a:defRPr/>
              </a:pPr>
              <a:t>10/16/2026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244A2368-BFEE-E3CD-D14C-BC613DD0A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2740DE60-457F-BEC5-BDEC-F15ACC918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FBDE5-3A58-4EFE-9823-CB66D93414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9982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77E6E6-0B03-6594-33E6-909338EBC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D58B7-F787-4383-A8E8-3F935810E3F6}" type="datetimeFigureOut">
              <a:rPr lang="en-US"/>
              <a:pPr>
                <a:defRPr/>
              </a:pPr>
              <a:t>10/16/2026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EC1E9A-3A5A-8F3B-9101-256F1C8B3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959406-0425-0D1A-1CFE-D40BB0DDD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BB56E-ED70-4E9D-A5BA-9319BCF4AE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907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F5875-6488-FB47-1441-7E76C4819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9446A1-5D90-4A2F-BC7D-D036C7D9B74D}" type="datetimeFigureOut">
              <a:rPr lang="en-US"/>
              <a:pPr>
                <a:defRPr/>
              </a:pPr>
              <a:t>10/16/2026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E6D234-1C5B-00D9-8659-0B1BDCD2A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B9504-D61A-B4EF-994F-0DF2C20BF1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743DE-BC12-4006-AC03-DA900B9A797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5447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FAEC4DC-EF5B-179D-E36A-9EDBACE5E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AA4260-EAF9-4E6D-9BDD-CC7C59D8708D}" type="datetimeFigureOut">
              <a:rPr lang="en-US"/>
              <a:pPr>
                <a:defRPr/>
              </a:pPr>
              <a:t>10/16/2026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F1C7EFE-3D9D-CA5F-10BF-5DBBF8540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0105794-8002-3300-556D-283B1A170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8FB54C-7810-4F51-8CE1-A47A505B8C0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9080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49FCB6C-F3DF-466A-9C83-5036BC07A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40E9D-072A-44F5-9E0E-DD5BF57C2406}" type="datetimeFigureOut">
              <a:rPr lang="en-US"/>
              <a:pPr>
                <a:defRPr/>
              </a:pPr>
              <a:t>10/16/2026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953B138F-0E78-B909-214D-E59DCE6EB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F697803C-0DB0-B8DE-B6BF-25264C4E4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CA7F74-8128-4DC8-AFE5-F94F7B0D2E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3439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C3B7755-408C-1A7A-798F-C3B47DAFA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211727-6B3D-45C7-B5CA-9E4FDD4D9BCF}" type="datetimeFigureOut">
              <a:rPr lang="en-US"/>
              <a:pPr>
                <a:defRPr/>
              </a:pPr>
              <a:t>10/16/2026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6E9A229-FA39-424E-9561-0978DCD5A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7C89FB8-297A-DE68-E234-782B06E97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A823B-78D9-4CFF-AB2B-0A0EC1D132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9251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6D37517-5DC2-AA9D-EDE6-05587D06F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AE07-D7B7-44C8-97D7-7C2FCFD04261}" type="datetimeFigureOut">
              <a:rPr lang="en-US"/>
              <a:pPr>
                <a:defRPr/>
              </a:pPr>
              <a:t>10/16/2026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46FD087B-1A8A-A3C9-2352-745D251E5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9C04DEA-B988-F302-BA36-A07BB7FAA5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9F8FF-A3C5-4BC7-8094-4B261CF61E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8561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C45E1C0-2E99-31DD-E811-4FDF4505E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A86A37-4BBE-4EEF-A028-B8D522C6E645}" type="datetimeFigureOut">
              <a:rPr lang="en-US"/>
              <a:pPr>
                <a:defRPr/>
              </a:pPr>
              <a:t>10/16/2026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DA6B1E-3B51-F992-7B20-82BD2BDD50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89C1AD3-8996-D8A7-5F91-D35DAB011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0489B-F6B2-4F71-8ECD-31D786023F4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5015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0517EA0-989C-686E-B4AE-040DF3A90A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2F8FC-3DA1-4379-913C-7779016BDD92}" type="datetimeFigureOut">
              <a:rPr lang="en-US"/>
              <a:pPr>
                <a:defRPr/>
              </a:pPr>
              <a:t>10/16/2026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13AB600-8F87-3DF7-7C8D-CFA43F2A0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D1D2D07-A304-4EAE-AEAA-2E3F3453D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BFC90-774B-44E8-8BAE-EA08B81F6CD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3291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178A-1EA5-1CDF-4393-C116A694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591F14-EB53-4EAD-9A23-EE11E0447EF0}" type="datetimeFigureOut">
              <a:rPr lang="en-US"/>
              <a:pPr>
                <a:defRPr/>
              </a:pPr>
              <a:t>10/16/2026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8F0D1D-AC4C-36CD-F386-62F47CCF7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8384CD-63A3-B199-4938-92DCFC8F2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5FACF-A738-4679-A1B8-FCE1FF513EF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0302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7">
            <a:extLst>
              <a:ext uri="{FF2B5EF4-FFF2-40B4-BE49-F238E27FC236}">
                <a16:creationId xmlns:a16="http://schemas.microsoft.com/office/drawing/2014/main" id="{A7555F1F-0450-0CC6-6C4D-502B6A2366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9pPr>
          </a:lstStyle>
          <a:p>
            <a:pPr eaLnBrk="1" hangingPunct="1"/>
            <a:r>
              <a:rPr lang="en-US" altLang="en-US" sz="8000">
                <a:solidFill>
                  <a:srgbClr val="9FE0F5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5" name="TextBox 18">
            <a:extLst>
              <a:ext uri="{FF2B5EF4-FFF2-40B4-BE49-F238E27FC236}">
                <a16:creationId xmlns:a16="http://schemas.microsoft.com/office/drawing/2014/main" id="{DBD5551D-DEFC-1301-B089-DA387AF736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9pPr>
          </a:lstStyle>
          <a:p>
            <a:pPr eaLnBrk="1" hangingPunct="1"/>
            <a:r>
              <a:rPr lang="en-US" altLang="en-US" sz="8000">
                <a:solidFill>
                  <a:srgbClr val="9FE0F5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9FF32D95-070A-4C86-9930-A62D176328B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A3B0EF-E242-4EAB-B114-2DE66BF0E851}" type="datetimeFigureOut">
              <a:rPr lang="en-US"/>
              <a:t>10/16/2026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E2FF3B06-4997-0346-C66D-58FCB50C08C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4514A25-4740-A829-DA16-64E19E808F0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BCAA7-8DC9-4896-80DA-BC2A8D5C250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45908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68AAD3-4150-5D88-99BC-1A303BB5E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EA0B2-7BF6-4305-98B2-AA555C01C834}" type="datetimeFigureOut">
              <a:rPr lang="en-US"/>
              <a:pPr>
                <a:defRPr/>
              </a:pPr>
              <a:t>10/16/2026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8EAA9C-52BC-42D0-5931-F9A9A97E3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CFB2D0-6149-C103-C6DD-904CE2694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8F62D-C174-45EB-872C-1766C618DF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7843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7">
            <a:extLst>
              <a:ext uri="{FF2B5EF4-FFF2-40B4-BE49-F238E27FC236}">
                <a16:creationId xmlns:a16="http://schemas.microsoft.com/office/drawing/2014/main" id="{A07B26F9-92D3-650A-5CC3-04EDB1B6E1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9pPr>
          </a:lstStyle>
          <a:p>
            <a:pPr eaLnBrk="1" hangingPunct="1"/>
            <a:r>
              <a:rPr lang="en-US" altLang="en-US" sz="8000">
                <a:solidFill>
                  <a:srgbClr val="9FE0F5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5" name="TextBox 18">
            <a:extLst>
              <a:ext uri="{FF2B5EF4-FFF2-40B4-BE49-F238E27FC236}">
                <a16:creationId xmlns:a16="http://schemas.microsoft.com/office/drawing/2014/main" id="{45B41666-085D-F3FE-4A7A-6D8CF33480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3020202020204" pitchFamily="34" charset="0"/>
              </a:defRPr>
            </a:lvl9pPr>
          </a:lstStyle>
          <a:p>
            <a:pPr eaLnBrk="1" hangingPunct="1"/>
            <a:r>
              <a:rPr lang="en-US" altLang="en-US" sz="8000">
                <a:solidFill>
                  <a:srgbClr val="9FE0F5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FC1BF7EE-6086-EA51-A627-F4C298BA8DB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75F27-AD66-44C5-8227-D0AABDAC2AFD}" type="datetimeFigureOut">
              <a:rPr lang="en-US"/>
              <a:t>10/16/2026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D4451EB7-B595-C570-5CD6-36353141A22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DCCC26A6-F22F-C5AF-128F-2474FEB0030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FDF82-E45C-483F-8C0A-6A089FFAABC1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2709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B6AB13-D1B2-7F8A-99E0-FAB86F86E741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A3208-DC6C-470F-8FF5-1ABD127EB3CA}" type="datetimeFigureOut">
              <a:rPr lang="en-US"/>
              <a:pPr>
                <a:defRPr/>
              </a:pPr>
              <a:t>10/16/2026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DD9291-D138-F3F6-7122-904398829D1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8776CA-DDD3-3F85-BB08-666763FEF94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085A9A-899B-4322-BCF7-1D7BDD12CB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80685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B5942-B3FD-AC34-0115-B2918AD08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D749FD-4D6F-433A-9135-594591439E0C}" type="datetimeFigureOut">
              <a:rPr lang="en-US"/>
              <a:pPr>
                <a:defRPr/>
              </a:pPr>
              <a:t>10/16/2026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46B2FD-A7E6-DF7A-1C1E-3A2E9BC4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C9165B-EFC1-1979-37A0-1F6709B56A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6B5D4-FC9E-48A0-B27D-696DCAB890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45581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3BC184-1211-1279-090E-6D447F3763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DDDCA-68EA-49C7-A4BB-00C02378BDA5}" type="datetimeFigureOut">
              <a:rPr lang="en-US"/>
              <a:pPr>
                <a:defRPr/>
              </a:pPr>
              <a:t>10/16/2026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CF792-9664-AE60-0B9E-89E08DE89C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60C0F-2822-7842-A3DA-9039DA79A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51453-0C59-4E8C-9416-94BE75D097E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8372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F1A7416E-93AC-FA69-8434-185F018584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609600"/>
            <a:ext cx="6348413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A0D95324-390A-D93F-4704-DC245C48674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2160588"/>
            <a:ext cx="6348413" cy="388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80BA2-909E-02EC-CA15-59AC9B66A0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05438" y="6042025"/>
            <a:ext cx="6842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Arial"/>
              </a:defRPr>
            </a:lvl1pPr>
          </a:lstStyle>
          <a:p>
            <a:pPr>
              <a:defRPr/>
            </a:pPr>
            <a:fld id="{9F4644AC-487B-4F9B-9F4A-9D722C1B8851}" type="datetimeFigureOut">
              <a:rPr lang="en-US"/>
              <a:t>10/16/2026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A10AAD-3501-BCF1-1580-62AAED0B02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9600" y="6042025"/>
            <a:ext cx="462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Arial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E1FFC5-526C-8B6E-F645-B83E5C275E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45250" y="6042025"/>
            <a:ext cx="512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accent1"/>
                </a:solidFill>
                <a:latin typeface="Arial"/>
              </a:defRPr>
            </a:lvl1pPr>
          </a:lstStyle>
          <a:p>
            <a:pPr>
              <a:defRPr/>
            </a:pPr>
            <a:fld id="{77689A31-24B3-41AD-A7CD-F1600429F0F0}" type="slidenum">
              <a:rPr lang="en-GB" altLang="en-US"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8" r:id="rId11"/>
    <p:sldLayoutId id="2147483723" r:id="rId12"/>
    <p:sldLayoutId id="2147483729" r:id="rId13"/>
    <p:sldLayoutId id="2147483724" r:id="rId14"/>
    <p:sldLayoutId id="2147483725" r:id="rId15"/>
    <p:sldLayoutId id="2147483726" r:id="rId16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3600" kern="1200">
          <a:solidFill>
            <a:schemeClr val="accent1"/>
          </a:solidFill>
          <a:latin typeface="Arial"/>
          <a:ea typeface="+mj-ea"/>
          <a:cs typeface="+mj-cs"/>
        </a:defRPr>
      </a:lvl1pPr>
      <a:lvl2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panose="020B0603020202020204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panose="020B0603020202020204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panose="020B0603020202020204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panose="020B0603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ts val="1000"/>
        </a:spcBef>
        <a:spcAft>
          <a:spcPct val="0"/>
        </a:spcAft>
        <a:buClr>
          <a:srgbClr val="167D8D"/>
        </a:buClr>
        <a:buSzPct val="80000"/>
        <a:buFont typeface="Arial" panose="05040102010807070707" pitchFamily="18" charset="2"/>
        <a:buChar char="•"/>
        <a:defRPr kern="1200">
          <a:solidFill>
            <a:srgbClr val="404040"/>
          </a:solidFill>
          <a:latin typeface="Arial"/>
          <a:ea typeface="+mn-ea"/>
          <a:cs typeface="+mn-cs"/>
        </a:defRPr>
      </a:lvl1pPr>
      <a:lvl2pPr marL="742950" indent="-285750" algn="l" defTabSz="457200" rtl="0" fontAlgn="base">
        <a:spcBef>
          <a:spcPts val="1000"/>
        </a:spcBef>
        <a:spcAft>
          <a:spcPct val="0"/>
        </a:spcAft>
        <a:buClr>
          <a:srgbClr val="167D8D"/>
        </a:buClr>
        <a:buSzPct val="80000"/>
        <a:buFont typeface="Arial" panose="05040102010807070707" pitchFamily="18" charset="2"/>
        <a:buChar char="•"/>
        <a:defRPr sz="1600" kern="1200">
          <a:solidFill>
            <a:srgbClr val="404040"/>
          </a:solidFill>
          <a:latin typeface="Arial"/>
          <a:ea typeface="+mn-ea"/>
          <a:cs typeface="+mn-cs"/>
        </a:defRPr>
      </a:lvl2pPr>
      <a:lvl3pPr marL="1143000" indent="-228600" algn="l" defTabSz="457200" rtl="0" fontAlgn="base">
        <a:spcBef>
          <a:spcPts val="1000"/>
        </a:spcBef>
        <a:spcAft>
          <a:spcPct val="0"/>
        </a:spcAft>
        <a:buClr>
          <a:srgbClr val="167D8D"/>
        </a:buClr>
        <a:buSzPct val="80000"/>
        <a:buFont typeface="Arial" panose="05040102010807070707" pitchFamily="18" charset="2"/>
        <a:buChar char="•"/>
        <a:defRPr sz="1400" kern="1200">
          <a:solidFill>
            <a:srgbClr val="404040"/>
          </a:solidFill>
          <a:latin typeface="Arial"/>
          <a:ea typeface="+mn-ea"/>
          <a:cs typeface="+mn-cs"/>
        </a:defRPr>
      </a:lvl3pPr>
      <a:lvl4pPr marL="1600200" indent="-228600" algn="l" defTabSz="457200" rtl="0" fontAlgn="base">
        <a:spcBef>
          <a:spcPts val="1000"/>
        </a:spcBef>
        <a:spcAft>
          <a:spcPct val="0"/>
        </a:spcAft>
        <a:buClr>
          <a:srgbClr val="167D8D"/>
        </a:buClr>
        <a:buSzPct val="80000"/>
        <a:buFont typeface="Arial" panose="05040102010807070707" pitchFamily="18" charset="2"/>
        <a:buChar char="•"/>
        <a:defRPr sz="1200" kern="1200">
          <a:solidFill>
            <a:srgbClr val="404040"/>
          </a:solidFill>
          <a:latin typeface="Arial"/>
          <a:ea typeface="+mn-ea"/>
          <a:cs typeface="+mn-cs"/>
        </a:defRPr>
      </a:lvl4pPr>
      <a:lvl5pPr marL="2057400" indent="-228600" algn="l" defTabSz="457200" rtl="0" fontAlgn="base">
        <a:spcBef>
          <a:spcPts val="1000"/>
        </a:spcBef>
        <a:spcAft>
          <a:spcPct val="0"/>
        </a:spcAft>
        <a:buClr>
          <a:srgbClr val="167D8D"/>
        </a:buClr>
        <a:buSzPct val="80000"/>
        <a:buFont typeface="Arial" panose="05040102010807070707" pitchFamily="18" charset="2"/>
        <a:buChar char="•"/>
        <a:defRPr sz="1200" kern="1200">
          <a:solidFill>
            <a:srgbClr val="404040"/>
          </a:solidFill>
          <a:latin typeface="Arial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rgbClr val="167D8D"/>
        </a:buClr>
        <a:buSzPct val="80000"/>
        <a:buFont typeface="Arial" charset="2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Arial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rgbClr val="167D8D"/>
        </a:buClr>
        <a:buSzPct val="80000"/>
        <a:buFont typeface="Arial" charset="2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Arial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rgbClr val="167D8D"/>
        </a:buClr>
        <a:buSzPct val="80000"/>
        <a:buFont typeface="Arial" charset="2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Arial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rgbClr val="167D8D"/>
        </a:buClr>
        <a:buSzPct val="80000"/>
        <a:buFont typeface="Arial" charset="2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Arial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Arial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Arial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Arial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Arial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Arial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Arial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Arial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Arial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Arial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asnimnews.com/en/news/2024/02/06/3035443/king-charles-iii-s-cancer-was-caught-early-uk-prime-minister-says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s://pixabay.com/en/westminster-palace-of-westminster-347971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th.wikipedia.org/wiki/%E0%B8%AA%E0%B8%A0%E0%B8%B2%E0%B8%AA%E0%B8%B2%E0%B8%A1%E0%B8%B1%E0%B8%8D%E0%B8%8A%E0%B8%99%E0%B8%AA%E0%B8%AB%E0%B8%A3%E0%B8%B2%E0%B8%8A%E0%B8%AD%E0%B8%B2%E0%B8%93%E0%B8%B2%E0%B8%88%E0%B8%B1%E0%B8%81%E0%B8%A3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w9sDzlqlLmY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1732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30" name="Text Box 14">
            <a:extLst>
              <a:ext uri="{FF2B5EF4-FFF2-40B4-BE49-F238E27FC236}">
                <a16:creationId xmlns:a16="http://schemas.microsoft.com/office/drawing/2014/main" id="{CF3FDBAB-A73F-9851-DD74-3CC33AA2F3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1874519"/>
            <a:ext cx="7726679" cy="3383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8288" tIns="18288" rIns="18288" bIns="18288">
            <a:noAutofit/>
          </a:bodyPr>
          <a:lstStyle>
            <a:lvl1pPr>
              <a:spcBef>
                <a:spcPts val="1000"/>
              </a:spcBef>
              <a:buNone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None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None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None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None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None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None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None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None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marL="0" indent="0" algn="l" eaLnBrk="1" hangingPunct="1">
              <a:lnSpc>
                <a:spcPts val="4400"/>
              </a:lnSpc>
              <a:spcBef>
                <a:spcPts val="0"/>
              </a:spcBef>
              <a:spcAft>
                <a:spcPts val="2400"/>
              </a:spcAft>
              <a:buNone/>
              <a:defRPr sz="3600" b="1">
                <a:solidFill>
                  <a:srgbClr val="FFFFFF"/>
                </a:solidFill>
                <a:latin typeface="Arial"/>
              </a:defRPr>
            </a:pPr>
            <a:r>
              <a:rPr lang="en-GB" altLang="en-US" sz="3600" b="1">
                <a:solidFill>
                  <a:srgbClr val="FFFFFF"/>
                </a:solidFill>
                <a:latin typeface="Arial" pitchFamily="34" charset="-128"/>
              </a:rPr>
              <a:t>Law Making: Parliament,  </a:t>
            </a:r>
          </a:p>
          <a:p>
            <a:pPr marL="0" indent="0" algn="l" eaLnBrk="1" hangingPunct="1">
              <a:lnSpc>
                <a:spcPts val="3600"/>
              </a:lnSpc>
              <a:spcBef>
                <a:spcPts val="0"/>
              </a:spcBef>
              <a:spcAft>
                <a:spcPts val="2400"/>
              </a:spcAft>
              <a:buNone/>
              <a:defRPr sz="3600" b="1">
                <a:solidFill>
                  <a:srgbClr val="FFFFFF"/>
                </a:solidFill>
                <a:latin typeface="Arial"/>
              </a:defRPr>
            </a:pPr>
            <a:r>
              <a:rPr lang="en-GB" altLang="en-US" sz="3000" b="0">
                <a:solidFill>
                  <a:srgbClr val="FFFFFF"/>
                </a:solidFill>
                <a:latin typeface="Arial" pitchFamily="34" charset="-128"/>
              </a:rPr>
              <a:t>The Legislative Process Legislation and Delegated Legislation</a:t>
            </a:r>
            <a:endParaRPr lang="en-GB" altLang="en-US" sz="3600" b="1">
              <a:solidFill>
                <a:srgbClr val="333333"/>
              </a:solidFill>
              <a:latin typeface="Arial Unicode MS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3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>
            <a:extLst>
              <a:ext uri="{FF2B5EF4-FFF2-40B4-BE49-F238E27FC236}">
                <a16:creationId xmlns:a16="http://schemas.microsoft.com/office/drawing/2014/main" id="{C2295356-424D-912D-56D3-C76CFE53F99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ts val="339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lang="en-GB" altLang="en-US" sz="3000" b="1">
                <a:solidFill>
                  <a:srgbClr val="17324D"/>
                </a:solidFill>
                <a:latin typeface="Arial"/>
              </a:rPr>
              <a:t>Aims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503D329D-F4F1-470A-B76F-F16088389A90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02920" y="1280160"/>
            <a:ext cx="6446520" cy="5001768"/>
          </a:xfrm>
        </p:spPr>
        <p:txBody>
          <a:bodyPr wrap="square" lIns="18288" tIns="18288" rIns="18288" bIns="18288">
            <a:noAutofit/>
          </a:bodyPr>
          <a:lstStyle/>
          <a:p>
            <a:pPr marL="200660" indent="-164465" algn="l">
              <a:lnSpc>
                <a:spcPts val="2372"/>
              </a:lnSpc>
              <a:spcBef>
                <a:spcPts val="0"/>
              </a:spcBef>
              <a:spcAft>
                <a:spcPts val="2200"/>
              </a:spcAft>
              <a:buFont typeface="Calibri" panose="05040102010807070707" pitchFamily="18" charset="2"/>
              <a:buChar char="-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altLang="en-US" sz="2100">
                <a:solidFill>
                  <a:srgbClr val="263445"/>
                </a:solidFill>
                <a:latin typeface="Arial" panose="030F0702030302020204" pitchFamily="66" charset="0"/>
              </a:rPr>
              <a:t>Describe the different chambers and personnel that form Parliament </a:t>
            </a:r>
            <a:endParaRPr lang="en-US">
              <a:cs typeface="Arial"/>
            </a:endParaRPr>
          </a:p>
          <a:p>
            <a:pPr marL="0" indent="0" algn="l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altLang="en-US" sz="500">
              <a:latin typeface="Comic Sans MS" panose="030F0702030302020204" pitchFamily="66" charset="0"/>
            </a:endParaRPr>
          </a:p>
          <a:p>
            <a:pPr marL="200660" indent="-164465" algn="l">
              <a:lnSpc>
                <a:spcPts val="2372"/>
              </a:lnSpc>
              <a:spcBef>
                <a:spcPts val="0"/>
              </a:spcBef>
              <a:spcAft>
                <a:spcPts val="2200"/>
              </a:spcAft>
              <a:buFont typeface="Calibri" panose="05040102010807070707" pitchFamily="18" charset="2"/>
              <a:buChar char="-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altLang="en-US" sz="2100">
                <a:solidFill>
                  <a:srgbClr val="263445"/>
                </a:solidFill>
                <a:latin typeface="Arial" panose="030F0702030302020204" pitchFamily="66" charset="0"/>
              </a:rPr>
              <a:t>Explain the different types of Bill</a:t>
            </a:r>
            <a:endParaRPr lang="en-GB" altLang="en-US" sz="2100">
              <a:solidFill>
                <a:srgbClr val="263445"/>
              </a:solidFill>
              <a:latin typeface="Arial" panose="030F0702030302020204" pitchFamily="66" charset="0"/>
              <a:cs typeface="Arial" panose="030F0702030302020204" pitchFamily="66" charset="0"/>
            </a:endParaRPr>
          </a:p>
          <a:p>
            <a:pPr marL="0" indent="0" algn="l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altLang="en-US" sz="500">
              <a:latin typeface="Comic Sans MS" panose="030F0702030302020204" pitchFamily="66" charset="0"/>
            </a:endParaRPr>
          </a:p>
          <a:p>
            <a:pPr marL="379095" algn="l">
              <a:lnSpc>
                <a:spcPts val="2372"/>
              </a:lnSpc>
              <a:spcBef>
                <a:spcPts val="0"/>
              </a:spcBef>
              <a:spcAft>
                <a:spcPts val="2200"/>
              </a:spcAft>
              <a:buFont typeface="Calibri" panose="05040102010807070707" pitchFamily="18" charset="2"/>
              <a:buChar char="-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altLang="en-US" sz="2100">
                <a:solidFill>
                  <a:srgbClr val="263445"/>
                </a:solidFill>
                <a:latin typeface="Arial"/>
                <a:cs typeface="Arial"/>
              </a:rPr>
              <a:t>Understand how an Act of Parliament is made</a:t>
            </a:r>
          </a:p>
          <a:p>
            <a:pPr marL="0" indent="0" algn="l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altLang="en-US" sz="500">
              <a:latin typeface="Comic Sans MS" panose="030F0702030302020204" pitchFamily="66" charset="0"/>
            </a:endParaRPr>
          </a:p>
          <a:p>
            <a:pPr marL="379095" algn="l">
              <a:lnSpc>
                <a:spcPts val="2372"/>
              </a:lnSpc>
              <a:spcBef>
                <a:spcPts val="0"/>
              </a:spcBef>
              <a:spcAft>
                <a:spcPts val="2200"/>
              </a:spcAft>
              <a:buFont typeface="Calibri" panose="05040102010807070707" pitchFamily="18" charset="2"/>
              <a:buChar char="-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altLang="en-US" sz="2100">
                <a:solidFill>
                  <a:srgbClr val="263445"/>
                </a:solidFill>
                <a:latin typeface="Arial"/>
                <a:cs typeface="Arial"/>
              </a:rPr>
              <a:t>Critically evaluate the legislative process</a:t>
            </a:r>
            <a:br>
              <a:rPr lang="en-GB" altLang="en-US" sz="2100" dirty="0">
                <a:latin typeface="Comic Sans MS" panose="030F0702030302020204" pitchFamily="66" charset="0"/>
              </a:rPr>
            </a:br>
            <a:r>
              <a:rPr lang="en-GB" altLang="en-US" sz="2100" dirty="0">
                <a:solidFill>
                  <a:srgbClr val="263445"/>
                </a:solidFill>
                <a:latin typeface="Arial"/>
                <a:cs typeface="Arial"/>
              </a:rPr>
              <a:t> </a:t>
            </a:r>
          </a:p>
          <a:p>
            <a:pPr marL="379095" algn="l">
              <a:lnSpc>
                <a:spcPts val="2372"/>
              </a:lnSpc>
              <a:spcBef>
                <a:spcPts val="0"/>
              </a:spcBef>
              <a:spcAft>
                <a:spcPts val="2200"/>
              </a:spcAft>
              <a:buFont typeface="Calibri" panose="05040102010807070707" pitchFamily="18" charset="2"/>
              <a:buChar char="-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altLang="en-US" sz="2100">
                <a:solidFill>
                  <a:srgbClr val="263445"/>
                </a:solidFill>
                <a:latin typeface="Arial"/>
                <a:cs typeface="Arial"/>
              </a:rPr>
              <a:t>Understand Delegated Legislation</a:t>
            </a:r>
          </a:p>
          <a:p>
            <a:pPr marL="0" indent="0" algn="l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altLang="en-US" sz="500">
              <a:latin typeface="Comic Sans MS" panose="030F0702030302020204" pitchFamily="66" charset="0"/>
            </a:endParaRPr>
          </a:p>
          <a:p>
            <a:pPr marL="0" indent="0" algn="l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altLang="en-US" sz="500">
              <a:latin typeface="Comic Sans MS" panose="030F0702030302020204" pitchFamily="66" charset="0"/>
            </a:endParaRPr>
          </a:p>
          <a:p>
            <a:pPr marL="0" indent="0" algn="l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altLang="en-US" sz="500"/>
          </a:p>
        </p:txBody>
      </p:sp>
      <p:pic>
        <p:nvPicPr>
          <p:cNvPr id="3" name="Picture 2" descr="A cartoon character holding a sign&#10;&#10;AI-generated content may be incorrect.">
            <a:extLst>
              <a:ext uri="{FF2B5EF4-FFF2-40B4-BE49-F238E27FC236}">
                <a16:creationId xmlns:a16="http://schemas.microsoft.com/office/drawing/2014/main" id="{95D371D2-ABFC-EB34-89C0-5C27E1081B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0920" y="411480"/>
            <a:ext cx="1325880" cy="13307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>
            <a:extLst>
              <a:ext uri="{FF2B5EF4-FFF2-40B4-BE49-F238E27FC236}">
                <a16:creationId xmlns:a16="http://schemas.microsoft.com/office/drawing/2014/main" id="{43CDB7FA-EF2C-911B-D2A7-10E1069EA8B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ts val="339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lang="en-GB" altLang="en-US" sz="3000" b="1">
                <a:solidFill>
                  <a:srgbClr val="17324D"/>
                </a:solidFill>
                <a:latin typeface="Arial"/>
              </a:rPr>
              <a:t>The Legislative Process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72FD0993-1C4E-F0DE-A4E7-EA6A47B6710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502920" y="1371600"/>
            <a:ext cx="5120640" cy="4800600"/>
          </a:xfrm>
        </p:spPr>
        <p:txBody>
          <a:bodyPr wrap="square" lIns="18288" tIns="18288" rIns="18288" bIns="18288" anchor="t">
            <a:noAutofit/>
          </a:bodyPr>
          <a:lstStyle/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0">
                <a:solidFill>
                  <a:srgbClr val="263445"/>
                </a:solidFill>
                <a:latin typeface="Arial"/>
              </a:rPr>
              <a:t>Statutes are Acts of Parliament.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1">
                <a:solidFill>
                  <a:srgbClr val="167D8D"/>
                </a:solidFill>
                <a:latin typeface="Arial"/>
              </a:rPr>
              <a:t>The UK Parliament comprises: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0">
                <a:solidFill>
                  <a:srgbClr val="263445"/>
                </a:solidFill>
                <a:latin typeface="Arial"/>
              </a:rPr>
              <a:t>The House of Commons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0">
                <a:solidFill>
                  <a:srgbClr val="263445"/>
                </a:solidFill>
                <a:latin typeface="Arial"/>
              </a:rPr>
              <a:t>The House of Lords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0">
                <a:solidFill>
                  <a:srgbClr val="263445"/>
                </a:solidFill>
                <a:latin typeface="Arial"/>
              </a:rPr>
              <a:t>The Monarch</a:t>
            </a:r>
          </a:p>
        </p:txBody>
      </p:sp>
      <p:pic>
        <p:nvPicPr>
          <p:cNvPr id="3" name="Picture 2" descr="A large building with a clock tower&#10;&#10;AI-generated content may be incorrect.">
            <a:extLst>
              <a:ext uri="{FF2B5EF4-FFF2-40B4-BE49-F238E27FC236}">
                <a16:creationId xmlns:a16="http://schemas.microsoft.com/office/drawing/2014/main" id="{6B3B5C28-BA10-9E63-3C0D-0AC0FFBE7F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838138" y="1988840"/>
            <a:ext cx="2879197" cy="1904469"/>
          </a:xfrm>
          <a:prstGeom prst="rect">
            <a:avLst/>
          </a:prstGeom>
        </p:spPr>
      </p:pic>
      <p:pic>
        <p:nvPicPr>
          <p:cNvPr id="5" name="Picture 4" descr="A person in a military uniform sitting in a chair&#10;&#10;AI-generated content may be incorrect.">
            <a:extLst>
              <a:ext uri="{FF2B5EF4-FFF2-40B4-BE49-F238E27FC236}">
                <a16:creationId xmlns:a16="http://schemas.microsoft.com/office/drawing/2014/main" id="{25397587-927F-5C40-A148-CFC429F5EA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796136" y="4319374"/>
            <a:ext cx="2879196" cy="20046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FF71BD-1BC6-DEC9-08C3-DA02C6BC99D1}"/>
              </a:ext>
            </a:extLst>
          </p:cNvPr>
          <p:cNvSpPr txBox="1"/>
          <p:nvPr/>
        </p:nvSpPr>
        <p:spPr>
          <a:xfrm>
            <a:off x="5806440" y="6172200"/>
            <a:ext cx="2834640" cy="256032"/>
          </a:xfrm>
          <a:prstGeom prst="rect">
            <a:avLst/>
          </a:prstGeom>
          <a:noFill/>
        </p:spPr>
        <p:txBody>
          <a:bodyPr wrap="square" lIns="18288" tIns="18288" rIns="18288" bIns="18288" rtlCol="0">
            <a:noAutofit/>
          </a:bodyPr>
          <a:lstStyle/>
          <a:p>
            <a:pPr marL="0" indent="0" algn="l">
              <a:lnSpc>
                <a:spcPts val="903"/>
              </a:lnSpc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rgbClr val="697786"/>
                </a:solidFill>
                <a:latin typeface="Arial"/>
              </a:defRPr>
            </a:pPr>
            <a:r>
              <a:rPr lang="en-GB" sz="800">
                <a:solidFill>
                  <a:srgbClr val="697786"/>
                </a:solidFill>
                <a:latin typeface="Arial"/>
                <a:hlinkClick r:id="rId6" tooltip="https://www.tasnimnews.com/en/news/2024/02/06/3035443/king-charles-iii-s-cancer-was-caught-early-uk-prime-minister-says"/>
              </a:rPr>
              <a:t>This Photo</a:t>
            </a:r>
            <a:r>
              <a:rPr lang="en-GB" sz="800">
                <a:solidFill>
                  <a:srgbClr val="697786"/>
                </a:solidFill>
                <a:latin typeface="Arial"/>
              </a:rPr>
              <a:t> by Unknown Author is licensed under </a:t>
            </a:r>
            <a:r>
              <a:rPr lang="en-GB" sz="800">
                <a:solidFill>
                  <a:srgbClr val="697786"/>
                </a:solidFill>
                <a:latin typeface="Arial"/>
                <a:hlinkClick r:id="rId7" tooltip="https://creativecommons.org/licenses/by/3.0/"/>
              </a:rPr>
              <a:t>CC BY</a:t>
            </a:r>
            <a:endParaRPr lang="en-GB" sz="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charRg st="114" end="1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charRg st="114" end="1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charRg st="114" end="1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charRg st="114" end="1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>
            <a:extLst>
              <a:ext uri="{FF2B5EF4-FFF2-40B4-BE49-F238E27FC236}">
                <a16:creationId xmlns:a16="http://schemas.microsoft.com/office/drawing/2014/main" id="{DD1F5DFE-8C29-C260-F82A-1494A7BB234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ts val="339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lang="en-GB" altLang="en-US" sz="3000" b="1">
                <a:solidFill>
                  <a:srgbClr val="17324D"/>
                </a:solidFill>
                <a:latin typeface="Arial"/>
              </a:rPr>
              <a:t>The Legislative Process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1BEDE689-17EC-E178-00AC-185B1AF9CDC1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02920" y="1280160"/>
            <a:ext cx="8138160" cy="5001768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ts val="2372"/>
              </a:lnSpc>
              <a:spcBef>
                <a:spcPts val="0"/>
              </a:spcBef>
              <a:spcAft>
                <a:spcPts val="800"/>
              </a:spcAft>
              <a:buFontTx/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altLang="en-US" sz="2100" b="1">
                <a:solidFill>
                  <a:srgbClr val="167D8D"/>
                </a:solidFill>
                <a:latin typeface="Arial" panose="030F0702030302020204" pitchFamily="66" charset="0"/>
              </a:rPr>
              <a:t>Parliament has the power to:</a:t>
            </a:r>
          </a:p>
          <a:p>
            <a:pPr marL="200660" indent="-164465" algn="l">
              <a:lnSpc>
                <a:spcPts val="2372"/>
              </a:lnSpc>
              <a:spcBef>
                <a:spcPts val="0"/>
              </a:spcBef>
              <a:spcAft>
                <a:spcPts val="800"/>
              </a:spcAft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altLang="en-US" sz="2100">
                <a:solidFill>
                  <a:srgbClr val="263445"/>
                </a:solidFill>
                <a:latin typeface="Arial" panose="030F0702030302020204" pitchFamily="66" charset="0"/>
              </a:rPr>
              <a:t>Make laws </a:t>
            </a:r>
            <a:endParaRPr lang="en-GB" altLang="en-US" sz="2100">
              <a:solidFill>
                <a:srgbClr val="263445"/>
              </a:solidFill>
              <a:latin typeface="Arial" panose="030F0702030302020204" pitchFamily="66" charset="0"/>
              <a:cs typeface="Arial" panose="030F0702030302020204" pitchFamily="66" charset="0"/>
            </a:endParaRPr>
          </a:p>
          <a:p>
            <a:pPr marL="200660" indent="-164465" algn="l">
              <a:lnSpc>
                <a:spcPts val="2372"/>
              </a:lnSpc>
              <a:spcBef>
                <a:spcPts val="0"/>
              </a:spcBef>
              <a:spcAft>
                <a:spcPts val="800"/>
              </a:spcAft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altLang="en-US" sz="2100">
                <a:solidFill>
                  <a:srgbClr val="263445"/>
                </a:solidFill>
                <a:latin typeface="Arial" panose="030F0702030302020204" pitchFamily="66" charset="0"/>
              </a:rPr>
              <a:t>Raise taxes</a:t>
            </a:r>
            <a:endParaRPr lang="en-GB" altLang="en-US" sz="2100">
              <a:solidFill>
                <a:srgbClr val="263445"/>
              </a:solidFill>
              <a:latin typeface="Arial" panose="030F0702030302020204" pitchFamily="66" charset="0"/>
              <a:cs typeface="Arial" panose="030F0702030302020204" pitchFamily="66" charset="0"/>
            </a:endParaRPr>
          </a:p>
          <a:p>
            <a:pPr marL="0" indent="0" algn="l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altLang="en-US" sz="500">
              <a:latin typeface="Comic Sans MS" panose="030F0702030302020204" pitchFamily="66" charset="0"/>
            </a:endParaRPr>
          </a:p>
          <a:p>
            <a:pPr marL="0" indent="0" algn="l">
              <a:lnSpc>
                <a:spcPts val="2372"/>
              </a:lnSpc>
              <a:spcBef>
                <a:spcPts val="0"/>
              </a:spcBef>
              <a:spcAft>
                <a:spcPts val="800"/>
              </a:spcAft>
              <a:buFontTx/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altLang="en-US" sz="2100" dirty="0">
                <a:solidFill>
                  <a:srgbClr val="263445"/>
                </a:solidFill>
                <a:cs typeface="Arial"/>
              </a:rPr>
              <a:t>	</a:t>
            </a:r>
            <a:r>
              <a:rPr lang="en-GB" altLang="en-US" sz="2400">
                <a:solidFill>
                  <a:srgbClr val="263445"/>
                </a:solidFill>
                <a:cs typeface="Arial"/>
              </a:rPr>
              <a:t>In the UK, Parliament in theory has absolute power – there is no limit on what Parliament can do: Parliament is SOVEREIGN </a:t>
            </a:r>
            <a:endParaRPr lang="en-GB" altLang="en-US" sz="2400" dirty="0">
              <a:solidFill>
                <a:srgbClr val="263445"/>
              </a:solidFill>
              <a:cs typeface="Arial"/>
            </a:endParaRPr>
          </a:p>
          <a:p>
            <a:pPr marL="0" indent="0" algn="l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altLang="en-US" sz="2400" dirty="0">
                <a:solidFill>
                  <a:srgbClr val="263445"/>
                </a:solidFill>
                <a:cs typeface="Arial"/>
              </a:rPr>
              <a:t>      </a:t>
            </a:r>
          </a:p>
          <a:p>
            <a:pPr marL="0" indent="0" algn="l">
              <a:lnSpc>
                <a:spcPts val="2372"/>
              </a:lnSpc>
              <a:spcBef>
                <a:spcPts val="0"/>
              </a:spcBef>
              <a:spcAft>
                <a:spcPts val="800"/>
              </a:spcAft>
              <a:buFontTx/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altLang="en-US" sz="2400" dirty="0">
                <a:solidFill>
                  <a:srgbClr val="263445"/>
                </a:solidFill>
                <a:cs typeface="Arial"/>
              </a:rPr>
              <a:t>	In reality, there are practical and political limitations.</a:t>
            </a:r>
          </a:p>
          <a:p>
            <a:pPr marL="0" indent="0" algn="l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altLang="en-US" sz="600" dirty="0">
              <a:latin typeface="Comic Sans MS" panose="030F0702030302020204" pitchFamily="66" charset="0"/>
            </a:endParaRPr>
          </a:p>
          <a:p>
            <a:pPr marL="0" indent="0" algn="l">
              <a:lnSpc>
                <a:spcPts val="2372"/>
              </a:lnSpc>
              <a:spcBef>
                <a:spcPts val="0"/>
              </a:spcBef>
              <a:spcAft>
                <a:spcPts val="800"/>
              </a:spcAft>
              <a:buFontTx/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altLang="en-US" sz="2400" b="1">
                <a:solidFill>
                  <a:srgbClr val="167D8D"/>
                </a:solidFill>
                <a:cs typeface="Arial"/>
              </a:rPr>
              <a:t>Can you think of any limitations? </a:t>
            </a:r>
          </a:p>
        </p:txBody>
      </p:sp>
      <p:pic>
        <p:nvPicPr>
          <p:cNvPr id="3" name="Picture 2" descr="Law books section in library">
            <a:extLst>
              <a:ext uri="{FF2B5EF4-FFF2-40B4-BE49-F238E27FC236}">
                <a16:creationId xmlns:a16="http://schemas.microsoft.com/office/drawing/2014/main" id="{91C1EBD9-4A56-B19A-714C-E0A84E7395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480" y="1188720"/>
            <a:ext cx="2514600" cy="16765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09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>
            <a:extLst>
              <a:ext uri="{FF2B5EF4-FFF2-40B4-BE49-F238E27FC236}">
                <a16:creationId xmlns:a16="http://schemas.microsoft.com/office/drawing/2014/main" id="{646DED3C-7D6B-1B7E-5959-29D17617075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ts val="339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lang="en-GB" altLang="en-US" sz="3000" b="1">
                <a:solidFill>
                  <a:srgbClr val="17324D"/>
                </a:solidFill>
                <a:latin typeface="Arial"/>
              </a:rPr>
              <a:t>House of Commons</a:t>
            </a:r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B395946A-79CB-5A61-CB8A-6EE06B8BAA3C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02920" y="1280160"/>
            <a:ext cx="8138160" cy="3337560"/>
          </a:xfrm>
        </p:spPr>
        <p:txBody>
          <a:bodyPr wrap="square" lIns="18288" tIns="18288" rIns="18288" bIns="18288" rtlCol="0">
            <a:noAutofit/>
          </a:bodyPr>
          <a:lstStyle/>
          <a:p>
            <a:pPr marL="0" indent="0" algn="l" fontAlgn="auto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000">
                <a:solidFill>
                  <a:srgbClr val="263445"/>
                </a:solidFill>
                <a:latin typeface="Arial"/>
              </a:defRPr>
            </a:pPr>
            <a:r>
              <a:rPr lang="en-GB" sz="2000" b="0">
                <a:solidFill>
                  <a:srgbClr val="263445"/>
                </a:solidFill>
                <a:latin typeface="Arial"/>
              </a:rPr>
              <a:t>The House of Commons has 650 constituency seats. Voters elect one MP for each constituency.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000">
                <a:solidFill>
                  <a:srgbClr val="263445"/>
                </a:solidFill>
                <a:latin typeface="Arial"/>
              </a:defRPr>
            </a:pPr>
            <a:r>
              <a:rPr lang="en-GB" sz="2000" b="0">
                <a:solidFill>
                  <a:srgbClr val="263445"/>
                </a:solidFill>
                <a:latin typeface="Arial"/>
              </a:rPr>
              <a:t>Government depends on the confidence of the Commons. An election may produce a majority government, a coalition or a minority government.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000">
                <a:solidFill>
                  <a:srgbClr val="263445"/>
                </a:solidFill>
                <a:latin typeface="Arial"/>
              </a:defRPr>
            </a:pPr>
            <a:r>
              <a:rPr lang="en-GB" sz="2000" b="0">
                <a:solidFill>
                  <a:srgbClr val="263445"/>
                </a:solidFill>
                <a:latin typeface="Arial"/>
              </a:rPr>
              <a:t>The Commons has primacy. Under the Parliament Acts, qualifying bills can become law without the Lords’ consent, subject to statutory conditions.</a:t>
            </a:r>
          </a:p>
        </p:txBody>
      </p:sp>
      <p:pic>
        <p:nvPicPr>
          <p:cNvPr id="3" name="Picture 2" descr="A green benches in a room&#10;&#10;AI-generated content may be incorrect.">
            <a:extLst>
              <a:ext uri="{FF2B5EF4-FFF2-40B4-BE49-F238E27FC236}">
                <a16:creationId xmlns:a16="http://schemas.microsoft.com/office/drawing/2014/main" id="{716FCE2B-422F-70A6-1B61-900DD28BC7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770632" y="4389120"/>
            <a:ext cx="3364992" cy="18918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1A9E8BE-3D73-F15C-382E-881E5EE2BE6F}"/>
              </a:ext>
            </a:extLst>
          </p:cNvPr>
          <p:cNvSpPr txBox="1"/>
          <p:nvPr/>
        </p:nvSpPr>
        <p:spPr>
          <a:xfrm>
            <a:off x="2770632" y="6327648"/>
            <a:ext cx="4572000" cy="182880"/>
          </a:xfrm>
          <a:prstGeom prst="rect">
            <a:avLst/>
          </a:prstGeom>
          <a:noFill/>
        </p:spPr>
        <p:txBody>
          <a:bodyPr wrap="square" lIns="18288" tIns="18288" rIns="18288" bIns="18288" rtlCol="0">
            <a:noAutofit/>
          </a:bodyPr>
          <a:lstStyle/>
          <a:p>
            <a:pPr marL="0" indent="0" algn="l">
              <a:lnSpc>
                <a:spcPts val="903"/>
              </a:lnSpc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rgbClr val="697786"/>
                </a:solidFill>
                <a:latin typeface="Arial"/>
              </a:defRPr>
            </a:pPr>
            <a:r>
              <a:rPr lang="en-GB" sz="800">
                <a:solidFill>
                  <a:srgbClr val="697786"/>
                </a:solidFill>
                <a:latin typeface="Arial"/>
                <a:hlinkClick r:id="rId4" tooltip="https://th.wikipedia.org/wiki/%E0%B8%AA%E0%B8%A0%E0%B8%B2%E0%B8%AA%E0%B8%B2%E0%B8%A1%E0%B8%B1%E0%B8%8D%E0%B8%8A%E0%B8%99%E0%B8%AA%E0%B8%AB%E0%B8%A3%E0%B8%B2%E0%B8%8A%E0%B8%AD%E0%B8%B2%E0%B8%93%E0%B8%B2%E0%B8%88%E0%B8%B1%E0%B8%81%E0%B8%A3"/>
              </a:rPr>
              <a:t>This Photo</a:t>
            </a:r>
            <a:r>
              <a:rPr lang="en-GB" sz="800">
                <a:solidFill>
                  <a:srgbClr val="697786"/>
                </a:solidFill>
                <a:latin typeface="Arial"/>
              </a:rPr>
              <a:t> by Unknown Author is licensed under </a:t>
            </a:r>
            <a:r>
              <a:rPr lang="en-GB" sz="800">
                <a:solidFill>
                  <a:srgbClr val="697786"/>
                </a:solidFill>
                <a:latin typeface="Arial"/>
                <a:hlinkClick r:id="rId5" tooltip="https://creativecommons.org/licenses/by-sa/3.0/"/>
              </a:rPr>
              <a:t>CC BY-SA</a:t>
            </a:r>
            <a:endParaRPr lang="en-GB" sz="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338328"/>
            <a:ext cx="8138160" cy="6858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08000"/>
              </a:lnSpc>
              <a:spcAft>
                <a:spcPts val="0"/>
              </a:spcAft>
            </a:pPr>
            <a:r>
              <a:rPr sz="2800" b="1">
                <a:solidFill>
                  <a:srgbClr val="17324D"/>
                </a:solidFill>
                <a:latin typeface="Arial"/>
              </a:rPr>
              <a:t>House of Commons: 10-minute task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02920" y="1069848"/>
            <a:ext cx="8138160" cy="3931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08000"/>
              </a:lnSpc>
              <a:spcAft>
                <a:spcPts val="0"/>
              </a:spcAft>
            </a:pPr>
            <a:r>
              <a:rPr sz="2000" b="1">
                <a:solidFill>
                  <a:srgbClr val="167D8D"/>
                </a:solidFill>
                <a:latin typeface="Arial"/>
              </a:rPr>
              <a:t>Work in pairs. Use www.parliament.uk/commons/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1691640"/>
            <a:ext cx="8138160" cy="63093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08000"/>
              </a:lnSpc>
              <a:spcAft>
                <a:spcPts val="0"/>
              </a:spcAft>
            </a:pPr>
            <a:r>
              <a:rPr sz="2000" b="0">
                <a:solidFill>
                  <a:srgbClr val="263445"/>
                </a:solidFill>
                <a:latin typeface="Arial"/>
              </a:rPr>
              <a:t>1. How many MPs are there in the House of Commons, and how are they chosen?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2421459"/>
            <a:ext cx="8138160" cy="63093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08000"/>
              </a:lnSpc>
              <a:spcAft>
                <a:spcPts val="0"/>
              </a:spcAft>
            </a:pPr>
            <a:r>
              <a:rPr sz="2000" b="0">
                <a:solidFill>
                  <a:srgbClr val="263445"/>
                </a:solidFill>
                <a:latin typeface="Arial"/>
              </a:rPr>
              <a:t>2. What are two main jobs that MPs do in the House of Commons?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3044952"/>
            <a:ext cx="8138160" cy="677045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08000"/>
              </a:lnSpc>
              <a:spcAft>
                <a:spcPts val="0"/>
              </a:spcAft>
            </a:pPr>
            <a:r>
              <a:rPr sz="2000" b="0" dirty="0">
                <a:solidFill>
                  <a:srgbClr val="263445"/>
                </a:solidFill>
                <a:latin typeface="Arial"/>
              </a:rPr>
              <a:t>3. Who is the MP for </a:t>
            </a:r>
            <a:r>
              <a:rPr lang="en-GB" sz="2000" dirty="0">
                <a:solidFill>
                  <a:srgbClr val="263445"/>
                </a:solidFill>
                <a:latin typeface="Arial"/>
              </a:rPr>
              <a:t>the UWTSD </a:t>
            </a:r>
            <a:r>
              <a:rPr lang="en-GB" sz="2000" dirty="0" err="1">
                <a:solidFill>
                  <a:srgbClr val="263445"/>
                </a:solidFill>
                <a:latin typeface="Arial"/>
              </a:rPr>
              <a:t>swansea</a:t>
            </a:r>
            <a:r>
              <a:rPr lang="en-GB" sz="2000" dirty="0">
                <a:solidFill>
                  <a:srgbClr val="263445"/>
                </a:solidFill>
                <a:latin typeface="Arial"/>
              </a:rPr>
              <a:t> campus </a:t>
            </a:r>
            <a:r>
              <a:rPr sz="2000" b="0" dirty="0">
                <a:solidFill>
                  <a:srgbClr val="263445"/>
                </a:solidFill>
                <a:latin typeface="Arial"/>
              </a:rPr>
              <a:t>constituency? Give their name, constituency and party, or state if they are independent.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2920" y="4118202"/>
            <a:ext cx="8138160" cy="6675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08000"/>
              </a:lnSpc>
              <a:spcAft>
                <a:spcPts val="0"/>
              </a:spcAft>
            </a:pPr>
            <a:r>
              <a:rPr sz="2000" b="0">
                <a:solidFill>
                  <a:srgbClr val="263445"/>
                </a:solidFill>
                <a:latin typeface="Arial"/>
              </a:rPr>
              <a:t>4. Who is the current Speaker of the House of Commons, and what is one responsibility of their role?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2920" y="5287146"/>
            <a:ext cx="8138160" cy="6675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08000"/>
              </a:lnSpc>
              <a:spcAft>
                <a:spcPts val="0"/>
              </a:spcAft>
            </a:pPr>
            <a:r>
              <a:rPr sz="2000" b="0">
                <a:solidFill>
                  <a:srgbClr val="263445"/>
                </a:solidFill>
                <a:latin typeface="Arial"/>
              </a:rPr>
              <a:t>5. Find one issue discussed in the Commons this week or during its most recent sitting. What is it, and who might it affect?</a:t>
            </a:r>
          </a:p>
        </p:txBody>
      </p:sp>
    </p:spTree>
    <p:extLst>
      <p:ext uri="{BB962C8B-B14F-4D97-AF65-F5344CB8AC3E}">
        <p14:creationId xmlns:p14="http://schemas.microsoft.com/office/powerpoint/2010/main" val="1422684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An introduction to the House of Lords">
            <a:hlinkClick r:id="" action="ppaction://noaction"/>
            <a:extLst>
              <a:ext uri="{FF2B5EF4-FFF2-40B4-BE49-F238E27FC236}">
                <a16:creationId xmlns:a16="http://schemas.microsoft.com/office/drawing/2014/main" id="{A4AB13E7-0797-3E8C-7F38-CC0D3024D7D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3351" y="952030"/>
            <a:ext cx="8217298" cy="4625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7184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2">
            <a:extLst>
              <a:ext uri="{FF2B5EF4-FFF2-40B4-BE49-F238E27FC236}">
                <a16:creationId xmlns:a16="http://schemas.microsoft.com/office/drawing/2014/main" id="{61B47630-D3B7-B7B2-D56A-DF5C17ED920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02920" y="338328"/>
            <a:ext cx="5852160" cy="640080"/>
          </a:xfrm>
        </p:spPr>
        <p:txBody>
          <a:bodyPr vert="horz" wrap="square" lIns="18288" tIns="18288" rIns="18288" bIns="18288" rtlCol="0" anchor="t">
            <a:noAutofit/>
          </a:bodyPr>
          <a:lstStyle/>
          <a:p>
            <a:pPr marL="0" indent="0" algn="l">
              <a:lnSpc>
                <a:spcPts val="339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lang="en-US" altLang="en-US" sz="3000" b="1">
                <a:solidFill>
                  <a:srgbClr val="17324D"/>
                </a:solidFill>
                <a:latin typeface="Arial"/>
              </a:rPr>
              <a:t>House of Lords</a:t>
            </a:r>
          </a:p>
        </p:txBody>
      </p:sp>
      <p:sp>
        <p:nvSpPr>
          <p:cNvPr id="64515" name="Rectangle 3">
            <a:extLst>
              <a:ext uri="{FF2B5EF4-FFF2-40B4-BE49-F238E27FC236}">
                <a16:creationId xmlns:a16="http://schemas.microsoft.com/office/drawing/2014/main" id="{9057F7DE-3E32-CD0E-FBA5-91A7BEAD6578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02920" y="1143000"/>
            <a:ext cx="5715000" cy="5285232"/>
          </a:xfrm>
        </p:spPr>
        <p:txBody>
          <a:bodyPr vert="horz" wrap="square" lIns="18288" tIns="18288" rIns="18288" bIns="18288" rtlCol="0" anchor="t">
            <a:noAutofit/>
          </a:bodyPr>
          <a:lstStyle/>
          <a:p>
            <a:pPr marL="0" indent="0" algn="l" fontAlgn="auto">
              <a:lnSpc>
                <a:spcPct val="112000"/>
              </a:lnSpc>
              <a:spcBef>
                <a:spcPts val="0"/>
              </a:spcBef>
              <a:spcAft>
                <a:spcPts val="1200"/>
              </a:spcAft>
              <a:buNone/>
              <a:defRPr sz="1800">
                <a:solidFill>
                  <a:srgbClr val="263445"/>
                </a:solidFill>
                <a:latin typeface="Arial"/>
              </a:defRPr>
            </a:pPr>
            <a:r>
              <a:rPr sz="1800" b="1">
                <a:solidFill>
                  <a:srgbClr val="167D8D"/>
                </a:solidFill>
                <a:latin typeface="Arial"/>
              </a:rPr>
              <a:t>Reform in 1999:</a:t>
            </a:r>
            <a:r>
              <a:rPr sz="1800">
                <a:solidFill>
                  <a:srgbClr val="263445"/>
                </a:solidFill>
                <a:latin typeface="Arial"/>
              </a:rPr>
              <a:t> most hereditary peers lost their automatic right to sit, with exceptions for 92 peers.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200"/>
              </a:spcAft>
              <a:buNone/>
              <a:defRPr sz="1800">
                <a:solidFill>
                  <a:srgbClr val="263445"/>
                </a:solidFill>
                <a:latin typeface="Arial"/>
              </a:defRPr>
            </a:pPr>
            <a:r>
              <a:rPr sz="1800" b="1">
                <a:solidFill>
                  <a:srgbClr val="167D8D"/>
                </a:solidFill>
                <a:latin typeface="Arial"/>
              </a:rPr>
              <a:t>Reform in 2026:</a:t>
            </a:r>
            <a:r>
              <a:rPr sz="1800">
                <a:solidFill>
                  <a:srgbClr val="263445"/>
                </a:solidFill>
                <a:latin typeface="Arial"/>
              </a:rPr>
              <a:t> the House of Lords (Hereditary Peers) Act received Royal Assent on 18 March 2026.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200"/>
              </a:spcAft>
              <a:buNone/>
              <a:defRPr sz="1800">
                <a:solidFill>
                  <a:srgbClr val="263445"/>
                </a:solidFill>
                <a:latin typeface="Arial"/>
              </a:defRPr>
            </a:pPr>
            <a:r>
              <a:rPr sz="1800" b="0">
                <a:solidFill>
                  <a:srgbClr val="263445"/>
                </a:solidFill>
                <a:latin typeface="Arial"/>
              </a:rPr>
              <a:t>At the session’s end on 29 April 2026, hereditary peerage ceased to confer membership.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200"/>
              </a:spcAft>
              <a:buNone/>
              <a:defRPr sz="1800">
                <a:solidFill>
                  <a:srgbClr val="263445"/>
                </a:solidFill>
                <a:latin typeface="Arial"/>
              </a:defRPr>
            </a:pPr>
            <a:r>
              <a:rPr sz="1800" b="0">
                <a:solidFill>
                  <a:srgbClr val="263445"/>
                </a:solidFill>
                <a:latin typeface="Arial"/>
              </a:rPr>
              <a:t>The House now includes life peers and Church of England bishops. Former judges may sit as life peers.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200"/>
              </a:spcAft>
              <a:buNone/>
              <a:defRPr sz="1800">
                <a:solidFill>
                  <a:srgbClr val="263445"/>
                </a:solidFill>
                <a:latin typeface="Arial"/>
              </a:defRPr>
            </a:pPr>
            <a:r>
              <a:rPr sz="1800" b="0">
                <a:solidFill>
                  <a:srgbClr val="263445"/>
                </a:solidFill>
                <a:latin typeface="Arial"/>
              </a:rPr>
              <a:t>Debate continues over appointment, election and the size of the House. The Commons’ 2007 vote for an elected House did not itself change the law.</a:t>
            </a:r>
          </a:p>
        </p:txBody>
      </p:sp>
      <p:pic>
        <p:nvPicPr>
          <p:cNvPr id="64517" name="Picture 64516" descr="Elegant velvet chairs in theatre">
            <a:extLst>
              <a:ext uri="{FF2B5EF4-FFF2-40B4-BE49-F238E27FC236}">
                <a16:creationId xmlns:a16="http://schemas.microsoft.com/office/drawing/2014/main" id="{58AA3C34-4956-4C5B-0FD5-6F65EC38CC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999" r="29619" b="-2"/>
          <a:stretch>
            <a:fillRect/>
          </a:stretch>
        </p:blipFill>
        <p:spPr>
          <a:xfrm>
            <a:off x="6530831" y="8466"/>
            <a:ext cx="2627764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4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charRg st="536" end="53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4515">
                                            <p:txEl>
                                              <p:charRg st="536" end="53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charRg st="536" end="53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4515">
                                            <p:txEl>
                                              <p:charRg st="536" end="53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2">
            <a:extLst>
              <a:ext uri="{FF2B5EF4-FFF2-40B4-BE49-F238E27FC236}">
                <a16:creationId xmlns:a16="http://schemas.microsoft.com/office/drawing/2014/main" id="{8C136C62-548A-BADD-FFB2-B712C40B6E1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ts val="339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lang="en-GB" altLang="en-US" sz="3000" b="1">
                <a:solidFill>
                  <a:srgbClr val="17324D"/>
                </a:solidFill>
                <a:latin typeface="Arial"/>
              </a:rPr>
              <a:t>The Monarch</a:t>
            </a:r>
          </a:p>
        </p:txBody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297D3011-327F-3024-4C57-A72F22F140A1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02920" y="1280160"/>
            <a:ext cx="8138160" cy="5001768"/>
          </a:xfrm>
        </p:spPr>
        <p:txBody>
          <a:bodyPr wrap="square" lIns="18288" tIns="18288" rIns="18288" bIns="18288" rtlCol="0">
            <a:noAutofit/>
          </a:bodyPr>
          <a:lstStyle/>
          <a:p>
            <a:pPr marL="0" indent="0" algn="l" fontAlgn="auto">
              <a:lnSpc>
                <a:spcPts val="2372"/>
              </a:lnSpc>
              <a:spcBef>
                <a:spcPts val="0"/>
              </a:spcBef>
              <a:spcAft>
                <a:spcPts val="800"/>
              </a:spcAft>
              <a:buFontTx/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1">
                <a:solidFill>
                  <a:srgbClr val="167D8D"/>
                </a:solidFill>
                <a:latin typeface="Arial"/>
              </a:rPr>
              <a:t>The CONSTITUTIONAL MONARCH OR SOVEREIGN is the King</a:t>
            </a: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01168" indent="-164592" algn="l" fontAlgn="auto">
              <a:lnSpc>
                <a:spcPts val="2372"/>
              </a:lnSpc>
              <a:spcBef>
                <a:spcPts val="0"/>
              </a:spcBef>
              <a:spcAft>
                <a:spcPts val="8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  <a:ea typeface="Arial Unicode MS" panose="020B0604020202020204" pitchFamily="34" charset="-128"/>
                <a:cs typeface="Arial Unicode MS" panose="020B0604020202020204" pitchFamily="34" charset="-128"/>
              </a:rPr>
              <a:t>King Charles is the HEAD OF STATE.</a:t>
            </a: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01168" indent="-164592" algn="l" fontAlgn="auto">
              <a:lnSpc>
                <a:spcPts val="2372"/>
              </a:lnSpc>
              <a:spcBef>
                <a:spcPts val="0"/>
              </a:spcBef>
              <a:spcAft>
                <a:spcPts val="8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  <a:ea typeface="Arial Unicode MS" panose="020B0604020202020204" pitchFamily="34" charset="-128"/>
                <a:cs typeface="Arial Unicode MS" panose="020B0604020202020204" pitchFamily="34" charset="-128"/>
              </a:rPr>
              <a:t>HEAD IN NAME ONLY– his powers are limited by the laws and customs of Britain.</a:t>
            </a:r>
            <a:br>
              <a:rPr lang="en-GB" sz="2100">
                <a:solidFill>
                  <a:schemeClr val="tx1">
                    <a:lumMod val="75000"/>
                    <a:lumOff val="25000"/>
                  </a:schemeClr>
                </a:solidFill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endParaRPr lang="en-GB" sz="2100">
              <a:solidFill>
                <a:schemeClr val="tx1">
                  <a:lumMod val="75000"/>
                  <a:lumOff val="25000"/>
                </a:schemeClr>
              </a:solidFill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201168" indent="-164592" algn="l" fontAlgn="auto">
              <a:lnSpc>
                <a:spcPts val="2372"/>
              </a:lnSpc>
              <a:spcBef>
                <a:spcPts val="0"/>
              </a:spcBef>
              <a:spcAft>
                <a:spcPts val="8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  <a:ea typeface="Arial Unicode MS" panose="020B0604020202020204" pitchFamily="34" charset="-128"/>
                <a:cs typeface="Arial Unicode MS" panose="020B0604020202020204" pitchFamily="34" charset="-128"/>
              </a:rPr>
              <a:t>The King is the head of:</a:t>
            </a:r>
          </a:p>
          <a:p>
            <a:pPr marL="201168" lvl="1" indent="-164592" algn="l" fontAlgn="auto">
              <a:lnSpc>
                <a:spcPts val="2372"/>
              </a:lnSpc>
              <a:spcBef>
                <a:spcPts val="0"/>
              </a:spcBef>
              <a:spcAft>
                <a:spcPts val="8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  <a:ea typeface="Arial Unicode MS" panose="020B0604020202020204" pitchFamily="34" charset="-128"/>
                <a:cs typeface="Arial Unicode MS" panose="020B0604020202020204" pitchFamily="34" charset="-128"/>
              </a:rPr>
              <a:t>The armed forces. </a:t>
            </a:r>
          </a:p>
          <a:p>
            <a:pPr marL="201168" lvl="1" indent="-164592" algn="l" fontAlgn="auto">
              <a:lnSpc>
                <a:spcPts val="2372"/>
              </a:lnSpc>
              <a:spcBef>
                <a:spcPts val="0"/>
              </a:spcBef>
              <a:spcAft>
                <a:spcPts val="8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  <a:ea typeface="Arial Unicode MS" panose="020B0604020202020204" pitchFamily="34" charset="-128"/>
                <a:cs typeface="Arial Unicode MS" panose="020B0604020202020204" pitchFamily="34" charset="-128"/>
              </a:rPr>
              <a:t>The Church of England.</a:t>
            </a:r>
          </a:p>
          <a:p>
            <a:pPr marL="201168" lvl="1" indent="-164592" algn="l" fontAlgn="auto">
              <a:lnSpc>
                <a:spcPts val="2372"/>
              </a:lnSpc>
              <a:spcBef>
                <a:spcPts val="0"/>
              </a:spcBef>
              <a:spcAft>
                <a:spcPts val="8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  <a:ea typeface="Arial Unicode MS" panose="020B0604020202020204" pitchFamily="34" charset="-128"/>
                <a:cs typeface="Arial Unicode MS" panose="020B0604020202020204" pitchFamily="34" charset="-128"/>
              </a:rPr>
              <a:t>The legal system.</a:t>
            </a:r>
          </a:p>
          <a:p>
            <a:pPr marL="0" lvl="1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chemeClr val="tx1">
                  <a:lumMod val="75000"/>
                  <a:lumOff val="25000"/>
                </a:schemeClr>
              </a:solidFill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201168" indent="-164592" algn="l" fontAlgn="auto">
              <a:lnSpc>
                <a:spcPts val="2372"/>
              </a:lnSpc>
              <a:spcBef>
                <a:spcPts val="0"/>
              </a:spcBef>
              <a:spcAft>
                <a:spcPts val="8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  <a:ea typeface="Arial Unicode MS" panose="020B0604020202020204" pitchFamily="34" charset="-128"/>
                <a:cs typeface="Arial Unicode MS" panose="020B0604020202020204" pitchFamily="34" charset="-128"/>
              </a:rPr>
              <a:t>The country is governed in his name.</a:t>
            </a:r>
            <a:endParaRPr lang="en-US" sz="2100" i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</a:endParaRP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3" name="Picture 2" descr="A close up image of a crown">
            <a:extLst>
              <a:ext uri="{FF2B5EF4-FFF2-40B4-BE49-F238E27FC236}">
                <a16:creationId xmlns:a16="http://schemas.microsoft.com/office/drawing/2014/main" id="{2361FD2F-9E38-644A-7650-B1932F2E16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581327"/>
            <a:ext cx="3024783" cy="20165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5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55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55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55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13312F9-E4BA-4C19-F4CB-CF19BB7BD9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8543" b="1"/>
          <a:stretch>
            <a:fillRect/>
          </a:stretch>
        </p:blipFill>
        <p:spPr>
          <a:xfrm>
            <a:off x="5292080" y="-1"/>
            <a:ext cx="385192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2530" name="Rectangle 2">
            <a:extLst>
              <a:ext uri="{FF2B5EF4-FFF2-40B4-BE49-F238E27FC236}">
                <a16:creationId xmlns:a16="http://schemas.microsoft.com/office/drawing/2014/main" id="{6282EE0A-2C04-25CD-608B-E4FE7BDC64E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02920" y="347472"/>
            <a:ext cx="4572000" cy="1143000"/>
          </a:xfrm>
        </p:spPr>
        <p:txBody>
          <a:bodyPr vert="horz" wrap="square" lIns="18288" tIns="18288" rIns="18288" bIns="18288" rtlCol="0" anchor="t">
            <a:noAutofit/>
          </a:bodyPr>
          <a:lstStyle/>
          <a:p>
            <a:pPr marL="0" indent="0" algn="l" fontAlgn="auto">
              <a:lnSpc>
                <a:spcPts val="3051"/>
              </a:lnSpc>
              <a:spcBef>
                <a:spcPts val="0"/>
              </a:spcBef>
              <a:spcAft>
                <a:spcPts val="0"/>
              </a:spcAft>
              <a:buNone/>
              <a:defRPr sz="2700" b="1">
                <a:solidFill>
                  <a:srgbClr val="17324D"/>
                </a:solidFill>
                <a:latin typeface="Arial"/>
              </a:defRPr>
            </a:pPr>
            <a:r>
              <a:rPr lang="en-US" sz="2700" b="1">
                <a:solidFill>
                  <a:srgbClr val="17324D"/>
                </a:solidFill>
                <a:latin typeface="Arial"/>
              </a:rPr>
              <a:t>Creating Statutes/ Acts of Parliament</a:t>
            </a:r>
          </a:p>
        </p:txBody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id="{1D69785B-44B7-484E-882E-0E536F583630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02920" y="1737360"/>
            <a:ext cx="4663440" cy="4535424"/>
          </a:xfrm>
        </p:spPr>
        <p:txBody>
          <a:bodyPr vert="horz" wrap="square" lIns="18288" tIns="18288" rIns="18288" bIns="18288" rtlCol="0" anchor="t">
            <a:noAutofit/>
          </a:bodyPr>
          <a:lstStyle/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000">
                <a:solidFill>
                  <a:srgbClr val="263445"/>
                </a:solidFill>
                <a:latin typeface="Arial"/>
              </a:defRPr>
            </a:pPr>
            <a:r>
              <a:rPr sz="2000" b="1">
                <a:solidFill>
                  <a:srgbClr val="167D8D"/>
                </a:solidFill>
                <a:latin typeface="Arial"/>
              </a:rPr>
              <a:t>Policy development:</a:t>
            </a:r>
            <a:r>
              <a:rPr sz="2000">
                <a:solidFill>
                  <a:srgbClr val="263445"/>
                </a:solidFill>
                <a:latin typeface="Arial"/>
              </a:rPr>
              <a:t> manifestos, Green Papers and White Papers may inform proposals.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000">
                <a:solidFill>
                  <a:srgbClr val="263445"/>
                </a:solidFill>
                <a:latin typeface="Arial"/>
              </a:defRPr>
            </a:pPr>
            <a:r>
              <a:rPr sz="2000" b="1">
                <a:solidFill>
                  <a:srgbClr val="167D8D"/>
                </a:solidFill>
                <a:latin typeface="Arial"/>
              </a:rPr>
              <a:t>Three categories of bill: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000">
                <a:solidFill>
                  <a:srgbClr val="263445"/>
                </a:solidFill>
                <a:latin typeface="Arial"/>
              </a:defRPr>
            </a:pPr>
            <a:r>
              <a:rPr sz="2000" b="0">
                <a:solidFill>
                  <a:srgbClr val="263445"/>
                </a:solidFill>
                <a:latin typeface="Arial"/>
              </a:rPr>
              <a:t>Public bills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000">
                <a:solidFill>
                  <a:srgbClr val="263445"/>
                </a:solidFill>
                <a:latin typeface="Arial"/>
              </a:defRPr>
            </a:pPr>
            <a:r>
              <a:rPr sz="2000" b="0">
                <a:solidFill>
                  <a:srgbClr val="263445"/>
                </a:solidFill>
                <a:latin typeface="Arial"/>
              </a:rPr>
              <a:t>Private bills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000">
                <a:solidFill>
                  <a:srgbClr val="263445"/>
                </a:solidFill>
                <a:latin typeface="Arial"/>
              </a:defRPr>
            </a:pPr>
            <a:r>
              <a:rPr sz="2000" b="0">
                <a:solidFill>
                  <a:srgbClr val="263445"/>
                </a:solidFill>
                <a:latin typeface="Arial"/>
              </a:rPr>
              <a:t>Hybrid bills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000">
                <a:solidFill>
                  <a:srgbClr val="263445"/>
                </a:solidFill>
                <a:latin typeface="Arial"/>
              </a:defRPr>
            </a:pPr>
            <a:r>
              <a:rPr sz="2000" b="0">
                <a:solidFill>
                  <a:srgbClr val="263445"/>
                </a:solidFill>
                <a:latin typeface="Arial"/>
              </a:rPr>
              <a:t>Private members’ bills are public bills introduced by MPs or peers who are not government ministers.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charRg st="251" end="25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6563">
                                            <p:txEl>
                                              <p:charRg st="251" end="25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charRg st="251" end="25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6563">
                                            <p:txEl>
                                              <p:charRg st="251" end="25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charRg st="251" end="25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66563">
                                            <p:txEl>
                                              <p:charRg st="251" end="25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charRg st="251" end="25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66563">
                                            <p:txEl>
                                              <p:charRg st="251" end="25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2226505-A767-C094-8701-BC5259F8FC8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 rtlCol="0" anchor="t">
            <a:noAutofit/>
          </a:bodyPr>
          <a:lstStyle/>
          <a:p>
            <a:pPr marL="0" indent="0" algn="l" fontAlgn="auto">
              <a:lnSpc>
                <a:spcPts val="339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lang="en-GB" sz="3000" b="1">
                <a:solidFill>
                  <a:srgbClr val="17324D"/>
                </a:solidFill>
                <a:latin typeface="Arial"/>
              </a:rPr>
              <a:t>Creating an Act of Parliament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8AA20799-13E6-03FE-74C4-9EE503F107C5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883025" y="1644650"/>
            <a:ext cx="2879725" cy="4681538"/>
          </a:xfrm>
        </p:spPr>
        <p:txBody>
          <a:bodyPr rtlCol="0">
            <a:normAutofit fontScale="85000" lnSpcReduction="20000"/>
          </a:bodyPr>
          <a:lstStyle/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30F0702030302020204" pitchFamily="66" charset="0"/>
              </a:rPr>
              <a:t>Royal Assent</a:t>
            </a:r>
          </a:p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b="1">
              <a:solidFill>
                <a:schemeClr val="tx1">
                  <a:lumMod val="75000"/>
                  <a:lumOff val="25000"/>
                </a:schemeClr>
              </a:solidFill>
              <a:latin typeface="Arial" panose="030F0702030302020204" pitchFamily="66" charset="0"/>
            </a:endParaRPr>
          </a:p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30F0702030302020204" pitchFamily="66" charset="0"/>
              </a:rPr>
              <a:t>House of Lords</a:t>
            </a:r>
          </a:p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b="1">
              <a:solidFill>
                <a:schemeClr val="tx1">
                  <a:lumMod val="75000"/>
                  <a:lumOff val="25000"/>
                </a:schemeClr>
              </a:solidFill>
              <a:latin typeface="Arial" panose="030F0702030302020204" pitchFamily="66" charset="0"/>
            </a:endParaRPr>
          </a:p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30F0702030302020204" pitchFamily="66" charset="0"/>
              </a:rPr>
              <a:t>Third Reading</a:t>
            </a:r>
          </a:p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b="1">
              <a:solidFill>
                <a:schemeClr val="tx1">
                  <a:lumMod val="75000"/>
                  <a:lumOff val="25000"/>
                </a:schemeClr>
              </a:solidFill>
              <a:latin typeface="Arial" panose="030F0702030302020204" pitchFamily="66" charset="0"/>
            </a:endParaRPr>
          </a:p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30F0702030302020204" pitchFamily="66" charset="0"/>
              </a:rPr>
              <a:t> Report Stage</a:t>
            </a:r>
          </a:p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b="1">
              <a:solidFill>
                <a:schemeClr val="tx1">
                  <a:lumMod val="75000"/>
                  <a:lumOff val="25000"/>
                </a:schemeClr>
              </a:solidFill>
              <a:latin typeface="Arial" panose="030F0702030302020204" pitchFamily="66" charset="0"/>
            </a:endParaRPr>
          </a:p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30F0702030302020204" pitchFamily="66" charset="0"/>
              </a:rPr>
              <a:t>Committee Stage</a:t>
            </a:r>
          </a:p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b="1">
              <a:solidFill>
                <a:schemeClr val="tx1">
                  <a:lumMod val="75000"/>
                  <a:lumOff val="25000"/>
                </a:schemeClr>
              </a:solidFill>
              <a:latin typeface="Arial" panose="030F0702030302020204" pitchFamily="66" charset="0"/>
            </a:endParaRPr>
          </a:p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30F0702030302020204" pitchFamily="66" charset="0"/>
              </a:rPr>
              <a:t>Second Reading</a:t>
            </a:r>
          </a:p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b="1">
              <a:solidFill>
                <a:schemeClr val="tx1">
                  <a:lumMod val="75000"/>
                  <a:lumOff val="25000"/>
                </a:schemeClr>
              </a:solidFill>
              <a:latin typeface="Arial" panose="030F0702030302020204" pitchFamily="66" charset="0"/>
            </a:endParaRPr>
          </a:p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30F0702030302020204" pitchFamily="66" charset="0"/>
              </a:rPr>
              <a:t>First Reading                 </a:t>
            </a:r>
          </a:p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b="1">
              <a:solidFill>
                <a:schemeClr val="tx1">
                  <a:lumMod val="75000"/>
                  <a:lumOff val="25000"/>
                </a:schemeClr>
              </a:solidFill>
              <a:latin typeface="Arial" panose="030F0702030302020204" pitchFamily="66" charset="0"/>
            </a:endParaRPr>
          </a:p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30F0702030302020204" pitchFamily="66" charset="0"/>
              </a:rPr>
              <a:t>Bill</a:t>
            </a:r>
          </a:p>
          <a:p>
            <a:pPr marL="457200" indent="-457200"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sz="2400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           </a:t>
            </a:r>
          </a:p>
        </p:txBody>
      </p:sp>
      <p:sp>
        <p:nvSpPr>
          <p:cNvPr id="67605" name="Freeform 21">
            <a:extLst>
              <a:ext uri="{FF2B5EF4-FFF2-40B4-BE49-F238E27FC236}">
                <a16:creationId xmlns:a16="http://schemas.microsoft.com/office/drawing/2014/main" id="{93B82CE4-7BBE-B2F5-9F58-00453242501A}"/>
              </a:ext>
            </a:extLst>
          </p:cNvPr>
          <p:cNvSpPr>
            <a:spLocks/>
          </p:cNvSpPr>
          <p:nvPr/>
        </p:nvSpPr>
        <p:spPr bwMode="auto">
          <a:xfrm>
            <a:off x="3022600" y="3011488"/>
            <a:ext cx="1127125" cy="768350"/>
          </a:xfrm>
          <a:custGeom>
            <a:avLst/>
            <a:gdLst>
              <a:gd name="T0" fmla="*/ 1787645018 w 589"/>
              <a:gd name="T1" fmla="*/ 0 h 668"/>
              <a:gd name="T2" fmla="*/ 0 w 589"/>
              <a:gd name="T3" fmla="*/ 1219779438 h 668"/>
              <a:gd name="T4" fmla="*/ 0 60000 65536"/>
              <a:gd name="T5" fmla="*/ 0 60000 65536"/>
              <a:gd name="T6" fmla="*/ 0 w 589"/>
              <a:gd name="T7" fmla="*/ 0 h 668"/>
              <a:gd name="T8" fmla="*/ 589 w 589"/>
              <a:gd name="T9" fmla="*/ 668 h 66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589" h="668">
                <a:moveTo>
                  <a:pt x="589" y="0"/>
                </a:moveTo>
                <a:lnTo>
                  <a:pt x="0" y="668"/>
                </a:lnTo>
              </a:path>
            </a:pathLst>
          </a:custGeom>
          <a:noFill/>
          <a:ln w="28575">
            <a:solidFill>
              <a:schemeClr val="tx1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buNone/>
            </a:pPr>
            <a:endParaRPr lang="en-GB"/>
          </a:p>
        </p:txBody>
      </p:sp>
      <p:sp>
        <p:nvSpPr>
          <p:cNvPr id="67609" name="Freeform 25">
            <a:extLst>
              <a:ext uri="{FF2B5EF4-FFF2-40B4-BE49-F238E27FC236}">
                <a16:creationId xmlns:a16="http://schemas.microsoft.com/office/drawing/2014/main" id="{CF8F8C81-FB38-7174-FF3C-9ED210263B7D}"/>
              </a:ext>
            </a:extLst>
          </p:cNvPr>
          <p:cNvSpPr>
            <a:spLocks/>
          </p:cNvSpPr>
          <p:nvPr/>
        </p:nvSpPr>
        <p:spPr bwMode="auto">
          <a:xfrm>
            <a:off x="3078163" y="3597275"/>
            <a:ext cx="1062037" cy="287338"/>
          </a:xfrm>
          <a:custGeom>
            <a:avLst/>
            <a:gdLst>
              <a:gd name="T0" fmla="*/ 1686813380 w 549"/>
              <a:gd name="T1" fmla="*/ 0 h 336"/>
              <a:gd name="T2" fmla="*/ 0 w 549"/>
              <a:gd name="T3" fmla="*/ 456149075 h 336"/>
              <a:gd name="T4" fmla="*/ 0 60000 65536"/>
              <a:gd name="T5" fmla="*/ 0 60000 65536"/>
              <a:gd name="T6" fmla="*/ 0 w 549"/>
              <a:gd name="T7" fmla="*/ 0 h 336"/>
              <a:gd name="T8" fmla="*/ 549 w 549"/>
              <a:gd name="T9" fmla="*/ 336 h 3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549" h="336">
                <a:moveTo>
                  <a:pt x="549" y="0"/>
                </a:moveTo>
                <a:lnTo>
                  <a:pt x="0" y="336"/>
                </a:lnTo>
              </a:path>
            </a:pathLst>
          </a:custGeom>
          <a:noFill/>
          <a:ln w="28575">
            <a:solidFill>
              <a:schemeClr val="tx1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buNone/>
            </a:pPr>
            <a:endParaRPr lang="en-GB"/>
          </a:p>
        </p:txBody>
      </p:sp>
      <p:sp>
        <p:nvSpPr>
          <p:cNvPr id="67610" name="Line 26">
            <a:extLst>
              <a:ext uri="{FF2B5EF4-FFF2-40B4-BE49-F238E27FC236}">
                <a16:creationId xmlns:a16="http://schemas.microsoft.com/office/drawing/2014/main" id="{2F2445BB-0BD3-3881-F683-F36B1217C035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059113" y="3975100"/>
            <a:ext cx="1127125" cy="66675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buNone/>
            </a:pPr>
            <a:endParaRPr lang="en-GB"/>
          </a:p>
        </p:txBody>
      </p:sp>
      <p:sp>
        <p:nvSpPr>
          <p:cNvPr id="67611" name="Line 27">
            <a:extLst>
              <a:ext uri="{FF2B5EF4-FFF2-40B4-BE49-F238E27FC236}">
                <a16:creationId xmlns:a16="http://schemas.microsoft.com/office/drawing/2014/main" id="{ED427E69-7F99-19C0-5CC9-2ACD866620F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916238" y="4221163"/>
            <a:ext cx="1223962" cy="890587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buNone/>
            </a:pPr>
            <a:endParaRPr lang="en-GB"/>
          </a:p>
        </p:txBody>
      </p:sp>
      <p:sp>
        <p:nvSpPr>
          <p:cNvPr id="67612" name="Freeform 28">
            <a:extLst>
              <a:ext uri="{FF2B5EF4-FFF2-40B4-BE49-F238E27FC236}">
                <a16:creationId xmlns:a16="http://schemas.microsoft.com/office/drawing/2014/main" id="{95529D01-4436-1762-9958-7A5A48D0551C}"/>
              </a:ext>
            </a:extLst>
          </p:cNvPr>
          <p:cNvSpPr>
            <a:spLocks/>
          </p:cNvSpPr>
          <p:nvPr/>
        </p:nvSpPr>
        <p:spPr bwMode="auto">
          <a:xfrm>
            <a:off x="3043238" y="4097338"/>
            <a:ext cx="1127125" cy="519112"/>
          </a:xfrm>
          <a:custGeom>
            <a:avLst/>
            <a:gdLst>
              <a:gd name="T0" fmla="*/ 1787647238 w 448"/>
              <a:gd name="T1" fmla="*/ 823344912 h 305"/>
              <a:gd name="T2" fmla="*/ 0 w 448"/>
              <a:gd name="T3" fmla="*/ 0 h 305"/>
              <a:gd name="T4" fmla="*/ 0 60000 65536"/>
              <a:gd name="T5" fmla="*/ 0 60000 65536"/>
              <a:gd name="T6" fmla="*/ 0 w 448"/>
              <a:gd name="T7" fmla="*/ 0 h 305"/>
              <a:gd name="T8" fmla="*/ 448 w 448"/>
              <a:gd name="T9" fmla="*/ 305 h 305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48" h="305">
                <a:moveTo>
                  <a:pt x="448" y="305"/>
                </a:moveTo>
                <a:lnTo>
                  <a:pt x="0" y="0"/>
                </a:lnTo>
              </a:path>
            </a:pathLst>
          </a:custGeom>
          <a:noFill/>
          <a:ln w="28575">
            <a:solidFill>
              <a:schemeClr val="tx1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buNone/>
            </a:pPr>
            <a:endParaRPr lang="en-GB"/>
          </a:p>
        </p:txBody>
      </p:sp>
      <p:grpSp>
        <p:nvGrpSpPr>
          <p:cNvPr id="16394" name="Group 37">
            <a:extLst>
              <a:ext uri="{FF2B5EF4-FFF2-40B4-BE49-F238E27FC236}">
                <a16:creationId xmlns:a16="http://schemas.microsoft.com/office/drawing/2014/main" id="{3F40BDF7-D6E3-11F5-704E-3D98FC8CAAB3}"/>
              </a:ext>
            </a:extLst>
          </p:cNvPr>
          <p:cNvGrpSpPr>
            <a:grpSpLocks/>
          </p:cNvGrpSpPr>
          <p:nvPr/>
        </p:nvGrpSpPr>
        <p:grpSpPr bwMode="auto">
          <a:xfrm>
            <a:off x="4305300" y="1743075"/>
            <a:ext cx="0" cy="3498850"/>
            <a:chOff x="2925" y="1117"/>
            <a:chExt cx="0" cy="2204"/>
          </a:xfrm>
        </p:grpSpPr>
        <p:sp>
          <p:nvSpPr>
            <p:cNvPr id="16412" name="Line 31">
              <a:extLst>
                <a:ext uri="{FF2B5EF4-FFF2-40B4-BE49-F238E27FC236}">
                  <a16:creationId xmlns:a16="http://schemas.microsoft.com/office/drawing/2014/main" id="{1240789F-E8F2-75AF-7D2D-1DA45003E35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925" y="3140"/>
              <a:ext cx="0" cy="181"/>
            </a:xfrm>
            <a:prstGeom prst="line">
              <a:avLst/>
            </a:prstGeom>
            <a:noFill/>
            <a:ln w="38100">
              <a:solidFill>
                <a:srgbClr val="292929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3" name="Line 32">
              <a:extLst>
                <a:ext uri="{FF2B5EF4-FFF2-40B4-BE49-F238E27FC236}">
                  <a16:creationId xmlns:a16="http://schemas.microsoft.com/office/drawing/2014/main" id="{FDECAA62-AB87-0AEB-BAB9-E62CCB03710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925" y="2810"/>
              <a:ext cx="0" cy="181"/>
            </a:xfrm>
            <a:prstGeom prst="line">
              <a:avLst/>
            </a:prstGeom>
            <a:noFill/>
            <a:ln w="38100">
              <a:solidFill>
                <a:srgbClr val="292929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4" name="Line 33">
              <a:extLst>
                <a:ext uri="{FF2B5EF4-FFF2-40B4-BE49-F238E27FC236}">
                  <a16:creationId xmlns:a16="http://schemas.microsoft.com/office/drawing/2014/main" id="{E271308B-639C-13BB-3B7F-CF3AEE0AFD8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925" y="2466"/>
              <a:ext cx="0" cy="181"/>
            </a:xfrm>
            <a:prstGeom prst="line">
              <a:avLst/>
            </a:prstGeom>
            <a:noFill/>
            <a:ln w="38100">
              <a:solidFill>
                <a:srgbClr val="292929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5" name="Line 34">
              <a:extLst>
                <a:ext uri="{FF2B5EF4-FFF2-40B4-BE49-F238E27FC236}">
                  <a16:creationId xmlns:a16="http://schemas.microsoft.com/office/drawing/2014/main" id="{A9E00C50-1EE7-97F9-9E09-50346428193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925" y="2160"/>
              <a:ext cx="0" cy="181"/>
            </a:xfrm>
            <a:prstGeom prst="line">
              <a:avLst/>
            </a:prstGeom>
            <a:noFill/>
            <a:ln w="38100">
              <a:solidFill>
                <a:srgbClr val="292929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6" name="Line 35">
              <a:extLst>
                <a:ext uri="{FF2B5EF4-FFF2-40B4-BE49-F238E27FC236}">
                  <a16:creationId xmlns:a16="http://schemas.microsoft.com/office/drawing/2014/main" id="{8F3C58D4-C6CC-6C90-7607-A06895BDB92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925" y="1797"/>
              <a:ext cx="0" cy="181"/>
            </a:xfrm>
            <a:prstGeom prst="line">
              <a:avLst/>
            </a:prstGeom>
            <a:noFill/>
            <a:ln w="38100">
              <a:solidFill>
                <a:srgbClr val="292929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7" name="Line 36">
              <a:extLst>
                <a:ext uri="{FF2B5EF4-FFF2-40B4-BE49-F238E27FC236}">
                  <a16:creationId xmlns:a16="http://schemas.microsoft.com/office/drawing/2014/main" id="{FF1D0352-01B1-EC48-E9E5-8940C4371A7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925" y="1461"/>
              <a:ext cx="0" cy="181"/>
            </a:xfrm>
            <a:prstGeom prst="line">
              <a:avLst/>
            </a:prstGeom>
            <a:noFill/>
            <a:ln w="38100">
              <a:solidFill>
                <a:srgbClr val="292929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8" name="Line 37">
              <a:extLst>
                <a:ext uri="{FF2B5EF4-FFF2-40B4-BE49-F238E27FC236}">
                  <a16:creationId xmlns:a16="http://schemas.microsoft.com/office/drawing/2014/main" id="{6F34B701-F227-2392-46AA-8447B6B1265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925" y="1117"/>
              <a:ext cx="0" cy="181"/>
            </a:xfrm>
            <a:prstGeom prst="line">
              <a:avLst/>
            </a:prstGeom>
            <a:noFill/>
            <a:ln w="38100">
              <a:solidFill>
                <a:srgbClr val="292929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7626" name="Group 42">
            <a:extLst>
              <a:ext uri="{FF2B5EF4-FFF2-40B4-BE49-F238E27FC236}">
                <a16:creationId xmlns:a16="http://schemas.microsoft.com/office/drawing/2014/main" id="{337710F6-285C-7E79-3D9A-55058C1773EA}"/>
              </a:ext>
            </a:extLst>
          </p:cNvPr>
          <p:cNvGrpSpPr>
            <a:grpSpLocks/>
          </p:cNvGrpSpPr>
          <p:nvPr/>
        </p:nvGrpSpPr>
        <p:grpSpPr bwMode="auto">
          <a:xfrm>
            <a:off x="309563" y="3744913"/>
            <a:ext cx="2573337" cy="338137"/>
            <a:chOff x="289" y="2659"/>
            <a:chExt cx="1621" cy="213"/>
          </a:xfrm>
        </p:grpSpPr>
        <p:grpSp>
          <p:nvGrpSpPr>
            <p:cNvPr id="16408" name="Group 41">
              <a:extLst>
                <a:ext uri="{FF2B5EF4-FFF2-40B4-BE49-F238E27FC236}">
                  <a16:creationId xmlns:a16="http://schemas.microsoft.com/office/drawing/2014/main" id="{19BB78A5-ACB9-3476-1FAA-31557EAB3EF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83" y="2710"/>
              <a:ext cx="227" cy="136"/>
              <a:chOff x="884" y="3294"/>
              <a:chExt cx="227" cy="136"/>
            </a:xfrm>
          </p:grpSpPr>
          <p:sp>
            <p:nvSpPr>
              <p:cNvPr id="16410" name="Oval 39">
                <a:extLst>
                  <a:ext uri="{FF2B5EF4-FFF2-40B4-BE49-F238E27FC236}">
                    <a16:creationId xmlns:a16="http://schemas.microsoft.com/office/drawing/2014/main" id="{E4A2E163-88F3-64B6-295C-40A8814589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5" y="3294"/>
                <a:ext cx="136" cy="136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defTabSz="457200" fontAlgn="base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defTabSz="457200" fontAlgn="base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defTabSz="457200" fontAlgn="base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defTabSz="457200" fontAlgn="base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 b="1">
                  <a:solidFill>
                    <a:schemeClr val="bg1"/>
                  </a:solidFill>
                  <a:latin typeface="Arial Unicode MS" pitchFamily="34" charset="-128"/>
                </a:endParaRPr>
              </a:p>
            </p:txBody>
          </p:sp>
          <p:sp>
            <p:nvSpPr>
              <p:cNvPr id="16411" name="Line 40">
                <a:extLst>
                  <a:ext uri="{FF2B5EF4-FFF2-40B4-BE49-F238E27FC236}">
                    <a16:creationId xmlns:a16="http://schemas.microsoft.com/office/drawing/2014/main" id="{864AF914-44BF-9EAC-8202-500FA810C1C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884" y="3361"/>
                <a:ext cx="91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6409" name="Text Box 29">
              <a:extLst>
                <a:ext uri="{FF2B5EF4-FFF2-40B4-BE49-F238E27FC236}">
                  <a16:creationId xmlns:a16="http://schemas.microsoft.com/office/drawing/2014/main" id="{B1313A46-3EA2-EDD7-CB55-6E875D07995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9" y="2659"/>
              <a:ext cx="1336" cy="213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  <a:defRPr>
                  <a:latin typeface="Arial"/>
                </a:defRPr>
              </a:pPr>
              <a:r>
                <a:rPr lang="en-GB" altLang="en-US" sz="1600" b="1">
                  <a:solidFill>
                    <a:srgbClr val="263445"/>
                  </a:solidFill>
                  <a:latin typeface="Arial" pitchFamily="34" charset="-128"/>
                </a:rPr>
                <a:t>House of Commons</a:t>
              </a:r>
            </a:p>
          </p:txBody>
        </p:sp>
      </p:grpSp>
      <p:grpSp>
        <p:nvGrpSpPr>
          <p:cNvPr id="67632" name="Group 48">
            <a:extLst>
              <a:ext uri="{FF2B5EF4-FFF2-40B4-BE49-F238E27FC236}">
                <a16:creationId xmlns:a16="http://schemas.microsoft.com/office/drawing/2014/main" id="{3B524880-7E2D-81AC-AC42-F1E82F04F3BE}"/>
              </a:ext>
            </a:extLst>
          </p:cNvPr>
          <p:cNvGrpSpPr>
            <a:grpSpLocks/>
          </p:cNvGrpSpPr>
          <p:nvPr/>
        </p:nvGrpSpPr>
        <p:grpSpPr bwMode="auto">
          <a:xfrm>
            <a:off x="6648450" y="2162175"/>
            <a:ext cx="2143125" cy="584200"/>
            <a:chOff x="3833" y="1389"/>
            <a:chExt cx="1064" cy="368"/>
          </a:xfrm>
        </p:grpSpPr>
        <p:grpSp>
          <p:nvGrpSpPr>
            <p:cNvPr id="16404" name="Group 44">
              <a:extLst>
                <a:ext uri="{FF2B5EF4-FFF2-40B4-BE49-F238E27FC236}">
                  <a16:creationId xmlns:a16="http://schemas.microsoft.com/office/drawing/2014/main" id="{193A770B-3E67-3624-81EF-05E974281FC4}"/>
                </a:ext>
              </a:extLst>
            </p:cNvPr>
            <p:cNvGrpSpPr>
              <a:grpSpLocks/>
            </p:cNvGrpSpPr>
            <p:nvPr/>
          </p:nvGrpSpPr>
          <p:grpSpPr bwMode="auto">
            <a:xfrm rot="10800000">
              <a:off x="3833" y="1435"/>
              <a:ext cx="227" cy="136"/>
              <a:chOff x="884" y="3294"/>
              <a:chExt cx="227" cy="136"/>
            </a:xfrm>
          </p:grpSpPr>
          <p:sp>
            <p:nvSpPr>
              <p:cNvPr id="16406" name="Oval 45">
                <a:extLst>
                  <a:ext uri="{FF2B5EF4-FFF2-40B4-BE49-F238E27FC236}">
                    <a16:creationId xmlns:a16="http://schemas.microsoft.com/office/drawing/2014/main" id="{F37F15A4-99CF-19DE-957F-68B9319BCD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5" y="3294"/>
                <a:ext cx="136" cy="136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rot="10800000"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defTabSz="457200" fontAlgn="base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defTabSz="457200" fontAlgn="base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defTabSz="457200" fontAlgn="base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defTabSz="457200" fontAlgn="base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 b="1">
                  <a:solidFill>
                    <a:schemeClr val="bg1"/>
                  </a:solidFill>
                  <a:latin typeface="Arial Unicode MS" pitchFamily="34" charset="-128"/>
                </a:endParaRPr>
              </a:p>
            </p:txBody>
          </p:sp>
          <p:sp>
            <p:nvSpPr>
              <p:cNvPr id="16407" name="Line 46">
                <a:extLst>
                  <a:ext uri="{FF2B5EF4-FFF2-40B4-BE49-F238E27FC236}">
                    <a16:creationId xmlns:a16="http://schemas.microsoft.com/office/drawing/2014/main" id="{486B31C0-DA56-67AD-4674-EA51EF0CC75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884" y="3361"/>
                <a:ext cx="91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6405" name="Text Box 47">
              <a:extLst>
                <a:ext uri="{FF2B5EF4-FFF2-40B4-BE49-F238E27FC236}">
                  <a16:creationId xmlns:a16="http://schemas.microsoft.com/office/drawing/2014/main" id="{E4B73A25-C984-F9D6-5DD2-CB3CAF24725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59" y="1389"/>
              <a:ext cx="838" cy="36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  <a:defRPr>
                  <a:latin typeface="Arial"/>
                </a:defRPr>
              </a:pPr>
              <a:r>
                <a:rPr lang="en-GB" altLang="en-US" sz="1600" b="1">
                  <a:solidFill>
                    <a:srgbClr val="263445"/>
                  </a:solidFill>
                  <a:latin typeface="Arial" pitchFamily="34" charset="-128"/>
                </a:rPr>
                <a:t>House of Lords</a:t>
              </a:r>
            </a:p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  <a:defRPr>
                  <a:latin typeface="Arial"/>
                </a:defRPr>
              </a:pPr>
              <a:r>
                <a:rPr lang="en-GB" altLang="en-US" sz="1600" b="1">
                  <a:solidFill>
                    <a:srgbClr val="263445"/>
                  </a:solidFill>
                  <a:latin typeface="Arial" pitchFamily="34" charset="-128"/>
                </a:rPr>
                <a:t>( </a:t>
              </a:r>
              <a:r>
                <a:rPr lang="en-GB" altLang="en-US" sz="1200" b="1">
                  <a:solidFill>
                    <a:srgbClr val="263445"/>
                  </a:solidFill>
                  <a:latin typeface="Arial" pitchFamily="34" charset="-128"/>
                </a:rPr>
                <a:t>same 5 stages</a:t>
              </a:r>
              <a:r>
                <a:rPr lang="en-GB" altLang="en-US" sz="1600" b="1">
                  <a:solidFill>
                    <a:srgbClr val="263445"/>
                  </a:solidFill>
                  <a:latin typeface="Arial" pitchFamily="34" charset="-128"/>
                </a:rPr>
                <a:t>)</a:t>
              </a:r>
            </a:p>
          </p:txBody>
        </p:sp>
      </p:grpSp>
      <p:grpSp>
        <p:nvGrpSpPr>
          <p:cNvPr id="16397" name="Group 36">
            <a:extLst>
              <a:ext uri="{FF2B5EF4-FFF2-40B4-BE49-F238E27FC236}">
                <a16:creationId xmlns:a16="http://schemas.microsoft.com/office/drawing/2014/main" id="{09702133-11C1-3A62-2B94-109A175E84E2}"/>
              </a:ext>
            </a:extLst>
          </p:cNvPr>
          <p:cNvGrpSpPr>
            <a:grpSpLocks/>
          </p:cNvGrpSpPr>
          <p:nvPr/>
        </p:nvGrpSpPr>
        <p:grpSpPr bwMode="auto">
          <a:xfrm>
            <a:off x="1225550" y="1573476"/>
            <a:ext cx="1852613" cy="447675"/>
            <a:chOff x="194" y="799"/>
            <a:chExt cx="1167" cy="282"/>
          </a:xfrm>
        </p:grpSpPr>
        <p:grpSp>
          <p:nvGrpSpPr>
            <p:cNvPr id="16400" name="Group 50">
              <a:extLst>
                <a:ext uri="{FF2B5EF4-FFF2-40B4-BE49-F238E27FC236}">
                  <a16:creationId xmlns:a16="http://schemas.microsoft.com/office/drawing/2014/main" id="{533E3032-8FB8-C670-1F61-20E3409FC42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96" y="814"/>
              <a:ext cx="365" cy="267"/>
              <a:chOff x="542" y="3146"/>
              <a:chExt cx="365" cy="267"/>
            </a:xfrm>
          </p:grpSpPr>
          <p:sp>
            <p:nvSpPr>
              <p:cNvPr id="16402" name="Oval 51">
                <a:extLst>
                  <a:ext uri="{FF2B5EF4-FFF2-40B4-BE49-F238E27FC236}">
                    <a16:creationId xmlns:a16="http://schemas.microsoft.com/office/drawing/2014/main" id="{4E0CFE3E-DB7A-A84B-2EC6-BF7D3086F8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2" y="3146"/>
                <a:ext cx="136" cy="136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defTabSz="457200" fontAlgn="base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defTabSz="457200" fontAlgn="base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defTabSz="457200" fontAlgn="base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defTabSz="457200" fontAlgn="base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 b="1">
                  <a:solidFill>
                    <a:schemeClr val="bg1"/>
                  </a:solidFill>
                  <a:latin typeface="Arial Unicode MS" pitchFamily="34" charset="-128"/>
                </a:endParaRPr>
              </a:p>
            </p:txBody>
          </p:sp>
          <p:sp>
            <p:nvSpPr>
              <p:cNvPr id="16403" name="Line 52">
                <a:extLst>
                  <a:ext uri="{FF2B5EF4-FFF2-40B4-BE49-F238E27FC236}">
                    <a16:creationId xmlns:a16="http://schemas.microsoft.com/office/drawing/2014/main" id="{C6334091-738F-5589-83EF-56F076A97AB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884" y="3361"/>
                <a:ext cx="23" cy="52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6401" name="Text Box 53">
              <a:extLst>
                <a:ext uri="{FF2B5EF4-FFF2-40B4-BE49-F238E27FC236}">
                  <a16:creationId xmlns:a16="http://schemas.microsoft.com/office/drawing/2014/main" id="{2CA6901F-1DF6-F4AF-4DA4-4B0A5DF7BD4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4" y="799"/>
              <a:ext cx="669" cy="213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  <a:defRPr>
                  <a:latin typeface="Arial"/>
                </a:defRPr>
              </a:pPr>
              <a:r>
                <a:rPr lang="en-GB" altLang="en-US" sz="1600" b="1">
                  <a:solidFill>
                    <a:srgbClr val="263445"/>
                  </a:solidFill>
                  <a:latin typeface="Arial" pitchFamily="34" charset="-128"/>
                </a:rPr>
                <a:t>The King</a:t>
              </a:r>
            </a:p>
          </p:txBody>
        </p:sp>
      </p:grpSp>
      <p:sp>
        <p:nvSpPr>
          <p:cNvPr id="67607" name="Freeform 23">
            <a:extLst>
              <a:ext uri="{FF2B5EF4-FFF2-40B4-BE49-F238E27FC236}">
                <a16:creationId xmlns:a16="http://schemas.microsoft.com/office/drawing/2014/main" id="{86EAE3B7-79F5-41AB-B02A-65BCEB2FC8E2}"/>
              </a:ext>
            </a:extLst>
          </p:cNvPr>
          <p:cNvSpPr>
            <a:spLocks/>
          </p:cNvSpPr>
          <p:nvPr/>
        </p:nvSpPr>
        <p:spPr bwMode="auto">
          <a:xfrm flipV="1">
            <a:off x="2841485" y="1709423"/>
            <a:ext cx="1127125" cy="185418"/>
          </a:xfrm>
          <a:custGeom>
            <a:avLst/>
            <a:gdLst>
              <a:gd name="T0" fmla="*/ 723286431 w 287"/>
              <a:gd name="T1" fmla="*/ 0 h 1"/>
              <a:gd name="T2" fmla="*/ 0 w 287"/>
              <a:gd name="T3" fmla="*/ 2521744 h 1"/>
              <a:gd name="T4" fmla="*/ 0 60000 65536"/>
              <a:gd name="T5" fmla="*/ 0 60000 65536"/>
              <a:gd name="T6" fmla="*/ 0 w 287"/>
              <a:gd name="T7" fmla="*/ 0 h 1"/>
              <a:gd name="T8" fmla="*/ 287 w 287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7" h="1">
                <a:moveTo>
                  <a:pt x="287" y="0"/>
                </a:moveTo>
                <a:lnTo>
                  <a:pt x="0" y="1"/>
                </a:lnTo>
              </a:path>
            </a:pathLst>
          </a:custGeom>
          <a:noFill/>
          <a:ln w="28575">
            <a:solidFill>
              <a:schemeClr val="tx1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buNone/>
            </a:pPr>
            <a:endParaRPr lang="en-GB"/>
          </a:p>
        </p:txBody>
      </p:sp>
      <p:sp>
        <p:nvSpPr>
          <p:cNvPr id="67639" name="Freeform 55">
            <a:extLst>
              <a:ext uri="{FF2B5EF4-FFF2-40B4-BE49-F238E27FC236}">
                <a16:creationId xmlns:a16="http://schemas.microsoft.com/office/drawing/2014/main" id="{43227457-66F9-9165-FFD4-9FC05205EB29}"/>
              </a:ext>
            </a:extLst>
          </p:cNvPr>
          <p:cNvSpPr>
            <a:spLocks/>
          </p:cNvSpPr>
          <p:nvPr/>
        </p:nvSpPr>
        <p:spPr bwMode="auto">
          <a:xfrm>
            <a:off x="6157913" y="2343150"/>
            <a:ext cx="382587" cy="1588"/>
          </a:xfrm>
          <a:custGeom>
            <a:avLst/>
            <a:gdLst>
              <a:gd name="T0" fmla="*/ 607356069 w 241"/>
              <a:gd name="T1" fmla="*/ 0 h 1"/>
              <a:gd name="T2" fmla="*/ 0 w 241"/>
              <a:gd name="T3" fmla="*/ 0 h 1"/>
              <a:gd name="T4" fmla="*/ 0 60000 65536"/>
              <a:gd name="T5" fmla="*/ 0 60000 65536"/>
              <a:gd name="T6" fmla="*/ 0 w 241"/>
              <a:gd name="T7" fmla="*/ 0 h 1"/>
              <a:gd name="T8" fmla="*/ 241 w 241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41" h="1">
                <a:moveTo>
                  <a:pt x="241" y="0"/>
                </a:moveTo>
                <a:lnTo>
                  <a:pt x="0" y="0"/>
                </a:lnTo>
              </a:path>
            </a:pathLst>
          </a:custGeom>
          <a:noFill/>
          <a:ln w="28575">
            <a:solidFill>
              <a:schemeClr val="tx1"/>
            </a:solidFill>
            <a:prstDash val="sysDot"/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buNone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67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67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67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67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67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67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7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7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7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7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76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76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7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C786E5CA-64A5-EE2D-7D4C-C47E9C3A865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 rtlCol="0">
            <a:noAutofit/>
          </a:bodyPr>
          <a:lstStyle/>
          <a:p>
            <a:pPr marL="0" indent="0" algn="l" fontAlgn="auto">
              <a:lnSpc>
                <a:spcPts val="339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lang="en-GB" sz="3000" b="1">
                <a:solidFill>
                  <a:srgbClr val="17324D"/>
                </a:solidFill>
                <a:latin typeface="Arial"/>
              </a:rPr>
              <a:t>Creating an Act of Parliament</a:t>
            </a:r>
          </a:p>
        </p:txBody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4A481481-E096-5C4B-400C-B589B5317DCF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02920" y="1280160"/>
            <a:ext cx="8138160" cy="5001768"/>
          </a:xfrm>
        </p:spPr>
        <p:txBody>
          <a:bodyPr wrap="square" lIns="18288" tIns="18288" rIns="18288" bIns="18288" rtlCol="0">
            <a:noAutofit/>
          </a:bodyPr>
          <a:lstStyle/>
          <a:p>
            <a:pPr marL="201168" indent="-164592" algn="l" fontAlgn="auto">
              <a:lnSpc>
                <a:spcPts val="2372"/>
              </a:lnSpc>
              <a:spcBef>
                <a:spcPts val="0"/>
              </a:spcBef>
              <a:spcAft>
                <a:spcPts val="24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</a:rPr>
              <a:t>First Reading– reading the title to the House of Commons.</a:t>
            </a: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01168" indent="-164592" algn="l" fontAlgn="auto">
              <a:lnSpc>
                <a:spcPts val="2372"/>
              </a:lnSpc>
              <a:spcBef>
                <a:spcPts val="0"/>
              </a:spcBef>
              <a:spcAft>
                <a:spcPts val="24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</a:rPr>
              <a:t>Second Reading – full debate on the bill – MPs vote on whether to press ahead or not.</a:t>
            </a: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01168" indent="-164592" algn="l" fontAlgn="auto">
              <a:lnSpc>
                <a:spcPts val="2372"/>
              </a:lnSpc>
              <a:spcBef>
                <a:spcPts val="0"/>
              </a:spcBef>
              <a:spcAft>
                <a:spcPts val="24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</a:rPr>
              <a:t>Committee Stage – Bill is scrutinised – changes/improvements can be made at this stage.</a:t>
            </a: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01168" indent="-164592" algn="l" fontAlgn="auto">
              <a:lnSpc>
                <a:spcPts val="2372"/>
              </a:lnSpc>
              <a:spcBef>
                <a:spcPts val="0"/>
              </a:spcBef>
              <a:spcAft>
                <a:spcPts val="24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</a:rPr>
              <a:t>Report Stage – Committee reports back to the House, vote taken.</a:t>
            </a: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01168" indent="-164592" algn="l" fontAlgn="auto">
              <a:lnSpc>
                <a:spcPts val="2372"/>
              </a:lnSpc>
              <a:spcBef>
                <a:spcPts val="0"/>
              </a:spcBef>
              <a:spcAft>
                <a:spcPts val="24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</a:rPr>
              <a:t>Third Reading – Bill is re-introduced to the House and voted 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8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86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>
            <a:extLst>
              <a:ext uri="{FF2B5EF4-FFF2-40B4-BE49-F238E27FC236}">
                <a16:creationId xmlns:a16="http://schemas.microsoft.com/office/drawing/2014/main" id="{BCDE945A-E5CB-45F2-F5D5-7F58552A8D7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 anchor="t">
            <a:noAutofit/>
          </a:bodyPr>
          <a:lstStyle/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800" b="1">
                <a:solidFill>
                  <a:srgbClr val="17324D"/>
                </a:solidFill>
                <a:latin typeface="Arial"/>
              </a:defRPr>
            </a:pPr>
            <a:r>
              <a:rPr sz="2800" b="1">
                <a:solidFill>
                  <a:srgbClr val="17324D"/>
                </a:solidFill>
                <a:latin typeface="Arial"/>
              </a:rPr>
              <a:t>Task 1: A bill in Parliament</a:t>
            </a:r>
            <a:endParaRPr lang="en-GB" altLang="en-US" sz="3000" b="1">
              <a:solidFill>
                <a:srgbClr val="002060"/>
              </a:solidFill>
            </a:endParaRPr>
          </a:p>
        </p:txBody>
      </p:sp>
      <p:sp>
        <p:nvSpPr>
          <p:cNvPr id="59397" name="Rectangle 5">
            <a:extLst>
              <a:ext uri="{FF2B5EF4-FFF2-40B4-BE49-F238E27FC236}">
                <a16:creationId xmlns:a16="http://schemas.microsoft.com/office/drawing/2014/main" id="{1D4E32EA-6E23-6C64-7386-D8B7FC6BEE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920" y="1280160"/>
            <a:ext cx="8138160" cy="5001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8288" tIns="18288" rIns="18288" bIns="18288" anchor="t">
            <a:noAutofit/>
          </a:bodyPr>
          <a:lstStyle/>
          <a:p>
            <a:pPr marL="0" indent="0" algn="l" eaLnBrk="1" hangingPunct="1">
              <a:lnSpc>
                <a:spcPct val="112000"/>
              </a:lnSpc>
              <a:spcBef>
                <a:spcPts val="0"/>
              </a:spcBef>
              <a:spcAft>
                <a:spcPts val="15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sz="2100" b="1">
                <a:solidFill>
                  <a:srgbClr val="167D8D"/>
                </a:solidFill>
                <a:latin typeface="Arial"/>
              </a:rPr>
              <a:t>Pairs, 8 minutes. Fictional scenario.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5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sz="2100" b="0">
                <a:solidFill>
                  <a:srgbClr val="263445"/>
                </a:solidFill>
                <a:latin typeface="Arial"/>
              </a:rPr>
              <a:t>A non-minister MP introduces a public bill on food-waste reporting. The Commons agrees its principles, then examines clauses. The Lords later amends the reporting deadline.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5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sz="2100" b="0">
                <a:solidFill>
                  <a:srgbClr val="263445"/>
                </a:solidFill>
                <a:latin typeface="Arial"/>
              </a:rPr>
              <a:t>1. Classify the bill and name the two Commons stages described.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5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sz="2100" b="0">
                <a:solidFill>
                  <a:srgbClr val="263445"/>
                </a:solidFill>
                <a:latin typeface="Arial"/>
              </a:rPr>
              <a:t>2. Explain what normally happens to the Lords amendment before Royal Assent.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5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sz="2100" b="0">
                <a:solidFill>
                  <a:srgbClr val="263445"/>
                </a:solidFill>
                <a:latin typeface="Arial"/>
              </a:rPr>
              <a:t>3. The Act receives Royal Assent in June but sets 1 September as commencement. When do its reporting duties begin?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5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sz="2100" b="1">
                <a:solidFill>
                  <a:srgbClr val="167D8D"/>
                </a:solidFill>
                <a:latin typeface="Arial"/>
              </a:rPr>
              <a:t>Output:</a:t>
            </a:r>
            <a:r>
              <a:rPr sz="2100">
                <a:solidFill>
                  <a:srgbClr val="263445"/>
                </a:solidFill>
                <a:latin typeface="Arial"/>
              </a:rPr>
              <a:t> agree a four-step explanation, then challenge another pair’s reasoning.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776AD-0BCC-CA4F-ADB5-88364733B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736592"/>
            <a:ext cx="7772400" cy="914400"/>
          </a:xfrm>
        </p:spPr>
        <p:txBody>
          <a:bodyPr vert="horz" wrap="square" lIns="18288" tIns="18288" rIns="18288" bIns="18288" rtlCol="0" anchor="t">
            <a:noAutofit/>
          </a:bodyPr>
          <a:lstStyle/>
          <a:p>
            <a:pPr marL="0" indent="0" algn="l">
              <a:lnSpc>
                <a:spcPts val="3841"/>
              </a:lnSpc>
              <a:spcBef>
                <a:spcPts val="0"/>
              </a:spcBef>
              <a:spcAft>
                <a:spcPts val="0"/>
              </a:spcAft>
              <a:buNone/>
              <a:defRPr sz="3400" b="1">
                <a:solidFill>
                  <a:srgbClr val="17324D"/>
                </a:solidFill>
                <a:latin typeface="Arial"/>
              </a:defRPr>
            </a:pPr>
            <a:r>
              <a:rPr lang="en-US" sz="3400" b="1">
                <a:solidFill>
                  <a:srgbClr val="17324D"/>
                </a:solidFill>
                <a:latin typeface="Arial"/>
              </a:rPr>
              <a:t>Delegated Legislation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CD3308-4DE4-3F39-C971-78F6627243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989" y="934222"/>
            <a:ext cx="5998998" cy="329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9827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>
            <a:extLst>
              <a:ext uri="{FF2B5EF4-FFF2-40B4-BE49-F238E27FC236}">
                <a16:creationId xmlns:a16="http://schemas.microsoft.com/office/drawing/2014/main" id="{E620792A-BA3E-50A0-64B5-BD4D4D968FC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2920" y="365760"/>
            <a:ext cx="8138160" cy="5989320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8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800" b="1">
                <a:solidFill>
                  <a:srgbClr val="17324D"/>
                </a:solidFill>
                <a:latin typeface="Arial"/>
              </a:rPr>
              <a:t>What is Delegated Legislation (DL)?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2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0">
                <a:solidFill>
                  <a:srgbClr val="263445"/>
                </a:solidFill>
                <a:latin typeface="Arial"/>
              </a:rPr>
              <a:t>An enabling or ‘parent’ Act authorises a minister or another body to make detailed law within specified limits.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2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0">
                <a:solidFill>
                  <a:srgbClr val="263445"/>
                </a:solidFill>
                <a:latin typeface="Arial"/>
              </a:rPr>
              <a:t>The Act defines who may exercise the power, its purpose and any required procedure.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2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1">
                <a:solidFill>
                  <a:srgbClr val="167D8D"/>
                </a:solidFill>
                <a:latin typeface="Arial"/>
              </a:rPr>
              <a:t>Historical example:</a:t>
            </a:r>
            <a:r>
              <a:rPr lang="en-GB" sz="2100">
                <a:solidFill>
                  <a:srgbClr val="263445"/>
                </a:solidFill>
                <a:latin typeface="Arial"/>
              </a:rPr>
              <a:t> the Disability Discrimination Act 1995 included regulation-making powers. The Equality Act 2010 replaced this framework in Great Britain. 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2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0">
                <a:solidFill>
                  <a:srgbClr val="263445"/>
                </a:solidFill>
                <a:latin typeface="Arial"/>
              </a:rPr>
              <a:t>Local authorities can make byelaws where an Act grants the relevant power, including powers under the Local Government Act 1972.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2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1">
                <a:solidFill>
                  <a:srgbClr val="167D8D"/>
                </a:solidFill>
                <a:latin typeface="Arial"/>
              </a:rPr>
              <a:t>A useful question:</a:t>
            </a:r>
            <a:r>
              <a:rPr lang="en-GB" sz="2100">
                <a:solidFill>
                  <a:srgbClr val="263445"/>
                </a:solidFill>
                <a:latin typeface="Arial"/>
              </a:rPr>
              <a:t> what exactly has Parliament authorised this body to do?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5">
            <a:extLst>
              <a:ext uri="{FF2B5EF4-FFF2-40B4-BE49-F238E27FC236}">
                <a16:creationId xmlns:a16="http://schemas.microsoft.com/office/drawing/2014/main" id="{C3E90397-B0EF-61F0-359A-D0BF18A204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ts val="339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lang="en-GB" altLang="en-US" sz="3000" b="1">
                <a:solidFill>
                  <a:srgbClr val="17324D"/>
                </a:solidFill>
                <a:latin typeface="Arial"/>
              </a:rPr>
              <a:t>Delegated Legislation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4E2BCB0F-5DA1-699F-1572-B96D48941A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2920" y="1280160"/>
            <a:ext cx="8138160" cy="5001768"/>
          </a:xfrm>
        </p:spPr>
        <p:txBody>
          <a:bodyPr wrap="square" lIns="18288" tIns="18288" rIns="18288" bIns="18288" rtlCol="0">
            <a:noAutofit/>
          </a:bodyPr>
          <a:lstStyle/>
          <a:p>
            <a:pPr marL="0" indent="0" algn="l" fontAlgn="auto">
              <a:lnSpc>
                <a:spcPts val="2372"/>
              </a:lnSpc>
              <a:spcBef>
                <a:spcPts val="0"/>
              </a:spcBef>
              <a:spcAft>
                <a:spcPts val="1800"/>
              </a:spcAft>
              <a:buFontTx/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1">
                <a:solidFill>
                  <a:srgbClr val="167D8D"/>
                </a:solidFill>
                <a:latin typeface="Arial"/>
              </a:rPr>
              <a:t>Why do we need Delegated Legislation?</a:t>
            </a: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01168" indent="-164592" algn="l" fontAlgn="auto">
              <a:lnSpc>
                <a:spcPts val="2372"/>
              </a:lnSpc>
              <a:spcBef>
                <a:spcPts val="0"/>
              </a:spcBef>
              <a:spcAft>
                <a:spcPts val="18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</a:rPr>
              <a:t>Parliament does not have the time to debate every small detail of every kind of legislation. </a:t>
            </a: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01168" indent="-164592" algn="l" fontAlgn="auto">
              <a:lnSpc>
                <a:spcPts val="2372"/>
              </a:lnSpc>
              <a:spcBef>
                <a:spcPts val="0"/>
              </a:spcBef>
              <a:spcAft>
                <a:spcPts val="18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</a:rPr>
              <a:t>Parliament does not always have the specialist knowledge necessary to deal with some matters that are best left to those with the knowledge </a:t>
            </a:r>
            <a:r>
              <a:rPr lang="en-GB" sz="2100" err="1">
                <a:solidFill>
                  <a:srgbClr val="263445"/>
                </a:solidFill>
                <a:latin typeface="Arial"/>
              </a:rPr>
              <a:t>e.g</a:t>
            </a:r>
            <a:r>
              <a:rPr lang="en-GB" sz="2100">
                <a:solidFill>
                  <a:srgbClr val="263445"/>
                </a:solidFill>
                <a:latin typeface="Arial"/>
              </a:rPr>
              <a:t> the local authority.</a:t>
            </a: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01168" indent="-164592" algn="l" fontAlgn="auto">
              <a:lnSpc>
                <a:spcPts val="2372"/>
              </a:lnSpc>
              <a:spcBef>
                <a:spcPts val="0"/>
              </a:spcBef>
              <a:spcAft>
                <a:spcPts val="18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</a:rPr>
              <a:t>It is easier to change/amend delegated legislation in order to react quicker to changing circumstances. </a:t>
            </a: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01168" indent="-164592" algn="l" fontAlgn="auto">
              <a:lnSpc>
                <a:spcPts val="2372"/>
              </a:lnSpc>
              <a:spcBef>
                <a:spcPts val="0"/>
              </a:spcBef>
              <a:spcAft>
                <a:spcPts val="18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>
                <a:solidFill>
                  <a:srgbClr val="263445"/>
                </a:solidFill>
                <a:latin typeface="Arial"/>
              </a:rPr>
              <a:t>Parliament cannot always react quickly enough when an emergency or crises arises. </a:t>
            </a: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 i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 b="1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>
            <a:extLst>
              <a:ext uri="{FF2B5EF4-FFF2-40B4-BE49-F238E27FC236}">
                <a16:creationId xmlns:a16="http://schemas.microsoft.com/office/drawing/2014/main" id="{55A4A4C8-D950-648C-5C92-8A5D1C3B32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ts val="339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lang="en-GB" altLang="en-US" sz="3000" b="1">
                <a:solidFill>
                  <a:srgbClr val="17324D"/>
                </a:solidFill>
                <a:latin typeface="Arial"/>
              </a:rPr>
              <a:t>Types of Delegated Legislation</a:t>
            </a:r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E1A577F0-DA8B-0529-2DAD-C4ECF6E073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2920" y="1280160"/>
            <a:ext cx="8138160" cy="5001768"/>
          </a:xfrm>
        </p:spPr>
        <p:txBody>
          <a:bodyPr wrap="square" lIns="18288" tIns="18288" rIns="18288" bIns="18288" rtlCol="0" anchor="t">
            <a:noAutofit/>
          </a:bodyPr>
          <a:lstStyle/>
          <a:p>
            <a:pPr marL="0" indent="0" algn="l" fontAlgn="auto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1">
                <a:solidFill>
                  <a:srgbClr val="167D8D"/>
                </a:solidFill>
                <a:latin typeface="Arial"/>
              </a:rPr>
              <a:t>Statutory instruments:</a:t>
            </a:r>
            <a:r>
              <a:rPr sz="2200">
                <a:solidFill>
                  <a:srgbClr val="263445"/>
                </a:solidFill>
                <a:latin typeface="Arial"/>
              </a:rPr>
              <a:t> a common form of delegated legislation, often made by ministers under an enabling Act. Their geographical scope varies.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1">
                <a:solidFill>
                  <a:srgbClr val="167D8D"/>
                </a:solidFill>
                <a:latin typeface="Arial"/>
              </a:rPr>
              <a:t>Byelaws:</a:t>
            </a:r>
            <a:r>
              <a:rPr sz="2200">
                <a:solidFill>
                  <a:srgbClr val="263445"/>
                </a:solidFill>
                <a:latin typeface="Arial"/>
              </a:rPr>
              <a:t> rules made by authorised bodies, such as local authorities, for particular places or activities.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1">
                <a:solidFill>
                  <a:srgbClr val="167D8D"/>
                </a:solidFill>
                <a:latin typeface="Arial"/>
              </a:rPr>
              <a:t>Orders in Council:</a:t>
            </a:r>
            <a:r>
              <a:rPr sz="2200">
                <a:solidFill>
                  <a:srgbClr val="263445"/>
                </a:solidFill>
                <a:latin typeface="Arial"/>
              </a:rPr>
              <a:t> orders made by the King on the advice of the Privy Council. Statutory orders use powers in an Act and may also be statutory instruments.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0">
                <a:solidFill>
                  <a:srgbClr val="263445"/>
                </a:solidFill>
                <a:latin typeface="Arial"/>
              </a:rPr>
              <a:t>These categories can overlap. Orders in Council are not limited to emergencies.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014F7-1032-785C-145B-C67C2C241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/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lang="en-GB" sz="2800" b="1">
                <a:solidFill>
                  <a:srgbClr val="17324D"/>
                </a:solidFill>
                <a:latin typeface="Arial"/>
              </a:rPr>
              <a:t>Statutory instrument: minimum wage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DE054C-F3AB-3F54-9DA6-D82A65995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" y="1088136"/>
            <a:ext cx="8138160" cy="640080"/>
          </a:xfrm>
        </p:spPr>
        <p:txBody>
          <a:bodyPr wrap="square" lIns="18288" tIns="18288" rIns="18288" bIns="18288"/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lang="en-GB" sz="1700" b="0">
                <a:solidFill>
                  <a:srgbClr val="167D8D"/>
                </a:solidFill>
                <a:latin typeface="Arial"/>
              </a:rPr>
              <a:t>National Minimum Wage (Amendment) Regulations 2025, SI 2025/401</a:t>
            </a:r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502920" y="1828800"/>
            <a:ext cx="4389120" cy="5486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3000" b="1">
                <a:solidFill>
                  <a:srgbClr val="167D8D"/>
                </a:solidFill>
                <a:latin typeface="Arial"/>
              </a:rPr>
              <a:t>£11.44 to £12.21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2450592"/>
            <a:ext cx="4389120" cy="80467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1800" b="0">
                <a:solidFill>
                  <a:srgbClr val="263445"/>
                </a:solidFill>
                <a:latin typeface="Arial"/>
              </a:rPr>
              <a:t>Per hour for eligible workers aged 21+</a:t>
            </a:r>
          </a:p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1800" b="0">
                <a:solidFill>
                  <a:srgbClr val="263445"/>
                </a:solidFill>
                <a:latin typeface="Arial"/>
              </a:rPr>
              <a:t>From 1 April 2025 (historical rates)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3429000"/>
            <a:ext cx="438912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1">
                <a:solidFill>
                  <a:srgbClr val="17324D"/>
                </a:solidFill>
                <a:latin typeface="Arial"/>
              </a:rPr>
              <a:t>Who made the change?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2920" y="3840480"/>
            <a:ext cx="4297680" cy="7315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000" b="0">
                <a:solidFill>
                  <a:srgbClr val="263445"/>
                </a:solidFill>
                <a:latin typeface="Arial"/>
              </a:rPr>
              <a:t>The Secretary of State, after approval by both Houses.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2920" y="4681728"/>
            <a:ext cx="438912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1">
                <a:solidFill>
                  <a:srgbClr val="17324D"/>
                </a:solidFill>
                <a:latin typeface="Arial"/>
              </a:rPr>
              <a:t>Power from Parliament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2920" y="5084064"/>
            <a:ext cx="438912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000" b="0">
                <a:solidFill>
                  <a:srgbClr val="263445"/>
                </a:solidFill>
                <a:latin typeface="Arial"/>
              </a:rPr>
              <a:t>National Minimum Wage Act 1998</a:t>
            </a:r>
          </a:p>
        </p:txBody>
      </p:sp>
      <p:pic>
        <p:nvPicPr>
          <p:cNvPr id="10" name="Picture 9" descr="Illustrative scene for the legal example, generated with AI.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640" y="1828800"/>
            <a:ext cx="3520440" cy="352044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120640" y="5422392"/>
            <a:ext cx="352044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900" b="0">
                <a:solidFill>
                  <a:srgbClr val="697786"/>
                </a:solidFill>
                <a:latin typeface="Arial"/>
              </a:rPr>
              <a:t>Illustration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02920" y="6080760"/>
            <a:ext cx="8138160" cy="521207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200" b="1">
                <a:solidFill>
                  <a:srgbClr val="167D8D"/>
                </a:solidFill>
                <a:latin typeface="Arial"/>
              </a:rPr>
              <a:t>Discuss: Why allow ministers to update wage rates?</a:t>
            </a:r>
          </a:p>
        </p:txBody>
      </p:sp>
    </p:spTree>
    <p:extLst>
      <p:ext uri="{BB962C8B-B14F-4D97-AF65-F5344CB8AC3E}">
        <p14:creationId xmlns:p14="http://schemas.microsoft.com/office/powerpoint/2010/main" val="40002638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8">
            <a:extLst>
              <a:ext uri="{FF2B5EF4-FFF2-40B4-BE49-F238E27FC236}">
                <a16:creationId xmlns:a16="http://schemas.microsoft.com/office/drawing/2014/main" id="{3B6070BA-D02B-77EE-72FF-BBEC6062E0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ts val="339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lang="en-GB" altLang="en-US" sz="3000" b="1">
                <a:solidFill>
                  <a:srgbClr val="17324D"/>
                </a:solidFill>
                <a:latin typeface="Arial"/>
              </a:rPr>
              <a:t>Statutory Instruments ( SI) 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5D104599-E412-956E-62FD-8F3FCB1B32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2920" y="1280160"/>
            <a:ext cx="8138160" cy="5001768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2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0">
                <a:solidFill>
                  <a:srgbClr val="263445"/>
                </a:solidFill>
                <a:latin typeface="Arial"/>
              </a:rPr>
              <a:t>The enabling Act determines the procedure.</a:t>
            </a:r>
            <a:endParaRPr lang="en-GB" altLang="en-US" sz="2200" b="1" i="1"/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2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1">
                <a:solidFill>
                  <a:srgbClr val="167D8D"/>
                </a:solidFill>
                <a:latin typeface="Arial"/>
              </a:rPr>
              <a:t>Negative:</a:t>
            </a:r>
            <a:r>
              <a:rPr lang="en-GB" sz="2100">
                <a:solidFill>
                  <a:srgbClr val="263445"/>
                </a:solidFill>
                <a:latin typeface="Arial"/>
              </a:rPr>
              <a:t> no approval vote is required. Either House can usually annul the instrument within 40 days. Debate is possible, but not automatic.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2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1">
                <a:solidFill>
                  <a:srgbClr val="167D8D"/>
                </a:solidFill>
                <a:latin typeface="Arial"/>
              </a:rPr>
              <a:t>Draft affirmative:</a:t>
            </a:r>
            <a:r>
              <a:rPr lang="en-GB" sz="2100">
                <a:solidFill>
                  <a:srgbClr val="263445"/>
                </a:solidFill>
                <a:latin typeface="Arial"/>
              </a:rPr>
              <a:t> approval by the required House or Houses is needed before the minister makes the instrument.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2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1">
                <a:solidFill>
                  <a:srgbClr val="167D8D"/>
                </a:solidFill>
                <a:latin typeface="Arial"/>
              </a:rPr>
              <a:t>Made affirmative:</a:t>
            </a:r>
            <a:r>
              <a:rPr lang="en-GB" sz="2100">
                <a:solidFill>
                  <a:srgbClr val="263445"/>
                </a:solidFill>
                <a:latin typeface="Arial"/>
              </a:rPr>
              <a:t> the instrument can take effect first, but must gain approval within the statutory deadline to continue.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2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0">
                <a:solidFill>
                  <a:srgbClr val="263445"/>
                </a:solidFill>
                <a:latin typeface="Arial"/>
              </a:rPr>
              <a:t>Some instruments follow no parliamentary procedure. Use ‘approval’, rather than ‘assent’, for parliamentary decisions on SIs.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96824248-92AF-2427-0A80-08F941B662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ts val="339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lang="en-GB" altLang="en-US" sz="3000" b="1">
                <a:solidFill>
                  <a:srgbClr val="17324D"/>
                </a:solidFill>
                <a:latin typeface="Arial"/>
              </a:rPr>
              <a:t>Orders in Council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51489FF1-0F45-96CF-2232-8B38F49014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2920" y="1280160"/>
            <a:ext cx="8138160" cy="5001768"/>
          </a:xfrm>
        </p:spPr>
        <p:txBody>
          <a:bodyPr wrap="square" lIns="18288" tIns="18288" rIns="18288" bIns="18288" rtlCol="0" anchor="t">
            <a:noAutofit/>
          </a:bodyPr>
          <a:lstStyle/>
          <a:p>
            <a:pPr marL="0" indent="0" algn="l" fontAlgn="auto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0">
                <a:solidFill>
                  <a:srgbClr val="263445"/>
                </a:solidFill>
                <a:latin typeface="Arial"/>
              </a:rPr>
              <a:t>An Order in Council is made by the King on the advice of the Privy Council. Government prepares the text.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1">
                <a:solidFill>
                  <a:srgbClr val="167D8D"/>
                </a:solidFill>
                <a:latin typeface="Arial"/>
              </a:rPr>
              <a:t>Statutory orders:</a:t>
            </a:r>
            <a:r>
              <a:rPr sz="2200">
                <a:solidFill>
                  <a:srgbClr val="263445"/>
                </a:solidFill>
                <a:latin typeface="Arial"/>
              </a:rPr>
              <a:t> use powers granted by an Act and follow any procedure that Act requires.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0">
                <a:solidFill>
                  <a:srgbClr val="263445"/>
                </a:solidFill>
                <a:latin typeface="Arial"/>
              </a:rPr>
              <a:t>Routine uses include transferring responsibilities between government departments and giving effect to constituency boundaries.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0">
                <a:solidFill>
                  <a:srgbClr val="263445"/>
                </a:solidFill>
                <a:latin typeface="Arial"/>
              </a:rPr>
              <a:t>Orders may also use prerogative powers. Their legal basis matters.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0">
                <a:solidFill>
                  <a:srgbClr val="263445"/>
                </a:solidFill>
                <a:latin typeface="Arial"/>
              </a:rPr>
              <a:t>The Privy Council meets regularly. Orders in Council are not restricted to emergencies or parliamentary recesses.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88CFC-6054-F8FC-495C-59770EA11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/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lang="en-GB" sz="2800" b="1">
                <a:solidFill>
                  <a:srgbClr val="17324D"/>
                </a:solidFill>
                <a:latin typeface="Arial"/>
              </a:rPr>
              <a:t>Order in Council: energy responsibilities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2BB1D-F3AF-A0D0-8839-86E5513CFE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" y="1088136"/>
            <a:ext cx="8138160" cy="640080"/>
          </a:xfrm>
        </p:spPr>
        <p:txBody>
          <a:bodyPr wrap="square" lIns="18288" tIns="18288" rIns="18288" bIns="18288"/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lang="en-GB" sz="1700" b="0">
                <a:solidFill>
                  <a:srgbClr val="167D8D"/>
                </a:solidFill>
                <a:latin typeface="Arial"/>
              </a:rPr>
              <a:t>2023 government reorganisation, SI 2023/424</a:t>
            </a:r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502920" y="1828800"/>
            <a:ext cx="4389120" cy="12801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600" b="1">
                <a:solidFill>
                  <a:srgbClr val="167D8D"/>
                </a:solidFill>
                <a:latin typeface="Arial"/>
              </a:rPr>
              <a:t>A new minister takes responsibility for energy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3218688"/>
            <a:ext cx="4389120" cy="7772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0">
                <a:solidFill>
                  <a:srgbClr val="263445"/>
                </a:solidFill>
                <a:latin typeface="Arial"/>
              </a:rPr>
              <a:t>The Order gives legal effect to the necessary changes.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4114800"/>
            <a:ext cx="438912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1">
                <a:solidFill>
                  <a:srgbClr val="17324D"/>
                </a:solidFill>
                <a:latin typeface="Arial"/>
              </a:rPr>
              <a:t>Who makes the Order?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2920" y="4526280"/>
            <a:ext cx="4389120" cy="69494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000" b="0">
                <a:solidFill>
                  <a:srgbClr val="263445"/>
                </a:solidFill>
                <a:latin typeface="Arial"/>
              </a:rPr>
              <a:t>The King, on the advice of the Privy Council.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2920" y="5321808"/>
            <a:ext cx="438912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1800" b="0">
                <a:solidFill>
                  <a:srgbClr val="263445"/>
                </a:solidFill>
                <a:latin typeface="Arial"/>
              </a:rPr>
              <a:t>Power: Ministers of the Crown Act 1975</a:t>
            </a:r>
          </a:p>
        </p:txBody>
      </p:sp>
      <p:pic>
        <p:nvPicPr>
          <p:cNvPr id="9" name="Picture 8" descr="Illustrative scene for the legal example, generated with AI.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640" y="1828800"/>
            <a:ext cx="3520440" cy="352044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120640" y="5422392"/>
            <a:ext cx="352044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900" b="0">
                <a:solidFill>
                  <a:srgbClr val="697786"/>
                </a:solidFill>
                <a:latin typeface="Arial"/>
              </a:rPr>
              <a:t>Illustration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02920" y="6080760"/>
            <a:ext cx="8138160" cy="521207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1">
                <a:solidFill>
                  <a:srgbClr val="167D8D"/>
                </a:solidFill>
                <a:latin typeface="Arial"/>
              </a:rPr>
              <a:t>Discuss: Does an Order in Council require an emergency?</a:t>
            </a:r>
          </a:p>
        </p:txBody>
      </p:sp>
    </p:spTree>
    <p:extLst>
      <p:ext uri="{BB962C8B-B14F-4D97-AF65-F5344CB8AC3E}">
        <p14:creationId xmlns:p14="http://schemas.microsoft.com/office/powerpoint/2010/main" val="12960285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5">
            <a:extLst>
              <a:ext uri="{FF2B5EF4-FFF2-40B4-BE49-F238E27FC236}">
                <a16:creationId xmlns:a16="http://schemas.microsoft.com/office/drawing/2014/main" id="{60A8AAD0-34B5-BAC3-0081-522EADA9AD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ts val="339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lang="en-GB" altLang="en-US" sz="3000" b="1">
                <a:solidFill>
                  <a:srgbClr val="17324D"/>
                </a:solidFill>
                <a:latin typeface="Arial"/>
              </a:rPr>
              <a:t>Bye - laws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DF333FF5-ECD2-E149-747F-B062D8E073B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2920" y="1280160"/>
            <a:ext cx="8138160" cy="5001768"/>
          </a:xfrm>
        </p:spPr>
        <p:txBody>
          <a:bodyPr wrap="square" lIns="18288" tIns="18288" rIns="18288" bIns="18288" rtlCol="0" anchor="t">
            <a:noAutofit/>
          </a:bodyPr>
          <a:lstStyle/>
          <a:p>
            <a:pPr marL="0" indent="0" algn="l" fontAlgn="auto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0">
                <a:solidFill>
                  <a:srgbClr val="263445"/>
                </a:solidFill>
                <a:latin typeface="Arial"/>
              </a:rPr>
              <a:t>Local authorities and some public bodies can make byelaws where legislation authorises them to do so.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1">
                <a:solidFill>
                  <a:srgbClr val="167D8D"/>
                </a:solidFill>
                <a:latin typeface="Arial"/>
              </a:rPr>
              <a:t>Scope:</a:t>
            </a:r>
            <a:r>
              <a:rPr sz="2200">
                <a:solidFill>
                  <a:srgbClr val="263445"/>
                </a:solidFill>
                <a:latin typeface="Arial"/>
              </a:rPr>
              <a:t> byelaws apply to specified places or activities, within the limits of the enabling power.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0">
                <a:solidFill>
                  <a:srgbClr val="263445"/>
                </a:solidFill>
                <a:latin typeface="Arial"/>
              </a:rPr>
              <a:t>The Local Government Act 1972 provides some byelaw powers. Other Acts grant powers for particular purposes.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0">
                <a:solidFill>
                  <a:srgbClr val="263445"/>
                </a:solidFill>
                <a:latin typeface="Arial"/>
              </a:rPr>
              <a:t>Examples include local park rules and railway byelaws.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1">
                <a:solidFill>
                  <a:srgbClr val="167D8D"/>
                </a:solidFill>
                <a:latin typeface="Arial"/>
              </a:rPr>
              <a:t>Historical example:</a:t>
            </a:r>
            <a:r>
              <a:rPr sz="2200">
                <a:solidFill>
                  <a:srgbClr val="263445"/>
                </a:solidFill>
                <a:latin typeface="Arial"/>
              </a:rPr>
              <a:t> byelaws prohibited smoking on the London Underground. Always check the current legal basis for a modern example.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charRg st="495" end="4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675">
                                            <p:txEl>
                                              <p:charRg st="495" end="4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B3C2B-E0BF-C226-2639-AC0DE468C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/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lang="en-GB" sz="2800" b="1">
                <a:solidFill>
                  <a:srgbClr val="17324D"/>
                </a:solidFill>
                <a:latin typeface="Arial"/>
              </a:rPr>
              <a:t>Byelaw: returning salmon to the river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7FB12-7D9F-5428-5B0B-BB86AB7A5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" y="1088136"/>
            <a:ext cx="8138160" cy="640080"/>
          </a:xfrm>
        </p:spPr>
        <p:txBody>
          <a:bodyPr wrap="square" lIns="18288" tIns="18288" rIns="18288" bIns="18288"/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lang="en-GB" sz="1700" b="0">
                <a:solidFill>
                  <a:srgbClr val="167D8D"/>
                </a:solidFill>
                <a:latin typeface="Arial"/>
              </a:rPr>
              <a:t>Wales Rod and Line (Salmon and Sea Trout) Byelaws 2017, approved in 2019</a:t>
            </a:r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502920" y="1828800"/>
            <a:ext cx="4389120" cy="10972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700" b="1">
                <a:solidFill>
                  <a:srgbClr val="167D8D"/>
                </a:solidFill>
                <a:latin typeface="Arial"/>
              </a:rPr>
              <a:t>Caught a salmon?</a:t>
            </a:r>
          </a:p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700" b="1">
                <a:solidFill>
                  <a:srgbClr val="167D8D"/>
                </a:solidFill>
                <a:latin typeface="Arial"/>
              </a:rPr>
              <a:t>Return it to the river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3090672"/>
            <a:ext cx="4389120" cy="10058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0">
                <a:solidFill>
                  <a:srgbClr val="263445"/>
                </a:solidFill>
                <a:latin typeface="Arial"/>
              </a:rPr>
              <a:t>On the River Tawe, release it with minimum injury and minimum delay.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4251960"/>
            <a:ext cx="438912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1">
                <a:solidFill>
                  <a:srgbClr val="17324D"/>
                </a:solidFill>
                <a:latin typeface="Arial"/>
              </a:rPr>
              <a:t>Who made these byelaws?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2920" y="4663440"/>
            <a:ext cx="4389120" cy="7132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000" b="0">
                <a:solidFill>
                  <a:srgbClr val="263445"/>
                </a:solidFill>
                <a:latin typeface="Arial"/>
              </a:rPr>
              <a:t>Natural Resources Wales, rather than Swansea Council.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2920" y="5486400"/>
            <a:ext cx="4389120" cy="4297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1800" b="0">
                <a:solidFill>
                  <a:srgbClr val="263445"/>
                </a:solidFill>
                <a:latin typeface="Arial"/>
              </a:rPr>
              <a:t>Power: Water Resources Act 1991</a:t>
            </a:r>
          </a:p>
        </p:txBody>
      </p:sp>
      <p:pic>
        <p:nvPicPr>
          <p:cNvPr id="9" name="Picture 8" descr="Illustrative scene for the legal example, generated with AI.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640" y="1828800"/>
            <a:ext cx="3520440" cy="352044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120640" y="5422392"/>
            <a:ext cx="352044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900" b="0">
                <a:solidFill>
                  <a:srgbClr val="697786"/>
                </a:solidFill>
                <a:latin typeface="Arial"/>
              </a:rPr>
              <a:t>Illustration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02920" y="6080760"/>
            <a:ext cx="8138160" cy="521207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1">
                <a:solidFill>
                  <a:srgbClr val="167D8D"/>
                </a:solidFill>
                <a:latin typeface="Arial"/>
              </a:rPr>
              <a:t>Discuss: How does releasing salmon protect fish stocks?</a:t>
            </a:r>
          </a:p>
        </p:txBody>
      </p:sp>
    </p:spTree>
    <p:extLst>
      <p:ext uri="{BB962C8B-B14F-4D97-AF65-F5344CB8AC3E}">
        <p14:creationId xmlns:p14="http://schemas.microsoft.com/office/powerpoint/2010/main" val="24120200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>
            <a:extLst>
              <a:ext uri="{FF2B5EF4-FFF2-40B4-BE49-F238E27FC236}">
                <a16:creationId xmlns:a16="http://schemas.microsoft.com/office/drawing/2014/main" id="{BCDE945A-E5CB-45F2-F5D5-7F58552A8D7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 anchor="t">
            <a:noAutofit/>
          </a:bodyPr>
          <a:lstStyle/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800" b="1">
                <a:solidFill>
                  <a:srgbClr val="17324D"/>
                </a:solidFill>
                <a:latin typeface="Arial"/>
              </a:defRPr>
            </a:pPr>
            <a:r>
              <a:rPr sz="2800" b="1">
                <a:solidFill>
                  <a:srgbClr val="17324D"/>
                </a:solidFill>
                <a:latin typeface="Arial"/>
              </a:rPr>
              <a:t>Task 2: The right legal power</a:t>
            </a:r>
            <a:endParaRPr lang="en-GB" altLang="en-US" sz="3000" b="1">
              <a:solidFill>
                <a:srgbClr val="002060"/>
              </a:solidFill>
            </a:endParaRPr>
          </a:p>
        </p:txBody>
      </p:sp>
      <p:sp>
        <p:nvSpPr>
          <p:cNvPr id="59397" name="Rectangle 5">
            <a:extLst>
              <a:ext uri="{FF2B5EF4-FFF2-40B4-BE49-F238E27FC236}">
                <a16:creationId xmlns:a16="http://schemas.microsoft.com/office/drawing/2014/main" id="{1D4E32EA-6E23-6C64-7386-D8B7FC6BEE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920" y="1280160"/>
            <a:ext cx="8138160" cy="5001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8288" tIns="18288" rIns="18288" bIns="18288" anchor="t">
            <a:noAutofit/>
          </a:bodyPr>
          <a:lstStyle/>
          <a:p>
            <a:pPr marL="0" indent="0" algn="l" eaLnBrk="1" hangingPunct="1">
              <a:lnSpc>
                <a:spcPct val="112000"/>
              </a:lnSpc>
              <a:spcBef>
                <a:spcPts val="0"/>
              </a:spcBef>
              <a:spcAft>
                <a:spcPts val="15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sz="2100" b="1">
                <a:solidFill>
                  <a:srgbClr val="167D8D"/>
                </a:solidFill>
                <a:latin typeface="Arial"/>
              </a:rPr>
              <a:t>Groups of three, 7 minutes. Fictional powers.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5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sz="2100" b="0" dirty="0">
                <a:solidFill>
                  <a:srgbClr val="263445"/>
                </a:solidFill>
                <a:latin typeface="Arial"/>
              </a:rPr>
              <a:t>A. An Act </a:t>
            </a:r>
            <a:r>
              <a:rPr sz="2100" b="0" dirty="0" err="1">
                <a:solidFill>
                  <a:srgbClr val="263445"/>
                </a:solidFill>
                <a:latin typeface="Arial"/>
              </a:rPr>
              <a:t>authorises</a:t>
            </a:r>
            <a:r>
              <a:rPr sz="2100" b="0" dirty="0">
                <a:solidFill>
                  <a:srgbClr val="263445"/>
                </a:solidFill>
                <a:latin typeface="Arial"/>
              </a:rPr>
              <a:t> a minister to update product labels by regulations made as a statutory instrument.</a:t>
            </a:r>
            <a:endParaRPr sz="2100" b="0" dirty="0">
              <a:solidFill>
                <a:srgbClr val="263445"/>
              </a:solidFill>
              <a:latin typeface="Arial"/>
              <a:cs typeface="Arial"/>
            </a:endParaRP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5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sz="2100" b="0" dirty="0">
                <a:solidFill>
                  <a:srgbClr val="263445"/>
                </a:solidFill>
                <a:latin typeface="Arial"/>
              </a:rPr>
              <a:t>B. An Act </a:t>
            </a:r>
            <a:r>
              <a:rPr sz="2100" b="0" dirty="0" err="1">
                <a:solidFill>
                  <a:srgbClr val="263445"/>
                </a:solidFill>
                <a:latin typeface="Arial"/>
              </a:rPr>
              <a:t>authorises</a:t>
            </a:r>
            <a:r>
              <a:rPr sz="2100" b="0" dirty="0">
                <a:solidFill>
                  <a:srgbClr val="263445"/>
                </a:solidFill>
                <a:latin typeface="Arial"/>
              </a:rPr>
              <a:t> a council to make byelaws regulating cycling in its parks.</a:t>
            </a:r>
            <a:endParaRPr sz="2100" b="0" dirty="0">
              <a:solidFill>
                <a:srgbClr val="263445"/>
              </a:solidFill>
              <a:latin typeface="Arial"/>
              <a:cs typeface="Arial"/>
            </a:endParaRP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5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sz="2100" b="0">
                <a:solidFill>
                  <a:srgbClr val="263445"/>
                </a:solidFill>
                <a:latin typeface="Arial"/>
              </a:rPr>
              <a:t>C. An Act requires an Order in Council to transfer specified functions between departments.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50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sz="2100" b="1">
                <a:solidFill>
                  <a:srgbClr val="167D8D"/>
                </a:solidFill>
                <a:latin typeface="Arial"/>
              </a:rPr>
              <a:t>For each:</a:t>
            </a:r>
            <a:r>
              <a:rPr sz="2100">
                <a:solidFill>
                  <a:srgbClr val="263445"/>
                </a:solidFill>
                <a:latin typeface="Arial"/>
              </a:rPr>
              <a:t> identify the maker and form, explain one benefit of delegation and name a legal limit you would check.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4">
            <a:extLst>
              <a:ext uri="{FF2B5EF4-FFF2-40B4-BE49-F238E27FC236}">
                <a16:creationId xmlns:a16="http://schemas.microsoft.com/office/drawing/2014/main" id="{44C3BA3E-7905-FC47-0726-CD5CE2AF8E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2920" y="338328"/>
            <a:ext cx="8138160" cy="731520"/>
          </a:xfrm>
        </p:spPr>
        <p:txBody>
          <a:bodyPr wrap="square" lIns="18288" tIns="18288" rIns="18288" bIns="18288" anchor="t">
            <a:noAutofit/>
          </a:bodyPr>
          <a:lstStyle/>
          <a:p>
            <a: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800" b="1">
                <a:solidFill>
                  <a:srgbClr val="17324D"/>
                </a:solidFill>
                <a:latin typeface="Arial"/>
              </a:defRPr>
            </a:pPr>
            <a:r>
              <a:rPr sz="2800" b="1">
                <a:solidFill>
                  <a:srgbClr val="17324D"/>
                </a:solidFill>
                <a:latin typeface="Arial"/>
              </a:rPr>
              <a:t>Advantages of Delegated Legislation ( DL)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C536F34F-8CFF-5735-2767-16FF2CD3A343}"/>
              </a:ext>
            </a:extLst>
          </p:cNvPr>
          <p:cNvSpPr>
            <a:spLocks noRot="1" noChangeArrowheads="1"/>
          </p:cNvSpPr>
          <p:nvPr/>
        </p:nvSpPr>
        <p:spPr bwMode="auto">
          <a:xfrm>
            <a:off x="1097280" y="1417320"/>
            <a:ext cx="4251960" cy="530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8288" tIns="18288" rIns="18288" bIns="18288" anchor="t">
            <a:noAutofit/>
          </a:bodyPr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marL="201168" indent="-164592" algn="l" eaLnBrk="1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•"/>
              <a:defRPr sz="2200">
                <a:solidFill>
                  <a:srgbClr val="263445"/>
                </a:solidFill>
                <a:latin typeface="Arial"/>
              </a:defRPr>
            </a:pPr>
            <a:r>
              <a:rPr sz="2100" b="0">
                <a:solidFill>
                  <a:srgbClr val="263445"/>
                </a:solidFill>
                <a:latin typeface="Arial"/>
              </a:rPr>
              <a:t>Saves time for Parliament</a:t>
            </a:r>
          </a:p>
        </p:txBody>
      </p:sp>
      <p:sp>
        <p:nvSpPr>
          <p:cNvPr id="31747" name="TextBox 31746"/>
          <p:cNvSpPr txBox="1"/>
          <p:nvPr/>
        </p:nvSpPr>
        <p:spPr>
          <a:xfrm>
            <a:off x="502920" y="1380744"/>
            <a:ext cx="50292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400" b="1">
                <a:solidFill>
                  <a:srgbClr val="167D8D"/>
                </a:solidFill>
                <a:latin typeface="Arial"/>
              </a:rPr>
              <a:t>01</a:t>
            </a:r>
          </a:p>
        </p:txBody>
      </p:sp>
      <p:sp>
        <p:nvSpPr>
          <p:cNvPr id="31748" name="TextBox 31747"/>
          <p:cNvSpPr txBox="1"/>
          <p:nvPr/>
        </p:nvSpPr>
        <p:spPr>
          <a:xfrm>
            <a:off x="502920" y="2066543"/>
            <a:ext cx="50292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400" b="1">
                <a:solidFill>
                  <a:srgbClr val="167D8D"/>
                </a:solidFill>
                <a:latin typeface="Arial"/>
              </a:rPr>
              <a:t>02</a:t>
            </a:r>
          </a:p>
        </p:txBody>
      </p:sp>
      <p:sp>
        <p:nvSpPr>
          <p:cNvPr id="31749" name="TextBox 31748"/>
          <p:cNvSpPr txBox="1"/>
          <p:nvPr/>
        </p:nvSpPr>
        <p:spPr>
          <a:xfrm>
            <a:off x="1097280" y="2103120"/>
            <a:ext cx="4251960" cy="10058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0">
                <a:solidFill>
                  <a:srgbClr val="263445"/>
                </a:solidFill>
                <a:latin typeface="Arial"/>
              </a:rPr>
              <a:t>Able to deal with more technical and complicated matters ( e.g health and safety regulations)</a:t>
            </a:r>
          </a:p>
        </p:txBody>
      </p:sp>
      <p:sp>
        <p:nvSpPr>
          <p:cNvPr id="31750" name="TextBox 31749"/>
          <p:cNvSpPr txBox="1"/>
          <p:nvPr/>
        </p:nvSpPr>
        <p:spPr>
          <a:xfrm>
            <a:off x="502920" y="3209544"/>
            <a:ext cx="50292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400" b="1">
                <a:solidFill>
                  <a:srgbClr val="167D8D"/>
                </a:solidFill>
                <a:latin typeface="Arial"/>
              </a:rPr>
              <a:t>03</a:t>
            </a:r>
          </a:p>
        </p:txBody>
      </p:sp>
      <p:sp>
        <p:nvSpPr>
          <p:cNvPr id="31751" name="TextBox 31750"/>
          <p:cNvSpPr txBox="1"/>
          <p:nvPr/>
        </p:nvSpPr>
        <p:spPr>
          <a:xfrm>
            <a:off x="1097280" y="3246120"/>
            <a:ext cx="4251960" cy="9326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0">
                <a:solidFill>
                  <a:srgbClr val="263445"/>
                </a:solidFill>
                <a:latin typeface="Arial"/>
              </a:rPr>
              <a:t>Quicker and easier to change and update than primary legislation.</a:t>
            </a:r>
          </a:p>
        </p:txBody>
      </p:sp>
      <p:sp>
        <p:nvSpPr>
          <p:cNvPr id="31752" name="TextBox 31751"/>
          <p:cNvSpPr txBox="1"/>
          <p:nvPr/>
        </p:nvSpPr>
        <p:spPr>
          <a:xfrm>
            <a:off x="502920" y="4306824"/>
            <a:ext cx="50292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400" b="1">
                <a:solidFill>
                  <a:srgbClr val="167D8D"/>
                </a:solidFill>
                <a:latin typeface="Arial"/>
              </a:rPr>
              <a:t>04</a:t>
            </a:r>
          </a:p>
        </p:txBody>
      </p:sp>
      <p:sp>
        <p:nvSpPr>
          <p:cNvPr id="31753" name="TextBox 31752"/>
          <p:cNvSpPr txBox="1"/>
          <p:nvPr/>
        </p:nvSpPr>
        <p:spPr>
          <a:xfrm>
            <a:off x="1097280" y="4343400"/>
            <a:ext cx="4251960" cy="8229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0">
                <a:solidFill>
                  <a:srgbClr val="263445"/>
                </a:solidFill>
                <a:latin typeface="Arial"/>
              </a:rPr>
              <a:t>Able to respond quicker to emergencies</a:t>
            </a:r>
          </a:p>
        </p:txBody>
      </p:sp>
      <p:pic>
        <p:nvPicPr>
          <p:cNvPr id="31754" name="Picture 31753" descr="AI-generated conceptual illustration, not a real event or location.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3560" y="1805940"/>
            <a:ext cx="3017520" cy="3017520"/>
          </a:xfrm>
          <a:prstGeom prst="rect">
            <a:avLst/>
          </a:prstGeom>
        </p:spPr>
      </p:pic>
      <p:sp>
        <p:nvSpPr>
          <p:cNvPr id="31755" name="TextBox 31754"/>
          <p:cNvSpPr txBox="1"/>
          <p:nvPr/>
        </p:nvSpPr>
        <p:spPr>
          <a:xfrm>
            <a:off x="502920" y="5440680"/>
            <a:ext cx="502920" cy="5029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400" b="1">
                <a:solidFill>
                  <a:srgbClr val="167D8D"/>
                </a:solidFill>
                <a:latin typeface="Arial"/>
              </a:rPr>
              <a:t>05</a:t>
            </a:r>
          </a:p>
        </p:txBody>
      </p:sp>
      <p:sp>
        <p:nvSpPr>
          <p:cNvPr id="31756" name="TextBox 31755"/>
          <p:cNvSpPr txBox="1"/>
          <p:nvPr/>
        </p:nvSpPr>
        <p:spPr>
          <a:xfrm>
            <a:off x="1097280" y="5413248"/>
            <a:ext cx="7498079" cy="1033271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0">
                <a:solidFill>
                  <a:srgbClr val="263445"/>
                </a:solidFill>
                <a:latin typeface="Arial"/>
              </a:rPr>
              <a:t>Allows different areas of the country and different local authorities to have different rules and regulations to deal with their own particular environments and issues.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char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char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char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339">
                                            <p:txEl>
                                              <p:char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char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339">
                                            <p:txEl>
                                              <p:char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char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339">
                                            <p:txEl>
                                              <p:char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6">
            <a:extLst>
              <a:ext uri="{FF2B5EF4-FFF2-40B4-BE49-F238E27FC236}">
                <a16:creationId xmlns:a16="http://schemas.microsoft.com/office/drawing/2014/main" id="{0FFC7D52-2E4E-0B57-F244-5D637B502B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2920" y="338328"/>
            <a:ext cx="8138160" cy="731520"/>
          </a:xfrm>
        </p:spPr>
        <p:txBody>
          <a:bodyPr wrap="square" lIns="18288" tIns="18288" rIns="18288" bIns="18288" anchor="t">
            <a:noAutofit/>
          </a:bodyPr>
          <a:lstStyle/>
          <a:p>
            <a: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sz="2800" b="1">
                <a:solidFill>
                  <a:srgbClr val="17324D"/>
                </a:solidFill>
                <a:latin typeface="Arial"/>
              </a:rPr>
              <a:t>Disadvantages of DL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65BD4B43-9625-1678-07B5-C83BC3C0F8D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2920" y="2212848"/>
            <a:ext cx="3886200" cy="1188720"/>
          </a:xfrm>
        </p:spPr>
        <p:txBody>
          <a:bodyPr wrap="square" lIns="18288" tIns="18288" rIns="18288" bIns="18288" rtlCol="0" anchor="t">
            <a:noAutofit/>
          </a:bodyPr>
          <a:lstStyle/>
          <a:p>
            <a:pPr marL="0" indent="0" algn="l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sz="2100" b="0">
                <a:solidFill>
                  <a:srgbClr val="263445"/>
                </a:solidFill>
                <a:latin typeface="Arial"/>
              </a:rPr>
              <a:t>detailed rules may receive less debate than primary legislation.</a:t>
            </a:r>
          </a:p>
        </p:txBody>
      </p:sp>
      <p:sp>
        <p:nvSpPr>
          <p:cNvPr id="32771" name="TextBox 32770"/>
          <p:cNvSpPr txBox="1"/>
          <p:nvPr/>
        </p:nvSpPr>
        <p:spPr>
          <a:xfrm>
            <a:off x="502920" y="1463040"/>
            <a:ext cx="3886200" cy="7315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300" b="1">
                <a:solidFill>
                  <a:srgbClr val="167D8D"/>
                </a:solidFill>
                <a:latin typeface="Arial"/>
              </a:rPr>
              <a:t>Democratic accountability:</a:t>
            </a:r>
          </a:p>
        </p:txBody>
      </p:sp>
      <p:sp>
        <p:nvSpPr>
          <p:cNvPr id="32772" name="TextBox 32771"/>
          <p:cNvSpPr txBox="1"/>
          <p:nvPr/>
        </p:nvSpPr>
        <p:spPr>
          <a:xfrm>
            <a:off x="4709160" y="1463040"/>
            <a:ext cx="3886200" cy="7315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300" b="1">
                <a:solidFill>
                  <a:srgbClr val="167D8D"/>
                </a:solidFill>
                <a:latin typeface="Arial"/>
              </a:rPr>
              <a:t>Sub-delegation:</a:t>
            </a:r>
          </a:p>
        </p:txBody>
      </p:sp>
      <p:sp>
        <p:nvSpPr>
          <p:cNvPr id="32773" name="TextBox 32772"/>
          <p:cNvSpPr txBox="1"/>
          <p:nvPr/>
        </p:nvSpPr>
        <p:spPr>
          <a:xfrm>
            <a:off x="4709160" y="2212848"/>
            <a:ext cx="3886200" cy="11887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0">
                <a:solidFill>
                  <a:srgbClr val="263445"/>
                </a:solidFill>
                <a:latin typeface="Arial"/>
              </a:rPr>
              <a:t>check whether the law permits the authorised body to pass its power to someone else.</a:t>
            </a:r>
          </a:p>
        </p:txBody>
      </p:sp>
      <p:sp>
        <p:nvSpPr>
          <p:cNvPr id="32774" name="TextBox 32773"/>
          <p:cNvSpPr txBox="1"/>
          <p:nvPr/>
        </p:nvSpPr>
        <p:spPr>
          <a:xfrm>
            <a:off x="502920" y="3474720"/>
            <a:ext cx="3886200" cy="7315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300" b="1">
                <a:solidFill>
                  <a:srgbClr val="167D8D"/>
                </a:solidFill>
                <a:latin typeface="Arial"/>
              </a:rPr>
              <a:t>Public awareness:</a:t>
            </a:r>
          </a:p>
        </p:txBody>
      </p:sp>
      <p:sp>
        <p:nvSpPr>
          <p:cNvPr id="32775" name="TextBox 32774"/>
          <p:cNvSpPr txBox="1"/>
          <p:nvPr/>
        </p:nvSpPr>
        <p:spPr>
          <a:xfrm>
            <a:off x="502920" y="4224528"/>
            <a:ext cx="3886200" cy="11887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0">
                <a:solidFill>
                  <a:srgbClr val="263445"/>
                </a:solidFill>
                <a:latin typeface="Arial"/>
              </a:rPr>
              <a:t>publication does not guarantee that affected people understand a new rule.</a:t>
            </a:r>
          </a:p>
        </p:txBody>
      </p:sp>
      <p:sp>
        <p:nvSpPr>
          <p:cNvPr id="32776" name="TextBox 32775"/>
          <p:cNvSpPr txBox="1"/>
          <p:nvPr/>
        </p:nvSpPr>
        <p:spPr>
          <a:xfrm>
            <a:off x="4709160" y="3474720"/>
            <a:ext cx="3886200" cy="7315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300" b="1">
                <a:solidFill>
                  <a:srgbClr val="167D8D"/>
                </a:solidFill>
                <a:latin typeface="Arial"/>
              </a:rPr>
              <a:t>Volume and complexity:</a:t>
            </a:r>
          </a:p>
        </p:txBody>
      </p:sp>
      <p:sp>
        <p:nvSpPr>
          <p:cNvPr id="32777" name="TextBox 32776"/>
          <p:cNvSpPr txBox="1"/>
          <p:nvPr/>
        </p:nvSpPr>
        <p:spPr>
          <a:xfrm>
            <a:off x="4709160" y="4224528"/>
            <a:ext cx="3886200" cy="11887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0">
                <a:solidFill>
                  <a:srgbClr val="263445"/>
                </a:solidFill>
                <a:latin typeface="Arial"/>
              </a:rPr>
              <a:t>the quantity of delegated legislation can make scrutiny and tracking changes difficult.</a:t>
            </a:r>
          </a:p>
        </p:txBody>
      </p:sp>
      <p:sp>
        <p:nvSpPr>
          <p:cNvPr id="32778" name="TextBox 32777"/>
          <p:cNvSpPr txBox="1"/>
          <p:nvPr/>
        </p:nvSpPr>
        <p:spPr>
          <a:xfrm>
            <a:off x="502920" y="5532120"/>
            <a:ext cx="8138160" cy="1005840"/>
          </a:xfrm>
          <a:prstGeom prst="rect">
            <a:avLst/>
          </a:prstGeom>
          <a:solidFill>
            <a:srgbClr val="EEF5F5"/>
          </a:solidFill>
        </p:spPr>
        <p:txBody>
          <a:bodyPr wrap="square" lIns="164592" tIns="128016" rIns="164592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000" b="0">
                <a:solidFill>
                  <a:srgbClr val="17324D"/>
                </a:solidFill>
                <a:latin typeface="Arial"/>
              </a:rPr>
              <a:t>Evaluation: weigh these risks against speed, expertise and the accountability mechanisms that actually apply.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charRg st="65" end="6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555">
                                            <p:txEl>
                                              <p:charRg st="65" end="6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charRg st="65" end="6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555">
                                            <p:txEl>
                                              <p:charRg st="65" end="6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charRg st="65" end="6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555">
                                            <p:txEl>
                                              <p:charRg st="65" end="6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4">
            <a:extLst>
              <a:ext uri="{FF2B5EF4-FFF2-40B4-BE49-F238E27FC236}">
                <a16:creationId xmlns:a16="http://schemas.microsoft.com/office/drawing/2014/main" id="{E9EB0CC4-9B5A-DCED-38A5-867073378AD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2920" y="338328"/>
            <a:ext cx="8138160" cy="731520"/>
          </a:xfrm>
        </p:spPr>
        <p:txBody>
          <a:bodyPr wrap="square" lIns="18288" tIns="18288" rIns="18288" bIns="18288" anchor="t">
            <a:noAutofit/>
          </a:bodyPr>
          <a:lstStyle/>
          <a:p>
            <a: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sz="2800" b="1">
                <a:solidFill>
                  <a:srgbClr val="17324D"/>
                </a:solidFill>
                <a:latin typeface="Arial"/>
              </a:rPr>
              <a:t>The need for controls on DL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2F93A8B9-C6FB-B915-CB1C-2750F05CA3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2920" y="1280160"/>
            <a:ext cx="8138160" cy="777240"/>
          </a:xfrm>
        </p:spPr>
        <p:txBody>
          <a:bodyPr wrap="square" lIns="18288" tIns="18288" rIns="18288" bIns="18288" rtlCol="0" anchor="t">
            <a:noAutofit/>
          </a:bodyPr>
          <a:lstStyle/>
          <a:p>
            <a:pPr marL="0" indent="0" algn="l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300" b="0">
                <a:solidFill>
                  <a:srgbClr val="263445"/>
                </a:solidFill>
                <a:latin typeface="Arial"/>
              </a:rPr>
              <a:t>Controls help ensure that delegated powers stay within legal limits and remain accountable.</a:t>
            </a:r>
            <a:endParaRPr lang="en-GB" sz="2100" b="1">
              <a:solidFill>
                <a:srgbClr val="000000"/>
              </a:solidFill>
            </a:endParaRPr>
          </a:p>
        </p:txBody>
      </p:sp>
      <p:sp>
        <p:nvSpPr>
          <p:cNvPr id="33795" name="TextBox 33794"/>
          <p:cNvSpPr txBox="1"/>
          <p:nvPr/>
        </p:nvSpPr>
        <p:spPr>
          <a:xfrm>
            <a:off x="502920" y="2468880"/>
            <a:ext cx="2468880" cy="5486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3400" b="1">
                <a:solidFill>
                  <a:srgbClr val="167D8D"/>
                </a:solidFill>
                <a:latin typeface="Arial"/>
              </a:rPr>
              <a:t>01</a:t>
            </a:r>
          </a:p>
        </p:txBody>
      </p:sp>
      <p:sp>
        <p:nvSpPr>
          <p:cNvPr id="33796" name="TextBox 33795"/>
          <p:cNvSpPr txBox="1"/>
          <p:nvPr/>
        </p:nvSpPr>
        <p:spPr>
          <a:xfrm>
            <a:off x="502920" y="3136392"/>
            <a:ext cx="2468880" cy="8686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300" b="1">
                <a:solidFill>
                  <a:srgbClr val="17324D"/>
                </a:solidFill>
                <a:latin typeface="Arial"/>
              </a:rPr>
              <a:t>The enabling Act:</a:t>
            </a:r>
          </a:p>
        </p:txBody>
      </p:sp>
      <p:sp>
        <p:nvSpPr>
          <p:cNvPr id="33797" name="TextBox 33796"/>
          <p:cNvSpPr txBox="1"/>
          <p:nvPr/>
        </p:nvSpPr>
        <p:spPr>
          <a:xfrm>
            <a:off x="502920" y="4078224"/>
            <a:ext cx="2468880" cy="1508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000" b="0">
                <a:solidFill>
                  <a:srgbClr val="263445"/>
                </a:solidFill>
                <a:latin typeface="Arial"/>
              </a:rPr>
              <a:t>defines the power and sets procedural requirements.</a:t>
            </a:r>
          </a:p>
        </p:txBody>
      </p:sp>
      <p:sp>
        <p:nvSpPr>
          <p:cNvPr id="33798" name="TextBox 33797"/>
          <p:cNvSpPr txBox="1"/>
          <p:nvPr/>
        </p:nvSpPr>
        <p:spPr>
          <a:xfrm>
            <a:off x="3310128" y="2468880"/>
            <a:ext cx="2468880" cy="5486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3400" b="1">
                <a:solidFill>
                  <a:srgbClr val="167D8D"/>
                </a:solidFill>
                <a:latin typeface="Arial"/>
              </a:rPr>
              <a:t>02</a:t>
            </a:r>
          </a:p>
        </p:txBody>
      </p:sp>
      <p:sp>
        <p:nvSpPr>
          <p:cNvPr id="33799" name="TextBox 33798"/>
          <p:cNvSpPr txBox="1"/>
          <p:nvPr/>
        </p:nvSpPr>
        <p:spPr>
          <a:xfrm>
            <a:off x="3310128" y="3136392"/>
            <a:ext cx="2468880" cy="8686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300" b="1">
                <a:solidFill>
                  <a:srgbClr val="17324D"/>
                </a:solidFill>
                <a:latin typeface="Arial"/>
              </a:rPr>
              <a:t>Parliamentary control:</a:t>
            </a:r>
          </a:p>
        </p:txBody>
      </p:sp>
      <p:sp>
        <p:nvSpPr>
          <p:cNvPr id="33800" name="TextBox 33799"/>
          <p:cNvSpPr txBox="1"/>
          <p:nvPr/>
        </p:nvSpPr>
        <p:spPr>
          <a:xfrm>
            <a:off x="3310128" y="4078224"/>
            <a:ext cx="2468880" cy="1508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000" b="0">
                <a:solidFill>
                  <a:srgbClr val="263445"/>
                </a:solidFill>
                <a:latin typeface="Arial"/>
              </a:rPr>
              <a:t>negative or affirmative procedures, supported by specialist scrutiny committees.</a:t>
            </a:r>
          </a:p>
        </p:txBody>
      </p:sp>
      <p:sp>
        <p:nvSpPr>
          <p:cNvPr id="33801" name="TextBox 33800"/>
          <p:cNvSpPr txBox="1"/>
          <p:nvPr/>
        </p:nvSpPr>
        <p:spPr>
          <a:xfrm>
            <a:off x="6117336" y="2468880"/>
            <a:ext cx="2468880" cy="5486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3400" b="1">
                <a:solidFill>
                  <a:srgbClr val="167D8D"/>
                </a:solidFill>
                <a:latin typeface="Arial"/>
              </a:rPr>
              <a:t>03</a:t>
            </a:r>
          </a:p>
        </p:txBody>
      </p:sp>
      <p:sp>
        <p:nvSpPr>
          <p:cNvPr id="33802" name="TextBox 33801"/>
          <p:cNvSpPr txBox="1"/>
          <p:nvPr/>
        </p:nvSpPr>
        <p:spPr>
          <a:xfrm>
            <a:off x="6117336" y="3136392"/>
            <a:ext cx="2468880" cy="8686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300" b="1">
                <a:solidFill>
                  <a:srgbClr val="17324D"/>
                </a:solidFill>
                <a:latin typeface="Arial"/>
              </a:rPr>
              <a:t>Judicial review:</a:t>
            </a:r>
          </a:p>
        </p:txBody>
      </p:sp>
      <p:sp>
        <p:nvSpPr>
          <p:cNvPr id="33803" name="TextBox 33802"/>
          <p:cNvSpPr txBox="1"/>
          <p:nvPr/>
        </p:nvSpPr>
        <p:spPr>
          <a:xfrm>
            <a:off x="6117336" y="4078224"/>
            <a:ext cx="2468880" cy="1508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000" b="0">
                <a:solidFill>
                  <a:srgbClr val="263445"/>
                </a:solidFill>
                <a:latin typeface="Arial"/>
              </a:rPr>
              <a:t>courts can examine the legality of delegated legislation.</a:t>
            </a:r>
          </a:p>
        </p:txBody>
      </p:sp>
      <p:sp>
        <p:nvSpPr>
          <p:cNvPr id="33804" name="TextBox 33803"/>
          <p:cNvSpPr txBox="1"/>
          <p:nvPr/>
        </p:nvSpPr>
        <p:spPr>
          <a:xfrm>
            <a:off x="502920" y="5806440"/>
            <a:ext cx="8138160" cy="777240"/>
          </a:xfrm>
          <a:prstGeom prst="rect">
            <a:avLst/>
          </a:prstGeom>
          <a:solidFill>
            <a:srgbClr val="EEF5F5"/>
          </a:solidFill>
        </p:spPr>
        <p:txBody>
          <a:bodyPr wrap="square" lIns="164592" tIns="128016" rIns="164592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000" b="0">
                <a:solidFill>
                  <a:srgbClr val="17324D"/>
                </a:solidFill>
                <a:latin typeface="Arial"/>
              </a:rPr>
              <a:t>Evaluation: scrutiny consumes time, but speed alone does not justify inadequate safeguards.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charRg st="92" end="9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411">
                                            <p:txEl>
                                              <p:charRg st="92" end="9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charRg st="92" end="9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411">
                                            <p:txEl>
                                              <p:charRg st="92" end="9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charRg st="92" end="9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411">
                                            <p:txEl>
                                              <p:charRg st="92" end="9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charRg st="92" end="9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411">
                                            <p:txEl>
                                              <p:charRg st="92" end="9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4">
            <a:extLst>
              <a:ext uri="{FF2B5EF4-FFF2-40B4-BE49-F238E27FC236}">
                <a16:creationId xmlns:a16="http://schemas.microsoft.com/office/drawing/2014/main" id="{ED7F2192-6008-8CA2-ED51-275B020C2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2920" y="338328"/>
            <a:ext cx="8138160" cy="731520"/>
          </a:xfrm>
        </p:spPr>
        <p:txBody>
          <a:bodyPr wrap="square" lIns="18288" tIns="18288" rIns="18288" bIns="18288" anchor="t">
            <a:noAutofit/>
          </a:bodyPr>
          <a:lstStyle/>
          <a:p>
            <a: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sz="2800" b="1">
                <a:solidFill>
                  <a:srgbClr val="17324D"/>
                </a:solidFill>
                <a:latin typeface="Arial"/>
              </a:rPr>
              <a:t>The Scrutiny Process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B4DFBF7E-FE18-891C-DB9D-2D3B04829C8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2920" y="1280160"/>
            <a:ext cx="8138160" cy="822960"/>
          </a:xfrm>
        </p:spPr>
        <p:txBody>
          <a:bodyPr wrap="square" lIns="18288" tIns="18288" rIns="18288" bIns="18288" rtlCol="0" anchor="t">
            <a:noAutofit/>
          </a:bodyPr>
          <a:lstStyle/>
          <a:p>
            <a:pPr marL="0" indent="0" algn="l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200" b="0">
                <a:solidFill>
                  <a:srgbClr val="263445"/>
                </a:solidFill>
                <a:latin typeface="Arial"/>
              </a:rPr>
              <a:t>Approval is not always required before an instrument takes effect. The enabling Act determines the route.</a:t>
            </a:r>
          </a:p>
        </p:txBody>
      </p:sp>
      <p:sp>
        <p:nvSpPr>
          <p:cNvPr id="35843" name="TextBox 35842"/>
          <p:cNvSpPr txBox="1"/>
          <p:nvPr/>
        </p:nvSpPr>
        <p:spPr>
          <a:xfrm>
            <a:off x="502920" y="2468880"/>
            <a:ext cx="3749039" cy="5029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400" b="1">
                <a:solidFill>
                  <a:srgbClr val="167D8D"/>
                </a:solidFill>
                <a:latin typeface="Arial"/>
              </a:rPr>
              <a:t>Negative procedure:</a:t>
            </a:r>
          </a:p>
        </p:txBody>
      </p:sp>
      <p:sp>
        <p:nvSpPr>
          <p:cNvPr id="35844" name="TextBox 35843"/>
          <p:cNvSpPr txBox="1"/>
          <p:nvPr/>
        </p:nvSpPr>
        <p:spPr>
          <a:xfrm>
            <a:off x="502920" y="3090672"/>
            <a:ext cx="3749039" cy="17373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0">
                <a:solidFill>
                  <a:srgbClr val="263445"/>
                </a:solidFill>
                <a:latin typeface="Arial"/>
              </a:rPr>
              <a:t>an instrument can take effect without an approval vote, but either House can usually annul it within the specified period.</a:t>
            </a:r>
          </a:p>
        </p:txBody>
      </p:sp>
      <p:sp>
        <p:nvSpPr>
          <p:cNvPr id="35845" name="TextBox 35844"/>
          <p:cNvSpPr txBox="1"/>
          <p:nvPr/>
        </p:nvSpPr>
        <p:spPr>
          <a:xfrm>
            <a:off x="4663440" y="2468880"/>
            <a:ext cx="3977639" cy="4572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300" b="1">
                <a:solidFill>
                  <a:srgbClr val="167D8D"/>
                </a:solidFill>
                <a:latin typeface="Arial"/>
              </a:rPr>
              <a:t>Draft affirmative:</a:t>
            </a:r>
          </a:p>
        </p:txBody>
      </p:sp>
      <p:sp>
        <p:nvSpPr>
          <p:cNvPr id="35846" name="TextBox 35845"/>
          <p:cNvSpPr txBox="1"/>
          <p:nvPr/>
        </p:nvSpPr>
        <p:spPr>
          <a:xfrm>
            <a:off x="4663440" y="2980944"/>
            <a:ext cx="3977639" cy="7498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0">
                <a:solidFill>
                  <a:srgbClr val="263445"/>
                </a:solidFill>
                <a:latin typeface="Arial"/>
              </a:rPr>
              <a:t>approval precedes making the instrument.</a:t>
            </a:r>
          </a:p>
        </p:txBody>
      </p:sp>
      <p:sp>
        <p:nvSpPr>
          <p:cNvPr id="35847" name="TextBox 35846"/>
          <p:cNvSpPr txBox="1"/>
          <p:nvPr/>
        </p:nvSpPr>
        <p:spPr>
          <a:xfrm>
            <a:off x="4663440" y="3840480"/>
            <a:ext cx="3977639" cy="4572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300" b="1">
                <a:solidFill>
                  <a:srgbClr val="167D8D"/>
                </a:solidFill>
                <a:latin typeface="Arial"/>
              </a:rPr>
              <a:t>Made affirmative:</a:t>
            </a:r>
          </a:p>
        </p:txBody>
      </p:sp>
      <p:sp>
        <p:nvSpPr>
          <p:cNvPr id="35848" name="TextBox 35847"/>
          <p:cNvSpPr txBox="1"/>
          <p:nvPr/>
        </p:nvSpPr>
        <p:spPr>
          <a:xfrm>
            <a:off x="4663440" y="4361688"/>
            <a:ext cx="3977639" cy="78638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0">
                <a:solidFill>
                  <a:srgbClr val="263445"/>
                </a:solidFill>
                <a:latin typeface="Arial"/>
              </a:rPr>
              <a:t>approval must follow within a statutory deadline.</a:t>
            </a:r>
          </a:p>
        </p:txBody>
      </p:sp>
      <p:sp>
        <p:nvSpPr>
          <p:cNvPr id="35849" name="TextBox 35848"/>
          <p:cNvSpPr txBox="1"/>
          <p:nvPr/>
        </p:nvSpPr>
        <p:spPr>
          <a:xfrm>
            <a:off x="502920" y="5349240"/>
            <a:ext cx="8138160" cy="5943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1900" b="0">
                <a:solidFill>
                  <a:srgbClr val="263445"/>
                </a:solidFill>
                <a:latin typeface="Arial"/>
              </a:rPr>
              <a:t>Scrutiny committees report concerns. Their reports do not themselves annul an instrument.</a:t>
            </a:r>
          </a:p>
        </p:txBody>
      </p:sp>
      <p:sp>
        <p:nvSpPr>
          <p:cNvPr id="35850" name="TextBox 35849"/>
          <p:cNvSpPr txBox="1"/>
          <p:nvPr/>
        </p:nvSpPr>
        <p:spPr>
          <a:xfrm>
            <a:off x="502920" y="6053328"/>
            <a:ext cx="8138160" cy="5943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1900" b="0">
                <a:solidFill>
                  <a:srgbClr val="17324D"/>
                </a:solidFill>
                <a:latin typeface="Arial"/>
              </a:rPr>
              <a:t>Evaluation: formal opportunities to object do not guarantee time for debate or effective challenge.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charRg st="106" end="10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charRg st="106" end="10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charRg st="106" end="10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charRg st="106" end="10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charRg st="106" end="10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483">
                                            <p:txEl>
                                              <p:charRg st="106" end="10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4">
            <a:extLst>
              <a:ext uri="{FF2B5EF4-FFF2-40B4-BE49-F238E27FC236}">
                <a16:creationId xmlns:a16="http://schemas.microsoft.com/office/drawing/2014/main" id="{7776C737-B397-CE70-9EEF-7064168742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2920" y="338328"/>
            <a:ext cx="8138160" cy="548640"/>
          </a:xfrm>
        </p:spPr>
        <p:txBody>
          <a:bodyPr wrap="square" lIns="18288" tIns="18288" rIns="18288" bIns="18288" anchor="t">
            <a:noAutofit/>
          </a:bodyPr>
          <a:lstStyle/>
          <a:p>
            <a: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800" b="1">
                <a:solidFill>
                  <a:srgbClr val="17324D"/>
                </a:solidFill>
                <a:latin typeface="Arial"/>
              </a:defRPr>
            </a:pPr>
            <a:r>
              <a:rPr sz="2800" b="1">
                <a:solidFill>
                  <a:srgbClr val="17324D"/>
                </a:solidFill>
                <a:latin typeface="Arial"/>
              </a:rPr>
              <a:t>Scrutiny Committees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EEB70048-6657-E0E5-D08C-5BE00082C1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2920" y="2788920"/>
            <a:ext cx="3749039" cy="1691640"/>
          </a:xfrm>
        </p:spPr>
        <p:txBody>
          <a:bodyPr wrap="square" lIns="18288" tIns="18288" rIns="18288" bIns="18288" rtlCol="0" anchor="t">
            <a:noAutofit/>
          </a:bodyPr>
          <a:lstStyle/>
          <a:p>
            <a:pPr marL="0" indent="0" algn="l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sz="2100" b="0">
                <a:solidFill>
                  <a:srgbClr val="263445"/>
                </a:solidFill>
                <a:latin typeface="Arial"/>
              </a:rPr>
              <a:t>examines technical and legal issues, including drafting defects and whether an instrument stays within its enabling power.</a:t>
            </a:r>
          </a:p>
        </p:txBody>
      </p:sp>
      <p:sp>
        <p:nvSpPr>
          <p:cNvPr id="36867" name="TextBox 36866"/>
          <p:cNvSpPr txBox="1"/>
          <p:nvPr/>
        </p:nvSpPr>
        <p:spPr>
          <a:xfrm>
            <a:off x="502920" y="950976"/>
            <a:ext cx="8138160" cy="57607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1600" b="0">
                <a:solidFill>
                  <a:srgbClr val="167D8D"/>
                </a:solidFill>
                <a:latin typeface="Arial"/>
              </a:rPr>
              <a:t>JCSI and the House of Lords Secondary Legislation Scrutiny Committee</a:t>
            </a:r>
          </a:p>
        </p:txBody>
      </p:sp>
      <p:sp>
        <p:nvSpPr>
          <p:cNvPr id="36868" name="TextBox 36867"/>
          <p:cNvSpPr txBox="1"/>
          <p:nvPr/>
        </p:nvSpPr>
        <p:spPr>
          <a:xfrm>
            <a:off x="502920" y="1755648"/>
            <a:ext cx="3749039" cy="9144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300" b="1">
                <a:solidFill>
                  <a:srgbClr val="167D8D"/>
                </a:solidFill>
                <a:latin typeface="Arial"/>
              </a:rPr>
              <a:t>Joint Committee on Statutory Instruments (JCSI):</a:t>
            </a:r>
          </a:p>
        </p:txBody>
      </p:sp>
      <p:sp>
        <p:nvSpPr>
          <p:cNvPr id="36869" name="TextBox 36868"/>
          <p:cNvSpPr txBox="1"/>
          <p:nvPr/>
        </p:nvSpPr>
        <p:spPr>
          <a:xfrm>
            <a:off x="502920" y="4590288"/>
            <a:ext cx="3749039" cy="6675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000" b="1">
                <a:solidFill>
                  <a:srgbClr val="17324D"/>
                </a:solidFill>
                <a:latin typeface="Arial"/>
              </a:rPr>
              <a:t>The JCSI does not assess policy merits.</a:t>
            </a:r>
          </a:p>
        </p:txBody>
      </p:sp>
      <p:sp>
        <p:nvSpPr>
          <p:cNvPr id="36870" name="TextBox 36869"/>
          <p:cNvSpPr txBox="1"/>
          <p:nvPr/>
        </p:nvSpPr>
        <p:spPr>
          <a:xfrm>
            <a:off x="4663440" y="1755648"/>
            <a:ext cx="3977639" cy="9144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300" b="1">
                <a:solidFill>
                  <a:srgbClr val="167D8D"/>
                </a:solidFill>
                <a:latin typeface="Arial"/>
              </a:rPr>
              <a:t>Secondary Legislation Scrutiny Committee (SLSC):</a:t>
            </a:r>
          </a:p>
        </p:txBody>
      </p:sp>
      <p:sp>
        <p:nvSpPr>
          <p:cNvPr id="36871" name="TextBox 36870"/>
          <p:cNvSpPr txBox="1"/>
          <p:nvPr/>
        </p:nvSpPr>
        <p:spPr>
          <a:xfrm>
            <a:off x="4663440" y="2788920"/>
            <a:ext cx="3977639" cy="16916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0">
                <a:solidFill>
                  <a:srgbClr val="263445"/>
                </a:solidFill>
                <a:latin typeface="Arial"/>
              </a:rPr>
              <a:t>examines policy merits and supporting explanations for instruments within its remit.</a:t>
            </a:r>
          </a:p>
        </p:txBody>
      </p:sp>
      <p:sp>
        <p:nvSpPr>
          <p:cNvPr id="36872" name="TextBox 36871"/>
          <p:cNvSpPr txBox="1"/>
          <p:nvPr/>
        </p:nvSpPr>
        <p:spPr>
          <a:xfrm>
            <a:off x="502920" y="5440680"/>
            <a:ext cx="8138160" cy="7315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000" b="0">
                <a:solidFill>
                  <a:srgbClr val="263445"/>
                </a:solidFill>
                <a:latin typeface="Arial"/>
              </a:rPr>
              <a:t>Committees draw concerns to Parliament’s attention. They do not themselves approve or annul an instrument.</a:t>
            </a:r>
          </a:p>
        </p:txBody>
      </p:sp>
      <p:sp>
        <p:nvSpPr>
          <p:cNvPr id="36873" name="TextBox 36872"/>
          <p:cNvSpPr txBox="1"/>
          <p:nvPr/>
        </p:nvSpPr>
        <p:spPr>
          <a:xfrm>
            <a:off x="502920" y="6217920"/>
            <a:ext cx="8138160" cy="4297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1800" b="1">
                <a:solidFill>
                  <a:srgbClr val="167D8D"/>
                </a:solidFill>
                <a:latin typeface="Arial"/>
              </a:rPr>
              <a:t>Key distinction: ‘Is this legally authorised?’ differs from ‘Is this policy justified?’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charRg st="123" end="1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507">
                                            <p:txEl>
                                              <p:charRg st="123" end="1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charRg st="123" end="1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507">
                                            <p:txEl>
                                              <p:charRg st="123" end="1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charRg st="123" end="1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507">
                                            <p:txEl>
                                              <p:charRg st="123" end="1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4">
            <a:extLst>
              <a:ext uri="{FF2B5EF4-FFF2-40B4-BE49-F238E27FC236}">
                <a16:creationId xmlns:a16="http://schemas.microsoft.com/office/drawing/2014/main" id="{AA3DED8F-D67C-D093-3267-C8D40D9843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2920" y="338328"/>
            <a:ext cx="8138160" cy="731520"/>
          </a:xfrm>
        </p:spPr>
        <p:txBody>
          <a:bodyPr wrap="square" lIns="18288" tIns="18288" rIns="18288" bIns="18288" anchor="t">
            <a:noAutofit/>
          </a:bodyPr>
          <a:lstStyle/>
          <a:p>
            <a: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sz="2800" b="1">
                <a:solidFill>
                  <a:srgbClr val="17324D"/>
                </a:solidFill>
                <a:latin typeface="Arial"/>
              </a:rPr>
              <a:t>Judicial Review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1FCCA56D-C96C-4D9D-41AC-D4521BB2F5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2920" y="1280160"/>
            <a:ext cx="8138160" cy="758952"/>
          </a:xfrm>
        </p:spPr>
        <p:txBody>
          <a:bodyPr wrap="square" lIns="18288" tIns="18288" rIns="18288" bIns="18288" anchor="t">
            <a:noAutofit/>
          </a:bodyPr>
          <a:lstStyle/>
          <a:p>
            <a: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sz="2200" b="0">
                <a:solidFill>
                  <a:srgbClr val="263445"/>
                </a:solidFill>
                <a:latin typeface="Arial"/>
              </a:rPr>
              <a:t>Judicial review concerns legality. Courts may declare delegated legislation invalid or quash it.</a:t>
            </a:r>
          </a:p>
        </p:txBody>
      </p:sp>
      <p:sp>
        <p:nvSpPr>
          <p:cNvPr id="37891" name="TextBox 37890"/>
          <p:cNvSpPr txBox="1"/>
          <p:nvPr/>
        </p:nvSpPr>
        <p:spPr>
          <a:xfrm>
            <a:off x="502920" y="2432304"/>
            <a:ext cx="3886200" cy="78638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300" b="1">
                <a:solidFill>
                  <a:srgbClr val="167D8D"/>
                </a:solidFill>
                <a:latin typeface="Arial"/>
              </a:rPr>
              <a:t>Substantive ultra vires:</a:t>
            </a:r>
          </a:p>
        </p:txBody>
      </p:sp>
      <p:sp>
        <p:nvSpPr>
          <p:cNvPr id="37892" name="TextBox 37891"/>
          <p:cNvSpPr txBox="1"/>
          <p:nvPr/>
        </p:nvSpPr>
        <p:spPr>
          <a:xfrm>
            <a:off x="502920" y="3273552"/>
            <a:ext cx="3886200" cy="11247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0">
                <a:solidFill>
                  <a:srgbClr val="263445"/>
                </a:solidFill>
                <a:latin typeface="Arial"/>
              </a:rPr>
              <a:t>the rule goes beyond the power granted by the enabling Act.</a:t>
            </a:r>
          </a:p>
        </p:txBody>
      </p:sp>
      <p:sp>
        <p:nvSpPr>
          <p:cNvPr id="37893" name="TextBox 37892"/>
          <p:cNvSpPr txBox="1"/>
          <p:nvPr/>
        </p:nvSpPr>
        <p:spPr>
          <a:xfrm>
            <a:off x="502920" y="4526280"/>
            <a:ext cx="3886200" cy="85953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1800" b="0">
                <a:solidFill>
                  <a:srgbClr val="17324D"/>
                </a:solidFill>
                <a:latin typeface="Arial"/>
              </a:rPr>
              <a:t>Historical illustration: A-G v Fulham Corporation [1921].</a:t>
            </a:r>
          </a:p>
        </p:txBody>
      </p:sp>
      <p:sp>
        <p:nvSpPr>
          <p:cNvPr id="37894" name="TextBox 37893"/>
          <p:cNvSpPr txBox="1"/>
          <p:nvPr/>
        </p:nvSpPr>
        <p:spPr>
          <a:xfrm>
            <a:off x="4663440" y="2432304"/>
            <a:ext cx="3886200" cy="78638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300" b="1">
                <a:solidFill>
                  <a:srgbClr val="167D8D"/>
                </a:solidFill>
                <a:latin typeface="Arial"/>
              </a:rPr>
              <a:t>Procedural ultra vires:</a:t>
            </a:r>
          </a:p>
        </p:txBody>
      </p:sp>
      <p:sp>
        <p:nvSpPr>
          <p:cNvPr id="37895" name="TextBox 37894"/>
          <p:cNvSpPr txBox="1"/>
          <p:nvPr/>
        </p:nvSpPr>
        <p:spPr>
          <a:xfrm>
            <a:off x="4663440" y="3273552"/>
            <a:ext cx="3886200" cy="11247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100" b="0">
                <a:solidFill>
                  <a:srgbClr val="263445"/>
                </a:solidFill>
                <a:latin typeface="Arial"/>
              </a:rPr>
              <a:t>the maker fails to follow a legally required procedure, such as consultation.</a:t>
            </a:r>
          </a:p>
        </p:txBody>
      </p:sp>
      <p:sp>
        <p:nvSpPr>
          <p:cNvPr id="37896" name="TextBox 37895"/>
          <p:cNvSpPr txBox="1"/>
          <p:nvPr/>
        </p:nvSpPr>
        <p:spPr>
          <a:xfrm>
            <a:off x="4663440" y="4526280"/>
            <a:ext cx="3886200" cy="85953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1800" b="0">
                <a:solidFill>
                  <a:srgbClr val="17324D"/>
                </a:solidFill>
                <a:latin typeface="Arial"/>
              </a:rPr>
              <a:t>Historical illustration: Agricultural Training Board v Aylesbury Mushrooms [1972].</a:t>
            </a:r>
          </a:p>
        </p:txBody>
      </p:sp>
      <p:sp>
        <p:nvSpPr>
          <p:cNvPr id="37897" name="TextBox 37896"/>
          <p:cNvSpPr txBox="1"/>
          <p:nvPr/>
        </p:nvSpPr>
        <p:spPr>
          <a:xfrm>
            <a:off x="502920" y="5559552"/>
            <a:ext cx="8138160" cy="6400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1900" b="1">
                <a:solidFill>
                  <a:srgbClr val="167D8D"/>
                </a:solidFill>
                <a:latin typeface="Arial"/>
              </a:rPr>
              <a:t>Application: </a:t>
            </a:r>
            <a:r>
              <a:rPr sz="1900" b="0">
                <a:solidFill>
                  <a:srgbClr val="263445"/>
                </a:solidFill>
                <a:latin typeface="Arial"/>
              </a:rPr>
              <a:t>identify the enabling power, compare the challenged rule with it and explain any procedural failure.</a:t>
            </a:r>
          </a:p>
        </p:txBody>
      </p:sp>
      <p:sp>
        <p:nvSpPr>
          <p:cNvPr id="37898" name="TextBox 37897"/>
          <p:cNvSpPr txBox="1"/>
          <p:nvPr/>
        </p:nvSpPr>
        <p:spPr>
          <a:xfrm>
            <a:off x="502920" y="6272784"/>
            <a:ext cx="813816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lnSpc>
                <a:spcPct val="110000"/>
              </a:lnSpc>
              <a:spcAft>
                <a:spcPts val="0"/>
              </a:spcAft>
              <a:buNone/>
            </a:pPr>
            <a:r>
              <a:rPr sz="2000" b="1">
                <a:solidFill>
                  <a:srgbClr val="167D8D"/>
                </a:solidFill>
                <a:latin typeface="Arial"/>
              </a:rPr>
              <a:t>A policy disagreement alone does not establish unlawfulness.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charRg st="97" end="9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531">
                                            <p:txEl>
                                              <p:charRg st="97" end="9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charRg st="97" end="9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2531">
                                            <p:txEl>
                                              <p:charRg st="97" end="9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4">
            <a:extLst>
              <a:ext uri="{FF2B5EF4-FFF2-40B4-BE49-F238E27FC236}">
                <a16:creationId xmlns:a16="http://schemas.microsoft.com/office/drawing/2014/main" id="{7FAB876B-3394-D627-1A1E-9FAA590015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ts val="339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lang="en-GB" altLang="en-US" sz="3000" b="1">
                <a:solidFill>
                  <a:srgbClr val="17324D"/>
                </a:solidFill>
                <a:latin typeface="Arial"/>
              </a:rPr>
              <a:t>Test questions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7997123A-902C-D1D5-D9EB-0CACA8A437A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2920" y="1280160"/>
            <a:ext cx="8138160" cy="5001768"/>
          </a:xfrm>
        </p:spPr>
        <p:txBody>
          <a:bodyPr wrap="square" lIns="18288" tIns="18288" rIns="18288" bIns="18288" rtlCol="0">
            <a:noAutofit/>
          </a:bodyPr>
          <a:lstStyle/>
          <a:p>
            <a:pPr marL="0" indent="0" algn="l" fontAlgn="auto">
              <a:lnSpc>
                <a:spcPts val="2372"/>
              </a:lnSpc>
              <a:spcBef>
                <a:spcPts val="0"/>
              </a:spcBef>
              <a:spcAft>
                <a:spcPts val="1600"/>
              </a:spcAft>
              <a:buFontTx/>
              <a:buNone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1">
                <a:solidFill>
                  <a:srgbClr val="167D8D"/>
                </a:solidFill>
                <a:latin typeface="Arial"/>
              </a:rPr>
              <a:t>	</a:t>
            </a: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 b="1">
              <a:solidFill>
                <a:srgbClr val="000000"/>
              </a:solidFill>
            </a:endParaRPr>
          </a:p>
          <a:p>
            <a:pPr marL="200660" indent="-164465" algn="l" fontAlgn="auto">
              <a:lnSpc>
                <a:spcPts val="2372"/>
              </a:lnSpc>
              <a:spcBef>
                <a:spcPts val="0"/>
              </a:spcBef>
              <a:spcAft>
                <a:spcPts val="16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1">
                <a:solidFill>
                  <a:srgbClr val="167D8D"/>
                </a:solidFill>
                <a:latin typeface="Arial"/>
              </a:rPr>
              <a:t>Define what is meant by Delegated Legislation</a:t>
            </a:r>
            <a:r>
              <a:rPr lang="en-GB" sz="2100">
                <a:solidFill>
                  <a:srgbClr val="263445"/>
                </a:solidFill>
                <a:latin typeface="Arial"/>
              </a:rPr>
              <a:t>.</a:t>
            </a:r>
            <a:endParaRPr lang="en-GB" sz="2100">
              <a:solidFill>
                <a:srgbClr val="263445"/>
              </a:solidFill>
              <a:latin typeface="Arial"/>
              <a:cs typeface="Arial"/>
            </a:endParaRP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rgbClr val="000000"/>
              </a:solidFill>
            </a:endParaRPr>
          </a:p>
          <a:p>
            <a:pPr marL="200660" indent="-164465" algn="l" fontAlgn="auto">
              <a:lnSpc>
                <a:spcPts val="2372"/>
              </a:lnSpc>
              <a:spcBef>
                <a:spcPts val="0"/>
              </a:spcBef>
              <a:spcAft>
                <a:spcPts val="16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1">
                <a:solidFill>
                  <a:srgbClr val="167D8D"/>
                </a:solidFill>
                <a:latin typeface="Arial"/>
              </a:rPr>
              <a:t>Describe</a:t>
            </a:r>
            <a:r>
              <a:rPr lang="en-GB" sz="2100">
                <a:solidFill>
                  <a:srgbClr val="263445"/>
                </a:solidFill>
                <a:latin typeface="Arial"/>
              </a:rPr>
              <a:t> the main types of delegated legislation.</a:t>
            </a:r>
            <a:endParaRPr lang="en-GB" sz="2100">
              <a:solidFill>
                <a:srgbClr val="263445"/>
              </a:solidFill>
              <a:latin typeface="Arial"/>
              <a:cs typeface="Arial"/>
            </a:endParaRP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rgbClr val="000000"/>
              </a:solidFill>
            </a:endParaRPr>
          </a:p>
          <a:p>
            <a:pPr marL="200660" indent="-164465" algn="l" fontAlgn="auto">
              <a:lnSpc>
                <a:spcPts val="2372"/>
              </a:lnSpc>
              <a:spcBef>
                <a:spcPts val="0"/>
              </a:spcBef>
              <a:spcAft>
                <a:spcPts val="16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1">
                <a:solidFill>
                  <a:srgbClr val="167D8D"/>
                </a:solidFill>
                <a:latin typeface="Arial"/>
              </a:rPr>
              <a:t>Note </a:t>
            </a:r>
            <a:r>
              <a:rPr lang="en-GB" sz="2100">
                <a:solidFill>
                  <a:srgbClr val="263445"/>
                </a:solidFill>
                <a:latin typeface="Arial"/>
              </a:rPr>
              <a:t>the reasons for and advantages of delegated legislation.</a:t>
            </a:r>
            <a:endParaRPr lang="en-GB" sz="2100">
              <a:solidFill>
                <a:srgbClr val="263445"/>
              </a:solidFill>
              <a:latin typeface="Arial"/>
              <a:cs typeface="Arial"/>
            </a:endParaRP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rgbClr val="000000"/>
              </a:solidFill>
            </a:endParaRPr>
          </a:p>
          <a:p>
            <a:pPr marL="200660" indent="-164465" algn="l" fontAlgn="auto">
              <a:lnSpc>
                <a:spcPts val="2372"/>
              </a:lnSpc>
              <a:spcBef>
                <a:spcPts val="0"/>
              </a:spcBef>
              <a:spcAft>
                <a:spcPts val="16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1">
                <a:solidFill>
                  <a:srgbClr val="167D8D"/>
                </a:solidFill>
                <a:latin typeface="Arial"/>
              </a:rPr>
              <a:t>Explain </a:t>
            </a:r>
            <a:r>
              <a:rPr lang="en-GB" sz="2100">
                <a:solidFill>
                  <a:srgbClr val="263445"/>
                </a:solidFill>
                <a:latin typeface="Arial"/>
              </a:rPr>
              <a:t> why there is a need for checks and balances on the use of delegated powers.</a:t>
            </a:r>
            <a:endParaRPr lang="en-GB" sz="2100">
              <a:solidFill>
                <a:srgbClr val="263445"/>
              </a:solidFill>
              <a:latin typeface="Arial"/>
              <a:cs typeface="Arial"/>
            </a:endParaRP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rgbClr val="000000"/>
              </a:solidFill>
            </a:endParaRPr>
          </a:p>
          <a:p>
            <a:pPr marL="200660" indent="-164465" algn="l" fontAlgn="auto">
              <a:lnSpc>
                <a:spcPts val="2372"/>
              </a:lnSpc>
              <a:spcBef>
                <a:spcPts val="0"/>
              </a:spcBef>
              <a:spcAft>
                <a:spcPts val="16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1">
                <a:solidFill>
                  <a:srgbClr val="167D8D"/>
                </a:solidFill>
                <a:latin typeface="Arial"/>
              </a:rPr>
              <a:t>Describe</a:t>
            </a:r>
            <a:r>
              <a:rPr lang="en-GB" sz="2100">
                <a:solidFill>
                  <a:srgbClr val="263445"/>
                </a:solidFill>
                <a:latin typeface="Arial"/>
              </a:rPr>
              <a:t> the control mechanisms on delegated legislation that currently exist. </a:t>
            </a:r>
            <a:endParaRPr lang="en-GB" sz="2100">
              <a:solidFill>
                <a:srgbClr val="263445"/>
              </a:solidFill>
              <a:latin typeface="Arial"/>
              <a:cs typeface="Arial"/>
            </a:endParaRPr>
          </a:p>
          <a:p>
            <a:pPr marL="0" indent="0" algn="l" fontAlgn="auto">
              <a:lnSpc>
                <a:spcPts val="500"/>
              </a:lnSpc>
              <a:spcBef>
                <a:spcPts val="0"/>
              </a:spcBef>
              <a:spcAft>
                <a:spcPts val="0"/>
              </a:spcAft>
              <a:buNone/>
              <a:defRPr sz="2100">
                <a:solidFill>
                  <a:srgbClr val="263445"/>
                </a:solidFill>
                <a:latin typeface="Arial"/>
              </a:defRPr>
            </a:pPr>
            <a:endParaRPr lang="en-GB" sz="500">
              <a:solidFill>
                <a:srgbClr val="000000"/>
              </a:solidFill>
            </a:endParaRPr>
          </a:p>
          <a:p>
            <a:pPr marL="200660" indent="-164465" algn="l" fontAlgn="auto">
              <a:lnSpc>
                <a:spcPts val="2372"/>
              </a:lnSpc>
              <a:spcBef>
                <a:spcPts val="0"/>
              </a:spcBef>
              <a:spcAft>
                <a:spcPts val="1600"/>
              </a:spcAft>
              <a:buFont typeface="Arial" charset="2"/>
              <a:buChar char="•"/>
              <a:defRPr sz="2100">
                <a:solidFill>
                  <a:srgbClr val="263445"/>
                </a:solidFill>
                <a:latin typeface="Arial"/>
              </a:defRPr>
            </a:pPr>
            <a:r>
              <a:rPr lang="en-GB" sz="2100" b="1">
                <a:solidFill>
                  <a:srgbClr val="167D8D"/>
                </a:solidFill>
                <a:latin typeface="Arial"/>
              </a:rPr>
              <a:t>Evaluate</a:t>
            </a:r>
            <a:r>
              <a:rPr lang="en-GB" sz="2100">
                <a:solidFill>
                  <a:srgbClr val="263445"/>
                </a:solidFill>
                <a:latin typeface="Arial"/>
              </a:rPr>
              <a:t>  how effective these mechanism are </a:t>
            </a:r>
            <a:endParaRPr lang="en-GB" sz="2100">
              <a:solidFill>
                <a:srgbClr val="263445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38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C936053F-2F89-DFBC-2A28-1A0AEB93FD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2920" y="338328"/>
            <a:ext cx="8138160" cy="685800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ts val="339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17324D"/>
                </a:solidFill>
                <a:latin typeface="Arial"/>
              </a:defRPr>
            </a:pPr>
            <a:r>
              <a:rPr lang="en-GB" altLang="en-US" sz="3000" b="1">
                <a:solidFill>
                  <a:srgbClr val="17324D"/>
                </a:solidFill>
                <a:latin typeface="Arial"/>
              </a:rPr>
              <a:t>Useful websites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D6E1047D-6340-6147-75A8-E4226F75D8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2920" y="2103120"/>
            <a:ext cx="8138160" cy="3566160"/>
          </a:xfrm>
        </p:spPr>
        <p:txBody>
          <a:bodyPr wrap="square" lIns="18288" tIns="18288" rIns="18288" bIns="18288">
            <a:noAutofit/>
          </a:bodyPr>
          <a:lstStyle/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lang="en-GB" sz="2200" b="0">
                <a:solidFill>
                  <a:srgbClr val="263445"/>
                </a:solidFill>
                <a:latin typeface="Arial"/>
              </a:rPr>
              <a:t>Legislation and revised statutory text</a:t>
            </a:r>
            <a:endParaRPr lang="en-GB" altLang="en-US" sz="2400" b="1">
              <a:solidFill>
                <a:srgbClr val="000000"/>
              </a:solidFill>
            </a:endParaRP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lang="en-GB" sz="2200" b="0">
                <a:solidFill>
                  <a:srgbClr val="263445"/>
                </a:solidFill>
                <a:latin typeface="Arial"/>
              </a:rPr>
              <a:t>www.legislation.gov.uk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lang="en-GB" sz="2200" b="0">
                <a:solidFill>
                  <a:srgbClr val="263445"/>
                </a:solidFill>
                <a:latin typeface="Arial"/>
              </a:rPr>
              <a:t>Bills, parliamentary stages and committees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lang="en-GB" sz="2200" b="0">
                <a:solidFill>
                  <a:srgbClr val="263445"/>
                </a:solidFill>
                <a:latin typeface="Arial"/>
              </a:rPr>
              <a:t>www.parliament.uk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lang="en-GB" sz="2200" b="0">
                <a:solidFill>
                  <a:srgbClr val="263445"/>
                </a:solidFill>
                <a:latin typeface="Arial"/>
              </a:rPr>
              <a:t>Statutory instruments and their procedures</a:t>
            </a:r>
          </a:p>
          <a:p>
            <a:pPr marL="0" indent="0" algn="l">
              <a:lnSpc>
                <a:spcPct val="112000"/>
              </a:lnSpc>
              <a:spcBef>
                <a:spcPts val="0"/>
              </a:spcBef>
              <a:spcAft>
                <a:spcPts val="1600"/>
              </a:spcAft>
              <a:buNone/>
              <a:defRPr sz="2200">
                <a:solidFill>
                  <a:srgbClr val="263445"/>
                </a:solidFill>
                <a:latin typeface="Arial"/>
              </a:defRPr>
            </a:pPr>
            <a:r>
              <a:rPr lang="en-GB" sz="2200" b="0">
                <a:solidFill>
                  <a:srgbClr val="263445"/>
                </a:solidFill>
                <a:latin typeface="Arial"/>
              </a:rPr>
              <a:t>statutoryinstruments.parliament.uk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rgbClr val="263445"/>
      </a:dk1>
      <a:lt1>
        <a:srgbClr val="FFFFFF"/>
      </a:lt1>
      <a:dk2>
        <a:srgbClr val="17324D"/>
      </a:dk2>
      <a:lt2>
        <a:srgbClr val="F3F6F8"/>
      </a:lt2>
      <a:accent1>
        <a:srgbClr val="167D8D"/>
      </a:accent1>
      <a:accent2>
        <a:srgbClr val="426782"/>
      </a:accent2>
      <a:accent3>
        <a:srgbClr val="7D92A3"/>
      </a:accent3>
      <a:accent4>
        <a:srgbClr val="9B845E"/>
      </a:accent4>
      <a:accent5>
        <a:srgbClr val="167D8D"/>
      </a:accent5>
      <a:accent6>
        <a:srgbClr val="708090"/>
      </a:accent6>
      <a:hlink>
        <a:srgbClr val="167D8D"/>
      </a:hlink>
      <a:folHlink>
        <a:srgbClr val="426782"/>
      </a:folHlink>
    </a:clrScheme>
    <a:fontScheme name="Facet">
      <a:majorFont>
        <a:latin typeface="Arial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1b216b-d67c-40f0-8fda-c03876662904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5C159DBBD3BC47AF00505115A55CEB" ma:contentTypeVersion="14" ma:contentTypeDescription="Create a new document." ma:contentTypeScope="" ma:versionID="0febb3ac6147adc367bf38758b2a46e0">
  <xsd:schema xmlns:xsd="http://www.w3.org/2001/XMLSchema" xmlns:xs="http://www.w3.org/2001/XMLSchema" xmlns:p="http://schemas.microsoft.com/office/2006/metadata/properties" xmlns:ns3="041b216b-d67c-40f0-8fda-c03876662904" xmlns:ns4="aa0a0978-40ed-489e-9e56-6db48364def5" targetNamespace="http://schemas.microsoft.com/office/2006/metadata/properties" ma:root="true" ma:fieldsID="df406d39f1623c16d416cd7a0eac7a4e" ns3:_="" ns4:_="">
    <xsd:import namespace="041b216b-d67c-40f0-8fda-c03876662904"/>
    <xsd:import namespace="aa0a0978-40ed-489e-9e56-6db48364def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1b216b-d67c-40f0-8fda-c0387666290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0a0978-40ed-489e-9e56-6db48364def5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9AEE3A4-5E0B-444A-8FD8-A62AC0EA027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BAA9A17-A830-4CFE-A5B6-52C638C686A3}">
  <ds:schemaRefs>
    <ds:schemaRef ds:uri="http://purl.org/dc/dcmitype/"/>
    <ds:schemaRef ds:uri="http://purl.org/dc/terms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aa0a0978-40ed-489e-9e56-6db48364def5"/>
    <ds:schemaRef ds:uri="http://schemas.openxmlformats.org/package/2006/metadata/core-properties"/>
    <ds:schemaRef ds:uri="041b216b-d67c-40f0-8fda-c03876662904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AEE8B2C0-52BA-46A1-832C-E2BF375334F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1b216b-d67c-40f0-8fda-c03876662904"/>
    <ds:schemaRef ds:uri="aa0a0978-40ed-489e-9e56-6db48364def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1306</TotalTime>
  <Words>2293</Words>
  <Application>Microsoft Office PowerPoint</Application>
  <PresentationFormat>On-screen Show (4:3)</PresentationFormat>
  <Paragraphs>268</Paragraphs>
  <Slides>32</Slides>
  <Notes>31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Arial Unicode MS</vt:lpstr>
      <vt:lpstr>Arial</vt:lpstr>
      <vt:lpstr>Calibri</vt:lpstr>
      <vt:lpstr>Comic Sans MS</vt:lpstr>
      <vt:lpstr>Trebuchet MS</vt:lpstr>
      <vt:lpstr>Facet</vt:lpstr>
      <vt:lpstr>PowerPoint Presentation</vt:lpstr>
      <vt:lpstr>Aims</vt:lpstr>
      <vt:lpstr>The Legislative Process</vt:lpstr>
      <vt:lpstr>The Legislative Process</vt:lpstr>
      <vt:lpstr>House of Commons</vt:lpstr>
      <vt:lpstr>PowerPoint Presentation</vt:lpstr>
      <vt:lpstr>PowerPoint Presentation</vt:lpstr>
      <vt:lpstr>House of Lords</vt:lpstr>
      <vt:lpstr>The Monarch</vt:lpstr>
      <vt:lpstr>Creating Statutes/ Acts of Parliament</vt:lpstr>
      <vt:lpstr>Creating an Act of Parliament</vt:lpstr>
      <vt:lpstr>Creating an Act of Parliament</vt:lpstr>
      <vt:lpstr>Task 1: A bill in Parliament</vt:lpstr>
      <vt:lpstr>Delegated Legislation</vt:lpstr>
      <vt:lpstr>PowerPoint Presentation</vt:lpstr>
      <vt:lpstr>Delegated Legislation</vt:lpstr>
      <vt:lpstr>Types of Delegated Legislation</vt:lpstr>
      <vt:lpstr>Statutory instrument: minimum wage</vt:lpstr>
      <vt:lpstr>Statutory Instruments ( SI) </vt:lpstr>
      <vt:lpstr>Orders in Council</vt:lpstr>
      <vt:lpstr>Order in Council: energy responsibilities</vt:lpstr>
      <vt:lpstr>Bye - laws</vt:lpstr>
      <vt:lpstr>Byelaw: returning salmon to the river</vt:lpstr>
      <vt:lpstr>Task 2: The right legal power</vt:lpstr>
      <vt:lpstr>Advantages of Delegated Legislation ( DL)</vt:lpstr>
      <vt:lpstr>Disadvantages of DL</vt:lpstr>
      <vt:lpstr>The need for controls on DL</vt:lpstr>
      <vt:lpstr>The Scrutiny Process</vt:lpstr>
      <vt:lpstr>Scrutiny Committees</vt:lpstr>
      <vt:lpstr>Judicial Review</vt:lpstr>
      <vt:lpstr>Test questions</vt:lpstr>
      <vt:lpstr>Useful websites</vt:lpstr>
    </vt:vector>
  </TitlesOfParts>
  <Company>Bridgend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Order</dc:title>
  <dc:creator>papp</dc:creator>
  <cp:lastModifiedBy>Laura Knight</cp:lastModifiedBy>
  <cp:revision>203</cp:revision>
  <dcterms:created xsi:type="dcterms:W3CDTF">2006-10-17T11:22:15Z</dcterms:created>
  <dcterms:modified xsi:type="dcterms:W3CDTF">2026-10-16T14:58:19Z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0x0101008C5C159DBBD3BC47AF00505115A55CEB</vt:lpwstr>
  </property>
  <property fmtid="{D5CDD505-2E9C-101B-9397-08002B2CF9AE}" pid="3" name="_activity">
    <vt:lpwstr/>
  </property>
</Properties>
</file>