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84" r:id="rId1"/>
  </p:sldMasterIdLst>
  <p:sldIdLst>
    <p:sldId id="256" r:id="rId2"/>
    <p:sldId id="270" r:id="rId3"/>
    <p:sldId id="294" r:id="rId4"/>
    <p:sldId id="295" r:id="rId5"/>
    <p:sldId id="296" r:id="rId6"/>
    <p:sldId id="297" r:id="rId7"/>
    <p:sldId id="298" r:id="rId8"/>
    <p:sldId id="271" r:id="rId9"/>
    <p:sldId id="272" r:id="rId10"/>
    <p:sldId id="273" r:id="rId11"/>
    <p:sldId id="275" r:id="rId12"/>
    <p:sldId id="276" r:id="rId13"/>
    <p:sldId id="277" r:id="rId14"/>
    <p:sldId id="278" r:id="rId15"/>
    <p:sldId id="279" r:id="rId16"/>
    <p:sldId id="280" r:id="rId17"/>
    <p:sldId id="281" r:id="rId18"/>
    <p:sldId id="283" r:id="rId19"/>
    <p:sldId id="284" r:id="rId20"/>
    <p:sldId id="293" r:id="rId21"/>
    <p:sldId id="285" r:id="rId22"/>
    <p:sldId id="286" r:id="rId23"/>
    <p:sldId id="287" r:id="rId24"/>
    <p:sldId id="288" r:id="rId25"/>
    <p:sldId id="289" r:id="rId26"/>
    <p:sldId id="290" r:id="rId27"/>
    <p:sldId id="291" r:id="rId28"/>
    <p:sldId id="292" r:id="rId2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94"/>
  </p:normalViewPr>
  <p:slideViewPr>
    <p:cSldViewPr>
      <p:cViewPr varScale="1">
        <p:scale>
          <a:sx n="121" d="100"/>
          <a:sy n="121" d="100"/>
        </p:scale>
        <p:origin x="696"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42416" y="2514601"/>
            <a:ext cx="6600451"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1942416" y="4777380"/>
            <a:ext cx="6600451"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9" name="Freeform 8"/>
          <p:cNvSpPr/>
          <p:nvPr/>
        </p:nvSpPr>
        <p:spPr bwMode="auto">
          <a:xfrm>
            <a:off x="-31719" y="4321158"/>
            <a:ext cx="1395473" cy="781781"/>
          </a:xfrm>
          <a:custGeom>
            <a:avLst/>
            <a:gdLst/>
            <a:ahLst/>
            <a:cxnLst/>
            <a:rect l="l" t="t" r="r" b="b"/>
            <a:pathLst>
              <a:path w="8042" h="10000">
                <a:moveTo>
                  <a:pt x="5799" y="10000"/>
                </a:moveTo>
                <a:cubicBezTo>
                  <a:pt x="5880" y="10000"/>
                  <a:pt x="5934" y="9940"/>
                  <a:pt x="5961" y="9880"/>
                </a:cubicBezTo>
                <a:cubicBezTo>
                  <a:pt x="5961" y="9820"/>
                  <a:pt x="5988" y="9820"/>
                  <a:pt x="5988" y="9820"/>
                </a:cubicBezTo>
                <a:lnTo>
                  <a:pt x="8042" y="5260"/>
                </a:lnTo>
                <a:cubicBezTo>
                  <a:pt x="8096" y="5140"/>
                  <a:pt x="8096" y="4901"/>
                  <a:pt x="8042" y="4721"/>
                </a:cubicBezTo>
                <a:lnTo>
                  <a:pt x="5988" y="221"/>
                </a:lnTo>
                <a:cubicBezTo>
                  <a:pt x="5988" y="160"/>
                  <a:pt x="5961" y="160"/>
                  <a:pt x="5961" y="160"/>
                </a:cubicBezTo>
                <a:cubicBezTo>
                  <a:pt x="5934" y="101"/>
                  <a:pt x="5880" y="41"/>
                  <a:pt x="5799" y="41"/>
                </a:cubicBezTo>
                <a:lnTo>
                  <a:pt x="18" y="0"/>
                </a:lnTo>
                <a:cubicBezTo>
                  <a:pt x="12" y="3330"/>
                  <a:pt x="6" y="6661"/>
                  <a:pt x="0" y="9991"/>
                </a:cubicBezTo>
                <a:lnTo>
                  <a:pt x="5799" y="10000"/>
                </a:lnTo>
                <a:close/>
              </a:path>
            </a:pathLst>
          </a:custGeom>
          <a:solidFill>
            <a:schemeClr val="accent1"/>
          </a:solidFill>
          <a:ln>
            <a:noFill/>
          </a:ln>
        </p:spPr>
      </p:sp>
      <p:sp>
        <p:nvSpPr>
          <p:cNvPr id="6" name="Slide Number Placeholder 5"/>
          <p:cNvSpPr>
            <a:spLocks noGrp="1"/>
          </p:cNvSpPr>
          <p:nvPr>
            <p:ph type="sldNum" sz="quarter" idx="12"/>
          </p:nvPr>
        </p:nvSpPr>
        <p:spPr>
          <a:xfrm>
            <a:off x="423334" y="4529541"/>
            <a:ext cx="584978" cy="365125"/>
          </a:xfrm>
        </p:spPr>
        <p:txBody>
          <a:bodyPr/>
          <a:lstStyle/>
          <a:p>
            <a:fld id="{D230234C-0409-A343-8560-09F034E7B7D0}" type="slidenum">
              <a:rPr lang="en-US" altLang="en-US" smtClean="0"/>
              <a:pPr/>
              <a:t>‹#›</a:t>
            </a:fld>
            <a:endParaRPr lang="en-US" altLang="en-US"/>
          </a:p>
        </p:txBody>
      </p:sp>
    </p:spTree>
    <p:extLst>
      <p:ext uri="{BB962C8B-B14F-4D97-AF65-F5344CB8AC3E}">
        <p14:creationId xmlns:p14="http://schemas.microsoft.com/office/powerpoint/2010/main" val="1862209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229348D-4D09-704A-BDC4-DE7C1483E0D4}" type="slidenum">
              <a:rPr lang="en-US" altLang="en-US" smtClean="0"/>
              <a:pPr/>
              <a:t>‹#›</a:t>
            </a:fld>
            <a:endParaRPr lang="en-US" altLang="en-US"/>
          </a:p>
        </p:txBody>
      </p:sp>
    </p:spTree>
    <p:extLst>
      <p:ext uri="{BB962C8B-B14F-4D97-AF65-F5344CB8AC3E}">
        <p14:creationId xmlns:p14="http://schemas.microsoft.com/office/powerpoint/2010/main" val="6587815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42415" y="2074562"/>
            <a:ext cx="6591985"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942415" y="3581400"/>
            <a:ext cx="6591985"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11"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16423A7A-C429-E04C-8829-D633651110BD}" type="slidenum">
              <a:rPr lang="en-US" altLang="en-US" smtClean="0"/>
              <a:pPr/>
              <a:t>‹#›</a:t>
            </a:fld>
            <a:endParaRPr lang="en-US" altLang="en-US"/>
          </a:p>
        </p:txBody>
      </p:sp>
    </p:spTree>
    <p:extLst>
      <p:ext uri="{BB962C8B-B14F-4D97-AF65-F5344CB8AC3E}">
        <p14:creationId xmlns:p14="http://schemas.microsoft.com/office/powerpoint/2010/main" val="33513796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942416" y="2136706"/>
            <a:ext cx="3197531" cy="376739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337307" y="2136706"/>
            <a:ext cx="3197093" cy="376739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12"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3" name="Slide Number Placeholder 5"/>
          <p:cNvSpPr>
            <a:spLocks noGrp="1"/>
          </p:cNvSpPr>
          <p:nvPr>
            <p:ph type="sldNum" sz="quarter" idx="12"/>
          </p:nvPr>
        </p:nvSpPr>
        <p:spPr>
          <a:xfrm>
            <a:off x="511228" y="787783"/>
            <a:ext cx="584978" cy="365125"/>
          </a:xfrm>
        </p:spPr>
        <p:txBody>
          <a:bodyPr/>
          <a:lstStyle/>
          <a:p>
            <a:fld id="{ADBDAAA8-AABF-8149-8E39-83FD6991493D}" type="slidenum">
              <a:rPr lang="en-US" altLang="en-US" smtClean="0"/>
              <a:pPr/>
              <a:t>‹#›</a:t>
            </a:fld>
            <a:endParaRPr lang="en-US" altLang="en-US"/>
          </a:p>
        </p:txBody>
      </p:sp>
    </p:spTree>
    <p:extLst>
      <p:ext uri="{BB962C8B-B14F-4D97-AF65-F5344CB8AC3E}">
        <p14:creationId xmlns:p14="http://schemas.microsoft.com/office/powerpoint/2010/main" val="565823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265352" y="2226626"/>
            <a:ext cx="2874596"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942415" y="2802888"/>
            <a:ext cx="3197532" cy="310570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6154" y="2223398"/>
            <a:ext cx="2873239"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333715" y="2799660"/>
            <a:ext cx="3195680" cy="310570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endParaRPr lang="en-US" altLang="en-US"/>
          </a:p>
        </p:txBody>
      </p:sp>
      <p:sp>
        <p:nvSpPr>
          <p:cNvPr id="8" name="Footer Placeholder 7"/>
          <p:cNvSpPr>
            <a:spLocks noGrp="1"/>
          </p:cNvSpPr>
          <p:nvPr>
            <p:ph type="ftr" sz="quarter" idx="11"/>
          </p:nvPr>
        </p:nvSpPr>
        <p:spPr/>
        <p:txBody>
          <a:bodyPr/>
          <a:lstStyle/>
          <a:p>
            <a:endParaRPr lang="en-US" altLang="en-US"/>
          </a:p>
        </p:txBody>
      </p:sp>
      <p:sp>
        <p:nvSpPr>
          <p:cNvPr id="11"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12" name="Slide Number Placeholder 5"/>
          <p:cNvSpPr>
            <a:spLocks noGrp="1"/>
          </p:cNvSpPr>
          <p:nvPr>
            <p:ph type="sldNum" sz="quarter" idx="12"/>
          </p:nvPr>
        </p:nvSpPr>
        <p:spPr>
          <a:xfrm>
            <a:off x="511228" y="787783"/>
            <a:ext cx="584978" cy="365125"/>
          </a:xfrm>
        </p:spPr>
        <p:txBody>
          <a:bodyPr/>
          <a:lstStyle/>
          <a:p>
            <a:fld id="{78CD2FBB-ABB3-5C46-AB6E-9D308BAEAF14}" type="slidenum">
              <a:rPr lang="en-US" altLang="en-US" smtClean="0"/>
              <a:pPr/>
              <a:t>‹#›</a:t>
            </a:fld>
            <a:endParaRPr lang="en-US" altLang="en-US"/>
          </a:p>
        </p:txBody>
      </p:sp>
    </p:spTree>
    <p:extLst>
      <p:ext uri="{BB962C8B-B14F-4D97-AF65-F5344CB8AC3E}">
        <p14:creationId xmlns:p14="http://schemas.microsoft.com/office/powerpoint/2010/main" val="3012428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45200" y="624110"/>
            <a:ext cx="6589200" cy="128089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endParaRPr lang="en-US" altLang="en-US"/>
          </a:p>
        </p:txBody>
      </p:sp>
      <p:sp>
        <p:nvSpPr>
          <p:cNvPr id="4" name="Footer Placeholder 3"/>
          <p:cNvSpPr>
            <a:spLocks noGrp="1"/>
          </p:cNvSpPr>
          <p:nvPr>
            <p:ph type="ftr" sz="quarter" idx="11"/>
          </p:nvPr>
        </p:nvSpPr>
        <p:spPr/>
        <p:txBody>
          <a:bodyPr/>
          <a:lstStyle/>
          <a:p>
            <a:endParaRPr lang="en-US" altLang="en-US"/>
          </a:p>
        </p:txBody>
      </p:sp>
      <p:sp>
        <p:nvSpPr>
          <p:cNvPr id="8"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8B3FB73D-B073-6D40-9374-3DA7525DFBAD}" type="slidenum">
              <a:rPr lang="en-US" altLang="en-US" smtClean="0"/>
              <a:pPr/>
              <a:t>‹#›</a:t>
            </a:fld>
            <a:endParaRPr lang="en-US" altLang="en-US"/>
          </a:p>
        </p:txBody>
      </p:sp>
    </p:spTree>
    <p:extLst>
      <p:ext uri="{BB962C8B-B14F-4D97-AF65-F5344CB8AC3E}">
        <p14:creationId xmlns:p14="http://schemas.microsoft.com/office/powerpoint/2010/main" val="4114122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ltLang="en-US"/>
          </a:p>
        </p:txBody>
      </p:sp>
      <p:sp>
        <p:nvSpPr>
          <p:cNvPr id="3" name="Footer Placeholder 2"/>
          <p:cNvSpPr>
            <a:spLocks noGrp="1"/>
          </p:cNvSpPr>
          <p:nvPr>
            <p:ph type="ftr" sz="quarter" idx="11"/>
          </p:nvPr>
        </p:nvSpPr>
        <p:spPr/>
        <p:txBody>
          <a:bodyPr/>
          <a:lstStyle/>
          <a:p>
            <a:endParaRPr lang="en-US" altLang="en-US"/>
          </a:p>
        </p:txBody>
      </p:sp>
      <p:sp>
        <p:nvSpPr>
          <p:cNvPr id="6"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A69521DA-8288-C242-8897-A2F3E8353708}" type="slidenum">
              <a:rPr lang="en-US" altLang="en-US" smtClean="0"/>
              <a:pPr/>
              <a:t>‹#›</a:t>
            </a:fld>
            <a:endParaRPr lang="en-US" altLang="en-US"/>
          </a:p>
        </p:txBody>
      </p:sp>
    </p:spTree>
    <p:extLst>
      <p:ext uri="{BB962C8B-B14F-4D97-AF65-F5344CB8AC3E}">
        <p14:creationId xmlns:p14="http://schemas.microsoft.com/office/powerpoint/2010/main" val="20726698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46088"/>
            <a:ext cx="2629584"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4743494" y="446089"/>
            <a:ext cx="3790906"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42415" y="1598613"/>
            <a:ext cx="2629584"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7AC2373-3A02-D748-B620-AD5D2B8FC081}" type="slidenum">
              <a:rPr lang="en-US" altLang="en-US" smtClean="0"/>
              <a:pPr/>
              <a:t>‹#›</a:t>
            </a:fld>
            <a:endParaRPr lang="en-US" altLang="en-US"/>
          </a:p>
        </p:txBody>
      </p:sp>
    </p:spTree>
    <p:extLst>
      <p:ext uri="{BB962C8B-B14F-4D97-AF65-F5344CB8AC3E}">
        <p14:creationId xmlns:p14="http://schemas.microsoft.com/office/powerpoint/2010/main" val="3893729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4800600"/>
            <a:ext cx="6591985"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42415" y="634965"/>
            <a:ext cx="6591985"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942415" y="5367338"/>
            <a:ext cx="6591985"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3897CEE4-2E49-4644-A7B8-3AB93159397D}" type="slidenum">
              <a:rPr lang="en-US" altLang="en-US" smtClean="0"/>
              <a:pPr/>
              <a:t>‹#›</a:t>
            </a:fld>
            <a:endParaRPr lang="en-US" altLang="en-US"/>
          </a:p>
        </p:txBody>
      </p:sp>
    </p:spTree>
    <p:extLst>
      <p:ext uri="{BB962C8B-B14F-4D97-AF65-F5344CB8AC3E}">
        <p14:creationId xmlns:p14="http://schemas.microsoft.com/office/powerpoint/2010/main" val="3671283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42415" y="609600"/>
            <a:ext cx="6591985"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10"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2497DDDC-C5C7-AB42-ABAE-40CA99DF2422}" type="slidenum">
              <a:rPr lang="en-US" altLang="en-US" smtClean="0"/>
              <a:pPr/>
              <a:t>‹#›</a:t>
            </a:fld>
            <a:endParaRPr lang="en-US" altLang="en-US"/>
          </a:p>
        </p:txBody>
      </p:sp>
    </p:spTree>
    <p:extLst>
      <p:ext uri="{BB962C8B-B14F-4D97-AF65-F5344CB8AC3E}">
        <p14:creationId xmlns:p14="http://schemas.microsoft.com/office/powerpoint/2010/main" val="567411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2415972" y="3505200"/>
            <a:ext cx="5653888"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942415" y="4354046"/>
            <a:ext cx="6591985"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19" name="Freeform 11"/>
          <p:cNvSpPr/>
          <p:nvPr/>
        </p:nvSpPr>
        <p:spPr bwMode="auto">
          <a:xfrm flipV="1">
            <a:off x="58" y="3166527"/>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a:xfrm>
            <a:off x="511228" y="3244140"/>
            <a:ext cx="584978" cy="365125"/>
          </a:xfrm>
        </p:spPr>
        <p:txBody>
          <a:bodyPr/>
          <a:lstStyle/>
          <a:p>
            <a:fld id="{2497DDDC-C5C7-AB42-ABAE-40CA99DF2422}" type="slidenum">
              <a:rPr lang="en-US" altLang="en-US" smtClean="0"/>
              <a:pPr/>
              <a:t>‹#›</a:t>
            </a:fld>
            <a:endParaRPr lang="en-US" altLang="en-US"/>
          </a:p>
        </p:txBody>
      </p:sp>
      <p:sp>
        <p:nvSpPr>
          <p:cNvPr id="14" name="TextBox 13"/>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699518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2415" y="2438401"/>
            <a:ext cx="6591985"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11"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2497DDDC-C5C7-AB42-ABAE-40CA99DF2422}" type="slidenum">
              <a:rPr lang="en-US" altLang="en-US" smtClean="0"/>
              <a:pPr/>
              <a:t>‹#›</a:t>
            </a:fld>
            <a:endParaRPr lang="en-US" altLang="en-US"/>
          </a:p>
        </p:txBody>
      </p:sp>
    </p:spTree>
    <p:extLst>
      <p:ext uri="{BB962C8B-B14F-4D97-AF65-F5344CB8AC3E}">
        <p14:creationId xmlns:p14="http://schemas.microsoft.com/office/powerpoint/2010/main" val="37155443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3" name="Title 1"/>
          <p:cNvSpPr>
            <a:spLocks noGrp="1"/>
          </p:cNvSpPr>
          <p:nvPr>
            <p:ph type="title"/>
          </p:nvPr>
        </p:nvSpPr>
        <p:spPr>
          <a:xfrm>
            <a:off x="2188123" y="609600"/>
            <a:ext cx="6109587"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1942415" y="4343400"/>
            <a:ext cx="6688292"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1942415" y="5181600"/>
            <a:ext cx="6688292"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2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2497DDDC-C5C7-AB42-ABAE-40CA99DF2422}" type="slidenum">
              <a:rPr lang="en-US" altLang="en-US" smtClean="0"/>
              <a:pPr/>
              <a:t>‹#›</a:t>
            </a:fld>
            <a:endParaRPr lang="en-US" altLang="en-US"/>
          </a:p>
        </p:txBody>
      </p:sp>
      <p:sp>
        <p:nvSpPr>
          <p:cNvPr id="11" name="TextBox 10"/>
          <p:cNvSpPr txBox="1"/>
          <p:nvPr/>
        </p:nvSpPr>
        <p:spPr>
          <a:xfrm>
            <a:off x="1808316" y="648005"/>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2" name="TextBox 11"/>
          <p:cNvSpPr txBox="1"/>
          <p:nvPr/>
        </p:nvSpPr>
        <p:spPr>
          <a:xfrm>
            <a:off x="8169533" y="290530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845211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2416" y="627407"/>
            <a:ext cx="6591984"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1942415" y="4343400"/>
            <a:ext cx="6591985"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1942415" y="5181600"/>
            <a:ext cx="6591985"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endParaRPr lang="en-US" altLang="en-US"/>
          </a:p>
        </p:txBody>
      </p:sp>
      <p:sp>
        <p:nvSpPr>
          <p:cNvPr id="6" name="Footer Placeholder 5"/>
          <p:cNvSpPr>
            <a:spLocks noGrp="1"/>
          </p:cNvSpPr>
          <p:nvPr>
            <p:ph type="ftr" sz="quarter" idx="11"/>
          </p:nvPr>
        </p:nvSpPr>
        <p:spPr/>
        <p:txBody>
          <a:bodyPr/>
          <a:lstStyle/>
          <a:p>
            <a:endParaRPr lang="en-US" altLang="en-US"/>
          </a:p>
        </p:txBody>
      </p:sp>
      <p:sp>
        <p:nvSpPr>
          <p:cNvPr id="10" name="Freeform 11"/>
          <p:cNvSpPr/>
          <p:nvPr/>
        </p:nvSpPr>
        <p:spPr bwMode="auto">
          <a:xfrm flipV="1">
            <a:off x="58" y="4910660"/>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7" name="Slide Number Placeholder 6"/>
          <p:cNvSpPr>
            <a:spLocks noGrp="1"/>
          </p:cNvSpPr>
          <p:nvPr>
            <p:ph type="sldNum" sz="quarter" idx="12"/>
          </p:nvPr>
        </p:nvSpPr>
        <p:spPr>
          <a:xfrm>
            <a:off x="511228" y="4983088"/>
            <a:ext cx="584978" cy="365125"/>
          </a:xfrm>
        </p:spPr>
        <p:txBody>
          <a:bodyPr/>
          <a:lstStyle/>
          <a:p>
            <a:fld id="{2497DDDC-C5C7-AB42-ABAE-40CA99DF2422}" type="slidenum">
              <a:rPr lang="en-US" altLang="en-US" smtClean="0"/>
              <a:pPr/>
              <a:t>‹#›</a:t>
            </a:fld>
            <a:endParaRPr lang="en-US" altLang="en-US"/>
          </a:p>
        </p:txBody>
      </p:sp>
    </p:spTree>
    <p:extLst>
      <p:ext uri="{BB962C8B-B14F-4D97-AF65-F5344CB8AC3E}">
        <p14:creationId xmlns:p14="http://schemas.microsoft.com/office/powerpoint/2010/main" val="14607949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6F8D6B1-B1F8-244D-AE76-D8933789FDFD}" type="slidenum">
              <a:rPr lang="en-US" altLang="en-US" smtClean="0"/>
              <a:pPr/>
              <a:t>‹#›</a:t>
            </a:fld>
            <a:endParaRPr lang="en-US" altLang="en-US"/>
          </a:p>
        </p:txBody>
      </p:sp>
    </p:spTree>
    <p:extLst>
      <p:ext uri="{BB962C8B-B14F-4D97-AF65-F5344CB8AC3E}">
        <p14:creationId xmlns:p14="http://schemas.microsoft.com/office/powerpoint/2010/main" val="5784794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8535" y="627406"/>
            <a:ext cx="1656132"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1942416" y="627406"/>
            <a:ext cx="4716348"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US" altLang="en-US"/>
          </a:p>
        </p:txBody>
      </p:sp>
      <p:sp>
        <p:nvSpPr>
          <p:cNvPr id="5" name="Footer Placeholder 4"/>
          <p:cNvSpPr>
            <a:spLocks noGrp="1"/>
          </p:cNvSpPr>
          <p:nvPr>
            <p:ph type="ftr" sz="quarter" idx="11"/>
          </p:nvPr>
        </p:nvSpPr>
        <p:spPr/>
        <p:txBody>
          <a:bodyPr/>
          <a:lstStyle/>
          <a:p>
            <a:endParaRPr lang="en-US" altLang="en-US"/>
          </a:p>
        </p:txBody>
      </p:sp>
      <p:sp>
        <p:nvSpPr>
          <p:cNvPr id="10" name="Freeform 11"/>
          <p:cNvSpPr/>
          <p:nvPr/>
        </p:nvSpPr>
        <p:spPr bwMode="auto">
          <a:xfrm flipV="1">
            <a:off x="58" y="711194"/>
            <a:ext cx="1358356" cy="508005"/>
          </a:xfrm>
          <a:custGeom>
            <a:avLst/>
            <a:gdLst/>
            <a:ahLst/>
            <a:cxnLst/>
            <a:rect l="l" t="t" r="r" b="b"/>
            <a:pathLst>
              <a:path w="7908" h="10000">
                <a:moveTo>
                  <a:pt x="7908" y="4694"/>
                </a:moveTo>
                <a:lnTo>
                  <a:pt x="6575" y="188"/>
                </a:lnTo>
                <a:cubicBezTo>
                  <a:pt x="6566" y="157"/>
                  <a:pt x="6555" y="125"/>
                  <a:pt x="6546" y="94"/>
                </a:cubicBezTo>
                <a:cubicBezTo>
                  <a:pt x="6519" y="0"/>
                  <a:pt x="6491" y="0"/>
                  <a:pt x="6463" y="0"/>
                </a:cubicBezTo>
                <a:lnTo>
                  <a:pt x="5935" y="0"/>
                </a:lnTo>
                <a:lnTo>
                  <a:pt x="0" y="62"/>
                </a:lnTo>
                <a:lnTo>
                  <a:pt x="0" y="10000"/>
                </a:lnTo>
                <a:lnTo>
                  <a:pt x="5935" y="9952"/>
                </a:lnTo>
                <a:lnTo>
                  <a:pt x="6463" y="9952"/>
                </a:lnTo>
                <a:cubicBezTo>
                  <a:pt x="6491" y="9952"/>
                  <a:pt x="6519" y="9859"/>
                  <a:pt x="6546" y="9859"/>
                </a:cubicBezTo>
                <a:cubicBezTo>
                  <a:pt x="6546" y="9764"/>
                  <a:pt x="6575" y="9764"/>
                  <a:pt x="6575" y="9764"/>
                </a:cubicBezTo>
                <a:lnTo>
                  <a:pt x="7908" y="5258"/>
                </a:lnTo>
                <a:cubicBezTo>
                  <a:pt x="7963" y="5070"/>
                  <a:pt x="7963" y="4883"/>
                  <a:pt x="7908" y="4694"/>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4CA943B-B238-9147-B8CF-137F3B4A2457}" type="slidenum">
              <a:rPr lang="en-US" altLang="en-US" smtClean="0"/>
              <a:pPr/>
              <a:t>‹#›</a:t>
            </a:fld>
            <a:endParaRPr lang="en-US" altLang="en-US"/>
          </a:p>
        </p:txBody>
      </p:sp>
    </p:spTree>
    <p:extLst>
      <p:ext uri="{BB962C8B-B14F-4D97-AF65-F5344CB8AC3E}">
        <p14:creationId xmlns:p14="http://schemas.microsoft.com/office/powerpoint/2010/main" val="39010299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981200"/>
            <a:ext cx="82296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4114800"/>
            <a:ext cx="8229600"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FCAB04ED-7394-457B-9E5F-031383BF33BD}"/>
              </a:ext>
            </a:extLst>
          </p:cNvPr>
          <p:cNvSpPr>
            <a:spLocks noGrp="1" noChangeArrowheads="1"/>
          </p:cNvSpPr>
          <p:nvPr>
            <p:ph type="dt" sz="half" idx="10"/>
          </p:nvPr>
        </p:nvSpPr>
        <p:spPr>
          <a:ln/>
        </p:spPr>
        <p:txBody>
          <a:bodyPr/>
          <a:lstStyle>
            <a:lvl1pPr>
              <a:defRPr/>
            </a:lvl1pPr>
          </a:lstStyle>
          <a:p>
            <a:endParaRPr lang="en-US" altLang="en-US"/>
          </a:p>
        </p:txBody>
      </p:sp>
      <p:sp>
        <p:nvSpPr>
          <p:cNvPr id="6" name="Rectangle 5">
            <a:extLst>
              <a:ext uri="{FF2B5EF4-FFF2-40B4-BE49-F238E27FC236}">
                <a16:creationId xmlns:a16="http://schemas.microsoft.com/office/drawing/2014/main" id="{6173F1EE-5088-A17B-91EC-0B4FB5E160FC}"/>
              </a:ext>
            </a:extLst>
          </p:cNvPr>
          <p:cNvSpPr>
            <a:spLocks noGrp="1" noChangeArrowheads="1"/>
          </p:cNvSpPr>
          <p:nvPr>
            <p:ph type="ftr" sz="quarter" idx="11"/>
          </p:nvPr>
        </p:nvSpPr>
        <p:spPr>
          <a:ln/>
        </p:spPr>
        <p:txBody>
          <a:bodyPr/>
          <a:lstStyle>
            <a:lvl1pPr>
              <a:defRPr/>
            </a:lvl1pPr>
          </a:lstStyle>
          <a:p>
            <a:endParaRPr lang="en-US" altLang="en-US"/>
          </a:p>
        </p:txBody>
      </p:sp>
      <p:sp>
        <p:nvSpPr>
          <p:cNvPr id="7" name="Rectangle 6">
            <a:extLst>
              <a:ext uri="{FF2B5EF4-FFF2-40B4-BE49-F238E27FC236}">
                <a16:creationId xmlns:a16="http://schemas.microsoft.com/office/drawing/2014/main" id="{46A37071-9A2A-12CB-C4E5-8DB5898C40D5}"/>
              </a:ext>
            </a:extLst>
          </p:cNvPr>
          <p:cNvSpPr>
            <a:spLocks noGrp="1" noChangeArrowheads="1"/>
          </p:cNvSpPr>
          <p:nvPr>
            <p:ph type="sldNum" sz="quarter" idx="12"/>
          </p:nvPr>
        </p:nvSpPr>
        <p:spPr>
          <a:ln/>
        </p:spPr>
        <p:txBody>
          <a:bodyPr/>
          <a:lstStyle>
            <a:lvl1pPr>
              <a:defRPr/>
            </a:lvl1pPr>
          </a:lstStyle>
          <a:p>
            <a:fld id="{6BE91E7A-98BB-F94E-85DA-40482204C58F}" type="slidenum">
              <a:rPr lang="en-US" altLang="en-US"/>
              <a:pPr/>
              <a:t>‹#›</a:t>
            </a:fld>
            <a:endParaRPr lang="en-US" altLang="en-US"/>
          </a:p>
        </p:txBody>
      </p:sp>
    </p:spTree>
    <p:extLst>
      <p:ext uri="{BB962C8B-B14F-4D97-AF65-F5344CB8AC3E}">
        <p14:creationId xmlns:p14="http://schemas.microsoft.com/office/powerpoint/2010/main" val="30076408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648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8C195E32-ACCB-30D4-8BA5-FC3ABB8089DB}"/>
              </a:ext>
            </a:extLst>
          </p:cNvPr>
          <p:cNvSpPr>
            <a:spLocks noGrp="1" noChangeArrowheads="1"/>
          </p:cNvSpPr>
          <p:nvPr>
            <p:ph type="dt" sz="half" idx="10"/>
          </p:nvPr>
        </p:nvSpPr>
        <p:spPr>
          <a:ln/>
        </p:spPr>
        <p:txBody>
          <a:bodyPr/>
          <a:lstStyle>
            <a:lvl1pPr>
              <a:defRPr/>
            </a:lvl1pPr>
          </a:lstStyle>
          <a:p>
            <a:endParaRPr lang="en-US" altLang="en-US"/>
          </a:p>
        </p:txBody>
      </p:sp>
      <p:sp>
        <p:nvSpPr>
          <p:cNvPr id="6" name="Rectangle 5">
            <a:extLst>
              <a:ext uri="{FF2B5EF4-FFF2-40B4-BE49-F238E27FC236}">
                <a16:creationId xmlns:a16="http://schemas.microsoft.com/office/drawing/2014/main" id="{D85B3B00-B54E-EC9A-ED30-114A57FA92F9}"/>
              </a:ext>
            </a:extLst>
          </p:cNvPr>
          <p:cNvSpPr>
            <a:spLocks noGrp="1" noChangeArrowheads="1"/>
          </p:cNvSpPr>
          <p:nvPr>
            <p:ph type="ftr" sz="quarter" idx="11"/>
          </p:nvPr>
        </p:nvSpPr>
        <p:spPr>
          <a:ln/>
        </p:spPr>
        <p:txBody>
          <a:bodyPr/>
          <a:lstStyle>
            <a:lvl1pPr>
              <a:defRPr/>
            </a:lvl1pPr>
          </a:lstStyle>
          <a:p>
            <a:endParaRPr lang="en-US" altLang="en-US"/>
          </a:p>
        </p:txBody>
      </p:sp>
      <p:sp>
        <p:nvSpPr>
          <p:cNvPr id="7" name="Rectangle 6">
            <a:extLst>
              <a:ext uri="{FF2B5EF4-FFF2-40B4-BE49-F238E27FC236}">
                <a16:creationId xmlns:a16="http://schemas.microsoft.com/office/drawing/2014/main" id="{372FDB6D-B297-7B78-5257-2EF23C51B0F5}"/>
              </a:ext>
            </a:extLst>
          </p:cNvPr>
          <p:cNvSpPr>
            <a:spLocks noGrp="1" noChangeArrowheads="1"/>
          </p:cNvSpPr>
          <p:nvPr>
            <p:ph type="sldNum" sz="quarter" idx="12"/>
          </p:nvPr>
        </p:nvSpPr>
        <p:spPr>
          <a:ln/>
        </p:spPr>
        <p:txBody>
          <a:bodyPr/>
          <a:lstStyle>
            <a:lvl1pPr>
              <a:defRPr/>
            </a:lvl1pPr>
          </a:lstStyle>
          <a:p>
            <a:fld id="{C90842B5-1778-1246-B077-6C682A66433E}" type="slidenum">
              <a:rPr lang="en-US" altLang="en-US"/>
              <a:pPr/>
              <a:t>‹#›</a:t>
            </a:fld>
            <a:endParaRPr lang="en-US" altLang="en-US"/>
          </a:p>
        </p:txBody>
      </p:sp>
    </p:spTree>
    <p:extLst>
      <p:ext uri="{BB962C8B-B14F-4D97-AF65-F5344CB8AC3E}">
        <p14:creationId xmlns:p14="http://schemas.microsoft.com/office/powerpoint/2010/main" val="32785300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40386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a:extLst>
              <a:ext uri="{FF2B5EF4-FFF2-40B4-BE49-F238E27FC236}">
                <a16:creationId xmlns:a16="http://schemas.microsoft.com/office/drawing/2014/main" id="{A319BBEB-AD40-6C25-2F03-F43C5493A387}"/>
              </a:ext>
            </a:extLst>
          </p:cNvPr>
          <p:cNvSpPr>
            <a:spLocks noGrp="1" noChangeArrowheads="1"/>
          </p:cNvSpPr>
          <p:nvPr>
            <p:ph type="dt" sz="half" idx="10"/>
          </p:nvPr>
        </p:nvSpPr>
        <p:spPr>
          <a:ln/>
        </p:spPr>
        <p:txBody>
          <a:bodyPr/>
          <a:lstStyle>
            <a:lvl1pPr>
              <a:defRPr/>
            </a:lvl1pPr>
          </a:lstStyle>
          <a:p>
            <a:endParaRPr lang="en-US" altLang="en-US"/>
          </a:p>
        </p:txBody>
      </p:sp>
      <p:sp>
        <p:nvSpPr>
          <p:cNvPr id="6" name="Rectangle 5">
            <a:extLst>
              <a:ext uri="{FF2B5EF4-FFF2-40B4-BE49-F238E27FC236}">
                <a16:creationId xmlns:a16="http://schemas.microsoft.com/office/drawing/2014/main" id="{4BC67F6A-CA5E-774E-9032-70F83F2E64D8}"/>
              </a:ext>
            </a:extLst>
          </p:cNvPr>
          <p:cNvSpPr>
            <a:spLocks noGrp="1" noChangeArrowheads="1"/>
          </p:cNvSpPr>
          <p:nvPr>
            <p:ph type="ftr" sz="quarter" idx="11"/>
          </p:nvPr>
        </p:nvSpPr>
        <p:spPr>
          <a:ln/>
        </p:spPr>
        <p:txBody>
          <a:bodyPr/>
          <a:lstStyle>
            <a:lvl1pPr>
              <a:defRPr/>
            </a:lvl1pPr>
          </a:lstStyle>
          <a:p>
            <a:endParaRPr lang="en-US" altLang="en-US"/>
          </a:p>
        </p:txBody>
      </p:sp>
      <p:sp>
        <p:nvSpPr>
          <p:cNvPr id="7" name="Rectangle 6">
            <a:extLst>
              <a:ext uri="{FF2B5EF4-FFF2-40B4-BE49-F238E27FC236}">
                <a16:creationId xmlns:a16="http://schemas.microsoft.com/office/drawing/2014/main" id="{F48FB2BF-A2EA-04D6-09F6-D26FE402A14F}"/>
              </a:ext>
            </a:extLst>
          </p:cNvPr>
          <p:cNvSpPr>
            <a:spLocks noGrp="1" noChangeArrowheads="1"/>
          </p:cNvSpPr>
          <p:nvPr>
            <p:ph type="sldNum" sz="quarter" idx="12"/>
          </p:nvPr>
        </p:nvSpPr>
        <p:spPr>
          <a:ln/>
        </p:spPr>
        <p:txBody>
          <a:bodyPr/>
          <a:lstStyle>
            <a:lvl1pPr>
              <a:defRPr/>
            </a:lvl1pPr>
          </a:lstStyle>
          <a:p>
            <a:fld id="{DAC5FED3-5734-4F4D-96C5-7E6B6E5BD005}" type="slidenum">
              <a:rPr lang="en-US" altLang="en-US"/>
              <a:pPr/>
              <a:t>‹#›</a:t>
            </a:fld>
            <a:endParaRPr lang="en-US" altLang="en-US"/>
          </a:p>
        </p:txBody>
      </p:sp>
    </p:spTree>
    <p:extLst>
      <p:ext uri="{BB962C8B-B14F-4D97-AF65-F5344CB8AC3E}">
        <p14:creationId xmlns:p14="http://schemas.microsoft.com/office/powerpoint/2010/main" val="3424724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36" name="Group 35"/>
          <p:cNvGrpSpPr/>
          <p:nvPr/>
        </p:nvGrpSpPr>
        <p:grpSpPr>
          <a:xfrm>
            <a:off x="1" y="228600"/>
            <a:ext cx="1981200" cy="6638628"/>
            <a:chOff x="2487613" y="285750"/>
            <a:chExt cx="2428875" cy="5654676"/>
          </a:xfrm>
        </p:grpSpPr>
        <p:sp>
          <p:nvSpPr>
            <p:cNvPr id="37"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9"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0"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1"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2"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3"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4"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6"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7"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8"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9" name="Group 48"/>
          <p:cNvGrpSpPr/>
          <p:nvPr/>
        </p:nvGrpSpPr>
        <p:grpSpPr>
          <a:xfrm>
            <a:off x="20421" y="204"/>
            <a:ext cx="1952272" cy="6853049"/>
            <a:chOff x="6627813" y="195650"/>
            <a:chExt cx="1952625" cy="5678101"/>
          </a:xfrm>
        </p:grpSpPr>
        <p:sp>
          <p:nvSpPr>
            <p:cNvPr id="50" name="Freeform 27"/>
            <p:cNvSpPr/>
            <p:nvPr/>
          </p:nvSpPr>
          <p:spPr bwMode="auto">
            <a:xfrm>
              <a:off x="6627813" y="19565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1"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52"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53"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54"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55"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6"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7"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8"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9"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0"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1"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62" name="Rectangle 61"/>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1945200" y="624110"/>
            <a:ext cx="6589200"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942415" y="2133600"/>
            <a:ext cx="6591985"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772400" y="6135089"/>
            <a:ext cx="766380" cy="370171"/>
          </a:xfrm>
          <a:prstGeom prst="rect">
            <a:avLst/>
          </a:prstGeom>
        </p:spPr>
        <p:txBody>
          <a:bodyPr vert="horz" lIns="91440" tIns="45720" rIns="91440" bIns="45720" rtlCol="0" anchor="ctr"/>
          <a:lstStyle>
            <a:lvl1pPr algn="r">
              <a:defRPr sz="900">
                <a:solidFill>
                  <a:schemeClr val="tx1">
                    <a:tint val="75000"/>
                  </a:schemeClr>
                </a:solidFill>
              </a:defRPr>
            </a:lvl1pPr>
          </a:lstStyle>
          <a:p>
            <a:endParaRPr lang="en-US" altLang="en-US"/>
          </a:p>
        </p:txBody>
      </p:sp>
      <p:sp>
        <p:nvSpPr>
          <p:cNvPr id="5" name="Footer Placeholder 4"/>
          <p:cNvSpPr>
            <a:spLocks noGrp="1"/>
          </p:cNvSpPr>
          <p:nvPr>
            <p:ph type="ftr" sz="quarter" idx="3"/>
          </p:nvPr>
        </p:nvSpPr>
        <p:spPr>
          <a:xfrm>
            <a:off x="1942415" y="6135809"/>
            <a:ext cx="5716488"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ltLang="en-US"/>
          </a:p>
        </p:txBody>
      </p:sp>
      <p:sp>
        <p:nvSpPr>
          <p:cNvPr id="6" name="Slide Number Placeholder 5"/>
          <p:cNvSpPr>
            <a:spLocks noGrp="1"/>
          </p:cNvSpPr>
          <p:nvPr>
            <p:ph type="sldNum" sz="quarter" idx="4"/>
          </p:nvPr>
        </p:nvSpPr>
        <p:spPr>
          <a:xfrm>
            <a:off x="511228" y="787783"/>
            <a:ext cx="584978" cy="365125"/>
          </a:xfrm>
          <a:prstGeom prst="rect">
            <a:avLst/>
          </a:prstGeom>
        </p:spPr>
        <p:txBody>
          <a:bodyPr vert="horz" lIns="91440" tIns="45720" rIns="91440" bIns="45720" rtlCol="0" anchor="ctr"/>
          <a:lstStyle>
            <a:lvl1pPr algn="r">
              <a:defRPr sz="2000">
                <a:solidFill>
                  <a:srgbClr val="FEFFFF"/>
                </a:solidFill>
              </a:defRPr>
            </a:lvl1pPr>
          </a:lstStyle>
          <a:p>
            <a:fld id="{2497DDDC-C5C7-AB42-ABAE-40CA99DF2422}" type="slidenum">
              <a:rPr lang="en-US" altLang="en-US" smtClean="0"/>
              <a:pPr/>
              <a:t>‹#›</a:t>
            </a:fld>
            <a:endParaRPr lang="en-US" altLang="en-US"/>
          </a:p>
        </p:txBody>
      </p:sp>
    </p:spTree>
    <p:extLst>
      <p:ext uri="{BB962C8B-B14F-4D97-AF65-F5344CB8AC3E}">
        <p14:creationId xmlns:p14="http://schemas.microsoft.com/office/powerpoint/2010/main" val="44921996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 id="2147483702" r:id="rId18"/>
    <p:sldLayoutId id="2147483703" r:id="rId19"/>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7.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A06B813F-C2F1-8F04-E7C8-AF97007D6E91}"/>
              </a:ext>
            </a:extLst>
          </p:cNvPr>
          <p:cNvSpPr>
            <a:spLocks noGrp="1" noChangeArrowheads="1"/>
          </p:cNvSpPr>
          <p:nvPr>
            <p:ph type="ctrTitle"/>
          </p:nvPr>
        </p:nvSpPr>
        <p:spPr>
          <a:effectLst>
            <a:outerShdw blurRad="63500" dist="35915" dir="16979978" algn="ctr" rotWithShape="0">
              <a:srgbClr val="808080">
                <a:alpha val="75000"/>
              </a:srgbClr>
            </a:outerShdw>
          </a:effectLst>
        </p:spPr>
        <p:txBody>
          <a:bodyPr/>
          <a:lstStyle/>
          <a:p>
            <a:pPr eaLnBrk="1" hangingPunct="1"/>
            <a:r>
              <a:rPr lang="en-US" altLang="en-US" dirty="0">
                <a:ea typeface="ＭＳ Ｐゴシック" panose="020B0600070205080204" pitchFamily="34" charset="-128"/>
              </a:rPr>
              <a:t>Tricksters and Temptresses</a:t>
            </a:r>
          </a:p>
        </p:txBody>
      </p:sp>
      <p:sp>
        <p:nvSpPr>
          <p:cNvPr id="2051" name="Rectangle 3">
            <a:extLst>
              <a:ext uri="{FF2B5EF4-FFF2-40B4-BE49-F238E27FC236}">
                <a16:creationId xmlns:a16="http://schemas.microsoft.com/office/drawing/2014/main" id="{6BBC5108-CC0E-E24A-B4E0-D2482CFEA257}"/>
              </a:ext>
            </a:extLst>
          </p:cNvPr>
          <p:cNvSpPr>
            <a:spLocks noGrp="1" noChangeArrowheads="1"/>
          </p:cNvSpPr>
          <p:nvPr>
            <p:ph type="subTitle" idx="1"/>
          </p:nvPr>
        </p:nvSpPr>
        <p:spPr>
          <a:effectLst>
            <a:outerShdw blurRad="63500" dist="25399" dir="16979931" algn="ctr" rotWithShape="0">
              <a:srgbClr val="808080">
                <a:alpha val="75000"/>
              </a:srgbClr>
            </a:outerShdw>
          </a:effectLst>
        </p:spPr>
        <p:txBody>
          <a:bodyPr>
            <a:normAutofit/>
          </a:bodyPr>
          <a:lstStyle/>
          <a:p>
            <a:pPr eaLnBrk="1" hangingPunct="1">
              <a:buFont typeface="Wingdings" pitchFamily="2" charset="2"/>
              <a:buNone/>
            </a:pPr>
            <a:r>
              <a:rPr lang="en-US" altLang="en-US" sz="2400" dirty="0">
                <a:ea typeface="ＭＳ Ｐゴシック" panose="020B0600070205080204" pitchFamily="34" charset="-128"/>
              </a:rPr>
              <a:t>Women as Tricksters in the Jewish Scriptures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9464" name="Rectangle 19463">
            <a:extLst>
              <a:ext uri="{FF2B5EF4-FFF2-40B4-BE49-F238E27FC236}">
                <a16:creationId xmlns:a16="http://schemas.microsoft.com/office/drawing/2014/main" id="{3A3C2D7E-3F2E-404E-9B30-CB12DC972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6" name="Rectangle 19465">
            <a:extLst>
              <a:ext uri="{FF2B5EF4-FFF2-40B4-BE49-F238E27FC236}">
                <a16:creationId xmlns:a16="http://schemas.microsoft.com/office/drawing/2014/main" id="{F1F7FD00-BF97-4325-B7C2-E451F2084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306695"/>
          </a:xfrm>
          <a:prstGeom prst="rect">
            <a:avLst/>
          </a:prstGeom>
          <a:solidFill>
            <a:schemeClr val="tx2">
              <a:lumMod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458" name="Rectangle 2">
            <a:extLst>
              <a:ext uri="{FF2B5EF4-FFF2-40B4-BE49-F238E27FC236}">
                <a16:creationId xmlns:a16="http://schemas.microsoft.com/office/drawing/2014/main" id="{85316417-6DC9-6AD8-187D-01373948E079}"/>
              </a:ext>
            </a:extLst>
          </p:cNvPr>
          <p:cNvSpPr>
            <a:spLocks noGrp="1" noChangeArrowheads="1"/>
          </p:cNvSpPr>
          <p:nvPr>
            <p:ph type="title"/>
          </p:nvPr>
        </p:nvSpPr>
        <p:spPr>
          <a:xfrm>
            <a:off x="1382543" y="624110"/>
            <a:ext cx="7037556" cy="1280890"/>
          </a:xfrm>
        </p:spPr>
        <p:txBody>
          <a:bodyPr>
            <a:normAutofit/>
          </a:bodyPr>
          <a:lstStyle/>
          <a:p>
            <a:pPr eaLnBrk="1" hangingPunct="1"/>
            <a:r>
              <a:rPr lang="en-US" altLang="en-US" dirty="0">
                <a:solidFill>
                  <a:schemeClr val="bg1"/>
                </a:solidFill>
                <a:latin typeface="Calibri" panose="020F0502020204030204" pitchFamily="34" charset="0"/>
                <a:ea typeface="ＭＳ Ｐゴシック" panose="020B0600070205080204" pitchFamily="34" charset="-128"/>
                <a:cs typeface="Calibri" panose="020F0502020204030204" pitchFamily="34" charset="0"/>
              </a:rPr>
              <a:t>Women as Tricksters and Deceivers</a:t>
            </a:r>
          </a:p>
        </p:txBody>
      </p:sp>
      <p:sp>
        <p:nvSpPr>
          <p:cNvPr id="19468" name="Freeform 11">
            <a:extLst>
              <a:ext uri="{FF2B5EF4-FFF2-40B4-BE49-F238E27FC236}">
                <a16:creationId xmlns:a16="http://schemas.microsoft.com/office/drawing/2014/main" id="{179B5294-DA4E-4926-B14A-DD6E07A12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9459" name="Rectangle 3">
            <a:extLst>
              <a:ext uri="{FF2B5EF4-FFF2-40B4-BE49-F238E27FC236}">
                <a16:creationId xmlns:a16="http://schemas.microsoft.com/office/drawing/2014/main" id="{93519B16-9950-6A07-E155-639431EED79D}"/>
              </a:ext>
            </a:extLst>
          </p:cNvPr>
          <p:cNvSpPr>
            <a:spLocks noGrp="1" noChangeArrowheads="1"/>
          </p:cNvSpPr>
          <p:nvPr>
            <p:ph idx="1"/>
          </p:nvPr>
        </p:nvSpPr>
        <p:spPr>
          <a:xfrm>
            <a:off x="1382544" y="2623930"/>
            <a:ext cx="7037556" cy="3287292"/>
          </a:xfrm>
        </p:spPr>
        <p:txBody>
          <a:bodyPr>
            <a:normAutofit/>
          </a:bodyPr>
          <a:lstStyle/>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The motif of deception often features in the presentation of women as key players in the history of Israel.</a:t>
            </a:r>
          </a:p>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A distinction is made between:</a:t>
            </a:r>
          </a:p>
          <a:p>
            <a:pPr eaLnBrk="1" hangingPunct="1">
              <a:buFont typeface="Wingdings" pitchFamily="2" charset="2"/>
              <a:buNone/>
            </a:pPr>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	- a form of deception that benefits the nation</a:t>
            </a:r>
          </a:p>
          <a:p>
            <a:pPr eaLnBrk="1" hangingPunct="1">
              <a:buFont typeface="Wingdings" pitchFamily="2" charset="2"/>
              <a:buNone/>
            </a:pPr>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	- the sinister and manipulative form of 	deception that characterizes certain women</a:t>
            </a:r>
            <a:r>
              <a:rPr lang="en-US" altLang="en-US" sz="2400" dirty="0">
                <a:ea typeface="ＭＳ Ｐゴシック" panose="020B0600070205080204" pitchFamily="34" charset="-128"/>
              </a:rPr>
              <a: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27FE0C2-9C19-4FB7-81C0-06ECDD8C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11" name="Freeform 11">
              <a:extLst>
                <a:ext uri="{FF2B5EF4-FFF2-40B4-BE49-F238E27FC236}">
                  <a16:creationId xmlns:a16="http://schemas.microsoft.com/office/drawing/2014/main" id="{1766EED2-C3B3-40C6-A5D8-FFF5894B9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2" name="Freeform 12">
              <a:extLst>
                <a:ext uri="{FF2B5EF4-FFF2-40B4-BE49-F238E27FC236}">
                  <a16:creationId xmlns:a16="http://schemas.microsoft.com/office/drawing/2014/main" id="{9CFBF839-A629-4019-9F3D-C15269EEC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3" name="Freeform 13">
              <a:extLst>
                <a:ext uri="{FF2B5EF4-FFF2-40B4-BE49-F238E27FC236}">
                  <a16:creationId xmlns:a16="http://schemas.microsoft.com/office/drawing/2014/main" id="{E13B7060-C0FD-4F48-BD18-CEC2F6CF4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4" name="Freeform 14">
              <a:extLst>
                <a:ext uri="{FF2B5EF4-FFF2-40B4-BE49-F238E27FC236}">
                  <a16:creationId xmlns:a16="http://schemas.microsoft.com/office/drawing/2014/main" id="{A344E7D3-1355-48C1-9904-2405426C4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5" name="Freeform 15">
              <a:extLst>
                <a:ext uri="{FF2B5EF4-FFF2-40B4-BE49-F238E27FC236}">
                  <a16:creationId xmlns:a16="http://schemas.microsoft.com/office/drawing/2014/main" id="{7A0AFB45-BC4E-4AB7-A8FF-D61849E41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6" name="Freeform 16">
              <a:extLst>
                <a:ext uri="{FF2B5EF4-FFF2-40B4-BE49-F238E27FC236}">
                  <a16:creationId xmlns:a16="http://schemas.microsoft.com/office/drawing/2014/main" id="{18BD2B14-C775-4442-B02E-E842C96F19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7" name="Freeform 17">
              <a:extLst>
                <a:ext uri="{FF2B5EF4-FFF2-40B4-BE49-F238E27FC236}">
                  <a16:creationId xmlns:a16="http://schemas.microsoft.com/office/drawing/2014/main" id="{D43EE30E-A569-4394-B036-B0954A88D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8" name="Freeform 18">
              <a:extLst>
                <a:ext uri="{FF2B5EF4-FFF2-40B4-BE49-F238E27FC236}">
                  <a16:creationId xmlns:a16="http://schemas.microsoft.com/office/drawing/2014/main" id="{F6178D34-57BD-47F7-A56E-14FC1BB22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9" name="Freeform 19">
              <a:extLst>
                <a:ext uri="{FF2B5EF4-FFF2-40B4-BE49-F238E27FC236}">
                  <a16:creationId xmlns:a16="http://schemas.microsoft.com/office/drawing/2014/main" id="{FFD3B6D6-3AE3-47BC-97D9-CDA2EFCA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0" name="Freeform 20">
              <a:extLst>
                <a:ext uri="{FF2B5EF4-FFF2-40B4-BE49-F238E27FC236}">
                  <a16:creationId xmlns:a16="http://schemas.microsoft.com/office/drawing/2014/main" id="{5C34EB72-4D8B-4039-B1FE-891F22FEB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1" name="Freeform 21">
              <a:extLst>
                <a:ext uri="{FF2B5EF4-FFF2-40B4-BE49-F238E27FC236}">
                  <a16:creationId xmlns:a16="http://schemas.microsoft.com/office/drawing/2014/main" id="{55A3A4AF-6FE1-4C4B-9286-35AF8C6E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2" name="Freeform 22">
              <a:extLst>
                <a:ext uri="{FF2B5EF4-FFF2-40B4-BE49-F238E27FC236}">
                  <a16:creationId xmlns:a16="http://schemas.microsoft.com/office/drawing/2014/main" id="{BBF339A0-40DC-4DCB-BF13-4143D7B0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4" name="Group 23">
            <a:extLst>
              <a:ext uri="{FF2B5EF4-FFF2-40B4-BE49-F238E27FC236}">
                <a16:creationId xmlns:a16="http://schemas.microsoft.com/office/drawing/2014/main" id="{AC0D9DD5-F48B-4179-BF11-4D156DA02A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25" name="Freeform 27">
              <a:extLst>
                <a:ext uri="{FF2B5EF4-FFF2-40B4-BE49-F238E27FC236}">
                  <a16:creationId xmlns:a16="http://schemas.microsoft.com/office/drawing/2014/main" id="{A9168E85-6CFA-435B-8A6B-D32486C90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6" name="Freeform 28">
              <a:extLst>
                <a:ext uri="{FF2B5EF4-FFF2-40B4-BE49-F238E27FC236}">
                  <a16:creationId xmlns:a16="http://schemas.microsoft.com/office/drawing/2014/main" id="{9293C87B-0616-4B2B-B082-B3362CA3F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7" name="Freeform 29">
              <a:extLst>
                <a:ext uri="{FF2B5EF4-FFF2-40B4-BE49-F238E27FC236}">
                  <a16:creationId xmlns:a16="http://schemas.microsoft.com/office/drawing/2014/main" id="{F2728C57-B738-4443-9FC2-3C060715FF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8" name="Freeform 30">
              <a:extLst>
                <a:ext uri="{FF2B5EF4-FFF2-40B4-BE49-F238E27FC236}">
                  <a16:creationId xmlns:a16="http://schemas.microsoft.com/office/drawing/2014/main" id="{766F97F3-2B2B-4253-BEC7-BC9C7DFF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9" name="Freeform 31">
              <a:extLst>
                <a:ext uri="{FF2B5EF4-FFF2-40B4-BE49-F238E27FC236}">
                  <a16:creationId xmlns:a16="http://schemas.microsoft.com/office/drawing/2014/main" id="{F2F1BCB5-62E3-482A-A671-8514CD517B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0" name="Freeform 32">
              <a:extLst>
                <a:ext uri="{FF2B5EF4-FFF2-40B4-BE49-F238E27FC236}">
                  <a16:creationId xmlns:a16="http://schemas.microsoft.com/office/drawing/2014/main" id="{19B93AE6-0173-4CA9-A70C-F4D5D9B37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1" name="Freeform 33">
              <a:extLst>
                <a:ext uri="{FF2B5EF4-FFF2-40B4-BE49-F238E27FC236}">
                  <a16:creationId xmlns:a16="http://schemas.microsoft.com/office/drawing/2014/main" id="{E7FEE511-B4FE-4967-9E02-B802810A9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2" name="Freeform 34">
              <a:extLst>
                <a:ext uri="{FF2B5EF4-FFF2-40B4-BE49-F238E27FC236}">
                  <a16:creationId xmlns:a16="http://schemas.microsoft.com/office/drawing/2014/main" id="{374E8AF9-DC1D-4FEB-A65B-1F0F82912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3" name="Freeform 35">
              <a:extLst>
                <a:ext uri="{FF2B5EF4-FFF2-40B4-BE49-F238E27FC236}">
                  <a16:creationId xmlns:a16="http://schemas.microsoft.com/office/drawing/2014/main" id="{89BB8488-306B-461B-846C-5E22664AF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4" name="Freeform 36">
              <a:extLst>
                <a:ext uri="{FF2B5EF4-FFF2-40B4-BE49-F238E27FC236}">
                  <a16:creationId xmlns:a16="http://schemas.microsoft.com/office/drawing/2014/main" id="{987A2146-569C-4EF6-9CA1-D72961EBD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5" name="Freeform 37">
              <a:extLst>
                <a:ext uri="{FF2B5EF4-FFF2-40B4-BE49-F238E27FC236}">
                  <a16:creationId xmlns:a16="http://schemas.microsoft.com/office/drawing/2014/main" id="{70334992-12F8-4924-B32E-420C3FDB1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6" name="Freeform 38">
              <a:extLst>
                <a:ext uri="{FF2B5EF4-FFF2-40B4-BE49-F238E27FC236}">
                  <a16:creationId xmlns:a16="http://schemas.microsoft.com/office/drawing/2014/main" id="{A5B2F0D2-1D46-46DD-A818-60309624D8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8" name="Rectangle 37">
            <a:extLst>
              <a:ext uri="{FF2B5EF4-FFF2-40B4-BE49-F238E27FC236}">
                <a16:creationId xmlns:a16="http://schemas.microsoft.com/office/drawing/2014/main" id="{FF1A843A-A6BC-4027-A46F-8EA29D26F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0" name="Freeform 11">
            <a:extLst>
              <a:ext uri="{FF2B5EF4-FFF2-40B4-BE49-F238E27FC236}">
                <a16:creationId xmlns:a16="http://schemas.microsoft.com/office/drawing/2014/main" id="{12852FF2-F486-4EEC-8C4F-38380F3FB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2" name="Rectangle 41">
            <a:extLst>
              <a:ext uri="{FF2B5EF4-FFF2-40B4-BE49-F238E27FC236}">
                <a16:creationId xmlns:a16="http://schemas.microsoft.com/office/drawing/2014/main" id="{1DEF7FFE-4D64-436F-AD94-4A93A062A8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 y="-1"/>
            <a:ext cx="915543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4" name="Rectangle 43">
            <a:extLst>
              <a:ext uri="{FF2B5EF4-FFF2-40B4-BE49-F238E27FC236}">
                <a16:creationId xmlns:a16="http://schemas.microsoft.com/office/drawing/2014/main" id="{D4D9CC87-0E0B-4C62-BF07-D7891B462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172199"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5" name="Content Placeholder 4" descr="942898_4673107475237_1835070455_n.jpg">
            <a:extLst>
              <a:ext uri="{FF2B5EF4-FFF2-40B4-BE49-F238E27FC236}">
                <a16:creationId xmlns:a16="http://schemas.microsoft.com/office/drawing/2014/main" id="{56ED9318-8F2C-3607-3626-3A66428F5A45}"/>
              </a:ext>
            </a:extLst>
          </p:cNvPr>
          <p:cNvPicPr>
            <a:picLocks noGrp="1" noChangeAspect="1"/>
          </p:cNvPicPr>
          <p:nvPr>
            <p:ph sz="half" idx="2"/>
          </p:nvPr>
        </p:nvPicPr>
        <p:blipFill rotWithShape="1">
          <a:blip r:embed="rId2"/>
          <a:srcRect l="22035" r="23799"/>
          <a:stretch/>
        </p:blipFill>
        <p:spPr>
          <a:xfrm>
            <a:off x="6172198" y="10"/>
            <a:ext cx="2971801" cy="6857990"/>
          </a:xfrm>
          <a:prstGeom prst="rect">
            <a:avLst/>
          </a:prstGeom>
        </p:spPr>
      </p:pic>
      <p:sp>
        <p:nvSpPr>
          <p:cNvPr id="46" name="Freeform 5">
            <a:extLst>
              <a:ext uri="{FF2B5EF4-FFF2-40B4-BE49-F238E27FC236}">
                <a16:creationId xmlns:a16="http://schemas.microsoft.com/office/drawing/2014/main" id="{B7D7AEBC-DEC4-4C87-9581-41DA4DBEE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59027"/>
            <a:ext cx="6782018"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A6BDDE0-5C70-33C8-B686-61CF1B55AA4F}"/>
              </a:ext>
            </a:extLst>
          </p:cNvPr>
          <p:cNvSpPr>
            <a:spLocks noGrp="1"/>
          </p:cNvSpPr>
          <p:nvPr>
            <p:ph type="title"/>
          </p:nvPr>
        </p:nvSpPr>
        <p:spPr>
          <a:xfrm>
            <a:off x="406400" y="787400"/>
            <a:ext cx="5359399" cy="778933"/>
          </a:xfrm>
        </p:spPr>
        <p:txBody>
          <a:bodyPr vert="horz" lIns="91440" tIns="45720" rIns="91440" bIns="45720" rtlCol="0" anchor="ctr">
            <a:normAutofit/>
          </a:bodyPr>
          <a:lstStyle/>
          <a:p>
            <a:r>
              <a:rPr lang="en-US" altLang="en-US" sz="2800" dirty="0">
                <a:solidFill>
                  <a:srgbClr val="FEFFFF"/>
                </a:solidFill>
                <a:latin typeface="Calibri" panose="020F0502020204030204" pitchFamily="34" charset="0"/>
                <a:cs typeface="Calibri" panose="020F0502020204030204" pitchFamily="34" charset="0"/>
              </a:rPr>
              <a:t>What is a Trickster?</a:t>
            </a:r>
          </a:p>
        </p:txBody>
      </p:sp>
      <p:sp>
        <p:nvSpPr>
          <p:cNvPr id="3" name="Content Placeholder 2">
            <a:extLst>
              <a:ext uri="{FF2B5EF4-FFF2-40B4-BE49-F238E27FC236}">
                <a16:creationId xmlns:a16="http://schemas.microsoft.com/office/drawing/2014/main" id="{02761167-D6EE-200F-16D0-655026293430}"/>
              </a:ext>
            </a:extLst>
          </p:cNvPr>
          <p:cNvSpPr>
            <a:spLocks noGrp="1"/>
          </p:cNvSpPr>
          <p:nvPr>
            <p:ph sz="half" idx="1"/>
          </p:nvPr>
        </p:nvSpPr>
        <p:spPr>
          <a:xfrm>
            <a:off x="406399" y="2032000"/>
            <a:ext cx="5359400" cy="3879222"/>
          </a:xfrm>
        </p:spPr>
        <p:txBody>
          <a:bodyPr vert="horz" lIns="91440" tIns="45720" rIns="91440" bIns="45720" rtlCol="0">
            <a:normAutofit/>
          </a:bodyPr>
          <a:lstStyle/>
          <a:p>
            <a:r>
              <a:rPr lang="en-US" altLang="en-US" dirty="0">
                <a:solidFill>
                  <a:srgbClr val="FEFFFF"/>
                </a:solidFill>
              </a:rPr>
              <a:t>	</a:t>
            </a:r>
            <a:r>
              <a:rPr lang="en-US" altLang="en-US" sz="2400" i="1" dirty="0">
                <a:solidFill>
                  <a:srgbClr val="FEFFFF"/>
                </a:solidFill>
                <a:latin typeface="Calibri" panose="020F0502020204030204" pitchFamily="34" charset="0"/>
                <a:cs typeface="Calibri" panose="020F0502020204030204" pitchFamily="34" charset="0"/>
              </a:rPr>
              <a:t>Trickster n. </a:t>
            </a:r>
            <a:r>
              <a:rPr lang="en-US" altLang="en-US" sz="2400" dirty="0">
                <a:solidFill>
                  <a:srgbClr val="FEFFFF"/>
                </a:solidFill>
                <a:latin typeface="Calibri" panose="020F0502020204030204" pitchFamily="34" charset="0"/>
                <a:cs typeface="Calibri" panose="020F0502020204030204" pitchFamily="34" charset="0"/>
              </a:rPr>
              <a:t>– in folklore and mythology, a character that plays clever tricks on other characters. Often taking the form of an animal such as a fox or coyote, the trickster can represent downtrodden elements of a community or the triumph of good over evil (</a:t>
            </a:r>
            <a:r>
              <a:rPr lang="en-US" altLang="en-US" sz="2400" dirty="0" err="1">
                <a:solidFill>
                  <a:srgbClr val="FEFFFF"/>
                </a:solidFill>
                <a:latin typeface="Calibri" panose="020F0502020204030204" pitchFamily="34" charset="0"/>
                <a:cs typeface="Calibri" panose="020F0502020204030204" pitchFamily="34" charset="0"/>
              </a:rPr>
              <a:t>A.Barnard</a:t>
            </a:r>
            <a:r>
              <a:rPr lang="en-US" altLang="en-US" sz="2400" dirty="0">
                <a:solidFill>
                  <a:srgbClr val="FEFFFF"/>
                </a:solidFill>
                <a:latin typeface="Calibri" panose="020F0502020204030204" pitchFamily="34" charset="0"/>
                <a:cs typeface="Calibri" panose="020F0502020204030204" pitchFamily="34" charset="0"/>
              </a:rPr>
              <a:t> &amp; J. Spencer, </a:t>
            </a:r>
            <a:r>
              <a:rPr lang="en-US" altLang="en-US" sz="2400" i="1" dirty="0">
                <a:solidFill>
                  <a:srgbClr val="FEFFFF"/>
                </a:solidFill>
                <a:latin typeface="Calibri" panose="020F0502020204030204" pitchFamily="34" charset="0"/>
                <a:cs typeface="Calibri" panose="020F0502020204030204" pitchFamily="34" charset="0"/>
              </a:rPr>
              <a:t>Encyclopedia of Cultural and Social Anthropology, </a:t>
            </a:r>
            <a:r>
              <a:rPr lang="en-US" altLang="en-US" sz="2400" dirty="0">
                <a:solidFill>
                  <a:srgbClr val="FEFFFF"/>
                </a:solidFill>
                <a:latin typeface="Calibri" panose="020F0502020204030204" pitchFamily="34" charset="0"/>
                <a:cs typeface="Calibri" panose="020F0502020204030204" pitchFamily="34" charset="0"/>
              </a:rPr>
              <a:t>1996).</a:t>
            </a:r>
            <a:endParaRPr lang="en-US" altLang="en-US" dirty="0">
              <a:solidFill>
                <a:srgbClr val="FEFFFF"/>
              </a:solidFill>
              <a:latin typeface="Calibri" panose="020F0502020204030204" pitchFamily="34" charset="0"/>
              <a:cs typeface="Calibri" panose="020F050202020403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A3C2D7E-3F2E-404E-9B30-CB12DC972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1F7FD00-BF97-4325-B7C2-E451F2084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306695"/>
          </a:xfrm>
          <a:prstGeom prst="rect">
            <a:avLst/>
          </a:prstGeom>
          <a:solidFill>
            <a:schemeClr val="tx2">
              <a:lumMod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 name="Title 4">
            <a:extLst>
              <a:ext uri="{FF2B5EF4-FFF2-40B4-BE49-F238E27FC236}">
                <a16:creationId xmlns:a16="http://schemas.microsoft.com/office/drawing/2014/main" id="{E6EB0407-D210-129B-F16E-89D2FE27F238}"/>
              </a:ext>
            </a:extLst>
          </p:cNvPr>
          <p:cNvSpPr>
            <a:spLocks noGrp="1"/>
          </p:cNvSpPr>
          <p:nvPr>
            <p:ph type="title"/>
          </p:nvPr>
        </p:nvSpPr>
        <p:spPr>
          <a:xfrm>
            <a:off x="1382543" y="624110"/>
            <a:ext cx="7037556" cy="1280890"/>
          </a:xfrm>
        </p:spPr>
        <p:txBody>
          <a:bodyPr>
            <a:normAutofit/>
          </a:bodyPr>
          <a:lstStyle/>
          <a:p>
            <a:r>
              <a:rPr lang="en-US" altLang="en-US" dirty="0">
                <a:solidFill>
                  <a:schemeClr val="bg1"/>
                </a:solidFill>
                <a:latin typeface="Calibri" panose="020F0502020204030204" pitchFamily="34" charset="0"/>
                <a:ea typeface="ＭＳ Ｐゴシック" panose="020B0600070205080204" pitchFamily="34" charset="-128"/>
                <a:cs typeface="Calibri" panose="020F0502020204030204" pitchFamily="34" charset="0"/>
              </a:rPr>
              <a:t>Trickster Figures</a:t>
            </a:r>
          </a:p>
        </p:txBody>
      </p:sp>
      <p:sp>
        <p:nvSpPr>
          <p:cNvPr id="15" name="Freeform 11">
            <a:extLst>
              <a:ext uri="{FF2B5EF4-FFF2-40B4-BE49-F238E27FC236}">
                <a16:creationId xmlns:a16="http://schemas.microsoft.com/office/drawing/2014/main" id="{179B5294-DA4E-4926-B14A-DD6E07A12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Content Placeholder 5">
            <a:extLst>
              <a:ext uri="{FF2B5EF4-FFF2-40B4-BE49-F238E27FC236}">
                <a16:creationId xmlns:a16="http://schemas.microsoft.com/office/drawing/2014/main" id="{6DCCF33D-380B-9B88-1722-14DF024998EE}"/>
              </a:ext>
            </a:extLst>
          </p:cNvPr>
          <p:cNvSpPr>
            <a:spLocks noGrp="1"/>
          </p:cNvSpPr>
          <p:nvPr>
            <p:ph idx="1"/>
          </p:nvPr>
        </p:nvSpPr>
        <p:spPr>
          <a:xfrm>
            <a:off x="1382544" y="2623930"/>
            <a:ext cx="7037556" cy="3287292"/>
          </a:xfrm>
        </p:spPr>
        <p:txBody>
          <a:bodyPr>
            <a:normAutofit/>
          </a:bodyPr>
          <a:lstStyle/>
          <a:p>
            <a:r>
              <a:rPr lang="en-US" altLang="en-US" sz="3200" dirty="0">
                <a:latin typeface="Calibri" panose="020F0502020204030204" pitchFamily="34" charset="0"/>
                <a:ea typeface="ＭＳ Ｐゴシック" panose="020B0600070205080204" pitchFamily="34" charset="-128"/>
                <a:cs typeface="Calibri" panose="020F0502020204030204" pitchFamily="34" charset="0"/>
              </a:rPr>
              <a:t>They inhabit liminal realms</a:t>
            </a:r>
          </a:p>
          <a:p>
            <a:r>
              <a:rPr lang="en-US" altLang="en-US" sz="3200" dirty="0">
                <a:latin typeface="Calibri" panose="020F0502020204030204" pitchFamily="34" charset="0"/>
                <a:ea typeface="ＭＳ Ｐゴシック" panose="020B0600070205080204" pitchFamily="34" charset="-128"/>
                <a:cs typeface="Calibri" panose="020F0502020204030204" pitchFamily="34" charset="0"/>
              </a:rPr>
              <a:t>Often viewed as messengers of the divine</a:t>
            </a:r>
          </a:p>
          <a:p>
            <a:r>
              <a:rPr lang="en-US" altLang="en-US" sz="3200" dirty="0">
                <a:latin typeface="Calibri" panose="020F0502020204030204" pitchFamily="34" charset="0"/>
                <a:ea typeface="ＭＳ Ｐゴシック" panose="020B0600070205080204" pitchFamily="34" charset="-128"/>
                <a:cs typeface="Calibri" panose="020F0502020204030204" pitchFamily="34" charset="0"/>
              </a:rPr>
              <a:t>They wield power over enemies</a:t>
            </a:r>
          </a:p>
          <a:p>
            <a:r>
              <a:rPr lang="en-US" altLang="en-US" sz="3200" dirty="0">
                <a:latin typeface="Calibri" panose="020F0502020204030204" pitchFamily="34" charset="0"/>
                <a:ea typeface="ＭＳ Ｐゴシック" panose="020B0600070205080204" pitchFamily="34" charset="-128"/>
                <a:cs typeface="Calibri" panose="020F0502020204030204" pitchFamily="34" charset="0"/>
              </a:rPr>
              <a:t>They subvert social boundaries</a:t>
            </a:r>
            <a:endParaRPr lang="en-US" altLang="en-US" dirty="0">
              <a:latin typeface="Calibri" panose="020F0502020204030204" pitchFamily="34" charset="0"/>
              <a:ea typeface="ＭＳ Ｐゴシック" panose="020B0600070205080204" pitchFamily="34" charset="-128"/>
              <a:cs typeface="Calibri" panose="020F050202020403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96802"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8" y="-786"/>
            <a:ext cx="2242138" cy="6854040"/>
            <a:chOff x="6627813" y="194833"/>
            <a:chExt cx="1952625" cy="5678918"/>
          </a:xfrm>
          <a:solidFill>
            <a:schemeClr val="bg2">
              <a:alpha val="80000"/>
            </a:schemeClr>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841B2FCD-470D-6D55-2A00-7ED87DB20374}"/>
              </a:ext>
            </a:extLst>
          </p:cNvPr>
          <p:cNvSpPr>
            <a:spLocks noGrp="1"/>
          </p:cNvSpPr>
          <p:nvPr>
            <p:ph type="title"/>
          </p:nvPr>
        </p:nvSpPr>
        <p:spPr>
          <a:xfrm>
            <a:off x="912792" y="1093380"/>
            <a:ext cx="2301136" cy="4671240"/>
          </a:xfrm>
        </p:spPr>
        <p:txBody>
          <a:bodyPr anchor="ctr">
            <a:normAutofit/>
          </a:bodyPr>
          <a:lstStyle/>
          <a:p>
            <a:pPr algn="r"/>
            <a:r>
              <a:rPr lang="en-US" altLang="en-US" sz="2000" dirty="0">
                <a:latin typeface="Calibri" panose="020F0502020204030204" pitchFamily="34" charset="0"/>
                <a:ea typeface="ＭＳ Ｐゴシック" panose="020B0600070205080204" pitchFamily="34" charset="-128"/>
                <a:cs typeface="Calibri" panose="020F0502020204030204" pitchFamily="34" charset="0"/>
              </a:rPr>
              <a:t>Anthropological Perspectives </a:t>
            </a:r>
            <a:br>
              <a:rPr lang="en-US" altLang="en-US" sz="2000" dirty="0">
                <a:latin typeface="Calibri" panose="020F0502020204030204" pitchFamily="34" charset="0"/>
                <a:ea typeface="ＭＳ Ｐゴシック" panose="020B0600070205080204" pitchFamily="34" charset="-128"/>
                <a:cs typeface="Calibri" panose="020F0502020204030204" pitchFamily="34" charset="0"/>
              </a:rPr>
            </a:br>
            <a:r>
              <a:rPr lang="en-US" altLang="en-US" sz="2000" dirty="0">
                <a:latin typeface="Calibri" panose="020F0502020204030204" pitchFamily="34" charset="0"/>
                <a:ea typeface="ＭＳ Ｐゴシック" panose="020B0600070205080204" pitchFamily="34" charset="-128"/>
                <a:cs typeface="Calibri" panose="020F0502020204030204" pitchFamily="34" charset="0"/>
              </a:rPr>
              <a:t>on the Trickster</a:t>
            </a: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FBB7B68-19CC-4E1D-12F7-B14BA4CF806F}"/>
              </a:ext>
            </a:extLst>
          </p:cNvPr>
          <p:cNvSpPr>
            <a:spLocks noGrp="1"/>
          </p:cNvSpPr>
          <p:nvPr>
            <p:ph idx="1"/>
          </p:nvPr>
        </p:nvSpPr>
        <p:spPr>
          <a:xfrm>
            <a:off x="3964131" y="1093380"/>
            <a:ext cx="4664328" cy="4679250"/>
          </a:xfrm>
        </p:spPr>
        <p:txBody>
          <a:bodyPr anchor="ctr">
            <a:normAutofit lnSpcReduction="10000"/>
          </a:bodyPr>
          <a:lstStyle/>
          <a:p>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Global myths, narratives and folktales</a:t>
            </a:r>
          </a:p>
          <a:p>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Selfish buffoon? Cultural hero(</a:t>
            </a:r>
            <a:r>
              <a:rPr lang="en-US" altLang="en-US" sz="2400" dirty="0" err="1">
                <a:latin typeface="Calibri" panose="020F0502020204030204" pitchFamily="34" charset="0"/>
                <a:ea typeface="ＭＳ Ｐゴシック" panose="020B0600070205080204" pitchFamily="34" charset="-128"/>
                <a:cs typeface="Calibri" panose="020F0502020204030204" pitchFamily="34" charset="0"/>
              </a:rPr>
              <a:t>ine</a:t>
            </a:r>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a:t>
            </a:r>
          </a:p>
          <a:p>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The mythic embodiment of ambiguity and ambivalence, doubleness and duplicity, contradiction and paradox’ (Lewis Hyde, </a:t>
            </a:r>
            <a:r>
              <a:rPr lang="en-US" altLang="en-US" sz="2400" i="1" dirty="0">
                <a:latin typeface="Calibri" panose="020F0502020204030204" pitchFamily="34" charset="0"/>
                <a:ea typeface="ＭＳ Ｐゴシック" panose="020B0600070205080204" pitchFamily="34" charset="-128"/>
                <a:cs typeface="Calibri" panose="020F0502020204030204" pitchFamily="34" charset="0"/>
              </a:rPr>
              <a:t>Tricksters Makes This World, </a:t>
            </a:r>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1998).</a:t>
            </a:r>
          </a:p>
          <a:p>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A figure that crosses and constructs boundaries.</a:t>
            </a:r>
          </a:p>
        </p:txBody>
      </p:sp>
    </p:spTree>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A3C2D7E-3F2E-404E-9B30-CB12DC972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1F7FD00-BF97-4325-B7C2-E451F2084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306695"/>
          </a:xfrm>
          <a:prstGeom prst="rect">
            <a:avLst/>
          </a:prstGeom>
          <a:solidFill>
            <a:schemeClr val="tx2">
              <a:lumMod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8CA4322-01D2-A163-6B27-CB16AE39B0CC}"/>
              </a:ext>
            </a:extLst>
          </p:cNvPr>
          <p:cNvSpPr>
            <a:spLocks noGrp="1"/>
          </p:cNvSpPr>
          <p:nvPr>
            <p:ph type="title"/>
          </p:nvPr>
        </p:nvSpPr>
        <p:spPr>
          <a:xfrm>
            <a:off x="1382543" y="624110"/>
            <a:ext cx="7037556" cy="1280890"/>
          </a:xfrm>
        </p:spPr>
        <p:txBody>
          <a:bodyPr>
            <a:normAutofit/>
          </a:bodyPr>
          <a:lstStyle/>
          <a:p>
            <a:r>
              <a:rPr lang="en-US" altLang="en-US" dirty="0">
                <a:solidFill>
                  <a:schemeClr val="bg1"/>
                </a:solidFill>
                <a:latin typeface="Calibri" panose="020F0502020204030204" pitchFamily="34" charset="0"/>
                <a:ea typeface="ＭＳ Ｐゴシック" panose="020B0600070205080204" pitchFamily="34" charset="-128"/>
                <a:cs typeface="Calibri" panose="020F0502020204030204" pitchFamily="34" charset="0"/>
              </a:rPr>
              <a:t>Trickster Characteristics</a:t>
            </a:r>
          </a:p>
        </p:txBody>
      </p:sp>
      <p:sp>
        <p:nvSpPr>
          <p:cNvPr id="12" name="Freeform 11">
            <a:extLst>
              <a:ext uri="{FF2B5EF4-FFF2-40B4-BE49-F238E27FC236}">
                <a16:creationId xmlns:a16="http://schemas.microsoft.com/office/drawing/2014/main" id="{179B5294-DA4E-4926-B14A-DD6E07A12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a:extLst>
              <a:ext uri="{FF2B5EF4-FFF2-40B4-BE49-F238E27FC236}">
                <a16:creationId xmlns:a16="http://schemas.microsoft.com/office/drawing/2014/main" id="{7A702409-7C09-F54C-FFDB-F24E45806FFA}"/>
              </a:ext>
            </a:extLst>
          </p:cNvPr>
          <p:cNvSpPr>
            <a:spLocks noGrp="1"/>
          </p:cNvSpPr>
          <p:nvPr>
            <p:ph idx="1"/>
          </p:nvPr>
        </p:nvSpPr>
        <p:spPr>
          <a:xfrm>
            <a:off x="1382544" y="2623930"/>
            <a:ext cx="7037556" cy="3287292"/>
          </a:xfrm>
        </p:spPr>
        <p:txBody>
          <a:bodyPr>
            <a:normAutofit fontScale="92500" lnSpcReduction="20000"/>
          </a:bodyPr>
          <a:lstStyle/>
          <a:p>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Boundary crosser: Disrupts norms/crosses boundaries/does not conform to the establishment.</a:t>
            </a:r>
          </a:p>
          <a:p>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Disorderly: Loss of status / seen as cultural buffoon or cultural hero.</a:t>
            </a:r>
          </a:p>
          <a:p>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Deceptive: deceives larger and more powerful beings </a:t>
            </a:r>
          </a:p>
          <a:p>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Mysterious stories: tells stories that need decoding / brings divine messages</a:t>
            </a:r>
          </a:p>
          <a:p>
            <a:pPr>
              <a:buFont typeface="Wingdings" pitchFamily="2" charset="2"/>
              <a:buNone/>
            </a:pPr>
            <a:endParaRPr lang="en-US" altLang="en-US" sz="2400" dirty="0">
              <a:latin typeface="Calibri" panose="020F0502020204030204" pitchFamily="34" charset="0"/>
              <a:ea typeface="ＭＳ Ｐゴシック" panose="020B0600070205080204" pitchFamily="34" charset="-128"/>
              <a:cs typeface="Calibri" panose="020F0502020204030204" pitchFamily="34" charset="0"/>
            </a:endParaRPr>
          </a:p>
          <a:p>
            <a:pPr>
              <a:buFont typeface="Wingdings" pitchFamily="2" charset="2"/>
              <a:buNone/>
            </a:pPr>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	P. Hansen, </a:t>
            </a:r>
            <a:r>
              <a:rPr lang="en-US" altLang="en-US" sz="2400" i="1" dirty="0">
                <a:latin typeface="Calibri" panose="020F0502020204030204" pitchFamily="34" charset="0"/>
                <a:ea typeface="ＭＳ Ｐゴシック" panose="020B0600070205080204" pitchFamily="34" charset="-128"/>
                <a:cs typeface="Calibri" panose="020F0502020204030204" pitchFamily="34" charset="0"/>
              </a:rPr>
              <a:t>The Trickster and the Paranormal </a:t>
            </a:r>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(2001)</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BE0789E-91A7-4246-978E-A17FE1BF9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96802" cy="6858000"/>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C6C0BD2-8B3C-4042-B4EE-5DB7665A37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8" y="-786"/>
            <a:ext cx="2242138" cy="6854040"/>
            <a:chOff x="6627813" y="194833"/>
            <a:chExt cx="1952625" cy="5678918"/>
          </a:xfrm>
          <a:solidFill>
            <a:schemeClr val="bg2">
              <a:alpha val="80000"/>
            </a:schemeClr>
          </a:solidFill>
        </p:grpSpPr>
        <p:sp>
          <p:nvSpPr>
            <p:cNvPr id="11" name="Freeform 27">
              <a:extLst>
                <a:ext uri="{FF2B5EF4-FFF2-40B4-BE49-F238E27FC236}">
                  <a16:creationId xmlns:a16="http://schemas.microsoft.com/office/drawing/2014/main" id="{5F53669F-C1E6-43B8-AC6F-B44CE56BF7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12" name="Freeform 28">
              <a:extLst>
                <a:ext uri="{FF2B5EF4-FFF2-40B4-BE49-F238E27FC236}">
                  <a16:creationId xmlns:a16="http://schemas.microsoft.com/office/drawing/2014/main" id="{53966C25-DAEA-4318-8FBC-EC6FF8F5A1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13" name="Freeform 29">
              <a:extLst>
                <a:ext uri="{FF2B5EF4-FFF2-40B4-BE49-F238E27FC236}">
                  <a16:creationId xmlns:a16="http://schemas.microsoft.com/office/drawing/2014/main" id="{ED6EA716-EAD4-4023-8673-0809A1E24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14" name="Freeform 30">
              <a:extLst>
                <a:ext uri="{FF2B5EF4-FFF2-40B4-BE49-F238E27FC236}">
                  <a16:creationId xmlns:a16="http://schemas.microsoft.com/office/drawing/2014/main" id="{84261748-EFC0-4729-A7BB-A88FDAF6FA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15" name="Freeform 31">
              <a:extLst>
                <a:ext uri="{FF2B5EF4-FFF2-40B4-BE49-F238E27FC236}">
                  <a16:creationId xmlns:a16="http://schemas.microsoft.com/office/drawing/2014/main" id="{2C14F808-CC69-494F-98AC-CB750416C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16" name="Freeform 32">
              <a:extLst>
                <a:ext uri="{FF2B5EF4-FFF2-40B4-BE49-F238E27FC236}">
                  <a16:creationId xmlns:a16="http://schemas.microsoft.com/office/drawing/2014/main" id="{F1CA3607-84D0-4085-A363-796A17B1D7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17" name="Freeform 33">
              <a:extLst>
                <a:ext uri="{FF2B5EF4-FFF2-40B4-BE49-F238E27FC236}">
                  <a16:creationId xmlns:a16="http://schemas.microsoft.com/office/drawing/2014/main" id="{491E6160-2958-4A90-8B50-EDA182AAB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18" name="Freeform 34">
              <a:extLst>
                <a:ext uri="{FF2B5EF4-FFF2-40B4-BE49-F238E27FC236}">
                  <a16:creationId xmlns:a16="http://schemas.microsoft.com/office/drawing/2014/main" id="{559F6CB7-E057-499B-A859-360276989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19" name="Freeform 35">
              <a:extLst>
                <a:ext uri="{FF2B5EF4-FFF2-40B4-BE49-F238E27FC236}">
                  <a16:creationId xmlns:a16="http://schemas.microsoft.com/office/drawing/2014/main" id="{FF12353D-CF89-4D03-8075-C161824E2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20" name="Freeform 36">
              <a:extLst>
                <a:ext uri="{FF2B5EF4-FFF2-40B4-BE49-F238E27FC236}">
                  <a16:creationId xmlns:a16="http://schemas.microsoft.com/office/drawing/2014/main" id="{5B91C9D6-FAF2-445B-AF1B-43992602A9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21" name="Freeform 37">
              <a:extLst>
                <a:ext uri="{FF2B5EF4-FFF2-40B4-BE49-F238E27FC236}">
                  <a16:creationId xmlns:a16="http://schemas.microsoft.com/office/drawing/2014/main" id="{570F7A1D-86B1-4AD1-B4A3-9AE2A52C85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22" name="Freeform 38">
              <a:extLst>
                <a:ext uri="{FF2B5EF4-FFF2-40B4-BE49-F238E27FC236}">
                  <a16:creationId xmlns:a16="http://schemas.microsoft.com/office/drawing/2014/main" id="{52C6EBA8-95CC-4FE6-A8E4-3A6911E8A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2" name="Title 1">
            <a:extLst>
              <a:ext uri="{FF2B5EF4-FFF2-40B4-BE49-F238E27FC236}">
                <a16:creationId xmlns:a16="http://schemas.microsoft.com/office/drawing/2014/main" id="{0BCB9860-5180-649A-96A4-0A34C5E91AE1}"/>
              </a:ext>
            </a:extLst>
          </p:cNvPr>
          <p:cNvSpPr>
            <a:spLocks noGrp="1"/>
          </p:cNvSpPr>
          <p:nvPr>
            <p:ph type="title"/>
          </p:nvPr>
        </p:nvSpPr>
        <p:spPr>
          <a:xfrm>
            <a:off x="912792" y="1093380"/>
            <a:ext cx="2301136" cy="4671240"/>
          </a:xfrm>
        </p:spPr>
        <p:txBody>
          <a:bodyPr anchor="ctr">
            <a:normAutofit/>
          </a:bodyPr>
          <a:lstStyle/>
          <a:p>
            <a:pPr algn="r"/>
            <a:r>
              <a:rPr lang="en-US" altLang="en-US" dirty="0">
                <a:latin typeface="Calibri" panose="020F0502020204030204" pitchFamily="34" charset="0"/>
                <a:ea typeface="ＭＳ Ｐゴシック" panose="020B0600070205080204" pitchFamily="34" charset="-128"/>
                <a:cs typeface="Calibri" panose="020F0502020204030204" pitchFamily="34" charset="0"/>
              </a:rPr>
              <a:t>Women as Tricksters</a:t>
            </a:r>
          </a:p>
        </p:txBody>
      </p:sp>
      <p:sp>
        <p:nvSpPr>
          <p:cNvPr id="24" name="Freeform 11">
            <a:extLst>
              <a:ext uri="{FF2B5EF4-FFF2-40B4-BE49-F238E27FC236}">
                <a16:creationId xmlns:a16="http://schemas.microsoft.com/office/drawing/2014/main" id="{15EDA122-4530-45D2-A70A-B1A967AAE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26" name="Rectangle 25">
            <a:extLst>
              <a:ext uri="{FF2B5EF4-FFF2-40B4-BE49-F238E27FC236}">
                <a16:creationId xmlns:a16="http://schemas.microsoft.com/office/drawing/2014/main" id="{9782F52E-0F94-4BFC-9F89-B054DDEAB9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773C78B-3ECC-30F8-ACAC-B9EEBF1974F5}"/>
              </a:ext>
            </a:extLst>
          </p:cNvPr>
          <p:cNvSpPr>
            <a:spLocks noGrp="1"/>
          </p:cNvSpPr>
          <p:nvPr>
            <p:ph idx="1"/>
          </p:nvPr>
        </p:nvSpPr>
        <p:spPr>
          <a:xfrm>
            <a:off x="3964131" y="1093380"/>
            <a:ext cx="4664328" cy="4679250"/>
          </a:xfrm>
        </p:spPr>
        <p:txBody>
          <a:bodyPr anchor="ctr">
            <a:normAutofit fontScale="92500"/>
          </a:bodyPr>
          <a:lstStyle/>
          <a:p>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Due to their marginal position, women (as individuals and as a group) seek to accomplish aims through alternative or subversive ways – through deception and trickery.</a:t>
            </a:r>
          </a:p>
          <a:p>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Underdogs in contexts of power and authority.</a:t>
            </a:r>
          </a:p>
          <a:p>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Marginalized women re-construct their social circumstances.</a:t>
            </a:r>
          </a:p>
          <a:p>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A politics of resistance to transcend borders and boundaries.  </a:t>
            </a:r>
          </a:p>
        </p:txBody>
      </p:sp>
    </p:spTree>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0488" name="Rectangle 20487">
            <a:extLst>
              <a:ext uri="{FF2B5EF4-FFF2-40B4-BE49-F238E27FC236}">
                <a16:creationId xmlns:a16="http://schemas.microsoft.com/office/drawing/2014/main" id="{3A3C2D7E-3F2E-404E-9B30-CB12DC972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90" name="Rectangle 20489">
            <a:extLst>
              <a:ext uri="{FF2B5EF4-FFF2-40B4-BE49-F238E27FC236}">
                <a16:creationId xmlns:a16="http://schemas.microsoft.com/office/drawing/2014/main" id="{F1F7FD00-BF97-4325-B7C2-E451F2084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2306695"/>
          </a:xfrm>
          <a:prstGeom prst="rect">
            <a:avLst/>
          </a:prstGeom>
          <a:solidFill>
            <a:schemeClr val="tx2">
              <a:lumMod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482" name="Rectangle 2">
            <a:extLst>
              <a:ext uri="{FF2B5EF4-FFF2-40B4-BE49-F238E27FC236}">
                <a16:creationId xmlns:a16="http://schemas.microsoft.com/office/drawing/2014/main" id="{BE7D8E67-1F78-9058-3F60-16657DFEB5EF}"/>
              </a:ext>
            </a:extLst>
          </p:cNvPr>
          <p:cNvSpPr>
            <a:spLocks noGrp="1" noChangeArrowheads="1"/>
          </p:cNvSpPr>
          <p:nvPr>
            <p:ph type="title"/>
          </p:nvPr>
        </p:nvSpPr>
        <p:spPr>
          <a:xfrm>
            <a:off x="1382543" y="624110"/>
            <a:ext cx="7037556" cy="1280890"/>
          </a:xfrm>
        </p:spPr>
        <p:txBody>
          <a:bodyPr>
            <a:normAutofit/>
          </a:bodyPr>
          <a:lstStyle/>
          <a:p>
            <a:pPr eaLnBrk="1" hangingPunct="1"/>
            <a:r>
              <a:rPr lang="en-US" altLang="en-US" dirty="0">
                <a:solidFill>
                  <a:schemeClr val="bg1"/>
                </a:solidFill>
                <a:latin typeface="Calibri" panose="020F0502020204030204" pitchFamily="34" charset="0"/>
                <a:ea typeface="ＭＳ Ｐゴシック" panose="020B0600070205080204" pitchFamily="34" charset="-128"/>
                <a:cs typeface="Calibri" panose="020F0502020204030204" pitchFamily="34" charset="0"/>
              </a:rPr>
              <a:t>Deception in a Man’s World</a:t>
            </a:r>
          </a:p>
        </p:txBody>
      </p:sp>
      <p:sp>
        <p:nvSpPr>
          <p:cNvPr id="20492" name="Freeform 11">
            <a:extLst>
              <a:ext uri="{FF2B5EF4-FFF2-40B4-BE49-F238E27FC236}">
                <a16:creationId xmlns:a16="http://schemas.microsoft.com/office/drawing/2014/main" id="{179B5294-DA4E-4926-B14A-DD6E07A12F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0483" name="Rectangle 3">
            <a:extLst>
              <a:ext uri="{FF2B5EF4-FFF2-40B4-BE49-F238E27FC236}">
                <a16:creationId xmlns:a16="http://schemas.microsoft.com/office/drawing/2014/main" id="{D3076E4F-6F15-4899-5528-63EC8EDB43F9}"/>
              </a:ext>
            </a:extLst>
          </p:cNvPr>
          <p:cNvSpPr>
            <a:spLocks noGrp="1" noChangeArrowheads="1"/>
          </p:cNvSpPr>
          <p:nvPr>
            <p:ph idx="1"/>
          </p:nvPr>
        </p:nvSpPr>
        <p:spPr>
          <a:xfrm>
            <a:off x="1382544" y="2623930"/>
            <a:ext cx="7037556" cy="3287292"/>
          </a:xfrm>
        </p:spPr>
        <p:txBody>
          <a:bodyPr>
            <a:normAutofit fontScale="92500"/>
          </a:bodyPr>
          <a:lstStyle/>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Several women in Genesis deceive their husbands or fathers: the daughters of Lot, Rebekah, Rachel, Tamar.</a:t>
            </a:r>
          </a:p>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The women of Exodus 1-2 deceive/trick Pharaoh.</a:t>
            </a:r>
          </a:p>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Such acts are designed to </a:t>
            </a:r>
          </a:p>
          <a:p>
            <a:pPr eaLnBrk="1" hangingPunct="1">
              <a:buFont typeface="Wingdings" pitchFamily="2" charset="2"/>
              <a:buNone/>
            </a:pPr>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	- promote the careers of their husbands (e.g., Sarah in Genesis 12:10-20)</a:t>
            </a:r>
          </a:p>
          <a:p>
            <a:pPr eaLnBrk="1" hangingPunct="1">
              <a:buFont typeface="Wingdings" pitchFamily="2" charset="2"/>
              <a:buNone/>
            </a:pPr>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	- secure the family name (Tamar deceives her father-in-law Judah in Genesis 38).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1554" name="Group 21515">
            <a:extLst>
              <a:ext uri="{FF2B5EF4-FFF2-40B4-BE49-F238E27FC236}">
                <a16:creationId xmlns:a16="http://schemas.microsoft.com/office/drawing/2014/main" id="{027FE0C2-9C19-4FB7-81C0-06ECDD8C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21517" name="Freeform 11">
              <a:extLst>
                <a:ext uri="{FF2B5EF4-FFF2-40B4-BE49-F238E27FC236}">
                  <a16:creationId xmlns:a16="http://schemas.microsoft.com/office/drawing/2014/main" id="{1766EED2-C3B3-40C6-A5D8-FFF5894B9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1518" name="Freeform 12">
              <a:extLst>
                <a:ext uri="{FF2B5EF4-FFF2-40B4-BE49-F238E27FC236}">
                  <a16:creationId xmlns:a16="http://schemas.microsoft.com/office/drawing/2014/main" id="{9CFBF839-A629-4019-9F3D-C15269EEC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1519" name="Freeform 13">
              <a:extLst>
                <a:ext uri="{FF2B5EF4-FFF2-40B4-BE49-F238E27FC236}">
                  <a16:creationId xmlns:a16="http://schemas.microsoft.com/office/drawing/2014/main" id="{E13B7060-C0FD-4F48-BD18-CEC2F6CF4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1520" name="Freeform 14">
              <a:extLst>
                <a:ext uri="{FF2B5EF4-FFF2-40B4-BE49-F238E27FC236}">
                  <a16:creationId xmlns:a16="http://schemas.microsoft.com/office/drawing/2014/main" id="{A344E7D3-1355-48C1-9904-2405426C4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1521" name="Freeform 15">
              <a:extLst>
                <a:ext uri="{FF2B5EF4-FFF2-40B4-BE49-F238E27FC236}">
                  <a16:creationId xmlns:a16="http://schemas.microsoft.com/office/drawing/2014/main" id="{7A0AFB45-BC4E-4AB7-A8FF-D61849E41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1522" name="Freeform 16">
              <a:extLst>
                <a:ext uri="{FF2B5EF4-FFF2-40B4-BE49-F238E27FC236}">
                  <a16:creationId xmlns:a16="http://schemas.microsoft.com/office/drawing/2014/main" id="{18BD2B14-C775-4442-B02E-E842C96F19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1523" name="Freeform 17">
              <a:extLst>
                <a:ext uri="{FF2B5EF4-FFF2-40B4-BE49-F238E27FC236}">
                  <a16:creationId xmlns:a16="http://schemas.microsoft.com/office/drawing/2014/main" id="{D43EE30E-A569-4394-B036-B0954A88D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1524" name="Freeform 18">
              <a:extLst>
                <a:ext uri="{FF2B5EF4-FFF2-40B4-BE49-F238E27FC236}">
                  <a16:creationId xmlns:a16="http://schemas.microsoft.com/office/drawing/2014/main" id="{F6178D34-57BD-47F7-A56E-14FC1BB22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1525" name="Freeform 19">
              <a:extLst>
                <a:ext uri="{FF2B5EF4-FFF2-40B4-BE49-F238E27FC236}">
                  <a16:creationId xmlns:a16="http://schemas.microsoft.com/office/drawing/2014/main" id="{FFD3B6D6-3AE3-47BC-97D9-CDA2EFCA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526" name="Freeform 20">
              <a:extLst>
                <a:ext uri="{FF2B5EF4-FFF2-40B4-BE49-F238E27FC236}">
                  <a16:creationId xmlns:a16="http://schemas.microsoft.com/office/drawing/2014/main" id="{5C34EB72-4D8B-4039-B1FE-891F22FEB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1527" name="Freeform 21">
              <a:extLst>
                <a:ext uri="{FF2B5EF4-FFF2-40B4-BE49-F238E27FC236}">
                  <a16:creationId xmlns:a16="http://schemas.microsoft.com/office/drawing/2014/main" id="{55A3A4AF-6FE1-4C4B-9286-35AF8C6E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528" name="Freeform 22">
              <a:extLst>
                <a:ext uri="{FF2B5EF4-FFF2-40B4-BE49-F238E27FC236}">
                  <a16:creationId xmlns:a16="http://schemas.microsoft.com/office/drawing/2014/main" id="{BBF339A0-40DC-4DCB-BF13-4143D7B0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1555" name="Group 21529">
            <a:extLst>
              <a:ext uri="{FF2B5EF4-FFF2-40B4-BE49-F238E27FC236}">
                <a16:creationId xmlns:a16="http://schemas.microsoft.com/office/drawing/2014/main" id="{AC0D9DD5-F48B-4179-BF11-4D156DA02A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21531" name="Freeform 27">
              <a:extLst>
                <a:ext uri="{FF2B5EF4-FFF2-40B4-BE49-F238E27FC236}">
                  <a16:creationId xmlns:a16="http://schemas.microsoft.com/office/drawing/2014/main" id="{A9168E85-6CFA-435B-8A6B-D32486C90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1532" name="Freeform 28">
              <a:extLst>
                <a:ext uri="{FF2B5EF4-FFF2-40B4-BE49-F238E27FC236}">
                  <a16:creationId xmlns:a16="http://schemas.microsoft.com/office/drawing/2014/main" id="{9293C87B-0616-4B2B-B082-B3362CA3F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1533" name="Freeform 29">
              <a:extLst>
                <a:ext uri="{FF2B5EF4-FFF2-40B4-BE49-F238E27FC236}">
                  <a16:creationId xmlns:a16="http://schemas.microsoft.com/office/drawing/2014/main" id="{F2728C57-B738-4443-9FC2-3C060715FF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1534" name="Freeform 30">
              <a:extLst>
                <a:ext uri="{FF2B5EF4-FFF2-40B4-BE49-F238E27FC236}">
                  <a16:creationId xmlns:a16="http://schemas.microsoft.com/office/drawing/2014/main" id="{766F97F3-2B2B-4253-BEC7-BC9C7DFF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1535" name="Freeform 31">
              <a:extLst>
                <a:ext uri="{FF2B5EF4-FFF2-40B4-BE49-F238E27FC236}">
                  <a16:creationId xmlns:a16="http://schemas.microsoft.com/office/drawing/2014/main" id="{F2F1BCB5-62E3-482A-A671-8514CD517B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1536" name="Freeform 32">
              <a:extLst>
                <a:ext uri="{FF2B5EF4-FFF2-40B4-BE49-F238E27FC236}">
                  <a16:creationId xmlns:a16="http://schemas.microsoft.com/office/drawing/2014/main" id="{19B93AE6-0173-4CA9-A70C-F4D5D9B37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1537" name="Freeform 33">
              <a:extLst>
                <a:ext uri="{FF2B5EF4-FFF2-40B4-BE49-F238E27FC236}">
                  <a16:creationId xmlns:a16="http://schemas.microsoft.com/office/drawing/2014/main" id="{E7FEE511-B4FE-4967-9E02-B802810A9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1538" name="Freeform 34">
              <a:extLst>
                <a:ext uri="{FF2B5EF4-FFF2-40B4-BE49-F238E27FC236}">
                  <a16:creationId xmlns:a16="http://schemas.microsoft.com/office/drawing/2014/main" id="{374E8AF9-DC1D-4FEB-A65B-1F0F82912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21539" name="Freeform 35">
              <a:extLst>
                <a:ext uri="{FF2B5EF4-FFF2-40B4-BE49-F238E27FC236}">
                  <a16:creationId xmlns:a16="http://schemas.microsoft.com/office/drawing/2014/main" id="{89BB8488-306B-461B-846C-5E22664AF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1540" name="Freeform 36">
              <a:extLst>
                <a:ext uri="{FF2B5EF4-FFF2-40B4-BE49-F238E27FC236}">
                  <a16:creationId xmlns:a16="http://schemas.microsoft.com/office/drawing/2014/main" id="{987A2146-569C-4EF6-9CA1-D72961EBD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541" name="Freeform 37">
              <a:extLst>
                <a:ext uri="{FF2B5EF4-FFF2-40B4-BE49-F238E27FC236}">
                  <a16:creationId xmlns:a16="http://schemas.microsoft.com/office/drawing/2014/main" id="{70334992-12F8-4924-B32E-420C3FDB1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1542" name="Freeform 38">
              <a:extLst>
                <a:ext uri="{FF2B5EF4-FFF2-40B4-BE49-F238E27FC236}">
                  <a16:creationId xmlns:a16="http://schemas.microsoft.com/office/drawing/2014/main" id="{A5B2F0D2-1D46-46DD-A818-60309624D8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1556" name="Rectangle 21543">
            <a:extLst>
              <a:ext uri="{FF2B5EF4-FFF2-40B4-BE49-F238E27FC236}">
                <a16:creationId xmlns:a16="http://schemas.microsoft.com/office/drawing/2014/main" id="{FF1A843A-A6BC-4027-A46F-8EA29D26F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1557" name="Freeform 11">
            <a:extLst>
              <a:ext uri="{FF2B5EF4-FFF2-40B4-BE49-F238E27FC236}">
                <a16:creationId xmlns:a16="http://schemas.microsoft.com/office/drawing/2014/main" id="{12852FF2-F486-4EEC-8C4F-38380F3FB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1558" name="Rectangle 21547">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3464657" cy="6854038"/>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Rectangle 2">
            <a:extLst>
              <a:ext uri="{FF2B5EF4-FFF2-40B4-BE49-F238E27FC236}">
                <a16:creationId xmlns:a16="http://schemas.microsoft.com/office/drawing/2014/main" id="{9739E3A8-D36F-C2AE-664F-F15D44C7C760}"/>
              </a:ext>
            </a:extLst>
          </p:cNvPr>
          <p:cNvSpPr>
            <a:spLocks noGrp="1" noChangeArrowheads="1"/>
          </p:cNvSpPr>
          <p:nvPr>
            <p:ph type="title"/>
          </p:nvPr>
        </p:nvSpPr>
        <p:spPr>
          <a:xfrm>
            <a:off x="486918" y="645106"/>
            <a:ext cx="2737709" cy="1259894"/>
          </a:xfrm>
        </p:spPr>
        <p:txBody>
          <a:bodyPr vert="horz" lIns="91440" tIns="45720" rIns="91440" bIns="45720" rtlCol="0" anchor="t">
            <a:normAutofit/>
          </a:bodyPr>
          <a:lstStyle/>
          <a:p>
            <a:pPr>
              <a:lnSpc>
                <a:spcPct val="90000"/>
              </a:lnSpc>
            </a:pPr>
            <a:r>
              <a:rPr lang="en-US" altLang="en-US" sz="2300" dirty="0">
                <a:latin typeface="Calibri" panose="020F0502020204030204" pitchFamily="34" charset="0"/>
                <a:cs typeface="Calibri" panose="020F0502020204030204" pitchFamily="34" charset="0"/>
              </a:rPr>
              <a:t>The Daughters of Lot </a:t>
            </a:r>
            <a:br>
              <a:rPr lang="en-US" altLang="en-US" sz="2300" dirty="0">
                <a:latin typeface="Calibri" panose="020F0502020204030204" pitchFamily="34" charset="0"/>
                <a:cs typeface="Calibri" panose="020F0502020204030204" pitchFamily="34" charset="0"/>
              </a:rPr>
            </a:br>
            <a:r>
              <a:rPr lang="en-US" altLang="en-US" sz="2300" dirty="0">
                <a:latin typeface="Calibri" panose="020F0502020204030204" pitchFamily="34" charset="0"/>
                <a:cs typeface="Calibri" panose="020F0502020204030204" pitchFamily="34" charset="0"/>
              </a:rPr>
              <a:t>(Genesis 19:30-38)</a:t>
            </a:r>
          </a:p>
        </p:txBody>
      </p:sp>
      <p:sp>
        <p:nvSpPr>
          <p:cNvPr id="21508" name="Rectangle 4">
            <a:extLst>
              <a:ext uri="{FF2B5EF4-FFF2-40B4-BE49-F238E27FC236}">
                <a16:creationId xmlns:a16="http://schemas.microsoft.com/office/drawing/2014/main" id="{7EEA1E83-4C97-1B99-9358-69719FC2FFFF}"/>
              </a:ext>
            </a:extLst>
          </p:cNvPr>
          <p:cNvSpPr>
            <a:spLocks noGrp="1" noChangeArrowheads="1"/>
          </p:cNvSpPr>
          <p:nvPr>
            <p:ph type="body" sz="half" idx="2"/>
          </p:nvPr>
        </p:nvSpPr>
        <p:spPr>
          <a:xfrm>
            <a:off x="486918" y="1681511"/>
            <a:ext cx="2737709" cy="4914081"/>
          </a:xfrm>
        </p:spPr>
        <p:txBody>
          <a:bodyPr vert="horz" lIns="91440" tIns="45720" rIns="91440" bIns="45720" rtlCol="0">
            <a:normAutofit/>
          </a:bodyPr>
          <a:lstStyle/>
          <a:p>
            <a:pPr marL="0" indent="0">
              <a:lnSpc>
                <a:spcPct val="90000"/>
              </a:lnSpc>
              <a:buNone/>
            </a:pPr>
            <a:r>
              <a:rPr lang="en-US" altLang="en-US" sz="1200" dirty="0"/>
              <a:t>‘The Daughters of Lot’, Hendrick </a:t>
            </a:r>
            <a:r>
              <a:rPr lang="en-US" altLang="en-US" sz="1200" dirty="0" err="1"/>
              <a:t>Goltzius</a:t>
            </a:r>
            <a:r>
              <a:rPr lang="en-US" altLang="en-US" sz="1200" dirty="0"/>
              <a:t>, 1616.</a:t>
            </a:r>
          </a:p>
          <a:p>
            <a:pPr marL="0" indent="0">
              <a:lnSpc>
                <a:spcPct val="90000"/>
              </a:lnSpc>
              <a:buNone/>
            </a:pPr>
            <a:r>
              <a:rPr lang="en-US" altLang="en-US" sz="1200" dirty="0"/>
              <a:t>Now Lot went up out of </a:t>
            </a:r>
            <a:r>
              <a:rPr lang="en-US" altLang="en-US" sz="1200" dirty="0" err="1"/>
              <a:t>Zoar</a:t>
            </a:r>
            <a:r>
              <a:rPr lang="en-US" altLang="en-US" sz="1200" dirty="0"/>
              <a:t> and settled in the hills with his two daughters, for he was afraid to stay in </a:t>
            </a:r>
            <a:r>
              <a:rPr lang="en-US" altLang="en-US" sz="1200" dirty="0" err="1"/>
              <a:t>Zoar</a:t>
            </a:r>
            <a:r>
              <a:rPr lang="en-US" altLang="en-US" sz="1200" dirty="0"/>
              <a:t>; so he lived in a cave with his two daughters. And the firstborn said to the younger, ‘Our father is old, and there is not a man on earth to come into us after the manner of all the world. Come, let us make our father drink wine, and we will lie with him , so that we may preserve offspring through our father’….. Thus both daughters of Lot became pregnant by their father. The firstborn bore a son, and named him Moab; he is the ancestor of the Moabites to this day. The younger also bore him a son and named him Ben-</a:t>
            </a:r>
            <a:r>
              <a:rPr lang="en-US" altLang="en-US" sz="1200" dirty="0" err="1"/>
              <a:t>ammi</a:t>
            </a:r>
            <a:r>
              <a:rPr lang="en-US" altLang="en-US" sz="1200" dirty="0"/>
              <a:t>; he is the ancestor of the Ammonites to this day.</a:t>
            </a:r>
          </a:p>
        </p:txBody>
      </p:sp>
      <p:pic>
        <p:nvPicPr>
          <p:cNvPr id="21511" name="Picture 7" descr="Goltzius">
            <a:extLst>
              <a:ext uri="{FF2B5EF4-FFF2-40B4-BE49-F238E27FC236}">
                <a16:creationId xmlns:a16="http://schemas.microsoft.com/office/drawing/2014/main" id="{A93A5B14-A936-E390-6EAC-0296DA322A28}"/>
              </a:ext>
            </a:extLst>
          </p:cNvPr>
          <p:cNvPicPr>
            <a:picLocks noGrp="1" noChangeAspect="1" noChangeArrowheads="1"/>
          </p:cNvPicPr>
          <p:nvPr>
            <p:ph sz="half" idx="1"/>
          </p:nvPr>
        </p:nvPicPr>
        <p:blipFill rotWithShape="1">
          <a:blip r:embed="rId2"/>
          <a:srcRect l="6975" r="36220" b="2"/>
          <a:stretch/>
        </p:blipFill>
        <p:spPr>
          <a:xfrm>
            <a:off x="3464657" y="4748"/>
            <a:ext cx="5679343" cy="6848504"/>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64" name="Rectangle 23563">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3464657" cy="6854038"/>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Rectangle 2">
            <a:extLst>
              <a:ext uri="{FF2B5EF4-FFF2-40B4-BE49-F238E27FC236}">
                <a16:creationId xmlns:a16="http://schemas.microsoft.com/office/drawing/2014/main" id="{FF459E67-06A9-CA3D-299B-0E40FA5D54D9}"/>
              </a:ext>
            </a:extLst>
          </p:cNvPr>
          <p:cNvSpPr>
            <a:spLocks noGrp="1" noChangeArrowheads="1"/>
          </p:cNvSpPr>
          <p:nvPr>
            <p:ph type="title"/>
          </p:nvPr>
        </p:nvSpPr>
        <p:spPr>
          <a:xfrm>
            <a:off x="486918" y="645106"/>
            <a:ext cx="2737709" cy="1259894"/>
          </a:xfrm>
        </p:spPr>
        <p:txBody>
          <a:bodyPr>
            <a:normAutofit/>
          </a:bodyPr>
          <a:lstStyle/>
          <a:p>
            <a:pPr eaLnBrk="1" hangingPunct="1">
              <a:lnSpc>
                <a:spcPct val="90000"/>
              </a:lnSpc>
            </a:pPr>
            <a:r>
              <a:rPr lang="en-US" altLang="en-US" sz="2000" dirty="0">
                <a:latin typeface="Calibri" panose="020F0502020204030204" pitchFamily="34" charset="0"/>
                <a:ea typeface="ＭＳ Ｐゴシック" panose="020B0600070205080204" pitchFamily="34" charset="-128"/>
                <a:cs typeface="Calibri" panose="020F0502020204030204" pitchFamily="34" charset="0"/>
              </a:rPr>
              <a:t>‘Lot and his Daughters’</a:t>
            </a:r>
            <a:br>
              <a:rPr lang="en-US" altLang="en-US" sz="2000" dirty="0">
                <a:latin typeface="Calibri" panose="020F0502020204030204" pitchFamily="34" charset="0"/>
                <a:ea typeface="ＭＳ Ｐゴシック" panose="020B0600070205080204" pitchFamily="34" charset="-128"/>
                <a:cs typeface="Calibri" panose="020F0502020204030204" pitchFamily="34" charset="0"/>
              </a:rPr>
            </a:br>
            <a:r>
              <a:rPr lang="en-US" altLang="en-US" sz="2000" dirty="0">
                <a:latin typeface="Calibri" panose="020F0502020204030204" pitchFamily="34" charset="0"/>
                <a:ea typeface="ＭＳ Ｐゴシック" panose="020B0600070205080204" pitchFamily="34" charset="-128"/>
                <a:cs typeface="Calibri" panose="020F0502020204030204" pitchFamily="34" charset="0"/>
              </a:rPr>
              <a:t>Lucas Cranach, 1528</a:t>
            </a:r>
          </a:p>
        </p:txBody>
      </p:sp>
      <p:pic>
        <p:nvPicPr>
          <p:cNvPr id="23557" name="Picture 5" descr="Cranach">
            <a:extLst>
              <a:ext uri="{FF2B5EF4-FFF2-40B4-BE49-F238E27FC236}">
                <a16:creationId xmlns:a16="http://schemas.microsoft.com/office/drawing/2014/main" id="{43FD8BBA-9DA7-C164-83D9-E9B0F91B0B7E}"/>
              </a:ext>
            </a:extLst>
          </p:cNvPr>
          <p:cNvPicPr>
            <a:picLocks noChangeAspect="1" noChangeArrowheads="1"/>
          </p:cNvPicPr>
          <p:nvPr/>
        </p:nvPicPr>
        <p:blipFill rotWithShape="1">
          <a:blip r:embed="rId2"/>
          <a:srcRect t="9560" r="-1" b="-1"/>
          <a:stretch/>
        </p:blipFill>
        <p:spPr>
          <a:xfrm>
            <a:off x="3464657" y="4748"/>
            <a:ext cx="5679343" cy="6848504"/>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26633" name="Group 26632">
            <a:extLst>
              <a:ext uri="{FF2B5EF4-FFF2-40B4-BE49-F238E27FC236}">
                <a16:creationId xmlns:a16="http://schemas.microsoft.com/office/drawing/2014/main" id="{62F0D7F1-3AA3-41FE-962C-5DB0B5A9B0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26634" name="Freeform 11">
              <a:extLst>
                <a:ext uri="{FF2B5EF4-FFF2-40B4-BE49-F238E27FC236}">
                  <a16:creationId xmlns:a16="http://schemas.microsoft.com/office/drawing/2014/main" id="{4C17A32D-661C-4A7D-B00F-ED07721E9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6635" name="Freeform 12">
              <a:extLst>
                <a:ext uri="{FF2B5EF4-FFF2-40B4-BE49-F238E27FC236}">
                  <a16:creationId xmlns:a16="http://schemas.microsoft.com/office/drawing/2014/main" id="{14934C4F-A6E0-4531-BCA6-E0299B443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636" name="Freeform 13">
              <a:extLst>
                <a:ext uri="{FF2B5EF4-FFF2-40B4-BE49-F238E27FC236}">
                  <a16:creationId xmlns:a16="http://schemas.microsoft.com/office/drawing/2014/main" id="{CBC56C65-6D5F-44BD-987D-CB705ECD82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6637" name="Freeform 14">
              <a:extLst>
                <a:ext uri="{FF2B5EF4-FFF2-40B4-BE49-F238E27FC236}">
                  <a16:creationId xmlns:a16="http://schemas.microsoft.com/office/drawing/2014/main" id="{12F08DB5-0184-4523-A76B-F3BE3B64C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6638" name="Freeform 15">
              <a:extLst>
                <a:ext uri="{FF2B5EF4-FFF2-40B4-BE49-F238E27FC236}">
                  <a16:creationId xmlns:a16="http://schemas.microsoft.com/office/drawing/2014/main" id="{9F92F39F-8BE5-4422-975B-806D8763E7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6639" name="Freeform 16">
              <a:extLst>
                <a:ext uri="{FF2B5EF4-FFF2-40B4-BE49-F238E27FC236}">
                  <a16:creationId xmlns:a16="http://schemas.microsoft.com/office/drawing/2014/main" id="{5B45B674-93EA-4CB2-8BFE-4DD11ECB2D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6640" name="Freeform 17">
              <a:extLst>
                <a:ext uri="{FF2B5EF4-FFF2-40B4-BE49-F238E27FC236}">
                  <a16:creationId xmlns:a16="http://schemas.microsoft.com/office/drawing/2014/main" id="{B9F663F7-D512-43BF-A60F-548158DD2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6641" name="Freeform 18">
              <a:extLst>
                <a:ext uri="{FF2B5EF4-FFF2-40B4-BE49-F238E27FC236}">
                  <a16:creationId xmlns:a16="http://schemas.microsoft.com/office/drawing/2014/main" id="{F5792ABF-EE75-49E2-A0E0-3247D09E5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6642" name="Freeform 19">
              <a:extLst>
                <a:ext uri="{FF2B5EF4-FFF2-40B4-BE49-F238E27FC236}">
                  <a16:creationId xmlns:a16="http://schemas.microsoft.com/office/drawing/2014/main" id="{D6862EA5-AD9D-43A8-B7D6-57A620D202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6643" name="Freeform 20">
              <a:extLst>
                <a:ext uri="{FF2B5EF4-FFF2-40B4-BE49-F238E27FC236}">
                  <a16:creationId xmlns:a16="http://schemas.microsoft.com/office/drawing/2014/main" id="{56312FE8-78B6-4653-92B0-7ADC66B3B7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6644" name="Freeform 21">
              <a:extLst>
                <a:ext uri="{FF2B5EF4-FFF2-40B4-BE49-F238E27FC236}">
                  <a16:creationId xmlns:a16="http://schemas.microsoft.com/office/drawing/2014/main" id="{E6DC1169-7F5B-490D-BE24-C32167EBB0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6645" name="Freeform 22">
              <a:extLst>
                <a:ext uri="{FF2B5EF4-FFF2-40B4-BE49-F238E27FC236}">
                  <a16:creationId xmlns:a16="http://schemas.microsoft.com/office/drawing/2014/main" id="{74759D47-CB5B-46A1-8BDF-546FF6071E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6647" name="Group 26646">
            <a:extLst>
              <a:ext uri="{FF2B5EF4-FFF2-40B4-BE49-F238E27FC236}">
                <a16:creationId xmlns:a16="http://schemas.microsoft.com/office/drawing/2014/main" id="{FA955F5D-8B25-4A69-9A86-1963D8A5C5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26648" name="Freeform 27">
              <a:extLst>
                <a:ext uri="{FF2B5EF4-FFF2-40B4-BE49-F238E27FC236}">
                  <a16:creationId xmlns:a16="http://schemas.microsoft.com/office/drawing/2014/main" id="{A4215EA8-B880-40B5-BCFF-DCFCE9C46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6649" name="Freeform 28">
              <a:extLst>
                <a:ext uri="{FF2B5EF4-FFF2-40B4-BE49-F238E27FC236}">
                  <a16:creationId xmlns:a16="http://schemas.microsoft.com/office/drawing/2014/main" id="{4FBCFB3E-4A32-4040-A28F-B296CE90C8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650" name="Freeform 29">
              <a:extLst>
                <a:ext uri="{FF2B5EF4-FFF2-40B4-BE49-F238E27FC236}">
                  <a16:creationId xmlns:a16="http://schemas.microsoft.com/office/drawing/2014/main" id="{89CE682E-721B-41C1-8F59-A68EEBC50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6651" name="Freeform 30">
              <a:extLst>
                <a:ext uri="{FF2B5EF4-FFF2-40B4-BE49-F238E27FC236}">
                  <a16:creationId xmlns:a16="http://schemas.microsoft.com/office/drawing/2014/main" id="{5C9C7739-9AD6-4B85-A486-C92E99CD80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6652" name="Freeform 31">
              <a:extLst>
                <a:ext uri="{FF2B5EF4-FFF2-40B4-BE49-F238E27FC236}">
                  <a16:creationId xmlns:a16="http://schemas.microsoft.com/office/drawing/2014/main" id="{5C48EE9C-CD0F-4779-9399-65AC7632BC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6653" name="Freeform 32">
              <a:extLst>
                <a:ext uri="{FF2B5EF4-FFF2-40B4-BE49-F238E27FC236}">
                  <a16:creationId xmlns:a16="http://schemas.microsoft.com/office/drawing/2014/main" id="{4D0D1044-849F-4C27-A652-D2910B8402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6654" name="Freeform 33">
              <a:extLst>
                <a:ext uri="{FF2B5EF4-FFF2-40B4-BE49-F238E27FC236}">
                  <a16:creationId xmlns:a16="http://schemas.microsoft.com/office/drawing/2014/main" id="{37B7AEAD-E626-4827-B5EF-F9DD361C8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6655" name="Freeform 34">
              <a:extLst>
                <a:ext uri="{FF2B5EF4-FFF2-40B4-BE49-F238E27FC236}">
                  <a16:creationId xmlns:a16="http://schemas.microsoft.com/office/drawing/2014/main" id="{D97C048D-34F0-45AB-9C46-0A797344CB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26656" name="Freeform 35">
              <a:extLst>
                <a:ext uri="{FF2B5EF4-FFF2-40B4-BE49-F238E27FC236}">
                  <a16:creationId xmlns:a16="http://schemas.microsoft.com/office/drawing/2014/main" id="{3D70364F-56BC-43CE-BD82-E6065E8B7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6657" name="Freeform 36">
              <a:extLst>
                <a:ext uri="{FF2B5EF4-FFF2-40B4-BE49-F238E27FC236}">
                  <a16:creationId xmlns:a16="http://schemas.microsoft.com/office/drawing/2014/main" id="{F00D1134-DA53-4E46-A37D-77B2B74F8E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6658" name="Freeform 37">
              <a:extLst>
                <a:ext uri="{FF2B5EF4-FFF2-40B4-BE49-F238E27FC236}">
                  <a16:creationId xmlns:a16="http://schemas.microsoft.com/office/drawing/2014/main" id="{9971E03E-2FA8-4F0F-A287-58C7B09190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6659" name="Freeform 38">
              <a:extLst>
                <a:ext uri="{FF2B5EF4-FFF2-40B4-BE49-F238E27FC236}">
                  <a16:creationId xmlns:a16="http://schemas.microsoft.com/office/drawing/2014/main" id="{1139B5CD-D486-4C27-9AD1-9E856E260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6661" name="Rectangle 26660">
            <a:extLst>
              <a:ext uri="{FF2B5EF4-FFF2-40B4-BE49-F238E27FC236}">
                <a16:creationId xmlns:a16="http://schemas.microsoft.com/office/drawing/2014/main" id="{7930CC7B-1674-4BB1-B36F-D9B325A42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6663" name="Freeform 11">
            <a:extLst>
              <a:ext uri="{FF2B5EF4-FFF2-40B4-BE49-F238E27FC236}">
                <a16:creationId xmlns:a16="http://schemas.microsoft.com/office/drawing/2014/main" id="{05C24618-074C-47D2-A727-57045F7E67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26665" name="Rectangle 26664">
            <a:extLst>
              <a:ext uri="{FF2B5EF4-FFF2-40B4-BE49-F238E27FC236}">
                <a16:creationId xmlns:a16="http://schemas.microsoft.com/office/drawing/2014/main" id="{C8C9F670-D457-4F9E-BDA1-B6468C778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626" name="Rectangle 2">
            <a:extLst>
              <a:ext uri="{FF2B5EF4-FFF2-40B4-BE49-F238E27FC236}">
                <a16:creationId xmlns:a16="http://schemas.microsoft.com/office/drawing/2014/main" id="{31046301-3450-BE4C-92B0-496090DA4C88}"/>
              </a:ext>
            </a:extLst>
          </p:cNvPr>
          <p:cNvSpPr>
            <a:spLocks noGrp="1" noChangeArrowheads="1"/>
          </p:cNvSpPr>
          <p:nvPr>
            <p:ph type="title"/>
          </p:nvPr>
        </p:nvSpPr>
        <p:spPr>
          <a:xfrm>
            <a:off x="1346172" y="624110"/>
            <a:ext cx="7284749" cy="1280890"/>
          </a:xfrm>
        </p:spPr>
        <p:txBody>
          <a:bodyPr vert="horz" lIns="91440" tIns="45720" rIns="91440" bIns="45720" rtlCol="0" anchor="t">
            <a:normAutofit/>
          </a:bodyPr>
          <a:lstStyle/>
          <a:p>
            <a:r>
              <a:rPr lang="en-US" altLang="en-US" dirty="0">
                <a:latin typeface="Calibri" panose="020F0502020204030204" pitchFamily="34" charset="0"/>
                <a:cs typeface="Calibri" panose="020F0502020204030204" pitchFamily="34" charset="0"/>
              </a:rPr>
              <a:t>Rebekah (Genesis 27)</a:t>
            </a:r>
          </a:p>
        </p:txBody>
      </p:sp>
      <p:sp>
        <p:nvSpPr>
          <p:cNvPr id="26667" name="Rectangle 26666">
            <a:extLst>
              <a:ext uri="{FF2B5EF4-FFF2-40B4-BE49-F238E27FC236}">
                <a16:creationId xmlns:a16="http://schemas.microsoft.com/office/drawing/2014/main" id="{240E2333-C7BB-42CB-A674-0BE0C8ED7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6669" name="Freeform 11">
            <a:extLst>
              <a:ext uri="{FF2B5EF4-FFF2-40B4-BE49-F238E27FC236}">
                <a16:creationId xmlns:a16="http://schemas.microsoft.com/office/drawing/2014/main" id="{6CADF7DA-72EF-4990-9F27-D443BAF7D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6627" name="Rectangle 3">
            <a:extLst>
              <a:ext uri="{FF2B5EF4-FFF2-40B4-BE49-F238E27FC236}">
                <a16:creationId xmlns:a16="http://schemas.microsoft.com/office/drawing/2014/main" id="{A268E8CD-337A-7BBA-5437-7886271D3FC8}"/>
              </a:ext>
            </a:extLst>
          </p:cNvPr>
          <p:cNvSpPr>
            <a:spLocks noGrp="1" noChangeArrowheads="1"/>
          </p:cNvSpPr>
          <p:nvPr>
            <p:ph sz="half" idx="1"/>
          </p:nvPr>
        </p:nvSpPr>
        <p:spPr>
          <a:xfrm>
            <a:off x="1346172" y="1556792"/>
            <a:ext cx="3307864" cy="4765730"/>
          </a:xfrm>
        </p:spPr>
        <p:txBody>
          <a:bodyPr>
            <a:normAutofit fontScale="92500" lnSpcReduction="20000"/>
          </a:bodyPr>
          <a:lstStyle/>
          <a:p>
            <a:pPr marL="277749" indent="-277749" defTabSz="370332">
              <a:lnSpc>
                <a:spcPct val="90000"/>
              </a:lnSpc>
              <a:spcBef>
                <a:spcPts val="810"/>
              </a:spcBef>
              <a:buNone/>
            </a:pPr>
            <a:r>
              <a:rPr lang="en-US" altLang="en-US" sz="1944" kern="1200" dirty="0">
                <a:solidFill>
                  <a:schemeClr val="tx1">
                    <a:lumMod val="75000"/>
                    <a:lumOff val="25000"/>
                  </a:schemeClr>
                </a:solidFill>
                <a:latin typeface="Calibri" panose="020F0502020204030204" pitchFamily="34" charset="0"/>
                <a:ea typeface="ＭＳ Ｐゴシック" panose="020B0600070205080204" pitchFamily="34" charset="-128"/>
                <a:cs typeface="Calibri" panose="020F0502020204030204" pitchFamily="34" charset="0"/>
              </a:rPr>
              <a:t>    </a:t>
            </a:r>
            <a:r>
              <a:rPr lang="en-US" altLang="en-US" kern="1200" dirty="0">
                <a:solidFill>
                  <a:schemeClr val="tx1"/>
                </a:solidFill>
                <a:latin typeface="Calibri" panose="020F0502020204030204" pitchFamily="34" charset="0"/>
                <a:ea typeface="ＭＳ Ｐゴシック" panose="020B0600070205080204" pitchFamily="34" charset="-128"/>
                <a:cs typeface="Calibri" panose="020F0502020204030204" pitchFamily="34" charset="0"/>
              </a:rPr>
              <a:t>Now Rebekah was listening when Isaac spoke to Esau. So when Esau went to the field to hunt for game and bring it, Rebekah said to her son Jacob, ‘I heard your father say to your brother Esau, “Bring me game, and prepare for me </a:t>
            </a:r>
            <a:r>
              <a:rPr lang="en-US" altLang="en-US" kern="1200" dirty="0" err="1">
                <a:solidFill>
                  <a:schemeClr val="tx1"/>
                </a:solidFill>
                <a:latin typeface="Calibri" panose="020F0502020204030204" pitchFamily="34" charset="0"/>
                <a:ea typeface="ＭＳ Ｐゴシック" panose="020B0600070205080204" pitchFamily="34" charset="-128"/>
                <a:cs typeface="Calibri" panose="020F0502020204030204" pitchFamily="34" charset="0"/>
              </a:rPr>
              <a:t>savoury</a:t>
            </a:r>
            <a:r>
              <a:rPr lang="en-US" altLang="en-US" kern="1200" dirty="0">
                <a:solidFill>
                  <a:schemeClr val="tx1"/>
                </a:solidFill>
                <a:latin typeface="Calibri" panose="020F0502020204030204" pitchFamily="34" charset="0"/>
                <a:ea typeface="ＭＳ Ｐゴシック" panose="020B0600070205080204" pitchFamily="34" charset="-128"/>
                <a:cs typeface="Calibri" panose="020F0502020204030204" pitchFamily="34" charset="0"/>
              </a:rPr>
              <a:t> food to eat, that I may bless you before I die”. Now therefore, my son, obey my word as I command you. Go to the flock, and get me two choice kids, so that I may prepare from them </a:t>
            </a:r>
            <a:r>
              <a:rPr lang="en-US" altLang="en-US" kern="1200" dirty="0" err="1">
                <a:solidFill>
                  <a:schemeClr val="tx1"/>
                </a:solidFill>
                <a:latin typeface="Calibri" panose="020F0502020204030204" pitchFamily="34" charset="0"/>
                <a:ea typeface="ＭＳ Ｐゴシック" panose="020B0600070205080204" pitchFamily="34" charset="-128"/>
                <a:cs typeface="Calibri" panose="020F0502020204030204" pitchFamily="34" charset="0"/>
              </a:rPr>
              <a:t>savoury</a:t>
            </a:r>
            <a:r>
              <a:rPr lang="en-US" altLang="en-US" kern="1200" dirty="0">
                <a:solidFill>
                  <a:schemeClr val="tx1"/>
                </a:solidFill>
                <a:latin typeface="Calibri" panose="020F0502020204030204" pitchFamily="34" charset="0"/>
                <a:ea typeface="ＭＳ Ｐゴシック" panose="020B0600070205080204" pitchFamily="34" charset="-128"/>
                <a:cs typeface="Calibri" panose="020F0502020204030204" pitchFamily="34" charset="0"/>
              </a:rPr>
              <a:t> food for your father, such as he likes; and you shall take it to your father to eat, so that he may bless you before he dies.’ But Jacob said to his mother Rebekah, </a:t>
            </a:r>
            <a:endParaRPr lang="en-US" altLang="en-US" sz="1800" dirty="0">
              <a:solidFill>
                <a:schemeClr val="tx1"/>
              </a:solidFill>
              <a:latin typeface="Calibri" panose="020F0502020204030204" pitchFamily="34" charset="0"/>
              <a:ea typeface="ＭＳ Ｐゴシック" panose="020B0600070205080204" pitchFamily="34" charset="-128"/>
              <a:cs typeface="Calibri" panose="020F0502020204030204" pitchFamily="34" charset="0"/>
            </a:endParaRPr>
          </a:p>
        </p:txBody>
      </p:sp>
      <p:sp>
        <p:nvSpPr>
          <p:cNvPr id="26628" name="Rectangle 4">
            <a:extLst>
              <a:ext uri="{FF2B5EF4-FFF2-40B4-BE49-F238E27FC236}">
                <a16:creationId xmlns:a16="http://schemas.microsoft.com/office/drawing/2014/main" id="{938755D0-0BF2-5AD8-0953-763C43D38406}"/>
              </a:ext>
            </a:extLst>
          </p:cNvPr>
          <p:cNvSpPr>
            <a:spLocks noGrp="1" noChangeArrowheads="1"/>
          </p:cNvSpPr>
          <p:nvPr>
            <p:ph sz="half" idx="2"/>
          </p:nvPr>
        </p:nvSpPr>
        <p:spPr>
          <a:xfrm>
            <a:off x="4778861" y="1556792"/>
            <a:ext cx="3307864" cy="4303125"/>
          </a:xfrm>
        </p:spPr>
        <p:txBody>
          <a:bodyPr>
            <a:normAutofit fontScale="92500" lnSpcReduction="20000"/>
          </a:bodyPr>
          <a:lstStyle/>
          <a:p>
            <a:pPr marL="277749" indent="-277749" defTabSz="370332">
              <a:lnSpc>
                <a:spcPct val="90000"/>
              </a:lnSpc>
              <a:spcBef>
                <a:spcPts val="810"/>
              </a:spcBef>
              <a:buNone/>
            </a:pPr>
            <a:r>
              <a:rPr lang="en-US" altLang="en-US" kern="1200" dirty="0">
                <a:solidFill>
                  <a:schemeClr val="hlink"/>
                </a:solidFill>
                <a:latin typeface="+mn-lt"/>
                <a:ea typeface="ＭＳ Ｐゴシック" panose="020B0600070205080204" pitchFamily="34" charset="-128"/>
                <a:cs typeface="+mn-cs"/>
              </a:rPr>
              <a:t>	</a:t>
            </a:r>
            <a:r>
              <a:rPr lang="en-US" altLang="en-US" kern="1200" dirty="0">
                <a:solidFill>
                  <a:schemeClr val="tx1"/>
                </a:solidFill>
                <a:latin typeface="Calibri" panose="020F0502020204030204" pitchFamily="34" charset="0"/>
                <a:ea typeface="ＭＳ Ｐゴシック" panose="020B0600070205080204" pitchFamily="34" charset="-128"/>
                <a:cs typeface="Calibri" panose="020F0502020204030204" pitchFamily="34" charset="0"/>
              </a:rPr>
              <a:t>‘Look, my brother Esau is a hairy man, and I am a man of smooth skin. Perhaps my father will feel me, and I shall seem to be mocking him, and bring a curse on myself and not a blessing.’ His mother said to him, ‘Let your curse be on me, my son’ only obey my word. And go, get them for me.’ So he went and got them and brought them to his mother; and his mother prepared </a:t>
            </a:r>
            <a:r>
              <a:rPr lang="en-US" altLang="en-US" kern="1200" dirty="0" err="1">
                <a:solidFill>
                  <a:schemeClr val="tx1"/>
                </a:solidFill>
                <a:latin typeface="Calibri" panose="020F0502020204030204" pitchFamily="34" charset="0"/>
                <a:ea typeface="ＭＳ Ｐゴシック" panose="020B0600070205080204" pitchFamily="34" charset="-128"/>
                <a:cs typeface="Calibri" panose="020F0502020204030204" pitchFamily="34" charset="0"/>
              </a:rPr>
              <a:t>savoury</a:t>
            </a:r>
            <a:r>
              <a:rPr lang="en-US" altLang="en-US" kern="1200" dirty="0">
                <a:solidFill>
                  <a:schemeClr val="tx1"/>
                </a:solidFill>
                <a:latin typeface="Calibri" panose="020F0502020204030204" pitchFamily="34" charset="0"/>
                <a:ea typeface="ＭＳ Ｐゴシック" panose="020B0600070205080204" pitchFamily="34" charset="-128"/>
                <a:cs typeface="Calibri" panose="020F0502020204030204" pitchFamily="34" charset="0"/>
              </a:rPr>
              <a:t> food, such as his father loved. Then Rebekah took the best garments of her elder son Esau, which were with her in the house, and put them on her younger son Jacob; and she put the skins of the kids on his hands and on the smooth part of his neck.</a:t>
            </a:r>
            <a:endParaRPr lang="en-US" altLang="en-US" sz="2000" kern="1200" dirty="0">
              <a:solidFill>
                <a:schemeClr val="tx1"/>
              </a:solidFill>
              <a:latin typeface="Calibri" panose="020F0502020204030204" pitchFamily="34" charset="0"/>
              <a:ea typeface="ＭＳ Ｐゴシック" panose="020B0600070205080204" pitchFamily="34" charset="-128"/>
              <a:cs typeface="Calibri" panose="020F0502020204030204" pitchFamily="34" charset="0"/>
            </a:endParaRPr>
          </a:p>
          <a:p>
            <a:pPr eaLnBrk="1" hangingPunct="1">
              <a:lnSpc>
                <a:spcPct val="90000"/>
              </a:lnSpc>
            </a:pPr>
            <a:endParaRPr lang="en-US" altLang="en-US" sz="2400" dirty="0">
              <a:ea typeface="ＭＳ Ｐゴシック" panose="020B0600070205080204" pitchFamily="34" charset="-128"/>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700" name="Group 27699">
            <a:extLst>
              <a:ext uri="{FF2B5EF4-FFF2-40B4-BE49-F238E27FC236}">
                <a16:creationId xmlns:a16="http://schemas.microsoft.com/office/drawing/2014/main" id="{027FE0C2-9C19-4FB7-81C0-06ECDD8C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27701" name="Freeform 11">
              <a:extLst>
                <a:ext uri="{FF2B5EF4-FFF2-40B4-BE49-F238E27FC236}">
                  <a16:creationId xmlns:a16="http://schemas.microsoft.com/office/drawing/2014/main" id="{1766EED2-C3B3-40C6-A5D8-FFF5894B9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7702" name="Freeform 12">
              <a:extLst>
                <a:ext uri="{FF2B5EF4-FFF2-40B4-BE49-F238E27FC236}">
                  <a16:creationId xmlns:a16="http://schemas.microsoft.com/office/drawing/2014/main" id="{9CFBF839-A629-4019-9F3D-C15269EEC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7703" name="Freeform 13">
              <a:extLst>
                <a:ext uri="{FF2B5EF4-FFF2-40B4-BE49-F238E27FC236}">
                  <a16:creationId xmlns:a16="http://schemas.microsoft.com/office/drawing/2014/main" id="{E13B7060-C0FD-4F48-BD18-CEC2F6CF4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704" name="Freeform 14">
              <a:extLst>
                <a:ext uri="{FF2B5EF4-FFF2-40B4-BE49-F238E27FC236}">
                  <a16:creationId xmlns:a16="http://schemas.microsoft.com/office/drawing/2014/main" id="{A344E7D3-1355-48C1-9904-2405426C4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7705" name="Freeform 15">
              <a:extLst>
                <a:ext uri="{FF2B5EF4-FFF2-40B4-BE49-F238E27FC236}">
                  <a16:creationId xmlns:a16="http://schemas.microsoft.com/office/drawing/2014/main" id="{7A0AFB45-BC4E-4AB7-A8FF-D61849E41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7706" name="Freeform 16">
              <a:extLst>
                <a:ext uri="{FF2B5EF4-FFF2-40B4-BE49-F238E27FC236}">
                  <a16:creationId xmlns:a16="http://schemas.microsoft.com/office/drawing/2014/main" id="{18BD2B14-C775-4442-B02E-E842C96F19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7707" name="Freeform 17">
              <a:extLst>
                <a:ext uri="{FF2B5EF4-FFF2-40B4-BE49-F238E27FC236}">
                  <a16:creationId xmlns:a16="http://schemas.microsoft.com/office/drawing/2014/main" id="{D43EE30E-A569-4394-B036-B0954A88D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7708" name="Freeform 18">
              <a:extLst>
                <a:ext uri="{FF2B5EF4-FFF2-40B4-BE49-F238E27FC236}">
                  <a16:creationId xmlns:a16="http://schemas.microsoft.com/office/drawing/2014/main" id="{F6178D34-57BD-47F7-A56E-14FC1BB22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7709" name="Freeform 19">
              <a:extLst>
                <a:ext uri="{FF2B5EF4-FFF2-40B4-BE49-F238E27FC236}">
                  <a16:creationId xmlns:a16="http://schemas.microsoft.com/office/drawing/2014/main" id="{FFD3B6D6-3AE3-47BC-97D9-CDA2EFCA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7710" name="Freeform 20">
              <a:extLst>
                <a:ext uri="{FF2B5EF4-FFF2-40B4-BE49-F238E27FC236}">
                  <a16:creationId xmlns:a16="http://schemas.microsoft.com/office/drawing/2014/main" id="{5C34EB72-4D8B-4039-B1FE-891F22FEB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7711" name="Freeform 21">
              <a:extLst>
                <a:ext uri="{FF2B5EF4-FFF2-40B4-BE49-F238E27FC236}">
                  <a16:creationId xmlns:a16="http://schemas.microsoft.com/office/drawing/2014/main" id="{55A3A4AF-6FE1-4C4B-9286-35AF8C6E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7712" name="Freeform 22">
              <a:extLst>
                <a:ext uri="{FF2B5EF4-FFF2-40B4-BE49-F238E27FC236}">
                  <a16:creationId xmlns:a16="http://schemas.microsoft.com/office/drawing/2014/main" id="{BBF339A0-40DC-4DCB-BF13-4143D7B0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7714" name="Group 27713">
            <a:extLst>
              <a:ext uri="{FF2B5EF4-FFF2-40B4-BE49-F238E27FC236}">
                <a16:creationId xmlns:a16="http://schemas.microsoft.com/office/drawing/2014/main" id="{AC0D9DD5-F48B-4179-BF11-4D156DA02A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27715" name="Freeform 27">
              <a:extLst>
                <a:ext uri="{FF2B5EF4-FFF2-40B4-BE49-F238E27FC236}">
                  <a16:creationId xmlns:a16="http://schemas.microsoft.com/office/drawing/2014/main" id="{A9168E85-6CFA-435B-8A6B-D32486C90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716" name="Freeform 28">
              <a:extLst>
                <a:ext uri="{FF2B5EF4-FFF2-40B4-BE49-F238E27FC236}">
                  <a16:creationId xmlns:a16="http://schemas.microsoft.com/office/drawing/2014/main" id="{9293C87B-0616-4B2B-B082-B3362CA3F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7717" name="Freeform 29">
              <a:extLst>
                <a:ext uri="{FF2B5EF4-FFF2-40B4-BE49-F238E27FC236}">
                  <a16:creationId xmlns:a16="http://schemas.microsoft.com/office/drawing/2014/main" id="{F2728C57-B738-4443-9FC2-3C060715FF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718" name="Freeform 30">
              <a:extLst>
                <a:ext uri="{FF2B5EF4-FFF2-40B4-BE49-F238E27FC236}">
                  <a16:creationId xmlns:a16="http://schemas.microsoft.com/office/drawing/2014/main" id="{766F97F3-2B2B-4253-BEC7-BC9C7DFF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7719" name="Freeform 31">
              <a:extLst>
                <a:ext uri="{FF2B5EF4-FFF2-40B4-BE49-F238E27FC236}">
                  <a16:creationId xmlns:a16="http://schemas.microsoft.com/office/drawing/2014/main" id="{F2F1BCB5-62E3-482A-A671-8514CD517B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7720" name="Freeform 32">
              <a:extLst>
                <a:ext uri="{FF2B5EF4-FFF2-40B4-BE49-F238E27FC236}">
                  <a16:creationId xmlns:a16="http://schemas.microsoft.com/office/drawing/2014/main" id="{19B93AE6-0173-4CA9-A70C-F4D5D9B37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7721" name="Freeform 33">
              <a:extLst>
                <a:ext uri="{FF2B5EF4-FFF2-40B4-BE49-F238E27FC236}">
                  <a16:creationId xmlns:a16="http://schemas.microsoft.com/office/drawing/2014/main" id="{E7FEE511-B4FE-4967-9E02-B802810A9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7722" name="Freeform 34">
              <a:extLst>
                <a:ext uri="{FF2B5EF4-FFF2-40B4-BE49-F238E27FC236}">
                  <a16:creationId xmlns:a16="http://schemas.microsoft.com/office/drawing/2014/main" id="{374E8AF9-DC1D-4FEB-A65B-1F0F82912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27723" name="Freeform 35">
              <a:extLst>
                <a:ext uri="{FF2B5EF4-FFF2-40B4-BE49-F238E27FC236}">
                  <a16:creationId xmlns:a16="http://schemas.microsoft.com/office/drawing/2014/main" id="{89BB8488-306B-461B-846C-5E22664AF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7724" name="Freeform 36">
              <a:extLst>
                <a:ext uri="{FF2B5EF4-FFF2-40B4-BE49-F238E27FC236}">
                  <a16:creationId xmlns:a16="http://schemas.microsoft.com/office/drawing/2014/main" id="{987A2146-569C-4EF6-9CA1-D72961EBD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7725" name="Freeform 37">
              <a:extLst>
                <a:ext uri="{FF2B5EF4-FFF2-40B4-BE49-F238E27FC236}">
                  <a16:creationId xmlns:a16="http://schemas.microsoft.com/office/drawing/2014/main" id="{70334992-12F8-4924-B32E-420C3FDB1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7726" name="Freeform 38">
              <a:extLst>
                <a:ext uri="{FF2B5EF4-FFF2-40B4-BE49-F238E27FC236}">
                  <a16:creationId xmlns:a16="http://schemas.microsoft.com/office/drawing/2014/main" id="{A5B2F0D2-1D46-46DD-A818-60309624D8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7728" name="Rectangle 27727">
            <a:extLst>
              <a:ext uri="{FF2B5EF4-FFF2-40B4-BE49-F238E27FC236}">
                <a16:creationId xmlns:a16="http://schemas.microsoft.com/office/drawing/2014/main" id="{FF1A843A-A6BC-4027-A46F-8EA29D26F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7730" name="Freeform 11">
            <a:extLst>
              <a:ext uri="{FF2B5EF4-FFF2-40B4-BE49-F238E27FC236}">
                <a16:creationId xmlns:a16="http://schemas.microsoft.com/office/drawing/2014/main" id="{12852FF2-F486-4EEC-8C4F-38380F3FB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27732" name="Rectangle 27731">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3464657" cy="6854038"/>
          </a:xfrm>
          <a:prstGeom prst="rect">
            <a:avLst/>
          </a:prstGeom>
          <a:solidFill>
            <a:schemeClr val="bg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Rectangle 2">
            <a:extLst>
              <a:ext uri="{FF2B5EF4-FFF2-40B4-BE49-F238E27FC236}">
                <a16:creationId xmlns:a16="http://schemas.microsoft.com/office/drawing/2014/main" id="{F68FFE21-7DA9-532E-316E-468405BAA81E}"/>
              </a:ext>
            </a:extLst>
          </p:cNvPr>
          <p:cNvSpPr>
            <a:spLocks noGrp="1" noChangeArrowheads="1"/>
          </p:cNvSpPr>
          <p:nvPr>
            <p:ph type="title"/>
          </p:nvPr>
        </p:nvSpPr>
        <p:spPr>
          <a:xfrm>
            <a:off x="486918" y="645106"/>
            <a:ext cx="2737709" cy="1259894"/>
          </a:xfrm>
        </p:spPr>
        <p:txBody>
          <a:bodyPr vert="horz" lIns="91440" tIns="45720" rIns="91440" bIns="45720" rtlCol="0" anchor="t">
            <a:normAutofit/>
          </a:bodyPr>
          <a:lstStyle/>
          <a:p>
            <a:pPr>
              <a:lnSpc>
                <a:spcPct val="90000"/>
              </a:lnSpc>
            </a:pPr>
            <a:r>
              <a:rPr lang="en-US" altLang="en-US" sz="3100"/>
              <a:t>Isaac Blesses Jacob</a:t>
            </a:r>
          </a:p>
        </p:txBody>
      </p:sp>
      <p:sp>
        <p:nvSpPr>
          <p:cNvPr id="27652" name="Rectangle 4">
            <a:extLst>
              <a:ext uri="{FF2B5EF4-FFF2-40B4-BE49-F238E27FC236}">
                <a16:creationId xmlns:a16="http://schemas.microsoft.com/office/drawing/2014/main" id="{1BA8D78D-D60B-F775-E97C-61CB27CB1EB5}"/>
              </a:ext>
            </a:extLst>
          </p:cNvPr>
          <p:cNvSpPr>
            <a:spLocks noGrp="1" noChangeArrowheads="1"/>
          </p:cNvSpPr>
          <p:nvPr>
            <p:ph type="body" sz="half" idx="2"/>
          </p:nvPr>
        </p:nvSpPr>
        <p:spPr>
          <a:xfrm>
            <a:off x="486918" y="2133600"/>
            <a:ext cx="2737709" cy="3759253"/>
          </a:xfrm>
        </p:spPr>
        <p:txBody>
          <a:bodyPr vert="horz" lIns="91440" tIns="45720" rIns="91440" bIns="45720" rtlCol="0">
            <a:normAutofit/>
          </a:bodyPr>
          <a:lstStyle/>
          <a:p>
            <a:pPr marL="0" indent="0">
              <a:lnSpc>
                <a:spcPct val="90000"/>
              </a:lnSpc>
              <a:buNone/>
            </a:pPr>
            <a:r>
              <a:rPr lang="en-US" altLang="en-US" sz="1500" dirty="0">
                <a:latin typeface="Calibri" panose="020F0502020204030204" pitchFamily="34" charset="0"/>
                <a:cs typeface="Calibri" panose="020F0502020204030204" pitchFamily="34" charset="0"/>
              </a:rPr>
              <a:t>So he [Jacob] went in to his father, and said, ‘My father’; and he said, ‘Here I am; who are you, my son?’ (Gen. 27:18).</a:t>
            </a:r>
          </a:p>
          <a:p>
            <a:pPr>
              <a:lnSpc>
                <a:spcPct val="90000"/>
              </a:lnSpc>
            </a:pPr>
            <a:endParaRPr lang="en-US" altLang="en-US" sz="1500" dirty="0">
              <a:latin typeface="Calibri" panose="020F0502020204030204" pitchFamily="34" charset="0"/>
              <a:cs typeface="Calibri" panose="020F0502020204030204" pitchFamily="34" charset="0"/>
            </a:endParaRPr>
          </a:p>
          <a:p>
            <a:pPr>
              <a:lnSpc>
                <a:spcPct val="90000"/>
              </a:lnSpc>
            </a:pPr>
            <a:endParaRPr lang="en-US" altLang="en-US" sz="1500" dirty="0">
              <a:latin typeface="Calibri" panose="020F0502020204030204" pitchFamily="34" charset="0"/>
              <a:cs typeface="Calibri" panose="020F0502020204030204" pitchFamily="34" charset="0"/>
            </a:endParaRPr>
          </a:p>
          <a:p>
            <a:pPr>
              <a:lnSpc>
                <a:spcPct val="90000"/>
              </a:lnSpc>
            </a:pPr>
            <a:endParaRPr lang="en-US" altLang="en-US" sz="1500" dirty="0">
              <a:latin typeface="Calibri" panose="020F0502020204030204" pitchFamily="34" charset="0"/>
              <a:cs typeface="Calibri" panose="020F0502020204030204" pitchFamily="34" charset="0"/>
            </a:endParaRPr>
          </a:p>
          <a:p>
            <a:pPr>
              <a:lnSpc>
                <a:spcPct val="90000"/>
              </a:lnSpc>
            </a:pPr>
            <a:endParaRPr lang="en-US" altLang="en-US" sz="1500" dirty="0">
              <a:latin typeface="Calibri" panose="020F0502020204030204" pitchFamily="34" charset="0"/>
              <a:cs typeface="Calibri" panose="020F0502020204030204" pitchFamily="34" charset="0"/>
            </a:endParaRPr>
          </a:p>
          <a:p>
            <a:pPr>
              <a:lnSpc>
                <a:spcPct val="90000"/>
              </a:lnSpc>
            </a:pPr>
            <a:endParaRPr lang="en-US" altLang="en-US" sz="1500" dirty="0">
              <a:latin typeface="Calibri" panose="020F0502020204030204" pitchFamily="34" charset="0"/>
              <a:cs typeface="Calibri" panose="020F0502020204030204" pitchFamily="34" charset="0"/>
            </a:endParaRPr>
          </a:p>
          <a:p>
            <a:pPr>
              <a:lnSpc>
                <a:spcPct val="90000"/>
              </a:lnSpc>
            </a:pPr>
            <a:endParaRPr lang="en-US" altLang="en-US" sz="1500" dirty="0">
              <a:latin typeface="Calibri" panose="020F0502020204030204" pitchFamily="34" charset="0"/>
              <a:cs typeface="Calibri" panose="020F0502020204030204" pitchFamily="34" charset="0"/>
            </a:endParaRPr>
          </a:p>
          <a:p>
            <a:pPr marL="0" indent="0">
              <a:lnSpc>
                <a:spcPct val="90000"/>
              </a:lnSpc>
              <a:buNone/>
            </a:pPr>
            <a:r>
              <a:rPr lang="en-US" altLang="en-US" sz="1500" dirty="0" err="1">
                <a:latin typeface="Calibri" panose="020F0502020204030204" pitchFamily="34" charset="0"/>
                <a:cs typeface="Calibri" panose="020F0502020204030204" pitchFamily="34" charset="0"/>
              </a:rPr>
              <a:t>Govert</a:t>
            </a:r>
            <a:r>
              <a:rPr lang="en-US" altLang="en-US" sz="1500" dirty="0">
                <a:latin typeface="Calibri" panose="020F0502020204030204" pitchFamily="34" charset="0"/>
                <a:cs typeface="Calibri" panose="020F0502020204030204" pitchFamily="34" charset="0"/>
              </a:rPr>
              <a:t> </a:t>
            </a:r>
            <a:r>
              <a:rPr lang="en-US" altLang="en-US" sz="1500" dirty="0" err="1">
                <a:latin typeface="Calibri" panose="020F0502020204030204" pitchFamily="34" charset="0"/>
                <a:cs typeface="Calibri" panose="020F0502020204030204" pitchFamily="34" charset="0"/>
              </a:rPr>
              <a:t>Flinck</a:t>
            </a:r>
            <a:r>
              <a:rPr lang="en-US" altLang="en-US" sz="1500" dirty="0">
                <a:latin typeface="Calibri" panose="020F0502020204030204" pitchFamily="34" charset="0"/>
                <a:cs typeface="Calibri" panose="020F0502020204030204" pitchFamily="34" charset="0"/>
              </a:rPr>
              <a:t>, 1638</a:t>
            </a:r>
          </a:p>
          <a:p>
            <a:pPr marL="0" indent="0">
              <a:lnSpc>
                <a:spcPct val="90000"/>
              </a:lnSpc>
            </a:pPr>
            <a:endParaRPr lang="en-US" altLang="en-US" sz="1500" dirty="0"/>
          </a:p>
        </p:txBody>
      </p:sp>
      <p:pic>
        <p:nvPicPr>
          <p:cNvPr id="5" name="Content Placeholder 4">
            <a:extLst>
              <a:ext uri="{FF2B5EF4-FFF2-40B4-BE49-F238E27FC236}">
                <a16:creationId xmlns:a16="http://schemas.microsoft.com/office/drawing/2014/main" id="{234A2BD6-6143-85DC-4E31-5F8B6FBFDE3B}"/>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l="19482" r="12102"/>
          <a:stretch/>
        </p:blipFill>
        <p:spPr>
          <a:xfrm>
            <a:off x="3464657" y="4748"/>
            <a:ext cx="5679343" cy="6848504"/>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738" name="Group 28737">
            <a:extLst>
              <a:ext uri="{FF2B5EF4-FFF2-40B4-BE49-F238E27FC236}">
                <a16:creationId xmlns:a16="http://schemas.microsoft.com/office/drawing/2014/main" id="{027FE0C2-9C19-4FB7-81C0-06ECDD8C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28739" name="Freeform 11">
              <a:extLst>
                <a:ext uri="{FF2B5EF4-FFF2-40B4-BE49-F238E27FC236}">
                  <a16:creationId xmlns:a16="http://schemas.microsoft.com/office/drawing/2014/main" id="{1766EED2-C3B3-40C6-A5D8-FFF5894B9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8740" name="Freeform 12">
              <a:extLst>
                <a:ext uri="{FF2B5EF4-FFF2-40B4-BE49-F238E27FC236}">
                  <a16:creationId xmlns:a16="http://schemas.microsoft.com/office/drawing/2014/main" id="{9CFBF839-A629-4019-9F3D-C15269EEC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8741" name="Freeform 13">
              <a:extLst>
                <a:ext uri="{FF2B5EF4-FFF2-40B4-BE49-F238E27FC236}">
                  <a16:creationId xmlns:a16="http://schemas.microsoft.com/office/drawing/2014/main" id="{E13B7060-C0FD-4F48-BD18-CEC2F6CF4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8742" name="Freeform 14">
              <a:extLst>
                <a:ext uri="{FF2B5EF4-FFF2-40B4-BE49-F238E27FC236}">
                  <a16:creationId xmlns:a16="http://schemas.microsoft.com/office/drawing/2014/main" id="{A344E7D3-1355-48C1-9904-2405426C4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743" name="Freeform 15">
              <a:extLst>
                <a:ext uri="{FF2B5EF4-FFF2-40B4-BE49-F238E27FC236}">
                  <a16:creationId xmlns:a16="http://schemas.microsoft.com/office/drawing/2014/main" id="{7A0AFB45-BC4E-4AB7-A8FF-D61849E41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8744" name="Freeform 16">
              <a:extLst>
                <a:ext uri="{FF2B5EF4-FFF2-40B4-BE49-F238E27FC236}">
                  <a16:creationId xmlns:a16="http://schemas.microsoft.com/office/drawing/2014/main" id="{18BD2B14-C775-4442-B02E-E842C96F19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8745" name="Freeform 17">
              <a:extLst>
                <a:ext uri="{FF2B5EF4-FFF2-40B4-BE49-F238E27FC236}">
                  <a16:creationId xmlns:a16="http://schemas.microsoft.com/office/drawing/2014/main" id="{D43EE30E-A569-4394-B036-B0954A88D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8746" name="Freeform 18">
              <a:extLst>
                <a:ext uri="{FF2B5EF4-FFF2-40B4-BE49-F238E27FC236}">
                  <a16:creationId xmlns:a16="http://schemas.microsoft.com/office/drawing/2014/main" id="{F6178D34-57BD-47F7-A56E-14FC1BB22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8747" name="Freeform 19">
              <a:extLst>
                <a:ext uri="{FF2B5EF4-FFF2-40B4-BE49-F238E27FC236}">
                  <a16:creationId xmlns:a16="http://schemas.microsoft.com/office/drawing/2014/main" id="{FFD3B6D6-3AE3-47BC-97D9-CDA2EFCA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8748" name="Freeform 20">
              <a:extLst>
                <a:ext uri="{FF2B5EF4-FFF2-40B4-BE49-F238E27FC236}">
                  <a16:creationId xmlns:a16="http://schemas.microsoft.com/office/drawing/2014/main" id="{5C34EB72-4D8B-4039-B1FE-891F22FEB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8749" name="Freeform 21">
              <a:extLst>
                <a:ext uri="{FF2B5EF4-FFF2-40B4-BE49-F238E27FC236}">
                  <a16:creationId xmlns:a16="http://schemas.microsoft.com/office/drawing/2014/main" id="{55A3A4AF-6FE1-4C4B-9286-35AF8C6E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8750" name="Freeform 22">
              <a:extLst>
                <a:ext uri="{FF2B5EF4-FFF2-40B4-BE49-F238E27FC236}">
                  <a16:creationId xmlns:a16="http://schemas.microsoft.com/office/drawing/2014/main" id="{BBF339A0-40DC-4DCB-BF13-4143D7B0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8752" name="Group 28751">
            <a:extLst>
              <a:ext uri="{FF2B5EF4-FFF2-40B4-BE49-F238E27FC236}">
                <a16:creationId xmlns:a16="http://schemas.microsoft.com/office/drawing/2014/main" id="{AC0D9DD5-F48B-4179-BF11-4D156DA02A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28753" name="Freeform 27">
              <a:extLst>
                <a:ext uri="{FF2B5EF4-FFF2-40B4-BE49-F238E27FC236}">
                  <a16:creationId xmlns:a16="http://schemas.microsoft.com/office/drawing/2014/main" id="{A9168E85-6CFA-435B-8A6B-D32486C90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8754" name="Freeform 28">
              <a:extLst>
                <a:ext uri="{FF2B5EF4-FFF2-40B4-BE49-F238E27FC236}">
                  <a16:creationId xmlns:a16="http://schemas.microsoft.com/office/drawing/2014/main" id="{9293C87B-0616-4B2B-B082-B3362CA3F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755" name="Freeform 29">
              <a:extLst>
                <a:ext uri="{FF2B5EF4-FFF2-40B4-BE49-F238E27FC236}">
                  <a16:creationId xmlns:a16="http://schemas.microsoft.com/office/drawing/2014/main" id="{F2728C57-B738-4443-9FC2-3C060715FF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8756" name="Freeform 30">
              <a:extLst>
                <a:ext uri="{FF2B5EF4-FFF2-40B4-BE49-F238E27FC236}">
                  <a16:creationId xmlns:a16="http://schemas.microsoft.com/office/drawing/2014/main" id="{766F97F3-2B2B-4253-BEC7-BC9C7DFF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757" name="Freeform 31">
              <a:extLst>
                <a:ext uri="{FF2B5EF4-FFF2-40B4-BE49-F238E27FC236}">
                  <a16:creationId xmlns:a16="http://schemas.microsoft.com/office/drawing/2014/main" id="{F2F1BCB5-62E3-482A-A671-8514CD517B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8758" name="Freeform 32">
              <a:extLst>
                <a:ext uri="{FF2B5EF4-FFF2-40B4-BE49-F238E27FC236}">
                  <a16:creationId xmlns:a16="http://schemas.microsoft.com/office/drawing/2014/main" id="{19B93AE6-0173-4CA9-A70C-F4D5D9B37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8759" name="Freeform 33">
              <a:extLst>
                <a:ext uri="{FF2B5EF4-FFF2-40B4-BE49-F238E27FC236}">
                  <a16:creationId xmlns:a16="http://schemas.microsoft.com/office/drawing/2014/main" id="{E7FEE511-B4FE-4967-9E02-B802810A9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8760" name="Freeform 34">
              <a:extLst>
                <a:ext uri="{FF2B5EF4-FFF2-40B4-BE49-F238E27FC236}">
                  <a16:creationId xmlns:a16="http://schemas.microsoft.com/office/drawing/2014/main" id="{374E8AF9-DC1D-4FEB-A65B-1F0F82912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28761" name="Freeform 35">
              <a:extLst>
                <a:ext uri="{FF2B5EF4-FFF2-40B4-BE49-F238E27FC236}">
                  <a16:creationId xmlns:a16="http://schemas.microsoft.com/office/drawing/2014/main" id="{89BB8488-306B-461B-846C-5E22664AF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8762" name="Freeform 36">
              <a:extLst>
                <a:ext uri="{FF2B5EF4-FFF2-40B4-BE49-F238E27FC236}">
                  <a16:creationId xmlns:a16="http://schemas.microsoft.com/office/drawing/2014/main" id="{987A2146-569C-4EF6-9CA1-D72961EBD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8763" name="Freeform 37">
              <a:extLst>
                <a:ext uri="{FF2B5EF4-FFF2-40B4-BE49-F238E27FC236}">
                  <a16:creationId xmlns:a16="http://schemas.microsoft.com/office/drawing/2014/main" id="{70334992-12F8-4924-B32E-420C3FDB1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8764" name="Freeform 38">
              <a:extLst>
                <a:ext uri="{FF2B5EF4-FFF2-40B4-BE49-F238E27FC236}">
                  <a16:creationId xmlns:a16="http://schemas.microsoft.com/office/drawing/2014/main" id="{A5B2F0D2-1D46-46DD-A818-60309624D8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8766" name="Rectangle 28765">
            <a:extLst>
              <a:ext uri="{FF2B5EF4-FFF2-40B4-BE49-F238E27FC236}">
                <a16:creationId xmlns:a16="http://schemas.microsoft.com/office/drawing/2014/main" id="{FF1A843A-A6BC-4027-A46F-8EA29D26F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8768" name="Freeform 6">
            <a:extLst>
              <a:ext uri="{FF2B5EF4-FFF2-40B4-BE49-F238E27FC236}">
                <a16:creationId xmlns:a16="http://schemas.microsoft.com/office/drawing/2014/main" id="{2507F48C-66CC-4AFA-B9A7-360743221E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308489"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28770" name="Rectangle 28769">
            <a:extLst>
              <a:ext uri="{FF2B5EF4-FFF2-40B4-BE49-F238E27FC236}">
                <a16:creationId xmlns:a16="http://schemas.microsoft.com/office/drawing/2014/main" id="{95FFA5E0-4C70-431D-A19D-18415F6C4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painting of two people&#10;&#10;Description automatically generated">
            <a:extLst>
              <a:ext uri="{FF2B5EF4-FFF2-40B4-BE49-F238E27FC236}">
                <a16:creationId xmlns:a16="http://schemas.microsoft.com/office/drawing/2014/main" id="{95E9FDA6-2BB8-6D44-86A4-746C32B0FB15}"/>
              </a:ext>
            </a:extLst>
          </p:cNvPr>
          <p:cNvPicPr>
            <a:picLocks noChangeAspect="1"/>
          </p:cNvPicPr>
          <p:nvPr/>
        </p:nvPicPr>
        <p:blipFill rotWithShape="1">
          <a:blip r:embed="rId2">
            <a:extLst>
              <a:ext uri="{28A0092B-C50C-407E-A947-70E740481C1C}">
                <a14:useLocalDpi xmlns:a14="http://schemas.microsoft.com/office/drawing/2010/main" val="0"/>
              </a:ext>
            </a:extLst>
          </a:blip>
          <a:srcRect l="10000"/>
          <a:stretch/>
        </p:blipFill>
        <p:spPr>
          <a:xfrm>
            <a:off x="20" y="10"/>
            <a:ext cx="9143980" cy="6857990"/>
          </a:xfrm>
          <a:prstGeom prst="rect">
            <a:avLst/>
          </a:prstGeom>
        </p:spPr>
      </p:pic>
      <p:sp>
        <p:nvSpPr>
          <p:cNvPr id="28772" name="Freeform: Shape 28771">
            <a:extLst>
              <a:ext uri="{FF2B5EF4-FFF2-40B4-BE49-F238E27FC236}">
                <a16:creationId xmlns:a16="http://schemas.microsoft.com/office/drawing/2014/main" id="{BBE55C11-4C41-45E4-A00F-83DEE6BB5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3632297"/>
            <a:ext cx="5645712" cy="2170389"/>
          </a:xfrm>
          <a:custGeom>
            <a:avLst/>
            <a:gdLst>
              <a:gd name="connsiteX0" fmla="*/ 0 w 7527616"/>
              <a:gd name="connsiteY0" fmla="*/ 0 h 2170389"/>
              <a:gd name="connsiteX1" fmla="*/ 85411 w 7527616"/>
              <a:gd name="connsiteY1" fmla="*/ 0 h 2170389"/>
              <a:gd name="connsiteX2" fmla="*/ 926533 w 7527616"/>
              <a:gd name="connsiteY2" fmla="*/ 0 h 2170389"/>
              <a:gd name="connsiteX3" fmla="*/ 1114264 w 7527616"/>
              <a:gd name="connsiteY3" fmla="*/ 0 h 2170389"/>
              <a:gd name="connsiteX4" fmla="*/ 6544376 w 7527616"/>
              <a:gd name="connsiteY4" fmla="*/ 0 h 2170389"/>
              <a:gd name="connsiteX5" fmla="*/ 6610082 w 7527616"/>
              <a:gd name="connsiteY5" fmla="*/ 26276 h 2170389"/>
              <a:gd name="connsiteX6" fmla="*/ 6619468 w 7527616"/>
              <a:gd name="connsiteY6" fmla="*/ 36786 h 2170389"/>
              <a:gd name="connsiteX7" fmla="*/ 7506496 w 7527616"/>
              <a:gd name="connsiteY7" fmla="*/ 1024760 h 2170389"/>
              <a:gd name="connsiteX8" fmla="*/ 7506496 w 7527616"/>
              <a:gd name="connsiteY8" fmla="*/ 1140374 h 2170389"/>
              <a:gd name="connsiteX9" fmla="*/ 6619468 w 7527616"/>
              <a:gd name="connsiteY9" fmla="*/ 2133603 h 2170389"/>
              <a:gd name="connsiteX10" fmla="*/ 6610082 w 7527616"/>
              <a:gd name="connsiteY10" fmla="*/ 2144113 h 2170389"/>
              <a:gd name="connsiteX11" fmla="*/ 6544376 w 7527616"/>
              <a:gd name="connsiteY11" fmla="*/ 2170389 h 2170389"/>
              <a:gd name="connsiteX12" fmla="*/ 1114264 w 7527616"/>
              <a:gd name="connsiteY12" fmla="*/ 2170389 h 2170389"/>
              <a:gd name="connsiteX13" fmla="*/ 926533 w 7527616"/>
              <a:gd name="connsiteY13" fmla="*/ 2170389 h 2170389"/>
              <a:gd name="connsiteX14" fmla="*/ 146150 w 7527616"/>
              <a:gd name="connsiteY14" fmla="*/ 2170389 h 2170389"/>
              <a:gd name="connsiteX15" fmla="*/ 0 w 7527616"/>
              <a:gd name="connsiteY15" fmla="*/ 2170389 h 2170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27616" h="2170389">
                <a:moveTo>
                  <a:pt x="0" y="0"/>
                </a:moveTo>
                <a:lnTo>
                  <a:pt x="85411" y="0"/>
                </a:lnTo>
                <a:cubicBezTo>
                  <a:pt x="290008" y="0"/>
                  <a:pt x="562804" y="0"/>
                  <a:pt x="926533" y="0"/>
                </a:cubicBezTo>
                <a:cubicBezTo>
                  <a:pt x="926533" y="0"/>
                  <a:pt x="926533" y="0"/>
                  <a:pt x="1114264" y="0"/>
                </a:cubicBezTo>
                <a:cubicBezTo>
                  <a:pt x="1114264" y="0"/>
                  <a:pt x="1114264" y="0"/>
                  <a:pt x="6544376" y="0"/>
                </a:cubicBezTo>
                <a:cubicBezTo>
                  <a:pt x="6567842" y="0"/>
                  <a:pt x="6591309" y="10510"/>
                  <a:pt x="6610082" y="26276"/>
                </a:cubicBezTo>
                <a:cubicBezTo>
                  <a:pt x="6614775" y="26276"/>
                  <a:pt x="6619468" y="31531"/>
                  <a:pt x="6619468" y="36786"/>
                </a:cubicBezTo>
                <a:cubicBezTo>
                  <a:pt x="6619468" y="36786"/>
                  <a:pt x="6619468" y="36786"/>
                  <a:pt x="7506496" y="1024760"/>
                </a:cubicBezTo>
                <a:cubicBezTo>
                  <a:pt x="7534656" y="1056291"/>
                  <a:pt x="7534656" y="1108843"/>
                  <a:pt x="7506496" y="1140374"/>
                </a:cubicBezTo>
                <a:cubicBezTo>
                  <a:pt x="7506496" y="1140374"/>
                  <a:pt x="7506496" y="1140374"/>
                  <a:pt x="6619468" y="2133603"/>
                </a:cubicBezTo>
                <a:cubicBezTo>
                  <a:pt x="6619468" y="2133603"/>
                  <a:pt x="6614775" y="2138858"/>
                  <a:pt x="6610082" y="2144113"/>
                </a:cubicBezTo>
                <a:cubicBezTo>
                  <a:pt x="6591309" y="2159879"/>
                  <a:pt x="6567842" y="2170389"/>
                  <a:pt x="6544376" y="2170389"/>
                </a:cubicBezTo>
                <a:cubicBezTo>
                  <a:pt x="6544376" y="2170389"/>
                  <a:pt x="6544376" y="2170389"/>
                  <a:pt x="1114264" y="2170389"/>
                </a:cubicBezTo>
                <a:cubicBezTo>
                  <a:pt x="1114264" y="2170389"/>
                  <a:pt x="1114264" y="2170389"/>
                  <a:pt x="926533" y="2170389"/>
                </a:cubicBezTo>
                <a:cubicBezTo>
                  <a:pt x="926533" y="2170389"/>
                  <a:pt x="926533" y="2170389"/>
                  <a:pt x="146150" y="2170389"/>
                </a:cubicBezTo>
                <a:lnTo>
                  <a:pt x="0" y="2170389"/>
                </a:lnTo>
                <a:close/>
              </a:path>
            </a:pathLst>
          </a:custGeom>
          <a:solidFill>
            <a:srgbClr val="6B2615">
              <a:alpha val="87843"/>
            </a:srgbClr>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8674" name="Rectangle 2">
            <a:extLst>
              <a:ext uri="{FF2B5EF4-FFF2-40B4-BE49-F238E27FC236}">
                <a16:creationId xmlns:a16="http://schemas.microsoft.com/office/drawing/2014/main" id="{7A11EB95-9CAA-C814-0A8D-5A884DC416F2}"/>
              </a:ext>
            </a:extLst>
          </p:cNvPr>
          <p:cNvSpPr>
            <a:spLocks noGrp="1" noChangeArrowheads="1"/>
          </p:cNvSpPr>
          <p:nvPr>
            <p:ph type="title"/>
          </p:nvPr>
        </p:nvSpPr>
        <p:spPr>
          <a:xfrm>
            <a:off x="812799" y="3962400"/>
            <a:ext cx="4090671" cy="958911"/>
          </a:xfrm>
        </p:spPr>
        <p:txBody>
          <a:bodyPr vert="horz" lIns="91440" tIns="45720" rIns="91440" bIns="45720" rtlCol="0" anchor="b">
            <a:normAutofit/>
          </a:bodyPr>
          <a:lstStyle/>
          <a:p>
            <a:pPr>
              <a:lnSpc>
                <a:spcPct val="90000"/>
              </a:lnSpc>
            </a:pPr>
            <a:r>
              <a:rPr lang="en-US" altLang="en-US" sz="2100" dirty="0">
                <a:solidFill>
                  <a:srgbClr val="FEFFFF"/>
                </a:solidFill>
                <a:latin typeface="Calibri" panose="020F0502020204030204" pitchFamily="34" charset="0"/>
                <a:cs typeface="Calibri" panose="020F0502020204030204" pitchFamily="34" charset="0"/>
              </a:rPr>
              <a:t>Isaac Blesses Jacob</a:t>
            </a:r>
            <a:br>
              <a:rPr lang="en-US" altLang="en-US" sz="2100" dirty="0">
                <a:solidFill>
                  <a:srgbClr val="FEFFFF"/>
                </a:solidFill>
                <a:latin typeface="Calibri" panose="020F0502020204030204" pitchFamily="34" charset="0"/>
                <a:cs typeface="Calibri" panose="020F0502020204030204" pitchFamily="34" charset="0"/>
              </a:rPr>
            </a:br>
            <a:r>
              <a:rPr lang="en-US" altLang="en-US" sz="2100" dirty="0">
                <a:solidFill>
                  <a:srgbClr val="FEFFFF"/>
                </a:solidFill>
                <a:latin typeface="Calibri" panose="020F0502020204030204" pitchFamily="34" charset="0"/>
                <a:cs typeface="Calibri" panose="020F0502020204030204" pitchFamily="34" charset="0"/>
              </a:rPr>
              <a:t>Bartolom</a:t>
            </a:r>
            <a:r>
              <a:rPr lang="en-US" altLang="ja-JP" sz="2100" dirty="0">
                <a:solidFill>
                  <a:srgbClr val="FEFFFF"/>
                </a:solidFill>
                <a:latin typeface="Calibri" panose="020F0502020204030204" pitchFamily="34" charset="0"/>
                <a:cs typeface="Calibri" panose="020F0502020204030204" pitchFamily="34" charset="0"/>
              </a:rPr>
              <a:t>é Esteban Murillo (1618-82)</a:t>
            </a:r>
            <a:endParaRPr lang="en-US" altLang="en-US" sz="2100" dirty="0">
              <a:solidFill>
                <a:srgbClr val="FEFFFF"/>
              </a:solidFill>
              <a:latin typeface="Calibri" panose="020F0502020204030204" pitchFamily="34" charset="0"/>
              <a:cs typeface="Calibri" panose="020F0502020204030204" pitchFamily="34" charset="0"/>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8674"/>
                                        </p:tgtEl>
                                        <p:attrNameLst>
                                          <p:attrName>style.visibility</p:attrName>
                                        </p:attrNameLst>
                                      </p:cBhvr>
                                      <p:to>
                                        <p:strVal val="visible"/>
                                      </p:to>
                                    </p:set>
                                    <p:animEffect transition="in" filter="fade">
                                      <p:cBhvr>
                                        <p:cTn id="7" dur="700"/>
                                        <p:tgtEl>
                                          <p:spTgt spid="286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29783" name="Group 29782">
            <a:extLst>
              <a:ext uri="{FF2B5EF4-FFF2-40B4-BE49-F238E27FC236}">
                <a16:creationId xmlns:a16="http://schemas.microsoft.com/office/drawing/2014/main" id="{027FE0C2-9C19-4FB7-81C0-06ECDD8C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29784" name="Freeform 11">
              <a:extLst>
                <a:ext uri="{FF2B5EF4-FFF2-40B4-BE49-F238E27FC236}">
                  <a16:creationId xmlns:a16="http://schemas.microsoft.com/office/drawing/2014/main" id="{1766EED2-C3B3-40C6-A5D8-FFF5894B9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9785" name="Freeform 12">
              <a:extLst>
                <a:ext uri="{FF2B5EF4-FFF2-40B4-BE49-F238E27FC236}">
                  <a16:creationId xmlns:a16="http://schemas.microsoft.com/office/drawing/2014/main" id="{9CFBF839-A629-4019-9F3D-C15269EEC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9786" name="Freeform 13">
              <a:extLst>
                <a:ext uri="{FF2B5EF4-FFF2-40B4-BE49-F238E27FC236}">
                  <a16:creationId xmlns:a16="http://schemas.microsoft.com/office/drawing/2014/main" id="{E13B7060-C0FD-4F48-BD18-CEC2F6CF4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9787" name="Freeform 14">
              <a:extLst>
                <a:ext uri="{FF2B5EF4-FFF2-40B4-BE49-F238E27FC236}">
                  <a16:creationId xmlns:a16="http://schemas.microsoft.com/office/drawing/2014/main" id="{A344E7D3-1355-48C1-9904-2405426C4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9788" name="Freeform 15">
              <a:extLst>
                <a:ext uri="{FF2B5EF4-FFF2-40B4-BE49-F238E27FC236}">
                  <a16:creationId xmlns:a16="http://schemas.microsoft.com/office/drawing/2014/main" id="{7A0AFB45-BC4E-4AB7-A8FF-D61849E41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789" name="Freeform 16">
              <a:extLst>
                <a:ext uri="{FF2B5EF4-FFF2-40B4-BE49-F238E27FC236}">
                  <a16:creationId xmlns:a16="http://schemas.microsoft.com/office/drawing/2014/main" id="{18BD2B14-C775-4442-B02E-E842C96F19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9790" name="Freeform 17">
              <a:extLst>
                <a:ext uri="{FF2B5EF4-FFF2-40B4-BE49-F238E27FC236}">
                  <a16:creationId xmlns:a16="http://schemas.microsoft.com/office/drawing/2014/main" id="{D43EE30E-A569-4394-B036-B0954A88D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9791" name="Freeform 18">
              <a:extLst>
                <a:ext uri="{FF2B5EF4-FFF2-40B4-BE49-F238E27FC236}">
                  <a16:creationId xmlns:a16="http://schemas.microsoft.com/office/drawing/2014/main" id="{F6178D34-57BD-47F7-A56E-14FC1BB22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9792" name="Freeform 19">
              <a:extLst>
                <a:ext uri="{FF2B5EF4-FFF2-40B4-BE49-F238E27FC236}">
                  <a16:creationId xmlns:a16="http://schemas.microsoft.com/office/drawing/2014/main" id="{FFD3B6D6-3AE3-47BC-97D9-CDA2EFCA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9793" name="Freeform 20">
              <a:extLst>
                <a:ext uri="{FF2B5EF4-FFF2-40B4-BE49-F238E27FC236}">
                  <a16:creationId xmlns:a16="http://schemas.microsoft.com/office/drawing/2014/main" id="{5C34EB72-4D8B-4039-B1FE-891F22FEB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9794" name="Freeform 21">
              <a:extLst>
                <a:ext uri="{FF2B5EF4-FFF2-40B4-BE49-F238E27FC236}">
                  <a16:creationId xmlns:a16="http://schemas.microsoft.com/office/drawing/2014/main" id="{55A3A4AF-6FE1-4C4B-9286-35AF8C6E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9795" name="Freeform 22">
              <a:extLst>
                <a:ext uri="{FF2B5EF4-FFF2-40B4-BE49-F238E27FC236}">
                  <a16:creationId xmlns:a16="http://schemas.microsoft.com/office/drawing/2014/main" id="{BBF339A0-40DC-4DCB-BF13-4143D7B0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9797" name="Group 29796">
            <a:extLst>
              <a:ext uri="{FF2B5EF4-FFF2-40B4-BE49-F238E27FC236}">
                <a16:creationId xmlns:a16="http://schemas.microsoft.com/office/drawing/2014/main" id="{AC0D9DD5-F48B-4179-BF11-4D156DA02A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29798" name="Freeform 27">
              <a:extLst>
                <a:ext uri="{FF2B5EF4-FFF2-40B4-BE49-F238E27FC236}">
                  <a16:creationId xmlns:a16="http://schemas.microsoft.com/office/drawing/2014/main" id="{A9168E85-6CFA-435B-8A6B-D32486C90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9799" name="Freeform 28">
              <a:extLst>
                <a:ext uri="{FF2B5EF4-FFF2-40B4-BE49-F238E27FC236}">
                  <a16:creationId xmlns:a16="http://schemas.microsoft.com/office/drawing/2014/main" id="{9293C87B-0616-4B2B-B082-B3362CA3F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9800" name="Freeform 29">
              <a:extLst>
                <a:ext uri="{FF2B5EF4-FFF2-40B4-BE49-F238E27FC236}">
                  <a16:creationId xmlns:a16="http://schemas.microsoft.com/office/drawing/2014/main" id="{F2728C57-B738-4443-9FC2-3C060715FF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801" name="Freeform 30">
              <a:extLst>
                <a:ext uri="{FF2B5EF4-FFF2-40B4-BE49-F238E27FC236}">
                  <a16:creationId xmlns:a16="http://schemas.microsoft.com/office/drawing/2014/main" id="{766F97F3-2B2B-4253-BEC7-BC9C7DFF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9802" name="Freeform 31">
              <a:extLst>
                <a:ext uri="{FF2B5EF4-FFF2-40B4-BE49-F238E27FC236}">
                  <a16:creationId xmlns:a16="http://schemas.microsoft.com/office/drawing/2014/main" id="{F2F1BCB5-62E3-482A-A671-8514CD517B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803" name="Freeform 32">
              <a:extLst>
                <a:ext uri="{FF2B5EF4-FFF2-40B4-BE49-F238E27FC236}">
                  <a16:creationId xmlns:a16="http://schemas.microsoft.com/office/drawing/2014/main" id="{19B93AE6-0173-4CA9-A70C-F4D5D9B37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29804" name="Freeform 33">
              <a:extLst>
                <a:ext uri="{FF2B5EF4-FFF2-40B4-BE49-F238E27FC236}">
                  <a16:creationId xmlns:a16="http://schemas.microsoft.com/office/drawing/2014/main" id="{E7FEE511-B4FE-4967-9E02-B802810A9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29805" name="Freeform 34">
              <a:extLst>
                <a:ext uri="{FF2B5EF4-FFF2-40B4-BE49-F238E27FC236}">
                  <a16:creationId xmlns:a16="http://schemas.microsoft.com/office/drawing/2014/main" id="{374E8AF9-DC1D-4FEB-A65B-1F0F82912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29806" name="Freeform 35">
              <a:extLst>
                <a:ext uri="{FF2B5EF4-FFF2-40B4-BE49-F238E27FC236}">
                  <a16:creationId xmlns:a16="http://schemas.microsoft.com/office/drawing/2014/main" id="{89BB8488-306B-461B-846C-5E22664AF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9807" name="Freeform 36">
              <a:extLst>
                <a:ext uri="{FF2B5EF4-FFF2-40B4-BE49-F238E27FC236}">
                  <a16:creationId xmlns:a16="http://schemas.microsoft.com/office/drawing/2014/main" id="{987A2146-569C-4EF6-9CA1-D72961EBD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9808" name="Freeform 37">
              <a:extLst>
                <a:ext uri="{FF2B5EF4-FFF2-40B4-BE49-F238E27FC236}">
                  <a16:creationId xmlns:a16="http://schemas.microsoft.com/office/drawing/2014/main" id="{70334992-12F8-4924-B32E-420C3FDB1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9809" name="Freeform 38">
              <a:extLst>
                <a:ext uri="{FF2B5EF4-FFF2-40B4-BE49-F238E27FC236}">
                  <a16:creationId xmlns:a16="http://schemas.microsoft.com/office/drawing/2014/main" id="{A5B2F0D2-1D46-46DD-A818-60309624D8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9811" name="Rectangle 29810">
            <a:extLst>
              <a:ext uri="{FF2B5EF4-FFF2-40B4-BE49-F238E27FC236}">
                <a16:creationId xmlns:a16="http://schemas.microsoft.com/office/drawing/2014/main" id="{FF1A843A-A6BC-4027-A46F-8EA29D26F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9813" name="Freeform 11">
            <a:extLst>
              <a:ext uri="{FF2B5EF4-FFF2-40B4-BE49-F238E27FC236}">
                <a16:creationId xmlns:a16="http://schemas.microsoft.com/office/drawing/2014/main" id="{12852FF2-F486-4EEC-8C4F-38380F3FB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29815" name="Rectangle 29814">
            <a:extLst>
              <a:ext uri="{FF2B5EF4-FFF2-40B4-BE49-F238E27FC236}">
                <a16:creationId xmlns:a16="http://schemas.microsoft.com/office/drawing/2014/main" id="{1DEF7FFE-4D64-436F-AD94-4A93A062A8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 y="-1"/>
            <a:ext cx="915543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9817" name="Rectangle 29816">
            <a:extLst>
              <a:ext uri="{FF2B5EF4-FFF2-40B4-BE49-F238E27FC236}">
                <a16:creationId xmlns:a16="http://schemas.microsoft.com/office/drawing/2014/main" id="{D4D9CC87-0E0B-4C62-BF07-D7891B462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172199"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5" name="Content Placeholder 4" descr="A statue of a person holding a child&#10;&#10;Description automatically generated">
            <a:extLst>
              <a:ext uri="{FF2B5EF4-FFF2-40B4-BE49-F238E27FC236}">
                <a16:creationId xmlns:a16="http://schemas.microsoft.com/office/drawing/2014/main" id="{026CA38E-2C80-278F-C5DA-5F3659D172F1}"/>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l="24998" r="21669"/>
          <a:stretch/>
        </p:blipFill>
        <p:spPr>
          <a:xfrm>
            <a:off x="6172198" y="10"/>
            <a:ext cx="2971801" cy="6857990"/>
          </a:xfrm>
          <a:prstGeom prst="rect">
            <a:avLst/>
          </a:prstGeom>
        </p:spPr>
      </p:pic>
      <p:sp>
        <p:nvSpPr>
          <p:cNvPr id="29819" name="Freeform 5">
            <a:extLst>
              <a:ext uri="{FF2B5EF4-FFF2-40B4-BE49-F238E27FC236}">
                <a16:creationId xmlns:a16="http://schemas.microsoft.com/office/drawing/2014/main" id="{B7D7AEBC-DEC4-4C87-9581-41DA4DBEE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59027"/>
            <a:ext cx="6782018"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9698" name="Rectangle 2">
            <a:extLst>
              <a:ext uri="{FF2B5EF4-FFF2-40B4-BE49-F238E27FC236}">
                <a16:creationId xmlns:a16="http://schemas.microsoft.com/office/drawing/2014/main" id="{799997BA-EF40-FCF6-3F5F-4E4346253A76}"/>
              </a:ext>
            </a:extLst>
          </p:cNvPr>
          <p:cNvSpPr>
            <a:spLocks noGrp="1" noChangeArrowheads="1"/>
          </p:cNvSpPr>
          <p:nvPr>
            <p:ph type="title"/>
          </p:nvPr>
        </p:nvSpPr>
        <p:spPr>
          <a:xfrm>
            <a:off x="406400" y="787400"/>
            <a:ext cx="5359399" cy="778933"/>
          </a:xfrm>
        </p:spPr>
        <p:txBody>
          <a:bodyPr vert="horz" lIns="91440" tIns="45720" rIns="91440" bIns="45720" rtlCol="0" anchor="ctr">
            <a:normAutofit/>
          </a:bodyPr>
          <a:lstStyle/>
          <a:p>
            <a:pPr>
              <a:lnSpc>
                <a:spcPct val="90000"/>
              </a:lnSpc>
            </a:pPr>
            <a:r>
              <a:rPr lang="en-US" altLang="en-US" sz="2400" dirty="0">
                <a:solidFill>
                  <a:srgbClr val="FEFFFF"/>
                </a:solidFill>
                <a:latin typeface="Calibri" panose="020F0502020204030204" pitchFamily="34" charset="0"/>
                <a:cs typeface="Calibri" panose="020F0502020204030204" pitchFamily="34" charset="0"/>
              </a:rPr>
              <a:t>‘The elder shall serve the younger’</a:t>
            </a:r>
          </a:p>
        </p:txBody>
      </p:sp>
      <p:sp>
        <p:nvSpPr>
          <p:cNvPr id="29700" name="Rectangle 4">
            <a:extLst>
              <a:ext uri="{FF2B5EF4-FFF2-40B4-BE49-F238E27FC236}">
                <a16:creationId xmlns:a16="http://schemas.microsoft.com/office/drawing/2014/main" id="{5A0A6B0E-92C5-EB87-B5B5-68CA29CF03CF}"/>
              </a:ext>
            </a:extLst>
          </p:cNvPr>
          <p:cNvSpPr>
            <a:spLocks noGrp="1" noChangeArrowheads="1"/>
          </p:cNvSpPr>
          <p:nvPr>
            <p:ph type="body" sz="half" idx="2"/>
          </p:nvPr>
        </p:nvSpPr>
        <p:spPr>
          <a:xfrm>
            <a:off x="406399" y="2032000"/>
            <a:ext cx="5359400" cy="3879222"/>
          </a:xfrm>
        </p:spPr>
        <p:txBody>
          <a:bodyPr vert="horz" lIns="91440" tIns="45720" rIns="91440" bIns="45720" rtlCol="0">
            <a:normAutofit lnSpcReduction="10000"/>
          </a:bodyPr>
          <a:lstStyle/>
          <a:p>
            <a:pPr marL="0" indent="0">
              <a:lnSpc>
                <a:spcPct val="90000"/>
              </a:lnSpc>
              <a:buNone/>
            </a:pPr>
            <a:r>
              <a:rPr lang="en-US" altLang="en-US" sz="2000" dirty="0">
                <a:solidFill>
                  <a:srgbClr val="FEFFFF"/>
                </a:solidFill>
                <a:latin typeface="Calibri" panose="020F0502020204030204" pitchFamily="34" charset="0"/>
                <a:cs typeface="Calibri" panose="020F0502020204030204" pitchFamily="34" charset="0"/>
              </a:rPr>
              <a:t>And the Lord said to her, ‘Two nations are in your womb, and two peoples born of you shall be divided; one shall be stronger than the other, the elder shall serve the younger.’ When her time to give birth was at hand, there were twins in her womb. The first came out red, all his body like a hairy mantle; so they named him Esau. Afterwards his brother came out, with his hand gripping Esau’s heel; so he was named Jacob. …. Isaac loved Esau, because he was fond of game, but Rebekah loved Jacob’ (Gen. 25:23, 28).</a:t>
            </a:r>
          </a:p>
          <a:p>
            <a:pPr>
              <a:lnSpc>
                <a:spcPct val="90000"/>
              </a:lnSpc>
            </a:pPr>
            <a:endParaRPr lang="en-US" altLang="en-US" sz="2000" dirty="0">
              <a:solidFill>
                <a:srgbClr val="FEFFFF"/>
              </a:solidFill>
              <a:latin typeface="Calibri" panose="020F0502020204030204" pitchFamily="34" charset="0"/>
              <a:cs typeface="Calibri" panose="020F0502020204030204" pitchFamily="34" charset="0"/>
            </a:endParaRPr>
          </a:p>
          <a:p>
            <a:pPr marL="0" indent="0">
              <a:lnSpc>
                <a:spcPct val="90000"/>
              </a:lnSpc>
              <a:buNone/>
            </a:pPr>
            <a:r>
              <a:rPr lang="en-US" altLang="en-US" sz="2000" dirty="0">
                <a:solidFill>
                  <a:srgbClr val="FEFFFF"/>
                </a:solidFill>
                <a:latin typeface="Calibri" panose="020F0502020204030204" pitchFamily="34" charset="0"/>
                <a:cs typeface="Calibri" panose="020F0502020204030204" pitchFamily="34" charset="0"/>
              </a:rPr>
              <a:t>‘The birth of Esau and Jacob’ (</a:t>
            </a:r>
            <a:r>
              <a:rPr lang="en-US" altLang="en-US" sz="2000" dirty="0" err="1">
                <a:solidFill>
                  <a:srgbClr val="FEFFFF"/>
                </a:solidFill>
                <a:latin typeface="Calibri" panose="020F0502020204030204" pitchFamily="34" charset="0"/>
                <a:cs typeface="Calibri" panose="020F0502020204030204" pitchFamily="34" charset="0"/>
              </a:rPr>
              <a:t>www.ratnermuseum.com</a:t>
            </a:r>
            <a:r>
              <a:rPr lang="en-US" altLang="en-US" sz="2000" dirty="0">
                <a:solidFill>
                  <a:srgbClr val="FEFFFF"/>
                </a:solidFill>
                <a:latin typeface="Calibri" panose="020F0502020204030204" pitchFamily="34" charset="0"/>
                <a:cs typeface="Calibri" panose="020F0502020204030204" pitchFamily="34" charset="0"/>
              </a:rPr>
              <a:t>)</a:t>
            </a:r>
          </a:p>
          <a:p>
            <a:pPr>
              <a:lnSpc>
                <a:spcPct val="90000"/>
              </a:lnSpc>
            </a:pPr>
            <a:endParaRPr lang="en-US" altLang="en-US" sz="1700" dirty="0">
              <a:solidFill>
                <a:srgbClr val="FEFFFF"/>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0728" name="Rectangle 3072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Rectangle 2">
            <a:extLst>
              <a:ext uri="{FF2B5EF4-FFF2-40B4-BE49-F238E27FC236}">
                <a16:creationId xmlns:a16="http://schemas.microsoft.com/office/drawing/2014/main" id="{02E10F7C-2AEF-8942-5A85-A253CCC3D13D}"/>
              </a:ext>
            </a:extLst>
          </p:cNvPr>
          <p:cNvSpPr>
            <a:spLocks noGrp="1" noChangeArrowheads="1"/>
          </p:cNvSpPr>
          <p:nvPr>
            <p:ph type="title"/>
          </p:nvPr>
        </p:nvSpPr>
        <p:spPr>
          <a:xfrm>
            <a:off x="2529796" y="624110"/>
            <a:ext cx="6098663" cy="1280890"/>
          </a:xfrm>
        </p:spPr>
        <p:txBody>
          <a:bodyPr>
            <a:normAutofit/>
          </a:bodyPr>
          <a:lstStyle/>
          <a:p>
            <a:pPr eaLnBrk="1" hangingPunct="1"/>
            <a:r>
              <a:rPr lang="en-US" altLang="en-US" dirty="0">
                <a:latin typeface="Calibri" panose="020F0502020204030204" pitchFamily="34" charset="0"/>
                <a:ea typeface="ＭＳ Ｐゴシック" panose="020B0600070205080204" pitchFamily="34" charset="-128"/>
                <a:cs typeface="Calibri" panose="020F0502020204030204" pitchFamily="34" charset="0"/>
              </a:rPr>
              <a:t>Female Deceptiveness</a:t>
            </a:r>
          </a:p>
        </p:txBody>
      </p:sp>
      <p:sp>
        <p:nvSpPr>
          <p:cNvPr id="30730" name="Rectangle 3072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13863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732" name="Group 3073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 y="228600"/>
            <a:ext cx="2227396" cy="6638625"/>
            <a:chOff x="2487613" y="285750"/>
            <a:chExt cx="2428875" cy="5654676"/>
          </a:xfrm>
          <a:solidFill>
            <a:schemeClr val="tx2">
              <a:lumMod val="60000"/>
              <a:lumOff val="40000"/>
              <a:alpha val="40000"/>
            </a:schemeClr>
          </a:solidFill>
        </p:grpSpPr>
        <p:sp>
          <p:nvSpPr>
            <p:cNvPr id="3073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3073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3073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3073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3073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3073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073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074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074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074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074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074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074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411452"/>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0723" name="Rectangle 3">
            <a:extLst>
              <a:ext uri="{FF2B5EF4-FFF2-40B4-BE49-F238E27FC236}">
                <a16:creationId xmlns:a16="http://schemas.microsoft.com/office/drawing/2014/main" id="{D4B10306-F40A-2060-38ED-2859FC049B32}"/>
              </a:ext>
            </a:extLst>
          </p:cNvPr>
          <p:cNvSpPr>
            <a:spLocks noGrp="1" noChangeArrowheads="1"/>
          </p:cNvSpPr>
          <p:nvPr>
            <p:ph idx="1"/>
          </p:nvPr>
        </p:nvSpPr>
        <p:spPr>
          <a:xfrm>
            <a:off x="2529796" y="2133600"/>
            <a:ext cx="6098663" cy="3777622"/>
          </a:xfrm>
        </p:spPr>
        <p:txBody>
          <a:bodyPr>
            <a:normAutofit lnSpcReduction="10000"/>
          </a:bodyPr>
          <a:lstStyle/>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They act in ways that benefit the family (Tamar and Ruth).</a:t>
            </a:r>
          </a:p>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They play a part in Israel’s salvation history (Rebekah, the women at the Nile)</a:t>
            </a:r>
          </a:p>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Points to the social inferiority of women in a patriarchal society.</a:t>
            </a:r>
          </a:p>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As marginalized figures they must resort to trickery to achieve their goals.</a:t>
            </a:r>
          </a:p>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Acts of trickery take place behind the scenes.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1752" name="Rectangle 31751">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31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6" name="Rectangle 2">
            <a:extLst>
              <a:ext uri="{FF2B5EF4-FFF2-40B4-BE49-F238E27FC236}">
                <a16:creationId xmlns:a16="http://schemas.microsoft.com/office/drawing/2014/main" id="{736BFD18-FB81-BECD-C2C9-22EDFA0F4D4C}"/>
              </a:ext>
            </a:extLst>
          </p:cNvPr>
          <p:cNvSpPr>
            <a:spLocks noGrp="1" noChangeArrowheads="1"/>
          </p:cNvSpPr>
          <p:nvPr>
            <p:ph type="title"/>
          </p:nvPr>
        </p:nvSpPr>
        <p:spPr>
          <a:xfrm>
            <a:off x="944919" y="3101093"/>
            <a:ext cx="1840539" cy="3029344"/>
          </a:xfrm>
        </p:spPr>
        <p:txBody>
          <a:bodyPr>
            <a:normAutofit/>
          </a:bodyPr>
          <a:lstStyle/>
          <a:p>
            <a:pPr eaLnBrk="1" hangingPunct="1">
              <a:lnSpc>
                <a:spcPct val="90000"/>
              </a:lnSpc>
            </a:pPr>
            <a:r>
              <a:rPr lang="en-US" altLang="en-US" sz="2200" dirty="0">
                <a:solidFill>
                  <a:schemeClr val="bg1"/>
                </a:solidFill>
                <a:latin typeface="Calibri" panose="020F0502020204030204" pitchFamily="34" charset="0"/>
                <a:ea typeface="ＭＳ Ｐゴシック" panose="020B0600070205080204" pitchFamily="34" charset="-128"/>
                <a:cs typeface="Calibri" panose="020F0502020204030204" pitchFamily="34" charset="0"/>
              </a:rPr>
              <a:t>A Feminist Perspective on Power and Authority</a:t>
            </a:r>
          </a:p>
        </p:txBody>
      </p:sp>
      <p:sp>
        <p:nvSpPr>
          <p:cNvPr id="31754"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179901"/>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31756" name="Rectangle 31755">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96802" y="0"/>
            <a:ext cx="55471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7" name="Rectangle 3">
            <a:extLst>
              <a:ext uri="{FF2B5EF4-FFF2-40B4-BE49-F238E27FC236}">
                <a16:creationId xmlns:a16="http://schemas.microsoft.com/office/drawing/2014/main" id="{1045D062-726F-AF65-0B3D-D3B63EF7610A}"/>
              </a:ext>
            </a:extLst>
          </p:cNvPr>
          <p:cNvSpPr>
            <a:spLocks noGrp="1" noChangeArrowheads="1"/>
          </p:cNvSpPr>
          <p:nvPr>
            <p:ph idx="1"/>
          </p:nvPr>
        </p:nvSpPr>
        <p:spPr>
          <a:xfrm>
            <a:off x="3529933" y="589722"/>
            <a:ext cx="5098525" cy="5321500"/>
          </a:xfrm>
        </p:spPr>
        <p:txBody>
          <a:bodyPr anchor="ctr">
            <a:normAutofit/>
          </a:bodyPr>
          <a:lstStyle/>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Biblical women possess no authority</a:t>
            </a:r>
          </a:p>
          <a:p>
            <a:pPr eaLnBrk="1" hangingPunct="1">
              <a:buFont typeface="Wingdings" pitchFamily="2" charset="2"/>
              <a:buNone/>
            </a:pPr>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	Authority = power recognized in social terms.</a:t>
            </a:r>
          </a:p>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Biblical woman can possess power</a:t>
            </a:r>
          </a:p>
          <a:p>
            <a:pPr eaLnBrk="1" hangingPunct="1">
              <a:buFont typeface="Wingdings" pitchFamily="2" charset="2"/>
              <a:buNone/>
            </a:pPr>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	Power = they succeed in fulfilling their wishes.</a:t>
            </a:r>
          </a:p>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Their power is confined to the private domain, ‘behind the scenes’.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776" name="Rectangle 32775">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0" name="Rectangle 2">
            <a:extLst>
              <a:ext uri="{FF2B5EF4-FFF2-40B4-BE49-F238E27FC236}">
                <a16:creationId xmlns:a16="http://schemas.microsoft.com/office/drawing/2014/main" id="{5052110C-5A15-2E52-DCA9-C3EB8533732B}"/>
              </a:ext>
            </a:extLst>
          </p:cNvPr>
          <p:cNvSpPr>
            <a:spLocks noGrp="1" noChangeArrowheads="1"/>
          </p:cNvSpPr>
          <p:nvPr>
            <p:ph type="title"/>
          </p:nvPr>
        </p:nvSpPr>
        <p:spPr>
          <a:xfrm>
            <a:off x="784514" y="942108"/>
            <a:ext cx="2442412" cy="4969113"/>
          </a:xfrm>
        </p:spPr>
        <p:txBody>
          <a:bodyPr anchor="ctr">
            <a:normAutofit/>
          </a:bodyPr>
          <a:lstStyle/>
          <a:p>
            <a:pPr eaLnBrk="1" hangingPunct="1"/>
            <a:r>
              <a:rPr lang="en-US" altLang="en-US" sz="2800"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Dangerous Seductresses </a:t>
            </a:r>
            <a:br>
              <a:rPr lang="en-US" altLang="en-US" sz="2800"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br>
            <a:r>
              <a:rPr lang="en-US" altLang="en-US" sz="2800"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and Temptresses</a:t>
            </a:r>
          </a:p>
        </p:txBody>
      </p:sp>
      <p:sp>
        <p:nvSpPr>
          <p:cNvPr id="32778" name="Rectangle 32777">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cxnSp>
        <p:nvCxnSpPr>
          <p:cNvPr id="32780" name="Straight Connector 32779">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871831"/>
            <a:ext cx="0" cy="3200400"/>
          </a:xfrm>
          <a:prstGeom prst="line">
            <a:avLst/>
          </a:prstGeom>
          <a:ln w="15875">
            <a:solidFill>
              <a:schemeClr val="accent4"/>
            </a:solidFill>
          </a:ln>
        </p:spPr>
        <p:style>
          <a:lnRef idx="1">
            <a:schemeClr val="accent1"/>
          </a:lnRef>
          <a:fillRef idx="0">
            <a:schemeClr val="accent1"/>
          </a:fillRef>
          <a:effectRef idx="0">
            <a:schemeClr val="accent1"/>
          </a:effectRef>
          <a:fontRef idx="minor">
            <a:schemeClr val="tx1"/>
          </a:fontRef>
        </p:style>
      </p:cxnSp>
      <p:grpSp>
        <p:nvGrpSpPr>
          <p:cNvPr id="32782" name="Group 32781">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507495" y="0"/>
            <a:ext cx="4632727" cy="6853245"/>
            <a:chOff x="2487613" y="285750"/>
            <a:chExt cx="2428876" cy="5654676"/>
          </a:xfrm>
          <a:solidFill>
            <a:schemeClr val="bg1">
              <a:alpha val="30000"/>
            </a:schemeClr>
          </a:solidFill>
        </p:grpSpPr>
        <p:sp>
          <p:nvSpPr>
            <p:cNvPr id="32783"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32784"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32785"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32786"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32787"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32788"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2789"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2790"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2791"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2792"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2793"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2794"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2771" name="Rectangle 3">
            <a:extLst>
              <a:ext uri="{FF2B5EF4-FFF2-40B4-BE49-F238E27FC236}">
                <a16:creationId xmlns:a16="http://schemas.microsoft.com/office/drawing/2014/main" id="{B347AB7A-52E0-565A-6C6F-7AFF4064C7E8}"/>
              </a:ext>
            </a:extLst>
          </p:cNvPr>
          <p:cNvSpPr>
            <a:spLocks noGrp="1" noChangeArrowheads="1"/>
          </p:cNvSpPr>
          <p:nvPr>
            <p:ph idx="1"/>
          </p:nvPr>
        </p:nvSpPr>
        <p:spPr>
          <a:xfrm>
            <a:off x="3786796" y="942108"/>
            <a:ext cx="4841662" cy="4969114"/>
          </a:xfrm>
        </p:spPr>
        <p:txBody>
          <a:bodyPr anchor="ctr">
            <a:normAutofit/>
          </a:bodyPr>
          <a:lstStyle/>
          <a:p>
            <a:pPr eaLnBrk="1" hangingPunct="1"/>
            <a:r>
              <a:rPr lang="en-US" altLang="en-US" sz="2800"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Deceptiveness is a malign condition with negative effects.</a:t>
            </a:r>
          </a:p>
          <a:p>
            <a:pPr eaLnBrk="1" hangingPunct="1"/>
            <a:r>
              <a:rPr lang="en-US" altLang="en-US" sz="2800"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It is particularly associated in the Hebrew Bible with foreign women, including:</a:t>
            </a:r>
          </a:p>
          <a:p>
            <a:pPr eaLnBrk="1" hangingPunct="1">
              <a:buFont typeface="Wingdings" pitchFamily="2" charset="2"/>
              <a:buNone/>
            </a:pPr>
            <a:r>
              <a:rPr lang="en-US" altLang="en-US" sz="2800"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	Potiphar’s wife (Genesis 39)</a:t>
            </a:r>
          </a:p>
          <a:p>
            <a:pPr eaLnBrk="1" hangingPunct="1">
              <a:buFont typeface="Wingdings" pitchFamily="2" charset="2"/>
              <a:buNone/>
            </a:pPr>
            <a:r>
              <a:rPr lang="en-US" altLang="en-US" sz="2800" dirty="0">
                <a:solidFill>
                  <a:schemeClr val="tx2">
                    <a:lumMod val="75000"/>
                  </a:schemeClr>
                </a:solidFill>
                <a:latin typeface="Calibri" panose="020F0502020204030204" pitchFamily="34" charset="0"/>
                <a:ea typeface="ＭＳ Ｐゴシック" panose="020B0600070205080204" pitchFamily="34" charset="-128"/>
                <a:cs typeface="Calibri" panose="020F0502020204030204" pitchFamily="34" charset="0"/>
              </a:rPr>
              <a:t>	Delilah (Judges 16)</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34827" name="Group 34826">
            <a:extLst>
              <a:ext uri="{FF2B5EF4-FFF2-40B4-BE49-F238E27FC236}">
                <a16:creationId xmlns:a16="http://schemas.microsoft.com/office/drawing/2014/main" id="{51B860BB-F934-4DE1-A930-090DD475F1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34828" name="Freeform 11">
              <a:extLst>
                <a:ext uri="{FF2B5EF4-FFF2-40B4-BE49-F238E27FC236}">
                  <a16:creationId xmlns:a16="http://schemas.microsoft.com/office/drawing/2014/main" id="{61927C55-8047-466F-9FE4-B42D3D1AF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4829" name="Freeform 12">
              <a:extLst>
                <a:ext uri="{FF2B5EF4-FFF2-40B4-BE49-F238E27FC236}">
                  <a16:creationId xmlns:a16="http://schemas.microsoft.com/office/drawing/2014/main" id="{E914D83D-75AE-426B-90AC-E37CBA2BD7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4830" name="Freeform 13">
              <a:extLst>
                <a:ext uri="{FF2B5EF4-FFF2-40B4-BE49-F238E27FC236}">
                  <a16:creationId xmlns:a16="http://schemas.microsoft.com/office/drawing/2014/main" id="{DDB740D6-20EA-4164-9EDB-243B210E8F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34831" name="Freeform 14">
              <a:extLst>
                <a:ext uri="{FF2B5EF4-FFF2-40B4-BE49-F238E27FC236}">
                  <a16:creationId xmlns:a16="http://schemas.microsoft.com/office/drawing/2014/main" id="{0843EF7D-8FF7-4B1B-810B-AA92D132E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34832" name="Freeform 15">
              <a:extLst>
                <a:ext uri="{FF2B5EF4-FFF2-40B4-BE49-F238E27FC236}">
                  <a16:creationId xmlns:a16="http://schemas.microsoft.com/office/drawing/2014/main" id="{F995A1BF-26D5-42BA-83D6-B74B0793A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34833" name="Freeform 16">
              <a:extLst>
                <a:ext uri="{FF2B5EF4-FFF2-40B4-BE49-F238E27FC236}">
                  <a16:creationId xmlns:a16="http://schemas.microsoft.com/office/drawing/2014/main" id="{706BB22B-358C-43E3-A01E-2CCD2EFD4A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4834" name="Freeform 17">
              <a:extLst>
                <a:ext uri="{FF2B5EF4-FFF2-40B4-BE49-F238E27FC236}">
                  <a16:creationId xmlns:a16="http://schemas.microsoft.com/office/drawing/2014/main" id="{09828090-C04F-4B25-BD86-CE7A94A34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4835" name="Freeform 18">
              <a:extLst>
                <a:ext uri="{FF2B5EF4-FFF2-40B4-BE49-F238E27FC236}">
                  <a16:creationId xmlns:a16="http://schemas.microsoft.com/office/drawing/2014/main" id="{B062093C-CFDD-4759-8CD6-EB2CCD1DB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4836" name="Freeform 19">
              <a:extLst>
                <a:ext uri="{FF2B5EF4-FFF2-40B4-BE49-F238E27FC236}">
                  <a16:creationId xmlns:a16="http://schemas.microsoft.com/office/drawing/2014/main" id="{FB33C2A8-7609-427D-BC55-13F956201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4837" name="Freeform 20">
              <a:extLst>
                <a:ext uri="{FF2B5EF4-FFF2-40B4-BE49-F238E27FC236}">
                  <a16:creationId xmlns:a16="http://schemas.microsoft.com/office/drawing/2014/main" id="{9FF51B36-24F3-42B4-9ACD-2B83F4B570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838" name="Freeform 21">
              <a:extLst>
                <a:ext uri="{FF2B5EF4-FFF2-40B4-BE49-F238E27FC236}">
                  <a16:creationId xmlns:a16="http://schemas.microsoft.com/office/drawing/2014/main" id="{6EBCB31E-7CBF-45FC-B7A3-7FE8E8C8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4839" name="Freeform 22">
              <a:extLst>
                <a:ext uri="{FF2B5EF4-FFF2-40B4-BE49-F238E27FC236}">
                  <a16:creationId xmlns:a16="http://schemas.microsoft.com/office/drawing/2014/main" id="{404CB86A-82A5-40B9-8D4B-159ED1A3CE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4841" name="Group 34840">
            <a:extLst>
              <a:ext uri="{FF2B5EF4-FFF2-40B4-BE49-F238E27FC236}">
                <a16:creationId xmlns:a16="http://schemas.microsoft.com/office/drawing/2014/main" id="{DD17BCFA-C80F-4670-B8B9-034B5B1C8B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34842" name="Freeform 27">
              <a:extLst>
                <a:ext uri="{FF2B5EF4-FFF2-40B4-BE49-F238E27FC236}">
                  <a16:creationId xmlns:a16="http://schemas.microsoft.com/office/drawing/2014/main" id="{F705DA76-B301-4098-9966-310A00C31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4843" name="Freeform 28">
              <a:extLst>
                <a:ext uri="{FF2B5EF4-FFF2-40B4-BE49-F238E27FC236}">
                  <a16:creationId xmlns:a16="http://schemas.microsoft.com/office/drawing/2014/main" id="{7484AECD-B027-45E9-8764-6E1A4A4A0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4844" name="Freeform 29">
              <a:extLst>
                <a:ext uri="{FF2B5EF4-FFF2-40B4-BE49-F238E27FC236}">
                  <a16:creationId xmlns:a16="http://schemas.microsoft.com/office/drawing/2014/main" id="{CB341AF9-DEB1-42CB-8D1D-F262CFE46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4845" name="Freeform 30">
              <a:extLst>
                <a:ext uri="{FF2B5EF4-FFF2-40B4-BE49-F238E27FC236}">
                  <a16:creationId xmlns:a16="http://schemas.microsoft.com/office/drawing/2014/main" id="{1C7213C3-CCDC-48BD-BF51-7AB8EE57A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4846" name="Freeform 31">
              <a:extLst>
                <a:ext uri="{FF2B5EF4-FFF2-40B4-BE49-F238E27FC236}">
                  <a16:creationId xmlns:a16="http://schemas.microsoft.com/office/drawing/2014/main" id="{7568F4E5-84C7-4F79-A40F-AC4885CB63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4847" name="Freeform 32">
              <a:extLst>
                <a:ext uri="{FF2B5EF4-FFF2-40B4-BE49-F238E27FC236}">
                  <a16:creationId xmlns:a16="http://schemas.microsoft.com/office/drawing/2014/main" id="{81654B91-DAE7-4763-8F60-7A35727C2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4848" name="Freeform 33">
              <a:extLst>
                <a:ext uri="{FF2B5EF4-FFF2-40B4-BE49-F238E27FC236}">
                  <a16:creationId xmlns:a16="http://schemas.microsoft.com/office/drawing/2014/main" id="{E9C665F1-5409-4590-AA69-79EABC1EA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4849" name="Freeform 34">
              <a:extLst>
                <a:ext uri="{FF2B5EF4-FFF2-40B4-BE49-F238E27FC236}">
                  <a16:creationId xmlns:a16="http://schemas.microsoft.com/office/drawing/2014/main" id="{C3192F7D-0C18-4DB2-A88B-EBF562748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850" name="Freeform 35">
              <a:extLst>
                <a:ext uri="{FF2B5EF4-FFF2-40B4-BE49-F238E27FC236}">
                  <a16:creationId xmlns:a16="http://schemas.microsoft.com/office/drawing/2014/main" id="{86BE4725-AC90-44AE-8B17-D13BA4BF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4851" name="Freeform 36">
              <a:extLst>
                <a:ext uri="{FF2B5EF4-FFF2-40B4-BE49-F238E27FC236}">
                  <a16:creationId xmlns:a16="http://schemas.microsoft.com/office/drawing/2014/main" id="{2C0C171A-856F-4606-9D98-B5318639A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852" name="Freeform 37">
              <a:extLst>
                <a:ext uri="{FF2B5EF4-FFF2-40B4-BE49-F238E27FC236}">
                  <a16:creationId xmlns:a16="http://schemas.microsoft.com/office/drawing/2014/main" id="{B6D57E3C-42A8-4054-B617-CE82DD8B7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4853" name="Freeform 38">
              <a:extLst>
                <a:ext uri="{FF2B5EF4-FFF2-40B4-BE49-F238E27FC236}">
                  <a16:creationId xmlns:a16="http://schemas.microsoft.com/office/drawing/2014/main" id="{C0A815A3-B7C7-4090-88EA-DA48AE474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4855" name="Rectangle 34854">
            <a:extLst>
              <a:ext uri="{FF2B5EF4-FFF2-40B4-BE49-F238E27FC236}">
                <a16:creationId xmlns:a16="http://schemas.microsoft.com/office/drawing/2014/main" id="{AE2F7D72-C98C-4C79-88A4-1DD7AAE7B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4857" name="Freeform 11">
            <a:extLst>
              <a:ext uri="{FF2B5EF4-FFF2-40B4-BE49-F238E27FC236}">
                <a16:creationId xmlns:a16="http://schemas.microsoft.com/office/drawing/2014/main" id="{17BE9237-F367-4B09-A610-9AC21A4323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4818" name="Rectangle 2">
            <a:extLst>
              <a:ext uri="{FF2B5EF4-FFF2-40B4-BE49-F238E27FC236}">
                <a16:creationId xmlns:a16="http://schemas.microsoft.com/office/drawing/2014/main" id="{A23B0521-733D-2841-D5B4-20FAD27A93F1}"/>
              </a:ext>
            </a:extLst>
          </p:cNvPr>
          <p:cNvSpPr>
            <a:spLocks noGrp="1" noChangeArrowheads="1"/>
          </p:cNvSpPr>
          <p:nvPr>
            <p:ph type="title"/>
          </p:nvPr>
        </p:nvSpPr>
        <p:spPr>
          <a:xfrm>
            <a:off x="1265751" y="624110"/>
            <a:ext cx="3102795" cy="1280890"/>
          </a:xfrm>
        </p:spPr>
        <p:txBody>
          <a:bodyPr vert="horz" lIns="91440" tIns="45720" rIns="91440" bIns="45720" rtlCol="0" anchor="t">
            <a:normAutofit/>
          </a:bodyPr>
          <a:lstStyle/>
          <a:p>
            <a:r>
              <a:rPr lang="en-US" altLang="en-US" sz="2800" dirty="0">
                <a:latin typeface="Calibri" panose="020F0502020204030204" pitchFamily="34" charset="0"/>
                <a:cs typeface="Calibri" panose="020F0502020204030204" pitchFamily="34" charset="0"/>
              </a:rPr>
              <a:t>Potiphar’s Wife </a:t>
            </a:r>
            <a:br>
              <a:rPr lang="en-US" altLang="en-US" sz="2800" dirty="0">
                <a:latin typeface="Calibri" panose="020F0502020204030204" pitchFamily="34" charset="0"/>
                <a:cs typeface="Calibri" panose="020F0502020204030204" pitchFamily="34" charset="0"/>
              </a:rPr>
            </a:br>
            <a:r>
              <a:rPr lang="en-US" altLang="en-US" sz="2800" dirty="0">
                <a:latin typeface="Calibri" panose="020F0502020204030204" pitchFamily="34" charset="0"/>
                <a:cs typeface="Calibri" panose="020F0502020204030204" pitchFamily="34" charset="0"/>
              </a:rPr>
              <a:t>Tintoretto (1555)</a:t>
            </a:r>
          </a:p>
        </p:txBody>
      </p:sp>
      <p:sp>
        <p:nvSpPr>
          <p:cNvPr id="34820" name="Rectangle 4">
            <a:extLst>
              <a:ext uri="{FF2B5EF4-FFF2-40B4-BE49-F238E27FC236}">
                <a16:creationId xmlns:a16="http://schemas.microsoft.com/office/drawing/2014/main" id="{076C4864-3EA2-6B85-CB19-C21C2CD48D40}"/>
              </a:ext>
            </a:extLst>
          </p:cNvPr>
          <p:cNvSpPr>
            <a:spLocks noGrp="1" noChangeArrowheads="1"/>
          </p:cNvSpPr>
          <p:nvPr>
            <p:ph type="body" sz="half" idx="2"/>
          </p:nvPr>
        </p:nvSpPr>
        <p:spPr>
          <a:xfrm>
            <a:off x="1262967" y="1700808"/>
            <a:ext cx="3381041" cy="4621714"/>
          </a:xfrm>
        </p:spPr>
        <p:txBody>
          <a:bodyPr vert="horz" lIns="91440" tIns="45720" rIns="91440" bIns="45720" rtlCol="0">
            <a:normAutofit/>
          </a:bodyPr>
          <a:lstStyle/>
          <a:p>
            <a:pPr>
              <a:lnSpc>
                <a:spcPct val="90000"/>
              </a:lnSpc>
            </a:pPr>
            <a:r>
              <a:rPr lang="en-US" altLang="en-US" sz="1400" dirty="0">
                <a:solidFill>
                  <a:srgbClr val="000000"/>
                </a:solidFill>
                <a:latin typeface="Calibri" panose="020F0502020204030204" pitchFamily="34" charset="0"/>
                <a:cs typeface="Calibri" panose="020F0502020204030204" pitchFamily="34" charset="0"/>
              </a:rPr>
              <a:t>She  is an unfaithful wife of one of Pharaoh’s officers; she is also depicted as the ‘older woman’.</a:t>
            </a:r>
          </a:p>
          <a:p>
            <a:pPr>
              <a:lnSpc>
                <a:spcPct val="90000"/>
              </a:lnSpc>
            </a:pPr>
            <a:r>
              <a:rPr lang="en-US" altLang="en-US" sz="1400" dirty="0">
                <a:solidFill>
                  <a:srgbClr val="000000"/>
                </a:solidFill>
                <a:latin typeface="Calibri" panose="020F0502020204030204" pitchFamily="34" charset="0"/>
                <a:cs typeface="Calibri" panose="020F0502020204030204" pitchFamily="34" charset="0"/>
              </a:rPr>
              <a:t>	‘Now Joseph was handsome and good-looking. And after a time his master’s wife cast her eyes on Joseph and said, “Lie with me”’ (Genesis 39:6-7).</a:t>
            </a:r>
          </a:p>
          <a:p>
            <a:pPr>
              <a:lnSpc>
                <a:spcPct val="90000"/>
              </a:lnSpc>
            </a:pPr>
            <a:r>
              <a:rPr lang="en-US" altLang="en-US" sz="1400" dirty="0">
                <a:solidFill>
                  <a:srgbClr val="000000"/>
                </a:solidFill>
                <a:latin typeface="Calibri" panose="020F0502020204030204" pitchFamily="34" charset="0"/>
                <a:cs typeface="Calibri" panose="020F0502020204030204" pitchFamily="34" charset="0"/>
              </a:rPr>
              <a:t>Her deception lies in her sexual desire for Joseph.</a:t>
            </a:r>
          </a:p>
          <a:p>
            <a:pPr>
              <a:lnSpc>
                <a:spcPct val="90000"/>
              </a:lnSpc>
            </a:pPr>
            <a:r>
              <a:rPr lang="en-US" altLang="en-US" sz="1400" dirty="0">
                <a:solidFill>
                  <a:srgbClr val="000000"/>
                </a:solidFill>
                <a:latin typeface="Calibri" panose="020F0502020204030204" pitchFamily="34" charset="0"/>
                <a:cs typeface="Calibri" panose="020F0502020204030204" pitchFamily="34" charset="0"/>
              </a:rPr>
              <a:t>	‘And although she spoke to Joseph day after day, he would not consent to lie beside her or to be with her’ (Genesis 39:10).</a:t>
            </a:r>
          </a:p>
          <a:p>
            <a:pPr>
              <a:lnSpc>
                <a:spcPct val="90000"/>
              </a:lnSpc>
            </a:pPr>
            <a:r>
              <a:rPr lang="en-US" altLang="en-US" sz="1400" dirty="0">
                <a:solidFill>
                  <a:srgbClr val="000000"/>
                </a:solidFill>
                <a:latin typeface="Calibri" panose="020F0502020204030204" pitchFamily="34" charset="0"/>
                <a:cs typeface="Calibri" panose="020F0502020204030204" pitchFamily="34" charset="0"/>
              </a:rPr>
              <a:t>When her seduction fails, the scorned woman resorts to deceit and lies.</a:t>
            </a:r>
          </a:p>
          <a:p>
            <a:pPr>
              <a:lnSpc>
                <a:spcPct val="90000"/>
              </a:lnSpc>
            </a:pPr>
            <a:r>
              <a:rPr lang="en-US" altLang="en-US" sz="1400" dirty="0">
                <a:solidFill>
                  <a:srgbClr val="000000"/>
                </a:solidFill>
                <a:latin typeface="Calibri" panose="020F0502020204030204" pitchFamily="34" charset="0"/>
                <a:cs typeface="Calibri" panose="020F0502020204030204" pitchFamily="34" charset="0"/>
              </a:rPr>
              <a:t>Joseph’s garment is left in her hand, prompting her to accuse him falsely of seduction and rape.</a:t>
            </a:r>
          </a:p>
        </p:txBody>
      </p:sp>
      <p:pic>
        <p:nvPicPr>
          <p:cNvPr id="34822" name="Picture 6" descr="Potiphar's WIfe">
            <a:extLst>
              <a:ext uri="{FF2B5EF4-FFF2-40B4-BE49-F238E27FC236}">
                <a16:creationId xmlns:a16="http://schemas.microsoft.com/office/drawing/2014/main" id="{570A35CE-D037-8EC4-7E4D-DE71A850FFD4}"/>
              </a:ext>
            </a:extLst>
          </p:cNvPr>
          <p:cNvPicPr>
            <a:picLocks noGrp="1" noChangeAspect="1" noChangeArrowheads="1"/>
          </p:cNvPicPr>
          <p:nvPr>
            <p:ph sz="half" idx="1"/>
          </p:nvPr>
        </p:nvPicPr>
        <p:blipFill>
          <a:blip r:embed="rId2"/>
          <a:stretch>
            <a:fillRect/>
          </a:stretch>
        </p:blipFill>
        <p:spPr>
          <a:xfrm>
            <a:off x="4568937" y="2323463"/>
            <a:ext cx="4088720" cy="1891033"/>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35851" name="Group 35850">
            <a:extLst>
              <a:ext uri="{FF2B5EF4-FFF2-40B4-BE49-F238E27FC236}">
                <a16:creationId xmlns:a16="http://schemas.microsoft.com/office/drawing/2014/main" id="{51B860BB-F934-4DE1-A930-090DD475F1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35852" name="Freeform 11">
              <a:extLst>
                <a:ext uri="{FF2B5EF4-FFF2-40B4-BE49-F238E27FC236}">
                  <a16:creationId xmlns:a16="http://schemas.microsoft.com/office/drawing/2014/main" id="{61927C55-8047-466F-9FE4-B42D3D1AF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5853" name="Freeform 12">
              <a:extLst>
                <a:ext uri="{FF2B5EF4-FFF2-40B4-BE49-F238E27FC236}">
                  <a16:creationId xmlns:a16="http://schemas.microsoft.com/office/drawing/2014/main" id="{E914D83D-75AE-426B-90AC-E37CBA2BD7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5854" name="Freeform 13">
              <a:extLst>
                <a:ext uri="{FF2B5EF4-FFF2-40B4-BE49-F238E27FC236}">
                  <a16:creationId xmlns:a16="http://schemas.microsoft.com/office/drawing/2014/main" id="{DDB740D6-20EA-4164-9EDB-243B210E8F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35855" name="Freeform 14">
              <a:extLst>
                <a:ext uri="{FF2B5EF4-FFF2-40B4-BE49-F238E27FC236}">
                  <a16:creationId xmlns:a16="http://schemas.microsoft.com/office/drawing/2014/main" id="{0843EF7D-8FF7-4B1B-810B-AA92D132E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35856" name="Freeform 15">
              <a:extLst>
                <a:ext uri="{FF2B5EF4-FFF2-40B4-BE49-F238E27FC236}">
                  <a16:creationId xmlns:a16="http://schemas.microsoft.com/office/drawing/2014/main" id="{F995A1BF-26D5-42BA-83D6-B74B0793A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35857" name="Freeform 16">
              <a:extLst>
                <a:ext uri="{FF2B5EF4-FFF2-40B4-BE49-F238E27FC236}">
                  <a16:creationId xmlns:a16="http://schemas.microsoft.com/office/drawing/2014/main" id="{706BB22B-358C-43E3-A01E-2CCD2EFD4A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5858" name="Freeform 17">
              <a:extLst>
                <a:ext uri="{FF2B5EF4-FFF2-40B4-BE49-F238E27FC236}">
                  <a16:creationId xmlns:a16="http://schemas.microsoft.com/office/drawing/2014/main" id="{09828090-C04F-4B25-BD86-CE7A94A34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5859" name="Freeform 18">
              <a:extLst>
                <a:ext uri="{FF2B5EF4-FFF2-40B4-BE49-F238E27FC236}">
                  <a16:creationId xmlns:a16="http://schemas.microsoft.com/office/drawing/2014/main" id="{B062093C-CFDD-4759-8CD6-EB2CCD1DBC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5860" name="Freeform 19">
              <a:extLst>
                <a:ext uri="{FF2B5EF4-FFF2-40B4-BE49-F238E27FC236}">
                  <a16:creationId xmlns:a16="http://schemas.microsoft.com/office/drawing/2014/main" id="{FB33C2A8-7609-427D-BC55-13F956201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5861" name="Freeform 20">
              <a:extLst>
                <a:ext uri="{FF2B5EF4-FFF2-40B4-BE49-F238E27FC236}">
                  <a16:creationId xmlns:a16="http://schemas.microsoft.com/office/drawing/2014/main" id="{9FF51B36-24F3-42B4-9ACD-2B83F4B570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5862" name="Freeform 21">
              <a:extLst>
                <a:ext uri="{FF2B5EF4-FFF2-40B4-BE49-F238E27FC236}">
                  <a16:creationId xmlns:a16="http://schemas.microsoft.com/office/drawing/2014/main" id="{6EBCB31E-7CBF-45FC-B7A3-7FE8E8C8A3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863" name="Freeform 22">
              <a:extLst>
                <a:ext uri="{FF2B5EF4-FFF2-40B4-BE49-F238E27FC236}">
                  <a16:creationId xmlns:a16="http://schemas.microsoft.com/office/drawing/2014/main" id="{404CB86A-82A5-40B9-8D4B-159ED1A3CE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5865" name="Group 35864">
            <a:extLst>
              <a:ext uri="{FF2B5EF4-FFF2-40B4-BE49-F238E27FC236}">
                <a16:creationId xmlns:a16="http://schemas.microsoft.com/office/drawing/2014/main" id="{DD17BCFA-C80F-4670-B8B9-034B5B1C8B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35866" name="Freeform 27">
              <a:extLst>
                <a:ext uri="{FF2B5EF4-FFF2-40B4-BE49-F238E27FC236}">
                  <a16:creationId xmlns:a16="http://schemas.microsoft.com/office/drawing/2014/main" id="{F705DA76-B301-4098-9966-310A00C31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5867" name="Freeform 28">
              <a:extLst>
                <a:ext uri="{FF2B5EF4-FFF2-40B4-BE49-F238E27FC236}">
                  <a16:creationId xmlns:a16="http://schemas.microsoft.com/office/drawing/2014/main" id="{7484AECD-B027-45E9-8764-6E1A4A4A0D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5868" name="Freeform 29">
              <a:extLst>
                <a:ext uri="{FF2B5EF4-FFF2-40B4-BE49-F238E27FC236}">
                  <a16:creationId xmlns:a16="http://schemas.microsoft.com/office/drawing/2014/main" id="{CB341AF9-DEB1-42CB-8D1D-F262CFE465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5869" name="Freeform 30">
              <a:extLst>
                <a:ext uri="{FF2B5EF4-FFF2-40B4-BE49-F238E27FC236}">
                  <a16:creationId xmlns:a16="http://schemas.microsoft.com/office/drawing/2014/main" id="{1C7213C3-CCDC-48BD-BF51-7AB8EE57A1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5870" name="Freeform 31">
              <a:extLst>
                <a:ext uri="{FF2B5EF4-FFF2-40B4-BE49-F238E27FC236}">
                  <a16:creationId xmlns:a16="http://schemas.microsoft.com/office/drawing/2014/main" id="{7568F4E5-84C7-4F79-A40F-AC4885CB63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5871" name="Freeform 32">
              <a:extLst>
                <a:ext uri="{FF2B5EF4-FFF2-40B4-BE49-F238E27FC236}">
                  <a16:creationId xmlns:a16="http://schemas.microsoft.com/office/drawing/2014/main" id="{81654B91-DAE7-4763-8F60-7A35727C21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5872" name="Freeform 33">
              <a:extLst>
                <a:ext uri="{FF2B5EF4-FFF2-40B4-BE49-F238E27FC236}">
                  <a16:creationId xmlns:a16="http://schemas.microsoft.com/office/drawing/2014/main" id="{E9C665F1-5409-4590-AA69-79EABC1EA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5873" name="Freeform 34">
              <a:extLst>
                <a:ext uri="{FF2B5EF4-FFF2-40B4-BE49-F238E27FC236}">
                  <a16:creationId xmlns:a16="http://schemas.microsoft.com/office/drawing/2014/main" id="{C3192F7D-0C18-4DB2-A88B-EBF562748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5874" name="Freeform 35">
              <a:extLst>
                <a:ext uri="{FF2B5EF4-FFF2-40B4-BE49-F238E27FC236}">
                  <a16:creationId xmlns:a16="http://schemas.microsoft.com/office/drawing/2014/main" id="{86BE4725-AC90-44AE-8B17-D13BA4BF36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875" name="Freeform 36">
              <a:extLst>
                <a:ext uri="{FF2B5EF4-FFF2-40B4-BE49-F238E27FC236}">
                  <a16:creationId xmlns:a16="http://schemas.microsoft.com/office/drawing/2014/main" id="{2C0C171A-856F-4606-9D98-B5318639A6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5876" name="Freeform 37">
              <a:extLst>
                <a:ext uri="{FF2B5EF4-FFF2-40B4-BE49-F238E27FC236}">
                  <a16:creationId xmlns:a16="http://schemas.microsoft.com/office/drawing/2014/main" id="{B6D57E3C-42A8-4054-B617-CE82DD8B7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877" name="Freeform 38">
              <a:extLst>
                <a:ext uri="{FF2B5EF4-FFF2-40B4-BE49-F238E27FC236}">
                  <a16:creationId xmlns:a16="http://schemas.microsoft.com/office/drawing/2014/main" id="{C0A815A3-B7C7-4090-88EA-DA48AE474E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5879" name="Rectangle 35878">
            <a:extLst>
              <a:ext uri="{FF2B5EF4-FFF2-40B4-BE49-F238E27FC236}">
                <a16:creationId xmlns:a16="http://schemas.microsoft.com/office/drawing/2014/main" id="{AE2F7D72-C98C-4C79-88A4-1DD7AAE7B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5881" name="Freeform 11">
            <a:extLst>
              <a:ext uri="{FF2B5EF4-FFF2-40B4-BE49-F238E27FC236}">
                <a16:creationId xmlns:a16="http://schemas.microsoft.com/office/drawing/2014/main" id="{17BE9237-F367-4B09-A610-9AC21A4323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5842" name="Rectangle 2">
            <a:extLst>
              <a:ext uri="{FF2B5EF4-FFF2-40B4-BE49-F238E27FC236}">
                <a16:creationId xmlns:a16="http://schemas.microsoft.com/office/drawing/2014/main" id="{7AC445BA-5E1E-AAA5-C203-732C6A2977D8}"/>
              </a:ext>
            </a:extLst>
          </p:cNvPr>
          <p:cNvSpPr>
            <a:spLocks noGrp="1" noChangeArrowheads="1"/>
          </p:cNvSpPr>
          <p:nvPr>
            <p:ph type="title"/>
          </p:nvPr>
        </p:nvSpPr>
        <p:spPr>
          <a:xfrm>
            <a:off x="1265751" y="624110"/>
            <a:ext cx="3102795" cy="1280890"/>
          </a:xfrm>
        </p:spPr>
        <p:txBody>
          <a:bodyPr vert="horz" lIns="91440" tIns="45720" rIns="91440" bIns="45720" rtlCol="0" anchor="t">
            <a:normAutofit/>
          </a:bodyPr>
          <a:lstStyle/>
          <a:p>
            <a:pPr>
              <a:lnSpc>
                <a:spcPct val="90000"/>
              </a:lnSpc>
            </a:pPr>
            <a:r>
              <a:rPr lang="en-US" altLang="en-US" sz="2800" dirty="0">
                <a:latin typeface="Calibri" panose="020F0502020204030204" pitchFamily="34" charset="0"/>
                <a:cs typeface="Calibri" panose="020F0502020204030204" pitchFamily="34" charset="0"/>
              </a:rPr>
              <a:t>A Pawn in Israel’s Salvation History?</a:t>
            </a:r>
          </a:p>
        </p:txBody>
      </p:sp>
      <p:sp>
        <p:nvSpPr>
          <p:cNvPr id="35844" name="Rectangle 4">
            <a:extLst>
              <a:ext uri="{FF2B5EF4-FFF2-40B4-BE49-F238E27FC236}">
                <a16:creationId xmlns:a16="http://schemas.microsoft.com/office/drawing/2014/main" id="{0108593A-D4C2-9F1B-065E-3EFAFE9C00D8}"/>
              </a:ext>
            </a:extLst>
          </p:cNvPr>
          <p:cNvSpPr>
            <a:spLocks noGrp="1" noChangeArrowheads="1"/>
          </p:cNvSpPr>
          <p:nvPr>
            <p:ph type="body" sz="half" idx="2"/>
          </p:nvPr>
        </p:nvSpPr>
        <p:spPr>
          <a:xfrm>
            <a:off x="1262967" y="1772816"/>
            <a:ext cx="3105579" cy="4138406"/>
          </a:xfrm>
        </p:spPr>
        <p:txBody>
          <a:bodyPr vert="horz" lIns="91440" tIns="45720" rIns="91440" bIns="45720" rtlCol="0">
            <a:normAutofit lnSpcReduction="10000"/>
          </a:bodyPr>
          <a:lstStyle/>
          <a:p>
            <a:r>
              <a:rPr lang="en-US" altLang="en-US" sz="1400" dirty="0">
                <a:solidFill>
                  <a:srgbClr val="000000"/>
                </a:solidFill>
              </a:rPr>
              <a:t> 	</a:t>
            </a:r>
            <a:r>
              <a:rPr lang="en-US" altLang="en-US" dirty="0">
                <a:solidFill>
                  <a:srgbClr val="000000"/>
                </a:solidFill>
                <a:latin typeface="Calibri" panose="020F0502020204030204" pitchFamily="34" charset="0"/>
                <a:cs typeface="Calibri" panose="020F0502020204030204" pitchFamily="34" charset="0"/>
              </a:rPr>
              <a:t>The seduction leads to Joseph’s good fortune:</a:t>
            </a:r>
          </a:p>
          <a:p>
            <a:r>
              <a:rPr lang="en-US" altLang="en-US" dirty="0">
                <a:solidFill>
                  <a:srgbClr val="000000"/>
                </a:solidFill>
                <a:latin typeface="Calibri" panose="020F0502020204030204" pitchFamily="34" charset="0"/>
                <a:cs typeface="Calibri" panose="020F0502020204030204" pitchFamily="34" charset="0"/>
              </a:rPr>
              <a:t>	&gt; he is thrown into prison</a:t>
            </a:r>
          </a:p>
          <a:p>
            <a:r>
              <a:rPr lang="en-US" altLang="en-US" dirty="0">
                <a:solidFill>
                  <a:srgbClr val="000000"/>
                </a:solidFill>
                <a:latin typeface="Calibri" panose="020F0502020204030204" pitchFamily="34" charset="0"/>
                <a:cs typeface="Calibri" panose="020F0502020204030204" pitchFamily="34" charset="0"/>
              </a:rPr>
              <a:t>	&gt; he interprets the dreams of his fellow prisoners</a:t>
            </a:r>
          </a:p>
          <a:p>
            <a:r>
              <a:rPr lang="en-US" altLang="en-US" dirty="0">
                <a:solidFill>
                  <a:srgbClr val="000000"/>
                </a:solidFill>
                <a:latin typeface="Calibri" panose="020F0502020204030204" pitchFamily="34" charset="0"/>
                <a:cs typeface="Calibri" panose="020F0502020204030204" pitchFamily="34" charset="0"/>
              </a:rPr>
              <a:t>	&gt; he interprets Pharaoh’s dream</a:t>
            </a:r>
          </a:p>
          <a:p>
            <a:r>
              <a:rPr lang="en-US" altLang="en-US" dirty="0">
                <a:solidFill>
                  <a:srgbClr val="000000"/>
                </a:solidFill>
                <a:latin typeface="Calibri" panose="020F0502020204030204" pitchFamily="34" charset="0"/>
                <a:cs typeface="Calibri" panose="020F0502020204030204" pitchFamily="34" charset="0"/>
              </a:rPr>
              <a:t>	&gt; he becomes a key figure in the Egyptian court.</a:t>
            </a:r>
          </a:p>
          <a:p>
            <a:endParaRPr lang="en-US" altLang="en-US" sz="1400" dirty="0">
              <a:solidFill>
                <a:srgbClr val="000000"/>
              </a:solidFill>
              <a:latin typeface="Calibri" panose="020F0502020204030204" pitchFamily="34" charset="0"/>
              <a:cs typeface="Calibri" panose="020F0502020204030204" pitchFamily="34" charset="0"/>
            </a:endParaRPr>
          </a:p>
          <a:p>
            <a:pPr marL="0" indent="0">
              <a:buNone/>
            </a:pPr>
            <a:r>
              <a:rPr lang="en-US" altLang="en-US" sz="1400" dirty="0">
                <a:solidFill>
                  <a:srgbClr val="000000"/>
                </a:solidFill>
                <a:latin typeface="Calibri" panose="020F0502020204030204" pitchFamily="34" charset="0"/>
                <a:cs typeface="Calibri" panose="020F0502020204030204" pitchFamily="34" charset="0"/>
              </a:rPr>
              <a:t>‘Joseph and Potiphar’s Wife’, </a:t>
            </a:r>
            <a:r>
              <a:rPr lang="en-US" altLang="en-US" sz="1400" dirty="0" err="1">
                <a:solidFill>
                  <a:srgbClr val="000000"/>
                </a:solidFill>
                <a:latin typeface="Calibri" panose="020F0502020204030204" pitchFamily="34" charset="0"/>
                <a:cs typeface="Calibri" panose="020F0502020204030204" pitchFamily="34" charset="0"/>
              </a:rPr>
              <a:t>Properzia</a:t>
            </a:r>
            <a:r>
              <a:rPr lang="en-US" altLang="en-US" sz="1400" dirty="0">
                <a:solidFill>
                  <a:srgbClr val="000000"/>
                </a:solidFill>
                <a:latin typeface="Calibri" panose="020F0502020204030204" pitchFamily="34" charset="0"/>
                <a:cs typeface="Calibri" panose="020F0502020204030204" pitchFamily="34" charset="0"/>
              </a:rPr>
              <a:t> de Rossi (female Renaissance artist, ca. 1520)</a:t>
            </a:r>
          </a:p>
        </p:txBody>
      </p:sp>
      <p:pic>
        <p:nvPicPr>
          <p:cNvPr id="35846" name="Picture 6" descr="Potiphar's WIfe">
            <a:extLst>
              <a:ext uri="{FF2B5EF4-FFF2-40B4-BE49-F238E27FC236}">
                <a16:creationId xmlns:a16="http://schemas.microsoft.com/office/drawing/2014/main" id="{E2DF06AC-8256-3681-D7C4-2E79E0AAC802}"/>
              </a:ext>
            </a:extLst>
          </p:cNvPr>
          <p:cNvPicPr>
            <a:picLocks noGrp="1" noChangeAspect="1" noChangeArrowheads="1"/>
          </p:cNvPicPr>
          <p:nvPr>
            <p:ph sz="half" idx="1"/>
          </p:nvPr>
        </p:nvPicPr>
        <p:blipFill>
          <a:blip r:embed="rId2"/>
          <a:stretch>
            <a:fillRect/>
          </a:stretch>
        </p:blipFill>
        <p:spPr>
          <a:xfrm>
            <a:off x="4568937" y="1128288"/>
            <a:ext cx="4088720" cy="4281382"/>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8A4B381F-0613-4635-9FF1-7F138E9087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17" name="Freeform 11">
              <a:extLst>
                <a:ext uri="{FF2B5EF4-FFF2-40B4-BE49-F238E27FC236}">
                  <a16:creationId xmlns:a16="http://schemas.microsoft.com/office/drawing/2014/main" id="{E2CDD211-CC70-4A05-B57A-0C7AF10EC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8" name="Freeform 12">
              <a:extLst>
                <a:ext uri="{FF2B5EF4-FFF2-40B4-BE49-F238E27FC236}">
                  <a16:creationId xmlns:a16="http://schemas.microsoft.com/office/drawing/2014/main" id="{FB3D49A7-66BC-4C31-9FCE-024EBC631A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9" name="Freeform 13">
              <a:extLst>
                <a:ext uri="{FF2B5EF4-FFF2-40B4-BE49-F238E27FC236}">
                  <a16:creationId xmlns:a16="http://schemas.microsoft.com/office/drawing/2014/main" id="{891BBF88-3ED5-4945-88CA-7C244AC3D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0" name="Freeform 14">
              <a:extLst>
                <a:ext uri="{FF2B5EF4-FFF2-40B4-BE49-F238E27FC236}">
                  <a16:creationId xmlns:a16="http://schemas.microsoft.com/office/drawing/2014/main" id="{4DE5D08A-C8FA-4A93-91EB-6E1638AC62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1" name="Freeform 15">
              <a:extLst>
                <a:ext uri="{FF2B5EF4-FFF2-40B4-BE49-F238E27FC236}">
                  <a16:creationId xmlns:a16="http://schemas.microsoft.com/office/drawing/2014/main" id="{D0E74E81-2BD8-4D93-9C58-07B71A4F05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2" name="Freeform 16">
              <a:extLst>
                <a:ext uri="{FF2B5EF4-FFF2-40B4-BE49-F238E27FC236}">
                  <a16:creationId xmlns:a16="http://schemas.microsoft.com/office/drawing/2014/main" id="{02EA5090-484E-4DA2-B792-E432502D2C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3" name="Freeform 17">
              <a:extLst>
                <a:ext uri="{FF2B5EF4-FFF2-40B4-BE49-F238E27FC236}">
                  <a16:creationId xmlns:a16="http://schemas.microsoft.com/office/drawing/2014/main" id="{D7FAC83F-F4D3-4922-8C9E-09D170A5B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4" name="Freeform 18">
              <a:extLst>
                <a:ext uri="{FF2B5EF4-FFF2-40B4-BE49-F238E27FC236}">
                  <a16:creationId xmlns:a16="http://schemas.microsoft.com/office/drawing/2014/main" id="{EF580442-0B7E-4CD2-897B-76A2413296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5" name="Freeform 19">
              <a:extLst>
                <a:ext uri="{FF2B5EF4-FFF2-40B4-BE49-F238E27FC236}">
                  <a16:creationId xmlns:a16="http://schemas.microsoft.com/office/drawing/2014/main" id="{A8E7A643-FA1F-4BE4-89B2-129A03C1BB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6" name="Freeform 20">
              <a:extLst>
                <a:ext uri="{FF2B5EF4-FFF2-40B4-BE49-F238E27FC236}">
                  <a16:creationId xmlns:a16="http://schemas.microsoft.com/office/drawing/2014/main" id="{D706DC49-A8B1-49C1-BA11-B9458C1BF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7" name="Freeform 21">
              <a:extLst>
                <a:ext uri="{FF2B5EF4-FFF2-40B4-BE49-F238E27FC236}">
                  <a16:creationId xmlns:a16="http://schemas.microsoft.com/office/drawing/2014/main" id="{47E69BF8-0814-4C8B-9536-83C76D54F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8" name="Freeform 22">
              <a:extLst>
                <a:ext uri="{FF2B5EF4-FFF2-40B4-BE49-F238E27FC236}">
                  <a16:creationId xmlns:a16="http://schemas.microsoft.com/office/drawing/2014/main" id="{93C248F8-17F0-4179-87EB-62C570BEC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0" name="Group 29">
            <a:extLst>
              <a:ext uri="{FF2B5EF4-FFF2-40B4-BE49-F238E27FC236}">
                <a16:creationId xmlns:a16="http://schemas.microsoft.com/office/drawing/2014/main" id="{CDF9A384-C07B-4A0E-8EEB-2ED4C022E7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31" name="Freeform 27">
              <a:extLst>
                <a:ext uri="{FF2B5EF4-FFF2-40B4-BE49-F238E27FC236}">
                  <a16:creationId xmlns:a16="http://schemas.microsoft.com/office/drawing/2014/main" id="{8D1C582A-8FE1-4558-8EC8-232453FCFF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2" name="Freeform 28">
              <a:extLst>
                <a:ext uri="{FF2B5EF4-FFF2-40B4-BE49-F238E27FC236}">
                  <a16:creationId xmlns:a16="http://schemas.microsoft.com/office/drawing/2014/main" id="{10ECFB74-0B8D-4753-BE03-35897F08E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3" name="Freeform 29">
              <a:extLst>
                <a:ext uri="{FF2B5EF4-FFF2-40B4-BE49-F238E27FC236}">
                  <a16:creationId xmlns:a16="http://schemas.microsoft.com/office/drawing/2014/main" id="{0F48B5A0-967D-4E4C-A04B-AFBD264020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4" name="Freeform 30">
              <a:extLst>
                <a:ext uri="{FF2B5EF4-FFF2-40B4-BE49-F238E27FC236}">
                  <a16:creationId xmlns:a16="http://schemas.microsoft.com/office/drawing/2014/main" id="{8F554B57-78BD-4A75-AF1F-AAA92F530D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5" name="Freeform 31">
              <a:extLst>
                <a:ext uri="{FF2B5EF4-FFF2-40B4-BE49-F238E27FC236}">
                  <a16:creationId xmlns:a16="http://schemas.microsoft.com/office/drawing/2014/main" id="{08E5B0D4-8380-4829-84AA-90CDAEEF7F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6" name="Freeform 32">
              <a:extLst>
                <a:ext uri="{FF2B5EF4-FFF2-40B4-BE49-F238E27FC236}">
                  <a16:creationId xmlns:a16="http://schemas.microsoft.com/office/drawing/2014/main" id="{DA671424-A7DE-414A-8249-A31B277F8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7" name="Freeform 33">
              <a:extLst>
                <a:ext uri="{FF2B5EF4-FFF2-40B4-BE49-F238E27FC236}">
                  <a16:creationId xmlns:a16="http://schemas.microsoft.com/office/drawing/2014/main" id="{61F019F6-A015-48C9-98B3-C8F96F70A3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8" name="Freeform 34">
              <a:extLst>
                <a:ext uri="{FF2B5EF4-FFF2-40B4-BE49-F238E27FC236}">
                  <a16:creationId xmlns:a16="http://schemas.microsoft.com/office/drawing/2014/main" id="{27089672-068C-4739-9E42-D287803194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9" name="Freeform 35">
              <a:extLst>
                <a:ext uri="{FF2B5EF4-FFF2-40B4-BE49-F238E27FC236}">
                  <a16:creationId xmlns:a16="http://schemas.microsoft.com/office/drawing/2014/main" id="{E15B15B6-DFF2-4D21-A92E-B03D249F5D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40" name="Freeform 36">
              <a:extLst>
                <a:ext uri="{FF2B5EF4-FFF2-40B4-BE49-F238E27FC236}">
                  <a16:creationId xmlns:a16="http://schemas.microsoft.com/office/drawing/2014/main" id="{1EFBF119-E03B-40FC-9342-17EEA72B0C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41" name="Freeform 37">
              <a:extLst>
                <a:ext uri="{FF2B5EF4-FFF2-40B4-BE49-F238E27FC236}">
                  <a16:creationId xmlns:a16="http://schemas.microsoft.com/office/drawing/2014/main" id="{78BC0A82-D228-47FF-91A2-5695386978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2" name="Freeform 38">
              <a:extLst>
                <a:ext uri="{FF2B5EF4-FFF2-40B4-BE49-F238E27FC236}">
                  <a16:creationId xmlns:a16="http://schemas.microsoft.com/office/drawing/2014/main" id="{A8B1606E-1842-4EA4-BD61-722A2D5FEB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4" name="Rectangle 43">
            <a:extLst>
              <a:ext uri="{FF2B5EF4-FFF2-40B4-BE49-F238E27FC236}">
                <a16:creationId xmlns:a16="http://schemas.microsoft.com/office/drawing/2014/main" id="{9A34AFBF-C40B-42F0-A3AB-54B68B13A6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6" name="Freeform 6">
            <a:extLst>
              <a:ext uri="{FF2B5EF4-FFF2-40B4-BE49-F238E27FC236}">
                <a16:creationId xmlns:a16="http://schemas.microsoft.com/office/drawing/2014/main" id="{37C24879-4D3C-4DA2-8F74-16C0E93F2B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308489"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useBgFill="1">
        <p:nvSpPr>
          <p:cNvPr id="48" name="Rectangle 47">
            <a:extLst>
              <a:ext uri="{FF2B5EF4-FFF2-40B4-BE49-F238E27FC236}">
                <a16:creationId xmlns:a16="http://schemas.microsoft.com/office/drawing/2014/main" id="{57012D63-626F-4338-AB4E-A885AC5B6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50" name="Rectangle 49">
            <a:extLst>
              <a:ext uri="{FF2B5EF4-FFF2-40B4-BE49-F238E27FC236}">
                <a16:creationId xmlns:a16="http://schemas.microsoft.com/office/drawing/2014/main" id="{5F49C212-91C2-4EDB-849F-A596E54F2D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 y="-1"/>
            <a:ext cx="915543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52" name="Rectangle 51">
            <a:extLst>
              <a:ext uri="{FF2B5EF4-FFF2-40B4-BE49-F238E27FC236}">
                <a16:creationId xmlns:a16="http://schemas.microsoft.com/office/drawing/2014/main" id="{8C05223A-DB6D-43F7-B017-A2A13E43EB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3479799"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A141B9C-9819-51EA-D8B0-F7A13ED31D84}"/>
              </a:ext>
            </a:extLst>
          </p:cNvPr>
          <p:cNvSpPr>
            <a:spLocks noGrp="1"/>
          </p:cNvSpPr>
          <p:nvPr>
            <p:ph type="title"/>
          </p:nvPr>
        </p:nvSpPr>
        <p:spPr>
          <a:xfrm>
            <a:off x="405209" y="1795849"/>
            <a:ext cx="2834152" cy="3114818"/>
          </a:xfrm>
        </p:spPr>
        <p:txBody>
          <a:bodyPr vert="horz" lIns="91440" tIns="45720" rIns="91440" bIns="45720" rtlCol="0" anchor="b">
            <a:normAutofit/>
          </a:bodyPr>
          <a:lstStyle/>
          <a:p>
            <a:r>
              <a:rPr lang="en-US" altLang="en-US" sz="3500">
                <a:solidFill>
                  <a:srgbClr val="FEFFFF"/>
                </a:solidFill>
              </a:rPr>
              <a:t>Samson and his Women</a:t>
            </a:r>
          </a:p>
        </p:txBody>
      </p:sp>
      <p:pic>
        <p:nvPicPr>
          <p:cNvPr id="6" name="Picture 5" descr="A statue of a person fighting a lion&#10;&#10;Description automatically generated">
            <a:extLst>
              <a:ext uri="{FF2B5EF4-FFF2-40B4-BE49-F238E27FC236}">
                <a16:creationId xmlns:a16="http://schemas.microsoft.com/office/drawing/2014/main" id="{3A26972F-F7DB-3B0F-BC04-6F731F302CA0}"/>
              </a:ext>
            </a:extLst>
          </p:cNvPr>
          <p:cNvPicPr>
            <a:picLocks noChangeAspect="1"/>
          </p:cNvPicPr>
          <p:nvPr/>
        </p:nvPicPr>
        <p:blipFill rotWithShape="1">
          <a:blip r:embed="rId2">
            <a:extLst>
              <a:ext uri="{28A0092B-C50C-407E-A947-70E740481C1C}">
                <a14:useLocalDpi xmlns:a14="http://schemas.microsoft.com/office/drawing/2010/main" val="0"/>
              </a:ext>
            </a:extLst>
          </a:blip>
          <a:srcRect l="20492" r="20950"/>
          <a:stretch/>
        </p:blipFill>
        <p:spPr>
          <a:xfrm>
            <a:off x="3479799" y="-3"/>
            <a:ext cx="2841245" cy="6858003"/>
          </a:xfrm>
          <a:prstGeom prst="rect">
            <a:avLst/>
          </a:prstGeom>
        </p:spPr>
      </p:pic>
      <p:sp>
        <p:nvSpPr>
          <p:cNvPr id="54" name="Freeform 5">
            <a:extLst>
              <a:ext uri="{FF2B5EF4-FFF2-40B4-BE49-F238E27FC236}">
                <a16:creationId xmlns:a16="http://schemas.microsoft.com/office/drawing/2014/main" id="{06AD3FF5-5F89-49BF-BB30-0115BF76F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4053016"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pic>
        <p:nvPicPr>
          <p:cNvPr id="4" name="Picture 3" descr="A painting of a person carrying a cylinder&#10;&#10;Description automatically generated">
            <a:extLst>
              <a:ext uri="{FF2B5EF4-FFF2-40B4-BE49-F238E27FC236}">
                <a16:creationId xmlns:a16="http://schemas.microsoft.com/office/drawing/2014/main" id="{D1EAEED7-0D96-F701-21C5-E00837574E24}"/>
              </a:ext>
            </a:extLst>
          </p:cNvPr>
          <p:cNvPicPr>
            <a:picLocks noChangeAspect="1"/>
          </p:cNvPicPr>
          <p:nvPr/>
        </p:nvPicPr>
        <p:blipFill rotWithShape="1">
          <a:blip r:embed="rId3">
            <a:extLst>
              <a:ext uri="{28A0092B-C50C-407E-A947-70E740481C1C}">
                <a14:useLocalDpi xmlns:a14="http://schemas.microsoft.com/office/drawing/2010/main" val="0"/>
              </a:ext>
            </a:extLst>
          </a:blip>
          <a:srcRect l="21538" r="23461" b="2"/>
          <a:stretch/>
        </p:blipFill>
        <p:spPr>
          <a:xfrm>
            <a:off x="6326759" y="3"/>
            <a:ext cx="2814955" cy="3428997"/>
          </a:xfrm>
          <a:prstGeom prst="rect">
            <a:avLst/>
          </a:prstGeom>
        </p:spPr>
      </p:pic>
      <p:pic>
        <p:nvPicPr>
          <p:cNvPr id="11" name="Picture 10" descr="A painting of a person being carried by a person&#10;&#10;Description automatically generated">
            <a:extLst>
              <a:ext uri="{FF2B5EF4-FFF2-40B4-BE49-F238E27FC236}">
                <a16:creationId xmlns:a16="http://schemas.microsoft.com/office/drawing/2014/main" id="{1458147F-F27C-7317-B592-5AD8FBDA8A77}"/>
              </a:ext>
            </a:extLst>
          </p:cNvPr>
          <p:cNvPicPr>
            <a:picLocks noChangeAspect="1"/>
          </p:cNvPicPr>
          <p:nvPr/>
        </p:nvPicPr>
        <p:blipFill rotWithShape="1">
          <a:blip r:embed="rId4">
            <a:extLst>
              <a:ext uri="{28A0092B-C50C-407E-A947-70E740481C1C}">
                <a14:useLocalDpi xmlns:a14="http://schemas.microsoft.com/office/drawing/2010/main" val="0"/>
              </a:ext>
            </a:extLst>
          </a:blip>
          <a:srcRect l="6620" r="18568" b="-5"/>
          <a:stretch/>
        </p:blipFill>
        <p:spPr>
          <a:xfrm>
            <a:off x="6321043" y="3429305"/>
            <a:ext cx="2826385" cy="3428695"/>
          </a:xfrm>
          <a:prstGeom prst="rect">
            <a:avLst/>
          </a:prstGeom>
        </p:spPr>
      </p:pic>
      <p:cxnSp>
        <p:nvCxnSpPr>
          <p:cNvPr id="56" name="Straight Connector 55">
            <a:extLst>
              <a:ext uri="{FF2B5EF4-FFF2-40B4-BE49-F238E27FC236}">
                <a16:creationId xmlns:a16="http://schemas.microsoft.com/office/drawing/2014/main" id="{01D0837F-96A9-4C6D-9952-1A7263A997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21043" y="3429000"/>
            <a:ext cx="2825496" cy="0"/>
          </a:xfrm>
          <a:prstGeom prst="line">
            <a:avLst/>
          </a:prstGeom>
          <a:ln w="50800" cap="sq">
            <a:solidFill>
              <a:schemeClr val="tx2">
                <a:lumMod val="7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24A6435D-A4BA-4106-A342-7A6C9B0581B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315328" y="0"/>
            <a:ext cx="0" cy="6857694"/>
          </a:xfrm>
          <a:prstGeom prst="line">
            <a:avLst/>
          </a:prstGeom>
          <a:ln w="50800" cap="sq">
            <a:solidFill>
              <a:schemeClr val="tx2">
                <a:lumMod val="75000"/>
              </a:schemeClr>
            </a:solidFill>
            <a:miter lim="800000"/>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6872" name="Rectangle 36871">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866" name="Rectangle 2">
            <a:extLst>
              <a:ext uri="{FF2B5EF4-FFF2-40B4-BE49-F238E27FC236}">
                <a16:creationId xmlns:a16="http://schemas.microsoft.com/office/drawing/2014/main" id="{64BA1E56-7714-127E-F16D-BA841A05201A}"/>
              </a:ext>
            </a:extLst>
          </p:cNvPr>
          <p:cNvSpPr>
            <a:spLocks noGrp="1" noChangeArrowheads="1"/>
          </p:cNvSpPr>
          <p:nvPr>
            <p:ph type="title"/>
          </p:nvPr>
        </p:nvSpPr>
        <p:spPr>
          <a:xfrm>
            <a:off x="2529796" y="624110"/>
            <a:ext cx="6098663" cy="1280890"/>
          </a:xfrm>
        </p:spPr>
        <p:txBody>
          <a:bodyPr>
            <a:normAutofit/>
          </a:bodyPr>
          <a:lstStyle/>
          <a:p>
            <a:pPr eaLnBrk="1" hangingPunct="1"/>
            <a:r>
              <a:rPr lang="en-US" altLang="en-US" dirty="0">
                <a:latin typeface="Calibri" panose="020F0502020204030204" pitchFamily="34" charset="0"/>
                <a:ea typeface="ＭＳ Ｐゴシック" panose="020B0600070205080204" pitchFamily="34" charset="-128"/>
                <a:cs typeface="Calibri" panose="020F0502020204030204" pitchFamily="34" charset="0"/>
              </a:rPr>
              <a:t>The Women in the Life of Samson</a:t>
            </a:r>
          </a:p>
        </p:txBody>
      </p:sp>
      <p:sp>
        <p:nvSpPr>
          <p:cNvPr id="36874" name="Rectangle 36873">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13863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876" name="Group 36875">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 y="228600"/>
            <a:ext cx="2227396" cy="6638625"/>
            <a:chOff x="2487613" y="285750"/>
            <a:chExt cx="2428875" cy="5654676"/>
          </a:xfrm>
          <a:solidFill>
            <a:schemeClr val="tx2">
              <a:lumMod val="60000"/>
              <a:lumOff val="40000"/>
              <a:alpha val="40000"/>
            </a:schemeClr>
          </a:solidFill>
        </p:grpSpPr>
        <p:sp>
          <p:nvSpPr>
            <p:cNvPr id="36877"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36878"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36879"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36880"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36881"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36882"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36883"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36884"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36885"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36886"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36887"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36888"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36890"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411452"/>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6867" name="Rectangle 3">
            <a:extLst>
              <a:ext uri="{FF2B5EF4-FFF2-40B4-BE49-F238E27FC236}">
                <a16:creationId xmlns:a16="http://schemas.microsoft.com/office/drawing/2014/main" id="{CE6F7D5B-045F-50D2-FE54-4DDD7F5D8F4A}"/>
              </a:ext>
            </a:extLst>
          </p:cNvPr>
          <p:cNvSpPr>
            <a:spLocks noGrp="1" noChangeArrowheads="1"/>
          </p:cNvSpPr>
          <p:nvPr>
            <p:ph idx="1"/>
          </p:nvPr>
        </p:nvSpPr>
        <p:spPr>
          <a:xfrm>
            <a:off x="2529796" y="2133600"/>
            <a:ext cx="6098663" cy="3777622"/>
          </a:xfrm>
        </p:spPr>
        <p:txBody>
          <a:bodyPr>
            <a:normAutofit fontScale="92500" lnSpcReduction="20000"/>
          </a:bodyPr>
          <a:lstStyle/>
          <a:p>
            <a:pPr eaLnBrk="1" hangingPunct="1">
              <a:lnSpc>
                <a:spcPct val="90000"/>
              </a:lnSpc>
              <a:buFont typeface="Wingdings" pitchFamily="2" charset="2"/>
              <a:buNone/>
            </a:pPr>
            <a:r>
              <a:rPr lang="en-US" altLang="en-US" dirty="0">
                <a:ea typeface="ＭＳ Ｐゴシック" panose="020B0600070205080204" pitchFamily="34" charset="-128"/>
              </a:rPr>
              <a:t>	</a:t>
            </a:r>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Samson’s wife, a Philistine woman from </a:t>
            </a:r>
            <a:r>
              <a:rPr lang="en-US" altLang="en-US" sz="2400" dirty="0" err="1">
                <a:latin typeface="Calibri" panose="020F0502020204030204" pitchFamily="34" charset="0"/>
                <a:ea typeface="ＭＳ Ｐゴシック" panose="020B0600070205080204" pitchFamily="34" charset="-128"/>
                <a:cs typeface="Calibri" panose="020F0502020204030204" pitchFamily="34" charset="0"/>
              </a:rPr>
              <a:t>Timnah</a:t>
            </a:r>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 does not actively deceive, but uses emotional blackmail in order to cajole Samson into explaining his riddle.</a:t>
            </a:r>
          </a:p>
          <a:p>
            <a:pPr eaLnBrk="1" hangingPunct="1">
              <a:lnSpc>
                <a:spcPct val="90000"/>
              </a:lnSpc>
              <a:buFont typeface="Wingdings" pitchFamily="2" charset="2"/>
              <a:buNone/>
            </a:pPr>
            <a:endParaRPr lang="en-US" altLang="en-US" sz="2400" dirty="0">
              <a:latin typeface="Calibri" panose="020F0502020204030204" pitchFamily="34" charset="0"/>
              <a:ea typeface="ＭＳ Ｐゴシック" panose="020B0600070205080204" pitchFamily="34" charset="-128"/>
              <a:cs typeface="Calibri" panose="020F0502020204030204" pitchFamily="34" charset="0"/>
            </a:endParaRPr>
          </a:p>
          <a:p>
            <a:pPr eaLnBrk="1" hangingPunct="1">
              <a:lnSpc>
                <a:spcPct val="90000"/>
              </a:lnSpc>
              <a:buFont typeface="Wingdings" pitchFamily="2" charset="2"/>
              <a:buNone/>
            </a:pPr>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	So Samson’s wife wept before him, saying, ‘You hate me; you do not really love me. You have asked a riddle of my people, but you have not explained it to me’…. She wept before him for the seven days that their feast lasted; and because she nagged him on the seventh day he told her. Then she explained the riddle to her people (Judges 14:16-17).</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37943" name="Group 37942">
            <a:extLst>
              <a:ext uri="{FF2B5EF4-FFF2-40B4-BE49-F238E27FC236}">
                <a16:creationId xmlns:a16="http://schemas.microsoft.com/office/drawing/2014/main" id="{027FE0C2-9C19-4FB7-81C0-06ECDD8C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37944" name="Freeform 11">
              <a:extLst>
                <a:ext uri="{FF2B5EF4-FFF2-40B4-BE49-F238E27FC236}">
                  <a16:creationId xmlns:a16="http://schemas.microsoft.com/office/drawing/2014/main" id="{1766EED2-C3B3-40C6-A5D8-FFF5894B9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7945" name="Freeform 12">
              <a:extLst>
                <a:ext uri="{FF2B5EF4-FFF2-40B4-BE49-F238E27FC236}">
                  <a16:creationId xmlns:a16="http://schemas.microsoft.com/office/drawing/2014/main" id="{9CFBF839-A629-4019-9F3D-C15269EEC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7946" name="Freeform 13">
              <a:extLst>
                <a:ext uri="{FF2B5EF4-FFF2-40B4-BE49-F238E27FC236}">
                  <a16:creationId xmlns:a16="http://schemas.microsoft.com/office/drawing/2014/main" id="{E13B7060-C0FD-4F48-BD18-CEC2F6CF4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37947" name="Freeform 14">
              <a:extLst>
                <a:ext uri="{FF2B5EF4-FFF2-40B4-BE49-F238E27FC236}">
                  <a16:creationId xmlns:a16="http://schemas.microsoft.com/office/drawing/2014/main" id="{A344E7D3-1355-48C1-9904-2405426C4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37948" name="Freeform 15">
              <a:extLst>
                <a:ext uri="{FF2B5EF4-FFF2-40B4-BE49-F238E27FC236}">
                  <a16:creationId xmlns:a16="http://schemas.microsoft.com/office/drawing/2014/main" id="{7A0AFB45-BC4E-4AB7-A8FF-D61849E41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37949" name="Freeform 16">
              <a:extLst>
                <a:ext uri="{FF2B5EF4-FFF2-40B4-BE49-F238E27FC236}">
                  <a16:creationId xmlns:a16="http://schemas.microsoft.com/office/drawing/2014/main" id="{18BD2B14-C775-4442-B02E-E842C96F19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7950" name="Freeform 17">
              <a:extLst>
                <a:ext uri="{FF2B5EF4-FFF2-40B4-BE49-F238E27FC236}">
                  <a16:creationId xmlns:a16="http://schemas.microsoft.com/office/drawing/2014/main" id="{D43EE30E-A569-4394-B036-B0954A88D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7951" name="Freeform 18">
              <a:extLst>
                <a:ext uri="{FF2B5EF4-FFF2-40B4-BE49-F238E27FC236}">
                  <a16:creationId xmlns:a16="http://schemas.microsoft.com/office/drawing/2014/main" id="{F6178D34-57BD-47F7-A56E-14FC1BB22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7952" name="Freeform 19">
              <a:extLst>
                <a:ext uri="{FF2B5EF4-FFF2-40B4-BE49-F238E27FC236}">
                  <a16:creationId xmlns:a16="http://schemas.microsoft.com/office/drawing/2014/main" id="{FFD3B6D6-3AE3-47BC-97D9-CDA2EFCA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7953" name="Freeform 20">
              <a:extLst>
                <a:ext uri="{FF2B5EF4-FFF2-40B4-BE49-F238E27FC236}">
                  <a16:creationId xmlns:a16="http://schemas.microsoft.com/office/drawing/2014/main" id="{5C34EB72-4D8B-4039-B1FE-891F22FEB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7954" name="Freeform 21">
              <a:extLst>
                <a:ext uri="{FF2B5EF4-FFF2-40B4-BE49-F238E27FC236}">
                  <a16:creationId xmlns:a16="http://schemas.microsoft.com/office/drawing/2014/main" id="{55A3A4AF-6FE1-4C4B-9286-35AF8C6E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7955" name="Freeform 22">
              <a:extLst>
                <a:ext uri="{FF2B5EF4-FFF2-40B4-BE49-F238E27FC236}">
                  <a16:creationId xmlns:a16="http://schemas.microsoft.com/office/drawing/2014/main" id="{BBF339A0-40DC-4DCB-BF13-4143D7B0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7957" name="Group 37956">
            <a:extLst>
              <a:ext uri="{FF2B5EF4-FFF2-40B4-BE49-F238E27FC236}">
                <a16:creationId xmlns:a16="http://schemas.microsoft.com/office/drawing/2014/main" id="{AC0D9DD5-F48B-4179-BF11-4D156DA02A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37958" name="Freeform 27">
              <a:extLst>
                <a:ext uri="{FF2B5EF4-FFF2-40B4-BE49-F238E27FC236}">
                  <a16:creationId xmlns:a16="http://schemas.microsoft.com/office/drawing/2014/main" id="{A9168E85-6CFA-435B-8A6B-D32486C90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7959" name="Freeform 28">
              <a:extLst>
                <a:ext uri="{FF2B5EF4-FFF2-40B4-BE49-F238E27FC236}">
                  <a16:creationId xmlns:a16="http://schemas.microsoft.com/office/drawing/2014/main" id="{9293C87B-0616-4B2B-B082-B3362CA3F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7960" name="Freeform 29">
              <a:extLst>
                <a:ext uri="{FF2B5EF4-FFF2-40B4-BE49-F238E27FC236}">
                  <a16:creationId xmlns:a16="http://schemas.microsoft.com/office/drawing/2014/main" id="{F2728C57-B738-4443-9FC2-3C060715FF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7961" name="Freeform 30">
              <a:extLst>
                <a:ext uri="{FF2B5EF4-FFF2-40B4-BE49-F238E27FC236}">
                  <a16:creationId xmlns:a16="http://schemas.microsoft.com/office/drawing/2014/main" id="{766F97F3-2B2B-4253-BEC7-BC9C7DFF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7962" name="Freeform 31">
              <a:extLst>
                <a:ext uri="{FF2B5EF4-FFF2-40B4-BE49-F238E27FC236}">
                  <a16:creationId xmlns:a16="http://schemas.microsoft.com/office/drawing/2014/main" id="{F2F1BCB5-62E3-482A-A671-8514CD517B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7963" name="Freeform 32">
              <a:extLst>
                <a:ext uri="{FF2B5EF4-FFF2-40B4-BE49-F238E27FC236}">
                  <a16:creationId xmlns:a16="http://schemas.microsoft.com/office/drawing/2014/main" id="{19B93AE6-0173-4CA9-A70C-F4D5D9B37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7964" name="Freeform 33">
              <a:extLst>
                <a:ext uri="{FF2B5EF4-FFF2-40B4-BE49-F238E27FC236}">
                  <a16:creationId xmlns:a16="http://schemas.microsoft.com/office/drawing/2014/main" id="{E7FEE511-B4FE-4967-9E02-B802810A9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7965" name="Freeform 34">
              <a:extLst>
                <a:ext uri="{FF2B5EF4-FFF2-40B4-BE49-F238E27FC236}">
                  <a16:creationId xmlns:a16="http://schemas.microsoft.com/office/drawing/2014/main" id="{374E8AF9-DC1D-4FEB-A65B-1F0F82912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7966" name="Freeform 35">
              <a:extLst>
                <a:ext uri="{FF2B5EF4-FFF2-40B4-BE49-F238E27FC236}">
                  <a16:creationId xmlns:a16="http://schemas.microsoft.com/office/drawing/2014/main" id="{89BB8488-306B-461B-846C-5E22664AF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7967" name="Freeform 36">
              <a:extLst>
                <a:ext uri="{FF2B5EF4-FFF2-40B4-BE49-F238E27FC236}">
                  <a16:creationId xmlns:a16="http://schemas.microsoft.com/office/drawing/2014/main" id="{987A2146-569C-4EF6-9CA1-D72961EBD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7968" name="Freeform 37">
              <a:extLst>
                <a:ext uri="{FF2B5EF4-FFF2-40B4-BE49-F238E27FC236}">
                  <a16:creationId xmlns:a16="http://schemas.microsoft.com/office/drawing/2014/main" id="{70334992-12F8-4924-B32E-420C3FDB1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969" name="Freeform 38">
              <a:extLst>
                <a:ext uri="{FF2B5EF4-FFF2-40B4-BE49-F238E27FC236}">
                  <a16:creationId xmlns:a16="http://schemas.microsoft.com/office/drawing/2014/main" id="{A5B2F0D2-1D46-46DD-A818-60309624D8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971" name="Rectangle 37970">
            <a:extLst>
              <a:ext uri="{FF2B5EF4-FFF2-40B4-BE49-F238E27FC236}">
                <a16:creationId xmlns:a16="http://schemas.microsoft.com/office/drawing/2014/main" id="{FF1A843A-A6BC-4027-A46F-8EA29D26F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7973" name="Freeform 11">
            <a:extLst>
              <a:ext uri="{FF2B5EF4-FFF2-40B4-BE49-F238E27FC236}">
                <a16:creationId xmlns:a16="http://schemas.microsoft.com/office/drawing/2014/main" id="{12852FF2-F486-4EEC-8C4F-38380F3FB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37975" name="Rectangle 37974">
            <a:extLst>
              <a:ext uri="{FF2B5EF4-FFF2-40B4-BE49-F238E27FC236}">
                <a16:creationId xmlns:a16="http://schemas.microsoft.com/office/drawing/2014/main" id="{FC7F5C53-48A1-417A-B81C-E2D682CFA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9144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890" name="Rectangle 2">
            <a:extLst>
              <a:ext uri="{FF2B5EF4-FFF2-40B4-BE49-F238E27FC236}">
                <a16:creationId xmlns:a16="http://schemas.microsoft.com/office/drawing/2014/main" id="{6929758F-4139-B13C-C232-4EE58746A821}"/>
              </a:ext>
            </a:extLst>
          </p:cNvPr>
          <p:cNvSpPr>
            <a:spLocks noGrp="1" noChangeArrowheads="1"/>
          </p:cNvSpPr>
          <p:nvPr>
            <p:ph type="title"/>
          </p:nvPr>
        </p:nvSpPr>
        <p:spPr>
          <a:xfrm>
            <a:off x="486918" y="645106"/>
            <a:ext cx="3841989" cy="1259894"/>
          </a:xfrm>
        </p:spPr>
        <p:txBody>
          <a:bodyPr vert="horz" lIns="91440" tIns="45720" rIns="91440" bIns="45720" rtlCol="0" anchor="t">
            <a:normAutofit/>
          </a:bodyPr>
          <a:lstStyle/>
          <a:p>
            <a:r>
              <a:rPr lang="en-US" altLang="en-US" dirty="0">
                <a:latin typeface="Calibri" panose="020F0502020204030204" pitchFamily="34" charset="0"/>
                <a:cs typeface="Calibri" panose="020F0502020204030204" pitchFamily="34" charset="0"/>
              </a:rPr>
              <a:t>Delilah (Judges 16)</a:t>
            </a:r>
          </a:p>
        </p:txBody>
      </p:sp>
      <p:sp>
        <p:nvSpPr>
          <p:cNvPr id="37977" name="Rectangle 37976">
            <a:extLst>
              <a:ext uri="{FF2B5EF4-FFF2-40B4-BE49-F238E27FC236}">
                <a16:creationId xmlns:a16="http://schemas.microsoft.com/office/drawing/2014/main" id="{B1B47D7B-FBC1-451A-9EB3-ADA2ABB96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7892" name="Rectangle 4">
            <a:extLst>
              <a:ext uri="{FF2B5EF4-FFF2-40B4-BE49-F238E27FC236}">
                <a16:creationId xmlns:a16="http://schemas.microsoft.com/office/drawing/2014/main" id="{0F2C8CC6-21A0-628F-005D-176E266B5BA9}"/>
              </a:ext>
            </a:extLst>
          </p:cNvPr>
          <p:cNvSpPr>
            <a:spLocks noGrp="1" noChangeArrowheads="1"/>
          </p:cNvSpPr>
          <p:nvPr>
            <p:ph type="body" sz="half" idx="2"/>
          </p:nvPr>
        </p:nvSpPr>
        <p:spPr>
          <a:xfrm>
            <a:off x="486918" y="1394278"/>
            <a:ext cx="3841989" cy="4953152"/>
          </a:xfrm>
        </p:spPr>
        <p:txBody>
          <a:bodyPr vert="horz" lIns="91440" tIns="45720" rIns="91440" bIns="45720" rtlCol="0">
            <a:normAutofit fontScale="92500" lnSpcReduction="10000"/>
          </a:bodyPr>
          <a:lstStyle/>
          <a:p>
            <a:pPr marL="0" indent="0">
              <a:lnSpc>
                <a:spcPct val="90000"/>
              </a:lnSpc>
              <a:buNone/>
            </a:pPr>
            <a:r>
              <a:rPr lang="en-US" altLang="en-US" dirty="0">
                <a:latin typeface="Calibri" panose="020F0502020204030204" pitchFamily="34" charset="0"/>
                <a:cs typeface="Calibri" panose="020F0502020204030204" pitchFamily="34" charset="0"/>
              </a:rPr>
              <a:t>‘He fell in  love with a woman in the valley of </a:t>
            </a:r>
            <a:r>
              <a:rPr lang="en-US" altLang="en-US" dirty="0" err="1">
                <a:latin typeface="Calibri" panose="020F0502020204030204" pitchFamily="34" charset="0"/>
                <a:cs typeface="Calibri" panose="020F0502020204030204" pitchFamily="34" charset="0"/>
              </a:rPr>
              <a:t>Sorek</a:t>
            </a:r>
            <a:r>
              <a:rPr lang="en-US" altLang="en-US" dirty="0">
                <a:latin typeface="Calibri" panose="020F0502020204030204" pitchFamily="34" charset="0"/>
                <a:cs typeface="Calibri" panose="020F0502020204030204" pitchFamily="34" charset="0"/>
              </a:rPr>
              <a:t>, whose name was Delilah. The lords of the Philistines came to her and said to her, ‘Coax him, and find out what makes his strength so great, and how we may overpower him, so that we may blind him in order to subdue him; and we will give you eleven hundred pieces of silver’ (16:4-5)</a:t>
            </a:r>
          </a:p>
          <a:p>
            <a:pPr marL="0" indent="0">
              <a:lnSpc>
                <a:spcPct val="90000"/>
              </a:lnSpc>
              <a:buNone/>
            </a:pPr>
            <a:r>
              <a:rPr lang="en-US" altLang="en-US" dirty="0">
                <a:latin typeface="Calibri" panose="020F0502020204030204" pitchFamily="34" charset="0"/>
                <a:cs typeface="Calibri" panose="020F0502020204030204" pitchFamily="34" charset="0"/>
              </a:rPr>
              <a:t>‘How can you say, “I love you”, when your heart is not with me? You have mocked me three times now and have not told me what makes your strength so great’. Finally, after she had nagged him with her words day after day, and pestered him, he was tired to death. So he told her his whole secret (16:15-17).</a:t>
            </a:r>
          </a:p>
          <a:p>
            <a:pPr marL="0" indent="0">
              <a:lnSpc>
                <a:spcPct val="90000"/>
              </a:lnSpc>
              <a:buNone/>
            </a:pPr>
            <a:endParaRPr lang="en-US" altLang="en-US" dirty="0">
              <a:latin typeface="Calibri" panose="020F0502020204030204" pitchFamily="34" charset="0"/>
              <a:cs typeface="Calibri" panose="020F0502020204030204" pitchFamily="34" charset="0"/>
            </a:endParaRPr>
          </a:p>
          <a:p>
            <a:pPr marL="0" indent="0">
              <a:lnSpc>
                <a:spcPct val="90000"/>
              </a:lnSpc>
              <a:buNone/>
            </a:pPr>
            <a:r>
              <a:rPr lang="en-US" altLang="en-US" dirty="0">
                <a:latin typeface="Calibri" panose="020F0502020204030204" pitchFamily="34" charset="0"/>
                <a:cs typeface="Calibri" panose="020F0502020204030204" pitchFamily="34" charset="0"/>
              </a:rPr>
              <a:t>Hedy </a:t>
            </a:r>
            <a:r>
              <a:rPr lang="en-US" altLang="en-US" dirty="0" err="1">
                <a:latin typeface="Calibri" panose="020F0502020204030204" pitchFamily="34" charset="0"/>
                <a:cs typeface="Calibri" panose="020F0502020204030204" pitchFamily="34" charset="0"/>
              </a:rPr>
              <a:t>Lamarr</a:t>
            </a:r>
            <a:r>
              <a:rPr lang="en-US" altLang="en-US" dirty="0">
                <a:latin typeface="Calibri" panose="020F0502020204030204" pitchFamily="34" charset="0"/>
                <a:cs typeface="Calibri" panose="020F0502020204030204" pitchFamily="34" charset="0"/>
              </a:rPr>
              <a:t> and Victor Mature, 1949 film ‘Samson and Delilah’</a:t>
            </a:r>
          </a:p>
        </p:txBody>
      </p:sp>
      <p:pic>
        <p:nvPicPr>
          <p:cNvPr id="5" name="Content Placeholder 4" descr="A person and person in clothing&#10;&#10;Description automatically generated">
            <a:extLst>
              <a:ext uri="{FF2B5EF4-FFF2-40B4-BE49-F238E27FC236}">
                <a16:creationId xmlns:a16="http://schemas.microsoft.com/office/drawing/2014/main" id="{C0926E98-2C64-9B32-89D6-501B7B4B4DD4}"/>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l="24763" r="31410" b="-1"/>
          <a:stretch/>
        </p:blipFill>
        <p:spPr>
          <a:xfrm>
            <a:off x="4568937" y="645106"/>
            <a:ext cx="4088720" cy="5247747"/>
          </a:xfrm>
          <a:prstGeom prst="rect">
            <a:avLst/>
          </a:prstGeom>
        </p:spPr>
      </p:pic>
      <p:sp>
        <p:nvSpPr>
          <p:cNvPr id="37979" name="Freeform 12">
            <a:extLst>
              <a:ext uri="{FF2B5EF4-FFF2-40B4-BE49-F238E27FC236}">
                <a16:creationId xmlns:a16="http://schemas.microsoft.com/office/drawing/2014/main" id="{D290F82B-4A61-479E-9EDF-E52FA9D9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61223"/>
            <a:ext cx="77852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38923" name="Group 38922">
            <a:extLst>
              <a:ext uri="{FF2B5EF4-FFF2-40B4-BE49-F238E27FC236}">
                <a16:creationId xmlns:a16="http://schemas.microsoft.com/office/drawing/2014/main" id="{027FE0C2-9C19-4FB7-81C0-06ECDD8C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 y="228600"/>
            <a:ext cx="2138628" cy="6638625"/>
            <a:chOff x="2487613" y="285750"/>
            <a:chExt cx="2428875" cy="5654676"/>
          </a:xfrm>
        </p:grpSpPr>
        <p:sp>
          <p:nvSpPr>
            <p:cNvPr id="38924" name="Freeform 11">
              <a:extLst>
                <a:ext uri="{FF2B5EF4-FFF2-40B4-BE49-F238E27FC236}">
                  <a16:creationId xmlns:a16="http://schemas.microsoft.com/office/drawing/2014/main" id="{1766EED2-C3B3-40C6-A5D8-FFF5894B9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38925" name="Freeform 12">
              <a:extLst>
                <a:ext uri="{FF2B5EF4-FFF2-40B4-BE49-F238E27FC236}">
                  <a16:creationId xmlns:a16="http://schemas.microsoft.com/office/drawing/2014/main" id="{9CFBF839-A629-4019-9F3D-C15269EEC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38926" name="Freeform 13">
              <a:extLst>
                <a:ext uri="{FF2B5EF4-FFF2-40B4-BE49-F238E27FC236}">
                  <a16:creationId xmlns:a16="http://schemas.microsoft.com/office/drawing/2014/main" id="{E13B7060-C0FD-4F48-BD18-CEC2F6CF4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38927" name="Freeform 14">
              <a:extLst>
                <a:ext uri="{FF2B5EF4-FFF2-40B4-BE49-F238E27FC236}">
                  <a16:creationId xmlns:a16="http://schemas.microsoft.com/office/drawing/2014/main" id="{A344E7D3-1355-48C1-9904-2405426C4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38928" name="Freeform 15">
              <a:extLst>
                <a:ext uri="{FF2B5EF4-FFF2-40B4-BE49-F238E27FC236}">
                  <a16:creationId xmlns:a16="http://schemas.microsoft.com/office/drawing/2014/main" id="{7A0AFB45-BC4E-4AB7-A8FF-D61849E41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38929" name="Freeform 16">
              <a:extLst>
                <a:ext uri="{FF2B5EF4-FFF2-40B4-BE49-F238E27FC236}">
                  <a16:creationId xmlns:a16="http://schemas.microsoft.com/office/drawing/2014/main" id="{18BD2B14-C775-4442-B02E-E842C96F19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8930" name="Freeform 17">
              <a:extLst>
                <a:ext uri="{FF2B5EF4-FFF2-40B4-BE49-F238E27FC236}">
                  <a16:creationId xmlns:a16="http://schemas.microsoft.com/office/drawing/2014/main" id="{D43EE30E-A569-4394-B036-B0954A88D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8931" name="Freeform 18">
              <a:extLst>
                <a:ext uri="{FF2B5EF4-FFF2-40B4-BE49-F238E27FC236}">
                  <a16:creationId xmlns:a16="http://schemas.microsoft.com/office/drawing/2014/main" id="{F6178D34-57BD-47F7-A56E-14FC1BB22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8932" name="Freeform 19">
              <a:extLst>
                <a:ext uri="{FF2B5EF4-FFF2-40B4-BE49-F238E27FC236}">
                  <a16:creationId xmlns:a16="http://schemas.microsoft.com/office/drawing/2014/main" id="{FFD3B6D6-3AE3-47BC-97D9-CDA2EFCA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8933" name="Freeform 20">
              <a:extLst>
                <a:ext uri="{FF2B5EF4-FFF2-40B4-BE49-F238E27FC236}">
                  <a16:creationId xmlns:a16="http://schemas.microsoft.com/office/drawing/2014/main" id="{5C34EB72-4D8B-4039-B1FE-891F22FEB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8934" name="Freeform 21">
              <a:extLst>
                <a:ext uri="{FF2B5EF4-FFF2-40B4-BE49-F238E27FC236}">
                  <a16:creationId xmlns:a16="http://schemas.microsoft.com/office/drawing/2014/main" id="{55A3A4AF-6FE1-4C4B-9286-35AF8C6E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8935" name="Freeform 22">
              <a:extLst>
                <a:ext uri="{FF2B5EF4-FFF2-40B4-BE49-F238E27FC236}">
                  <a16:creationId xmlns:a16="http://schemas.microsoft.com/office/drawing/2014/main" id="{BBF339A0-40DC-4DCB-BF13-4143D7B0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38937" name="Group 38936">
            <a:extLst>
              <a:ext uri="{FF2B5EF4-FFF2-40B4-BE49-F238E27FC236}">
                <a16:creationId xmlns:a16="http://schemas.microsoft.com/office/drawing/2014/main" id="{AC0D9DD5-F48B-4179-BF11-4D156DA02A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412" y="-32"/>
            <a:ext cx="1767505" cy="6853285"/>
            <a:chOff x="6627813" y="195454"/>
            <a:chExt cx="1952625" cy="5678297"/>
          </a:xfrm>
        </p:grpSpPr>
        <p:sp>
          <p:nvSpPr>
            <p:cNvPr id="38938" name="Freeform 27">
              <a:extLst>
                <a:ext uri="{FF2B5EF4-FFF2-40B4-BE49-F238E27FC236}">
                  <a16:creationId xmlns:a16="http://schemas.microsoft.com/office/drawing/2014/main" id="{A9168E85-6CFA-435B-8A6B-D32486C90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8939" name="Freeform 28">
              <a:extLst>
                <a:ext uri="{FF2B5EF4-FFF2-40B4-BE49-F238E27FC236}">
                  <a16:creationId xmlns:a16="http://schemas.microsoft.com/office/drawing/2014/main" id="{9293C87B-0616-4B2B-B082-B3362CA3F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8940" name="Freeform 29">
              <a:extLst>
                <a:ext uri="{FF2B5EF4-FFF2-40B4-BE49-F238E27FC236}">
                  <a16:creationId xmlns:a16="http://schemas.microsoft.com/office/drawing/2014/main" id="{F2728C57-B738-4443-9FC2-3C060715FF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8941" name="Freeform 30">
              <a:extLst>
                <a:ext uri="{FF2B5EF4-FFF2-40B4-BE49-F238E27FC236}">
                  <a16:creationId xmlns:a16="http://schemas.microsoft.com/office/drawing/2014/main" id="{766F97F3-2B2B-4253-BEC7-BC9C7DFF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8942" name="Freeform 31">
              <a:extLst>
                <a:ext uri="{FF2B5EF4-FFF2-40B4-BE49-F238E27FC236}">
                  <a16:creationId xmlns:a16="http://schemas.microsoft.com/office/drawing/2014/main" id="{F2F1BCB5-62E3-482A-A671-8514CD517B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8943" name="Freeform 32">
              <a:extLst>
                <a:ext uri="{FF2B5EF4-FFF2-40B4-BE49-F238E27FC236}">
                  <a16:creationId xmlns:a16="http://schemas.microsoft.com/office/drawing/2014/main" id="{19B93AE6-0173-4CA9-A70C-F4D5D9B37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8944" name="Freeform 33">
              <a:extLst>
                <a:ext uri="{FF2B5EF4-FFF2-40B4-BE49-F238E27FC236}">
                  <a16:creationId xmlns:a16="http://schemas.microsoft.com/office/drawing/2014/main" id="{E7FEE511-B4FE-4967-9E02-B802810A9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8945" name="Freeform 34">
              <a:extLst>
                <a:ext uri="{FF2B5EF4-FFF2-40B4-BE49-F238E27FC236}">
                  <a16:creationId xmlns:a16="http://schemas.microsoft.com/office/drawing/2014/main" id="{374E8AF9-DC1D-4FEB-A65B-1F0F82912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8946" name="Freeform 35">
              <a:extLst>
                <a:ext uri="{FF2B5EF4-FFF2-40B4-BE49-F238E27FC236}">
                  <a16:creationId xmlns:a16="http://schemas.microsoft.com/office/drawing/2014/main" id="{89BB8488-306B-461B-846C-5E22664AF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8947" name="Freeform 36">
              <a:extLst>
                <a:ext uri="{FF2B5EF4-FFF2-40B4-BE49-F238E27FC236}">
                  <a16:creationId xmlns:a16="http://schemas.microsoft.com/office/drawing/2014/main" id="{987A2146-569C-4EF6-9CA1-D72961EBD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8948" name="Freeform 37">
              <a:extLst>
                <a:ext uri="{FF2B5EF4-FFF2-40B4-BE49-F238E27FC236}">
                  <a16:creationId xmlns:a16="http://schemas.microsoft.com/office/drawing/2014/main" id="{70334992-12F8-4924-B32E-420C3FDB1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8949" name="Freeform 38">
              <a:extLst>
                <a:ext uri="{FF2B5EF4-FFF2-40B4-BE49-F238E27FC236}">
                  <a16:creationId xmlns:a16="http://schemas.microsoft.com/office/drawing/2014/main" id="{A5B2F0D2-1D46-46DD-A818-60309624D8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8951" name="Rectangle 38950">
            <a:extLst>
              <a:ext uri="{FF2B5EF4-FFF2-40B4-BE49-F238E27FC236}">
                <a16:creationId xmlns:a16="http://schemas.microsoft.com/office/drawing/2014/main" id="{FF1A843A-A6BC-4027-A46F-8EA29D26F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8953" name="Freeform 11">
            <a:extLst>
              <a:ext uri="{FF2B5EF4-FFF2-40B4-BE49-F238E27FC236}">
                <a16:creationId xmlns:a16="http://schemas.microsoft.com/office/drawing/2014/main" id="{12852FF2-F486-4EEC-8C4F-38380F3FB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141" y="714375"/>
            <a:ext cx="1191394"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38955" name="Rectangle 38954">
            <a:extLst>
              <a:ext uri="{FF2B5EF4-FFF2-40B4-BE49-F238E27FC236}">
                <a16:creationId xmlns:a16="http://schemas.microsoft.com/office/drawing/2014/main" id="{FC7F5C53-48A1-417A-B81C-E2D682CFA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9144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Rectangle 2">
            <a:extLst>
              <a:ext uri="{FF2B5EF4-FFF2-40B4-BE49-F238E27FC236}">
                <a16:creationId xmlns:a16="http://schemas.microsoft.com/office/drawing/2014/main" id="{77235B21-73AE-5013-262D-B5C35FA6AE1C}"/>
              </a:ext>
            </a:extLst>
          </p:cNvPr>
          <p:cNvSpPr>
            <a:spLocks noGrp="1" noChangeArrowheads="1"/>
          </p:cNvSpPr>
          <p:nvPr>
            <p:ph type="title"/>
          </p:nvPr>
        </p:nvSpPr>
        <p:spPr>
          <a:xfrm>
            <a:off x="701620" y="316098"/>
            <a:ext cx="3841989" cy="1259894"/>
          </a:xfrm>
        </p:spPr>
        <p:txBody>
          <a:bodyPr vert="horz" lIns="91440" tIns="45720" rIns="91440" bIns="45720" rtlCol="0" anchor="t">
            <a:normAutofit/>
          </a:bodyPr>
          <a:lstStyle/>
          <a:p>
            <a:r>
              <a:rPr lang="en-US" altLang="en-US" sz="3200" dirty="0">
                <a:latin typeface="Calibri" panose="020F0502020204030204" pitchFamily="34" charset="0"/>
                <a:cs typeface="Calibri" panose="020F0502020204030204" pitchFamily="34" charset="0"/>
              </a:rPr>
              <a:t>The ‘Deception’ of Samson</a:t>
            </a:r>
          </a:p>
        </p:txBody>
      </p:sp>
      <p:sp>
        <p:nvSpPr>
          <p:cNvPr id="38957" name="Rectangle 38956">
            <a:extLst>
              <a:ext uri="{FF2B5EF4-FFF2-40B4-BE49-F238E27FC236}">
                <a16:creationId xmlns:a16="http://schemas.microsoft.com/office/drawing/2014/main" id="{B1B47D7B-FBC1-451A-9EB3-ADA2ABB96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8915" name="Rectangle 3">
            <a:extLst>
              <a:ext uri="{FF2B5EF4-FFF2-40B4-BE49-F238E27FC236}">
                <a16:creationId xmlns:a16="http://schemas.microsoft.com/office/drawing/2014/main" id="{D885E298-AB8A-1A08-3B73-2DCB856633D8}"/>
              </a:ext>
            </a:extLst>
          </p:cNvPr>
          <p:cNvSpPr>
            <a:spLocks noGrp="1" noChangeArrowheads="1"/>
          </p:cNvSpPr>
          <p:nvPr>
            <p:ph type="body" sz="half" idx="1"/>
          </p:nvPr>
        </p:nvSpPr>
        <p:spPr>
          <a:xfrm>
            <a:off x="486918" y="1753346"/>
            <a:ext cx="3841989" cy="4497540"/>
          </a:xfrm>
        </p:spPr>
        <p:txBody>
          <a:bodyPr vert="horz" lIns="91440" tIns="45720" rIns="91440" bIns="45720" rtlCol="0">
            <a:normAutofit/>
          </a:bodyPr>
          <a:lstStyle/>
          <a:p>
            <a:pPr>
              <a:lnSpc>
                <a:spcPct val="90000"/>
              </a:lnSpc>
            </a:pPr>
            <a:r>
              <a:rPr lang="en-US" altLang="en-US" dirty="0">
                <a:latin typeface="Calibri" panose="020F0502020204030204" pitchFamily="34" charset="0"/>
                <a:cs typeface="Calibri" panose="020F0502020204030204" pitchFamily="34" charset="0"/>
              </a:rPr>
              <a:t>Samson falls asleep on her lap, she calls upon a man to cut his locks and weakens him.</a:t>
            </a:r>
          </a:p>
          <a:p>
            <a:pPr>
              <a:lnSpc>
                <a:spcPct val="90000"/>
              </a:lnSpc>
            </a:pPr>
            <a:r>
              <a:rPr lang="en-US" altLang="en-US" dirty="0">
                <a:latin typeface="Calibri" panose="020F0502020204030204" pitchFamily="34" charset="0"/>
                <a:cs typeface="Calibri" panose="020F0502020204030204" pitchFamily="34" charset="0"/>
              </a:rPr>
              <a:t>Delilah uses rhetorical skills and her sexuality to entrap Samson.</a:t>
            </a:r>
          </a:p>
          <a:p>
            <a:pPr>
              <a:lnSpc>
                <a:spcPct val="90000"/>
              </a:lnSpc>
            </a:pPr>
            <a:r>
              <a:rPr lang="en-US" altLang="en-US" dirty="0">
                <a:latin typeface="Calibri" panose="020F0502020204030204" pitchFamily="34" charset="0"/>
                <a:cs typeface="Calibri" panose="020F0502020204030204" pitchFamily="34" charset="0"/>
              </a:rPr>
              <a:t>She is guided by lust, self-interest, promises of wealth, and then disappears from the narrative.</a:t>
            </a:r>
          </a:p>
          <a:p>
            <a:pPr>
              <a:lnSpc>
                <a:spcPct val="90000"/>
              </a:lnSpc>
            </a:pPr>
            <a:r>
              <a:rPr lang="en-US" altLang="en-US" dirty="0">
                <a:latin typeface="Calibri" panose="020F0502020204030204" pitchFamily="34" charset="0"/>
                <a:cs typeface="Calibri" panose="020F0502020204030204" pitchFamily="34" charset="0"/>
              </a:rPr>
              <a:t>	‘I found more bitter than death the woman who is a trap, whose heart is snares and nets, whose hands are fetters’ (Eccles. 7:26)</a:t>
            </a:r>
          </a:p>
          <a:p>
            <a:pPr>
              <a:lnSpc>
                <a:spcPct val="90000"/>
              </a:lnSpc>
            </a:pPr>
            <a:endParaRPr lang="en-US" altLang="en-US" dirty="0">
              <a:latin typeface="Calibri" panose="020F0502020204030204" pitchFamily="34" charset="0"/>
              <a:cs typeface="Calibri" panose="020F0502020204030204" pitchFamily="34" charset="0"/>
            </a:endParaRPr>
          </a:p>
          <a:p>
            <a:pPr marL="0" indent="0">
              <a:lnSpc>
                <a:spcPct val="90000"/>
              </a:lnSpc>
              <a:buNone/>
            </a:pPr>
            <a:r>
              <a:rPr lang="en-US" altLang="en-US" dirty="0">
                <a:latin typeface="Calibri" panose="020F0502020204030204" pitchFamily="34" charset="0"/>
                <a:cs typeface="Calibri" panose="020F0502020204030204" pitchFamily="34" charset="0"/>
              </a:rPr>
              <a:t>Paul Rubens, ‘Samson and Delilah’, 1610.</a:t>
            </a:r>
          </a:p>
        </p:txBody>
      </p:sp>
      <p:sp>
        <p:nvSpPr>
          <p:cNvPr id="38959" name="Freeform 12">
            <a:extLst>
              <a:ext uri="{FF2B5EF4-FFF2-40B4-BE49-F238E27FC236}">
                <a16:creationId xmlns:a16="http://schemas.microsoft.com/office/drawing/2014/main" id="{D290F82B-4A61-479E-9EDF-E52FA9D97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061223"/>
            <a:ext cx="77852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ainting of a person lying on a person's back&#10;&#10;Description automatically generated">
            <a:extLst>
              <a:ext uri="{FF2B5EF4-FFF2-40B4-BE49-F238E27FC236}">
                <a16:creationId xmlns:a16="http://schemas.microsoft.com/office/drawing/2014/main" id="{FAC0615A-E497-146E-AC1F-6B07A54B253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019300"/>
            <a:ext cx="4038600" cy="4038600"/>
          </a:xfr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4040" name="Rectangle 44039">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034" name="Rectangle 2">
            <a:extLst>
              <a:ext uri="{FF2B5EF4-FFF2-40B4-BE49-F238E27FC236}">
                <a16:creationId xmlns:a16="http://schemas.microsoft.com/office/drawing/2014/main" id="{7B9FCECB-8F97-3E4E-137C-AD390D6C9653}"/>
              </a:ext>
            </a:extLst>
          </p:cNvPr>
          <p:cNvSpPr>
            <a:spLocks noGrp="1" noChangeArrowheads="1"/>
          </p:cNvSpPr>
          <p:nvPr>
            <p:ph type="title"/>
          </p:nvPr>
        </p:nvSpPr>
        <p:spPr>
          <a:xfrm>
            <a:off x="2529796" y="624110"/>
            <a:ext cx="6098663" cy="1280890"/>
          </a:xfrm>
        </p:spPr>
        <p:txBody>
          <a:bodyPr>
            <a:normAutofit/>
          </a:bodyPr>
          <a:lstStyle/>
          <a:p>
            <a:pPr eaLnBrk="1" hangingPunct="1"/>
            <a:r>
              <a:rPr lang="en-US" altLang="en-US" dirty="0">
                <a:latin typeface="Calibri" panose="020F0502020204030204" pitchFamily="34" charset="0"/>
                <a:ea typeface="ＭＳ Ｐゴシック" panose="020B0600070205080204" pitchFamily="34" charset="-128"/>
                <a:cs typeface="Calibri" panose="020F0502020204030204" pitchFamily="34" charset="0"/>
              </a:rPr>
              <a:t>Foreign Women as Temptresses</a:t>
            </a:r>
          </a:p>
        </p:txBody>
      </p:sp>
      <p:sp>
        <p:nvSpPr>
          <p:cNvPr id="44042" name="Rectangle 44041">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13863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044" name="Group 44043">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 y="228600"/>
            <a:ext cx="2227396" cy="6638625"/>
            <a:chOff x="2487613" y="285750"/>
            <a:chExt cx="2428875" cy="5654676"/>
          </a:xfrm>
          <a:solidFill>
            <a:schemeClr val="tx2">
              <a:lumMod val="60000"/>
              <a:lumOff val="40000"/>
              <a:alpha val="40000"/>
            </a:schemeClr>
          </a:solidFill>
        </p:grpSpPr>
        <p:sp>
          <p:nvSpPr>
            <p:cNvPr id="44045"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44046"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4047"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44048"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44049"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44050"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44051"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44052"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44053"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44054"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44055"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44056"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44058"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411452"/>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44035" name="Rectangle 3">
            <a:extLst>
              <a:ext uri="{FF2B5EF4-FFF2-40B4-BE49-F238E27FC236}">
                <a16:creationId xmlns:a16="http://schemas.microsoft.com/office/drawing/2014/main" id="{919A1C36-040F-52D7-89BF-50B8D0FAB6F1}"/>
              </a:ext>
            </a:extLst>
          </p:cNvPr>
          <p:cNvSpPr>
            <a:spLocks noGrp="1" noChangeArrowheads="1"/>
          </p:cNvSpPr>
          <p:nvPr>
            <p:ph idx="1"/>
          </p:nvPr>
        </p:nvSpPr>
        <p:spPr>
          <a:xfrm>
            <a:off x="2529796" y="2133600"/>
            <a:ext cx="6098663" cy="3777622"/>
          </a:xfrm>
        </p:spPr>
        <p:txBody>
          <a:bodyPr>
            <a:normAutofit/>
          </a:bodyPr>
          <a:lstStyle/>
          <a:p>
            <a:pPr eaLnBrk="1" hangingPunct="1"/>
            <a:r>
              <a:rPr lang="en-US" altLang="en-US" sz="2000" dirty="0">
                <a:latin typeface="Calibri" panose="020F0502020204030204" pitchFamily="34" charset="0"/>
                <a:ea typeface="ＭＳ Ｐゴシック" panose="020B0600070205080204" pitchFamily="34" charset="-128"/>
                <a:cs typeface="Calibri" panose="020F0502020204030204" pitchFamily="34" charset="0"/>
              </a:rPr>
              <a:t>Potiphar’s wife, Samson’s female companions, Jezebel.</a:t>
            </a:r>
          </a:p>
          <a:p>
            <a:pPr eaLnBrk="1" hangingPunct="1"/>
            <a:r>
              <a:rPr lang="en-US" altLang="en-US" sz="2000" dirty="0">
                <a:latin typeface="Calibri" panose="020F0502020204030204" pitchFamily="34" charset="0"/>
                <a:ea typeface="ＭＳ Ｐゴシック" panose="020B0600070205080204" pitchFamily="34" charset="-128"/>
                <a:cs typeface="Calibri" panose="020F0502020204030204" pitchFamily="34" charset="0"/>
              </a:rPr>
              <a:t>Jezebel is of Phoenician descent (I Kings 16:13) and uses deceptive means to capture the vineyard of Naboth (I Kings 21:8-11).</a:t>
            </a:r>
          </a:p>
          <a:p>
            <a:pPr eaLnBrk="1" hangingPunct="1">
              <a:buFont typeface="Wingdings" pitchFamily="2" charset="2"/>
              <a:buNone/>
            </a:pPr>
            <a:r>
              <a:rPr lang="en-US" altLang="en-US" sz="2000" dirty="0">
                <a:latin typeface="Calibri" panose="020F0502020204030204" pitchFamily="34" charset="0"/>
                <a:ea typeface="ＭＳ Ｐゴシック" panose="020B0600070205080204" pitchFamily="34" charset="-128"/>
                <a:cs typeface="Calibri" panose="020F0502020204030204" pitchFamily="34" charset="0"/>
              </a:rPr>
              <a:t>	‘So she wrote letters in Ahab’s name and sealed them with his seal; she sent the letters to the elders and the nobles who lived with Naboth in his city. She wrote in the letters, ‘Proclaim a fast, and seat Naboth at the head of the assembly’.</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5065" name="Rectangle 45064">
            <a:extLst>
              <a:ext uri="{FF2B5EF4-FFF2-40B4-BE49-F238E27FC236}">
                <a16:creationId xmlns:a16="http://schemas.microsoft.com/office/drawing/2014/main" id="{63C85234-2815-43E0-B6D4-85768D072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15" y="-1"/>
            <a:ext cx="915543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5067" name="Group 45066">
            <a:extLst>
              <a:ext uri="{FF2B5EF4-FFF2-40B4-BE49-F238E27FC236}">
                <a16:creationId xmlns:a16="http://schemas.microsoft.com/office/drawing/2014/main" id="{3020C834-9D29-48AC-A91B-9349007693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73664" y="228600"/>
            <a:ext cx="2138628" cy="6638625"/>
            <a:chOff x="2487613" y="285750"/>
            <a:chExt cx="2428875" cy="5654676"/>
          </a:xfrm>
        </p:grpSpPr>
        <p:sp>
          <p:nvSpPr>
            <p:cNvPr id="45068" name="Freeform 11">
              <a:extLst>
                <a:ext uri="{FF2B5EF4-FFF2-40B4-BE49-F238E27FC236}">
                  <a16:creationId xmlns:a16="http://schemas.microsoft.com/office/drawing/2014/main" id="{77276475-4AA2-49BE-AC37-C54F8F88F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45069" name="Freeform 12">
              <a:extLst>
                <a:ext uri="{FF2B5EF4-FFF2-40B4-BE49-F238E27FC236}">
                  <a16:creationId xmlns:a16="http://schemas.microsoft.com/office/drawing/2014/main" id="{09BD2472-4721-46D7-9E28-C57E06EA7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45070" name="Freeform 13">
              <a:extLst>
                <a:ext uri="{FF2B5EF4-FFF2-40B4-BE49-F238E27FC236}">
                  <a16:creationId xmlns:a16="http://schemas.microsoft.com/office/drawing/2014/main" id="{0FC4CBE8-76C4-411F-8B9C-2ECC0AD843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5071" name="Freeform 14">
              <a:extLst>
                <a:ext uri="{FF2B5EF4-FFF2-40B4-BE49-F238E27FC236}">
                  <a16:creationId xmlns:a16="http://schemas.microsoft.com/office/drawing/2014/main" id="{07C14349-849D-4732-B91C-5D08257B7C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5072" name="Freeform 15">
              <a:extLst>
                <a:ext uri="{FF2B5EF4-FFF2-40B4-BE49-F238E27FC236}">
                  <a16:creationId xmlns:a16="http://schemas.microsoft.com/office/drawing/2014/main" id="{A592B5A4-A197-4E19-8F85-3C52EC898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5073" name="Freeform 16">
              <a:extLst>
                <a:ext uri="{FF2B5EF4-FFF2-40B4-BE49-F238E27FC236}">
                  <a16:creationId xmlns:a16="http://schemas.microsoft.com/office/drawing/2014/main" id="{90712CB6-0CDF-428B-BAD1-07EA1AC681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45074" name="Freeform 17">
              <a:extLst>
                <a:ext uri="{FF2B5EF4-FFF2-40B4-BE49-F238E27FC236}">
                  <a16:creationId xmlns:a16="http://schemas.microsoft.com/office/drawing/2014/main" id="{EDE68759-CC9D-487D-BD1C-346D8E696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45075" name="Freeform 18">
              <a:extLst>
                <a:ext uri="{FF2B5EF4-FFF2-40B4-BE49-F238E27FC236}">
                  <a16:creationId xmlns:a16="http://schemas.microsoft.com/office/drawing/2014/main" id="{9E6BEA2D-6BDB-4D13-8400-EA48D0D9D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45076" name="Freeform 19">
              <a:extLst>
                <a:ext uri="{FF2B5EF4-FFF2-40B4-BE49-F238E27FC236}">
                  <a16:creationId xmlns:a16="http://schemas.microsoft.com/office/drawing/2014/main" id="{AB404E8B-9F1E-46FF-A871-73DD1D5BD2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5077" name="Freeform 20">
              <a:extLst>
                <a:ext uri="{FF2B5EF4-FFF2-40B4-BE49-F238E27FC236}">
                  <a16:creationId xmlns:a16="http://schemas.microsoft.com/office/drawing/2014/main" id="{02ECB5FB-3D55-4049-BE34-409E695D56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45078" name="Freeform 21">
              <a:extLst>
                <a:ext uri="{FF2B5EF4-FFF2-40B4-BE49-F238E27FC236}">
                  <a16:creationId xmlns:a16="http://schemas.microsoft.com/office/drawing/2014/main" id="{E93DC0E9-E61E-4657-8163-94992BF222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45079" name="Freeform 22">
              <a:extLst>
                <a:ext uri="{FF2B5EF4-FFF2-40B4-BE49-F238E27FC236}">
                  <a16:creationId xmlns:a16="http://schemas.microsoft.com/office/drawing/2014/main" id="{0729A208-2B8A-49CB-A1D8-7B76821E35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45081" name="Group 45080">
            <a:extLst>
              <a:ext uri="{FF2B5EF4-FFF2-40B4-BE49-F238E27FC236}">
                <a16:creationId xmlns:a16="http://schemas.microsoft.com/office/drawing/2014/main" id="{76E08E07-5618-4A92-AEEC-3091E37807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60794" y="-786"/>
            <a:ext cx="1767505" cy="6854040"/>
            <a:chOff x="6627813" y="194833"/>
            <a:chExt cx="1952625" cy="5678918"/>
          </a:xfrm>
        </p:grpSpPr>
        <p:sp>
          <p:nvSpPr>
            <p:cNvPr id="45082" name="Freeform 27">
              <a:extLst>
                <a:ext uri="{FF2B5EF4-FFF2-40B4-BE49-F238E27FC236}">
                  <a16:creationId xmlns:a16="http://schemas.microsoft.com/office/drawing/2014/main" id="{D15C806C-4F60-4B97-B21C-D5CB439680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45083" name="Freeform 28">
              <a:extLst>
                <a:ext uri="{FF2B5EF4-FFF2-40B4-BE49-F238E27FC236}">
                  <a16:creationId xmlns:a16="http://schemas.microsoft.com/office/drawing/2014/main" id="{3D774D9C-4224-46FD-BEAD-0A49CC887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45084" name="Freeform 29">
              <a:extLst>
                <a:ext uri="{FF2B5EF4-FFF2-40B4-BE49-F238E27FC236}">
                  <a16:creationId xmlns:a16="http://schemas.microsoft.com/office/drawing/2014/main" id="{AF5C1558-FA8A-4146-9015-B70BD70AF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45085" name="Freeform 30">
              <a:extLst>
                <a:ext uri="{FF2B5EF4-FFF2-40B4-BE49-F238E27FC236}">
                  <a16:creationId xmlns:a16="http://schemas.microsoft.com/office/drawing/2014/main" id="{534F605C-EBB6-4EBE-B9A2-587FE0E301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45086" name="Freeform 31">
              <a:extLst>
                <a:ext uri="{FF2B5EF4-FFF2-40B4-BE49-F238E27FC236}">
                  <a16:creationId xmlns:a16="http://schemas.microsoft.com/office/drawing/2014/main" id="{4079F38C-5941-4C49-96B9-4FD2A706A9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45087" name="Freeform 32">
              <a:extLst>
                <a:ext uri="{FF2B5EF4-FFF2-40B4-BE49-F238E27FC236}">
                  <a16:creationId xmlns:a16="http://schemas.microsoft.com/office/drawing/2014/main" id="{90047C1C-5410-427D-881C-0882A5759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45088" name="Freeform 33">
              <a:extLst>
                <a:ext uri="{FF2B5EF4-FFF2-40B4-BE49-F238E27FC236}">
                  <a16:creationId xmlns:a16="http://schemas.microsoft.com/office/drawing/2014/main" id="{15A4A584-B446-485D-B913-BD193A87B6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45089" name="Freeform 34">
              <a:extLst>
                <a:ext uri="{FF2B5EF4-FFF2-40B4-BE49-F238E27FC236}">
                  <a16:creationId xmlns:a16="http://schemas.microsoft.com/office/drawing/2014/main" id="{69C5EDF0-3CA0-476C-A5C7-E22D797410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45090" name="Freeform 35">
              <a:extLst>
                <a:ext uri="{FF2B5EF4-FFF2-40B4-BE49-F238E27FC236}">
                  <a16:creationId xmlns:a16="http://schemas.microsoft.com/office/drawing/2014/main" id="{D7D7B886-8B64-4529-A910-B50806D517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45091" name="Freeform 36">
              <a:extLst>
                <a:ext uri="{FF2B5EF4-FFF2-40B4-BE49-F238E27FC236}">
                  <a16:creationId xmlns:a16="http://schemas.microsoft.com/office/drawing/2014/main" id="{65E6865E-28BC-4418-9BD9-4AE29CE874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45092" name="Freeform 37">
              <a:extLst>
                <a:ext uri="{FF2B5EF4-FFF2-40B4-BE49-F238E27FC236}">
                  <a16:creationId xmlns:a16="http://schemas.microsoft.com/office/drawing/2014/main" id="{FD8FC825-C6BF-4406-BC65-55FFD5BBF5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5093" name="Freeform 38">
              <a:extLst>
                <a:ext uri="{FF2B5EF4-FFF2-40B4-BE49-F238E27FC236}">
                  <a16:creationId xmlns:a16="http://schemas.microsoft.com/office/drawing/2014/main" id="{5A5FE50F-24A9-4AFD-AF1E-FBA45FD4E3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5058" name="Rectangle 2">
            <a:extLst>
              <a:ext uri="{FF2B5EF4-FFF2-40B4-BE49-F238E27FC236}">
                <a16:creationId xmlns:a16="http://schemas.microsoft.com/office/drawing/2014/main" id="{0B67A740-B3F0-FE7F-C034-F9ED15750E2D}"/>
              </a:ext>
            </a:extLst>
          </p:cNvPr>
          <p:cNvSpPr>
            <a:spLocks noGrp="1" noChangeArrowheads="1"/>
          </p:cNvSpPr>
          <p:nvPr>
            <p:ph type="title"/>
          </p:nvPr>
        </p:nvSpPr>
        <p:spPr>
          <a:xfrm>
            <a:off x="3494640" y="624110"/>
            <a:ext cx="5133819" cy="1280890"/>
          </a:xfrm>
        </p:spPr>
        <p:txBody>
          <a:bodyPr>
            <a:normAutofit/>
          </a:bodyPr>
          <a:lstStyle/>
          <a:p>
            <a:pPr eaLnBrk="1" hangingPunct="1"/>
            <a:r>
              <a:rPr lang="en-US" altLang="en-US" dirty="0">
                <a:latin typeface="Calibri" panose="020F0502020204030204" pitchFamily="34" charset="0"/>
                <a:ea typeface="ＭＳ Ｐゴシック" panose="020B0600070205080204" pitchFamily="34" charset="-128"/>
                <a:cs typeface="Calibri" panose="020F0502020204030204" pitchFamily="34" charset="0"/>
              </a:rPr>
              <a:t>The ‘Foreign Woman’ in Proverbs</a:t>
            </a:r>
          </a:p>
        </p:txBody>
      </p:sp>
      <p:pic>
        <p:nvPicPr>
          <p:cNvPr id="45061" name="Picture 45060" descr="Arrows pointing towards light">
            <a:extLst>
              <a:ext uri="{FF2B5EF4-FFF2-40B4-BE49-F238E27FC236}">
                <a16:creationId xmlns:a16="http://schemas.microsoft.com/office/drawing/2014/main" id="{ED6A5CB7-F298-14E6-44A1-41BB08ABC7B5}"/>
              </a:ext>
            </a:extLst>
          </p:cNvPr>
          <p:cNvPicPr>
            <a:picLocks noChangeAspect="1"/>
          </p:cNvPicPr>
          <p:nvPr/>
        </p:nvPicPr>
        <p:blipFill rotWithShape="1">
          <a:blip r:embed="rId2"/>
          <a:srcRect l="20207" r="59934" b="-2"/>
          <a:stretch/>
        </p:blipFill>
        <p:spPr>
          <a:xfrm>
            <a:off x="-1165" y="1730"/>
            <a:ext cx="2040407" cy="6858000"/>
          </a:xfrm>
          <a:prstGeom prst="rect">
            <a:avLst/>
          </a:prstGeom>
        </p:spPr>
      </p:pic>
      <p:sp>
        <p:nvSpPr>
          <p:cNvPr id="45095" name="Rectangle 45094">
            <a:extLst>
              <a:ext uri="{FF2B5EF4-FFF2-40B4-BE49-F238E27FC236}">
                <a16:creationId xmlns:a16="http://schemas.microsoft.com/office/drawing/2014/main" id="{926D9C90-73C9-40EA-869D-5EB849F5F5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3724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5097" name="Freeform 11">
            <a:extLst>
              <a:ext uri="{FF2B5EF4-FFF2-40B4-BE49-F238E27FC236}">
                <a16:creationId xmlns:a16="http://schemas.microsoft.com/office/drawing/2014/main" id="{44779D36-BCBC-4639-8333-249431E26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037240" y="714375"/>
            <a:ext cx="1191395"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5059" name="Rectangle 3">
            <a:extLst>
              <a:ext uri="{FF2B5EF4-FFF2-40B4-BE49-F238E27FC236}">
                <a16:creationId xmlns:a16="http://schemas.microsoft.com/office/drawing/2014/main" id="{D89D7340-E099-80D4-B5A7-FA683DC50C79}"/>
              </a:ext>
            </a:extLst>
          </p:cNvPr>
          <p:cNvSpPr>
            <a:spLocks noGrp="1" noChangeArrowheads="1"/>
          </p:cNvSpPr>
          <p:nvPr>
            <p:ph idx="1"/>
          </p:nvPr>
        </p:nvSpPr>
        <p:spPr>
          <a:xfrm>
            <a:off x="3492500" y="2133599"/>
            <a:ext cx="5135958" cy="4466741"/>
          </a:xfrm>
        </p:spPr>
        <p:txBody>
          <a:bodyPr>
            <a:normAutofit lnSpcReduction="10000"/>
          </a:bodyPr>
          <a:lstStyle/>
          <a:p>
            <a:pPr eaLnBrk="1" hangingPunct="1">
              <a:lnSpc>
                <a:spcPct val="90000"/>
              </a:lnSpc>
              <a:buFont typeface="Wingdings" pitchFamily="2" charset="2"/>
              <a:buNone/>
            </a:pPr>
            <a:r>
              <a:rPr lang="en-US" altLang="en-US" sz="1100" dirty="0">
                <a:ea typeface="ＭＳ Ｐゴシック" panose="020B0600070205080204" pitchFamily="34" charset="-128"/>
              </a:rPr>
              <a:t>	</a:t>
            </a:r>
            <a:r>
              <a:rPr lang="en-US" altLang="en-US" sz="1500" dirty="0">
                <a:latin typeface="Calibri" panose="020F0502020204030204" pitchFamily="34" charset="0"/>
                <a:ea typeface="ＭＳ Ｐゴシック" panose="020B0600070205080204" pitchFamily="34" charset="-128"/>
                <a:cs typeface="Calibri" panose="020F0502020204030204" pitchFamily="34" charset="0"/>
              </a:rPr>
              <a:t>The ‘foreign woman’ is the personification of Folly (the antithesis of Wisdom).</a:t>
            </a:r>
          </a:p>
          <a:p>
            <a:pPr eaLnBrk="1" hangingPunct="1">
              <a:lnSpc>
                <a:spcPct val="90000"/>
              </a:lnSpc>
              <a:buFont typeface="Wingdings" pitchFamily="2" charset="2"/>
              <a:buNone/>
            </a:pPr>
            <a:r>
              <a:rPr lang="en-US" altLang="en-US" sz="1500" dirty="0">
                <a:latin typeface="Calibri" panose="020F0502020204030204" pitchFamily="34" charset="0"/>
                <a:ea typeface="ＭＳ Ｐゴシック" panose="020B0600070205080204" pitchFamily="34" charset="-128"/>
                <a:cs typeface="Calibri" panose="020F0502020204030204" pitchFamily="34" charset="0"/>
              </a:rPr>
              <a:t>	For the lips of a loose* woman drip honey, and her speech is smoother than oil; </a:t>
            </a:r>
          </a:p>
          <a:p>
            <a:pPr eaLnBrk="1" hangingPunct="1">
              <a:lnSpc>
                <a:spcPct val="90000"/>
              </a:lnSpc>
              <a:buFont typeface="Wingdings" pitchFamily="2" charset="2"/>
              <a:buNone/>
            </a:pPr>
            <a:r>
              <a:rPr lang="en-US" altLang="en-US" sz="1500" dirty="0">
                <a:latin typeface="Calibri" panose="020F0502020204030204" pitchFamily="34" charset="0"/>
                <a:ea typeface="ＭＳ Ｐゴシック" panose="020B0600070205080204" pitchFamily="34" charset="-128"/>
                <a:cs typeface="Calibri" panose="020F0502020204030204" pitchFamily="34" charset="0"/>
              </a:rPr>
              <a:t>	but in the end she is bitter as wormwood, sharp as a two-edged sword.</a:t>
            </a:r>
          </a:p>
          <a:p>
            <a:pPr eaLnBrk="1" hangingPunct="1">
              <a:lnSpc>
                <a:spcPct val="90000"/>
              </a:lnSpc>
              <a:buFont typeface="Wingdings" pitchFamily="2" charset="2"/>
              <a:buNone/>
            </a:pPr>
            <a:r>
              <a:rPr lang="en-US" altLang="en-US" sz="1500" dirty="0">
                <a:latin typeface="Calibri" panose="020F0502020204030204" pitchFamily="34" charset="0"/>
                <a:ea typeface="ＭＳ Ｐゴシック" panose="020B0600070205080204" pitchFamily="34" charset="-128"/>
                <a:cs typeface="Calibri" panose="020F0502020204030204" pitchFamily="34" charset="0"/>
              </a:rPr>
              <a:t>	Her feet go down to death, her steps follow the path of </a:t>
            </a:r>
            <a:r>
              <a:rPr lang="en-US" altLang="en-US" sz="1500" dirty="0" err="1">
                <a:latin typeface="Calibri" panose="020F0502020204030204" pitchFamily="34" charset="0"/>
                <a:ea typeface="ＭＳ Ｐゴシック" panose="020B0600070205080204" pitchFamily="34" charset="-128"/>
                <a:cs typeface="Calibri" panose="020F0502020204030204" pitchFamily="34" charset="0"/>
              </a:rPr>
              <a:t>Sheol</a:t>
            </a:r>
            <a:r>
              <a:rPr lang="en-US" altLang="en-US" sz="1500" dirty="0">
                <a:latin typeface="Calibri" panose="020F0502020204030204" pitchFamily="34" charset="0"/>
                <a:ea typeface="ＭＳ Ｐゴシック" panose="020B0600070205080204" pitchFamily="34" charset="-128"/>
                <a:cs typeface="Calibri" panose="020F0502020204030204" pitchFamily="34" charset="0"/>
              </a:rPr>
              <a:t>.</a:t>
            </a:r>
          </a:p>
          <a:p>
            <a:pPr eaLnBrk="1" hangingPunct="1">
              <a:lnSpc>
                <a:spcPct val="90000"/>
              </a:lnSpc>
              <a:buFont typeface="Wingdings" pitchFamily="2" charset="2"/>
              <a:buNone/>
            </a:pPr>
            <a:r>
              <a:rPr lang="en-US" altLang="en-US" sz="1500" dirty="0">
                <a:latin typeface="Calibri" panose="020F0502020204030204" pitchFamily="34" charset="0"/>
                <a:ea typeface="ＭＳ Ｐゴシック" panose="020B0600070205080204" pitchFamily="34" charset="-128"/>
                <a:cs typeface="Calibri" panose="020F0502020204030204" pitchFamily="34" charset="0"/>
              </a:rPr>
              <a:t>	Keep your way far from her, and do not go near the door of her house;</a:t>
            </a:r>
          </a:p>
          <a:p>
            <a:pPr eaLnBrk="1" hangingPunct="1">
              <a:lnSpc>
                <a:spcPct val="90000"/>
              </a:lnSpc>
              <a:buFont typeface="Wingdings" pitchFamily="2" charset="2"/>
              <a:buNone/>
            </a:pPr>
            <a:r>
              <a:rPr lang="en-US" altLang="en-US" sz="1500" dirty="0">
                <a:latin typeface="Calibri" panose="020F0502020204030204" pitchFamily="34" charset="0"/>
                <a:ea typeface="ＭＳ Ｐゴシック" panose="020B0600070205080204" pitchFamily="34" charset="-128"/>
                <a:cs typeface="Calibri" panose="020F0502020204030204" pitchFamily="34" charset="0"/>
              </a:rPr>
              <a:t>	or you will give your </a:t>
            </a:r>
            <a:r>
              <a:rPr lang="en-US" altLang="en-US" sz="1500" dirty="0" err="1">
                <a:latin typeface="Calibri" panose="020F0502020204030204" pitchFamily="34" charset="0"/>
                <a:ea typeface="ＭＳ Ｐゴシック" panose="020B0600070205080204" pitchFamily="34" charset="-128"/>
                <a:cs typeface="Calibri" panose="020F0502020204030204" pitchFamily="34" charset="0"/>
              </a:rPr>
              <a:t>honour</a:t>
            </a:r>
            <a:r>
              <a:rPr lang="en-US" altLang="en-US" sz="1500" dirty="0">
                <a:latin typeface="Calibri" panose="020F0502020204030204" pitchFamily="34" charset="0"/>
                <a:ea typeface="ＭＳ Ｐゴシック" panose="020B0600070205080204" pitchFamily="34" charset="-128"/>
                <a:cs typeface="Calibri" panose="020F0502020204030204" pitchFamily="34" charset="0"/>
              </a:rPr>
              <a:t> to others, and your years to the merciless,</a:t>
            </a:r>
          </a:p>
          <a:p>
            <a:pPr eaLnBrk="1" hangingPunct="1">
              <a:lnSpc>
                <a:spcPct val="90000"/>
              </a:lnSpc>
              <a:buFont typeface="Wingdings" pitchFamily="2" charset="2"/>
              <a:buNone/>
            </a:pPr>
            <a:r>
              <a:rPr lang="en-US" altLang="en-US" sz="1500" dirty="0">
                <a:latin typeface="Calibri" panose="020F0502020204030204" pitchFamily="34" charset="0"/>
                <a:ea typeface="ＭＳ Ｐゴシック" panose="020B0600070205080204" pitchFamily="34" charset="-128"/>
                <a:cs typeface="Calibri" panose="020F0502020204030204" pitchFamily="34" charset="0"/>
              </a:rPr>
              <a:t>	and strangers will take their fill of your wealth, and your </a:t>
            </a:r>
            <a:r>
              <a:rPr lang="en-US" altLang="en-US" sz="1500" dirty="0" err="1">
                <a:latin typeface="Calibri" panose="020F0502020204030204" pitchFamily="34" charset="0"/>
                <a:ea typeface="ＭＳ Ｐゴシック" panose="020B0600070205080204" pitchFamily="34" charset="-128"/>
                <a:cs typeface="Calibri" panose="020F0502020204030204" pitchFamily="34" charset="0"/>
              </a:rPr>
              <a:t>labours</a:t>
            </a:r>
            <a:r>
              <a:rPr lang="en-US" altLang="en-US" sz="1500" dirty="0">
                <a:latin typeface="Calibri" panose="020F0502020204030204" pitchFamily="34" charset="0"/>
                <a:ea typeface="ＭＳ Ｐゴシック" panose="020B0600070205080204" pitchFamily="34" charset="-128"/>
                <a:cs typeface="Calibri" panose="020F0502020204030204" pitchFamily="34" charset="0"/>
              </a:rPr>
              <a:t> will go to the house of an alien (Proverbs 5:3-14)</a:t>
            </a:r>
          </a:p>
          <a:p>
            <a:pPr eaLnBrk="1" hangingPunct="1">
              <a:lnSpc>
                <a:spcPct val="90000"/>
              </a:lnSpc>
              <a:buFont typeface="Wingdings" pitchFamily="2" charset="2"/>
              <a:buNone/>
            </a:pPr>
            <a:r>
              <a:rPr lang="en-US" altLang="en-US" sz="1500" dirty="0">
                <a:latin typeface="Calibri" panose="020F0502020204030204" pitchFamily="34" charset="0"/>
                <a:ea typeface="ＭＳ Ｐゴシック" panose="020B0600070205080204" pitchFamily="34" charset="-128"/>
                <a:cs typeface="Calibri" panose="020F0502020204030204" pitchFamily="34" charset="0"/>
              </a:rPr>
              <a:t>	</a:t>
            </a:r>
          </a:p>
          <a:p>
            <a:pPr eaLnBrk="1" hangingPunct="1">
              <a:lnSpc>
                <a:spcPct val="90000"/>
              </a:lnSpc>
              <a:buFont typeface="Wingdings" pitchFamily="2" charset="2"/>
              <a:buNone/>
            </a:pPr>
            <a:r>
              <a:rPr lang="en-US" altLang="en-US" sz="1500" dirty="0">
                <a:latin typeface="Calibri" panose="020F0502020204030204" pitchFamily="34" charset="0"/>
                <a:ea typeface="ＭＳ Ｐゴシック" panose="020B0600070205080204" pitchFamily="34" charset="-128"/>
                <a:cs typeface="Calibri" panose="020F0502020204030204" pitchFamily="34" charset="0"/>
              </a:rPr>
              <a:t>	* or ‘strange’ or ‘foreign’ (cf. 7:5; see also 2:16-19; 6:24-25; 7:5-27).</a:t>
            </a:r>
            <a:endParaRPr lang="en-US" altLang="en-US" sz="1100" dirty="0">
              <a:latin typeface="Calibri" panose="020F0502020204030204" pitchFamily="34" charset="0"/>
              <a:ea typeface="ＭＳ Ｐゴシック" panose="020B0600070205080204" pitchFamily="34" charset="-128"/>
              <a:cs typeface="Calibri" panose="020F0502020204030204" pitchFamily="3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6088" name="Rectangle 46087">
            <a:extLst>
              <a:ext uri="{FF2B5EF4-FFF2-40B4-BE49-F238E27FC236}">
                <a16:creationId xmlns:a16="http://schemas.microsoft.com/office/drawing/2014/main" id="{0B0685DC-0CEE-482C-8A89-7A85EECA3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082" name="Rectangle 2">
            <a:extLst>
              <a:ext uri="{FF2B5EF4-FFF2-40B4-BE49-F238E27FC236}">
                <a16:creationId xmlns:a16="http://schemas.microsoft.com/office/drawing/2014/main" id="{75E10E04-064E-D62B-DABE-BBFFF7BAC8DA}"/>
              </a:ext>
            </a:extLst>
          </p:cNvPr>
          <p:cNvSpPr>
            <a:spLocks noGrp="1" noChangeArrowheads="1"/>
          </p:cNvSpPr>
          <p:nvPr>
            <p:ph type="title"/>
          </p:nvPr>
        </p:nvSpPr>
        <p:spPr>
          <a:xfrm>
            <a:off x="5891645" y="685800"/>
            <a:ext cx="2736814" cy="5225422"/>
          </a:xfrm>
        </p:spPr>
        <p:txBody>
          <a:bodyPr anchor="ctr">
            <a:normAutofit/>
          </a:bodyPr>
          <a:lstStyle/>
          <a:p>
            <a:pPr eaLnBrk="1" hangingPunct="1"/>
            <a:r>
              <a:rPr lang="en-US" altLang="en-US" dirty="0">
                <a:latin typeface="Calibri" panose="020F0502020204030204" pitchFamily="34" charset="0"/>
                <a:ea typeface="ＭＳ Ｐゴシック" panose="020B0600070205080204" pitchFamily="34" charset="-128"/>
                <a:cs typeface="Calibri" panose="020F0502020204030204" pitchFamily="34" charset="0"/>
              </a:rPr>
              <a:t>The Threat of the Foreign Wife</a:t>
            </a:r>
          </a:p>
        </p:txBody>
      </p:sp>
      <p:sp>
        <p:nvSpPr>
          <p:cNvPr id="46090" name="Rectangle 46089">
            <a:extLst>
              <a:ext uri="{FF2B5EF4-FFF2-40B4-BE49-F238E27FC236}">
                <a16:creationId xmlns:a16="http://schemas.microsoft.com/office/drawing/2014/main" id="{A31628A5-06CF-426B-948A-59ED234C9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6083" name="Rectangle 3">
            <a:extLst>
              <a:ext uri="{FF2B5EF4-FFF2-40B4-BE49-F238E27FC236}">
                <a16:creationId xmlns:a16="http://schemas.microsoft.com/office/drawing/2014/main" id="{D20D4E37-E982-B8FA-6C14-09DD540AD8D7}"/>
              </a:ext>
            </a:extLst>
          </p:cNvPr>
          <p:cNvSpPr>
            <a:spLocks noGrp="1" noChangeArrowheads="1"/>
          </p:cNvSpPr>
          <p:nvPr>
            <p:ph idx="1"/>
          </p:nvPr>
        </p:nvSpPr>
        <p:spPr>
          <a:xfrm>
            <a:off x="826165" y="685800"/>
            <a:ext cx="4477622" cy="5225422"/>
          </a:xfrm>
        </p:spPr>
        <p:txBody>
          <a:bodyPr anchor="ctr">
            <a:normAutofit fontScale="92500" lnSpcReduction="10000"/>
          </a:bodyPr>
          <a:lstStyle/>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Male biblical authors clearly hold foreign women in suspicion.</a:t>
            </a:r>
          </a:p>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Proverbs (post-exilic) reflects the concern to protect the ethnic purity of Israel.</a:t>
            </a:r>
          </a:p>
          <a:p>
            <a:pPr eaLnBrk="1" hangingPunct="1"/>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Ahab takes a foreign wife and builds a house and altar for Baal (cf. I Kings 16:31-32).</a:t>
            </a:r>
          </a:p>
          <a:p>
            <a:pPr eaLnBrk="1" hangingPunct="1">
              <a:buFont typeface="Wingdings" pitchFamily="2" charset="2"/>
              <a:buNone/>
            </a:pPr>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	When </a:t>
            </a:r>
            <a:r>
              <a:rPr lang="en-US" altLang="en-US" sz="2400" dirty="0" err="1">
                <a:latin typeface="Calibri" panose="020F0502020204030204" pitchFamily="34" charset="0"/>
                <a:ea typeface="ＭＳ Ｐゴシック" panose="020B0600070205080204" pitchFamily="34" charset="-128"/>
                <a:cs typeface="Calibri" panose="020F0502020204030204" pitchFamily="34" charset="0"/>
              </a:rPr>
              <a:t>Joram</a:t>
            </a:r>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 saw Jehu, he said, ‘Is it peace, Jehu?’ He answered, ‘What peace can there be, so long as the many whoredoms and sorceries of your mother Jezebel continue?’ (II Kings 9:22).</a:t>
            </a:r>
          </a:p>
          <a:p>
            <a:pPr eaLnBrk="1" hangingPunct="1">
              <a:buFont typeface="Wingdings" pitchFamily="2" charset="2"/>
              <a:buNone/>
            </a:pPr>
            <a:r>
              <a:rPr lang="en-US" altLang="en-US" sz="2400" dirty="0">
                <a:latin typeface="Calibri" panose="020F0502020204030204" pitchFamily="34" charset="0"/>
                <a:ea typeface="ＭＳ Ｐゴシック" panose="020B0600070205080204" pitchFamily="34" charset="-128"/>
                <a:cs typeface="Calibri" panose="020F0502020204030204" pitchFamily="34" charset="0"/>
              </a:rPr>
              <a:t> 	</a:t>
            </a:r>
            <a:endParaRPr lang="en-US" altLang="en-US" dirty="0">
              <a:latin typeface="Calibri" panose="020F0502020204030204" pitchFamily="34" charset="0"/>
              <a:ea typeface="ＭＳ Ｐゴシック" panose="020B0600070205080204" pitchFamily="34" charset="-128"/>
              <a:cs typeface="Calibri" panose="020F0502020204030204" pitchFamily="34" charset="0"/>
            </a:endParaRPr>
          </a:p>
        </p:txBody>
      </p:sp>
      <p:cxnSp>
        <p:nvCxnSpPr>
          <p:cNvPr id="46092" name="Straight Connector 46091">
            <a:extLst>
              <a:ext uri="{FF2B5EF4-FFF2-40B4-BE49-F238E27FC236}">
                <a16:creationId xmlns:a16="http://schemas.microsoft.com/office/drawing/2014/main" id="{2D902729-F83B-46AA-B572-057BD32A69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2030" y="1871831"/>
            <a:ext cx="0" cy="3200400"/>
          </a:xfrm>
          <a:prstGeom prst="line">
            <a:avLst/>
          </a:prstGeom>
          <a:ln w="15875">
            <a:solidFill>
              <a:schemeClr val="accent5"/>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7112" name="Rectangle 47111">
            <a:extLst>
              <a:ext uri="{FF2B5EF4-FFF2-40B4-BE49-F238E27FC236}">
                <a16:creationId xmlns:a16="http://schemas.microsoft.com/office/drawing/2014/main" id="{0B0685DC-0CEE-482C-8A89-7A85EECA3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106" name="Rectangle 2">
            <a:extLst>
              <a:ext uri="{FF2B5EF4-FFF2-40B4-BE49-F238E27FC236}">
                <a16:creationId xmlns:a16="http://schemas.microsoft.com/office/drawing/2014/main" id="{8EA690FF-7814-F26A-8210-C69D9999F0A3}"/>
              </a:ext>
            </a:extLst>
          </p:cNvPr>
          <p:cNvSpPr>
            <a:spLocks noGrp="1" noChangeArrowheads="1"/>
          </p:cNvSpPr>
          <p:nvPr>
            <p:ph type="title"/>
          </p:nvPr>
        </p:nvSpPr>
        <p:spPr>
          <a:xfrm>
            <a:off x="5891645" y="685800"/>
            <a:ext cx="2736814" cy="5225422"/>
          </a:xfrm>
        </p:spPr>
        <p:txBody>
          <a:bodyPr anchor="ctr">
            <a:normAutofit/>
          </a:bodyPr>
          <a:lstStyle/>
          <a:p>
            <a:pPr eaLnBrk="1" hangingPunct="1"/>
            <a:r>
              <a:rPr lang="en-US" altLang="en-US" dirty="0">
                <a:latin typeface="Calibri" panose="020F0502020204030204" pitchFamily="34" charset="0"/>
                <a:ea typeface="ＭＳ Ｐゴシック" panose="020B0600070205080204" pitchFamily="34" charset="-128"/>
                <a:cs typeface="Calibri" panose="020F0502020204030204" pitchFamily="34" charset="0"/>
              </a:rPr>
              <a:t>Foreign Women as a Threat to Yahwism</a:t>
            </a:r>
          </a:p>
        </p:txBody>
      </p:sp>
      <p:sp>
        <p:nvSpPr>
          <p:cNvPr id="47114" name="Rectangle 47113">
            <a:extLst>
              <a:ext uri="{FF2B5EF4-FFF2-40B4-BE49-F238E27FC236}">
                <a16:creationId xmlns:a16="http://schemas.microsoft.com/office/drawing/2014/main" id="{A31628A5-06CF-426B-948A-59ED234C9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3716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7107" name="Rectangle 3">
            <a:extLst>
              <a:ext uri="{FF2B5EF4-FFF2-40B4-BE49-F238E27FC236}">
                <a16:creationId xmlns:a16="http://schemas.microsoft.com/office/drawing/2014/main" id="{0CA1911C-46F7-B0B2-707B-26F14165FA4B}"/>
              </a:ext>
            </a:extLst>
          </p:cNvPr>
          <p:cNvSpPr>
            <a:spLocks noGrp="1" noChangeArrowheads="1"/>
          </p:cNvSpPr>
          <p:nvPr>
            <p:ph idx="1"/>
          </p:nvPr>
        </p:nvSpPr>
        <p:spPr>
          <a:xfrm>
            <a:off x="826164" y="685800"/>
            <a:ext cx="4825849" cy="5767536"/>
          </a:xfrm>
        </p:spPr>
        <p:txBody>
          <a:bodyPr anchor="ctr">
            <a:normAutofit fontScale="92500" lnSpcReduction="20000"/>
          </a:bodyPr>
          <a:lstStyle/>
          <a:p>
            <a:pPr eaLnBrk="1" hangingPunct="1">
              <a:lnSpc>
                <a:spcPct val="90000"/>
              </a:lnSpc>
              <a:buFont typeface="Wingdings" pitchFamily="2" charset="2"/>
              <a:buNone/>
            </a:pPr>
            <a:r>
              <a:rPr lang="en-US" altLang="en-US" sz="1100" dirty="0">
                <a:ea typeface="ＭＳ Ｐゴシック" panose="020B0600070205080204" pitchFamily="34" charset="-128"/>
              </a:rPr>
              <a:t>	</a:t>
            </a:r>
            <a:r>
              <a:rPr lang="en-US" altLang="en-US" sz="1700" dirty="0">
                <a:latin typeface="Calibri" panose="020F0502020204030204" pitchFamily="34" charset="0"/>
                <a:ea typeface="ＭＳ Ｐゴシック" panose="020B0600070205080204" pitchFamily="34" charset="-128"/>
                <a:cs typeface="Calibri" panose="020F0502020204030204" pitchFamily="34" charset="0"/>
              </a:rPr>
              <a:t>King Solomon loved many foreign women along with the daughter of Pharaoh: Moabite, Ammonite, Edomite, Sidonian, and Hittite women, from the nations concerning which the Lord had said to the Israelites, ‘You shall not enter into marriage with them, neither shall they with you; for they will surely incline your heart to follow their gods;’ Solomon clung to these in  love. Among his wives were seven hundred princesses and three hundred concubines; and his wives turned away his heart. For when Solomon was old, his wives turned away his heart after other gods; and his heart was not true to the Lord his God, as was the heart of his father David  (I Kings 11:2-4).</a:t>
            </a:r>
          </a:p>
          <a:p>
            <a:pPr eaLnBrk="1" hangingPunct="1">
              <a:lnSpc>
                <a:spcPct val="90000"/>
              </a:lnSpc>
              <a:buFont typeface="Wingdings" pitchFamily="2" charset="2"/>
              <a:buNone/>
            </a:pPr>
            <a:r>
              <a:rPr lang="en-US" altLang="en-US" sz="1700" dirty="0">
                <a:latin typeface="Calibri" panose="020F0502020204030204" pitchFamily="34" charset="0"/>
                <a:ea typeface="ＭＳ Ｐゴシック" panose="020B0600070205080204" pitchFamily="34" charset="-128"/>
                <a:cs typeface="Calibri" panose="020F0502020204030204" pitchFamily="34" charset="0"/>
              </a:rPr>
              <a:t>	‘And I [Nehemiah] made them take an oath in the name of God, saying, ‘You shall not give your daughters to their sons, or take their daughters for you sons or for yourselves.  Did not King Solomon of Israel sin on account of such women? Among the many nations there was not king like him, and he was beloved by his God, and God make him king over all Israel; nevertheless, foreign women made even him to sin. Shall we then listen to you and do all this great evil and act treacherously against our God by marrying foreign women? (Nehemiah 13:12-27).</a:t>
            </a:r>
          </a:p>
          <a:p>
            <a:pPr eaLnBrk="1" hangingPunct="1">
              <a:lnSpc>
                <a:spcPct val="90000"/>
              </a:lnSpc>
              <a:buFont typeface="Wingdings" pitchFamily="2" charset="2"/>
              <a:buNone/>
            </a:pPr>
            <a:endParaRPr lang="en-US" altLang="en-US" sz="1700" dirty="0">
              <a:latin typeface="Calibri" panose="020F0502020204030204" pitchFamily="34" charset="0"/>
              <a:ea typeface="ＭＳ Ｐゴシック" panose="020B0600070205080204" pitchFamily="34" charset="-128"/>
              <a:cs typeface="Calibri" panose="020F0502020204030204" pitchFamily="34" charset="0"/>
            </a:endParaRPr>
          </a:p>
          <a:p>
            <a:pPr eaLnBrk="1" hangingPunct="1">
              <a:lnSpc>
                <a:spcPct val="90000"/>
              </a:lnSpc>
            </a:pPr>
            <a:endParaRPr lang="en-US" altLang="en-US" sz="1700" dirty="0">
              <a:latin typeface="Calibri" panose="020F0502020204030204" pitchFamily="34" charset="0"/>
              <a:ea typeface="ＭＳ Ｐゴシック" panose="020B0600070205080204" pitchFamily="34" charset="-128"/>
              <a:cs typeface="Calibri" panose="020F0502020204030204" pitchFamily="34" charset="0"/>
            </a:endParaRPr>
          </a:p>
          <a:p>
            <a:pPr eaLnBrk="1" hangingPunct="1">
              <a:lnSpc>
                <a:spcPct val="90000"/>
              </a:lnSpc>
              <a:buFont typeface="Wingdings" pitchFamily="2" charset="2"/>
              <a:buNone/>
            </a:pPr>
            <a:r>
              <a:rPr lang="en-US" altLang="en-US" sz="1700" dirty="0">
                <a:latin typeface="Calibri" panose="020F0502020204030204" pitchFamily="34" charset="0"/>
                <a:ea typeface="ＭＳ Ｐゴシック" panose="020B0600070205080204" pitchFamily="34" charset="-128"/>
                <a:cs typeface="Calibri" panose="020F0502020204030204" pitchFamily="34" charset="0"/>
              </a:rPr>
              <a:t>	</a:t>
            </a:r>
            <a:endParaRPr lang="en-US" altLang="en-US" sz="1100" dirty="0">
              <a:latin typeface="Calibri" panose="020F0502020204030204" pitchFamily="34" charset="0"/>
              <a:ea typeface="ＭＳ Ｐゴシック" panose="020B0600070205080204" pitchFamily="34" charset="-128"/>
              <a:cs typeface="Calibri" panose="020F0502020204030204" pitchFamily="34" charset="0"/>
            </a:endParaRPr>
          </a:p>
        </p:txBody>
      </p:sp>
      <p:cxnSp>
        <p:nvCxnSpPr>
          <p:cNvPr id="47116" name="Straight Connector 47115">
            <a:extLst>
              <a:ext uri="{FF2B5EF4-FFF2-40B4-BE49-F238E27FC236}">
                <a16:creationId xmlns:a16="http://schemas.microsoft.com/office/drawing/2014/main" id="{2D902729-F83B-46AA-B572-057BD32A69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2030" y="1871831"/>
            <a:ext cx="0" cy="3200400"/>
          </a:xfrm>
          <a:prstGeom prst="line">
            <a:avLst/>
          </a:prstGeom>
          <a:ln w="15875">
            <a:solidFill>
              <a:schemeClr val="accent5"/>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49160" name="Rectangle 49159">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162" name="Rectangle 49161">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138637"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9164" name="Group 49163">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 y="228600"/>
            <a:ext cx="2227396" cy="6638625"/>
            <a:chOff x="2487613" y="285750"/>
            <a:chExt cx="2428875" cy="5654676"/>
          </a:xfrm>
          <a:solidFill>
            <a:schemeClr val="tx2">
              <a:lumMod val="60000"/>
              <a:lumOff val="40000"/>
              <a:alpha val="40000"/>
            </a:schemeClr>
          </a:solidFill>
        </p:grpSpPr>
        <p:sp>
          <p:nvSpPr>
            <p:cNvPr id="49165"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49166"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49167"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49168"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49169"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49170"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49171"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49172"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49173"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49174"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49175"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49176"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sp>
        <p:nvSpPr>
          <p:cNvPr id="49178"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19" y="3411452"/>
            <a:ext cx="823645"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49155" name="Rectangle 3">
            <a:extLst>
              <a:ext uri="{FF2B5EF4-FFF2-40B4-BE49-F238E27FC236}">
                <a16:creationId xmlns:a16="http://schemas.microsoft.com/office/drawing/2014/main" id="{14C3EB75-AE69-1663-CADC-EFFDE15292D2}"/>
              </a:ext>
            </a:extLst>
          </p:cNvPr>
          <p:cNvSpPr>
            <a:spLocks noGrp="1" noChangeArrowheads="1"/>
          </p:cNvSpPr>
          <p:nvPr>
            <p:ph idx="1"/>
          </p:nvPr>
        </p:nvSpPr>
        <p:spPr>
          <a:xfrm>
            <a:off x="2529796" y="2133600"/>
            <a:ext cx="6098663" cy="3777622"/>
          </a:xfrm>
        </p:spPr>
        <p:txBody>
          <a:bodyPr>
            <a:normAutofit/>
          </a:bodyPr>
          <a:lstStyle/>
          <a:p>
            <a:pPr eaLnBrk="1" hangingPunct="1">
              <a:buFont typeface="Wingdings" pitchFamily="2" charset="2"/>
              <a:buNone/>
            </a:pPr>
            <a:r>
              <a:rPr lang="en-US" altLang="en-US" dirty="0">
                <a:ea typeface="ＭＳ Ｐゴシック" panose="020B0600070205080204" pitchFamily="34" charset="-128"/>
              </a:rPr>
              <a:t>	</a:t>
            </a:r>
          </a:p>
          <a:p>
            <a:pPr eaLnBrk="1" hangingPunct="1">
              <a:buFont typeface="Wingdings" pitchFamily="2" charset="2"/>
              <a:buNone/>
            </a:pPr>
            <a:endParaRPr lang="en-US" altLang="en-US" dirty="0">
              <a:ea typeface="ＭＳ Ｐゴシック" panose="020B0600070205080204" pitchFamily="34" charset="-128"/>
            </a:endParaRPr>
          </a:p>
          <a:p>
            <a:pPr eaLnBrk="1" hangingPunct="1">
              <a:buFont typeface="Wingdings" pitchFamily="2" charset="2"/>
              <a:buNone/>
            </a:pPr>
            <a:r>
              <a:rPr lang="en-US" altLang="en-US" dirty="0">
                <a:ea typeface="ＭＳ Ｐゴシック" panose="020B0600070205080204" pitchFamily="34" charset="-128"/>
              </a:rPr>
              <a:t>	</a:t>
            </a:r>
            <a:r>
              <a:rPr lang="en-US" altLang="en-US" dirty="0">
                <a:latin typeface="Calibri" panose="020F0502020204030204" pitchFamily="34" charset="0"/>
                <a:ea typeface="ＭＳ Ｐゴシック" panose="020B0600070205080204" pitchFamily="34" charset="-128"/>
                <a:cs typeface="Calibri" panose="020F0502020204030204" pitchFamily="34" charset="0"/>
              </a:rPr>
              <a:t>‘Foreign women were accepted into the Judahite/Israelite community if and when they were prepared to forsake their previous ethnic, cultural, and religious ties and to adopt the systems of value and beliefs prevalent in their new environment’ (</a:t>
            </a:r>
            <a:r>
              <a:rPr lang="en-US" altLang="en-US" dirty="0" err="1">
                <a:latin typeface="Calibri" panose="020F0502020204030204" pitchFamily="34" charset="0"/>
                <a:ea typeface="ＭＳ Ｐゴシック" panose="020B0600070205080204" pitchFamily="34" charset="-128"/>
                <a:cs typeface="Calibri" panose="020F0502020204030204" pitchFamily="34" charset="0"/>
              </a:rPr>
              <a:t>Athalya</a:t>
            </a:r>
            <a:r>
              <a:rPr lang="en-US" altLang="en-US" dirty="0">
                <a:latin typeface="Calibri" panose="020F0502020204030204" pitchFamily="34" charset="0"/>
                <a:ea typeface="ＭＳ Ｐゴシック" panose="020B0600070205080204" pitchFamily="34" charset="-128"/>
                <a:cs typeface="Calibri" panose="020F0502020204030204" pitchFamily="34" charset="0"/>
              </a:rPr>
              <a:t> Brenner).</a:t>
            </a:r>
          </a:p>
          <a:p>
            <a:pPr eaLnBrk="1" hangingPunct="1"/>
            <a:endParaRPr lang="en-US" altLang="en-US" dirty="0">
              <a:latin typeface="Calibri" panose="020F0502020204030204" pitchFamily="34" charset="0"/>
              <a:ea typeface="ＭＳ Ｐゴシック" panose="020B0600070205080204" pitchFamily="34" charset="-128"/>
              <a:cs typeface="Calibri" panose="020F0502020204030204" pitchFamily="34" charset="0"/>
            </a:endParaRPr>
          </a:p>
          <a:p>
            <a:pPr eaLnBrk="1" hangingPunct="1"/>
            <a:endParaRPr lang="en-US" altLang="en-US" dirty="0">
              <a:ea typeface="ＭＳ Ｐゴシック" panose="020B0600070205080204" pitchFamily="34" charset="-128"/>
            </a:endParaRPr>
          </a:p>
        </p:txBody>
      </p:sp>
    </p:spTree>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647252"/>
      </a:dk2>
      <a:lt2>
        <a:srgbClr val="EAE8CF"/>
      </a:lt2>
      <a:accent1>
        <a:srgbClr val="E78712"/>
      </a:accent1>
      <a:accent2>
        <a:srgbClr val="B73C26"/>
      </a:accent2>
      <a:accent3>
        <a:srgbClr val="865331"/>
      </a:accent3>
      <a:accent4>
        <a:srgbClr val="B38648"/>
      </a:accent4>
      <a:accent5>
        <a:srgbClr val="BBB473"/>
      </a:accent5>
      <a:accent6>
        <a:srgbClr val="849276"/>
      </a:accent6>
      <a:hlink>
        <a:srgbClr val="FDAB2A"/>
      </a:hlink>
      <a:folHlink>
        <a:srgbClr val="CCB18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docProps/app.xml><?xml version="1.0" encoding="utf-8"?>
<Properties xmlns="http://schemas.openxmlformats.org/officeDocument/2006/extended-properties" xmlns:vt="http://schemas.openxmlformats.org/officeDocument/2006/docPropsVTypes">
  <Template>{8B2574EB-44ED-3543-B01C-DFA67769020E}tf10001069</Template>
  <TotalTime>639</TotalTime>
  <Words>2508</Words>
  <Application>Microsoft Macintosh PowerPoint</Application>
  <PresentationFormat>On-screen Show (4:3)</PresentationFormat>
  <Paragraphs>136</Paragraphs>
  <Slides>28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Century Gothic</vt:lpstr>
      <vt:lpstr>Wingdings</vt:lpstr>
      <vt:lpstr>Wingdings 3</vt:lpstr>
      <vt:lpstr>Wisp</vt:lpstr>
      <vt:lpstr>Tricksters and Temptresses</vt:lpstr>
      <vt:lpstr>Women as Tricksters and Deceivers</vt:lpstr>
      <vt:lpstr>What is a Trickster?</vt:lpstr>
      <vt:lpstr>Trickster Figures</vt:lpstr>
      <vt:lpstr>Anthropological Perspectives  on the Trickster</vt:lpstr>
      <vt:lpstr>Trickster Characteristics</vt:lpstr>
      <vt:lpstr>Women as Tricksters</vt:lpstr>
      <vt:lpstr>Deception in a Man’s World</vt:lpstr>
      <vt:lpstr>The Daughters of Lot  (Genesis 19:30-38)</vt:lpstr>
      <vt:lpstr>‘Lot and his Daughters’ Lucas Cranach, 1528</vt:lpstr>
      <vt:lpstr>Rebekah (Genesis 27)</vt:lpstr>
      <vt:lpstr>Isaac Blesses Jacob</vt:lpstr>
      <vt:lpstr>Isaac Blesses Jacob Bartolomé Esteban Murillo (1618-82)</vt:lpstr>
      <vt:lpstr>‘The elder shall serve the younger’</vt:lpstr>
      <vt:lpstr>Female Deceptiveness</vt:lpstr>
      <vt:lpstr>A Feminist Perspective on Power and Authority</vt:lpstr>
      <vt:lpstr>Dangerous Seductresses  and Temptresses</vt:lpstr>
      <vt:lpstr>Potiphar’s Wife  Tintoretto (1555)</vt:lpstr>
      <vt:lpstr>A Pawn in Israel’s Salvation History?</vt:lpstr>
      <vt:lpstr>Samson and his Women</vt:lpstr>
      <vt:lpstr>The Women in the Life of Samson</vt:lpstr>
      <vt:lpstr>Delilah (Judges 16)</vt:lpstr>
      <vt:lpstr>The ‘Deception’ of Samson</vt:lpstr>
      <vt:lpstr>Foreign Women as Temptresses</vt:lpstr>
      <vt:lpstr>The ‘Foreign Woman’ in Proverbs</vt:lpstr>
      <vt:lpstr>The Threat of the Foreign Wife</vt:lpstr>
      <vt:lpstr>Foreign Women as a Threat to Yahwism</vt:lpstr>
      <vt:lpstr>PowerPoint Presentation</vt:lpstr>
    </vt:vector>
  </TitlesOfParts>
  <Company>Keble College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Literary Representations of Women in the Hebrew Bible</dc:title>
  <dc:creator>Catrin Williams</dc:creator>
  <cp:lastModifiedBy>Catrin Williams</cp:lastModifiedBy>
  <cp:revision>36</cp:revision>
  <dcterms:created xsi:type="dcterms:W3CDTF">2013-10-16T19:12:40Z</dcterms:created>
  <dcterms:modified xsi:type="dcterms:W3CDTF">2023-10-18T19:37:49Z</dcterms:modified>
</cp:coreProperties>
</file>