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363" r:id="rId2"/>
    <p:sldId id="331" r:id="rId3"/>
    <p:sldId id="423" r:id="rId4"/>
    <p:sldId id="479" r:id="rId5"/>
    <p:sldId id="482" r:id="rId6"/>
    <p:sldId id="481" r:id="rId7"/>
    <p:sldId id="480" r:id="rId8"/>
    <p:sldId id="460" r:id="rId9"/>
    <p:sldId id="483" r:id="rId10"/>
    <p:sldId id="478" r:id="rId11"/>
    <p:sldId id="369" r:id="rId1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2384" autoAdjust="0"/>
  </p:normalViewPr>
  <p:slideViewPr>
    <p:cSldViewPr>
      <p:cViewPr varScale="1">
        <p:scale>
          <a:sx n="72" d="100"/>
          <a:sy n="72" d="100"/>
        </p:scale>
        <p:origin x="1890" y="6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261099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Vision in context of leadership:</a:t>
            </a:r>
            <a:r>
              <a:rPr lang="en-US" baseline="0" dirty="0"/>
              <a:t> </a:t>
            </a:r>
            <a:r>
              <a:rPr lang="en-US" sz="1200" kern="1200" dirty="0">
                <a:solidFill>
                  <a:schemeClr val="tx1"/>
                </a:solidFill>
                <a:effectLst/>
                <a:latin typeface="+mn-lt"/>
                <a:ea typeface="+mn-ea"/>
                <a:cs typeface="+mn-cs"/>
              </a:rPr>
              <a:t>In the context of leadership, a </a:t>
            </a:r>
            <a:r>
              <a:rPr lang="en-US" sz="1200" b="1" kern="1200" dirty="0">
                <a:solidFill>
                  <a:schemeClr val="tx1"/>
                </a:solidFill>
                <a:effectLst/>
                <a:latin typeface="+mn-lt"/>
                <a:ea typeface="+mn-ea"/>
                <a:cs typeface="+mn-cs"/>
              </a:rPr>
              <a:t>v</a:t>
            </a:r>
            <a:r>
              <a:rPr lang="en-US" b="1" dirty="0"/>
              <a:t>ision</a:t>
            </a:r>
            <a:r>
              <a:rPr lang="en-US" b="1" baseline="0" dirty="0"/>
              <a:t> </a:t>
            </a:r>
            <a:r>
              <a:rPr lang="en-US" b="0" baseline="0" dirty="0"/>
              <a:t>is a</a:t>
            </a:r>
            <a:r>
              <a:rPr lang="en-US" sz="1200" kern="1200" dirty="0">
                <a:solidFill>
                  <a:schemeClr val="tx1"/>
                </a:solidFill>
                <a:effectLst/>
                <a:latin typeface="+mn-lt"/>
                <a:ea typeface="+mn-ea"/>
                <a:cs typeface="+mn-cs"/>
              </a:rPr>
              <a:t> mental model of an ideal future state.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Difference between vision and mission:</a:t>
            </a:r>
            <a:r>
              <a:rPr lang="en-US" baseline="0" dirty="0"/>
              <a:t> </a:t>
            </a:r>
            <a:r>
              <a:rPr lang="en-US" sz="1200" kern="1200" dirty="0">
                <a:solidFill>
                  <a:schemeClr val="tx1"/>
                </a:solidFill>
                <a:effectLst/>
                <a:latin typeface="+mn-lt"/>
                <a:ea typeface="+mn-ea"/>
                <a:cs typeface="+mn-cs"/>
              </a:rPr>
              <a:t>A vision </a:t>
            </a:r>
            <a:r>
              <a:rPr lang="en-US" sz="1200" i="0" kern="1200" dirty="0">
                <a:solidFill>
                  <a:schemeClr val="tx1"/>
                </a:solidFill>
                <a:effectLst/>
                <a:latin typeface="+mn-lt"/>
                <a:ea typeface="+mn-ea"/>
                <a:cs typeface="+mn-cs"/>
              </a:rPr>
              <a:t>is a mental model of an ideal future state; it can be generated by an individual leader or crafted by a team working together. A mission is how to get there. It is what</a:t>
            </a:r>
            <a:r>
              <a:rPr lang="en-US" sz="1200" kern="1200" dirty="0">
                <a:solidFill>
                  <a:schemeClr val="tx1"/>
                </a:solidFill>
                <a:effectLst/>
                <a:latin typeface="+mn-lt"/>
                <a:ea typeface="+mn-ea"/>
                <a:cs typeface="+mn-cs"/>
              </a:rPr>
              <a:t> people do in order to achieve the vision.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Challenges in developing a vision:</a:t>
            </a:r>
            <a:r>
              <a:rPr lang="en-US" baseline="0" dirty="0"/>
              <a:t> </a:t>
            </a:r>
            <a:r>
              <a:rPr lang="en-US" dirty="0"/>
              <a:t>A leader’s challenge is </a:t>
            </a:r>
            <a:r>
              <a:rPr lang="en-US" sz="1200" kern="1200" dirty="0">
                <a:solidFill>
                  <a:schemeClr val="tx1"/>
                </a:solidFill>
                <a:effectLst/>
                <a:latin typeface="+mn-lt"/>
                <a:ea typeface="+mn-ea"/>
                <a:cs typeface="+mn-cs"/>
              </a:rPr>
              <a:t>to develop a long-term vision that organizational members can share, of the future they seek to create together. In developing a vision, a leader is able to visualize positive outcomes in the future and communicate these to others. Leaders sometime carry with them “entrenched mental models” that limit their ability to see new possibilities in their environments.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Role of vision in leadership:</a:t>
            </a:r>
            <a:r>
              <a:rPr lang="en-US" baseline="0" dirty="0"/>
              <a:t> </a:t>
            </a:r>
            <a:r>
              <a:rPr lang="en-US" sz="1200" kern="1200" baseline="0" dirty="0">
                <a:solidFill>
                  <a:schemeClr val="tx1"/>
                </a:solidFill>
                <a:effectLst/>
                <a:latin typeface="+mn-lt"/>
                <a:ea typeface="+mn-ea"/>
                <a:cs typeface="+mn-cs"/>
              </a:rPr>
              <a:t>V</a:t>
            </a:r>
            <a:r>
              <a:rPr lang="en-US" sz="1200" kern="1200" dirty="0">
                <a:solidFill>
                  <a:schemeClr val="tx1"/>
                </a:solidFill>
                <a:effectLst/>
                <a:latin typeface="+mn-lt"/>
                <a:ea typeface="+mn-ea"/>
                <a:cs typeface="+mn-cs"/>
              </a:rPr>
              <a:t>ision plays a major role in how the leader influences others and how others react to his or her leadership.</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Vision also plays a central role in many of the common theories of leadership.</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Better than the status quo:</a:t>
            </a:r>
            <a:r>
              <a:rPr lang="en-US" baseline="0" dirty="0"/>
              <a:t> </a:t>
            </a:r>
            <a:r>
              <a:rPr lang="en-US" dirty="0"/>
              <a:t>A vision creates a </a:t>
            </a:r>
            <a:r>
              <a:rPr lang="en-US" b="1" dirty="0"/>
              <a:t>picture </a:t>
            </a:r>
            <a:r>
              <a:rPr lang="en-US" b="0" dirty="0"/>
              <a:t>of</a:t>
            </a:r>
            <a:r>
              <a:rPr lang="en-US" b="0" baseline="0" dirty="0"/>
              <a:t> a future that is better than the </a:t>
            </a:r>
            <a:r>
              <a:rPr lang="en-US" b="1" baseline="0" dirty="0"/>
              <a:t>status quo</a:t>
            </a:r>
            <a:r>
              <a:rPr lang="en-US" b="0" baseline="0" dirty="0"/>
              <a:t>.</a:t>
            </a: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Mental images toward a common goal:</a:t>
            </a:r>
            <a:r>
              <a:rPr lang="en-US" baseline="0" dirty="0"/>
              <a:t> </a:t>
            </a:r>
            <a:r>
              <a:rPr lang="en-US" dirty="0"/>
              <a:t>Visions paint an ideal image</a:t>
            </a:r>
            <a:r>
              <a:rPr lang="en-US" baseline="0" dirty="0"/>
              <a:t> o</a:t>
            </a:r>
            <a:r>
              <a:rPr lang="en-US" dirty="0"/>
              <a:t>f where a group or an organization should be going. </a:t>
            </a:r>
            <a:r>
              <a:rPr lang="en-US" sz="1200" kern="1200" dirty="0">
                <a:solidFill>
                  <a:schemeClr val="tx1"/>
                </a:solidFill>
                <a:effectLst/>
                <a:latin typeface="+mn-lt"/>
                <a:ea typeface="+mn-ea"/>
                <a:cs typeface="+mn-cs"/>
              </a:rPr>
              <a:t>As a rule, these mental images are of a time and place where people are working productively to achieve a common goal.</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Impact of a vision: </a:t>
            </a:r>
            <a:r>
              <a:rPr lang="en-US" sz="1200" kern="1200" dirty="0">
                <a:solidFill>
                  <a:schemeClr val="tx1"/>
                </a:solidFill>
                <a:effectLst/>
                <a:latin typeface="+mn-lt"/>
                <a:ea typeface="+mn-ea"/>
                <a:cs typeface="+mn-cs"/>
              </a:rPr>
              <a:t>Sometimes a leader’s vision provides only a general direction to followers or gives limited guidance to them. At other times, a leader may have only a bare-bones notion of where he or she is leading others; the final picture may not emerge for a number of years. Nevertheless, when a leader is able to paint a picture of the future that is attractive and inspiring, it can have significant impact on his or her ability to lead others effectively.</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033200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Change in the status quo:</a:t>
            </a:r>
            <a:r>
              <a:rPr lang="en-US" baseline="0" dirty="0"/>
              <a:t> </a:t>
            </a:r>
            <a:r>
              <a:rPr lang="en-US" dirty="0"/>
              <a:t>A</a:t>
            </a:r>
            <a:r>
              <a:rPr lang="en-US" baseline="0" dirty="0"/>
              <a:t> vision represents a </a:t>
            </a:r>
            <a:r>
              <a:rPr lang="en-US" b="1" baseline="0" dirty="0"/>
              <a:t>change</a:t>
            </a:r>
            <a:r>
              <a:rPr lang="en-US" baseline="0" dirty="0"/>
              <a:t> in the status quo, moving toward something more positive in the future.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Occurs in many forms: </a:t>
            </a:r>
            <a:r>
              <a:rPr lang="en-US" sz="1200" kern="1200" dirty="0">
                <a:solidFill>
                  <a:schemeClr val="tx1"/>
                </a:solidFill>
                <a:effectLst/>
                <a:latin typeface="+mn-lt"/>
                <a:ea typeface="+mn-ea"/>
                <a:cs typeface="+mn-cs"/>
              </a:rPr>
              <a:t>Changes can occur in many forms:</a:t>
            </a:r>
            <a:r>
              <a:rPr lang="en-US" baseline="0" dirty="0"/>
              <a:t> </a:t>
            </a:r>
            <a:r>
              <a:rPr lang="en-US" dirty="0"/>
              <a:t>rules, procedures, goals, values, or rituals.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Resistance to change: It is not uncommon for</a:t>
            </a:r>
            <a:r>
              <a:rPr lang="en-US" baseline="0" dirty="0"/>
              <a:t> a leader to face resistance to the articulated vision; even being accused of “stirring the pot.” </a:t>
            </a:r>
            <a:r>
              <a:rPr lang="en-US" sz="1200" kern="1200" dirty="0">
                <a:solidFill>
                  <a:schemeClr val="tx1"/>
                </a:solidFill>
                <a:effectLst/>
                <a:latin typeface="+mn-lt"/>
                <a:ea typeface="+mn-ea"/>
                <a:cs typeface="+mn-cs"/>
              </a:rPr>
              <a:t>Usually, though, visions are compelling and inspire others to set aside old ways of doing things and to become part of the positive changes suggested by a leader’s vision.</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484972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Values</a:t>
            </a:r>
            <a:r>
              <a:rPr lang="en-US" baseline="0" dirty="0"/>
              <a:t> are the ideas, beliefs, and modes of action that people find worthwhile or desirable.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Visions are grounded in </a:t>
            </a:r>
            <a:r>
              <a:rPr lang="en-US" b="1" baseline="0" dirty="0"/>
              <a:t>values</a:t>
            </a:r>
            <a:r>
              <a:rPr lang="en-US" baseline="0" dirty="0"/>
              <a:t>: </a:t>
            </a:r>
            <a:r>
              <a:rPr lang="en-US" sz="1200" kern="1200" dirty="0">
                <a:solidFill>
                  <a:schemeClr val="tx1"/>
                </a:solidFill>
                <a:effectLst/>
                <a:latin typeface="+mn-lt"/>
                <a:ea typeface="+mn-ea"/>
                <a:cs typeface="+mn-cs"/>
              </a:rPr>
              <a:t>To advocate change within a group or an organization requires an understanding of one’s own values, the values of others, and the values of the organization. Visions advocate a positive change and movement toward some new set of ideals. In so doing, they must address values.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Centrality of values in visions</a:t>
            </a:r>
            <a:r>
              <a:rPr lang="en-US" baseline="0" dirty="0"/>
              <a:t>: Human dignity in a vision that emphasizes that everyone in the company is important; fairness and justice in a vision that suggests everyone is equal.</a:t>
            </a:r>
            <a:endParaRPr lang="en-US" b="0" baseline="0"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295204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laid-out path to follow:</a:t>
            </a:r>
            <a:r>
              <a:rPr lang="en-US" baseline="0" dirty="0"/>
              <a:t> </a:t>
            </a:r>
            <a:r>
              <a:rPr lang="en-US" dirty="0"/>
              <a:t>Vision provides a </a:t>
            </a:r>
            <a:r>
              <a:rPr lang="en-US" b="1" dirty="0"/>
              <a:t>map</a:t>
            </a:r>
            <a:r>
              <a:rPr lang="en-US" dirty="0"/>
              <a:t> for goals: I</a:t>
            </a:r>
            <a:r>
              <a:rPr lang="en-US" sz="1200" kern="1200" dirty="0">
                <a:solidFill>
                  <a:schemeClr val="tx1"/>
                </a:solidFill>
                <a:effectLst/>
                <a:latin typeface="+mn-lt"/>
                <a:ea typeface="+mn-ea"/>
                <a:cs typeface="+mn-cs"/>
              </a:rPr>
              <a:t>t gives direction so followers know when they are on track and when they have slipped off course. This provides people often feel a sense of certainty and calmness in knowing they are on the right course, and a vision provides this assurance.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Provides guiding philosophy:  </a:t>
            </a:r>
            <a:r>
              <a:rPr lang="en-US" sz="1200" kern="1200" dirty="0">
                <a:solidFill>
                  <a:schemeClr val="tx1"/>
                </a:solidFill>
                <a:effectLst/>
                <a:latin typeface="+mn-lt"/>
                <a:ea typeface="+mn-ea"/>
                <a:cs typeface="+mn-cs"/>
              </a:rPr>
              <a:t>Visions provide a guiding philosophy for people that gives them meaning and purpose, </a:t>
            </a:r>
            <a:r>
              <a:rPr lang="en-US" dirty="0"/>
              <a:t>which makes it easier for the workers to </a:t>
            </a:r>
            <a:r>
              <a:rPr lang="en-US" sz="1200" kern="1200" dirty="0">
                <a:solidFill>
                  <a:schemeClr val="tx1"/>
                </a:solidFill>
                <a:effectLst/>
                <a:latin typeface="+mn-lt"/>
                <a:ea typeface="+mn-ea"/>
                <a:cs typeface="+mn-cs"/>
              </a:rPr>
              <a:t>establish an identity and know where they fit within the organization.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Shows meaningfulness of one’s work</a:t>
            </a:r>
            <a:r>
              <a:rPr lang="en-US" b="0" baseline="0" dirty="0"/>
              <a:t>: </a:t>
            </a:r>
            <a:r>
              <a:rPr lang="en-US" sz="1200" b="0" kern="1200" baseline="0" dirty="0">
                <a:solidFill>
                  <a:schemeClr val="tx1"/>
                </a:solidFill>
                <a:effectLst/>
                <a:latin typeface="+mn-lt"/>
                <a:ea typeface="+mn-ea"/>
                <a:cs typeface="+mn-cs"/>
              </a:rPr>
              <a:t>S</a:t>
            </a:r>
            <a:r>
              <a:rPr lang="en-US" sz="1200" kern="1200" dirty="0">
                <a:solidFill>
                  <a:schemeClr val="tx1"/>
                </a:solidFill>
                <a:effectLst/>
                <a:latin typeface="+mn-lt"/>
                <a:ea typeface="+mn-ea"/>
                <a:cs typeface="+mn-cs"/>
              </a:rPr>
              <a:t>eeing the larger purpose allows people to appreciate the value of their contributions to the organization and to something larger than their own interests. </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830266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Transcending the status quo:</a:t>
            </a:r>
            <a:r>
              <a:rPr lang="en-US" baseline="0" dirty="0"/>
              <a:t> </a:t>
            </a:r>
            <a:r>
              <a:rPr lang="en-US" sz="1200" kern="1200" dirty="0">
                <a:solidFill>
                  <a:schemeClr val="tx1"/>
                </a:solidFill>
                <a:effectLst/>
                <a:latin typeface="+mn-lt"/>
                <a:ea typeface="+mn-ea"/>
                <a:cs typeface="+mn-cs"/>
              </a:rPr>
              <a:t>A</a:t>
            </a:r>
            <a:r>
              <a:rPr lang="en-US" sz="1200" kern="1200" baseline="0" dirty="0">
                <a:solidFill>
                  <a:schemeClr val="tx1"/>
                </a:solidFill>
                <a:effectLst/>
                <a:latin typeface="+mn-lt"/>
                <a:ea typeface="+mn-ea"/>
                <a:cs typeface="+mn-cs"/>
              </a:rPr>
              <a:t> vision </a:t>
            </a:r>
            <a:r>
              <a:rPr lang="en-US" sz="1200" b="1" kern="1200" baseline="0" dirty="0">
                <a:solidFill>
                  <a:schemeClr val="tx1"/>
                </a:solidFill>
                <a:effectLst/>
                <a:latin typeface="+mn-lt"/>
                <a:ea typeface="+mn-ea"/>
                <a:cs typeface="+mn-cs"/>
              </a:rPr>
              <a:t>challenges </a:t>
            </a:r>
            <a:r>
              <a:rPr lang="en-US" sz="1200" kern="1200" baseline="0" dirty="0">
                <a:solidFill>
                  <a:schemeClr val="tx1"/>
                </a:solidFill>
                <a:effectLst/>
                <a:latin typeface="+mn-lt"/>
                <a:ea typeface="+mn-ea"/>
                <a:cs typeface="+mn-cs"/>
              </a:rPr>
              <a:t>people to transcend the status quo to do something to benefit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Committing to worthwhile causes:</a:t>
            </a:r>
            <a:r>
              <a:rPr lang="en-US" baseline="0" dirty="0"/>
              <a:t> </a:t>
            </a:r>
            <a:r>
              <a:rPr lang="en-US" sz="1200" kern="1200" dirty="0">
                <a:solidFill>
                  <a:schemeClr val="tx1"/>
                </a:solidFill>
                <a:effectLst/>
                <a:latin typeface="+mn-lt"/>
                <a:ea typeface="+mn-ea"/>
                <a:cs typeface="+mn-cs"/>
              </a:rPr>
              <a:t>Visions challenge people to commit themselves to worthwhile causes. Kennedy’s vision for America had a huge impact on the country.</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This challenge was inspiring because it asked people to move beyond self-interest to work for the greater good of the country. </a:t>
            </a: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Inspiring to help others:</a:t>
            </a:r>
            <a:r>
              <a:rPr lang="en-US" baseline="0" dirty="0"/>
              <a:t> </a:t>
            </a:r>
            <a:r>
              <a:rPr lang="en-US" sz="1200" kern="1200" dirty="0">
                <a:solidFill>
                  <a:schemeClr val="tx1"/>
                </a:solidFill>
                <a:effectLst/>
                <a:latin typeface="+mn-lt"/>
                <a:ea typeface="+mn-ea"/>
                <a:cs typeface="+mn-cs"/>
              </a:rPr>
              <a:t>When people are challenged to do something good for others, they often become inspired and committed to the task. Whether it is to improve their own group, organization, or community, people like to be challenged to help others. Leukemia and Lymphoma Society’s Team in Training program is an example of an organization that has a vision with a clear challenge component. </a:t>
            </a:r>
            <a:endParaRPr lang="en-US" b="0" baseline="0"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835764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Communicating the vision: </a:t>
            </a:r>
            <a:r>
              <a:rPr lang="en-US" sz="1200" kern="1200" dirty="0">
                <a:solidFill>
                  <a:schemeClr val="tx1"/>
                </a:solidFill>
                <a:effectLst/>
                <a:latin typeface="+mn-lt"/>
                <a:ea typeface="+mn-ea"/>
                <a:cs typeface="+mn-cs"/>
              </a:rPr>
              <a:t>Although it is very </a:t>
            </a:r>
            <a:r>
              <a:rPr lang="en-US" sz="1200" i="0" kern="1200" dirty="0">
                <a:solidFill>
                  <a:schemeClr val="tx1"/>
                </a:solidFill>
                <a:effectLst/>
                <a:latin typeface="+mn-lt"/>
                <a:ea typeface="+mn-ea"/>
                <a:cs typeface="+mn-cs"/>
              </a:rPr>
              <a:t>important for a leader to have a vision, it is equally important for a leader to be able to articulate—explain and describe—the vision to others.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dirty="0"/>
              <a:t>Adapting the vision: </a:t>
            </a:r>
            <a:r>
              <a:rPr lang="en-US" sz="1200" kern="1200" dirty="0">
                <a:solidFill>
                  <a:schemeClr val="tx1"/>
                </a:solidFill>
                <a:effectLst/>
                <a:latin typeface="+mn-lt"/>
                <a:ea typeface="+mn-ea"/>
                <a:cs typeface="+mn-cs"/>
              </a:rPr>
              <a:t>A leader needs to articulate the vision to fit within others’ latitude of acceptance by adapting the vision to the audience</a:t>
            </a:r>
            <a:r>
              <a:rPr lang="en-US" dirty="0"/>
              <a: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dirty="0"/>
              <a:t>Highlighting the values: </a:t>
            </a:r>
            <a:r>
              <a:rPr lang="en-US" sz="1200" kern="1200" dirty="0">
                <a:solidFill>
                  <a:schemeClr val="tx1"/>
                </a:solidFill>
                <a:effectLst/>
                <a:latin typeface="+mn-lt"/>
                <a:ea typeface="+mn-ea"/>
                <a:cs typeface="+mn-cs"/>
              </a:rPr>
              <a:t>Presenting the values of the vision helps individuals and group members find their own work worthwhile</a:t>
            </a:r>
            <a:r>
              <a:rPr lang="en-US"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Choosing the right language: </a:t>
            </a:r>
            <a:r>
              <a:rPr lang="en-US" sz="1200" kern="1200" dirty="0">
                <a:solidFill>
                  <a:schemeClr val="tx1"/>
                </a:solidFill>
                <a:effectLst/>
                <a:latin typeface="+mn-lt"/>
                <a:ea typeface="+mn-ea"/>
                <a:cs typeface="+mn-cs"/>
              </a:rPr>
              <a:t>A leader should </a:t>
            </a:r>
            <a:r>
              <a:rPr lang="en-US" sz="1200" i="0" kern="1200" dirty="0">
                <a:solidFill>
                  <a:schemeClr val="tx1"/>
                </a:solidFill>
                <a:effectLst/>
                <a:latin typeface="+mn-lt"/>
                <a:ea typeface="+mn-ea"/>
                <a:cs typeface="+mn-cs"/>
              </a:rPr>
              <a:t>use words and symbols </a:t>
            </a:r>
            <a:r>
              <a:rPr lang="en-US" sz="1200" kern="1200" dirty="0">
                <a:solidFill>
                  <a:schemeClr val="tx1"/>
                </a:solidFill>
                <a:effectLst/>
                <a:latin typeface="+mn-lt"/>
                <a:ea typeface="+mn-ea"/>
                <a:cs typeface="+mn-cs"/>
              </a:rPr>
              <a:t>that are motivating and inspiring</a:t>
            </a:r>
            <a:r>
              <a:rPr lang="en-US" dirty="0"/>
              <a:t>. </a:t>
            </a:r>
            <a:r>
              <a:rPr lang="en-US" sz="1200" kern="1200" dirty="0">
                <a:solidFill>
                  <a:schemeClr val="tx1"/>
                </a:solidFill>
                <a:effectLst/>
                <a:latin typeface="+mn-lt"/>
                <a:ea typeface="+mn-ea"/>
                <a:cs typeface="+mn-cs"/>
              </a:rPr>
              <a:t>Words that describe a vision need to be affirming, uplifting, and hopeful, and describe the vision in a way that underscores its worth. Symbols are often adopted by leaders in an effort to articulate a vision and bring group cohesion.</a:t>
            </a:r>
            <a:endParaRPr lang="en-US"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Using inclusive language: </a:t>
            </a:r>
            <a:r>
              <a:rPr lang="en-US" sz="1200" kern="1200" dirty="0">
                <a:solidFill>
                  <a:schemeClr val="tx1"/>
                </a:solidFill>
                <a:effectLst/>
                <a:latin typeface="+mn-lt"/>
                <a:ea typeface="+mn-ea"/>
                <a:cs typeface="+mn-cs"/>
              </a:rPr>
              <a:t>Words </a:t>
            </a:r>
            <a:r>
              <a:rPr lang="en-US" sz="1200" i="0" kern="1200" dirty="0">
                <a:solidFill>
                  <a:schemeClr val="tx1"/>
                </a:solidFill>
                <a:effectLst/>
                <a:latin typeface="+mn-lt"/>
                <a:ea typeface="+mn-ea"/>
                <a:cs typeface="+mn-cs"/>
              </a:rPr>
              <a:t>such as we and our are inclusive and better to use than words such as they or them. T</a:t>
            </a:r>
            <a:r>
              <a:rPr lang="en-US" sz="1200" kern="1200" dirty="0">
                <a:solidFill>
                  <a:schemeClr val="tx1"/>
                </a:solidFill>
                <a:effectLst/>
                <a:latin typeface="+mn-lt"/>
                <a:ea typeface="+mn-ea"/>
                <a:cs typeface="+mn-cs"/>
              </a:rPr>
              <a:t>he goal of inclusive language is to enlist participation of others and build community around a common goal</a:t>
            </a:r>
            <a:r>
              <a:rPr lang="en-US" dirty="0"/>
              <a:t>.</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2069187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Effort over an extended period:</a:t>
            </a:r>
            <a:r>
              <a:rPr lang="en-US" sz="1200" baseline="0" dirty="0"/>
              <a:t> </a:t>
            </a:r>
            <a:r>
              <a:rPr lang="en-US" sz="1200" dirty="0"/>
              <a:t>Implementing a vision requires a great of effort by a leader over an extended period.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Leadership and implementation:</a:t>
            </a:r>
            <a:r>
              <a:rPr lang="en-US" sz="1200" baseline="0" dirty="0"/>
              <a:t> A leader must be a</a:t>
            </a:r>
            <a:r>
              <a:rPr lang="en-US" sz="1200" dirty="0"/>
              <a:t> living example of the ideals articulated in the vision.</a:t>
            </a:r>
            <a:r>
              <a:rPr lang="en-US" sz="1200" baseline="0" dirty="0"/>
              <a:t> </a:t>
            </a:r>
            <a:r>
              <a:rPr lang="en-US" sz="1200" kern="1200" baseline="0" dirty="0">
                <a:solidFill>
                  <a:schemeClr val="tx1"/>
                </a:solidFill>
                <a:effectLst/>
                <a:latin typeface="+mn-lt"/>
                <a:ea typeface="+mn-ea"/>
                <a:cs typeface="+mn-cs"/>
              </a:rPr>
              <a:t>I</a:t>
            </a:r>
            <a:r>
              <a:rPr lang="en-US" sz="1200" kern="1200" dirty="0">
                <a:solidFill>
                  <a:schemeClr val="tx1"/>
                </a:solidFill>
                <a:effectLst/>
                <a:latin typeface="+mn-lt"/>
                <a:ea typeface="+mn-ea"/>
                <a:cs typeface="+mn-cs"/>
              </a:rPr>
              <a:t>n implementing a vision, the leader must </a:t>
            </a:r>
            <a:r>
              <a:rPr lang="en-US" sz="1200" dirty="0"/>
              <a:t>model to others attitudes, values, and behaviors set forth in the vision.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Acting out the vision:</a:t>
            </a:r>
            <a:r>
              <a:rPr lang="en-US" baseline="0" dirty="0"/>
              <a:t> </a:t>
            </a:r>
            <a:r>
              <a:rPr lang="en-US" sz="1200" kern="1200" dirty="0">
                <a:solidFill>
                  <a:schemeClr val="tx1"/>
                </a:solidFill>
                <a:effectLst/>
                <a:latin typeface="+mn-lt"/>
                <a:ea typeface="+mn-ea"/>
                <a:cs typeface="+mn-cs"/>
              </a:rPr>
              <a:t>When a leader is </a:t>
            </a:r>
            <a:r>
              <a:rPr lang="en-US" sz="1200" i="0" kern="1200" dirty="0">
                <a:solidFill>
                  <a:schemeClr val="tx1"/>
                </a:solidFill>
                <a:effectLst/>
                <a:latin typeface="+mn-lt"/>
                <a:ea typeface="+mn-ea"/>
                <a:cs typeface="+mn-cs"/>
              </a:rPr>
              <a:t>seen acting out the vision, he or she builds credibility with others.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Setting performance expectations:</a:t>
            </a:r>
            <a:r>
              <a:rPr lang="en-US" baseline="0" dirty="0"/>
              <a:t> </a:t>
            </a:r>
            <a:r>
              <a:rPr lang="en-US" sz="1200" kern="1200" dirty="0">
                <a:solidFill>
                  <a:schemeClr val="tx1"/>
                </a:solidFill>
                <a:effectLst/>
                <a:latin typeface="+mn-lt"/>
                <a:ea typeface="+mn-ea"/>
                <a:cs typeface="+mn-cs"/>
              </a:rPr>
              <a:t>Implementing a vision also requires a leader to set high performance expectations for others.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Keeping eyes on the goal</a:t>
            </a:r>
            <a:r>
              <a:rPr lang="en-US" sz="1200" dirty="0"/>
              <a:t>:</a:t>
            </a:r>
            <a:r>
              <a:rPr lang="en-US" sz="1200" baseline="0" dirty="0"/>
              <a:t> </a:t>
            </a:r>
            <a:r>
              <a:rPr lang="en-US" sz="1200" kern="1200" dirty="0">
                <a:solidFill>
                  <a:schemeClr val="tx1"/>
                </a:solidFill>
                <a:effectLst/>
                <a:latin typeface="+mn-lt"/>
                <a:ea typeface="+mn-ea"/>
                <a:cs typeface="+mn-cs"/>
              </a:rPr>
              <a:t>By doing so, the leader encourages and supports others in the day-to-day efforts to reach the larger goal.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Sharing work and empower people:</a:t>
            </a:r>
            <a:r>
              <a:rPr lang="en-US" baseline="0" dirty="0"/>
              <a:t> A </a:t>
            </a:r>
            <a:r>
              <a:rPr lang="en-US" sz="1200" kern="1200" dirty="0">
                <a:solidFill>
                  <a:schemeClr val="tx1"/>
                </a:solidFill>
                <a:effectLst/>
                <a:latin typeface="+mn-lt"/>
                <a:ea typeface="+mn-ea"/>
                <a:cs typeface="+mn-cs"/>
              </a:rPr>
              <a:t>leader alone cannot implement a vision. The leader must work with others and empower them in the implementation process. It is essential that leaders share the work and collaborate with others to accomplish the goal.</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021253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043424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14/02/2022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14/02/2022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14/02/2022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14/02/2022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14/02/2022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14/02/2022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14/02/2022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14/02/2022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14/02/2022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14/02/2022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14/02/2022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14/02/2022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ideo" Target="https://www.youtube.com/embed/K6fAKWHdWHg?feature=oembed" TargetMode="External"/><Relationship Id="rId5" Type="http://schemas.openxmlformats.org/officeDocument/2006/relationships/image" Target="../media/image3.jpeg"/><Relationship Id="rId4" Type="http://schemas.openxmlformats.org/officeDocument/2006/relationships/hyperlink" Target="https://www.youtube.com/watch?v=K6fAKWHdWH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BMSW6101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839416" y="3717032"/>
            <a:ext cx="10513168"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3600" b="1" dirty="0">
                <a:solidFill>
                  <a:srgbClr val="FFFF00"/>
                </a:solidFill>
              </a:rPr>
              <a:t>Week 7</a:t>
            </a:r>
          </a:p>
          <a:p>
            <a:pPr eaLnBrk="1" hangingPunct="1"/>
            <a:r>
              <a:rPr lang="en-GB" altLang="en-US" sz="4800" dirty="0">
                <a:solidFill>
                  <a:srgbClr val="FFFF00"/>
                </a:solidFill>
              </a:rPr>
              <a:t> Creating a Vision</a:t>
            </a:r>
            <a:endParaRPr lang="en-GB" altLang="en-US" sz="40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Emergent Leadership Skills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Introduction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altLang="en-US" sz="3200" dirty="0"/>
              <a:t>Vision is a mental model of an ideal future state.</a:t>
            </a:r>
          </a:p>
          <a:p>
            <a:pPr algn="just"/>
            <a:r>
              <a:rPr lang="en-GB" altLang="en-US" sz="3200" dirty="0"/>
              <a:t>Vision is a mental model of the future and mission is how to get there.</a:t>
            </a:r>
          </a:p>
          <a:p>
            <a:pPr algn="just"/>
            <a:r>
              <a:rPr lang="en-GB" altLang="en-US" sz="3200" dirty="0"/>
              <a:t>Challenges in developing a vision.</a:t>
            </a:r>
          </a:p>
          <a:p>
            <a:pPr algn="just"/>
            <a:r>
              <a:rPr lang="en-GB" altLang="en-US" sz="3200" dirty="0"/>
              <a:t>Role of vision in leadership.</a:t>
            </a:r>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Vision Explained (1 of 5)</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43124"/>
            <a:ext cx="10531171" cy="4371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None/>
            </a:pPr>
            <a:r>
              <a:rPr lang="en-GB" altLang="en-US" sz="3600" b="1" dirty="0">
                <a:cs typeface="Tahoma" panose="020B0604030504040204" pitchFamily="34" charset="0"/>
              </a:rPr>
              <a:t>Visions Are a Picture of the Future:</a:t>
            </a:r>
          </a:p>
          <a:p>
            <a:pPr marL="902970" lvl="1" indent="-457200">
              <a:buFont typeface="Wingdings" panose="05000000000000000000" pitchFamily="2" charset="2"/>
              <a:buChar char="§"/>
            </a:pPr>
            <a:r>
              <a:rPr lang="en-GB" altLang="en-US" sz="3600" dirty="0">
                <a:cs typeface="Tahoma" panose="020B0604030504040204" pitchFamily="34" charset="0"/>
              </a:rPr>
              <a:t>Better than the status quo.</a:t>
            </a:r>
          </a:p>
          <a:p>
            <a:pPr marL="902970" lvl="1" indent="-457200">
              <a:buFont typeface="Wingdings" panose="05000000000000000000" pitchFamily="2" charset="2"/>
              <a:buChar char="§"/>
            </a:pPr>
            <a:r>
              <a:rPr lang="en-GB" altLang="en-US" sz="3600" dirty="0">
                <a:cs typeface="Tahoma" panose="020B0604030504040204" pitchFamily="34" charset="0"/>
              </a:rPr>
              <a:t>Mental images toward a common goal.</a:t>
            </a:r>
          </a:p>
          <a:p>
            <a:pPr marL="902970" lvl="1" indent="-457200">
              <a:buFont typeface="Wingdings" panose="05000000000000000000" pitchFamily="2" charset="2"/>
              <a:buChar char="§"/>
            </a:pPr>
            <a:r>
              <a:rPr lang="en-GB" altLang="en-US" sz="3600" dirty="0">
                <a:cs typeface="Tahoma" panose="020B0604030504040204" pitchFamily="34" charset="0"/>
              </a:rPr>
              <a:t>Impact of a vision: if attractive and inspiring, it can help leaders lead others effectively. </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3884146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Vision Explained (2 of 5)</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628800"/>
            <a:ext cx="10531171" cy="398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7150" indent="0">
              <a:buNone/>
            </a:pPr>
            <a:r>
              <a:rPr lang="en-US" sz="3600" b="1" dirty="0"/>
              <a:t>Vision Represents a Change</a:t>
            </a:r>
          </a:p>
          <a:p>
            <a:pPr lvl="1">
              <a:buFont typeface="Wingdings" panose="05000000000000000000" pitchFamily="2" charset="2"/>
              <a:buChar char="§"/>
            </a:pPr>
            <a:r>
              <a:rPr lang="en-US" sz="3200" dirty="0"/>
              <a:t>Change in the status quo.</a:t>
            </a:r>
          </a:p>
          <a:p>
            <a:pPr lvl="1">
              <a:buFont typeface="Wingdings" panose="05000000000000000000" pitchFamily="2" charset="2"/>
              <a:buChar char="§"/>
            </a:pPr>
            <a:r>
              <a:rPr lang="en-US" sz="3200" dirty="0"/>
              <a:t>Occurs in many forms: rules, procedures, goals, values, or rituals.</a:t>
            </a:r>
          </a:p>
          <a:p>
            <a:pPr lvl="1">
              <a:buFont typeface="Wingdings" panose="05000000000000000000" pitchFamily="2" charset="2"/>
              <a:buChar char="§"/>
            </a:pPr>
            <a:r>
              <a:rPr lang="en-US" sz="3200" dirty="0"/>
              <a:t>Resistance to change common.</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320328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Vision Explained (3 of 5)</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700808"/>
            <a:ext cx="10531171" cy="3914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b="1" dirty="0"/>
              <a:t>Values</a:t>
            </a:r>
          </a:p>
          <a:p>
            <a:pPr marL="971550" lvl="3" indent="-457200">
              <a:buFont typeface="Wingdings" panose="05000000000000000000" pitchFamily="2" charset="2"/>
              <a:buChar char="§"/>
            </a:pPr>
            <a:r>
              <a:rPr lang="en-US" sz="3200" dirty="0"/>
              <a:t>Ideas, beliefs, and modes of action. </a:t>
            </a:r>
          </a:p>
          <a:p>
            <a:pPr marL="971550" lvl="3" indent="-457200">
              <a:buFont typeface="Wingdings" panose="05000000000000000000" pitchFamily="2" charset="2"/>
              <a:buChar char="§"/>
            </a:pPr>
            <a:r>
              <a:rPr lang="en-US" sz="3200" dirty="0"/>
              <a:t>Visions are grounded in values.</a:t>
            </a:r>
          </a:p>
          <a:p>
            <a:pPr marL="971550" lvl="3" indent="-457200">
              <a:buFont typeface="Wingdings" panose="05000000000000000000" pitchFamily="2" charset="2"/>
              <a:buChar char="§"/>
            </a:pPr>
            <a:r>
              <a:rPr lang="en-US" sz="3200" dirty="0"/>
              <a:t>Centrality of values in visions.</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1142761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Vision Explained (4 of 5)</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844824"/>
            <a:ext cx="10531171" cy="3770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7150" indent="0">
              <a:buNone/>
            </a:pPr>
            <a:r>
              <a:rPr lang="en-US" sz="3600" b="1" dirty="0"/>
              <a:t>A Map</a:t>
            </a:r>
          </a:p>
          <a:p>
            <a:pPr lvl="1">
              <a:buFont typeface="Wingdings" panose="05000000000000000000" pitchFamily="2" charset="2"/>
              <a:buChar char="§"/>
            </a:pPr>
            <a:r>
              <a:rPr lang="en-US" sz="3600" dirty="0"/>
              <a:t>A laid-out path to follow.</a:t>
            </a:r>
          </a:p>
          <a:p>
            <a:pPr lvl="1">
              <a:buFont typeface="Wingdings" panose="05000000000000000000" pitchFamily="2" charset="2"/>
              <a:buChar char="§"/>
            </a:pPr>
            <a:r>
              <a:rPr lang="en-US" sz="3600" dirty="0"/>
              <a:t>Provides guiding philosophy.</a:t>
            </a:r>
          </a:p>
          <a:p>
            <a:pPr lvl="1">
              <a:buFont typeface="Wingdings" panose="05000000000000000000" pitchFamily="2" charset="2"/>
              <a:buChar char="§"/>
            </a:pPr>
            <a:r>
              <a:rPr lang="en-US" sz="3600" dirty="0"/>
              <a:t>Shows meaningfulness of one’s work.</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1724023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Vision Explained (5 of 5)</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772816"/>
            <a:ext cx="10531171" cy="3842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7150" lvl="1" indent="0">
              <a:buNone/>
            </a:pPr>
            <a:r>
              <a:rPr lang="en-US" sz="3200" b="1" dirty="0"/>
              <a:t>A Vision Challenges People to:</a:t>
            </a:r>
          </a:p>
          <a:p>
            <a:pPr lvl="1">
              <a:buFont typeface="Wingdings" panose="05000000000000000000" pitchFamily="2" charset="2"/>
              <a:buChar char="§"/>
            </a:pPr>
            <a:r>
              <a:rPr lang="en-US" sz="3200" dirty="0"/>
              <a:t>Transcend the status quo.</a:t>
            </a:r>
          </a:p>
          <a:p>
            <a:pPr lvl="1">
              <a:buFont typeface="Wingdings" panose="05000000000000000000" pitchFamily="2" charset="2"/>
              <a:buChar char="§"/>
            </a:pPr>
            <a:r>
              <a:rPr lang="en-US" sz="3200" dirty="0"/>
              <a:t>Commit to worthwhile causes.</a:t>
            </a:r>
          </a:p>
          <a:p>
            <a:pPr lvl="1">
              <a:buFont typeface="Wingdings" panose="05000000000000000000" pitchFamily="2" charset="2"/>
              <a:buChar char="§"/>
            </a:pPr>
            <a:r>
              <a:rPr lang="en-US" sz="3200" dirty="0"/>
              <a:t>Inspire to help others.</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362429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Vision in Practice (1 of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91946"/>
            <a:ext cx="10531171" cy="427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7150" lvl="1" indent="0">
              <a:buNone/>
            </a:pPr>
            <a:r>
              <a:rPr lang="en-US" sz="3200" b="1" dirty="0"/>
              <a:t>Articulating a Vision</a:t>
            </a:r>
          </a:p>
          <a:p>
            <a:pPr marL="514350" indent="-457200"/>
            <a:r>
              <a:rPr lang="en-US" dirty="0"/>
              <a:t>Communicating the vision.</a:t>
            </a:r>
          </a:p>
          <a:p>
            <a:pPr lvl="1">
              <a:buFont typeface="Wingdings" panose="05000000000000000000" pitchFamily="2" charset="2"/>
              <a:buChar char="§"/>
            </a:pPr>
            <a:r>
              <a:rPr lang="en-US" dirty="0"/>
              <a:t>Adapting the vision to other’s acceptance.</a:t>
            </a:r>
          </a:p>
          <a:p>
            <a:pPr lvl="1">
              <a:buFont typeface="Wingdings" panose="05000000000000000000" pitchFamily="2" charset="2"/>
              <a:buChar char="§"/>
            </a:pPr>
            <a:r>
              <a:rPr lang="en-US" dirty="0"/>
              <a:t>Highlighting the values, emphasizing ideas worth pursuing.</a:t>
            </a:r>
          </a:p>
          <a:p>
            <a:pPr lvl="1">
              <a:buFont typeface="Wingdings" panose="05000000000000000000" pitchFamily="2" charset="2"/>
              <a:buChar char="§"/>
            </a:pPr>
            <a:r>
              <a:rPr lang="en-GB" dirty="0"/>
              <a:t>Choosing the right language: Using words and symbols.</a:t>
            </a:r>
          </a:p>
          <a:p>
            <a:pPr lvl="1">
              <a:buFont typeface="Wingdings" panose="05000000000000000000" pitchFamily="2" charset="2"/>
              <a:buChar char="§"/>
            </a:pPr>
            <a:r>
              <a:rPr lang="en-GB" dirty="0"/>
              <a:t>Using inclusive language: Enlisting participation.</a:t>
            </a:r>
          </a:p>
          <a:p>
            <a:pPr marL="914400" lvl="1" indent="-457200"/>
            <a:endParaRPr lang="en-US" dirty="0"/>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257335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Vision in Practice (2 of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91946"/>
            <a:ext cx="10531171" cy="427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b="1" dirty="0"/>
              <a:t>Implementing a Vision</a:t>
            </a:r>
          </a:p>
          <a:p>
            <a:r>
              <a:rPr lang="en-US" sz="3200" dirty="0"/>
              <a:t>Effort over an extended period.</a:t>
            </a:r>
          </a:p>
          <a:p>
            <a:r>
              <a:rPr lang="en-US" sz="3200" dirty="0"/>
              <a:t>Leadership and implementation:</a:t>
            </a:r>
          </a:p>
          <a:p>
            <a:pPr lvl="2">
              <a:buFont typeface="Wingdings" panose="05000000000000000000" pitchFamily="2" charset="2"/>
              <a:buChar char="§"/>
            </a:pPr>
            <a:r>
              <a:rPr lang="en-US" sz="2800" dirty="0"/>
              <a:t>Acting out the vision.</a:t>
            </a:r>
          </a:p>
          <a:p>
            <a:pPr lvl="2">
              <a:buFont typeface="Wingdings" panose="05000000000000000000" pitchFamily="2" charset="2"/>
              <a:buChar char="§"/>
            </a:pPr>
            <a:r>
              <a:rPr lang="en-US" sz="2800" dirty="0"/>
              <a:t>Setting performance expectations.</a:t>
            </a:r>
          </a:p>
          <a:p>
            <a:pPr lvl="2">
              <a:buFont typeface="Wingdings" panose="05000000000000000000" pitchFamily="2" charset="2"/>
              <a:buChar char="§"/>
            </a:pPr>
            <a:r>
              <a:rPr lang="en-US" sz="2800" dirty="0"/>
              <a:t>Keeping eyes on the goal.</a:t>
            </a:r>
          </a:p>
          <a:p>
            <a:pPr lvl="2">
              <a:buFont typeface="Wingdings" panose="05000000000000000000" pitchFamily="2" charset="2"/>
              <a:buChar char="§"/>
            </a:pPr>
            <a:r>
              <a:rPr lang="en-US" sz="2800" dirty="0"/>
              <a:t>Sharing work and empower people.</a:t>
            </a:r>
          </a:p>
          <a:p>
            <a:pPr marL="914400" lvl="1" indent="-457200"/>
            <a:endParaRPr lang="en-US" dirty="0"/>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01200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A Leader Without A Vision Is A Follower</a:t>
            </a:r>
          </a:p>
        </p:txBody>
      </p:sp>
      <p:sp>
        <p:nvSpPr>
          <p:cNvPr id="7" name="TextBox 6">
            <a:extLst>
              <a:ext uri="{FF2B5EF4-FFF2-40B4-BE49-F238E27FC236}">
                <a16:creationId xmlns:a16="http://schemas.microsoft.com/office/drawing/2014/main" id="{CA0B26EE-C988-483E-8B8E-A56F03013FA7}"/>
              </a:ext>
            </a:extLst>
          </p:cNvPr>
          <p:cNvSpPr txBox="1"/>
          <p:nvPr/>
        </p:nvSpPr>
        <p:spPr>
          <a:xfrm>
            <a:off x="3046971" y="5373216"/>
            <a:ext cx="6098058" cy="369332"/>
          </a:xfrm>
          <a:prstGeom prst="rect">
            <a:avLst/>
          </a:prstGeom>
          <a:noFill/>
        </p:spPr>
        <p:txBody>
          <a:bodyPr wrap="square">
            <a:spAutoFit/>
          </a:bodyPr>
          <a:lstStyle/>
          <a:p>
            <a:pPr algn="ctr"/>
            <a:r>
              <a:rPr lang="en-GB" dirty="0">
                <a:hlinkClick r:id="rId4"/>
              </a:rPr>
              <a:t>https://www.youtube.com/watch?v=K6fAKWHdWHg</a:t>
            </a:r>
            <a:r>
              <a:rPr lang="en-GB" dirty="0"/>
              <a:t> </a:t>
            </a:r>
          </a:p>
        </p:txBody>
      </p:sp>
      <p:pic>
        <p:nvPicPr>
          <p:cNvPr id="2" name="Online Media 1" title="Simon Sinek  Motivation 2017  A Leader Without A Vision Is A Follower">
            <a:hlinkClick r:id="" action="ppaction://media"/>
            <a:extLst>
              <a:ext uri="{FF2B5EF4-FFF2-40B4-BE49-F238E27FC236}">
                <a16:creationId xmlns:a16="http://schemas.microsoft.com/office/drawing/2014/main" id="{331E78CC-DB05-4860-9A7B-2971C9CE7709}"/>
              </a:ext>
            </a:extLst>
          </p:cNvPr>
          <p:cNvPicPr>
            <a:picLocks noRot="1" noChangeAspect="1"/>
          </p:cNvPicPr>
          <p:nvPr>
            <a:videoFile r:link="rId1"/>
          </p:nvPr>
        </p:nvPicPr>
        <p:blipFill>
          <a:blip r:embed="rId5"/>
          <a:stretch>
            <a:fillRect/>
          </a:stretch>
        </p:blipFill>
        <p:spPr>
          <a:xfrm>
            <a:off x="1746052" y="841148"/>
            <a:ext cx="8699896" cy="4532068"/>
          </a:xfrm>
          <a:prstGeom prst="rect">
            <a:avLst/>
          </a:prstGeom>
        </p:spPr>
      </p:pic>
    </p:spTree>
    <p:extLst>
      <p:ext uri="{BB962C8B-B14F-4D97-AF65-F5344CB8AC3E}">
        <p14:creationId xmlns:p14="http://schemas.microsoft.com/office/powerpoint/2010/main" val="160747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3460</TotalTime>
  <Words>1557</Words>
  <Application>Microsoft Office PowerPoint</Application>
  <PresentationFormat>Widescreen</PresentationFormat>
  <Paragraphs>133</Paragraphs>
  <Slides>11</Slides>
  <Notes>11</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Aharoni</vt:lpstr>
      <vt:lpstr>Arial</vt:lpstr>
      <vt:lpstr>Calibri</vt:lpstr>
      <vt:lpstr>Candara</vt:lpstr>
      <vt:lpstr>Myriad Pro</vt:lpstr>
      <vt:lpstr>Symbol</vt:lpstr>
      <vt:lpstr>Verdana</vt:lpstr>
      <vt:lpstr>Wingdings</vt:lpstr>
      <vt:lpstr>20140311PresentationUWTSDTemplate</vt:lpstr>
      <vt:lpstr>BMSW6101 </vt:lpstr>
      <vt:lpstr>Introduction</vt:lpstr>
      <vt:lpstr>Vision Explained (1 of 5)</vt:lpstr>
      <vt:lpstr>Vision Explained (2 of 5)</vt:lpstr>
      <vt:lpstr>Vision Explained (3 of 5)</vt:lpstr>
      <vt:lpstr>Vision Explained (4 of 5)</vt:lpstr>
      <vt:lpstr>Vision Explained (5 of 5)</vt:lpstr>
      <vt:lpstr>Vision in Practice (1 of 2)</vt:lpstr>
      <vt:lpstr>Vision in Practice (2 of 2)</vt:lpstr>
      <vt:lpstr>A Leader Without A Vision Is A Follower</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288</cp:revision>
  <cp:lastPrinted>2018-07-09T15:27:01Z</cp:lastPrinted>
  <dcterms:created xsi:type="dcterms:W3CDTF">2002-10-07T19:43:58Z</dcterms:created>
  <dcterms:modified xsi:type="dcterms:W3CDTF">2022-02-14T00:29:12Z</dcterms:modified>
</cp:coreProperties>
</file>