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71" r:id="rId6"/>
    <p:sldId id="260" r:id="rId7"/>
    <p:sldId id="261" r:id="rId8"/>
    <p:sldId id="273" r:id="rId9"/>
    <p:sldId id="262" r:id="rId10"/>
    <p:sldId id="263" r:id="rId11"/>
    <p:sldId id="264" r:id="rId12"/>
    <p:sldId id="270" r:id="rId13"/>
    <p:sldId id="274" r:id="rId14"/>
    <p:sldId id="265" r:id="rId15"/>
    <p:sldId id="266" r:id="rId16"/>
    <p:sldId id="272" r:id="rId17"/>
    <p:sldId id="27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B8C779-FC54-C385-57CF-484224FD5398}" v="28" dt="2020-01-21T14:27:27.842"/>
    <p1510:client id="{5AE65664-E642-5CAD-F339-B510F592AD39}" v="711" dt="2020-01-21T10:52:21.472"/>
    <p1510:client id="{CC69ED2D-3700-36FD-BDBC-9A80E8BA58AE}" v="3814" dt="2020-01-21T20:46:54.581"/>
    <p1510:client id="{CD5D4EE5-30DB-48BD-2A4C-8F3B99EB49D4}" v="3640" dt="2020-01-22T19:35:01.597"/>
    <p1510:client id="{FFD9EF19-E746-493D-8FF0-499AFF6D71B1}" v="35" dt="2020-01-21T08:26:38.2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36" d="100"/>
          <a:sy n="36" d="100"/>
        </p:scale>
        <p:origin x="116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0923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7920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646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544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1/22/2020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824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1/22/2020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866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1/22/2020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209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656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639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478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20600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1/22/2020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8127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5116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3004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1/22/2020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2524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/>
              <a:t>Workforce Development at Eastern Primary School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By Rhian Thomas ALNCO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ED0D9-C6CA-41C4-8B5C-5B6F0AF6F4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Background of the school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90013-11B5-4151-8E44-CDCD460BDE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>
                <a:ea typeface="+mn-lt"/>
                <a:cs typeface="+mn-lt"/>
              </a:rPr>
              <a:t>The </a:t>
            </a:r>
            <a:r>
              <a:rPr lang="en-GB" sz="2000" dirty="0">
                <a:ea typeface="+mn-lt"/>
                <a:cs typeface="+mn-lt"/>
              </a:rPr>
              <a:t>school has a significantly high percentage of ALN pupils with a variety of needs</a:t>
            </a:r>
          </a:p>
          <a:p>
            <a:r>
              <a:rPr lang="en-GB" sz="2000" dirty="0">
                <a:ea typeface="+mn-lt"/>
                <a:cs typeface="+mn-lt"/>
              </a:rPr>
              <a:t>The percentage of ALN pupils is 37% in the school</a:t>
            </a:r>
          </a:p>
          <a:p>
            <a:r>
              <a:rPr lang="en-GB" sz="2000" dirty="0">
                <a:ea typeface="+mn-lt"/>
                <a:cs typeface="+mn-lt"/>
              </a:rPr>
              <a:t>The school is set in an area of high deprivation</a:t>
            </a:r>
          </a:p>
          <a:p>
            <a:r>
              <a:rPr lang="en-GB" sz="2000" dirty="0">
                <a:ea typeface="+mn-lt"/>
                <a:cs typeface="+mn-lt"/>
              </a:rPr>
              <a:t>44% of our pupils have access to free school meals (FSM)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Local social services have also reported that a large number of pupils come from families where mental health, alcohol abuse, domestic violence and poverty is an issue</a:t>
            </a:r>
          </a:p>
        </p:txBody>
      </p:sp>
    </p:spTree>
    <p:extLst>
      <p:ext uri="{BB962C8B-B14F-4D97-AF65-F5344CB8AC3E}">
        <p14:creationId xmlns:p14="http://schemas.microsoft.com/office/powerpoint/2010/main" val="8414955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3C84A-0A7C-4C14-8ECC-1825C8ED28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 need for staff to be equipped to support a range of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B18EC-E1ED-4FFC-8FD9-51B17CACAF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Due to the range of needs in the school it is essential that all staff are as experienced and trained in a range of needs as possible.</a:t>
            </a:r>
          </a:p>
          <a:p>
            <a:r>
              <a:rPr lang="en-US" dirty="0"/>
              <a:t>For staff to be able to deliver the relevant interventions</a:t>
            </a:r>
          </a:p>
          <a:p>
            <a:r>
              <a:rPr lang="en-US" dirty="0"/>
              <a:t>In order for pupils to get the education that they need that is catered for them</a:t>
            </a:r>
          </a:p>
          <a:p>
            <a:r>
              <a:rPr lang="en-US" dirty="0"/>
              <a:t>For staff progression and development</a:t>
            </a:r>
          </a:p>
          <a:p>
            <a:r>
              <a:rPr lang="en-US" dirty="0"/>
              <a:t>This can be difficult for a number of reasons:-</a:t>
            </a:r>
          </a:p>
          <a:p>
            <a:pPr>
              <a:buAutoNum type="arabicPeriod"/>
            </a:pPr>
            <a:r>
              <a:rPr lang="en-US" dirty="0"/>
              <a:t>Staff turnover</a:t>
            </a:r>
          </a:p>
          <a:p>
            <a:pPr>
              <a:buAutoNum type="arabicPeriod"/>
            </a:pPr>
            <a:r>
              <a:rPr lang="en-US" dirty="0"/>
              <a:t>Cost Vs impact</a:t>
            </a:r>
          </a:p>
          <a:p>
            <a:pPr>
              <a:buAutoNum type="arabicPeriod"/>
            </a:pPr>
            <a:r>
              <a:rPr lang="en-US" dirty="0"/>
              <a:t>The quality of training</a:t>
            </a:r>
          </a:p>
          <a:p>
            <a:pPr>
              <a:buAutoNum type="arabicPeriod"/>
            </a:pPr>
            <a:r>
              <a:rPr lang="en-US" dirty="0"/>
              <a:t>Staff that are resistant to change</a:t>
            </a:r>
          </a:p>
          <a:p>
            <a:pPr>
              <a:buAutoNum type="arabicPeriod"/>
            </a:pPr>
            <a:r>
              <a:rPr lang="en-US" dirty="0"/>
              <a:t>Second hand training is poor</a:t>
            </a:r>
          </a:p>
        </p:txBody>
      </p:sp>
    </p:spTree>
    <p:extLst>
      <p:ext uri="{BB962C8B-B14F-4D97-AF65-F5344CB8AC3E}">
        <p14:creationId xmlns:p14="http://schemas.microsoft.com/office/powerpoint/2010/main" val="27832160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04670-9542-499E-B251-A962E930F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Whole Staff training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BEE7A-7160-436B-AAE9-8500F38CD7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653" y="2550993"/>
            <a:ext cx="10554574" cy="3636511"/>
          </a:xfrm>
        </p:spPr>
        <p:txBody>
          <a:bodyPr/>
          <a:lstStyle/>
          <a:p>
            <a:r>
              <a:rPr lang="en-US" sz="2000" dirty="0"/>
              <a:t>Attachment training</a:t>
            </a:r>
          </a:p>
          <a:p>
            <a:r>
              <a:rPr lang="en-US" sz="2000" dirty="0" err="1"/>
              <a:t>Foetal</a:t>
            </a:r>
            <a:r>
              <a:rPr lang="en-US" sz="2000" dirty="0"/>
              <a:t> </a:t>
            </a:r>
            <a:r>
              <a:rPr lang="en-US" sz="2000" dirty="0" err="1"/>
              <a:t>Alchohol</a:t>
            </a:r>
            <a:r>
              <a:rPr lang="en-US" sz="2000" dirty="0"/>
              <a:t> and substance abuse training</a:t>
            </a:r>
          </a:p>
          <a:p>
            <a:r>
              <a:rPr lang="en-US" sz="2000" dirty="0"/>
              <a:t>Autism Spectrum Disorders Training</a:t>
            </a:r>
          </a:p>
          <a:p>
            <a:r>
              <a:rPr lang="en-US" sz="2000" dirty="0"/>
              <a:t>Speech and language Training</a:t>
            </a:r>
          </a:p>
          <a:p>
            <a:r>
              <a:rPr lang="en-US" sz="2000" dirty="0" err="1"/>
              <a:t>Behaviour</a:t>
            </a:r>
            <a:r>
              <a:rPr lang="en-US" sz="2000" dirty="0"/>
              <a:t> support</a:t>
            </a:r>
          </a:p>
          <a:p>
            <a:r>
              <a:rPr lang="en-US" sz="2000" dirty="0"/>
              <a:t>Training on medical conditions such as epilepsy, cystic fibrosis and serious allergies</a:t>
            </a:r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2247503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D1BA3-E491-4FA3-A4E1-2B7073312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Individual Training courses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ABCC7-7124-4333-9902-13826B7D52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/>
              <a:t>ERW put on a range of training courses for teachers which we still use throughout the year</a:t>
            </a:r>
          </a:p>
          <a:p>
            <a:r>
              <a:rPr lang="en-US" sz="2400"/>
              <a:t>Training courses are an excellent way to upskill a member of staff in a specific area such as rapid reading, ELSA or Sensory Circuits.</a:t>
            </a:r>
          </a:p>
          <a:p>
            <a:r>
              <a:rPr lang="en-US" sz="2400"/>
              <a:t>This can be a great starting point if a group of pupils require a specific intervention and you have a member of staff that you know will deliver it well.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062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68F88-E2F6-42A4-B0D1-64717481E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External courses, value for money?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7D141-F57F-4F6B-B2FF-5A43A52CD7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000" dirty="0"/>
              <a:t>At my setting we place a great emphasis on internal training and we truly believe that this is the best way to upskill staff and get the best for the children in our care.</a:t>
            </a:r>
          </a:p>
          <a:p>
            <a:r>
              <a:rPr lang="en-US" sz="2000" dirty="0"/>
              <a:t>We do this through a lot of cluster working, production of documents such as policies, guides for teachers and supporting documents for ALNCOs.</a:t>
            </a:r>
          </a:p>
          <a:p>
            <a:r>
              <a:rPr lang="en-US" sz="2000" dirty="0"/>
              <a:t>We believe that by sending  one person on a course and then them coming back to deliver the message to the rest of the staff can be expensive and not always </a:t>
            </a:r>
            <a:r>
              <a:rPr lang="en-US" sz="2000"/>
              <a:t>effective. Second hand information is not as good as first hand information!</a:t>
            </a:r>
            <a:endParaRPr lang="en-US" sz="2000" dirty="0"/>
          </a:p>
          <a:p>
            <a:r>
              <a:rPr lang="en-US" sz="2000"/>
              <a:t>By working with others we learn ourselves,  and by supporting others, our schools improve (Mundy, 2019)</a:t>
            </a:r>
            <a:r>
              <a:rPr lang="en-US" sz="2000" dirty="0"/>
              <a:t> 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586193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DC99-C51B-4C6A-880C-D83E636ED7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Other ways to upskill staff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5D8B27-C3CD-4870-AC1B-18B3AA9BC4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Working parties</a:t>
            </a:r>
          </a:p>
          <a:p>
            <a:r>
              <a:rPr lang="en-US" sz="2400" dirty="0"/>
              <a:t>Cluster training</a:t>
            </a:r>
          </a:p>
          <a:p>
            <a:r>
              <a:rPr lang="en-US" sz="2400"/>
              <a:t>Training on INSET days with other schools</a:t>
            </a:r>
          </a:p>
          <a:p>
            <a:r>
              <a:rPr lang="en-US" sz="2400" dirty="0"/>
              <a:t>Cluster ambassadors to take a lead on specific areas</a:t>
            </a:r>
          </a:p>
          <a:p>
            <a:r>
              <a:rPr lang="en-US" sz="2400"/>
              <a:t>Teachers delivering meetings on areas that they feel they have suceeded in.</a:t>
            </a:r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08094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BA2FB7D-10FA-4A82-AB75-6A58D87167BB}"/>
              </a:ext>
            </a:extLst>
          </p:cNvPr>
          <p:cNvSpPr txBox="1"/>
          <p:nvPr/>
        </p:nvSpPr>
        <p:spPr>
          <a:xfrm>
            <a:off x="872837" y="1856508"/>
            <a:ext cx="11042072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dirty="0"/>
              <a:t>"The key to success is not whom you have worked </a:t>
            </a:r>
            <a:r>
              <a:rPr lang="en-US" sz="4400" i="1" dirty="0"/>
              <a:t>for </a:t>
            </a:r>
            <a:r>
              <a:rPr lang="en-US" sz="4400" dirty="0"/>
              <a:t>but whom you have worked </a:t>
            </a:r>
            <a:r>
              <a:rPr lang="en-US" sz="4400" i="1" dirty="0"/>
              <a:t>with – and whom you are still in touch with" </a:t>
            </a:r>
            <a:endParaRPr lang="en-US" sz="4400" dirty="0"/>
          </a:p>
          <a:p>
            <a:pPr algn="ctr"/>
            <a:r>
              <a:rPr lang="en-US" sz="4400" i="1"/>
              <a:t>- Daniel Goleman (1998)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19563818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50A8E-7A07-4F06-8D05-8BD560903F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Our cluster ALNCO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40DAD-808F-495A-90AE-3B9252DB38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r>
              <a:rPr lang="en-US" sz="2400" dirty="0"/>
              <a:t>Our way of working began roughly 7 years ago</a:t>
            </a:r>
          </a:p>
          <a:p>
            <a:r>
              <a:rPr lang="en-US" sz="2400" err="1"/>
              <a:t>Alncos</a:t>
            </a:r>
            <a:r>
              <a:rPr lang="en-US" sz="2400" dirty="0"/>
              <a:t> from across the  cluster felt that they needed more support in order to deal with issues within school.</a:t>
            </a:r>
          </a:p>
          <a:p>
            <a:r>
              <a:rPr lang="en-US" sz="2400" dirty="0"/>
              <a:t>We all had different expertise in different things</a:t>
            </a:r>
          </a:p>
          <a:p>
            <a:r>
              <a:rPr lang="en-US" sz="2400" dirty="0"/>
              <a:t>Surely 7 heads are better than one!</a:t>
            </a:r>
          </a:p>
          <a:p>
            <a:r>
              <a:rPr lang="en-US" sz="2400"/>
              <a:t>We all had the same obstacles, the same issues and the same concerns in our roles in school. Surely, we could do something to ease all that!</a:t>
            </a:r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13506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7D169-34C0-42EB-82B9-92ED5F60E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Leaders amongst Leaders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2056F-D38A-4E83-80BA-93FC9673BE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We needed a headteacher from the cluster to take lead of the group and </a:t>
            </a:r>
            <a:r>
              <a:rPr lang="en-US" sz="2400" err="1"/>
              <a:t>organise</a:t>
            </a:r>
            <a:r>
              <a:rPr lang="en-US" sz="2400"/>
              <a:t> the termly meetings and the agenda</a:t>
            </a:r>
          </a:p>
          <a:p>
            <a:r>
              <a:rPr lang="en-US" sz="2400" dirty="0"/>
              <a:t>All head teachers in the cluster had to be in agreement</a:t>
            </a:r>
          </a:p>
          <a:p>
            <a:r>
              <a:rPr lang="en-US" sz="2400" dirty="0"/>
              <a:t>All head teachers needed to agree to the time needed out of school for the ALNCOs</a:t>
            </a:r>
          </a:p>
          <a:p>
            <a:r>
              <a:rPr lang="en-US" sz="2400" dirty="0"/>
              <a:t>We needed a "secretary" to take the minutes, write the group emails and collate all work that was done.</a:t>
            </a:r>
          </a:p>
        </p:txBody>
      </p:sp>
    </p:spTree>
    <p:extLst>
      <p:ext uri="{BB962C8B-B14F-4D97-AF65-F5344CB8AC3E}">
        <p14:creationId xmlns:p14="http://schemas.microsoft.com/office/powerpoint/2010/main" val="2044082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4C916-9A36-4B35-B3A6-B805E308F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Cluster Educational Psychologist </a:t>
            </a:r>
            <a:r>
              <a:rPr lang="en-US" dirty="0"/>
              <a:t>meetings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34ECDC-29DA-49AB-A617-42CB0C65E7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The idea was to come together on a Friday afternoon and have access to our Educational Psychologist, every week!</a:t>
            </a:r>
          </a:p>
          <a:p>
            <a:r>
              <a:rPr lang="en-US" sz="2400"/>
              <a:t>To use all our EP slots and for none to go to waste.</a:t>
            </a:r>
            <a:endParaRPr lang="en-US" sz="2400" dirty="0"/>
          </a:p>
          <a:p>
            <a:r>
              <a:rPr lang="en-US" sz="2400" dirty="0"/>
              <a:t>To gain insight on a topic on ALN that you're concerned about</a:t>
            </a:r>
          </a:p>
          <a:p>
            <a:r>
              <a:rPr lang="en-US" sz="2400"/>
              <a:t>To get advice on how to support a child</a:t>
            </a:r>
            <a:endParaRPr lang="en-US" sz="2400" dirty="0"/>
          </a:p>
          <a:p>
            <a:r>
              <a:rPr lang="en-US" sz="2400" dirty="0"/>
              <a:t>To feel as if you have options yet to try!</a:t>
            </a:r>
          </a:p>
        </p:txBody>
      </p:sp>
    </p:spTree>
    <p:extLst>
      <p:ext uri="{BB962C8B-B14F-4D97-AF65-F5344CB8AC3E}">
        <p14:creationId xmlns:p14="http://schemas.microsoft.com/office/powerpoint/2010/main" val="36609299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A6EF2-60BC-496E-80B8-EF0F943531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89B53E0-6C3E-49A7-A77A-602F7F34C0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marL="285750" indent="-285750">
              <a:buFont typeface="Arial,Sans-Serif" charset="2"/>
              <a:buChar char="•"/>
            </a:pPr>
            <a:endParaRPr lang="en-US" sz="2400" b="1" dirty="0">
              <a:ea typeface="+mn-lt"/>
              <a:cs typeface="+mn-lt"/>
            </a:endParaRPr>
          </a:p>
          <a:p>
            <a:pPr marL="285750" indent="-285750">
              <a:buFont typeface="Arial,Sans-Serif" charset="2"/>
              <a:buChar char="•"/>
            </a:pPr>
            <a:endParaRPr lang="en-US" sz="2400" b="1" dirty="0">
              <a:ea typeface="+mn-lt"/>
              <a:cs typeface="+mn-lt"/>
            </a:endParaRPr>
          </a:p>
          <a:p>
            <a:pPr marL="285750" indent="-285750">
              <a:buFont typeface="Arial,Sans-Serif" charset="2"/>
              <a:buChar char="•"/>
            </a:pPr>
            <a:r>
              <a:rPr lang="en-US" sz="2400">
                <a:ea typeface="+mn-lt"/>
                <a:cs typeface="+mn-lt"/>
              </a:rPr>
              <a:t>The cluster Alncos built up a great relationships with each other.</a:t>
            </a:r>
          </a:p>
          <a:p>
            <a:pPr marL="285750" indent="-285750">
              <a:buFont typeface="Arial,Sans-Serif" charset="2"/>
              <a:buChar char="•"/>
            </a:pPr>
            <a:r>
              <a:rPr lang="en-US" sz="2400">
                <a:ea typeface="+mn-lt"/>
                <a:cs typeface="+mn-lt"/>
              </a:rPr>
              <a:t>We shared different expertise</a:t>
            </a:r>
          </a:p>
          <a:p>
            <a:pPr marL="285750" indent="-285750">
              <a:buFont typeface="Arial,Sans-Serif" charset="2"/>
              <a:buChar char="•"/>
            </a:pPr>
            <a:r>
              <a:rPr lang="en-US" sz="2400">
                <a:ea typeface="+mn-lt"/>
                <a:cs typeface="+mn-lt"/>
              </a:rPr>
              <a:t>We all built up trust and felt we could talk to each other about concerns we had</a:t>
            </a:r>
          </a:p>
          <a:p>
            <a:pPr marL="285750" indent="-285750">
              <a:buFont typeface="Arial,Sans-Serif" charset="2"/>
              <a:buChar char="•"/>
            </a:pPr>
            <a:r>
              <a:rPr lang="en-US" sz="2400">
                <a:ea typeface="+mn-lt"/>
                <a:cs typeface="+mn-lt"/>
              </a:rPr>
              <a:t>We pooled all our allocated EP slots in order to share it out equally</a:t>
            </a:r>
          </a:p>
          <a:p>
            <a:pPr marL="285750" indent="-285750">
              <a:buFont typeface="Arial,Sans-Serif" charset="2"/>
              <a:buChar char="•"/>
            </a:pPr>
            <a:r>
              <a:rPr lang="en-US" sz="2400">
                <a:ea typeface="+mn-lt"/>
                <a:cs typeface="+mn-lt"/>
              </a:rPr>
              <a:t>We got access to an EP weekly if needed</a:t>
            </a:r>
          </a:p>
          <a:p>
            <a:pPr marL="285750" indent="-285750">
              <a:buFont typeface="Arial,Sans-Serif" charset="2"/>
              <a:buChar char="•"/>
            </a:pPr>
            <a:r>
              <a:rPr lang="en-US" sz="2400">
                <a:ea typeface="+mn-lt"/>
                <a:cs typeface="+mn-lt"/>
              </a:rPr>
              <a:t>Our EP knew about children that were 'bubbling' before it got to crisis point</a:t>
            </a:r>
          </a:p>
          <a:p>
            <a:pPr marL="285750" indent="-285750">
              <a:buFont typeface="Arial,Sans-Serif" charset="2"/>
              <a:buChar char="•"/>
            </a:pPr>
            <a:r>
              <a:rPr lang="en-US" sz="2400">
                <a:ea typeface="+mn-lt"/>
                <a:cs typeface="+mn-lt"/>
              </a:rPr>
              <a:t>We had lots of strategies to try at school before having to do a referral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38822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703DE-80F3-4620-B220-A8DCC8C4DB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3D8B4-C0AA-4ED6-8B48-ED2CE979D0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858" y="2222287"/>
            <a:ext cx="10596137" cy="43292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 algn="ctr">
              <a:buNone/>
            </a:pPr>
            <a:endParaRPr lang="en-US" b="1" dirty="0">
              <a:ea typeface="+mn-lt"/>
              <a:cs typeface="+mn-lt"/>
            </a:endParaRPr>
          </a:p>
          <a:p>
            <a:pPr marL="285750" indent="-285750">
              <a:buFont typeface="Arial,Sans-Serif" charset="2"/>
              <a:buChar char="•"/>
            </a:pPr>
            <a:r>
              <a:rPr lang="en-US" sz="2000">
                <a:ea typeface="+mn-lt"/>
                <a:cs typeface="+mn-lt"/>
              </a:rPr>
              <a:t>Headteachers need to be in full agreement</a:t>
            </a:r>
            <a:endParaRPr lang="en-US" sz="2000" dirty="0">
              <a:ea typeface="+mn-lt"/>
              <a:cs typeface="+mn-lt"/>
            </a:endParaRPr>
          </a:p>
          <a:p>
            <a:pPr marL="285750" indent="-285750">
              <a:buFont typeface="Arial,Sans-Serif" charset="2"/>
              <a:buChar char="•"/>
            </a:pPr>
            <a:r>
              <a:rPr lang="en-US" sz="2000">
                <a:ea typeface="+mn-lt"/>
                <a:cs typeface="+mn-lt"/>
              </a:rPr>
              <a:t>Alnco needs to be released from school for at least one full day a term to work on projects</a:t>
            </a:r>
            <a:endParaRPr lang="en-US" sz="2000" dirty="0">
              <a:ea typeface="+mn-lt"/>
              <a:cs typeface="+mn-lt"/>
            </a:endParaRPr>
          </a:p>
          <a:p>
            <a:pPr marL="285750" indent="-285750">
              <a:buFont typeface="Arial,Sans-Serif" charset="2"/>
              <a:buChar char="•"/>
            </a:pPr>
            <a:r>
              <a:rPr lang="en-US" sz="2000">
                <a:ea typeface="+mn-lt"/>
                <a:cs typeface="+mn-lt"/>
              </a:rPr>
              <a:t>Headteachers need to allow members of staff to be realeased on a Friday afternoon to attend the EP clinic.</a:t>
            </a:r>
            <a:endParaRPr lang="en-US" sz="2000" dirty="0">
              <a:ea typeface="+mn-lt"/>
              <a:cs typeface="+mn-lt"/>
            </a:endParaRPr>
          </a:p>
          <a:p>
            <a:pPr marL="285750" indent="-285750">
              <a:buFont typeface="Arial,Sans-Serif" charset="2"/>
              <a:buChar char="•"/>
            </a:pPr>
            <a:r>
              <a:rPr lang="en-US" sz="2000">
                <a:ea typeface="+mn-lt"/>
                <a:cs typeface="+mn-lt"/>
              </a:rPr>
              <a:t>The cost of releasing staff</a:t>
            </a:r>
            <a:endParaRPr lang="en-US" sz="2000" dirty="0">
              <a:ea typeface="+mn-lt"/>
              <a:cs typeface="+mn-lt"/>
            </a:endParaRPr>
          </a:p>
          <a:p>
            <a:pPr marL="285750" indent="-285750">
              <a:buFont typeface="Arial,Sans-Serif" charset="2"/>
              <a:buChar char="•"/>
            </a:pPr>
            <a:r>
              <a:rPr lang="en-US" sz="2000">
                <a:ea typeface="+mn-lt"/>
                <a:cs typeface="+mn-lt"/>
              </a:rPr>
              <a:t>New Alncos within the cluster schools need to be open and committed to this way of working when they take on the role.</a:t>
            </a:r>
            <a:endParaRPr lang="en-US" sz="2000" dirty="0">
              <a:ea typeface="+mn-lt"/>
              <a:cs typeface="+mn-lt"/>
            </a:endParaRPr>
          </a:p>
          <a:p>
            <a:pPr marL="285750" indent="-285750">
              <a:buFont typeface="Arial,Sans-Serif" charset="2"/>
              <a:buChar char="•"/>
            </a:pPr>
            <a:r>
              <a:rPr lang="en-US" sz="2000">
                <a:ea typeface="+mn-lt"/>
                <a:cs typeface="+mn-lt"/>
              </a:rPr>
              <a:t>The group dynamic needs to be professional, respectful and opinions valued</a:t>
            </a:r>
            <a:endParaRPr lang="en-US" sz="2000" dirty="0">
              <a:ea typeface="+mn-lt"/>
              <a:cs typeface="+mn-lt"/>
            </a:endParaRPr>
          </a:p>
          <a:p>
            <a:pPr marL="285750" indent="-285750">
              <a:buFont typeface="Arial,Sans-Serif" charset="2"/>
              <a:buChar char="•"/>
            </a:pPr>
            <a:r>
              <a:rPr lang="en-US" sz="2000">
                <a:ea typeface="+mn-lt"/>
                <a:cs typeface="+mn-lt"/>
              </a:rPr>
              <a:t>There needs to be a high level of expertise within the group to ensure outcomes are effective</a:t>
            </a:r>
            <a:r>
              <a:rPr lang="en-US" sz="2000" dirty="0">
                <a:ea typeface="+mn-lt"/>
                <a:cs typeface="+mn-lt"/>
              </a:rPr>
              <a:t> 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2758304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43498-20AF-4F65-80C9-13551F2CC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Documents that we have produced to </a:t>
            </a:r>
            <a:r>
              <a:rPr lang="en-US" sz="3600"/>
              <a:t>date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1A5DF-74A9-4EAC-85B6-E0DE92C137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We Have produced a variety of documents that have helped us within our roles such as</a:t>
            </a:r>
          </a:p>
          <a:p>
            <a:r>
              <a:rPr lang="en-US" sz="2400" dirty="0"/>
              <a:t>Our ALN policy</a:t>
            </a:r>
          </a:p>
          <a:p>
            <a:r>
              <a:rPr lang="en-US" sz="2400" dirty="0"/>
              <a:t>Our 'idiots guide'</a:t>
            </a:r>
          </a:p>
          <a:p>
            <a:r>
              <a:rPr lang="en-US" sz="2400" dirty="0"/>
              <a:t>A PowerPoint presentation on ALN reform</a:t>
            </a:r>
          </a:p>
          <a:p>
            <a:r>
              <a:rPr lang="en-US" sz="2400" dirty="0"/>
              <a:t>A guide to attachment </a:t>
            </a:r>
          </a:p>
          <a:p>
            <a:r>
              <a:rPr lang="en-US" sz="2400" dirty="0"/>
              <a:t>A cluster IEP</a:t>
            </a:r>
          </a:p>
        </p:txBody>
      </p:sp>
    </p:spTree>
    <p:extLst>
      <p:ext uri="{BB962C8B-B14F-4D97-AF65-F5344CB8AC3E}">
        <p14:creationId xmlns:p14="http://schemas.microsoft.com/office/powerpoint/2010/main" val="13811007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4AF53-94CD-4FA5-9D7B-3977E3366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do we maintain this?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ED898-7544-4464-87E6-511652FAEF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/>
              <a:t>Staff turnover is the main concern.</a:t>
            </a:r>
          </a:p>
          <a:p>
            <a:r>
              <a:rPr lang="en-US" sz="2400"/>
              <a:t>It is essential for this collaborative working to continue, for all staff in schools to be trained using this approach so that, if Alncos leave schools, this way of working is continued.</a:t>
            </a:r>
          </a:p>
          <a:p>
            <a:r>
              <a:rPr lang="en-US" sz="2400"/>
              <a:t>The need for information to be passed on to other staff in the school regarding pupils is highly important too.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93522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7AB9A02-D3FA-4078-AAE5-85BF52C52722}"/>
              </a:ext>
            </a:extLst>
          </p:cNvPr>
          <p:cNvSpPr txBox="1"/>
          <p:nvPr/>
        </p:nvSpPr>
        <p:spPr>
          <a:xfrm>
            <a:off x="166255" y="1385455"/>
            <a:ext cx="11762507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dirty="0"/>
              <a:t>"</a:t>
            </a:r>
            <a:r>
              <a:rPr lang="en-US" sz="6000" i="1" dirty="0"/>
              <a:t>Everything is done collaboratively. There are no lone geniuses anywhere</a:t>
            </a:r>
            <a:r>
              <a:rPr lang="en-US" sz="6000" dirty="0"/>
              <a:t>" </a:t>
            </a:r>
          </a:p>
          <a:p>
            <a:pPr algn="ctr"/>
            <a:r>
              <a:rPr lang="en-US" sz="6000"/>
              <a:t>-John Seely Brown (1998)  </a:t>
            </a:r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25721170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313DAAE-150E-4EAD-9213-97E34DBE7947}"/>
              </a:ext>
            </a:extLst>
          </p:cNvPr>
          <p:cNvSpPr txBox="1"/>
          <p:nvPr/>
        </p:nvSpPr>
        <p:spPr>
          <a:xfrm>
            <a:off x="3117273" y="817418"/>
            <a:ext cx="595745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/>
              <a:t>Thank you for listening</a:t>
            </a:r>
            <a:endParaRPr lang="en-US" sz="4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A7EB2D-38BB-475F-909E-ECAACD452F55}"/>
              </a:ext>
            </a:extLst>
          </p:cNvPr>
          <p:cNvSpPr txBox="1"/>
          <p:nvPr/>
        </p:nvSpPr>
        <p:spPr>
          <a:xfrm>
            <a:off x="4146839" y="3287857"/>
            <a:ext cx="389312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000"/>
              <a:t>Questions?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3911960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1068</Words>
  <Application>Microsoft Office PowerPoint</Application>
  <PresentationFormat>Widescreen</PresentationFormat>
  <Paragraphs>95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Arial,Sans-Serif</vt:lpstr>
      <vt:lpstr>Century Gothic</vt:lpstr>
      <vt:lpstr>Wingdings 2</vt:lpstr>
      <vt:lpstr>Quotable</vt:lpstr>
      <vt:lpstr>Workforce Development at Eastern Primary School </vt:lpstr>
      <vt:lpstr>Background of the school</vt:lpstr>
      <vt:lpstr>A need for staff to be equipped to support a range of needs</vt:lpstr>
      <vt:lpstr>Whole Staff training</vt:lpstr>
      <vt:lpstr>Individual Training courses</vt:lpstr>
      <vt:lpstr>External courses, value for money?</vt:lpstr>
      <vt:lpstr>Other ways to upskill staff</vt:lpstr>
      <vt:lpstr>PowerPoint Presentation</vt:lpstr>
      <vt:lpstr>Our cluster ALNCO Group</vt:lpstr>
      <vt:lpstr>Leaders amongst Leaders</vt:lpstr>
      <vt:lpstr>Cluster Educational Psychologist meetings</vt:lpstr>
      <vt:lpstr>Pros</vt:lpstr>
      <vt:lpstr>Cons</vt:lpstr>
      <vt:lpstr>Documents that we have produced to date</vt:lpstr>
      <vt:lpstr>How do we maintain this?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Rhian James</cp:lastModifiedBy>
  <cp:revision>753</cp:revision>
  <dcterms:created xsi:type="dcterms:W3CDTF">2020-01-21T08:22:58Z</dcterms:created>
  <dcterms:modified xsi:type="dcterms:W3CDTF">2020-01-22T19:53:42Z</dcterms:modified>
</cp:coreProperties>
</file>