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1" autoAdjust="0"/>
    <p:restoredTop sz="94660"/>
  </p:normalViewPr>
  <p:slideViewPr>
    <p:cSldViewPr snapToGrid="0">
      <p:cViewPr varScale="1">
        <p:scale>
          <a:sx n="101" d="100"/>
          <a:sy n="101" d="100"/>
        </p:scale>
        <p:origin x="3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C95F-7ABD-9F60-F7EA-15D7C899B4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9A9CB6-8508-A653-ECE2-B06EA9972B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96C216-BFA4-8EC6-46C4-AC95775D1AE1}"/>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69DEAC9E-FBD9-9B9B-27C8-4B235FC217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940DC0-02EE-509F-E417-A05F1DECD8C2}"/>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422639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1128-E090-192C-E94F-4D3B998760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CCEDB8-CC68-ED9D-021B-064D9578CD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8EB7B5-FCF3-343F-637C-8E312742EBFE}"/>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FD5626FF-0857-B2A3-E0CF-EC6B2ADC82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BAAB73-848D-9621-753D-8E9A7CEBC54A}"/>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756378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EA535-4A2B-99C6-C293-0658D1F533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43A720-EDFD-8F48-7DD0-0C3A60BEA1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CB3C97-12B8-D9F9-5326-C3B09F0A29B1}"/>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B6BEBBAA-97A1-5CFB-EC09-3AF374C525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EB786-A6B8-DCFC-1235-D1F51533C184}"/>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468480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F2DB-65B5-271A-68A3-4E832DC20C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D648FC-81A4-18ED-A351-9DB02C3F69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AA213A-C718-E29D-3298-EB7F38BBED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9CC82-BCB8-FF07-7CF9-BEEAF931C8AC}"/>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6" name="Footer Placeholder 5">
            <a:extLst>
              <a:ext uri="{FF2B5EF4-FFF2-40B4-BE49-F238E27FC236}">
                <a16:creationId xmlns:a16="http://schemas.microsoft.com/office/drawing/2014/main" id="{9DA1B066-5C30-45CF-9D5E-12DAD138CC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5BC35D-CF0E-C1B7-AD63-07B42EE9C7EA}"/>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1856004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D1EF9-DAC4-688E-80E5-974BA983F5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3602F7-F5C1-383B-E6D3-DCF0A3CCD0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BC9C43-38D0-01E4-0104-18DE054EC9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12EE59-0288-CB13-DEE2-6794C8FECD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AF9019-31BE-DC1A-B11F-B601F56B6B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77A38C-9E9C-929B-06D9-CC526CAC2464}"/>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8" name="Footer Placeholder 7">
            <a:extLst>
              <a:ext uri="{FF2B5EF4-FFF2-40B4-BE49-F238E27FC236}">
                <a16:creationId xmlns:a16="http://schemas.microsoft.com/office/drawing/2014/main" id="{83CFCFC3-5FED-520D-5D81-5964354C07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15EAB5-2E50-6AFA-0A46-057274F7F669}"/>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68812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F983E-A522-055C-8961-D54290B36F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3B77A1-BA2E-10A0-88AB-9DC2F0CF7092}"/>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4" name="Footer Placeholder 3">
            <a:extLst>
              <a:ext uri="{FF2B5EF4-FFF2-40B4-BE49-F238E27FC236}">
                <a16:creationId xmlns:a16="http://schemas.microsoft.com/office/drawing/2014/main" id="{42C215AE-C15A-EECF-DA19-9A9C9228A9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94622F-7F05-C2EC-7F85-4D283C9CAFA7}"/>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3954764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4FD7E5-3FF0-DA99-7A55-5AD6FF69F364}"/>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3" name="Footer Placeholder 2">
            <a:extLst>
              <a:ext uri="{FF2B5EF4-FFF2-40B4-BE49-F238E27FC236}">
                <a16:creationId xmlns:a16="http://schemas.microsoft.com/office/drawing/2014/main" id="{A3ECA4C5-D3AC-A490-7195-01017C8C20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985A50-CDF3-38F8-AA69-E38564CA19C8}"/>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2232032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1E904-A2C3-322A-95E6-B09699CE78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B16B2D-B6AB-CB4E-C8E6-FBED5332D1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D53438-86B9-6068-D00D-86E51B856A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99B1C7-6DA7-764F-AC25-82525F20177B}"/>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6" name="Footer Placeholder 5">
            <a:extLst>
              <a:ext uri="{FF2B5EF4-FFF2-40B4-BE49-F238E27FC236}">
                <a16:creationId xmlns:a16="http://schemas.microsoft.com/office/drawing/2014/main" id="{972B8078-9E0A-3C44-86AF-BA6D4750D3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DBC8EB-846E-A77C-6547-ED59E82A54ED}"/>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629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92A8-0946-B80C-01C9-351B7255B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4AA206-D37A-8256-83EA-ADA6CBBE0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617793-E231-D007-1AE8-EB15632ABE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E9ADBC-0A18-3D82-1C7F-F1975334599A}"/>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6" name="Footer Placeholder 5">
            <a:extLst>
              <a:ext uri="{FF2B5EF4-FFF2-40B4-BE49-F238E27FC236}">
                <a16:creationId xmlns:a16="http://schemas.microsoft.com/office/drawing/2014/main" id="{A4AF00A7-B222-B6F0-D7B3-E92D1ADD2F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6F6FA2-CAA3-C3A0-0023-CE1141A56D9B}"/>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3977513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2127C-364B-C629-4081-7B8C8406C1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ECD3FE-FF41-FC5B-2F47-B20BA2ED9C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BD809-B9F4-3FB7-BA57-DAF60C61FAF8}"/>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EEB81D4B-A016-2052-7FEC-1B13187AF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694BC-2F48-5E83-1E46-942D2106219F}"/>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3537234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1A1520-22DE-C320-E444-A568279CCA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C44E6-6C66-A37C-75F7-0B398FD450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8E9B6-1227-EA22-B9E3-AA79C414DAED}"/>
              </a:ext>
            </a:extLst>
          </p:cNvPr>
          <p:cNvSpPr>
            <a:spLocks noGrp="1"/>
          </p:cNvSpPr>
          <p:nvPr>
            <p:ph type="dt" sz="half" idx="10"/>
          </p:nvPr>
        </p:nvSpPr>
        <p:spPr/>
        <p:txBody>
          <a:body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1B01B826-95C9-3C83-5364-F689CC4D0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5AA628-2FAE-8035-3D07-D2975065EF89}"/>
              </a:ext>
            </a:extLst>
          </p:cNvPr>
          <p:cNvSpPr>
            <a:spLocks noGrp="1"/>
          </p:cNvSpPr>
          <p:nvPr>
            <p:ph type="sldNum" sz="quarter" idx="12"/>
          </p:nvPr>
        </p:nvSpPr>
        <p:spPr/>
        <p:txBody>
          <a:bodyPr/>
          <a:lstStyle/>
          <a:p>
            <a:fld id="{35F205B0-59FA-472C-A8F9-DC8444E978CB}" type="slidenum">
              <a:rPr lang="en-GB" smtClean="0"/>
              <a:t>‹#›</a:t>
            </a:fld>
            <a:endParaRPr lang="en-GB"/>
          </a:p>
        </p:txBody>
      </p:sp>
    </p:spTree>
    <p:extLst>
      <p:ext uri="{BB962C8B-B14F-4D97-AF65-F5344CB8AC3E}">
        <p14:creationId xmlns:p14="http://schemas.microsoft.com/office/powerpoint/2010/main" val="77623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C569F0-AE91-1382-A76E-FDE72D5742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FB4ED9-181D-0919-B585-F828DAB2F4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233075-3C45-20D8-A6DA-0F5BF87731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868FB4-0B26-4482-9EBF-7942F8334B16}" type="datetimeFigureOut">
              <a:rPr lang="en-GB" smtClean="0"/>
              <a:t>24/11/2025</a:t>
            </a:fld>
            <a:endParaRPr lang="en-GB"/>
          </a:p>
        </p:txBody>
      </p:sp>
      <p:sp>
        <p:nvSpPr>
          <p:cNvPr id="5" name="Footer Placeholder 4">
            <a:extLst>
              <a:ext uri="{FF2B5EF4-FFF2-40B4-BE49-F238E27FC236}">
                <a16:creationId xmlns:a16="http://schemas.microsoft.com/office/drawing/2014/main" id="{DA286F81-7CAF-6E3F-30F1-11A34AFEFF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1DE86D-B36D-577A-6128-B6CD3DC899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F205B0-59FA-472C-A8F9-DC8444E978CB}" type="slidenum">
              <a:rPr lang="en-GB" smtClean="0"/>
              <a:t>‹#›</a:t>
            </a:fld>
            <a:endParaRPr lang="en-GB"/>
          </a:p>
        </p:txBody>
      </p:sp>
    </p:spTree>
    <p:extLst>
      <p:ext uri="{BB962C8B-B14F-4D97-AF65-F5344CB8AC3E}">
        <p14:creationId xmlns:p14="http://schemas.microsoft.com/office/powerpoint/2010/main" val="747909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tel.com/insights/media-and-content-producers/impact-of-influencer-marketing-on-consumers-purchasing-journey/" TargetMode="External"/><Relationship Id="rId2" Type="http://schemas.openxmlformats.org/officeDocument/2006/relationships/hyperlink" Target="https://digitalmarketinginstitute.com/blog/20-influencer-marketing-statistics-that-will-surprise-yo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6C8BC2-4D5C-A7B5-05A4-32CAFE1033DB}"/>
              </a:ext>
            </a:extLst>
          </p:cNvPr>
          <p:cNvSpPr>
            <a:spLocks noGrp="1"/>
          </p:cNvSpPr>
          <p:nvPr>
            <p:ph type="title"/>
          </p:nvPr>
        </p:nvSpPr>
        <p:spPr>
          <a:xfrm>
            <a:off x="6392583" y="501651"/>
            <a:ext cx="4434720" cy="1716255"/>
          </a:xfrm>
        </p:spPr>
        <p:txBody>
          <a:bodyPr anchor="b">
            <a:normAutofit/>
          </a:bodyPr>
          <a:lstStyle/>
          <a:p>
            <a:r>
              <a:rPr lang="en-US" sz="3200" b="1" dirty="0">
                <a:latin typeface="Times New Roman" panose="02020603050405020304" pitchFamily="18" charset="0"/>
                <a:cs typeface="Times New Roman" panose="02020603050405020304" pitchFamily="18" charset="0"/>
              </a:rPr>
              <a:t>Why Influencer Marketing Matters Today</a:t>
            </a:r>
            <a:endParaRPr lang="en-GB" sz="3200" b="1"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923FF2-0C18-A8DA-1FA8-153DF43F2CA0}"/>
              </a:ext>
            </a:extLst>
          </p:cNvPr>
          <p:cNvPicPr>
            <a:picLocks noChangeAspect="1"/>
          </p:cNvPicPr>
          <p:nvPr/>
        </p:nvPicPr>
        <p:blipFill>
          <a:blip r:embed="rId2"/>
          <a:srcRect l="8797" r="2" b="2"/>
          <a:stretch>
            <a:fillRect/>
          </a:stretch>
        </p:blipFill>
        <p:spPr>
          <a:xfrm>
            <a:off x="279143" y="299508"/>
            <a:ext cx="5221625" cy="3010397"/>
          </a:xfrm>
          <a:prstGeom prst="rect">
            <a:avLst/>
          </a:prstGeom>
        </p:spPr>
      </p:pic>
      <p:pic>
        <p:nvPicPr>
          <p:cNvPr id="5" name="Picture 4">
            <a:extLst>
              <a:ext uri="{FF2B5EF4-FFF2-40B4-BE49-F238E27FC236}">
                <a16:creationId xmlns:a16="http://schemas.microsoft.com/office/drawing/2014/main" id="{D0D527B7-9E6F-73D7-B072-4BCF6E39B023}"/>
              </a:ext>
            </a:extLst>
          </p:cNvPr>
          <p:cNvPicPr>
            <a:picLocks noChangeAspect="1"/>
          </p:cNvPicPr>
          <p:nvPr/>
        </p:nvPicPr>
        <p:blipFill>
          <a:blip r:embed="rId3"/>
          <a:srcRect r="2541"/>
          <a:stretch>
            <a:fillRect/>
          </a:stretch>
        </p:blipFill>
        <p:spPr>
          <a:xfrm>
            <a:off x="279143" y="3548095"/>
            <a:ext cx="5221625" cy="3010397"/>
          </a:xfrm>
          <a:prstGeom prst="rect">
            <a:avLst/>
          </a:prstGeom>
        </p:spPr>
      </p:pic>
      <p:sp>
        <p:nvSpPr>
          <p:cNvPr id="3" name="Content Placeholder 2">
            <a:extLst>
              <a:ext uri="{FF2B5EF4-FFF2-40B4-BE49-F238E27FC236}">
                <a16:creationId xmlns:a16="http://schemas.microsoft.com/office/drawing/2014/main" id="{213B0310-69A1-ED75-C543-4E4DBE9CA3C4}"/>
              </a:ext>
            </a:extLst>
          </p:cNvPr>
          <p:cNvSpPr>
            <a:spLocks noGrp="1"/>
          </p:cNvSpPr>
          <p:nvPr>
            <p:ph idx="1"/>
          </p:nvPr>
        </p:nvSpPr>
        <p:spPr>
          <a:xfrm>
            <a:off x="6392583" y="2645922"/>
            <a:ext cx="4434721" cy="3710427"/>
          </a:xfrm>
        </p:spPr>
        <p:txBody>
          <a:bodyPr anchor="t">
            <a:normAutofit/>
          </a:bodyPr>
          <a:lstStyle/>
          <a:p>
            <a:r>
              <a:rPr lang="en-US" sz="1400" dirty="0">
                <a:solidFill>
                  <a:schemeClr val="tx1">
                    <a:alpha val="80000"/>
                  </a:schemeClr>
                </a:solidFill>
                <a:latin typeface="Times New Roman" panose="02020603050405020304" pitchFamily="18" charset="0"/>
                <a:cs typeface="Times New Roman" panose="02020603050405020304" pitchFamily="18" charset="0"/>
              </a:rPr>
              <a:t>Influencer marketing has gained significance in today's business landscape because customers trust online personalities more than traditional adverts (</a:t>
            </a:r>
            <a:r>
              <a:rPr lang="en-US" sz="1400" dirty="0" err="1">
                <a:solidFill>
                  <a:schemeClr val="tx1">
                    <a:alpha val="80000"/>
                  </a:schemeClr>
                </a:solidFill>
                <a:latin typeface="Times New Roman" panose="02020603050405020304" pitchFamily="18" charset="0"/>
                <a:cs typeface="Times New Roman" panose="02020603050405020304" pitchFamily="18" charset="0"/>
              </a:rPr>
              <a:t>Kanaveedu</a:t>
            </a:r>
            <a:r>
              <a:rPr lang="en-US" sz="1400" dirty="0">
                <a:solidFill>
                  <a:schemeClr val="tx1">
                    <a:alpha val="80000"/>
                  </a:schemeClr>
                </a:solidFill>
                <a:latin typeface="Times New Roman" panose="02020603050405020304" pitchFamily="18" charset="0"/>
                <a:cs typeface="Times New Roman" panose="02020603050405020304" pitchFamily="18" charset="0"/>
              </a:rPr>
              <a:t> and </a:t>
            </a:r>
            <a:r>
              <a:rPr lang="en-US" sz="1400" dirty="0" err="1">
                <a:solidFill>
                  <a:schemeClr val="tx1">
                    <a:alpha val="80000"/>
                  </a:schemeClr>
                </a:solidFill>
                <a:latin typeface="Times New Roman" panose="02020603050405020304" pitchFamily="18" charset="0"/>
                <a:cs typeface="Times New Roman" panose="02020603050405020304" pitchFamily="18" charset="0"/>
              </a:rPr>
              <a:t>Kalapurackal</a:t>
            </a:r>
            <a:r>
              <a:rPr lang="en-US" sz="1400" dirty="0">
                <a:solidFill>
                  <a:schemeClr val="tx1">
                    <a:alpha val="80000"/>
                  </a:schemeClr>
                </a:solidFill>
                <a:latin typeface="Times New Roman" panose="02020603050405020304" pitchFamily="18" charset="0"/>
                <a:cs typeface="Times New Roman" panose="02020603050405020304" pitchFamily="18" charset="0"/>
              </a:rPr>
              <a:t>, 2022). </a:t>
            </a:r>
          </a:p>
          <a:p>
            <a:r>
              <a:rPr lang="en-US" sz="1400" dirty="0">
                <a:solidFill>
                  <a:schemeClr val="tx1">
                    <a:alpha val="80000"/>
                  </a:schemeClr>
                </a:solidFill>
                <a:latin typeface="Times New Roman" panose="02020603050405020304" pitchFamily="18" charset="0"/>
                <a:cs typeface="Times New Roman" panose="02020603050405020304" pitchFamily="18" charset="0"/>
              </a:rPr>
              <a:t>Large numbers of consumers seek advice and product recommendations from the influencers they follow. Influencers also act as powerful opinion leader and can create change in consumer buying behavior (</a:t>
            </a:r>
            <a:r>
              <a:rPr lang="en-US" sz="1400" dirty="0" err="1">
                <a:solidFill>
                  <a:schemeClr val="tx1">
                    <a:alpha val="80000"/>
                  </a:schemeClr>
                </a:solidFill>
                <a:latin typeface="Times New Roman" panose="02020603050405020304" pitchFamily="18" charset="0"/>
                <a:cs typeface="Times New Roman" panose="02020603050405020304" pitchFamily="18" charset="0"/>
              </a:rPr>
              <a:t>Krisnawati</a:t>
            </a:r>
            <a:r>
              <a:rPr lang="en-US" sz="1400" dirty="0">
                <a:solidFill>
                  <a:schemeClr val="tx1">
                    <a:alpha val="80000"/>
                  </a:schemeClr>
                </a:solidFill>
                <a:latin typeface="Times New Roman" panose="02020603050405020304" pitchFamily="18" charset="0"/>
                <a:cs typeface="Times New Roman" panose="02020603050405020304" pitchFamily="18" charset="0"/>
              </a:rPr>
              <a:t> et al., 2025). Furthermore, influencers assist brands by providing a touchpoint for consumers for interactions that are more personal and relatable and therefore drive audience engagement and brand awareness (Vangelov, 2019). </a:t>
            </a:r>
          </a:p>
          <a:p>
            <a:r>
              <a:rPr lang="en-US" sz="1400" dirty="0">
                <a:solidFill>
                  <a:schemeClr val="tx1">
                    <a:alpha val="80000"/>
                  </a:schemeClr>
                </a:solidFill>
                <a:latin typeface="Times New Roman" panose="02020603050405020304" pitchFamily="18" charset="0"/>
                <a:cs typeface="Times New Roman" panose="02020603050405020304" pitchFamily="18" charset="0"/>
              </a:rPr>
              <a:t>With the advantages, brands and </a:t>
            </a:r>
            <a:r>
              <a:rPr lang="en-US" sz="1400" dirty="0" err="1">
                <a:solidFill>
                  <a:schemeClr val="tx1">
                    <a:alpha val="80000"/>
                  </a:schemeClr>
                </a:solidFill>
                <a:latin typeface="Times New Roman" panose="02020603050405020304" pitchFamily="18" charset="0"/>
                <a:cs typeface="Times New Roman" panose="02020603050405020304" pitchFamily="18" charset="0"/>
              </a:rPr>
              <a:t>organisations</a:t>
            </a:r>
            <a:r>
              <a:rPr lang="en-US" sz="1400" dirty="0">
                <a:solidFill>
                  <a:schemeClr val="tx1">
                    <a:alpha val="80000"/>
                  </a:schemeClr>
                </a:solidFill>
                <a:latin typeface="Times New Roman" panose="02020603050405020304" pitchFamily="18" charset="0"/>
                <a:cs typeface="Times New Roman" panose="02020603050405020304" pitchFamily="18" charset="0"/>
              </a:rPr>
              <a:t> across different industries have begun utilising influencer partnerships to connect with a particular audience and foster strong connections with consumers</a:t>
            </a:r>
            <a:r>
              <a:rPr lang="en-US" sz="1400" dirty="0">
                <a:solidFill>
                  <a:schemeClr val="tx1">
                    <a:alpha val="80000"/>
                  </a:schemeClr>
                </a:solidFill>
              </a:rPr>
              <a:t>.</a:t>
            </a:r>
            <a:endParaRPr lang="en-GB" sz="1400" dirty="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702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0F15F-0893-BE85-B1F7-CCECC8E2804B}"/>
              </a:ext>
            </a:extLst>
          </p:cNvPr>
          <p:cNvSpPr>
            <a:spLocks noGrp="1"/>
          </p:cNvSpPr>
          <p:nvPr>
            <p:ph type="title"/>
          </p:nvPr>
        </p:nvSpPr>
        <p:spPr>
          <a:xfrm>
            <a:off x="589009" y="502400"/>
            <a:ext cx="3367171" cy="1818064"/>
          </a:xfrm>
        </p:spPr>
        <p:txBody>
          <a:bodyPr>
            <a:normAutofit/>
          </a:bodyPr>
          <a:lstStyle/>
          <a:p>
            <a:pPr algn="ctr"/>
            <a:r>
              <a:rPr lang="en-GB" sz="3200" b="1" dirty="0">
                <a:latin typeface="Times New Roman" panose="02020603050405020304" pitchFamily="18" charset="0"/>
                <a:cs typeface="Times New Roman" panose="02020603050405020304" pitchFamily="18" charset="0"/>
              </a:rPr>
              <a:t>Key Findings from Research</a:t>
            </a:r>
          </a:p>
        </p:txBody>
      </p:sp>
      <p:pic>
        <p:nvPicPr>
          <p:cNvPr id="5" name="Picture 4">
            <a:extLst>
              <a:ext uri="{FF2B5EF4-FFF2-40B4-BE49-F238E27FC236}">
                <a16:creationId xmlns:a16="http://schemas.microsoft.com/office/drawing/2014/main" id="{F92B4552-CB76-414C-2B71-D616DC740823}"/>
              </a:ext>
            </a:extLst>
          </p:cNvPr>
          <p:cNvPicPr>
            <a:picLocks noChangeAspect="1"/>
          </p:cNvPicPr>
          <p:nvPr/>
        </p:nvPicPr>
        <p:blipFill>
          <a:blip r:embed="rId2"/>
          <a:srcRect b="27647"/>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 name="Picture 3">
            <a:extLst>
              <a:ext uri="{FF2B5EF4-FFF2-40B4-BE49-F238E27FC236}">
                <a16:creationId xmlns:a16="http://schemas.microsoft.com/office/drawing/2014/main" id="{E46A23EA-BB45-3B33-E867-4DE0CB14CD89}"/>
              </a:ext>
            </a:extLst>
          </p:cNvPr>
          <p:cNvPicPr>
            <a:picLocks noChangeAspect="1"/>
          </p:cNvPicPr>
          <p:nvPr/>
        </p:nvPicPr>
        <p:blipFill>
          <a:blip r:embed="rId3"/>
          <a:srcRect t="18384" r="2" b="22862"/>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8852B47A-A5A1-6A38-1C10-D70740D11CE5}"/>
              </a:ext>
            </a:extLst>
          </p:cNvPr>
          <p:cNvSpPr>
            <a:spLocks noGrp="1"/>
          </p:cNvSpPr>
          <p:nvPr>
            <p:ph idx="1"/>
          </p:nvPr>
        </p:nvSpPr>
        <p:spPr>
          <a:xfrm>
            <a:off x="5449633" y="3455208"/>
            <a:ext cx="5742432" cy="2344708"/>
          </a:xfrm>
        </p:spPr>
        <p:txBody>
          <a:bodyPr anchor="ctr">
            <a:noAutofit/>
          </a:bodyPr>
          <a:lstStyle/>
          <a:p>
            <a:r>
              <a:rPr lang="en-US" sz="1400" dirty="0">
                <a:latin typeface="Times New Roman" panose="02020603050405020304" pitchFamily="18" charset="0"/>
                <a:cs typeface="Times New Roman" panose="02020603050405020304" pitchFamily="18" charset="0"/>
              </a:rPr>
              <a:t>Research shows that influencer marketing is even more effective because it builds confidence, creates dialogue, and encourages consumer participation. Empirical research found that influencers move the consumer's perception of brands when followers see influencers as authentic and relatable leading to a greater impact of their message (Tanwar, Chaudhry and Srivastava, 2021). </a:t>
            </a:r>
          </a:p>
          <a:p>
            <a:r>
              <a:rPr lang="en-US" sz="1400" dirty="0">
                <a:latin typeface="Times New Roman" panose="02020603050405020304" pitchFamily="18" charset="0"/>
                <a:cs typeface="Times New Roman" panose="02020603050405020304" pitchFamily="18" charset="0"/>
              </a:rPr>
              <a:t>Influencers also help brands minimise the physical distance with their audience through their casual and friendly styles of communication (Vangelov, 2019). An important takeaway is influences to national consumer behavior with their product endorsements, and the outcomes are stronger for younger audiences, with social media being the favorite source for information (Rathod, 2022). Overall, influencers assist brands will canters down to actions, building real and durable brand stories, creating long-lasting trustworthiness.</a:t>
            </a:r>
            <a:endParaRPr lang="en-GB" sz="14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47874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B7529-EC1C-D5ED-B75E-40E044C0C360}"/>
              </a:ext>
            </a:extLst>
          </p:cNvPr>
          <p:cNvSpPr>
            <a:spLocks noGrp="1"/>
          </p:cNvSpPr>
          <p:nvPr>
            <p:ph type="title"/>
          </p:nvPr>
        </p:nvSpPr>
        <p:spPr>
          <a:xfrm>
            <a:off x="589009" y="502400"/>
            <a:ext cx="3367171" cy="1818064"/>
          </a:xfrm>
        </p:spPr>
        <p:txBody>
          <a:bodyPr>
            <a:normAutofit/>
          </a:bodyPr>
          <a:lstStyle/>
          <a:p>
            <a:pPr algn="ctr"/>
            <a:r>
              <a:rPr lang="en-GB" sz="3200" b="1" dirty="0">
                <a:latin typeface="Times New Roman" panose="02020603050405020304" pitchFamily="18" charset="0"/>
                <a:cs typeface="Times New Roman" panose="02020603050405020304" pitchFamily="18" charset="0"/>
              </a:rPr>
              <a:t>Real Example and Conclusion </a:t>
            </a:r>
          </a:p>
        </p:txBody>
      </p:sp>
      <p:pic>
        <p:nvPicPr>
          <p:cNvPr id="4" name="Picture 3">
            <a:extLst>
              <a:ext uri="{FF2B5EF4-FFF2-40B4-BE49-F238E27FC236}">
                <a16:creationId xmlns:a16="http://schemas.microsoft.com/office/drawing/2014/main" id="{50A45992-4321-B94C-A7E2-8EB47D5F12EE}"/>
              </a:ext>
            </a:extLst>
          </p:cNvPr>
          <p:cNvPicPr>
            <a:picLocks noChangeAspect="1"/>
          </p:cNvPicPr>
          <p:nvPr/>
        </p:nvPicPr>
        <p:blipFill>
          <a:blip r:embed="rId2"/>
          <a:srcRect l="5618" r="8691"/>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a:extLst>
              <a:ext uri="{FF2B5EF4-FFF2-40B4-BE49-F238E27FC236}">
                <a16:creationId xmlns:a16="http://schemas.microsoft.com/office/drawing/2014/main" id="{11EFA878-BB40-BE4F-337B-DBFEF325170E}"/>
              </a:ext>
            </a:extLst>
          </p:cNvPr>
          <p:cNvPicPr>
            <a:picLocks noChangeAspect="1"/>
          </p:cNvPicPr>
          <p:nvPr/>
        </p:nvPicPr>
        <p:blipFill>
          <a:blip r:embed="rId3"/>
          <a:srcRect l="46991" r="338"/>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FA3B5B7A-FFBC-8825-B399-12D7F232FE73}"/>
              </a:ext>
            </a:extLst>
          </p:cNvPr>
          <p:cNvSpPr>
            <a:spLocks noGrp="1"/>
          </p:cNvSpPr>
          <p:nvPr>
            <p:ph idx="1"/>
          </p:nvPr>
        </p:nvSpPr>
        <p:spPr>
          <a:xfrm>
            <a:off x="4619244" y="3720068"/>
            <a:ext cx="7384569" cy="2344708"/>
          </a:xfrm>
        </p:spPr>
        <p:txBody>
          <a:bodyPr anchor="ctr">
            <a:noAutofit/>
          </a:bodyPr>
          <a:lstStyle/>
          <a:p>
            <a:r>
              <a:rPr lang="en-US" sz="1400" dirty="0">
                <a:latin typeface="Times New Roman" panose="02020603050405020304" pitchFamily="18" charset="0"/>
                <a:cs typeface="Times New Roman" panose="02020603050405020304" pitchFamily="18" charset="0"/>
              </a:rPr>
              <a:t>The skincare company CeraVe has emerged as a compelling example of influencer marketing, skyrocketing in sales following its association with dermatology influencers on TikTok. The influencers provided product routine ideas and described product benefits in simple and digestible terms that the audience could digest. Importantly, this process resulted in audience trust being placed in CeraVe products and ultimately increasing the company's sales. The experience of CeraVe resonates well with studies that indicate when influencers communicate honestly and transparently, they are more likely to influence consumer behavior than meet consumer expectations (Tanwar, Chaudhry and Srivastava, 2021).</a:t>
            </a:r>
          </a:p>
          <a:p>
            <a:r>
              <a:rPr lang="en-US" sz="1400" dirty="0">
                <a:latin typeface="Times New Roman" panose="02020603050405020304" pitchFamily="18" charset="0"/>
                <a:cs typeface="Times New Roman" panose="02020603050405020304" pitchFamily="18" charset="0"/>
              </a:rPr>
              <a:t>One of the most successful aspects of influencer marketing is its capacity to generate trust, encourage attachment, and establish trustworthiness towards a brand within specific consumer groups in ways that potentially would not be possible via traditional marketing strategies. In contrast, influencer communication can be significant barriers to the effectiveness of influencer marketing when those influences are reducing their transparency and authenticity when communicating a product or endorsing too many products in one engagement. Nevertheless, the evidence overall still indicates that influencer marketing is a strong and effective marketing tool for businesses operating in today's economy (</a:t>
            </a:r>
            <a:r>
              <a:rPr lang="en-US" sz="1400" dirty="0" err="1">
                <a:latin typeface="Times New Roman" panose="02020603050405020304" pitchFamily="18" charset="0"/>
                <a:cs typeface="Times New Roman" panose="02020603050405020304" pitchFamily="18" charset="0"/>
              </a:rPr>
              <a:t>Krisnawati</a:t>
            </a:r>
            <a:r>
              <a:rPr lang="en-US" sz="1400" dirty="0">
                <a:latin typeface="Times New Roman" panose="02020603050405020304" pitchFamily="18" charset="0"/>
                <a:cs typeface="Times New Roman" panose="02020603050405020304" pitchFamily="18" charset="0"/>
              </a:rPr>
              <a:t> et al., 2025).</a:t>
            </a:r>
            <a:endParaRPr lang="en-GB" sz="14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798804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F597B-30CE-2B9F-8DD9-0FAD0889DB58}"/>
              </a:ext>
            </a:extLst>
          </p:cNvPr>
          <p:cNvSpPr>
            <a:spLocks noGrp="1"/>
          </p:cNvSpPr>
          <p:nvPr>
            <p:ph type="title"/>
          </p:nvPr>
        </p:nvSpPr>
        <p:spPr>
          <a:xfrm>
            <a:off x="1616054" y="1261137"/>
            <a:ext cx="8959893" cy="888360"/>
          </a:xfrm>
        </p:spPr>
        <p:txBody>
          <a:bodyPr anchor="b">
            <a:normAutofit/>
          </a:bodyPr>
          <a:lstStyle/>
          <a:p>
            <a:pPr algn="ctr"/>
            <a:r>
              <a:rPr lang="en-GB" sz="3200" b="1" dirty="0">
                <a:solidFill>
                  <a:schemeClr val="tx1">
                    <a:lumMod val="65000"/>
                    <a:lumOff val="35000"/>
                  </a:schemeClr>
                </a:solidFill>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A9D08827-2B20-0EF1-223C-B4123A83CC75}"/>
              </a:ext>
            </a:extLst>
          </p:cNvPr>
          <p:cNvSpPr>
            <a:spLocks noGrp="1"/>
          </p:cNvSpPr>
          <p:nvPr>
            <p:ph idx="1"/>
          </p:nvPr>
        </p:nvSpPr>
        <p:spPr>
          <a:xfrm>
            <a:off x="1616054" y="2427383"/>
            <a:ext cx="8959892" cy="3169482"/>
          </a:xfrm>
        </p:spPr>
        <p:txBody>
          <a:bodyPr anchor="t">
            <a:normAutofit/>
          </a:bodyPr>
          <a:lstStyle/>
          <a:p>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Kanaveedu</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A. and </a:t>
            </a:r>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Kalapurackal</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J.J., 2022. </a:t>
            </a:r>
            <a:r>
              <a:rPr lang="en-GB" sz="1400" i="1" dirty="0">
                <a:solidFill>
                  <a:schemeClr val="tx1">
                    <a:lumMod val="65000"/>
                    <a:lumOff val="35000"/>
                  </a:schemeClr>
                </a:solidFill>
                <a:latin typeface="Times New Roman" panose="02020603050405020304" pitchFamily="18" charset="0"/>
                <a:cs typeface="Times New Roman" panose="02020603050405020304" pitchFamily="18" charset="0"/>
              </a:rPr>
              <a:t>Influencer Marketing and Consumer Behaviour: A Systematic Literature.</a:t>
            </a:r>
          </a:p>
          <a:p>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Krisnawati</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V., </a:t>
            </a:r>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Pebrianggara</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A., </a:t>
            </a:r>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Rachmadany</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A. and </a:t>
            </a:r>
            <a:r>
              <a:rPr lang="en-GB" sz="1400" dirty="0" err="1">
                <a:solidFill>
                  <a:schemeClr val="tx1">
                    <a:lumMod val="65000"/>
                    <a:lumOff val="35000"/>
                  </a:schemeClr>
                </a:solidFill>
                <a:latin typeface="Times New Roman" panose="02020603050405020304" pitchFamily="18" charset="0"/>
                <a:cs typeface="Times New Roman" panose="02020603050405020304" pitchFamily="18" charset="0"/>
              </a:rPr>
              <a:t>Prasojo</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B.H., 2025. Systematic Literature Review: The Role of Digital Influencers in Digital Marketing. </a:t>
            </a:r>
            <a:r>
              <a:rPr lang="en-GB" sz="1400" i="1" dirty="0">
                <a:solidFill>
                  <a:schemeClr val="tx1">
                    <a:lumMod val="65000"/>
                    <a:lumOff val="35000"/>
                  </a:schemeClr>
                </a:solidFill>
                <a:latin typeface="Times New Roman" panose="02020603050405020304" pitchFamily="18" charset="0"/>
                <a:cs typeface="Times New Roman" panose="02020603050405020304" pitchFamily="18" charset="0"/>
              </a:rPr>
              <a:t>Proceeding of International Conference on Social Science and Humanity,</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2(1), pp.188–203.</a:t>
            </a:r>
          </a:p>
          <a:p>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Rathod, H.S., 2022. </a:t>
            </a:r>
            <a:r>
              <a:rPr lang="en-GB" sz="1400" i="1" dirty="0">
                <a:solidFill>
                  <a:schemeClr val="tx1">
                    <a:lumMod val="65000"/>
                    <a:lumOff val="35000"/>
                  </a:schemeClr>
                </a:solidFill>
                <a:latin typeface="Times New Roman" panose="02020603050405020304" pitchFamily="18" charset="0"/>
                <a:cs typeface="Times New Roman" panose="02020603050405020304" pitchFamily="18" charset="0"/>
              </a:rPr>
              <a:t>Influencer marketing: a new marketing communication trend</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Doctoral dissertation, Institute of Business Management.</a:t>
            </a:r>
          </a:p>
          <a:p>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Tanwar, A.S., Chaudhry, H. and Srivastava, M.K., 2021. Influencer marketing as a tool of digital consumer engagement: A systematic literature review. </a:t>
            </a:r>
            <a:r>
              <a:rPr lang="en-GB" sz="1400" i="1" dirty="0">
                <a:solidFill>
                  <a:schemeClr val="tx1">
                    <a:lumMod val="65000"/>
                    <a:lumOff val="35000"/>
                  </a:schemeClr>
                </a:solidFill>
                <a:latin typeface="Times New Roman" panose="02020603050405020304" pitchFamily="18" charset="0"/>
                <a:cs typeface="Times New Roman" panose="02020603050405020304" pitchFamily="18" charset="0"/>
              </a:rPr>
              <a:t>Indian Journal of Marketing</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51(10), pp.27–42.</a:t>
            </a:r>
          </a:p>
          <a:p>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Vangelov, N., 2019. Efficient communication through influencer marketing. </a:t>
            </a:r>
            <a:r>
              <a:rPr lang="en-GB" sz="1400" i="1" dirty="0">
                <a:solidFill>
                  <a:schemeClr val="tx1">
                    <a:lumMod val="65000"/>
                    <a:lumOff val="35000"/>
                  </a:schemeClr>
                </a:solidFill>
                <a:latin typeface="Times New Roman" panose="02020603050405020304" pitchFamily="18" charset="0"/>
                <a:cs typeface="Times New Roman" panose="02020603050405020304" pitchFamily="18" charset="0"/>
              </a:rPr>
              <a:t>Styles of Communication</a:t>
            </a:r>
            <a:r>
              <a:rPr lang="en-GB" sz="1400" dirty="0">
                <a:solidFill>
                  <a:schemeClr val="tx1">
                    <a:lumMod val="65000"/>
                    <a:lumOff val="35000"/>
                  </a:schemeClr>
                </a:solidFill>
                <a:latin typeface="Times New Roman" panose="02020603050405020304" pitchFamily="18" charset="0"/>
                <a:cs typeface="Times New Roman" panose="02020603050405020304" pitchFamily="18" charset="0"/>
              </a:rPr>
              <a:t>, 11(1).</a:t>
            </a:r>
          </a:p>
          <a:p>
            <a:r>
              <a:rPr lang="en-GB" sz="1400" dirty="0">
                <a:solidFill>
                  <a:schemeClr val="tx1">
                    <a:lumMod val="65000"/>
                    <a:lumOff val="35000"/>
                  </a:schemeClr>
                </a:solidFill>
                <a:latin typeface="Times New Roman" panose="02020603050405020304" pitchFamily="18" charset="0"/>
                <a:cs typeface="Times New Roman" panose="02020603050405020304" pitchFamily="18" charset="0"/>
                <a:hlinkClick r:id="rId2"/>
              </a:rPr>
              <a:t>https://digitalmarketinginstitute.com/blog/20-influencer-marketing-statistics-that-will-surprise-you</a:t>
            </a:r>
            <a:endParaRPr lang="en-GB" sz="1400" dirty="0">
              <a:solidFill>
                <a:schemeClr val="tx1">
                  <a:lumMod val="65000"/>
                  <a:lumOff val="35000"/>
                </a:schemeClr>
              </a:solidFill>
              <a:latin typeface="Times New Roman" panose="02020603050405020304" pitchFamily="18" charset="0"/>
              <a:cs typeface="Times New Roman" panose="02020603050405020304" pitchFamily="18" charset="0"/>
            </a:endParaRPr>
          </a:p>
          <a:p>
            <a:r>
              <a:rPr lang="en-GB" sz="1400">
                <a:solidFill>
                  <a:schemeClr val="tx1">
                    <a:lumMod val="65000"/>
                    <a:lumOff val="35000"/>
                  </a:schemeClr>
                </a:solidFill>
                <a:latin typeface="Times New Roman" panose="02020603050405020304" pitchFamily="18" charset="0"/>
                <a:cs typeface="Times New Roman" panose="02020603050405020304" pitchFamily="18" charset="0"/>
                <a:hlinkClick r:id="rId3"/>
              </a:rPr>
              <a:t>https://www.mintel.com/insights/media-and-content-producers/impact-of-influencer-marketing-on-consumers-purchasing-journey/</a:t>
            </a:r>
            <a:r>
              <a:rPr lang="en-GB" sz="1400">
                <a:solidFill>
                  <a:schemeClr val="tx1">
                    <a:lumMod val="65000"/>
                    <a:lumOff val="35000"/>
                  </a:schemeClr>
                </a:solidFill>
                <a:latin typeface="Times New Roman" panose="02020603050405020304" pitchFamily="18" charset="0"/>
                <a:cs typeface="Times New Roman" panose="02020603050405020304" pitchFamily="18" charset="0"/>
              </a:rPr>
              <a:t> </a:t>
            </a:r>
          </a:p>
          <a:p>
            <a:endParaRPr lang="en-GB" sz="140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1266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676</Words>
  <PresentationFormat>Widescreen</PresentationFormat>
  <Paragraphs>18</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Times New Roman</vt:lpstr>
      <vt:lpstr>Office Theme</vt:lpstr>
      <vt:lpstr>Why Influencer Marketing Matters Today</vt:lpstr>
      <vt:lpstr>Key Findings from Research</vt:lpstr>
      <vt:lpstr>Real Example and 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2025-11-24T02:55:14Z</dcterms:created>
  <dcterms:modified xsi:type="dcterms:W3CDTF">2025-11-24T03:50:23Z</dcterms:modified>
</cp:coreProperties>
</file>