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325" r:id="rId17"/>
    <p:sldId id="326" r:id="rId18"/>
    <p:sldId id="283" r:id="rId19"/>
    <p:sldId id="284" r:id="rId20"/>
    <p:sldId id="285" r:id="rId21"/>
    <p:sldId id="286" r:id="rId22"/>
    <p:sldId id="287" r:id="rId23"/>
    <p:sldId id="288" r:id="rId24"/>
    <p:sldId id="289" r:id="rId25"/>
    <p:sldId id="290" r:id="rId26"/>
    <p:sldId id="292" r:id="rId27"/>
    <p:sldId id="293" r:id="rId28"/>
    <p:sldId id="294" r:id="rId29"/>
    <p:sldId id="296" r:id="rId30"/>
    <p:sldId id="295" r:id="rId31"/>
    <p:sldId id="297" r:id="rId32"/>
    <p:sldId id="298" r:id="rId33"/>
    <p:sldId id="299" r:id="rId34"/>
    <p:sldId id="300" r:id="rId35"/>
    <p:sldId id="301" r:id="rId36"/>
    <p:sldId id="302" r:id="rId37"/>
    <p:sldId id="328" r:id="rId38"/>
    <p:sldId id="304" r:id="rId39"/>
    <p:sldId id="329" r:id="rId40"/>
    <p:sldId id="330" r:id="rId41"/>
    <p:sldId id="305" r:id="rId42"/>
    <p:sldId id="307" r:id="rId43"/>
    <p:sldId id="316" r:id="rId44"/>
    <p:sldId id="317" r:id="rId45"/>
    <p:sldId id="318" r:id="rId46"/>
    <p:sldId id="319" r:id="rId47"/>
    <p:sldId id="320" r:id="rId48"/>
    <p:sldId id="331" r:id="rId49"/>
    <p:sldId id="321" r:id="rId50"/>
    <p:sldId id="322" r:id="rId51"/>
    <p:sldId id="308" r:id="rId52"/>
    <p:sldId id="309" r:id="rId53"/>
    <p:sldId id="310" r:id="rId54"/>
    <p:sldId id="311" r:id="rId55"/>
    <p:sldId id="312" r:id="rId56"/>
    <p:sldId id="313" r:id="rId57"/>
    <p:sldId id="323" r:id="rId58"/>
    <p:sldId id="324" r:id="rId59"/>
    <p:sldId id="332"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465" autoAdjust="0"/>
  </p:normalViewPr>
  <p:slideViewPr>
    <p:cSldViewPr>
      <p:cViewPr varScale="1">
        <p:scale>
          <a:sx n="103" d="100"/>
          <a:sy n="103" d="100"/>
        </p:scale>
        <p:origin x="23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B6882E-6CC0-4316-BF40-8DCC0E25A6F1}" type="datetimeFigureOut">
              <a:rPr lang="en-GB" smtClean="0"/>
              <a:t>28/09/2017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263A88-A030-4F12-BCA8-C05D8FECB38F}" type="slidenum">
              <a:rPr lang="en-GB" smtClean="0"/>
              <a:t>‹#›</a:t>
            </a:fld>
            <a:endParaRPr lang="en-GB"/>
          </a:p>
        </p:txBody>
      </p:sp>
    </p:spTree>
    <p:extLst>
      <p:ext uri="{BB962C8B-B14F-4D97-AF65-F5344CB8AC3E}">
        <p14:creationId xmlns:p14="http://schemas.microsoft.com/office/powerpoint/2010/main" val="871874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263A88-A030-4F12-BCA8-C05D8FECB38F}" type="slidenum">
              <a:rPr lang="en-GB" smtClean="0"/>
              <a:t>26</a:t>
            </a:fld>
            <a:endParaRPr lang="en-GB"/>
          </a:p>
        </p:txBody>
      </p:sp>
    </p:spTree>
    <p:extLst>
      <p:ext uri="{BB962C8B-B14F-4D97-AF65-F5344CB8AC3E}">
        <p14:creationId xmlns:p14="http://schemas.microsoft.com/office/powerpoint/2010/main" val="8320242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1EA71B-2773-4F54-A1ED-FEC32C9C1442}" type="datetimeFigureOut">
              <a:rPr lang="en-US" smtClean="0"/>
              <a:t>9/28/2017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C7598D-D919-4EF7-94F6-352CD134F40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1EA71B-2773-4F54-A1ED-FEC32C9C1442}" type="datetimeFigureOut">
              <a:rPr lang="en-US" smtClean="0"/>
              <a:t>9/28/2017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C7598D-D919-4EF7-94F6-352CD134F406}"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41EA71B-2773-4F54-A1ED-FEC32C9C1442}" type="datetimeFigureOut">
              <a:rPr lang="en-US" smtClean="0"/>
              <a:t>9/28/2017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C7598D-D919-4EF7-94F6-352CD134F40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A41EA71B-2773-4F54-A1ED-FEC32C9C1442}" type="datetimeFigureOut">
              <a:rPr lang="en-US" smtClean="0"/>
              <a:t>9/28/2017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C7598D-D919-4EF7-94F6-352CD134F406}"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41EA71B-2773-4F54-A1ED-FEC32C9C1442}" type="datetimeFigureOut">
              <a:rPr lang="en-US" smtClean="0"/>
              <a:t>9/28/2017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C7598D-D919-4EF7-94F6-352CD134F40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41EA71B-2773-4F54-A1ED-FEC32C9C1442}" type="datetimeFigureOut">
              <a:rPr lang="en-US" smtClean="0"/>
              <a:t>9/28/2017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C7598D-D919-4EF7-94F6-352CD134F40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A41EA71B-2773-4F54-A1ED-FEC32C9C1442}" type="datetimeFigureOut">
              <a:rPr lang="en-US" smtClean="0"/>
              <a:t>9/28/2017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C7598D-D919-4EF7-94F6-352CD134F40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A41EA71B-2773-4F54-A1ED-FEC32C9C1442}" type="datetimeFigureOut">
              <a:rPr lang="en-US" smtClean="0"/>
              <a:t>9/28/2017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C7598D-D919-4EF7-94F6-352CD134F406}"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1EA71B-2773-4F54-A1ED-FEC32C9C1442}" type="datetimeFigureOut">
              <a:rPr lang="en-US" smtClean="0"/>
              <a:t>9/28/2017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C7598D-D919-4EF7-94F6-352CD134F406}"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1EA71B-2773-4F54-A1ED-FEC32C9C1442}" type="datetimeFigureOut">
              <a:rPr lang="en-US" smtClean="0"/>
              <a:t>9/28/2017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C7598D-D919-4EF7-94F6-352CD134F40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A41EA71B-2773-4F54-A1ED-FEC32C9C1442}" type="datetimeFigureOut">
              <a:rPr lang="en-US" smtClean="0"/>
              <a:t>9/28/2017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C7598D-D919-4EF7-94F6-352CD134F406}"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A41EA71B-2773-4F54-A1ED-FEC32C9C1442}" type="datetimeFigureOut">
              <a:rPr lang="en-US" smtClean="0"/>
              <a:t>9/28/2017</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15C7598D-D919-4EF7-94F6-352CD134F406}"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psychologytoday.com/"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Referencing, Paraphrasing and avoiding plagiarism</a:t>
            </a:r>
            <a:endParaRPr lang="en-US" dirty="0"/>
          </a:p>
        </p:txBody>
      </p:sp>
      <p:sp>
        <p:nvSpPr>
          <p:cNvPr id="3" name="Subtitle 2"/>
          <p:cNvSpPr>
            <a:spLocks noGrp="1"/>
          </p:cNvSpPr>
          <p:nvPr>
            <p:ph type="subTitle" idx="1"/>
          </p:nvPr>
        </p:nvSpPr>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3581400"/>
            <a:ext cx="3986501" cy="2967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5282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GB" altLang="en-US" smtClean="0"/>
              <a:t>Aims of the Lecture</a:t>
            </a:r>
          </a:p>
        </p:txBody>
      </p:sp>
      <p:sp>
        <p:nvSpPr>
          <p:cNvPr id="3075" name="Rectangle 3"/>
          <p:cNvSpPr>
            <a:spLocks noGrp="1" noChangeArrowheads="1"/>
          </p:cNvSpPr>
          <p:nvPr>
            <p:ph type="body" idx="1"/>
          </p:nvPr>
        </p:nvSpPr>
        <p:spPr/>
        <p:txBody>
          <a:bodyPr/>
          <a:lstStyle/>
          <a:p>
            <a:pPr eaLnBrk="1" hangingPunct="1"/>
            <a:r>
              <a:rPr lang="en-US" altLang="en-US" dirty="0" smtClean="0"/>
              <a:t>To define Plagiarism. </a:t>
            </a:r>
          </a:p>
          <a:p>
            <a:pPr eaLnBrk="1" hangingPunct="1"/>
            <a:endParaRPr lang="en-US" altLang="en-US" dirty="0" smtClean="0"/>
          </a:p>
          <a:p>
            <a:pPr eaLnBrk="1" hangingPunct="1"/>
            <a:r>
              <a:rPr lang="en-US" altLang="en-US" dirty="0" smtClean="0"/>
              <a:t>Tips to Overcome Plagiarism. </a:t>
            </a:r>
          </a:p>
          <a:p>
            <a:pPr eaLnBrk="1" hangingPunct="1"/>
            <a:endParaRPr lang="en-US" altLang="en-US" dirty="0" smtClean="0"/>
          </a:p>
          <a:p>
            <a:pPr eaLnBrk="1" hangingPunct="1"/>
            <a:r>
              <a:rPr lang="en-US" altLang="en-US" dirty="0" smtClean="0"/>
              <a:t>A brief reminder/recap of </a:t>
            </a:r>
            <a:r>
              <a:rPr lang="en-US" altLang="en-US" dirty="0" err="1" smtClean="0"/>
              <a:t>turnitin</a:t>
            </a:r>
            <a:endParaRPr lang="en-US" altLang="en-US" dirty="0" smtClean="0"/>
          </a:p>
          <a:p>
            <a:pPr eaLnBrk="1" hangingPunct="1"/>
            <a:endParaRPr lang="en-US" altLang="en-US" dirty="0" smtClean="0"/>
          </a:p>
          <a:p>
            <a:pPr eaLnBrk="1" hangingPunct="1"/>
            <a:r>
              <a:rPr lang="en-US" altLang="en-US" dirty="0" smtClean="0"/>
              <a:t>Introduction to referencing.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295400"/>
            <a:ext cx="4133850" cy="23149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15089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altLang="en-US" smtClean="0"/>
              <a:t>What is Plagiarism? </a:t>
            </a:r>
          </a:p>
        </p:txBody>
      </p:sp>
      <p:sp>
        <p:nvSpPr>
          <p:cNvPr id="5123" name="Rectangle 3"/>
          <p:cNvSpPr>
            <a:spLocks noGrp="1" noChangeArrowheads="1"/>
          </p:cNvSpPr>
          <p:nvPr>
            <p:ph type="body" idx="1"/>
          </p:nvPr>
        </p:nvSpPr>
        <p:spPr/>
        <p:txBody>
          <a:bodyPr/>
          <a:lstStyle/>
          <a:p>
            <a:pPr eaLnBrk="1" hangingPunct="1"/>
            <a:r>
              <a:rPr lang="en-GB" altLang="en-US" dirty="0" smtClean="0"/>
              <a:t>Plagiarism has been defined as is ‘using the work of others without acknowledging your source of information or inspiration’.</a:t>
            </a:r>
          </a:p>
          <a:p>
            <a:pPr marL="0" indent="0" eaLnBrk="1" hangingPunct="1">
              <a:buNone/>
            </a:pPr>
            <a:r>
              <a:rPr lang="en-GB" altLang="en-US" dirty="0"/>
              <a:t>	</a:t>
            </a:r>
            <a:r>
              <a:rPr lang="en-GB" altLang="en-US" dirty="0" smtClean="0"/>
              <a:t>			Cottrell (2008: p 128)</a:t>
            </a:r>
          </a:p>
          <a:p>
            <a:pPr eaLnBrk="1" hangingPunct="1"/>
            <a:endParaRPr lang="en-GB" altLang="en-US" dirty="0" smtClean="0"/>
          </a:p>
          <a:p>
            <a:pPr eaLnBrk="1" hangingPunct="1"/>
            <a:r>
              <a:rPr lang="en-GB" altLang="en-US" dirty="0" smtClean="0"/>
              <a:t>Types of Plagiarism include: </a:t>
            </a:r>
          </a:p>
          <a:p>
            <a:pPr eaLnBrk="1" hangingPunct="1"/>
            <a:endParaRPr lang="en-GB" altLang="en-US"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4572000"/>
            <a:ext cx="2671563" cy="1482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79200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mtClean="0"/>
              <a:t>What is Plagairism</a:t>
            </a:r>
          </a:p>
        </p:txBody>
      </p:sp>
      <p:sp>
        <p:nvSpPr>
          <p:cNvPr id="6147" name="Rectangle 3"/>
          <p:cNvSpPr>
            <a:spLocks noGrp="1" noChangeArrowheads="1"/>
          </p:cNvSpPr>
          <p:nvPr>
            <p:ph type="body" idx="1"/>
          </p:nvPr>
        </p:nvSpPr>
        <p:spPr>
          <a:xfrm>
            <a:off x="867833" y="2590800"/>
            <a:ext cx="7408333" cy="3840163"/>
          </a:xfrm>
        </p:spPr>
        <p:txBody>
          <a:bodyPr>
            <a:normAutofit fontScale="92500" lnSpcReduction="10000"/>
          </a:bodyPr>
          <a:lstStyle/>
          <a:p>
            <a:pPr eaLnBrk="1" hangingPunct="1"/>
            <a:r>
              <a:rPr lang="en-GB" altLang="en-US" sz="2700" dirty="0" smtClean="0"/>
              <a:t>Using words more or less exactly as they have been used in articles, lectures, television programmes, books or anywhere else.</a:t>
            </a:r>
          </a:p>
          <a:p>
            <a:pPr eaLnBrk="1" hangingPunct="1"/>
            <a:r>
              <a:rPr lang="en-GB" altLang="en-US" sz="2700" dirty="0" smtClean="0"/>
              <a:t>Using other people’s ideas or theories without saying whose ideas they are.</a:t>
            </a:r>
          </a:p>
          <a:p>
            <a:pPr eaLnBrk="1" hangingPunct="1"/>
            <a:r>
              <a:rPr lang="en-GB" altLang="en-US" sz="2700" dirty="0" smtClean="0"/>
              <a:t>Paraphrasing what you read or hear without stating where it comes from. </a:t>
            </a:r>
          </a:p>
          <a:p>
            <a:pPr eaLnBrk="1" hangingPunct="1"/>
            <a:r>
              <a:rPr lang="en-GB" altLang="en-US" sz="2700" dirty="0" smtClean="0"/>
              <a:t>Even if you change words or sentences you have ‘borrowed’ or put in a different order, the result is still plagiarism.</a:t>
            </a:r>
          </a:p>
          <a:p>
            <a:pPr eaLnBrk="1" hangingPunct="1"/>
            <a:endParaRPr lang="en-GB" altLang="en-US" sz="2800" dirty="0" smtClean="0"/>
          </a:p>
        </p:txBody>
      </p:sp>
    </p:spTree>
    <p:extLst>
      <p:ext uri="{BB962C8B-B14F-4D97-AF65-F5344CB8AC3E}">
        <p14:creationId xmlns:p14="http://schemas.microsoft.com/office/powerpoint/2010/main" val="1497768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sz="4000" smtClean="0"/>
              <a:t>Plagiarism is an Academic Offence. </a:t>
            </a:r>
          </a:p>
        </p:txBody>
      </p:sp>
      <p:sp>
        <p:nvSpPr>
          <p:cNvPr id="10243" name="Rectangle 3"/>
          <p:cNvSpPr>
            <a:spLocks noGrp="1" noChangeArrowheads="1"/>
          </p:cNvSpPr>
          <p:nvPr>
            <p:ph type="body" idx="1"/>
          </p:nvPr>
        </p:nvSpPr>
        <p:spPr/>
        <p:txBody>
          <a:bodyPr>
            <a:normAutofit lnSpcReduction="10000"/>
          </a:bodyPr>
          <a:lstStyle/>
          <a:p>
            <a:pPr eaLnBrk="1" hangingPunct="1"/>
            <a:endParaRPr lang="en-GB" altLang="en-US" dirty="0" smtClean="0"/>
          </a:p>
          <a:p>
            <a:pPr eaLnBrk="1" hangingPunct="1"/>
            <a:r>
              <a:rPr lang="en-GB" altLang="en-US" dirty="0" smtClean="0"/>
              <a:t>Plagiarism is seen as a serious academic offence in British Universities. </a:t>
            </a:r>
          </a:p>
          <a:p>
            <a:pPr eaLnBrk="1" hangingPunct="1"/>
            <a:endParaRPr lang="en-GB" altLang="en-US" dirty="0" smtClean="0"/>
          </a:p>
          <a:p>
            <a:pPr eaLnBrk="1" hangingPunct="1"/>
            <a:r>
              <a:rPr lang="en-GB" altLang="en-US" dirty="0" smtClean="0"/>
              <a:t>Work considered to be plagiarised will invariably be disqualified</a:t>
            </a:r>
            <a:r>
              <a:rPr lang="en-GB" altLang="en-US" dirty="0"/>
              <a:t> </a:t>
            </a:r>
            <a:r>
              <a:rPr lang="en-GB" altLang="en-US" dirty="0" smtClean="0"/>
              <a:t>and awarded 0.</a:t>
            </a:r>
          </a:p>
          <a:p>
            <a:pPr eaLnBrk="1" hangingPunct="1"/>
            <a:endParaRPr lang="en-GB" altLang="en-US" dirty="0" smtClean="0"/>
          </a:p>
          <a:p>
            <a:pPr eaLnBrk="1" hangingPunct="1"/>
            <a:r>
              <a:rPr lang="en-GB" altLang="en-US" dirty="0" smtClean="0"/>
              <a:t>Please see your Student Handbook (located on your home page Moodle).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1295400"/>
            <a:ext cx="3124200" cy="17518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03280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mtClean="0"/>
              <a:t>Avoiding Plagiarism</a:t>
            </a:r>
          </a:p>
        </p:txBody>
      </p:sp>
      <p:sp>
        <p:nvSpPr>
          <p:cNvPr id="11267" name="Rectangle 3"/>
          <p:cNvSpPr>
            <a:spLocks noGrp="1" noChangeArrowheads="1"/>
          </p:cNvSpPr>
          <p:nvPr>
            <p:ph type="body" idx="1"/>
          </p:nvPr>
        </p:nvSpPr>
        <p:spPr/>
        <p:txBody>
          <a:bodyPr>
            <a:normAutofit fontScale="92500" lnSpcReduction="20000"/>
          </a:bodyPr>
          <a:lstStyle/>
          <a:p>
            <a:pPr algn="ctr" eaLnBrk="1" hangingPunct="1">
              <a:lnSpc>
                <a:spcPct val="90000"/>
              </a:lnSpc>
              <a:buClr>
                <a:schemeClr val="folHlink"/>
              </a:buClr>
              <a:buFont typeface="Wingdings" pitchFamily="2" charset="2"/>
              <a:buNone/>
            </a:pPr>
            <a:r>
              <a:rPr lang="en-GB" altLang="en-US" dirty="0" smtClean="0"/>
              <a:t>WHAT SHOULD I READ?</a:t>
            </a:r>
          </a:p>
          <a:p>
            <a:pPr eaLnBrk="1" hangingPunct="1">
              <a:lnSpc>
                <a:spcPct val="90000"/>
              </a:lnSpc>
              <a:buClr>
                <a:schemeClr val="folHlink"/>
              </a:buClr>
              <a:buFont typeface="Wingdings" pitchFamily="2" charset="2"/>
              <a:buChar char="Ø"/>
            </a:pPr>
            <a:r>
              <a:rPr lang="en-GB" altLang="en-US" sz="2800" dirty="0" smtClean="0"/>
              <a:t>Books</a:t>
            </a:r>
          </a:p>
          <a:p>
            <a:pPr eaLnBrk="1" hangingPunct="1">
              <a:lnSpc>
                <a:spcPct val="90000"/>
              </a:lnSpc>
              <a:buClr>
                <a:schemeClr val="folHlink"/>
              </a:buClr>
              <a:buFont typeface="Wingdings" pitchFamily="2" charset="2"/>
              <a:buChar char="Ø"/>
            </a:pPr>
            <a:r>
              <a:rPr lang="en-GB" altLang="en-US" sz="2800" dirty="0" smtClean="0"/>
              <a:t>Journals</a:t>
            </a:r>
          </a:p>
          <a:p>
            <a:pPr eaLnBrk="1" hangingPunct="1">
              <a:lnSpc>
                <a:spcPct val="90000"/>
              </a:lnSpc>
              <a:buClr>
                <a:schemeClr val="folHlink"/>
              </a:buClr>
              <a:buFont typeface="Wingdings" pitchFamily="2" charset="2"/>
              <a:buChar char="Ø"/>
            </a:pPr>
            <a:r>
              <a:rPr lang="en-GB" altLang="en-US" sz="2800" dirty="0" smtClean="0"/>
              <a:t>Government Publications</a:t>
            </a:r>
          </a:p>
          <a:p>
            <a:pPr eaLnBrk="1" hangingPunct="1">
              <a:lnSpc>
                <a:spcPct val="90000"/>
              </a:lnSpc>
              <a:buClr>
                <a:schemeClr val="folHlink"/>
              </a:buClr>
              <a:buFont typeface="Wingdings" pitchFamily="2" charset="2"/>
              <a:buChar char="Ø"/>
            </a:pPr>
            <a:r>
              <a:rPr lang="en-GB" altLang="en-US" sz="2800" dirty="0" smtClean="0"/>
              <a:t>Websites</a:t>
            </a:r>
          </a:p>
          <a:p>
            <a:pPr eaLnBrk="1" hangingPunct="1">
              <a:lnSpc>
                <a:spcPct val="90000"/>
              </a:lnSpc>
              <a:buClr>
                <a:schemeClr val="folHlink"/>
              </a:buClr>
              <a:buFont typeface="Wingdings" pitchFamily="2" charset="2"/>
              <a:buChar char="Ø"/>
            </a:pPr>
            <a:r>
              <a:rPr lang="en-GB" altLang="en-US" sz="2800" dirty="0" smtClean="0"/>
              <a:t>E-mails</a:t>
            </a:r>
          </a:p>
          <a:p>
            <a:pPr eaLnBrk="1" hangingPunct="1">
              <a:lnSpc>
                <a:spcPct val="90000"/>
              </a:lnSpc>
              <a:buClr>
                <a:schemeClr val="folHlink"/>
              </a:buClr>
              <a:buFont typeface="Wingdings" pitchFamily="2" charset="2"/>
              <a:buChar char="Ø"/>
            </a:pPr>
            <a:r>
              <a:rPr lang="en-GB" altLang="en-US" sz="2800" dirty="0" smtClean="0"/>
              <a:t>Lecture notes</a:t>
            </a:r>
          </a:p>
          <a:p>
            <a:pPr eaLnBrk="1" hangingPunct="1">
              <a:lnSpc>
                <a:spcPct val="90000"/>
              </a:lnSpc>
              <a:buClr>
                <a:schemeClr val="folHlink"/>
              </a:buClr>
              <a:buFont typeface="Wingdings" pitchFamily="2" charset="2"/>
              <a:buChar char="Ø"/>
            </a:pPr>
            <a:endParaRPr lang="en-GB" altLang="en-US" sz="2800" dirty="0" smtClean="0"/>
          </a:p>
          <a:p>
            <a:pPr eaLnBrk="1" hangingPunct="1">
              <a:lnSpc>
                <a:spcPct val="90000"/>
              </a:lnSpc>
              <a:buClr>
                <a:schemeClr val="folHlink"/>
              </a:buClr>
              <a:buFont typeface="Wingdings" pitchFamily="2" charset="2"/>
              <a:buChar char="Ø"/>
            </a:pPr>
            <a:r>
              <a:rPr lang="en-GB" altLang="en-US" sz="2800" dirty="0" smtClean="0"/>
              <a:t>You MUST reference these to avoid plagiarism. </a:t>
            </a:r>
          </a:p>
          <a:p>
            <a:pPr eaLnBrk="1" hangingPunct="1">
              <a:lnSpc>
                <a:spcPct val="90000"/>
              </a:lnSpc>
            </a:pPr>
            <a:endParaRPr lang="en-GB" altLang="en-US" sz="2800" dirty="0" smtClean="0"/>
          </a:p>
        </p:txBody>
      </p:sp>
    </p:spTree>
    <p:extLst>
      <p:ext uri="{BB962C8B-B14F-4D97-AF65-F5344CB8AC3E}">
        <p14:creationId xmlns:p14="http://schemas.microsoft.com/office/powerpoint/2010/main" val="31896182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GB" altLang="en-US" sz="4000" dirty="0" smtClean="0"/>
              <a:t>Do I have to reference </a:t>
            </a:r>
            <a:r>
              <a:rPr lang="en-GB" altLang="en-US" sz="4000" dirty="0" smtClean="0">
                <a:solidFill>
                  <a:srgbClr val="FF0000"/>
                </a:solidFill>
              </a:rPr>
              <a:t>EVERY</a:t>
            </a:r>
            <a:r>
              <a:rPr lang="en-GB" altLang="en-US" sz="4000" dirty="0" smtClean="0"/>
              <a:t> source of information?</a:t>
            </a:r>
          </a:p>
        </p:txBody>
      </p:sp>
      <p:sp>
        <p:nvSpPr>
          <p:cNvPr id="12291" name="Rectangle 3"/>
          <p:cNvSpPr>
            <a:spLocks noGrp="1" noChangeArrowheads="1"/>
          </p:cNvSpPr>
          <p:nvPr>
            <p:ph type="body" idx="1"/>
          </p:nvPr>
        </p:nvSpPr>
        <p:spPr/>
        <p:txBody>
          <a:bodyPr/>
          <a:lstStyle/>
          <a:p>
            <a:pPr eaLnBrk="1" hangingPunct="1"/>
            <a:r>
              <a:rPr lang="en-GB" altLang="en-US" dirty="0" smtClean="0"/>
              <a:t>Essentially yes!</a:t>
            </a:r>
          </a:p>
          <a:p>
            <a:pPr eaLnBrk="1" hangingPunct="1"/>
            <a:endParaRPr lang="en-GB" altLang="en-US" dirty="0" smtClean="0"/>
          </a:p>
          <a:p>
            <a:pPr eaLnBrk="1" hangingPunct="1"/>
            <a:r>
              <a:rPr lang="en-GB" altLang="en-US" dirty="0" smtClean="0"/>
              <a:t>Even as much as comments made by the lecturer or lecture slides you must reference. </a:t>
            </a:r>
          </a:p>
          <a:p>
            <a:pPr eaLnBrk="1" hangingPunct="1"/>
            <a:endParaRPr lang="en-GB" altLang="en-US" dirty="0" smtClean="0"/>
          </a:p>
          <a:p>
            <a:pPr eaLnBrk="1" hangingPunct="1"/>
            <a:r>
              <a:rPr lang="en-GB" altLang="en-US" dirty="0" smtClean="0"/>
              <a:t>Only your own original ideas you do not reference.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1524000"/>
            <a:ext cx="4953000" cy="211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2590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Grp="1" noChangeArrowheads="1"/>
          </p:cNvSpPr>
          <p:nvPr>
            <p:ph type="title" idx="4294967295"/>
          </p:nvPr>
        </p:nvSpPr>
        <p:spPr/>
        <p:txBody>
          <a:bodyPr anchor="b"/>
          <a:lstStyle/>
          <a:p>
            <a:pPr eaLnBrk="1" hangingPunct="1"/>
            <a:endParaRPr lang="en-US" altLang="en-US" smtClean="0"/>
          </a:p>
        </p:txBody>
      </p:sp>
      <p:pic>
        <p:nvPicPr>
          <p:cNvPr id="14339" name="Picture 4"/>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827088" y="260350"/>
            <a:ext cx="7921625" cy="6337300"/>
          </a:xfrm>
        </p:spPr>
      </p:pic>
    </p:spTree>
    <p:extLst>
      <p:ext uri="{BB962C8B-B14F-4D97-AF65-F5344CB8AC3E}">
        <p14:creationId xmlns:p14="http://schemas.microsoft.com/office/powerpoint/2010/main" val="13110929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3"/>
          <p:cNvSpPr>
            <a:spLocks noGrp="1"/>
          </p:cNvSpPr>
          <p:nvPr>
            <p:ph type="ctrTitle"/>
          </p:nvPr>
        </p:nvSpPr>
        <p:spPr/>
        <p:txBody>
          <a:bodyPr/>
          <a:lstStyle/>
          <a:p>
            <a:pPr eaLnBrk="1" hangingPunct="1"/>
            <a:r>
              <a:rPr lang="en-GB" altLang="en-US" dirty="0" smtClean="0"/>
              <a:t>How can I avoid plagiarism?</a:t>
            </a:r>
          </a:p>
        </p:txBody>
      </p:sp>
      <p:sp>
        <p:nvSpPr>
          <p:cNvPr id="16387" name="Subtitle 4"/>
          <p:cNvSpPr>
            <a:spLocks noGrp="1"/>
          </p:cNvSpPr>
          <p:nvPr>
            <p:ph type="subTitle" idx="1"/>
          </p:nvPr>
        </p:nvSpPr>
        <p:spPr/>
        <p:txBody>
          <a:bodyPr/>
          <a:lstStyle/>
          <a:p>
            <a:pPr eaLnBrk="1" hangingPunct="1"/>
            <a:endParaRPr lang="en-US" altLang="en-US"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3581400"/>
            <a:ext cx="2413000" cy="264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52506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normAutofit fontScale="90000"/>
          </a:bodyPr>
          <a:lstStyle/>
          <a:p>
            <a:pPr eaLnBrk="1" hangingPunct="1"/>
            <a:r>
              <a:rPr lang="en-US" altLang="en-US" dirty="0" smtClean="0"/>
              <a:t>To avoid plagiarism you have to be METICULOUS in your work</a:t>
            </a:r>
          </a:p>
        </p:txBody>
      </p:sp>
      <p:sp>
        <p:nvSpPr>
          <p:cNvPr id="18435" name="Content Placeholder 2"/>
          <p:cNvSpPr>
            <a:spLocks noGrp="1"/>
          </p:cNvSpPr>
          <p:nvPr>
            <p:ph idx="1"/>
          </p:nvPr>
        </p:nvSpPr>
        <p:spPr>
          <a:xfrm>
            <a:off x="914400" y="2209800"/>
            <a:ext cx="7408333" cy="4212696"/>
          </a:xfrm>
        </p:spPr>
        <p:txBody>
          <a:bodyPr>
            <a:normAutofit lnSpcReduction="10000"/>
          </a:bodyPr>
          <a:lstStyle/>
          <a:p>
            <a:pPr eaLnBrk="1" hangingPunct="1">
              <a:lnSpc>
                <a:spcPct val="80000"/>
              </a:lnSpc>
            </a:pPr>
            <a:endParaRPr lang="en-GB" altLang="en-US" dirty="0" smtClean="0"/>
          </a:p>
          <a:p>
            <a:pPr eaLnBrk="1" hangingPunct="1">
              <a:lnSpc>
                <a:spcPct val="80000"/>
              </a:lnSpc>
            </a:pPr>
            <a:r>
              <a:rPr lang="en-GB" altLang="en-US" dirty="0" smtClean="0"/>
              <a:t>Use your own words!</a:t>
            </a:r>
          </a:p>
          <a:p>
            <a:pPr marL="0" indent="0" eaLnBrk="1" hangingPunct="1">
              <a:lnSpc>
                <a:spcPct val="80000"/>
              </a:lnSpc>
              <a:buNone/>
            </a:pPr>
            <a:endParaRPr lang="en-GB" altLang="en-US" dirty="0"/>
          </a:p>
          <a:p>
            <a:pPr eaLnBrk="1" hangingPunct="1">
              <a:lnSpc>
                <a:spcPct val="80000"/>
              </a:lnSpc>
            </a:pPr>
            <a:r>
              <a:rPr lang="en-GB" altLang="en-US" dirty="0" smtClean="0"/>
              <a:t>Write all notes in your own words.</a:t>
            </a:r>
          </a:p>
          <a:p>
            <a:pPr eaLnBrk="1" hangingPunct="1">
              <a:lnSpc>
                <a:spcPct val="80000"/>
              </a:lnSpc>
            </a:pPr>
            <a:endParaRPr lang="en-GB" altLang="en-US" dirty="0" smtClean="0"/>
          </a:p>
          <a:p>
            <a:pPr eaLnBrk="1" hangingPunct="1">
              <a:lnSpc>
                <a:spcPct val="80000"/>
              </a:lnSpc>
            </a:pPr>
            <a:r>
              <a:rPr lang="en-GB" altLang="en-US" dirty="0" smtClean="0"/>
              <a:t>Note down exactly where you read the information you put in your notes.</a:t>
            </a:r>
          </a:p>
          <a:p>
            <a:pPr eaLnBrk="1" hangingPunct="1">
              <a:lnSpc>
                <a:spcPct val="80000"/>
              </a:lnSpc>
            </a:pPr>
            <a:endParaRPr lang="en-GB" altLang="en-US" dirty="0" smtClean="0"/>
          </a:p>
          <a:p>
            <a:pPr eaLnBrk="1" hangingPunct="1">
              <a:lnSpc>
                <a:spcPct val="80000"/>
              </a:lnSpc>
            </a:pPr>
            <a:r>
              <a:rPr lang="en-GB" altLang="en-US" dirty="0" smtClean="0"/>
              <a:t>In your assignment, write out where ideas and information come from:</a:t>
            </a:r>
          </a:p>
          <a:p>
            <a:pPr eaLnBrk="1" hangingPunct="1">
              <a:lnSpc>
                <a:spcPct val="80000"/>
              </a:lnSpc>
            </a:pPr>
            <a:endParaRPr lang="en-GB" altLang="en-US" dirty="0" smtClean="0"/>
          </a:p>
          <a:p>
            <a:pPr eaLnBrk="1" hangingPunct="1">
              <a:lnSpc>
                <a:spcPct val="80000"/>
              </a:lnSpc>
            </a:pPr>
            <a:r>
              <a:rPr lang="en-GB" altLang="en-US" dirty="0" smtClean="0"/>
              <a:t>Reference your work.</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828800"/>
            <a:ext cx="285750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455453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endParaRPr lang="en-US" altLang="en-US" smtClean="0"/>
          </a:p>
        </p:txBody>
      </p:sp>
      <p:sp>
        <p:nvSpPr>
          <p:cNvPr id="19459" name="Content Placeholder 2"/>
          <p:cNvSpPr>
            <a:spLocks noGrp="1"/>
          </p:cNvSpPr>
          <p:nvPr>
            <p:ph idx="1"/>
          </p:nvPr>
        </p:nvSpPr>
        <p:spPr/>
        <p:txBody>
          <a:bodyPr/>
          <a:lstStyle/>
          <a:p>
            <a:pPr eaLnBrk="1" hangingPunct="1">
              <a:lnSpc>
                <a:spcPct val="80000"/>
              </a:lnSpc>
            </a:pPr>
            <a:r>
              <a:rPr lang="en-GB" altLang="en-US" dirty="0" smtClean="0"/>
              <a:t>Make clear when you are using a direct quotation by using quotation marks, and include the source in your list of references (doing none or only one of these is not acceptable).</a:t>
            </a:r>
          </a:p>
          <a:p>
            <a:pPr eaLnBrk="1" hangingPunct="1">
              <a:lnSpc>
                <a:spcPct val="80000"/>
              </a:lnSpc>
            </a:pPr>
            <a:r>
              <a:rPr lang="en-GB" altLang="en-US" dirty="0" smtClean="0"/>
              <a:t>Write a full reference list (all the books and other material you used).</a:t>
            </a:r>
          </a:p>
          <a:p>
            <a:pPr eaLnBrk="1" hangingPunct="1">
              <a:lnSpc>
                <a:spcPct val="80000"/>
              </a:lnSpc>
            </a:pPr>
            <a:r>
              <a:rPr lang="en-GB" altLang="en-US" dirty="0" smtClean="0"/>
              <a:t>It is best to write/note down and save your references as you use them.</a:t>
            </a:r>
          </a:p>
          <a:p>
            <a:pPr eaLnBrk="1" hangingPunct="1">
              <a:lnSpc>
                <a:spcPct val="80000"/>
              </a:lnSpc>
            </a:pPr>
            <a:r>
              <a:rPr lang="en-GB" altLang="en-US" dirty="0" smtClean="0"/>
              <a:t>Referencing is NOT difficult, but takes time and patience.</a:t>
            </a:r>
          </a:p>
          <a:p>
            <a:pPr eaLnBrk="1" hangingPunct="1"/>
            <a:endParaRPr lang="en-GB" altLang="en-US" dirty="0" smtClean="0"/>
          </a:p>
        </p:txBody>
      </p:sp>
    </p:spTree>
    <p:extLst>
      <p:ext uri="{BB962C8B-B14F-4D97-AF65-F5344CB8AC3E}">
        <p14:creationId xmlns:p14="http://schemas.microsoft.com/office/powerpoint/2010/main" val="33354000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endParaRPr lang="en-US" altLang="en-US" smtClean="0"/>
          </a:p>
        </p:txBody>
      </p:sp>
      <p:sp>
        <p:nvSpPr>
          <p:cNvPr id="20483" name="Content Placeholder 2"/>
          <p:cNvSpPr>
            <a:spLocks noGrp="1"/>
          </p:cNvSpPr>
          <p:nvPr>
            <p:ph idx="1"/>
          </p:nvPr>
        </p:nvSpPr>
        <p:spPr>
          <a:xfrm>
            <a:off x="872067" y="1752600"/>
            <a:ext cx="7408333" cy="4373563"/>
          </a:xfrm>
        </p:spPr>
        <p:txBody>
          <a:bodyPr>
            <a:normAutofit lnSpcReduction="10000"/>
          </a:bodyPr>
          <a:lstStyle/>
          <a:p>
            <a:pPr eaLnBrk="1" hangingPunct="1">
              <a:lnSpc>
                <a:spcPct val="80000"/>
              </a:lnSpc>
            </a:pPr>
            <a:r>
              <a:rPr lang="en-GB" altLang="en-US" dirty="0" smtClean="0"/>
              <a:t>When using material on the internet, make a note of the source (author, title, URL and so on) and the date that you accessed the page. DOI usage is good practise (see later).</a:t>
            </a:r>
          </a:p>
          <a:p>
            <a:pPr eaLnBrk="1" hangingPunct="1">
              <a:lnSpc>
                <a:spcPct val="80000"/>
              </a:lnSpc>
            </a:pPr>
            <a:endParaRPr lang="en-GB" altLang="en-US" dirty="0"/>
          </a:p>
          <a:p>
            <a:pPr eaLnBrk="1" hangingPunct="1">
              <a:lnSpc>
                <a:spcPct val="80000"/>
              </a:lnSpc>
            </a:pPr>
            <a:endParaRPr lang="en-GB" altLang="en-US" dirty="0" smtClean="0"/>
          </a:p>
          <a:p>
            <a:pPr eaLnBrk="1" hangingPunct="1">
              <a:lnSpc>
                <a:spcPct val="80000"/>
              </a:lnSpc>
            </a:pPr>
            <a:endParaRPr lang="en-GB" altLang="en-US" dirty="0" smtClean="0"/>
          </a:p>
          <a:p>
            <a:pPr eaLnBrk="1" hangingPunct="1">
              <a:lnSpc>
                <a:spcPct val="80000"/>
              </a:lnSpc>
            </a:pPr>
            <a:endParaRPr lang="en-GB" altLang="en-US" dirty="0" smtClean="0"/>
          </a:p>
          <a:p>
            <a:pPr eaLnBrk="1" hangingPunct="1">
              <a:lnSpc>
                <a:spcPct val="80000"/>
              </a:lnSpc>
            </a:pPr>
            <a:endParaRPr lang="en-GB" altLang="en-US" dirty="0"/>
          </a:p>
          <a:p>
            <a:pPr eaLnBrk="1" hangingPunct="1">
              <a:lnSpc>
                <a:spcPct val="80000"/>
              </a:lnSpc>
            </a:pPr>
            <a:endParaRPr lang="en-GB" altLang="en-US" dirty="0" smtClean="0"/>
          </a:p>
          <a:p>
            <a:pPr eaLnBrk="1" hangingPunct="1">
              <a:lnSpc>
                <a:spcPct val="80000"/>
              </a:lnSpc>
            </a:pPr>
            <a:r>
              <a:rPr lang="en-GB" altLang="en-US" dirty="0" smtClean="0"/>
              <a:t>Avoid using someone else’s work with only minor cosmetic changes, for example using ‘strong’ for ‘robust’ or changing a sentence around</a:t>
            </a:r>
          </a:p>
          <a:p>
            <a:pPr eaLnBrk="1" hangingPunct="1"/>
            <a:endParaRPr lang="en-GB" altLang="en-US" dirty="0" smtClean="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3048000"/>
            <a:ext cx="37338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3212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endParaRPr lang="en-US" altLang="en-US" smtClean="0"/>
          </a:p>
        </p:txBody>
      </p:sp>
      <p:sp>
        <p:nvSpPr>
          <p:cNvPr id="21507" name="Content Placeholder 2"/>
          <p:cNvSpPr>
            <a:spLocks noGrp="1"/>
          </p:cNvSpPr>
          <p:nvPr>
            <p:ph idx="1"/>
          </p:nvPr>
        </p:nvSpPr>
        <p:spPr/>
        <p:txBody>
          <a:bodyPr>
            <a:normAutofit lnSpcReduction="10000"/>
          </a:bodyPr>
          <a:lstStyle/>
          <a:p>
            <a:pPr eaLnBrk="1" hangingPunct="1"/>
            <a:r>
              <a:rPr lang="en-GB" altLang="en-US" dirty="0" smtClean="0"/>
              <a:t>When paraphrasing, use words or a sentence structure different from the original work and acknowledge the source through in-text citation immediately following the paraphrase. E.g.</a:t>
            </a:r>
          </a:p>
          <a:p>
            <a:pPr marL="0" indent="0" eaLnBrk="1" hangingPunct="1">
              <a:buNone/>
            </a:pPr>
            <a:endParaRPr lang="en-GB" altLang="en-US" dirty="0"/>
          </a:p>
          <a:p>
            <a:pPr eaLnBrk="1" hangingPunct="1"/>
            <a:r>
              <a:rPr lang="en-GB" altLang="en-US" dirty="0" smtClean="0"/>
              <a:t>According to Freud (1925) the personality  consists of three components; Id, Ego and Superego.</a:t>
            </a:r>
          </a:p>
          <a:p>
            <a:pPr eaLnBrk="1" hangingPunct="1"/>
            <a:r>
              <a:rPr lang="en-GB" altLang="en-US" dirty="0" smtClean="0"/>
              <a:t>The third component; the Superego, develops as the child internalises parental roles (Freud, 1925).</a:t>
            </a:r>
          </a:p>
          <a:p>
            <a:pPr eaLnBrk="1" hangingPunct="1"/>
            <a:endParaRPr lang="en-GB" altLang="en-US" dirty="0" smtClean="0"/>
          </a:p>
        </p:txBody>
      </p:sp>
    </p:spTree>
    <p:extLst>
      <p:ext uri="{BB962C8B-B14F-4D97-AF65-F5344CB8AC3E}">
        <p14:creationId xmlns:p14="http://schemas.microsoft.com/office/powerpoint/2010/main" val="4567428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altLang="en-US" dirty="0" smtClean="0"/>
              <a:t>A rule of thumb:</a:t>
            </a:r>
          </a:p>
        </p:txBody>
      </p:sp>
      <p:sp>
        <p:nvSpPr>
          <p:cNvPr id="24579" name="Content Placeholder 2"/>
          <p:cNvSpPr>
            <a:spLocks noGrp="1"/>
          </p:cNvSpPr>
          <p:nvPr>
            <p:ph idx="1"/>
          </p:nvPr>
        </p:nvSpPr>
        <p:spPr/>
        <p:txBody>
          <a:bodyPr>
            <a:normAutofit fontScale="92500"/>
          </a:bodyPr>
          <a:lstStyle/>
          <a:p>
            <a:pPr eaLnBrk="1" hangingPunct="1">
              <a:lnSpc>
                <a:spcPct val="90000"/>
              </a:lnSpc>
            </a:pPr>
            <a:r>
              <a:rPr lang="en-GB" altLang="en-US" sz="2400" dirty="0" smtClean="0"/>
              <a:t>As a student you may only have just started to study a particular subject so the material you are reading is new information to you.</a:t>
            </a:r>
          </a:p>
          <a:p>
            <a:pPr eaLnBrk="1" hangingPunct="1">
              <a:lnSpc>
                <a:spcPct val="90000"/>
              </a:lnSpc>
            </a:pPr>
            <a:r>
              <a:rPr lang="en-GB" altLang="en-US" sz="2400" dirty="0" smtClean="0"/>
              <a:t>Ask yourself the following questions</a:t>
            </a:r>
          </a:p>
          <a:p>
            <a:pPr lvl="1" eaLnBrk="1" hangingPunct="1">
              <a:lnSpc>
                <a:spcPct val="90000"/>
              </a:lnSpc>
            </a:pPr>
            <a:r>
              <a:rPr lang="en-GB" altLang="en-US" sz="2400" dirty="0" smtClean="0"/>
              <a:t>Did I know this information before I started my course?</a:t>
            </a:r>
          </a:p>
          <a:p>
            <a:pPr lvl="1" eaLnBrk="1" hangingPunct="1">
              <a:lnSpc>
                <a:spcPct val="90000"/>
              </a:lnSpc>
            </a:pPr>
            <a:r>
              <a:rPr lang="en-GB" altLang="en-US" sz="2400" dirty="0" smtClean="0"/>
              <a:t>Did this information/? idea come from my own brain?</a:t>
            </a:r>
          </a:p>
          <a:p>
            <a:pPr lvl="1" eaLnBrk="1" hangingPunct="1">
              <a:lnSpc>
                <a:spcPct val="90000"/>
              </a:lnSpc>
            </a:pPr>
            <a:r>
              <a:rPr lang="en-GB" altLang="en-US" sz="2400" dirty="0" smtClean="0"/>
              <a:t>If the answer to either or both is ‘no’, then the information is not common knowledge to you and in these cases you need to cite and reference your source(s).</a:t>
            </a:r>
          </a:p>
          <a:p>
            <a:pPr eaLnBrk="1" hangingPunct="1"/>
            <a:endParaRPr lang="en-GB" altLang="en-US" dirty="0" smtClean="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609600"/>
            <a:ext cx="152400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63696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normAutofit fontScale="90000"/>
          </a:bodyPr>
          <a:lstStyle/>
          <a:p>
            <a:pPr eaLnBrk="1" hangingPunct="1"/>
            <a:r>
              <a:rPr lang="en-GB" altLang="en-US" smtClean="0"/>
              <a:t>Can unintentional plagiarism occur. </a:t>
            </a:r>
          </a:p>
        </p:txBody>
      </p:sp>
      <p:sp>
        <p:nvSpPr>
          <p:cNvPr id="26627" name="Content Placeholder 2"/>
          <p:cNvSpPr>
            <a:spLocks noGrp="1"/>
          </p:cNvSpPr>
          <p:nvPr>
            <p:ph idx="1"/>
          </p:nvPr>
        </p:nvSpPr>
        <p:spPr>
          <a:xfrm>
            <a:off x="872067" y="2133600"/>
            <a:ext cx="7408333" cy="3992563"/>
          </a:xfrm>
        </p:spPr>
        <p:txBody>
          <a:bodyPr>
            <a:normAutofit lnSpcReduction="10000"/>
          </a:bodyPr>
          <a:lstStyle/>
          <a:p>
            <a:pPr eaLnBrk="1" hangingPunct="1"/>
            <a:r>
              <a:rPr lang="en-GB" altLang="en-US" dirty="0" smtClean="0"/>
              <a:t>Unfortunately yes. </a:t>
            </a:r>
          </a:p>
          <a:p>
            <a:pPr eaLnBrk="1" hangingPunct="1"/>
            <a:endParaRPr lang="en-GB" altLang="en-US" dirty="0" smtClean="0"/>
          </a:p>
          <a:p>
            <a:pPr eaLnBrk="1" hangingPunct="1"/>
            <a:r>
              <a:rPr lang="en-GB" altLang="en-US" dirty="0" smtClean="0"/>
              <a:t>You might have thought of a fantastic idea – not read around the subject, but then you find out its been thought of before. </a:t>
            </a:r>
          </a:p>
          <a:p>
            <a:pPr eaLnBrk="1" hangingPunct="1"/>
            <a:endParaRPr lang="en-GB" altLang="en-US" dirty="0" smtClean="0"/>
          </a:p>
          <a:p>
            <a:pPr eaLnBrk="1" hangingPunct="1"/>
            <a:r>
              <a:rPr lang="en-GB" altLang="en-US" dirty="0" smtClean="0"/>
              <a:t>It might sound cruel, but this would still be seen as a plagiarism offence. </a:t>
            </a:r>
          </a:p>
          <a:p>
            <a:pPr eaLnBrk="1" hangingPunct="1"/>
            <a:r>
              <a:rPr lang="en-GB" altLang="en-US" dirty="0" smtClean="0"/>
              <a:t>This does happen, therefore you need to check the literature thoroughly as you formulate your ideas.</a:t>
            </a:r>
          </a:p>
        </p:txBody>
      </p:sp>
    </p:spTree>
    <p:extLst>
      <p:ext uri="{BB962C8B-B14F-4D97-AF65-F5344CB8AC3E}">
        <p14:creationId xmlns:p14="http://schemas.microsoft.com/office/powerpoint/2010/main" val="2392272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Try not to “outsmart” </a:t>
            </a:r>
            <a:r>
              <a:rPr lang="en-GB" dirty="0" err="1" smtClean="0"/>
              <a:t>Turnitin</a:t>
            </a:r>
            <a:r>
              <a:rPr lang="en-GB" dirty="0" smtClean="0"/>
              <a:t>….</a:t>
            </a:r>
          </a:p>
          <a:p>
            <a:endParaRPr lang="en-GB" dirty="0"/>
          </a:p>
          <a:p>
            <a:r>
              <a:rPr lang="en-GB" dirty="0"/>
              <a:t>When you read around your topic of study, make sure you place the notes in your own words, do not be tempted to copy and paste and substitute words; </a:t>
            </a:r>
            <a:r>
              <a:rPr lang="en-GB" dirty="0" err="1"/>
              <a:t>turnitin</a:t>
            </a:r>
            <a:r>
              <a:rPr lang="en-GB" dirty="0"/>
              <a:t> will invariably pick this up!</a:t>
            </a:r>
          </a:p>
          <a:p>
            <a:endParaRPr lang="en-GB" dirty="0"/>
          </a:p>
        </p:txBody>
      </p:sp>
      <p:sp>
        <p:nvSpPr>
          <p:cNvPr id="3" name="Title 2"/>
          <p:cNvSpPr>
            <a:spLocks noGrp="1"/>
          </p:cNvSpPr>
          <p:nvPr>
            <p:ph type="title"/>
          </p:nvPr>
        </p:nvSpPr>
        <p:spPr/>
        <p:txBody>
          <a:bodyPr/>
          <a:lstStyle/>
          <a:p>
            <a:r>
              <a:rPr lang="en-GB" dirty="0" err="1" smtClean="0"/>
              <a:t>Turnitin</a:t>
            </a:r>
            <a:endParaRPr lang="en-GB" dirty="0"/>
          </a:p>
        </p:txBody>
      </p:sp>
    </p:spTree>
    <p:extLst>
      <p:ext uri="{BB962C8B-B14F-4D97-AF65-F5344CB8AC3E}">
        <p14:creationId xmlns:p14="http://schemas.microsoft.com/office/powerpoint/2010/main" val="22202062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An example</a:t>
            </a:r>
            <a:endParaRPr lang="en-GB" dirty="0"/>
          </a:p>
        </p:txBody>
      </p:sp>
      <p:sp>
        <p:nvSpPr>
          <p:cNvPr id="2" name="Content Placeholder 1"/>
          <p:cNvSpPr>
            <a:spLocks noGrp="1"/>
          </p:cNvSpPr>
          <p:nvPr>
            <p:ph sz="quarter" idx="13"/>
          </p:nvPr>
        </p:nvSpPr>
        <p:spPr/>
        <p:txBody>
          <a:bodyPr>
            <a:normAutofit fontScale="62500" lnSpcReduction="20000"/>
          </a:bodyPr>
          <a:lstStyle/>
          <a:p>
            <a:r>
              <a:rPr lang="en-GB" dirty="0" smtClean="0"/>
              <a:t>Direct quote from </a:t>
            </a:r>
            <a:r>
              <a:rPr lang="en-GB" dirty="0" smtClean="0">
                <a:hlinkClick r:id="rId2"/>
              </a:rPr>
              <a:t>www.psychologytoday.com</a:t>
            </a:r>
            <a:endParaRPr lang="en-GB" dirty="0" smtClean="0"/>
          </a:p>
          <a:p>
            <a:endParaRPr lang="en-GB" dirty="0"/>
          </a:p>
          <a:p>
            <a:r>
              <a:rPr lang="en-GB" dirty="0"/>
              <a:t>Freudian Psychology is based on the work of Sigmund Freud (1856-1939). He is considered the Father of Psychoanalysis and is largely credited with establishing the field of verbal psychotherapy. Originally trained as a neurologist, Freud is best known for his theories of the unconscious mind, dreams, infantile sexuality, libido, repression, and transference—all of which continue to influence the field of psychology to varying degrees. </a:t>
            </a:r>
          </a:p>
        </p:txBody>
      </p:sp>
      <p:sp>
        <p:nvSpPr>
          <p:cNvPr id="4" name="Content Placeholder 3"/>
          <p:cNvSpPr>
            <a:spLocks noGrp="1"/>
          </p:cNvSpPr>
          <p:nvPr>
            <p:ph sz="quarter" idx="14"/>
          </p:nvPr>
        </p:nvSpPr>
        <p:spPr/>
        <p:txBody>
          <a:bodyPr>
            <a:normAutofit fontScale="62500" lnSpcReduction="20000"/>
          </a:bodyPr>
          <a:lstStyle/>
          <a:p>
            <a:r>
              <a:rPr lang="en-GB" dirty="0"/>
              <a:t>Freudian Psychology is based on the work of Sigmund Freud (1856-1939). He is </a:t>
            </a:r>
            <a:r>
              <a:rPr lang="en-GB" dirty="0">
                <a:solidFill>
                  <a:srgbClr val="FF0000"/>
                </a:solidFill>
              </a:rPr>
              <a:t>regarded</a:t>
            </a:r>
            <a:r>
              <a:rPr lang="en-GB" dirty="0"/>
              <a:t> as the Father of Psychoanalysis and is largely </a:t>
            </a:r>
            <a:r>
              <a:rPr lang="en-GB" dirty="0">
                <a:solidFill>
                  <a:srgbClr val="FF0000"/>
                </a:solidFill>
              </a:rPr>
              <a:t>attributed</a:t>
            </a:r>
            <a:r>
              <a:rPr lang="en-GB" dirty="0"/>
              <a:t> with establishing the field of verbal psychotherapy. Originally, </a:t>
            </a:r>
            <a:r>
              <a:rPr lang="en-GB" dirty="0">
                <a:solidFill>
                  <a:srgbClr val="FF0000"/>
                </a:solidFill>
              </a:rPr>
              <a:t>Freud </a:t>
            </a:r>
            <a:r>
              <a:rPr lang="en-GB" dirty="0"/>
              <a:t>trained as a neurologist </a:t>
            </a:r>
            <a:r>
              <a:rPr lang="en-GB" dirty="0">
                <a:solidFill>
                  <a:srgbClr val="FF0000"/>
                </a:solidFill>
              </a:rPr>
              <a:t>and</a:t>
            </a:r>
            <a:r>
              <a:rPr lang="en-GB" dirty="0"/>
              <a:t> is best known for his theories of the unconscious mind, dreams, infantile sexuality, libido, repression, and transference—all of which continue to </a:t>
            </a:r>
            <a:r>
              <a:rPr lang="en-GB" dirty="0">
                <a:solidFill>
                  <a:srgbClr val="FF0000"/>
                </a:solidFill>
              </a:rPr>
              <a:t>impact</a:t>
            </a:r>
            <a:r>
              <a:rPr lang="en-GB" dirty="0"/>
              <a:t> the field of psychology to </a:t>
            </a:r>
            <a:r>
              <a:rPr lang="en-GB" dirty="0">
                <a:solidFill>
                  <a:srgbClr val="FF0000"/>
                </a:solidFill>
              </a:rPr>
              <a:t>variable</a:t>
            </a:r>
            <a:r>
              <a:rPr lang="en-GB" dirty="0"/>
              <a:t> degrees</a:t>
            </a:r>
            <a:r>
              <a:rPr lang="en-GB" dirty="0" smtClean="0"/>
              <a:t>.</a:t>
            </a:r>
          </a:p>
          <a:p>
            <a:endParaRPr lang="en-GB" dirty="0"/>
          </a:p>
          <a:p>
            <a:r>
              <a:rPr lang="en-GB" dirty="0" smtClean="0"/>
              <a:t>The number of SAME words will be picked up by </a:t>
            </a:r>
            <a:r>
              <a:rPr lang="en-GB" dirty="0" err="1" smtClean="0"/>
              <a:t>Turnitin</a:t>
            </a:r>
            <a:r>
              <a:rPr lang="en-GB" dirty="0" smtClean="0"/>
              <a:t> and the student would be put forward for unfair practice. </a:t>
            </a:r>
            <a:endParaRPr lang="en-GB" dirty="0"/>
          </a:p>
        </p:txBody>
      </p:sp>
    </p:spTree>
    <p:extLst>
      <p:ext uri="{BB962C8B-B14F-4D97-AF65-F5344CB8AC3E}">
        <p14:creationId xmlns:p14="http://schemas.microsoft.com/office/powerpoint/2010/main" val="75681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3"/>
          <p:cNvSpPr>
            <a:spLocks noGrp="1"/>
          </p:cNvSpPr>
          <p:nvPr>
            <p:ph type="ctrTitle"/>
          </p:nvPr>
        </p:nvSpPr>
        <p:spPr/>
        <p:txBody>
          <a:bodyPr/>
          <a:lstStyle/>
          <a:p>
            <a:pPr eaLnBrk="1" hangingPunct="1"/>
            <a:r>
              <a:rPr lang="en-GB" altLang="en-US" smtClean="0"/>
              <a:t>A guide to referencing</a:t>
            </a:r>
          </a:p>
        </p:txBody>
      </p:sp>
      <p:sp>
        <p:nvSpPr>
          <p:cNvPr id="46083" name="Subtitle 4"/>
          <p:cNvSpPr>
            <a:spLocks noGrp="1"/>
          </p:cNvSpPr>
          <p:nvPr>
            <p:ph type="subTitle" idx="1"/>
          </p:nvPr>
        </p:nvSpPr>
        <p:spPr/>
        <p:txBody>
          <a:bodyPr/>
          <a:lstStyle/>
          <a:p>
            <a:pPr eaLnBrk="1" hangingPunct="1"/>
            <a:endParaRPr lang="en-US" altLang="en-US"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3447473"/>
            <a:ext cx="3267720" cy="24476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35463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r>
              <a:rPr lang="en-GB" altLang="en-US" dirty="0" smtClean="0"/>
              <a:t>What is Referencing?</a:t>
            </a:r>
          </a:p>
        </p:txBody>
      </p:sp>
      <p:sp>
        <p:nvSpPr>
          <p:cNvPr id="47107" name="Content Placeholder 2"/>
          <p:cNvSpPr>
            <a:spLocks noGrp="1"/>
          </p:cNvSpPr>
          <p:nvPr>
            <p:ph idx="1"/>
          </p:nvPr>
        </p:nvSpPr>
        <p:spPr/>
        <p:txBody>
          <a:bodyPr/>
          <a:lstStyle/>
          <a:p>
            <a:pPr eaLnBrk="1" hangingPunct="1"/>
            <a:endParaRPr lang="en-GB" altLang="en-US" dirty="0" smtClean="0"/>
          </a:p>
          <a:p>
            <a:pPr eaLnBrk="1" hangingPunct="1"/>
            <a:endParaRPr lang="en-GB" altLang="en-US" dirty="0" smtClean="0"/>
          </a:p>
          <a:p>
            <a:pPr eaLnBrk="1" hangingPunct="1"/>
            <a:r>
              <a:rPr lang="en-GB" altLang="en-US" dirty="0" smtClean="0"/>
              <a:t>In academic writing it is essential that you make clear which are your thoughts and which are other people’s ideas, to avoid plagiarism and being accused of unfair practice.</a:t>
            </a:r>
          </a:p>
          <a:p>
            <a:pPr eaLnBrk="1" hangingPunct="1"/>
            <a:r>
              <a:rPr lang="en-GB" altLang="en-US" dirty="0" smtClean="0"/>
              <a:t>‘Referencing’ or ‘citing’ means showing where you have got your ideas and information from.</a:t>
            </a:r>
          </a:p>
          <a:p>
            <a:pPr eaLnBrk="1" hangingPunct="1"/>
            <a:endParaRPr lang="en-GB" altLang="en-US" dirty="0" smtClean="0"/>
          </a:p>
          <a:p>
            <a:pPr eaLnBrk="1" hangingPunct="1"/>
            <a:endParaRPr lang="en-GB" altLang="en-US" dirty="0" smtClean="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600" y="1371600"/>
            <a:ext cx="4724400" cy="205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83799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r>
              <a:rPr lang="en-GB" altLang="en-US" smtClean="0"/>
              <a:t>Why use references</a:t>
            </a:r>
          </a:p>
        </p:txBody>
      </p:sp>
      <p:sp>
        <p:nvSpPr>
          <p:cNvPr id="3" name="Content Placeholder 2"/>
          <p:cNvSpPr>
            <a:spLocks noGrp="1"/>
          </p:cNvSpPr>
          <p:nvPr>
            <p:ph idx="1"/>
          </p:nvPr>
        </p:nvSpPr>
        <p:spPr/>
        <p:txBody>
          <a:bodyPr/>
          <a:lstStyle/>
          <a:p>
            <a:pPr marL="476250" indent="-476250" eaLnBrk="1" hangingPunct="1">
              <a:defRPr/>
            </a:pPr>
            <a:r>
              <a:rPr lang="en-GB" sz="2800" dirty="0" smtClean="0"/>
              <a:t>Main reasons for providing references</a:t>
            </a:r>
          </a:p>
          <a:p>
            <a:pPr marL="857250" lvl="1" indent="-400050" eaLnBrk="1" hangingPunct="1">
              <a:defRPr/>
            </a:pPr>
            <a:r>
              <a:rPr lang="en-GB" dirty="0" smtClean="0"/>
              <a:t>Acknowledgment</a:t>
            </a:r>
          </a:p>
          <a:p>
            <a:pPr marL="857250" lvl="1" indent="-400050" eaLnBrk="1" hangingPunct="1">
              <a:defRPr/>
            </a:pPr>
            <a:r>
              <a:rPr lang="en-GB" dirty="0" smtClean="0"/>
              <a:t>Plagiarism</a:t>
            </a:r>
          </a:p>
          <a:p>
            <a:pPr marL="857250" lvl="1" indent="-400050" eaLnBrk="1" hangingPunct="1">
              <a:defRPr/>
            </a:pPr>
            <a:r>
              <a:rPr lang="en-GB" dirty="0" smtClean="0"/>
              <a:t>Helps your reader</a:t>
            </a:r>
          </a:p>
          <a:p>
            <a:pPr marL="857250" lvl="1" indent="-400050" eaLnBrk="1" hangingPunct="1">
              <a:defRPr/>
            </a:pPr>
            <a:r>
              <a:rPr lang="en-GB" dirty="0" smtClean="0"/>
              <a:t>Helps the writer</a:t>
            </a:r>
          </a:p>
          <a:p>
            <a:pPr marL="857250" lvl="1" indent="-400050" eaLnBrk="1" hangingPunct="1">
              <a:defRPr/>
            </a:pPr>
            <a:r>
              <a:rPr lang="en-GB" dirty="0" smtClean="0"/>
              <a:t>Increase in confidence</a:t>
            </a:r>
          </a:p>
          <a:p>
            <a:pPr marL="857250" lvl="1" indent="-400050" eaLnBrk="1" hangingPunct="1">
              <a:defRPr/>
            </a:pPr>
            <a:r>
              <a:rPr lang="en-GB" dirty="0" smtClean="0"/>
              <a:t>Strengthens your writing and helps you attain better marks or grades</a:t>
            </a:r>
          </a:p>
          <a:p>
            <a:pPr eaLnBrk="1" hangingPunct="1">
              <a:defRPr/>
            </a:pPr>
            <a:endParaRPr lang="en-GB" dirty="0" smtClean="0"/>
          </a:p>
        </p:txBody>
      </p:sp>
    </p:spTree>
    <p:extLst>
      <p:ext uri="{BB962C8B-B14F-4D97-AF65-F5344CB8AC3E}">
        <p14:creationId xmlns:p14="http://schemas.microsoft.com/office/powerpoint/2010/main" val="16211500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en-GB" altLang="en-US" smtClean="0"/>
              <a:t>Referencing</a:t>
            </a:r>
          </a:p>
        </p:txBody>
      </p:sp>
      <p:sp>
        <p:nvSpPr>
          <p:cNvPr id="49155" name="Content Placeholder 2"/>
          <p:cNvSpPr>
            <a:spLocks noGrp="1"/>
          </p:cNvSpPr>
          <p:nvPr>
            <p:ph idx="1"/>
          </p:nvPr>
        </p:nvSpPr>
        <p:spPr>
          <a:xfrm>
            <a:off x="867833" y="2590800"/>
            <a:ext cx="7408333" cy="3916363"/>
          </a:xfrm>
        </p:spPr>
        <p:txBody>
          <a:bodyPr>
            <a:normAutofit fontScale="92500" lnSpcReduction="10000"/>
          </a:bodyPr>
          <a:lstStyle/>
          <a:p>
            <a:pPr eaLnBrk="1" hangingPunct="1">
              <a:lnSpc>
                <a:spcPct val="80000"/>
              </a:lnSpc>
            </a:pPr>
            <a:r>
              <a:rPr lang="en-GB" altLang="en-US" sz="2800" dirty="0" smtClean="0"/>
              <a:t>Adds weight to your discussion and arguments.</a:t>
            </a:r>
          </a:p>
          <a:p>
            <a:pPr eaLnBrk="1" hangingPunct="1">
              <a:lnSpc>
                <a:spcPct val="80000"/>
              </a:lnSpc>
            </a:pPr>
            <a:r>
              <a:rPr lang="en-GB" altLang="en-US" sz="2800" dirty="0" smtClean="0"/>
              <a:t>References also show you have read widely on the subject and considered and analysed the writings of others.</a:t>
            </a:r>
          </a:p>
          <a:p>
            <a:pPr eaLnBrk="1" hangingPunct="1">
              <a:lnSpc>
                <a:spcPct val="80000"/>
              </a:lnSpc>
            </a:pPr>
            <a:r>
              <a:rPr lang="en-GB" altLang="en-US" sz="2800" dirty="0" smtClean="0"/>
              <a:t>Shows the tutor/reader what you have read and allow them to appreciate your contribution to the subject.</a:t>
            </a:r>
          </a:p>
          <a:p>
            <a:pPr eaLnBrk="1" hangingPunct="1">
              <a:lnSpc>
                <a:spcPct val="80000"/>
              </a:lnSpc>
            </a:pPr>
            <a:r>
              <a:rPr lang="en-GB" altLang="en-US" sz="2800" dirty="0" smtClean="0"/>
              <a:t>Establish the credibility and authority of your ideas and arguments.</a:t>
            </a:r>
          </a:p>
          <a:p>
            <a:pPr eaLnBrk="1" hangingPunct="1">
              <a:lnSpc>
                <a:spcPct val="80000"/>
              </a:lnSpc>
            </a:pPr>
            <a:r>
              <a:rPr lang="en-GB" altLang="en-US" sz="2800" dirty="0" smtClean="0"/>
              <a:t>Demonstrates that you have spent time in locating, reading and analysing material and formed your own views and opinions. </a:t>
            </a:r>
          </a:p>
          <a:p>
            <a:pPr eaLnBrk="1" hangingPunct="1"/>
            <a:endParaRPr lang="en-GB" altLang="en-US" dirty="0" smtClean="0"/>
          </a:p>
        </p:txBody>
      </p:sp>
    </p:spTree>
    <p:extLst>
      <p:ext uri="{BB962C8B-B14F-4D97-AF65-F5344CB8AC3E}">
        <p14:creationId xmlns:p14="http://schemas.microsoft.com/office/powerpoint/2010/main" val="27524183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r>
              <a:rPr lang="en-GB" altLang="en-US" smtClean="0"/>
              <a:t>Why use the existing literature</a:t>
            </a:r>
          </a:p>
        </p:txBody>
      </p:sp>
      <p:sp>
        <p:nvSpPr>
          <p:cNvPr id="50179" name="Content Placeholder 2"/>
          <p:cNvSpPr>
            <a:spLocks noGrp="1"/>
          </p:cNvSpPr>
          <p:nvPr>
            <p:ph idx="1"/>
          </p:nvPr>
        </p:nvSpPr>
        <p:spPr/>
        <p:txBody>
          <a:bodyPr/>
          <a:lstStyle/>
          <a:p>
            <a:pPr eaLnBrk="1" hangingPunct="1"/>
            <a:r>
              <a:rPr lang="en-GB" altLang="en-US" dirty="0" smtClean="0"/>
              <a:t>To show you have grasped the major ideas in your field of study.</a:t>
            </a:r>
          </a:p>
          <a:p>
            <a:pPr eaLnBrk="1" hangingPunct="1"/>
            <a:r>
              <a:rPr lang="en-GB" altLang="en-US" dirty="0"/>
              <a:t>T</a:t>
            </a:r>
            <a:r>
              <a:rPr lang="en-GB" altLang="en-US" dirty="0" smtClean="0"/>
              <a:t>o show you have read widely around a topic - being a student is an apprenticeship which requires you to study topics.</a:t>
            </a:r>
          </a:p>
          <a:p>
            <a:pPr eaLnBrk="1" hangingPunct="1"/>
            <a:r>
              <a:rPr lang="en-GB" altLang="en-US" dirty="0"/>
              <a:t>T</a:t>
            </a:r>
            <a:r>
              <a:rPr lang="en-GB" altLang="en-US" dirty="0" smtClean="0"/>
              <a:t>o illustrate the points you are making - the literature provides evidence for your viewpoint.</a:t>
            </a:r>
          </a:p>
          <a:p>
            <a:pPr eaLnBrk="1" hangingPunct="1"/>
            <a:endParaRPr lang="en-GB" altLang="en-US" dirty="0" smtClean="0"/>
          </a:p>
          <a:p>
            <a:pPr eaLnBrk="1" hangingPunct="1"/>
            <a:endParaRPr lang="en-GB" altLang="en-US" dirty="0" smtClean="0"/>
          </a:p>
        </p:txBody>
      </p:sp>
    </p:spTree>
    <p:extLst>
      <p:ext uri="{BB962C8B-B14F-4D97-AF65-F5344CB8AC3E}">
        <p14:creationId xmlns:p14="http://schemas.microsoft.com/office/powerpoint/2010/main" val="16941982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pPr eaLnBrk="1" hangingPunct="1"/>
            <a:r>
              <a:rPr lang="en-GB" altLang="en-US" smtClean="0"/>
              <a:t>Using the Literature</a:t>
            </a:r>
          </a:p>
        </p:txBody>
      </p:sp>
      <p:sp>
        <p:nvSpPr>
          <p:cNvPr id="3" name="Content Placeholder 2"/>
          <p:cNvSpPr>
            <a:spLocks noGrp="1"/>
          </p:cNvSpPr>
          <p:nvPr>
            <p:ph idx="1"/>
          </p:nvPr>
        </p:nvSpPr>
        <p:spPr>
          <a:xfrm>
            <a:off x="228601" y="1371600"/>
            <a:ext cx="8051800" cy="4754563"/>
          </a:xfrm>
        </p:spPr>
        <p:txBody>
          <a:bodyPr/>
          <a:lstStyle/>
          <a:p>
            <a:pPr marL="609600" indent="-609600" algn="ctr" eaLnBrk="1" hangingPunct="1">
              <a:buFontTx/>
              <a:buNone/>
              <a:defRPr/>
            </a:pPr>
            <a:r>
              <a:rPr lang="en-GB" sz="3600" u="sng" dirty="0" smtClean="0"/>
              <a:t>2 ways</a:t>
            </a:r>
          </a:p>
          <a:p>
            <a:pPr marL="609600" indent="-609600" eaLnBrk="1" hangingPunct="1">
              <a:buFontTx/>
              <a:buAutoNum type="arabicPeriod"/>
              <a:defRPr/>
            </a:pPr>
            <a:r>
              <a:rPr lang="en-GB" dirty="0" smtClean="0"/>
              <a:t>Quote directly from a source.</a:t>
            </a:r>
          </a:p>
          <a:p>
            <a:pPr marL="609600" indent="-609600" eaLnBrk="1" hangingPunct="1">
              <a:buFontTx/>
              <a:buAutoNum type="arabicPeriod"/>
              <a:defRPr/>
            </a:pPr>
            <a:endParaRPr lang="en-GB" dirty="0"/>
          </a:p>
          <a:p>
            <a:pPr marL="609600" indent="-609600" eaLnBrk="1" hangingPunct="1">
              <a:buFontTx/>
              <a:buAutoNum type="arabicPeriod"/>
              <a:defRPr/>
            </a:pPr>
            <a:endParaRPr lang="en-GB" dirty="0" smtClean="0"/>
          </a:p>
          <a:p>
            <a:pPr marL="609600" indent="-609600" eaLnBrk="1" hangingPunct="1">
              <a:buFontTx/>
              <a:buAutoNum type="arabicPeriod"/>
              <a:defRPr/>
            </a:pPr>
            <a:endParaRPr lang="en-GB" dirty="0"/>
          </a:p>
          <a:p>
            <a:pPr marL="0" indent="0" eaLnBrk="1" hangingPunct="1">
              <a:buNone/>
              <a:defRPr/>
            </a:pPr>
            <a:endParaRPr lang="en-GB" dirty="0" smtClean="0"/>
          </a:p>
          <a:p>
            <a:pPr marL="609600" indent="-609600" eaLnBrk="1" hangingPunct="1">
              <a:buFontTx/>
              <a:buAutoNum type="arabicPeriod"/>
              <a:defRPr/>
            </a:pPr>
            <a:r>
              <a:rPr lang="en-GB" dirty="0" smtClean="0"/>
              <a:t>Report what another writer                                                 has written.</a:t>
            </a:r>
          </a:p>
          <a:p>
            <a:pPr eaLnBrk="1" hangingPunct="1">
              <a:defRPr/>
            </a:pPr>
            <a:endParaRPr lang="en-GB" dirty="0" smtClean="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1447800"/>
            <a:ext cx="3952875" cy="2567286"/>
          </a:xfrm>
          <a:prstGeom prst="rect">
            <a:avLst/>
          </a:prstGeom>
          <a:noFill/>
          <a:ln w="127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4932" y="4267200"/>
            <a:ext cx="4223343" cy="2447925"/>
          </a:xfrm>
          <a:prstGeom prst="rect">
            <a:avLst/>
          </a:prstGeom>
          <a:noFill/>
          <a:ln w="127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2132269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eaLnBrk="1" hangingPunct="1"/>
            <a:r>
              <a:rPr lang="en-GB" altLang="en-US" smtClean="0"/>
              <a:t>Quotations</a:t>
            </a:r>
          </a:p>
        </p:txBody>
      </p:sp>
      <p:sp>
        <p:nvSpPr>
          <p:cNvPr id="3" name="Content Placeholder 2"/>
          <p:cNvSpPr>
            <a:spLocks noGrp="1"/>
          </p:cNvSpPr>
          <p:nvPr>
            <p:ph idx="1"/>
          </p:nvPr>
        </p:nvSpPr>
        <p:spPr/>
        <p:txBody>
          <a:bodyPr>
            <a:normAutofit lnSpcReduction="10000"/>
          </a:bodyPr>
          <a:lstStyle/>
          <a:p>
            <a:pPr marL="609600" indent="-609600" eaLnBrk="1" hangingPunct="1">
              <a:buClr>
                <a:schemeClr val="folHlink"/>
              </a:buClr>
              <a:buFont typeface="Wingdings" pitchFamily="2" charset="2"/>
              <a:buChar char="Ø"/>
              <a:defRPr/>
            </a:pPr>
            <a:r>
              <a:rPr lang="en-GB" dirty="0" smtClean="0"/>
              <a:t>should be relative to the topic </a:t>
            </a:r>
          </a:p>
          <a:p>
            <a:pPr marL="609600" indent="-609600" eaLnBrk="1" hangingPunct="1">
              <a:buClr>
                <a:schemeClr val="folHlink"/>
              </a:buClr>
              <a:buFont typeface="Wingdings" pitchFamily="2" charset="2"/>
              <a:buChar char="Ø"/>
              <a:defRPr/>
            </a:pPr>
            <a:r>
              <a:rPr lang="en-GB" dirty="0" smtClean="0"/>
              <a:t>can be used to emphasise your views</a:t>
            </a:r>
          </a:p>
          <a:p>
            <a:pPr marL="609600" indent="-609600" eaLnBrk="1" hangingPunct="1">
              <a:buClr>
                <a:schemeClr val="folHlink"/>
              </a:buClr>
              <a:buFont typeface="Wingdings" pitchFamily="2" charset="2"/>
              <a:buChar char="Ø"/>
              <a:defRPr/>
            </a:pPr>
            <a:r>
              <a:rPr lang="en-GB" dirty="0" smtClean="0"/>
              <a:t>are an effective way of introducing a topic or concluding an essay</a:t>
            </a:r>
          </a:p>
          <a:p>
            <a:pPr marL="609600" indent="-609600" eaLnBrk="1" hangingPunct="1">
              <a:buClr>
                <a:schemeClr val="folHlink"/>
              </a:buClr>
              <a:buFont typeface="Wingdings" pitchFamily="2" charset="2"/>
              <a:buChar char="Ø"/>
              <a:defRPr/>
            </a:pPr>
            <a:r>
              <a:rPr lang="en-GB" dirty="0" smtClean="0"/>
              <a:t>can be exceptionally good ways of wording the point being made</a:t>
            </a:r>
          </a:p>
          <a:p>
            <a:pPr marL="609600" indent="-609600" eaLnBrk="1" hangingPunct="1">
              <a:buClr>
                <a:schemeClr val="folHlink"/>
              </a:buClr>
              <a:buFont typeface="Wingdings" pitchFamily="2" charset="2"/>
              <a:buChar char="Ø"/>
              <a:defRPr/>
            </a:pPr>
            <a:r>
              <a:rPr lang="en-GB" dirty="0" smtClean="0"/>
              <a:t>should be used sparingly</a:t>
            </a:r>
          </a:p>
          <a:p>
            <a:pPr marL="609600" indent="-609600" eaLnBrk="1" hangingPunct="1">
              <a:buClr>
                <a:schemeClr val="folHlink"/>
              </a:buClr>
              <a:buFont typeface="Wingdings" pitchFamily="2" charset="2"/>
              <a:buChar char="Ø"/>
              <a:defRPr/>
            </a:pPr>
            <a:r>
              <a:rPr lang="en-GB" dirty="0" smtClean="0"/>
              <a:t>should not be used just because you cannot summarise the writer’s words</a:t>
            </a:r>
          </a:p>
          <a:p>
            <a:pPr eaLnBrk="1" hangingPunct="1">
              <a:defRPr/>
            </a:pPr>
            <a:endParaRPr lang="en-GB" dirty="0" smtClean="0"/>
          </a:p>
        </p:txBody>
      </p:sp>
    </p:spTree>
    <p:extLst>
      <p:ext uri="{BB962C8B-B14F-4D97-AF65-F5344CB8AC3E}">
        <p14:creationId xmlns:p14="http://schemas.microsoft.com/office/powerpoint/2010/main" val="31733959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r>
              <a:rPr lang="en-GB" altLang="en-US" smtClean="0"/>
              <a:t>In writing quotations you should</a:t>
            </a:r>
          </a:p>
        </p:txBody>
      </p:sp>
      <p:sp>
        <p:nvSpPr>
          <p:cNvPr id="53251" name="Content Placeholder 2"/>
          <p:cNvSpPr>
            <a:spLocks noGrp="1"/>
          </p:cNvSpPr>
          <p:nvPr>
            <p:ph idx="1"/>
          </p:nvPr>
        </p:nvSpPr>
        <p:spPr>
          <a:xfrm>
            <a:off x="867833" y="2438400"/>
            <a:ext cx="7408333" cy="4297363"/>
          </a:xfrm>
        </p:spPr>
        <p:txBody>
          <a:bodyPr>
            <a:normAutofit lnSpcReduction="10000"/>
          </a:bodyPr>
          <a:lstStyle/>
          <a:p>
            <a:pPr eaLnBrk="1" hangingPunct="1">
              <a:spcBef>
                <a:spcPct val="50000"/>
              </a:spcBef>
            </a:pPr>
            <a:r>
              <a:rPr lang="en-GB" altLang="en-US" dirty="0" smtClean="0"/>
              <a:t>Copy words and punctuation exactly</a:t>
            </a:r>
          </a:p>
          <a:p>
            <a:pPr eaLnBrk="1" hangingPunct="1">
              <a:spcBef>
                <a:spcPct val="50000"/>
              </a:spcBef>
            </a:pPr>
            <a:r>
              <a:rPr lang="en-GB" altLang="en-US" dirty="0" smtClean="0"/>
              <a:t>use three dots(…) to indicate omitted words</a:t>
            </a:r>
          </a:p>
          <a:p>
            <a:pPr eaLnBrk="1" hangingPunct="1">
              <a:spcBef>
                <a:spcPct val="50000"/>
              </a:spcBef>
            </a:pPr>
            <a:r>
              <a:rPr lang="en-GB" altLang="en-US" dirty="0" smtClean="0"/>
              <a:t>put ‘quotation marks’ around the words you quote (thus: ‘</a:t>
            </a:r>
            <a:r>
              <a:rPr lang="en-GB" altLang="en-US" i="1" dirty="0" smtClean="0"/>
              <a:t>stunning,’  </a:t>
            </a:r>
            <a:r>
              <a:rPr lang="en-GB" altLang="en-US" dirty="0" smtClean="0"/>
              <a:t>wrote the artist.)</a:t>
            </a:r>
          </a:p>
          <a:p>
            <a:pPr eaLnBrk="1" hangingPunct="1">
              <a:spcBef>
                <a:spcPct val="50000"/>
              </a:spcBef>
            </a:pPr>
            <a:r>
              <a:rPr lang="en-GB" altLang="en-US" dirty="0" smtClean="0"/>
              <a:t>say exactly where the quotation comes from</a:t>
            </a:r>
          </a:p>
          <a:p>
            <a:pPr marL="0" indent="0" eaLnBrk="1" hangingPunct="1">
              <a:spcBef>
                <a:spcPct val="50000"/>
              </a:spcBef>
              <a:buNone/>
            </a:pPr>
            <a:endParaRPr lang="en-GB" altLang="en-US" dirty="0"/>
          </a:p>
          <a:p>
            <a:pPr marL="0" indent="0" eaLnBrk="1" hangingPunct="1">
              <a:spcBef>
                <a:spcPct val="50000"/>
              </a:spcBef>
              <a:buNone/>
            </a:pPr>
            <a:r>
              <a:rPr lang="en-GB" altLang="en-US" dirty="0" smtClean="0">
                <a:solidFill>
                  <a:srgbClr val="C00000"/>
                </a:solidFill>
              </a:rPr>
              <a:t>`Life is full of hazards…No one makes the journey without some bumps and bruises, mental and physical`. (Fernald, 2015, p.103).</a:t>
            </a:r>
          </a:p>
          <a:p>
            <a:pPr eaLnBrk="1" hangingPunct="1"/>
            <a:endParaRPr lang="en-GB" altLang="en-US" dirty="0" smtClean="0"/>
          </a:p>
        </p:txBody>
      </p:sp>
    </p:spTree>
    <p:extLst>
      <p:ext uri="{BB962C8B-B14F-4D97-AF65-F5344CB8AC3E}">
        <p14:creationId xmlns:p14="http://schemas.microsoft.com/office/powerpoint/2010/main" val="19914909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pPr eaLnBrk="1" hangingPunct="1"/>
            <a:r>
              <a:rPr lang="en-GB" altLang="en-US" dirty="0" smtClean="0"/>
              <a:t>Another important point</a:t>
            </a:r>
          </a:p>
        </p:txBody>
      </p:sp>
      <p:sp>
        <p:nvSpPr>
          <p:cNvPr id="55299" name="Content Placeholder 2"/>
          <p:cNvSpPr>
            <a:spLocks noGrp="1"/>
          </p:cNvSpPr>
          <p:nvPr>
            <p:ph idx="1"/>
          </p:nvPr>
        </p:nvSpPr>
        <p:spPr>
          <a:xfrm>
            <a:off x="867833" y="2514600"/>
            <a:ext cx="7408333" cy="3886200"/>
          </a:xfrm>
        </p:spPr>
        <p:txBody>
          <a:bodyPr>
            <a:normAutofit fontScale="92500" lnSpcReduction="20000"/>
          </a:bodyPr>
          <a:lstStyle/>
          <a:p>
            <a:pPr eaLnBrk="1" hangingPunct="1"/>
            <a:r>
              <a:rPr lang="en-GB" altLang="en-US" dirty="0" smtClean="0"/>
              <a:t>How you include direct quotes within your work depends upon their length</a:t>
            </a:r>
            <a:r>
              <a:rPr lang="en-GB" altLang="en-US" dirty="0"/>
              <a:t> </a:t>
            </a:r>
            <a:r>
              <a:rPr lang="en-GB" altLang="en-US" dirty="0" smtClean="0"/>
              <a:t>(30 words or more is considered a long quote).</a:t>
            </a:r>
          </a:p>
          <a:p>
            <a:pPr eaLnBrk="1" hangingPunct="1"/>
            <a:endParaRPr lang="en-GB" altLang="en-US" dirty="0" smtClean="0"/>
          </a:p>
          <a:p>
            <a:pPr eaLnBrk="1" hangingPunct="1"/>
            <a:r>
              <a:rPr lang="en-GB" altLang="en-US" dirty="0" smtClean="0"/>
              <a:t>Difference between short and long quotes. </a:t>
            </a:r>
          </a:p>
          <a:p>
            <a:r>
              <a:rPr lang="en-GB" altLang="en-US" dirty="0" smtClean="0"/>
              <a:t>Short quotes: Up </a:t>
            </a:r>
            <a:r>
              <a:rPr lang="en-GB" altLang="en-US" dirty="0"/>
              <a:t>to two or three lines in your </a:t>
            </a:r>
            <a:r>
              <a:rPr lang="en-GB" altLang="en-US" dirty="0" smtClean="0"/>
              <a:t>assignment:</a:t>
            </a:r>
            <a:endParaRPr lang="en-GB" altLang="en-US" dirty="0"/>
          </a:p>
          <a:p>
            <a:r>
              <a:rPr lang="en-GB" altLang="en-US" dirty="0"/>
              <a:t>Can be set in quotation marks (single or double – be consistent) and included in the body of text</a:t>
            </a:r>
            <a:r>
              <a:rPr lang="en-GB" altLang="en-US" dirty="0" smtClean="0"/>
              <a:t>.</a:t>
            </a:r>
          </a:p>
          <a:p>
            <a:r>
              <a:rPr lang="en-GB" altLang="en-US" dirty="0" smtClean="0"/>
              <a:t>Longer quotations: </a:t>
            </a:r>
            <a:r>
              <a:rPr lang="en-GB" altLang="en-US" dirty="0"/>
              <a:t>Should be entered as a separate paragraph and indented from the main </a:t>
            </a:r>
            <a:r>
              <a:rPr lang="en-GB" altLang="en-US" dirty="0" smtClean="0"/>
              <a:t>text.</a:t>
            </a:r>
            <a:endParaRPr lang="en-GB" altLang="en-US" dirty="0"/>
          </a:p>
          <a:p>
            <a:r>
              <a:rPr lang="en-GB" altLang="en-US" dirty="0"/>
              <a:t>1cm each </a:t>
            </a:r>
            <a:r>
              <a:rPr lang="en-GB" altLang="en-US" dirty="0" smtClean="0"/>
              <a:t>side.</a:t>
            </a:r>
            <a:endParaRPr lang="en-GB" altLang="en-US" dirty="0"/>
          </a:p>
          <a:p>
            <a:r>
              <a:rPr lang="en-GB" altLang="en-US" dirty="0"/>
              <a:t>Quotation marks are not </a:t>
            </a:r>
            <a:r>
              <a:rPr lang="en-GB" altLang="en-US" dirty="0" smtClean="0"/>
              <a:t>required.</a:t>
            </a:r>
            <a:endParaRPr lang="en-GB" altLang="en-US" dirty="0"/>
          </a:p>
          <a:p>
            <a:endParaRPr lang="en-GB" altLang="en-US" dirty="0"/>
          </a:p>
          <a:p>
            <a:pPr eaLnBrk="1" hangingPunct="1"/>
            <a:endParaRPr lang="en-GB" altLang="en-US" dirty="0" smtClean="0"/>
          </a:p>
        </p:txBody>
      </p:sp>
    </p:spTree>
    <p:extLst>
      <p:ext uri="{BB962C8B-B14F-4D97-AF65-F5344CB8AC3E}">
        <p14:creationId xmlns:p14="http://schemas.microsoft.com/office/powerpoint/2010/main" val="21185997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r>
              <a:rPr lang="en-GB" altLang="en-US" smtClean="0"/>
              <a:t>Example of short directed quote</a:t>
            </a:r>
          </a:p>
        </p:txBody>
      </p:sp>
      <p:sp>
        <p:nvSpPr>
          <p:cNvPr id="58371" name="Content Placeholder 2"/>
          <p:cNvSpPr>
            <a:spLocks noGrp="1"/>
          </p:cNvSpPr>
          <p:nvPr>
            <p:ph idx="1"/>
          </p:nvPr>
        </p:nvSpPr>
        <p:spPr/>
        <p:txBody>
          <a:bodyPr/>
          <a:lstStyle/>
          <a:p>
            <a:pPr eaLnBrk="1" hangingPunct="1">
              <a:buClr>
                <a:schemeClr val="folHlink"/>
              </a:buClr>
              <a:buFont typeface="Wingdings" pitchFamily="2" charset="2"/>
              <a:buNone/>
            </a:pPr>
            <a:r>
              <a:rPr lang="en-GB" altLang="en-US" i="1" u="sng" dirty="0" smtClean="0">
                <a:solidFill>
                  <a:schemeClr val="tx2"/>
                </a:solidFill>
              </a:rPr>
              <a:t>Example</a:t>
            </a:r>
          </a:p>
          <a:p>
            <a:pPr eaLnBrk="1" hangingPunct="1">
              <a:buClr>
                <a:schemeClr val="folHlink"/>
              </a:buClr>
              <a:buFont typeface="Wingdings" pitchFamily="2" charset="2"/>
              <a:buNone/>
            </a:pPr>
            <a:r>
              <a:rPr lang="en-GB" altLang="en-US" dirty="0" smtClean="0"/>
              <a:t>   </a:t>
            </a:r>
            <a:r>
              <a:rPr lang="en-GB" altLang="en-US" dirty="0" smtClean="0">
                <a:solidFill>
                  <a:schemeClr val="tx2"/>
                </a:solidFill>
              </a:rPr>
              <a:t>‘You will in no doubt be aware that plagiarism is a hot topic of discussion in higher education” (Neville, 2007</a:t>
            </a:r>
            <a:r>
              <a:rPr lang="en-GB" altLang="en-US" dirty="0" smtClean="0"/>
              <a:t>, p</a:t>
            </a:r>
            <a:r>
              <a:rPr lang="en-GB" altLang="en-US" dirty="0" smtClean="0">
                <a:solidFill>
                  <a:schemeClr val="tx2"/>
                </a:solidFill>
              </a:rPr>
              <a:t>. 27). </a:t>
            </a:r>
          </a:p>
          <a:p>
            <a:pPr eaLnBrk="1" hangingPunct="1">
              <a:buClr>
                <a:schemeClr val="folHlink"/>
              </a:buClr>
              <a:buFont typeface="Wingdings" pitchFamily="2" charset="2"/>
              <a:buNone/>
            </a:pPr>
            <a:r>
              <a:rPr lang="en-GB" altLang="en-US" dirty="0" smtClean="0">
                <a:solidFill>
                  <a:schemeClr val="tx2"/>
                </a:solidFill>
              </a:rPr>
              <a:t>OR</a:t>
            </a:r>
          </a:p>
          <a:p>
            <a:pPr eaLnBrk="1" hangingPunct="1">
              <a:buClr>
                <a:schemeClr val="folHlink"/>
              </a:buClr>
              <a:buFont typeface="Wingdings" pitchFamily="2" charset="2"/>
              <a:buNone/>
            </a:pPr>
            <a:r>
              <a:rPr lang="en-GB" altLang="en-US" dirty="0" smtClean="0">
                <a:solidFill>
                  <a:schemeClr val="tx2"/>
                </a:solidFill>
              </a:rPr>
              <a:t>    Neville believes that students should be ‘aware that plagiarism is a hot topic of discussion in higher education’ (</a:t>
            </a:r>
            <a:r>
              <a:rPr lang="en-GB" altLang="en-US" dirty="0" smtClean="0"/>
              <a:t>2007, p. </a:t>
            </a:r>
            <a:r>
              <a:rPr lang="en-GB" altLang="en-US" dirty="0" smtClean="0">
                <a:solidFill>
                  <a:schemeClr val="tx2"/>
                </a:solidFill>
              </a:rPr>
              <a:t>27)</a:t>
            </a:r>
          </a:p>
          <a:p>
            <a:pPr eaLnBrk="1" hangingPunct="1"/>
            <a:endParaRPr lang="en-GB" altLang="en-US" dirty="0" smtClean="0"/>
          </a:p>
        </p:txBody>
      </p:sp>
    </p:spTree>
    <p:extLst>
      <p:ext uri="{BB962C8B-B14F-4D97-AF65-F5344CB8AC3E}">
        <p14:creationId xmlns:p14="http://schemas.microsoft.com/office/powerpoint/2010/main" val="23647157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pPr eaLnBrk="1" hangingPunct="1"/>
            <a:r>
              <a:rPr lang="en-GB" altLang="en-US" smtClean="0"/>
              <a:t>Example of longer quotation. </a:t>
            </a:r>
          </a:p>
        </p:txBody>
      </p:sp>
      <p:sp>
        <p:nvSpPr>
          <p:cNvPr id="59395" name="Content Placeholder 2"/>
          <p:cNvSpPr>
            <a:spLocks noGrp="1"/>
          </p:cNvSpPr>
          <p:nvPr>
            <p:ph idx="1"/>
          </p:nvPr>
        </p:nvSpPr>
        <p:spPr/>
        <p:txBody>
          <a:bodyPr>
            <a:normAutofit fontScale="70000" lnSpcReduction="20000"/>
          </a:bodyPr>
          <a:lstStyle/>
          <a:p>
            <a:pPr eaLnBrk="1" hangingPunct="1">
              <a:buClr>
                <a:schemeClr val="folHlink"/>
              </a:buClr>
              <a:buFont typeface="Wingdings" pitchFamily="2" charset="2"/>
              <a:buChar char="Ø"/>
            </a:pPr>
            <a:r>
              <a:rPr lang="en-GB" altLang="en-US" sz="2400" dirty="0" smtClean="0"/>
              <a:t>leave a space before and after the quote</a:t>
            </a:r>
          </a:p>
          <a:p>
            <a:pPr eaLnBrk="1" hangingPunct="1">
              <a:buClr>
                <a:schemeClr val="folHlink"/>
              </a:buClr>
              <a:buFont typeface="Wingdings" pitchFamily="2" charset="2"/>
              <a:buChar char="Ø"/>
            </a:pPr>
            <a:r>
              <a:rPr lang="en-GB" altLang="en-US" sz="2400" dirty="0" smtClean="0"/>
              <a:t> indent left and right margins by 1 cm</a:t>
            </a:r>
          </a:p>
          <a:p>
            <a:pPr eaLnBrk="1" hangingPunct="1">
              <a:buClr>
                <a:schemeClr val="folHlink"/>
              </a:buClr>
              <a:buFont typeface="Wingdings" pitchFamily="2" charset="2"/>
              <a:buChar char="Ø"/>
            </a:pPr>
            <a:r>
              <a:rPr lang="en-GB" altLang="en-US" sz="2400" dirty="0" smtClean="0"/>
              <a:t> you do not need inverted commas</a:t>
            </a:r>
          </a:p>
          <a:p>
            <a:pPr eaLnBrk="1" hangingPunct="1">
              <a:buClr>
                <a:schemeClr val="folHlink"/>
              </a:buClr>
              <a:buFont typeface="Wingdings" pitchFamily="2" charset="2"/>
              <a:buNone/>
            </a:pPr>
            <a:r>
              <a:rPr lang="en-GB" altLang="en-US" sz="2400" i="1" u="sng" dirty="0" smtClean="0">
                <a:solidFill>
                  <a:schemeClr val="tx2"/>
                </a:solidFill>
              </a:rPr>
              <a:t>Example</a:t>
            </a:r>
          </a:p>
          <a:p>
            <a:pPr eaLnBrk="1" hangingPunct="1">
              <a:buClr>
                <a:schemeClr val="folHlink"/>
              </a:buClr>
              <a:buFont typeface="Wingdings" pitchFamily="2" charset="2"/>
              <a:buNone/>
            </a:pPr>
            <a:r>
              <a:rPr lang="en-GB" altLang="en-US" sz="2400" dirty="0" smtClean="0">
                <a:solidFill>
                  <a:schemeClr val="tx2"/>
                </a:solidFill>
              </a:rPr>
              <a:t>Detailed observations of children at play show that,</a:t>
            </a:r>
          </a:p>
          <a:p>
            <a:pPr eaLnBrk="1" hangingPunct="1">
              <a:buClr>
                <a:schemeClr val="folHlink"/>
              </a:buClr>
              <a:buFont typeface="Wingdings" pitchFamily="2" charset="2"/>
              <a:buNone/>
            </a:pPr>
            <a:endParaRPr lang="en-GB" altLang="en-US" sz="2400" dirty="0" smtClean="0">
              <a:solidFill>
                <a:schemeClr val="tx2"/>
              </a:solidFill>
            </a:endParaRPr>
          </a:p>
          <a:p>
            <a:pPr eaLnBrk="1" hangingPunct="1">
              <a:buClr>
                <a:schemeClr val="folHlink"/>
              </a:buClr>
              <a:buFont typeface="Wingdings" pitchFamily="2" charset="2"/>
              <a:buNone/>
            </a:pPr>
            <a:r>
              <a:rPr lang="en-GB" altLang="en-US" sz="2400" dirty="0" smtClean="0">
                <a:solidFill>
                  <a:schemeClr val="tx2"/>
                </a:solidFill>
              </a:rPr>
              <a:t>        there are many similarities between the play of </a:t>
            </a:r>
          </a:p>
          <a:p>
            <a:pPr eaLnBrk="1" hangingPunct="1">
              <a:buClr>
                <a:schemeClr val="folHlink"/>
              </a:buClr>
              <a:buFont typeface="Wingdings" pitchFamily="2" charset="2"/>
              <a:buNone/>
            </a:pPr>
            <a:r>
              <a:rPr lang="en-GB" altLang="en-US" sz="2400" dirty="0" smtClean="0">
                <a:solidFill>
                  <a:schemeClr val="tx2"/>
                </a:solidFill>
              </a:rPr>
              <a:t>        young boys and girls and many differences that </a:t>
            </a:r>
          </a:p>
          <a:p>
            <a:pPr eaLnBrk="1" hangingPunct="1">
              <a:buClr>
                <a:schemeClr val="folHlink"/>
              </a:buClr>
              <a:buFont typeface="Wingdings" pitchFamily="2" charset="2"/>
              <a:buNone/>
            </a:pPr>
            <a:r>
              <a:rPr lang="en-GB" altLang="en-US" sz="2400" dirty="0" smtClean="0">
                <a:solidFill>
                  <a:schemeClr val="tx2"/>
                </a:solidFill>
              </a:rPr>
              <a:t>        can be explained by a child’s individual </a:t>
            </a:r>
          </a:p>
          <a:p>
            <a:pPr eaLnBrk="1" hangingPunct="1">
              <a:buClr>
                <a:schemeClr val="folHlink"/>
              </a:buClr>
              <a:buFont typeface="Wingdings" pitchFamily="2" charset="2"/>
              <a:buNone/>
            </a:pPr>
            <a:r>
              <a:rPr lang="en-GB" altLang="en-US" sz="2400" dirty="0" smtClean="0">
                <a:solidFill>
                  <a:schemeClr val="tx2"/>
                </a:solidFill>
              </a:rPr>
              <a:t>        temperament (</a:t>
            </a:r>
            <a:r>
              <a:rPr lang="en-GB" altLang="en-US" sz="2400" dirty="0" err="1" smtClean="0">
                <a:solidFill>
                  <a:schemeClr val="tx2"/>
                </a:solidFill>
              </a:rPr>
              <a:t>Lindon</a:t>
            </a:r>
            <a:r>
              <a:rPr lang="en-GB" altLang="en-US" sz="2400" dirty="0" smtClean="0">
                <a:solidFill>
                  <a:schemeClr val="tx2"/>
                </a:solidFill>
              </a:rPr>
              <a:t>, 2001, p. 89).</a:t>
            </a:r>
          </a:p>
          <a:p>
            <a:pPr eaLnBrk="1" hangingPunct="1">
              <a:buClr>
                <a:schemeClr val="folHlink"/>
              </a:buClr>
              <a:buFont typeface="Wingdings" pitchFamily="2" charset="2"/>
              <a:buNone/>
            </a:pPr>
            <a:endParaRPr lang="en-GB" altLang="en-US" sz="2400" dirty="0" smtClean="0">
              <a:solidFill>
                <a:schemeClr val="tx2"/>
              </a:solidFill>
            </a:endParaRPr>
          </a:p>
          <a:p>
            <a:pPr eaLnBrk="1" hangingPunct="1">
              <a:buClr>
                <a:schemeClr val="folHlink"/>
              </a:buClr>
              <a:buFont typeface="Wingdings" pitchFamily="2" charset="2"/>
              <a:buNone/>
            </a:pPr>
            <a:r>
              <a:rPr lang="en-GB" altLang="en-US" sz="2400" dirty="0" smtClean="0">
                <a:solidFill>
                  <a:schemeClr val="tx2"/>
                </a:solidFill>
              </a:rPr>
              <a:t>Therefore we can assume that………..</a:t>
            </a:r>
          </a:p>
          <a:p>
            <a:pPr eaLnBrk="1" hangingPunct="1"/>
            <a:endParaRPr lang="en-GB" altLang="en-US" dirty="0" smtClean="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667000"/>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47710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normAutofit fontScale="90000"/>
          </a:bodyPr>
          <a:lstStyle/>
          <a:p>
            <a:pPr eaLnBrk="1" hangingPunct="1"/>
            <a:r>
              <a:rPr lang="en-GB" altLang="en-US" sz="2800" smtClean="0"/>
              <a:t>Paraphrasing - </a:t>
            </a:r>
            <a:r>
              <a:rPr lang="en-GB" altLang="en-US" sz="2800" smtClean="0">
                <a:solidFill>
                  <a:schemeClr val="folHlink"/>
                </a:solidFill>
              </a:rPr>
              <a:t/>
            </a:r>
            <a:br>
              <a:rPr lang="en-GB" altLang="en-US" sz="2800" smtClean="0">
                <a:solidFill>
                  <a:schemeClr val="folHlink"/>
                </a:solidFill>
              </a:rPr>
            </a:br>
            <a:r>
              <a:rPr lang="en-GB" altLang="en-US" sz="2800" smtClean="0">
                <a:solidFill>
                  <a:schemeClr val="tx1"/>
                </a:solidFill>
              </a:rPr>
              <a:t>Putting</a:t>
            </a:r>
            <a:r>
              <a:rPr lang="en-GB" altLang="en-US" sz="3200" smtClean="0">
                <a:solidFill>
                  <a:schemeClr val="tx1"/>
                </a:solidFill>
              </a:rPr>
              <a:t> something </a:t>
            </a:r>
            <a:r>
              <a:rPr lang="en-GB" altLang="en-US" sz="2800" smtClean="0">
                <a:solidFill>
                  <a:schemeClr val="tx1"/>
                </a:solidFill>
              </a:rPr>
              <a:t>you have read </a:t>
            </a:r>
            <a:br>
              <a:rPr lang="en-GB" altLang="en-US" sz="2800" smtClean="0">
                <a:solidFill>
                  <a:schemeClr val="tx1"/>
                </a:solidFill>
              </a:rPr>
            </a:br>
            <a:r>
              <a:rPr lang="en-GB" altLang="en-US" sz="2800" smtClean="0">
                <a:solidFill>
                  <a:schemeClr val="tx1"/>
                </a:solidFill>
              </a:rPr>
              <a:t>in your own words</a:t>
            </a:r>
          </a:p>
        </p:txBody>
      </p:sp>
      <p:sp>
        <p:nvSpPr>
          <p:cNvPr id="61443" name="Content Placeholder 2"/>
          <p:cNvSpPr>
            <a:spLocks noGrp="1"/>
          </p:cNvSpPr>
          <p:nvPr>
            <p:ph idx="1"/>
          </p:nvPr>
        </p:nvSpPr>
        <p:spPr/>
        <p:txBody>
          <a:bodyPr/>
          <a:lstStyle/>
          <a:p>
            <a:pPr eaLnBrk="1" hangingPunct="1">
              <a:lnSpc>
                <a:spcPct val="90000"/>
              </a:lnSpc>
              <a:buClr>
                <a:schemeClr val="folHlink"/>
              </a:buClr>
              <a:buFont typeface="Wingdings" pitchFamily="2" charset="2"/>
              <a:buChar char="Ø"/>
            </a:pPr>
            <a:r>
              <a:rPr lang="en-GB" altLang="en-US" dirty="0" smtClean="0"/>
              <a:t>indirect, e.g. Jones (1995) argues that…</a:t>
            </a:r>
          </a:p>
          <a:p>
            <a:pPr eaLnBrk="1" hangingPunct="1">
              <a:lnSpc>
                <a:spcPct val="90000"/>
              </a:lnSpc>
              <a:buClr>
                <a:schemeClr val="folHlink"/>
              </a:buClr>
              <a:buFont typeface="Wingdings" pitchFamily="2" charset="2"/>
              <a:buChar char="Ø"/>
            </a:pPr>
            <a:r>
              <a:rPr lang="en-GB" altLang="en-US" dirty="0" smtClean="0"/>
              <a:t>paraphrase or summarise what Jones has written</a:t>
            </a:r>
          </a:p>
          <a:p>
            <a:pPr eaLnBrk="1" hangingPunct="1">
              <a:lnSpc>
                <a:spcPct val="90000"/>
              </a:lnSpc>
              <a:buClr>
                <a:schemeClr val="folHlink"/>
              </a:buClr>
              <a:buFont typeface="Wingdings" pitchFamily="2" charset="2"/>
              <a:buChar char="Ø"/>
            </a:pPr>
            <a:r>
              <a:rPr lang="en-GB" altLang="en-US" dirty="0" smtClean="0"/>
              <a:t>summarise or paraphrase in your own words –remember it is Jones’s ideas you are using</a:t>
            </a:r>
          </a:p>
          <a:p>
            <a:pPr eaLnBrk="1" hangingPunct="1">
              <a:lnSpc>
                <a:spcPct val="90000"/>
              </a:lnSpc>
              <a:buClr>
                <a:schemeClr val="folHlink"/>
              </a:buClr>
              <a:buFont typeface="Wingdings" pitchFamily="2" charset="2"/>
              <a:buChar char="Ø"/>
            </a:pPr>
            <a:r>
              <a:rPr lang="en-GB" altLang="en-US" dirty="0" smtClean="0"/>
              <a:t>make clear which are Jones’s ideas and where you found them- this is recorded in the reference list at the end of your work.</a:t>
            </a:r>
          </a:p>
          <a:p>
            <a:pPr eaLnBrk="1" hangingPunct="1"/>
            <a:endParaRPr lang="en-GB" altLang="en-US" dirty="0" smtClean="0"/>
          </a:p>
        </p:txBody>
      </p:sp>
    </p:spTree>
    <p:extLst>
      <p:ext uri="{BB962C8B-B14F-4D97-AF65-F5344CB8AC3E}">
        <p14:creationId xmlns:p14="http://schemas.microsoft.com/office/powerpoint/2010/main" val="7840335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pPr eaLnBrk="1" hangingPunct="1"/>
            <a:r>
              <a:rPr lang="en-GB" altLang="en-US" smtClean="0"/>
              <a:t>Paraphrasing</a:t>
            </a:r>
          </a:p>
        </p:txBody>
      </p:sp>
      <p:sp>
        <p:nvSpPr>
          <p:cNvPr id="62467" name="Content Placeholder 2"/>
          <p:cNvSpPr>
            <a:spLocks noGrp="1"/>
          </p:cNvSpPr>
          <p:nvPr>
            <p:ph idx="1"/>
          </p:nvPr>
        </p:nvSpPr>
        <p:spPr/>
        <p:txBody>
          <a:bodyPr/>
          <a:lstStyle/>
          <a:p>
            <a:pPr eaLnBrk="1" hangingPunct="1"/>
            <a:r>
              <a:rPr lang="en-GB" altLang="en-US" dirty="0" smtClean="0"/>
              <a:t>Even if you paraphrase writers (i.e. do not quote them directly, but weave </a:t>
            </a:r>
            <a:r>
              <a:rPr lang="en-GB" altLang="en-US" u="sng" dirty="0" smtClean="0"/>
              <a:t>their</a:t>
            </a:r>
            <a:r>
              <a:rPr lang="en-GB" altLang="en-US" dirty="0" smtClean="0"/>
              <a:t> ideas into what you are saying), you must show from whom you got the idea.</a:t>
            </a:r>
          </a:p>
          <a:p>
            <a:pPr eaLnBrk="1" hangingPunct="1"/>
            <a:endParaRPr lang="en-GB" altLang="en-US" dirty="0"/>
          </a:p>
          <a:p>
            <a:pPr eaLnBrk="1" hangingPunct="1"/>
            <a:r>
              <a:rPr lang="en-GB" altLang="en-US" dirty="0" smtClean="0"/>
              <a:t>In an interview, students should always be aware of their non verbal behaviour, as this can provide a valuable indicator of their state of mind (Edwards, 2001).</a:t>
            </a:r>
          </a:p>
          <a:p>
            <a:pPr eaLnBrk="1" hangingPunct="1"/>
            <a:endParaRPr lang="en-GB" altLang="en-US" dirty="0" smtClean="0"/>
          </a:p>
        </p:txBody>
      </p:sp>
    </p:spTree>
    <p:extLst>
      <p:ext uri="{BB962C8B-B14F-4D97-AF65-F5344CB8AC3E}">
        <p14:creationId xmlns:p14="http://schemas.microsoft.com/office/powerpoint/2010/main" val="39030342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GB" altLang="en-US" smtClean="0"/>
              <a:t>Secondary Sources </a:t>
            </a:r>
          </a:p>
        </p:txBody>
      </p:sp>
      <p:sp>
        <p:nvSpPr>
          <p:cNvPr id="66563" name="Rectangle 3"/>
          <p:cNvSpPr>
            <a:spLocks noGrp="1" noChangeArrowheads="1"/>
          </p:cNvSpPr>
          <p:nvPr>
            <p:ph type="body" idx="1"/>
          </p:nvPr>
        </p:nvSpPr>
        <p:spPr>
          <a:xfrm>
            <a:off x="914400" y="2499518"/>
            <a:ext cx="7408333" cy="3992563"/>
          </a:xfrm>
        </p:spPr>
        <p:txBody>
          <a:bodyPr/>
          <a:lstStyle/>
          <a:p>
            <a:r>
              <a:rPr lang="en-GB" altLang="en-US" dirty="0" smtClean="0"/>
              <a:t>Material that is not in the original manuscript, contemporary record or document associated with an event, but which critiques, comments on or builds upon primary sources. </a:t>
            </a:r>
          </a:p>
          <a:p>
            <a:r>
              <a:rPr lang="en-GB" altLang="en-US" dirty="0" smtClean="0"/>
              <a:t>In your first year you will probably come across a lot of secondary sources…</a:t>
            </a:r>
          </a:p>
          <a:p>
            <a:r>
              <a:rPr lang="en-GB" altLang="en-US" dirty="0" smtClean="0"/>
              <a:t>Examples? </a:t>
            </a:r>
          </a:p>
        </p:txBody>
      </p:sp>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20861" y="4495800"/>
            <a:ext cx="2185954"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51579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en-GB" altLang="en-US" smtClean="0"/>
              <a:t>Secondary Referencing.</a:t>
            </a:r>
          </a:p>
        </p:txBody>
      </p:sp>
      <p:sp>
        <p:nvSpPr>
          <p:cNvPr id="67587" name="Rectangle 3"/>
          <p:cNvSpPr>
            <a:spLocks noGrp="1" noChangeArrowheads="1"/>
          </p:cNvSpPr>
          <p:nvPr>
            <p:ph type="body" idx="1"/>
          </p:nvPr>
        </p:nvSpPr>
        <p:spPr>
          <a:xfrm>
            <a:off x="228600" y="2514600"/>
            <a:ext cx="8686799" cy="4038600"/>
          </a:xfrm>
        </p:spPr>
        <p:txBody>
          <a:bodyPr>
            <a:normAutofit fontScale="92500" lnSpcReduction="20000"/>
          </a:bodyPr>
          <a:lstStyle/>
          <a:p>
            <a:r>
              <a:rPr lang="en-GB" altLang="en-US" dirty="0" smtClean="0"/>
              <a:t>It is critical that you use cite the resource that you are using when writing your assignment or making a presentation. </a:t>
            </a:r>
          </a:p>
          <a:p>
            <a:r>
              <a:rPr lang="en-GB" altLang="en-US" dirty="0" smtClean="0"/>
              <a:t>As an example, if you found out about Vygotsky’s theory from reading an introductory text. Then you must cite the text book also. </a:t>
            </a:r>
          </a:p>
          <a:p>
            <a:r>
              <a:rPr lang="en-GB" altLang="en-US" b="1" dirty="0"/>
              <a:t>Citing directly</a:t>
            </a:r>
          </a:p>
          <a:p>
            <a:r>
              <a:rPr lang="en-GB" altLang="en-US" dirty="0">
                <a:solidFill>
                  <a:srgbClr val="C00000"/>
                </a:solidFill>
              </a:rPr>
              <a:t>Vygotsky (1978 cited in Daniels, 2005, p.56) discussed the Zone of Proximal Development.</a:t>
            </a:r>
          </a:p>
          <a:p>
            <a:r>
              <a:rPr lang="en-GB" altLang="en-US" b="1" dirty="0"/>
              <a:t>or</a:t>
            </a:r>
          </a:p>
          <a:p>
            <a:r>
              <a:rPr lang="en-GB" altLang="en-US" b="1" dirty="0"/>
              <a:t>Citing Indirectly </a:t>
            </a:r>
          </a:p>
          <a:p>
            <a:r>
              <a:rPr lang="en-GB" altLang="en-US" dirty="0">
                <a:solidFill>
                  <a:srgbClr val="C00000"/>
                </a:solidFill>
              </a:rPr>
              <a:t>Discussion of learning and development is highlighted in the Zone of Proximal Development theory (Vygotsky 1978 cited in Daniels, 2005, p.56).</a:t>
            </a:r>
          </a:p>
          <a:p>
            <a:endParaRPr lang="en-GB" altLang="en-US" dirty="0" smtClean="0"/>
          </a:p>
        </p:txBody>
      </p:sp>
    </p:spTree>
    <p:extLst>
      <p:ext uri="{BB962C8B-B14F-4D97-AF65-F5344CB8AC3E}">
        <p14:creationId xmlns:p14="http://schemas.microsoft.com/office/powerpoint/2010/main" val="11569034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en-GB" altLang="en-US" dirty="0" smtClean="0">
                <a:solidFill>
                  <a:schemeClr val="bg1"/>
                </a:solidFill>
              </a:rPr>
              <a:t>References and Bibliography</a:t>
            </a:r>
          </a:p>
        </p:txBody>
      </p:sp>
      <p:sp>
        <p:nvSpPr>
          <p:cNvPr id="69635" name="Rectangle 3"/>
          <p:cNvSpPr>
            <a:spLocks noGrp="1" noChangeArrowheads="1"/>
          </p:cNvSpPr>
          <p:nvPr>
            <p:ph type="body" idx="1"/>
          </p:nvPr>
        </p:nvSpPr>
        <p:spPr>
          <a:xfrm>
            <a:off x="304800" y="2286000"/>
            <a:ext cx="8610599" cy="3840163"/>
          </a:xfrm>
        </p:spPr>
        <p:txBody>
          <a:bodyPr>
            <a:normAutofit lnSpcReduction="10000"/>
          </a:bodyPr>
          <a:lstStyle/>
          <a:p>
            <a:pPr eaLnBrk="1" hangingPunct="1">
              <a:lnSpc>
                <a:spcPct val="80000"/>
              </a:lnSpc>
            </a:pPr>
            <a:r>
              <a:rPr lang="en-US" altLang="en-US" sz="2000" b="1" dirty="0" smtClean="0"/>
              <a:t>References</a:t>
            </a:r>
          </a:p>
          <a:p>
            <a:pPr eaLnBrk="1" hangingPunct="1">
              <a:lnSpc>
                <a:spcPct val="80000"/>
              </a:lnSpc>
              <a:buFontTx/>
              <a:buNone/>
            </a:pPr>
            <a:r>
              <a:rPr lang="en-US" altLang="en-US" sz="2000" dirty="0" smtClean="0"/>
              <a:t>		 - The full details of a book/journal/ electronic resource cited in the essay. </a:t>
            </a:r>
          </a:p>
          <a:p>
            <a:pPr eaLnBrk="1" hangingPunct="1">
              <a:lnSpc>
                <a:spcPct val="80000"/>
              </a:lnSpc>
              <a:buFontTx/>
              <a:buNone/>
            </a:pPr>
            <a:r>
              <a:rPr lang="en-US" altLang="en-US" sz="2000" dirty="0" smtClean="0"/>
              <a:t>		 - Reader must be able to know full details of EVERY source cited in the essay. </a:t>
            </a:r>
          </a:p>
          <a:p>
            <a:pPr eaLnBrk="1" hangingPunct="1">
              <a:lnSpc>
                <a:spcPct val="80000"/>
              </a:lnSpc>
              <a:buFontTx/>
              <a:buNone/>
            </a:pPr>
            <a:r>
              <a:rPr lang="en-US" altLang="en-US" sz="2000" dirty="0" smtClean="0"/>
              <a:t>		 - Even if you only read part of the article/book or it was from a secondary source. </a:t>
            </a:r>
          </a:p>
          <a:p>
            <a:pPr eaLnBrk="1" hangingPunct="1">
              <a:lnSpc>
                <a:spcPct val="80000"/>
              </a:lnSpc>
              <a:buFontTx/>
              <a:buNone/>
            </a:pPr>
            <a:endParaRPr lang="en-US" altLang="en-US" sz="2000" dirty="0" smtClean="0"/>
          </a:p>
          <a:p>
            <a:pPr eaLnBrk="1" hangingPunct="1">
              <a:lnSpc>
                <a:spcPct val="80000"/>
              </a:lnSpc>
            </a:pPr>
            <a:r>
              <a:rPr lang="en-US" altLang="en-US" sz="2000" b="1" dirty="0" smtClean="0"/>
              <a:t>Bibliography</a:t>
            </a:r>
          </a:p>
          <a:p>
            <a:pPr eaLnBrk="1" hangingPunct="1">
              <a:lnSpc>
                <a:spcPct val="80000"/>
              </a:lnSpc>
              <a:buFontTx/>
              <a:buNone/>
            </a:pPr>
            <a:r>
              <a:rPr lang="en-US" altLang="en-US" sz="2000" dirty="0" smtClean="0"/>
              <a:t>		 - The full details of a book/journal/electronic resource read but not cited in essay.</a:t>
            </a:r>
          </a:p>
          <a:p>
            <a:pPr eaLnBrk="1" hangingPunct="1">
              <a:lnSpc>
                <a:spcPct val="80000"/>
              </a:lnSpc>
              <a:buFontTx/>
              <a:buNone/>
            </a:pPr>
            <a:endParaRPr lang="en-US" altLang="en-US" sz="2000" dirty="0" smtClean="0"/>
          </a:p>
          <a:p>
            <a:pPr eaLnBrk="1" hangingPunct="1">
              <a:lnSpc>
                <a:spcPct val="80000"/>
              </a:lnSpc>
            </a:pPr>
            <a:r>
              <a:rPr lang="en-US" altLang="en-US" sz="2000" dirty="0" smtClean="0"/>
              <a:t>No “shame” in not having a Bibliography</a:t>
            </a:r>
            <a:r>
              <a:rPr lang="en-US" altLang="en-US" sz="2000" dirty="0" smtClean="0">
                <a:solidFill>
                  <a:srgbClr val="FFFF00"/>
                </a:solidFill>
              </a:rPr>
              <a:t>.</a:t>
            </a:r>
            <a:r>
              <a:rPr lang="en-US" altLang="en-US" sz="2000" dirty="0" smtClean="0"/>
              <a:t> </a:t>
            </a:r>
          </a:p>
          <a:p>
            <a:pPr eaLnBrk="1" hangingPunct="1">
              <a:lnSpc>
                <a:spcPct val="80000"/>
              </a:lnSpc>
              <a:buFontTx/>
              <a:buNone/>
            </a:pPr>
            <a:r>
              <a:rPr lang="en-US" altLang="en-US" sz="2000" dirty="0" smtClean="0"/>
              <a:t> </a:t>
            </a:r>
          </a:p>
          <a:p>
            <a:pPr eaLnBrk="1" hangingPunct="1">
              <a:lnSpc>
                <a:spcPct val="80000"/>
              </a:lnSpc>
              <a:buFontTx/>
              <a:buNone/>
            </a:pPr>
            <a:endParaRPr lang="en-US" altLang="en-US" sz="2000" dirty="0" smtClean="0"/>
          </a:p>
          <a:p>
            <a:pPr eaLnBrk="1" hangingPunct="1">
              <a:lnSpc>
                <a:spcPct val="80000"/>
              </a:lnSpc>
            </a:pPr>
            <a:endParaRPr lang="en-US" altLang="en-US" sz="900" dirty="0" smtClean="0"/>
          </a:p>
          <a:p>
            <a:pPr eaLnBrk="1" hangingPunct="1">
              <a:lnSpc>
                <a:spcPct val="80000"/>
              </a:lnSpc>
            </a:pPr>
            <a:endParaRPr lang="en-GB" altLang="en-US" sz="900" dirty="0" smtClean="0">
              <a:solidFill>
                <a:srgbClr val="FFFF00"/>
              </a:solidFill>
            </a:endParaRPr>
          </a:p>
        </p:txBody>
      </p:sp>
    </p:spTree>
    <p:extLst>
      <p:ext uri="{BB962C8B-B14F-4D97-AF65-F5344CB8AC3E}">
        <p14:creationId xmlns:p14="http://schemas.microsoft.com/office/powerpoint/2010/main" val="11382928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normAutofit fontScale="90000"/>
          </a:bodyPr>
          <a:lstStyle/>
          <a:p>
            <a:pPr eaLnBrk="1" hangingPunct="1"/>
            <a:r>
              <a:rPr lang="en-GB" altLang="en-US" sz="4000" dirty="0" smtClean="0"/>
              <a:t>Our referencing system is known as the APA System</a:t>
            </a:r>
          </a:p>
        </p:txBody>
      </p:sp>
      <p:sp>
        <p:nvSpPr>
          <p:cNvPr id="70659" name="Content Placeholder 2"/>
          <p:cNvSpPr>
            <a:spLocks noGrp="1"/>
          </p:cNvSpPr>
          <p:nvPr>
            <p:ph idx="1"/>
          </p:nvPr>
        </p:nvSpPr>
        <p:spPr>
          <a:xfrm>
            <a:off x="228600" y="2452382"/>
            <a:ext cx="8686799" cy="4267200"/>
          </a:xfrm>
        </p:spPr>
        <p:txBody>
          <a:bodyPr/>
          <a:lstStyle/>
          <a:p>
            <a:pPr eaLnBrk="1" hangingPunct="1"/>
            <a:r>
              <a:rPr lang="en-GB" altLang="en-US" dirty="0" smtClean="0"/>
              <a:t>In the APA (author-date) system, your </a:t>
            </a:r>
            <a:r>
              <a:rPr lang="en-GB" altLang="en-US" b="1" dirty="0" smtClean="0"/>
              <a:t>references</a:t>
            </a:r>
            <a:r>
              <a:rPr lang="en-GB" altLang="en-US" dirty="0" smtClean="0"/>
              <a:t> link with your </a:t>
            </a:r>
            <a:r>
              <a:rPr lang="en-GB" altLang="en-US" b="1" dirty="0" smtClean="0"/>
              <a:t>in-text citations </a:t>
            </a:r>
            <a:r>
              <a:rPr lang="en-GB" altLang="en-US" dirty="0" smtClean="0"/>
              <a:t>so that the reader can confirm the full publication details of the work cited in your text and to be able to locate it. </a:t>
            </a:r>
            <a:endParaRPr lang="en-GB" altLang="en-US" b="1" dirty="0" smtClean="0"/>
          </a:p>
          <a:p>
            <a:pPr eaLnBrk="1" hangingPunct="1"/>
            <a:endParaRPr lang="en-GB" altLang="en-US" dirty="0" smtClean="0"/>
          </a:p>
          <a:p>
            <a:pPr eaLnBrk="1" hangingPunct="1"/>
            <a:r>
              <a:rPr lang="en-GB" altLang="en-US" dirty="0" smtClean="0"/>
              <a:t>Always in alphabetical order. </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5600" y="3733799"/>
            <a:ext cx="2797806" cy="2985783"/>
          </a:xfrm>
          <a:prstGeom prst="rect">
            <a:avLst/>
          </a:prstGeom>
          <a:noFill/>
          <a:ln w="31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7220514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lstStyle/>
          <a:p>
            <a:pPr eaLnBrk="1" hangingPunct="1"/>
            <a:r>
              <a:rPr lang="en-GB" altLang="en-US" smtClean="0"/>
              <a:t>Reference section – Books. </a:t>
            </a:r>
          </a:p>
        </p:txBody>
      </p:sp>
      <p:sp>
        <p:nvSpPr>
          <p:cNvPr id="71683" name="Content Placeholder 2"/>
          <p:cNvSpPr>
            <a:spLocks noGrp="1"/>
          </p:cNvSpPr>
          <p:nvPr>
            <p:ph idx="1"/>
          </p:nvPr>
        </p:nvSpPr>
        <p:spPr>
          <a:xfrm>
            <a:off x="867833" y="2514600"/>
            <a:ext cx="7408333" cy="4144963"/>
          </a:xfrm>
        </p:spPr>
        <p:txBody>
          <a:bodyPr>
            <a:normAutofit lnSpcReduction="10000"/>
          </a:bodyPr>
          <a:lstStyle/>
          <a:p>
            <a:pPr marL="609600" indent="-609600" algn="ctr" eaLnBrk="1" hangingPunct="1">
              <a:lnSpc>
                <a:spcPct val="90000"/>
              </a:lnSpc>
              <a:buFontTx/>
              <a:buNone/>
            </a:pPr>
            <a:r>
              <a:rPr lang="en-GB" altLang="en-US" sz="2400" dirty="0" smtClean="0">
                <a:solidFill>
                  <a:schemeClr val="tx2"/>
                </a:solidFill>
              </a:rPr>
              <a:t>BOOKS, JOURNALS AND WEBSITES</a:t>
            </a:r>
          </a:p>
          <a:p>
            <a:pPr marL="609600" indent="-609600" algn="ctr" eaLnBrk="1" hangingPunct="1">
              <a:lnSpc>
                <a:spcPct val="90000"/>
              </a:lnSpc>
              <a:buFontTx/>
              <a:buNone/>
            </a:pPr>
            <a:r>
              <a:rPr lang="en-GB" altLang="en-US" sz="2400" dirty="0" smtClean="0">
                <a:solidFill>
                  <a:schemeClr val="tx2"/>
                </a:solidFill>
              </a:rPr>
              <a:t> IN ALPHABETICAL ORDER BY AUTHOR’S NAME</a:t>
            </a:r>
            <a:endParaRPr lang="en-GB" altLang="en-US" sz="2400" dirty="0" smtClean="0"/>
          </a:p>
          <a:p>
            <a:pPr marL="609600" indent="-609600" eaLnBrk="1" hangingPunct="1">
              <a:lnSpc>
                <a:spcPct val="90000"/>
              </a:lnSpc>
              <a:buFontTx/>
              <a:buAutoNum type="arabicPeriod"/>
            </a:pPr>
            <a:r>
              <a:rPr lang="en-GB" altLang="en-US" sz="2400" dirty="0" smtClean="0"/>
              <a:t>Author – surname first, followed by initial, e.g. Ryder, N.</a:t>
            </a:r>
          </a:p>
          <a:p>
            <a:pPr marL="609600" indent="-609600" eaLnBrk="1" hangingPunct="1">
              <a:lnSpc>
                <a:spcPct val="90000"/>
              </a:lnSpc>
              <a:buFontTx/>
              <a:buAutoNum type="arabicPeriod"/>
            </a:pPr>
            <a:r>
              <a:rPr lang="en-GB" altLang="en-US" sz="2400" dirty="0" smtClean="0"/>
              <a:t>Year of publication (in brackets) full stop.</a:t>
            </a:r>
          </a:p>
          <a:p>
            <a:pPr marL="609600" indent="-609600" eaLnBrk="1" hangingPunct="1">
              <a:lnSpc>
                <a:spcPct val="90000"/>
              </a:lnSpc>
              <a:buFontTx/>
              <a:buAutoNum type="arabicPeriod"/>
            </a:pPr>
            <a:r>
              <a:rPr lang="en-GB" altLang="en-US" sz="2400" dirty="0" smtClean="0"/>
              <a:t>Book title – </a:t>
            </a:r>
            <a:r>
              <a:rPr lang="en-GB" altLang="en-US" sz="2400" i="1" dirty="0" smtClean="0"/>
              <a:t>in italics</a:t>
            </a:r>
            <a:r>
              <a:rPr lang="en-GB" altLang="en-US" sz="2400" dirty="0" smtClean="0"/>
              <a:t> followed by a full stop</a:t>
            </a:r>
            <a:r>
              <a:rPr lang="en-GB" altLang="en-US" sz="2400" dirty="0" smtClean="0">
                <a:solidFill>
                  <a:schemeClr val="tx2"/>
                </a:solidFill>
              </a:rPr>
              <a:t>.</a:t>
            </a:r>
          </a:p>
          <a:p>
            <a:pPr marL="609600" indent="-609600" eaLnBrk="1" hangingPunct="1">
              <a:lnSpc>
                <a:spcPct val="90000"/>
              </a:lnSpc>
              <a:buFontTx/>
              <a:buAutoNum type="arabicPeriod"/>
            </a:pPr>
            <a:r>
              <a:rPr lang="en-GB" altLang="en-US" sz="2400" dirty="0" smtClean="0">
                <a:solidFill>
                  <a:schemeClr val="tx2"/>
                </a:solidFill>
              </a:rPr>
              <a:t>If applicable: edition number (in brackets) followed by a full stop. </a:t>
            </a:r>
          </a:p>
          <a:p>
            <a:pPr marL="609600" indent="-609600" eaLnBrk="1" hangingPunct="1">
              <a:lnSpc>
                <a:spcPct val="90000"/>
              </a:lnSpc>
              <a:buFontTx/>
              <a:buAutoNum type="arabicPeriod"/>
            </a:pPr>
            <a:r>
              <a:rPr lang="en-GB" altLang="en-US" sz="2400" dirty="0" smtClean="0"/>
              <a:t>Place of publication, e.g. Carmarthen followed by a colon</a:t>
            </a:r>
            <a:r>
              <a:rPr lang="en-GB" altLang="en-US" sz="2400" dirty="0" smtClean="0">
                <a:solidFill>
                  <a:schemeClr val="tx2"/>
                </a:solidFill>
              </a:rPr>
              <a:t>:</a:t>
            </a:r>
            <a:endParaRPr lang="en-GB" altLang="en-US" sz="2400" dirty="0" smtClean="0"/>
          </a:p>
          <a:p>
            <a:pPr marL="609600" indent="-609600" eaLnBrk="1" hangingPunct="1">
              <a:lnSpc>
                <a:spcPct val="90000"/>
              </a:lnSpc>
              <a:buFontTx/>
              <a:buAutoNum type="arabicPeriod"/>
            </a:pPr>
            <a:r>
              <a:rPr lang="en-GB" altLang="en-US" sz="2400" dirty="0" smtClean="0"/>
              <a:t>Name of publishers, e.g. Nelson </a:t>
            </a:r>
            <a:r>
              <a:rPr lang="en-GB" altLang="en-US" sz="2400" dirty="0" err="1" smtClean="0"/>
              <a:t>Thornes</a:t>
            </a:r>
            <a:r>
              <a:rPr lang="en-GB" altLang="en-US" sz="2400" dirty="0" smtClean="0"/>
              <a:t>, followed by a full stop.</a:t>
            </a:r>
          </a:p>
          <a:p>
            <a:pPr marL="0" indent="0" eaLnBrk="1" hangingPunct="1">
              <a:lnSpc>
                <a:spcPct val="90000"/>
              </a:lnSpc>
              <a:buNone/>
            </a:pPr>
            <a:endParaRPr lang="en-GB" altLang="en-US" sz="2400" dirty="0" smtClean="0"/>
          </a:p>
          <a:p>
            <a:pPr marL="609600" indent="-609600" eaLnBrk="1" hangingPunct="1"/>
            <a:endParaRPr lang="en-GB" altLang="en-US" dirty="0" smtClean="0"/>
          </a:p>
        </p:txBody>
      </p:sp>
    </p:spTree>
    <p:extLst>
      <p:ext uri="{BB962C8B-B14F-4D97-AF65-F5344CB8AC3E}">
        <p14:creationId xmlns:p14="http://schemas.microsoft.com/office/powerpoint/2010/main" val="24503164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pPr eaLnBrk="1" hangingPunct="1"/>
            <a:r>
              <a:rPr lang="en-GB" altLang="en-US" smtClean="0"/>
              <a:t>Examples – References Book.</a:t>
            </a:r>
          </a:p>
        </p:txBody>
      </p:sp>
      <p:sp>
        <p:nvSpPr>
          <p:cNvPr id="72707" name="Content Placeholder 2"/>
          <p:cNvSpPr>
            <a:spLocks noGrp="1"/>
          </p:cNvSpPr>
          <p:nvPr>
            <p:ph idx="1"/>
          </p:nvPr>
        </p:nvSpPr>
        <p:spPr>
          <a:xfrm>
            <a:off x="867833" y="2362200"/>
            <a:ext cx="7408333" cy="4800600"/>
          </a:xfrm>
        </p:spPr>
        <p:txBody>
          <a:bodyPr>
            <a:normAutofit fontScale="92500" lnSpcReduction="20000"/>
          </a:bodyPr>
          <a:lstStyle/>
          <a:p>
            <a:pPr marL="609600" indent="-609600" eaLnBrk="1" hangingPunct="1">
              <a:buFontTx/>
              <a:buNone/>
            </a:pPr>
            <a:r>
              <a:rPr lang="en-GB" altLang="en-US" dirty="0" smtClean="0"/>
              <a:t> 	</a:t>
            </a:r>
            <a:r>
              <a:rPr lang="en-GB" altLang="en-US" sz="2800" dirty="0" smtClean="0">
                <a:solidFill>
                  <a:schemeClr val="tx1"/>
                </a:solidFill>
              </a:rPr>
              <a:t>Crème, P. and Lea, R. (2003). </a:t>
            </a:r>
            <a:r>
              <a:rPr lang="en-GB" altLang="en-US" sz="2800" i="1" dirty="0" smtClean="0">
                <a:solidFill>
                  <a:schemeClr val="tx1"/>
                </a:solidFill>
              </a:rPr>
              <a:t>Writing at University – a Guide for Students. </a:t>
            </a:r>
            <a:r>
              <a:rPr lang="en-GB" altLang="en-US" sz="2800" dirty="0" smtClean="0">
                <a:solidFill>
                  <a:schemeClr val="tx1"/>
                </a:solidFill>
              </a:rPr>
              <a:t>Maidenhead: Open University Press.</a:t>
            </a:r>
          </a:p>
          <a:p>
            <a:pPr marL="609600" indent="-609600">
              <a:buNone/>
            </a:pPr>
            <a:r>
              <a:rPr lang="en-GB" altLang="en-US" sz="2800" dirty="0" smtClean="0">
                <a:solidFill>
                  <a:schemeClr val="tx1"/>
                </a:solidFill>
              </a:rPr>
              <a:t>         Bartlett</a:t>
            </a:r>
            <a:r>
              <a:rPr lang="en-GB" altLang="en-US" sz="2800" dirty="0">
                <a:solidFill>
                  <a:schemeClr val="tx1"/>
                </a:solidFill>
              </a:rPr>
              <a:t>, S., Burton, D.M. and </a:t>
            </a:r>
            <a:r>
              <a:rPr lang="en-GB" altLang="en-US" sz="2800" dirty="0" err="1">
                <a:solidFill>
                  <a:schemeClr val="tx1"/>
                </a:solidFill>
              </a:rPr>
              <a:t>Peim</a:t>
            </a:r>
            <a:r>
              <a:rPr lang="en-GB" altLang="en-US" sz="2800" dirty="0">
                <a:solidFill>
                  <a:schemeClr val="tx1"/>
                </a:solidFill>
              </a:rPr>
              <a:t>, N. (2007). Introduction to education studies. London: Paul Chapman.</a:t>
            </a:r>
          </a:p>
          <a:p>
            <a:pPr marL="609600" indent="-609600">
              <a:buNone/>
            </a:pPr>
            <a:r>
              <a:rPr lang="en-GB" altLang="en-US" sz="2800" dirty="0" smtClean="0">
                <a:solidFill>
                  <a:schemeClr val="tx1"/>
                </a:solidFill>
              </a:rPr>
              <a:t>         Cottrell</a:t>
            </a:r>
            <a:r>
              <a:rPr lang="en-GB" altLang="en-US" sz="2800" dirty="0">
                <a:solidFill>
                  <a:schemeClr val="tx1"/>
                </a:solidFill>
              </a:rPr>
              <a:t>, S. (2003). The study skills handbook (2nd edition), Hampshire: Palgrave MacMillan. </a:t>
            </a:r>
            <a:endParaRPr lang="en-GB" altLang="en-US" sz="2800" dirty="0" smtClean="0">
              <a:solidFill>
                <a:schemeClr val="tx1"/>
              </a:solidFill>
            </a:endParaRPr>
          </a:p>
          <a:p>
            <a:pPr marL="609600" indent="-609600" eaLnBrk="1" hangingPunct="1">
              <a:buFontTx/>
              <a:buNone/>
            </a:pPr>
            <a:r>
              <a:rPr lang="en-GB" altLang="en-US" sz="2800" dirty="0" smtClean="0">
                <a:solidFill>
                  <a:schemeClr val="tx1"/>
                </a:solidFill>
              </a:rPr>
              <a:t>	Koshy, V. (2005). </a:t>
            </a:r>
            <a:r>
              <a:rPr lang="en-GB" altLang="en-US" sz="2800" i="1" dirty="0" smtClean="0">
                <a:solidFill>
                  <a:schemeClr val="tx1"/>
                </a:solidFill>
              </a:rPr>
              <a:t>Action Research for Improving Practice. </a:t>
            </a:r>
            <a:r>
              <a:rPr lang="en-GB" altLang="en-US" sz="2800" dirty="0" smtClean="0">
                <a:solidFill>
                  <a:schemeClr val="tx1"/>
                </a:solidFill>
              </a:rPr>
              <a:t>London: Paul Chapman Publishing.</a:t>
            </a:r>
          </a:p>
          <a:p>
            <a:pPr marL="609600" indent="-609600" eaLnBrk="1" hangingPunct="1">
              <a:buFontTx/>
              <a:buNone/>
            </a:pPr>
            <a:r>
              <a:rPr lang="en-GB" altLang="en-US" sz="2800" dirty="0" smtClean="0">
                <a:solidFill>
                  <a:schemeClr val="tx1"/>
                </a:solidFill>
              </a:rPr>
              <a:t>	Neville, C. (2007). </a:t>
            </a:r>
            <a:r>
              <a:rPr lang="en-GB" altLang="en-US" sz="2800" i="1" dirty="0" smtClean="0">
                <a:solidFill>
                  <a:schemeClr val="tx1"/>
                </a:solidFill>
              </a:rPr>
              <a:t>The Complete Guide to Referencing and Avoiding Plagiarism, </a:t>
            </a:r>
            <a:r>
              <a:rPr lang="en-GB" altLang="en-US" sz="2800" dirty="0" smtClean="0">
                <a:solidFill>
                  <a:schemeClr val="tx1"/>
                </a:solidFill>
              </a:rPr>
              <a:t>Maidenhead: Open University Press.</a:t>
            </a:r>
          </a:p>
        </p:txBody>
      </p:sp>
    </p:spTree>
    <p:extLst>
      <p:ext uri="{BB962C8B-B14F-4D97-AF65-F5344CB8AC3E}">
        <p14:creationId xmlns:p14="http://schemas.microsoft.com/office/powerpoint/2010/main" val="38658965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dirty="0" smtClean="0"/>
              <a:t>1. Author </a:t>
            </a:r>
            <a:r>
              <a:rPr lang="en-GB" dirty="0"/>
              <a:t>– surname first, followed by initial, e.g. Ryder, N. If multiple authors use ampersand (&amp;) before last author.</a:t>
            </a:r>
          </a:p>
          <a:p>
            <a:r>
              <a:rPr lang="en-GB" dirty="0" smtClean="0"/>
              <a:t>2. Year </a:t>
            </a:r>
            <a:r>
              <a:rPr lang="en-GB" dirty="0"/>
              <a:t>of publication (in brackets) followed by a period.</a:t>
            </a:r>
          </a:p>
          <a:p>
            <a:r>
              <a:rPr lang="en-GB" dirty="0" smtClean="0"/>
              <a:t>3. Title </a:t>
            </a:r>
            <a:r>
              <a:rPr lang="en-GB" dirty="0"/>
              <a:t>of article, comma,</a:t>
            </a:r>
          </a:p>
          <a:p>
            <a:r>
              <a:rPr lang="en-GB" dirty="0" smtClean="0"/>
              <a:t>4. Name </a:t>
            </a:r>
            <a:r>
              <a:rPr lang="en-GB" dirty="0"/>
              <a:t>of journal in italics, comma,</a:t>
            </a:r>
          </a:p>
          <a:p>
            <a:r>
              <a:rPr lang="en-GB" dirty="0" smtClean="0"/>
              <a:t>5. Volume </a:t>
            </a:r>
            <a:r>
              <a:rPr lang="en-GB" dirty="0"/>
              <a:t>number in italics comma, e.g. 5,</a:t>
            </a:r>
          </a:p>
          <a:p>
            <a:r>
              <a:rPr lang="en-GB" dirty="0" smtClean="0"/>
              <a:t>6. Issue </a:t>
            </a:r>
            <a:r>
              <a:rPr lang="en-GB" dirty="0"/>
              <a:t>number in parentheses (if given) comma, e.g. (84),</a:t>
            </a:r>
          </a:p>
          <a:p>
            <a:r>
              <a:rPr lang="en-GB" dirty="0" smtClean="0"/>
              <a:t>7. First </a:t>
            </a:r>
            <a:r>
              <a:rPr lang="en-GB" dirty="0"/>
              <a:t>page to last page of article, end with a period e.g.  234-256.            </a:t>
            </a:r>
          </a:p>
          <a:p>
            <a:r>
              <a:rPr lang="en-GB" dirty="0"/>
              <a:t>        E.g. British Journal of Psychology, 5(84), 234-256.</a:t>
            </a:r>
          </a:p>
          <a:p>
            <a:endParaRPr lang="en-GB" dirty="0"/>
          </a:p>
        </p:txBody>
      </p:sp>
      <p:sp>
        <p:nvSpPr>
          <p:cNvPr id="3" name="Title 2"/>
          <p:cNvSpPr>
            <a:spLocks noGrp="1"/>
          </p:cNvSpPr>
          <p:nvPr>
            <p:ph type="title"/>
          </p:nvPr>
        </p:nvSpPr>
        <p:spPr/>
        <p:txBody>
          <a:bodyPr/>
          <a:lstStyle/>
          <a:p>
            <a:r>
              <a:rPr lang="en-GB" dirty="0"/>
              <a:t>Referencing – Journal Articles</a:t>
            </a:r>
          </a:p>
        </p:txBody>
      </p:sp>
    </p:spTree>
    <p:extLst>
      <p:ext uri="{BB962C8B-B14F-4D97-AF65-F5344CB8AC3E}">
        <p14:creationId xmlns:p14="http://schemas.microsoft.com/office/powerpoint/2010/main" val="22093864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p:txBody>
          <a:bodyPr/>
          <a:lstStyle/>
          <a:p>
            <a:pPr eaLnBrk="1" hangingPunct="1"/>
            <a:r>
              <a:rPr lang="en-GB" altLang="en-US" smtClean="0"/>
              <a:t>Example</a:t>
            </a:r>
          </a:p>
        </p:txBody>
      </p:sp>
      <p:sp>
        <p:nvSpPr>
          <p:cNvPr id="74755" name="Content Placeholder 2"/>
          <p:cNvSpPr>
            <a:spLocks noGrp="1"/>
          </p:cNvSpPr>
          <p:nvPr>
            <p:ph idx="1"/>
          </p:nvPr>
        </p:nvSpPr>
        <p:spPr/>
        <p:txBody>
          <a:bodyPr/>
          <a:lstStyle/>
          <a:p>
            <a:pPr marL="609600" indent="-609600" eaLnBrk="1" hangingPunct="1">
              <a:lnSpc>
                <a:spcPct val="90000"/>
              </a:lnSpc>
              <a:buFontTx/>
              <a:buNone/>
            </a:pPr>
            <a:r>
              <a:rPr lang="en-GB" altLang="en-US" u="sng" dirty="0" smtClean="0">
                <a:solidFill>
                  <a:schemeClr val="tx2"/>
                </a:solidFill>
              </a:rPr>
              <a:t>Example</a:t>
            </a:r>
          </a:p>
          <a:p>
            <a:pPr marL="609600" indent="-609600" eaLnBrk="1" hangingPunct="1">
              <a:lnSpc>
                <a:spcPct val="90000"/>
              </a:lnSpc>
              <a:buFontTx/>
              <a:buNone/>
            </a:pPr>
            <a:r>
              <a:rPr lang="en-GB" altLang="en-US" dirty="0" smtClean="0">
                <a:solidFill>
                  <a:schemeClr val="tx2"/>
                </a:solidFill>
              </a:rPr>
              <a:t>	</a:t>
            </a:r>
            <a:r>
              <a:rPr lang="en-GB" altLang="en-US" dirty="0" err="1" smtClean="0">
                <a:solidFill>
                  <a:schemeClr val="tx2"/>
                </a:solidFill>
              </a:rPr>
              <a:t>Joshee</a:t>
            </a:r>
            <a:r>
              <a:rPr lang="en-GB" altLang="en-US" dirty="0" smtClean="0">
                <a:solidFill>
                  <a:schemeClr val="tx2"/>
                </a:solidFill>
              </a:rPr>
              <a:t>, R. (2003). A Framework for Understanding Diversity in Indian Education. </a:t>
            </a:r>
            <a:r>
              <a:rPr lang="en-GB" altLang="en-US" i="1" dirty="0" smtClean="0">
                <a:solidFill>
                  <a:schemeClr val="tx2"/>
                </a:solidFill>
              </a:rPr>
              <a:t>Race Ethnicity and Education, </a:t>
            </a:r>
            <a:r>
              <a:rPr lang="en-GB" altLang="en-US" dirty="0" smtClean="0">
                <a:solidFill>
                  <a:schemeClr val="tx2"/>
                </a:solidFill>
              </a:rPr>
              <a:t>6(3), 283-297.</a:t>
            </a:r>
          </a:p>
          <a:p>
            <a:pPr marL="609600" indent="-609600" eaLnBrk="1" hangingPunct="1">
              <a:lnSpc>
                <a:spcPct val="90000"/>
              </a:lnSpc>
              <a:buFontTx/>
              <a:buNone/>
            </a:pPr>
            <a:endParaRPr lang="en-GB" altLang="en-US" dirty="0"/>
          </a:p>
          <a:p>
            <a:pPr marL="609600" indent="-609600">
              <a:lnSpc>
                <a:spcPct val="90000"/>
              </a:lnSpc>
              <a:buNone/>
            </a:pPr>
            <a:r>
              <a:rPr lang="en-GB" altLang="en-US" dirty="0"/>
              <a:t>	</a:t>
            </a:r>
            <a:r>
              <a:rPr lang="en-GB" altLang="en-US" dirty="0" err="1"/>
              <a:t>Mildenberger</a:t>
            </a:r>
            <a:r>
              <a:rPr lang="en-GB" altLang="en-US" dirty="0"/>
              <a:t>, P., </a:t>
            </a:r>
            <a:r>
              <a:rPr lang="en-GB" altLang="en-US" dirty="0" err="1"/>
              <a:t>Eichelberg</a:t>
            </a:r>
            <a:r>
              <a:rPr lang="en-GB" altLang="en-US" dirty="0"/>
              <a:t>, M., &amp; Martin, E. (2002). Introduction to  the DICOM standard. </a:t>
            </a:r>
            <a:r>
              <a:rPr lang="en-GB" altLang="en-US" i="1" dirty="0"/>
              <a:t>European radiology</a:t>
            </a:r>
            <a:r>
              <a:rPr lang="en-GB" altLang="en-US" dirty="0"/>
              <a:t>, 12(4), 920-927.</a:t>
            </a:r>
          </a:p>
          <a:p>
            <a:pPr marL="609600" indent="-609600" eaLnBrk="1" hangingPunct="1">
              <a:lnSpc>
                <a:spcPct val="90000"/>
              </a:lnSpc>
              <a:buFontTx/>
              <a:buNone/>
            </a:pPr>
            <a:endParaRPr lang="en-GB" altLang="en-US" dirty="0" smtClean="0">
              <a:solidFill>
                <a:schemeClr val="tx2"/>
              </a:solidFill>
            </a:endParaRPr>
          </a:p>
          <a:p>
            <a:pPr marL="609600" indent="-609600" eaLnBrk="1" hangingPunct="1"/>
            <a:endParaRPr lang="en-GB" altLang="en-US" dirty="0" smtClean="0"/>
          </a:p>
        </p:txBody>
      </p:sp>
    </p:spTree>
    <p:extLst>
      <p:ext uri="{BB962C8B-B14F-4D97-AF65-F5344CB8AC3E}">
        <p14:creationId xmlns:p14="http://schemas.microsoft.com/office/powerpoint/2010/main" val="33843901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Books may sometimes be edited, which means that different authors have written different chapters in the book. If a book has editor(s) you add (Ed.) or (Eds.) after the name.</a:t>
            </a:r>
          </a:p>
          <a:p>
            <a:r>
              <a:rPr lang="en-GB" dirty="0"/>
              <a:t>For example:</a:t>
            </a:r>
          </a:p>
          <a:p>
            <a:r>
              <a:rPr lang="en-GB" dirty="0"/>
              <a:t>Harrison, R. and Wise, C. (Eds.). (2005). </a:t>
            </a:r>
            <a:r>
              <a:rPr lang="en-GB" i="1" dirty="0"/>
              <a:t>Working with young people.</a:t>
            </a:r>
            <a:r>
              <a:rPr lang="en-GB" dirty="0"/>
              <a:t> London: Sage.</a:t>
            </a:r>
          </a:p>
          <a:p>
            <a:endParaRPr lang="en-GB" dirty="0"/>
          </a:p>
        </p:txBody>
      </p:sp>
      <p:sp>
        <p:nvSpPr>
          <p:cNvPr id="3" name="Title 2"/>
          <p:cNvSpPr>
            <a:spLocks noGrp="1"/>
          </p:cNvSpPr>
          <p:nvPr>
            <p:ph type="title"/>
          </p:nvPr>
        </p:nvSpPr>
        <p:spPr/>
        <p:txBody>
          <a:bodyPr/>
          <a:lstStyle/>
          <a:p>
            <a:r>
              <a:rPr lang="en-GB" dirty="0" smtClean="0"/>
              <a:t>Books with Editors</a:t>
            </a:r>
            <a:endParaRPr lang="en-GB" dirty="0"/>
          </a:p>
        </p:txBody>
      </p:sp>
    </p:spTree>
    <p:extLst>
      <p:ext uri="{BB962C8B-B14F-4D97-AF65-F5344CB8AC3E}">
        <p14:creationId xmlns:p14="http://schemas.microsoft.com/office/powerpoint/2010/main" val="10274072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2133600"/>
            <a:ext cx="8229599" cy="4419600"/>
          </a:xfrm>
          <a:noFill/>
        </p:spPr>
        <p:txBody>
          <a:bodyPr>
            <a:normAutofit lnSpcReduction="10000"/>
          </a:bodyPr>
          <a:lstStyle/>
          <a:p>
            <a:r>
              <a:rPr lang="en-US" dirty="0"/>
              <a:t>When using an edited book if you have only used specific chapters these are what are referenced in your Reference </a:t>
            </a:r>
            <a:r>
              <a:rPr lang="en-US" dirty="0" smtClean="0"/>
              <a:t>List.</a:t>
            </a:r>
            <a:endParaRPr lang="en-US" dirty="0"/>
          </a:p>
          <a:p>
            <a:r>
              <a:rPr lang="en-US" dirty="0"/>
              <a:t>For example</a:t>
            </a:r>
            <a:r>
              <a:rPr lang="en-US" dirty="0" smtClean="0"/>
              <a:t>:</a:t>
            </a:r>
          </a:p>
          <a:p>
            <a:r>
              <a:rPr lang="en-US" dirty="0" smtClean="0"/>
              <a:t>The chapter:</a:t>
            </a:r>
          </a:p>
          <a:p>
            <a:pPr marL="0" indent="0">
              <a:buNone/>
            </a:pPr>
            <a:endParaRPr lang="en-US" dirty="0"/>
          </a:p>
          <a:p>
            <a:r>
              <a:rPr lang="en-US" dirty="0"/>
              <a:t>Ingram, G. </a:t>
            </a:r>
            <a:r>
              <a:rPr lang="en-US" dirty="0" smtClean="0"/>
              <a:t>&amp; </a:t>
            </a:r>
            <a:r>
              <a:rPr lang="en-US" dirty="0"/>
              <a:t>Harris, J. (2007). Defining Good Youth Work. In R. Harrison. and C. Wise </a:t>
            </a:r>
            <a:r>
              <a:rPr lang="en-US" dirty="0" smtClean="0"/>
              <a:t>(Eds.), </a:t>
            </a:r>
            <a:r>
              <a:rPr lang="en-US" i="1" dirty="0"/>
              <a:t>Working with young people</a:t>
            </a:r>
            <a:r>
              <a:rPr lang="en-US" dirty="0"/>
              <a:t> (pp. 11–15). London: Sage</a:t>
            </a:r>
            <a:r>
              <a:rPr lang="en-US" dirty="0" smtClean="0"/>
              <a:t>.</a:t>
            </a:r>
          </a:p>
          <a:p>
            <a:endParaRPr lang="en-US" dirty="0" smtClean="0"/>
          </a:p>
          <a:p>
            <a:r>
              <a:rPr lang="en-US" dirty="0" smtClean="0"/>
              <a:t>The book:</a:t>
            </a:r>
            <a:endParaRPr lang="en-US" dirty="0"/>
          </a:p>
          <a:p>
            <a:endParaRPr lang="en-US" dirty="0"/>
          </a:p>
          <a:p>
            <a:endParaRPr lang="en-US" dirty="0"/>
          </a:p>
        </p:txBody>
      </p:sp>
      <p:sp>
        <p:nvSpPr>
          <p:cNvPr id="3" name="Title 2"/>
          <p:cNvSpPr>
            <a:spLocks noGrp="1"/>
          </p:cNvSpPr>
          <p:nvPr>
            <p:ph type="title"/>
          </p:nvPr>
        </p:nvSpPr>
        <p:spPr/>
        <p:txBody>
          <a:bodyPr/>
          <a:lstStyle/>
          <a:p>
            <a:endParaRPr lang="en-US"/>
          </a:p>
        </p:txBody>
      </p:sp>
      <p:cxnSp>
        <p:nvCxnSpPr>
          <p:cNvPr id="5" name="Straight Arrow Connector 4"/>
          <p:cNvCxnSpPr/>
          <p:nvPr/>
        </p:nvCxnSpPr>
        <p:spPr>
          <a:xfrm>
            <a:off x="2667000" y="3733800"/>
            <a:ext cx="3505200" cy="762000"/>
          </a:xfrm>
          <a:prstGeom prst="straightConnector1">
            <a:avLst/>
          </a:prstGeom>
          <a:ln w="28575">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2362200" y="5029200"/>
            <a:ext cx="4114800" cy="9906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17512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pPr eaLnBrk="1" hangingPunct="1"/>
            <a:r>
              <a:rPr lang="en-GB" altLang="en-US" smtClean="0"/>
              <a:t>Referencing E-Mail</a:t>
            </a:r>
          </a:p>
        </p:txBody>
      </p:sp>
      <p:sp>
        <p:nvSpPr>
          <p:cNvPr id="76803" name="Content Placeholder 2"/>
          <p:cNvSpPr>
            <a:spLocks noGrp="1"/>
          </p:cNvSpPr>
          <p:nvPr>
            <p:ph idx="1"/>
          </p:nvPr>
        </p:nvSpPr>
        <p:spPr>
          <a:xfrm>
            <a:off x="872067" y="2209800"/>
            <a:ext cx="7408333" cy="4190999"/>
          </a:xfrm>
        </p:spPr>
        <p:txBody>
          <a:bodyPr>
            <a:normAutofit/>
          </a:bodyPr>
          <a:lstStyle/>
          <a:p>
            <a:pPr eaLnBrk="1" hangingPunct="1"/>
            <a:r>
              <a:rPr lang="en-GB" altLang="en-US" dirty="0" smtClean="0"/>
              <a:t>NB you need to see correspondence before quoting their work. </a:t>
            </a:r>
          </a:p>
          <a:p>
            <a:pPr marL="0" indent="0" eaLnBrk="1" hangingPunct="1">
              <a:buNone/>
            </a:pPr>
            <a:endParaRPr lang="en-GB" altLang="en-US" dirty="0" smtClean="0"/>
          </a:p>
          <a:p>
            <a:pPr eaLnBrk="1" hangingPunct="1"/>
            <a:r>
              <a:rPr lang="en-GB" altLang="en-US" dirty="0" smtClean="0"/>
              <a:t>Sender</a:t>
            </a:r>
          </a:p>
          <a:p>
            <a:pPr eaLnBrk="1" hangingPunct="1"/>
            <a:r>
              <a:rPr lang="en-GB" altLang="en-US" dirty="0" smtClean="0"/>
              <a:t>Year of communication (in round brackets)</a:t>
            </a:r>
          </a:p>
          <a:p>
            <a:pPr eaLnBrk="1" hangingPunct="1"/>
            <a:r>
              <a:rPr lang="en-GB" altLang="en-US" dirty="0" smtClean="0"/>
              <a:t>Medium of communication</a:t>
            </a:r>
          </a:p>
          <a:p>
            <a:pPr eaLnBrk="1" hangingPunct="1"/>
            <a:r>
              <a:rPr lang="en-GB" altLang="en-US" dirty="0" smtClean="0"/>
              <a:t>Receiver of communication</a:t>
            </a:r>
          </a:p>
          <a:p>
            <a:pPr eaLnBrk="1" hangingPunct="1"/>
            <a:r>
              <a:rPr lang="en-GB" altLang="en-US" dirty="0" smtClean="0"/>
              <a:t>Day / month of communication</a:t>
            </a:r>
          </a:p>
          <a:p>
            <a:r>
              <a:rPr lang="en-GB" altLang="en-US" dirty="0">
                <a:solidFill>
                  <a:srgbClr val="C00000"/>
                </a:solidFill>
              </a:rPr>
              <a:t>Walters, F. (2009</a:t>
            </a:r>
            <a:r>
              <a:rPr lang="en-GB" altLang="en-US" dirty="0" smtClean="0">
                <a:solidFill>
                  <a:srgbClr val="C00000"/>
                </a:solidFill>
              </a:rPr>
              <a:t>). </a:t>
            </a:r>
            <a:r>
              <a:rPr lang="en-GB" altLang="en-US" dirty="0">
                <a:solidFill>
                  <a:srgbClr val="C00000"/>
                </a:solidFill>
              </a:rPr>
              <a:t>Email to John Stephens, 14 August. </a:t>
            </a:r>
          </a:p>
          <a:p>
            <a:pPr eaLnBrk="1" hangingPunct="1"/>
            <a:endParaRPr lang="en-GB" altLang="en-US" dirty="0" smtClean="0"/>
          </a:p>
        </p:txBody>
      </p:sp>
    </p:spTree>
    <p:extLst>
      <p:ext uri="{BB962C8B-B14F-4D97-AF65-F5344CB8AC3E}">
        <p14:creationId xmlns:p14="http://schemas.microsoft.com/office/powerpoint/2010/main" val="296350961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p:txBody>
          <a:bodyPr/>
          <a:lstStyle/>
          <a:p>
            <a:pPr eaLnBrk="1" hangingPunct="1"/>
            <a:r>
              <a:rPr lang="en-GB" altLang="en-US" smtClean="0"/>
              <a:t>Referencing Lecture Notes</a:t>
            </a:r>
          </a:p>
        </p:txBody>
      </p:sp>
      <p:sp>
        <p:nvSpPr>
          <p:cNvPr id="78851" name="Content Placeholder 2"/>
          <p:cNvSpPr>
            <a:spLocks noGrp="1"/>
          </p:cNvSpPr>
          <p:nvPr>
            <p:ph idx="1"/>
          </p:nvPr>
        </p:nvSpPr>
        <p:spPr/>
        <p:txBody>
          <a:bodyPr>
            <a:normAutofit lnSpcReduction="10000"/>
          </a:bodyPr>
          <a:lstStyle/>
          <a:p>
            <a:pPr eaLnBrk="1" hangingPunct="1"/>
            <a:r>
              <a:rPr lang="en-GB" altLang="en-US" dirty="0" smtClean="0"/>
              <a:t>Author / Speaker followed by a full stop. </a:t>
            </a:r>
          </a:p>
          <a:p>
            <a:pPr eaLnBrk="1" hangingPunct="1"/>
            <a:r>
              <a:rPr lang="en-GB" altLang="en-US" dirty="0" smtClean="0"/>
              <a:t>Year (in brackets). </a:t>
            </a:r>
          </a:p>
          <a:p>
            <a:pPr eaLnBrk="1" hangingPunct="1"/>
            <a:r>
              <a:rPr lang="en-GB" altLang="en-US" dirty="0" smtClean="0"/>
              <a:t>Title of Communication (in italics)</a:t>
            </a:r>
          </a:p>
          <a:p>
            <a:pPr eaLnBrk="1" hangingPunct="1"/>
            <a:r>
              <a:rPr lang="en-GB" altLang="en-US" dirty="0" smtClean="0"/>
              <a:t>Medium [in squared brackets]</a:t>
            </a:r>
          </a:p>
          <a:p>
            <a:pPr eaLnBrk="1" hangingPunct="1"/>
            <a:r>
              <a:rPr lang="en-GB" altLang="en-US" dirty="0" smtClean="0"/>
              <a:t>Day Month. </a:t>
            </a:r>
          </a:p>
          <a:p>
            <a:pPr marL="0" indent="0" eaLnBrk="1" hangingPunct="1">
              <a:buNone/>
            </a:pPr>
            <a:r>
              <a:rPr lang="en-GB" altLang="en-US" dirty="0" smtClean="0"/>
              <a:t>For example:</a:t>
            </a:r>
          </a:p>
          <a:p>
            <a:r>
              <a:rPr lang="en-GB" altLang="en-US" dirty="0"/>
              <a:t>Brown, T. (2008</a:t>
            </a:r>
            <a:r>
              <a:rPr lang="en-GB" altLang="en-US" dirty="0" smtClean="0"/>
              <a:t>). </a:t>
            </a:r>
            <a:r>
              <a:rPr lang="en-GB" altLang="en-US" i="1" dirty="0"/>
              <a:t>Contemporary furniture</a:t>
            </a:r>
            <a:r>
              <a:rPr lang="en-GB" altLang="en-US" dirty="0"/>
              <a:t> [Lecture to </a:t>
            </a:r>
            <a:r>
              <a:rPr lang="en-GB" altLang="en-US" dirty="0" err="1"/>
              <a:t>Bsc</a:t>
            </a:r>
            <a:r>
              <a:rPr lang="en-GB" altLang="en-US" dirty="0"/>
              <a:t> Design Year 4]. 21 April. </a:t>
            </a:r>
          </a:p>
          <a:p>
            <a:pPr eaLnBrk="1" hangingPunct="1"/>
            <a:endParaRPr lang="en-GB" altLang="en-US" dirty="0" smtClean="0"/>
          </a:p>
        </p:txBody>
      </p:sp>
    </p:spTree>
    <p:extLst>
      <p:ext uri="{BB962C8B-B14F-4D97-AF65-F5344CB8AC3E}">
        <p14:creationId xmlns:p14="http://schemas.microsoft.com/office/powerpoint/2010/main" val="18565778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67833" y="2590800"/>
            <a:ext cx="7408333" cy="3992563"/>
          </a:xfrm>
        </p:spPr>
        <p:txBody>
          <a:bodyPr/>
          <a:lstStyle/>
          <a:p>
            <a:r>
              <a:rPr lang="en-US" dirty="0"/>
              <a:t>Several text books use examples from other sources. For example if you have read about Vygotsky it is likely that you have read accounts of his work from text books or articles rather than from his original writing</a:t>
            </a:r>
            <a:r>
              <a:rPr lang="en-US" dirty="0" smtClean="0"/>
              <a:t>.</a:t>
            </a:r>
            <a:endParaRPr lang="en-US" dirty="0"/>
          </a:p>
          <a:p>
            <a:r>
              <a:rPr lang="en-US" dirty="0"/>
              <a:t>You should make this clear in your text:-</a:t>
            </a:r>
          </a:p>
          <a:p>
            <a:r>
              <a:rPr lang="en-US" dirty="0"/>
              <a:t>For example</a:t>
            </a:r>
            <a:r>
              <a:rPr lang="en-US" dirty="0" smtClean="0"/>
              <a:t>:</a:t>
            </a:r>
          </a:p>
          <a:p>
            <a:r>
              <a:rPr lang="en-US" dirty="0"/>
              <a:t>Vygotsky (1978 cited in Daniels, 2005, p.56) discussed the Zone of Proximal Development.</a:t>
            </a:r>
          </a:p>
          <a:p>
            <a:endParaRPr lang="en-US" dirty="0"/>
          </a:p>
        </p:txBody>
      </p:sp>
      <p:sp>
        <p:nvSpPr>
          <p:cNvPr id="3" name="Title 2"/>
          <p:cNvSpPr>
            <a:spLocks noGrp="1"/>
          </p:cNvSpPr>
          <p:nvPr>
            <p:ph type="title"/>
          </p:nvPr>
        </p:nvSpPr>
        <p:spPr/>
        <p:txBody>
          <a:bodyPr/>
          <a:lstStyle/>
          <a:p>
            <a:r>
              <a:rPr lang="en-GB" dirty="0" smtClean="0"/>
              <a:t>Secondary citation.</a:t>
            </a:r>
            <a:endParaRPr lang="en-US" dirty="0"/>
          </a:p>
        </p:txBody>
      </p:sp>
    </p:spTree>
    <p:extLst>
      <p:ext uri="{BB962C8B-B14F-4D97-AF65-F5344CB8AC3E}">
        <p14:creationId xmlns:p14="http://schemas.microsoft.com/office/powerpoint/2010/main" val="29393758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90600" y="2667000"/>
            <a:ext cx="7408333" cy="4953000"/>
          </a:xfrm>
        </p:spPr>
        <p:txBody>
          <a:bodyPr>
            <a:normAutofit/>
          </a:bodyPr>
          <a:lstStyle/>
          <a:p>
            <a:r>
              <a:rPr lang="en-US" dirty="0"/>
              <a:t>The author, date and page number (if appropriate) are placed in text in the same way as a conventional book</a:t>
            </a:r>
            <a:r>
              <a:rPr lang="en-US" dirty="0" smtClean="0"/>
              <a:t>.</a:t>
            </a:r>
            <a:endParaRPr lang="en-US" dirty="0"/>
          </a:p>
          <a:p>
            <a:r>
              <a:rPr lang="en-US" dirty="0"/>
              <a:t>For example:</a:t>
            </a:r>
          </a:p>
          <a:p>
            <a:r>
              <a:rPr lang="en-US" dirty="0"/>
              <a:t>(Dean, 2002, p. 56) </a:t>
            </a:r>
          </a:p>
          <a:p>
            <a:r>
              <a:rPr lang="en-US" dirty="0"/>
              <a:t>The Reference List citing for an electronic book follows the same format as any book but you record retrieval date of the book and the relevant URL or DOI </a:t>
            </a:r>
            <a:r>
              <a:rPr lang="en-US" dirty="0" smtClean="0"/>
              <a:t>details</a:t>
            </a:r>
            <a:r>
              <a:rPr lang="en-US" dirty="0"/>
              <a:t>, as well as indicating the book is an e-book.</a:t>
            </a:r>
          </a:p>
          <a:p>
            <a:pPr marL="0" indent="0">
              <a:buNone/>
            </a:pPr>
            <a:endParaRPr lang="en-US" dirty="0"/>
          </a:p>
        </p:txBody>
      </p:sp>
      <p:sp>
        <p:nvSpPr>
          <p:cNvPr id="3" name="Title 2"/>
          <p:cNvSpPr>
            <a:spLocks noGrp="1"/>
          </p:cNvSpPr>
          <p:nvPr>
            <p:ph type="title"/>
          </p:nvPr>
        </p:nvSpPr>
        <p:spPr/>
        <p:txBody>
          <a:bodyPr/>
          <a:lstStyle/>
          <a:p>
            <a:r>
              <a:rPr lang="en-GB" dirty="0" smtClean="0"/>
              <a:t>Referencing electronic books</a:t>
            </a:r>
            <a:endParaRPr lang="en-US" dirty="0"/>
          </a:p>
        </p:txBody>
      </p:sp>
    </p:spTree>
    <p:extLst>
      <p:ext uri="{BB962C8B-B14F-4D97-AF65-F5344CB8AC3E}">
        <p14:creationId xmlns:p14="http://schemas.microsoft.com/office/powerpoint/2010/main" val="10569351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675466"/>
            <a:ext cx="7408333" cy="3877733"/>
          </a:xfrm>
        </p:spPr>
        <p:txBody>
          <a:bodyPr>
            <a:normAutofit fontScale="92500" lnSpcReduction="10000"/>
          </a:bodyPr>
          <a:lstStyle/>
          <a:p>
            <a:r>
              <a:rPr lang="en-US" dirty="0"/>
              <a:t>For example:</a:t>
            </a:r>
          </a:p>
          <a:p>
            <a:r>
              <a:rPr lang="en-US" dirty="0"/>
              <a:t>Dean, J. (2002). Managing the primary school: Educational </a:t>
            </a:r>
            <a:r>
              <a:rPr lang="en-US" dirty="0" smtClean="0"/>
              <a:t>management series</a:t>
            </a:r>
            <a:r>
              <a:rPr lang="en-US" dirty="0"/>
              <a:t>. London: Routledge. [e-book]. </a:t>
            </a:r>
            <a:r>
              <a:rPr lang="en-US" dirty="0">
                <a:solidFill>
                  <a:srgbClr val="C00000"/>
                </a:solidFill>
              </a:rPr>
              <a:t>Retrieved 7 April 2004 from http://www.netLibrary.com/Reader </a:t>
            </a:r>
            <a:endParaRPr lang="en-US" dirty="0" smtClean="0">
              <a:solidFill>
                <a:srgbClr val="C00000"/>
              </a:solidFill>
            </a:endParaRPr>
          </a:p>
          <a:p>
            <a:endParaRPr lang="en-US" dirty="0">
              <a:solidFill>
                <a:srgbClr val="C00000"/>
              </a:solidFill>
            </a:endParaRPr>
          </a:p>
          <a:p>
            <a:r>
              <a:rPr lang="en-GB" dirty="0">
                <a:solidFill>
                  <a:srgbClr val="C00000"/>
                </a:solidFill>
              </a:rPr>
              <a:t>NB: the use of capitalization in titles applies as follows:</a:t>
            </a:r>
          </a:p>
          <a:p>
            <a:pPr lvl="1"/>
            <a:r>
              <a:rPr lang="en-GB" dirty="0">
                <a:solidFill>
                  <a:srgbClr val="C00000"/>
                </a:solidFill>
              </a:rPr>
              <a:t>For Journals you use both upper and lower case as indicated in the title.</a:t>
            </a:r>
          </a:p>
          <a:p>
            <a:pPr lvl="1"/>
            <a:r>
              <a:rPr lang="en-GB" dirty="0">
                <a:solidFill>
                  <a:srgbClr val="C00000"/>
                </a:solidFill>
              </a:rPr>
              <a:t>For Books and reports you only capitalize the first letter of the title and of the subtitle (if there is one).</a:t>
            </a:r>
          </a:p>
          <a:p>
            <a:endParaRPr lang="en-US" dirty="0" smtClean="0">
              <a:solidFill>
                <a:srgbClr val="C00000"/>
              </a:solidFill>
            </a:endParaRPr>
          </a:p>
          <a:p>
            <a:pPr marL="0" indent="0">
              <a:buNone/>
            </a:pPr>
            <a:endParaRPr lang="en-US" dirty="0"/>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5767513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E-journals are referenced in the same way as conventional paper based journals but you add to the end of article details:</a:t>
            </a:r>
          </a:p>
          <a:p>
            <a:r>
              <a:rPr lang="en-US" dirty="0"/>
              <a:t>Retrieved</a:t>
            </a:r>
          </a:p>
          <a:p>
            <a:r>
              <a:rPr lang="en-US" dirty="0" smtClean="0"/>
              <a:t>From </a:t>
            </a:r>
            <a:r>
              <a:rPr lang="en-US" dirty="0"/>
              <a:t>name of collection (e.g. </a:t>
            </a:r>
            <a:r>
              <a:rPr lang="en-US" dirty="0" err="1"/>
              <a:t>psycharticles</a:t>
            </a:r>
            <a:r>
              <a:rPr lang="en-US" dirty="0"/>
              <a:t>, </a:t>
            </a:r>
            <a:r>
              <a:rPr lang="en-US" dirty="0" err="1"/>
              <a:t>proquest</a:t>
            </a:r>
            <a:r>
              <a:rPr lang="en-US" dirty="0"/>
              <a:t>) or internet site (in italics)</a:t>
            </a:r>
          </a:p>
          <a:p>
            <a:r>
              <a:rPr lang="en-US" dirty="0" err="1"/>
              <a:t>Url</a:t>
            </a:r>
            <a:r>
              <a:rPr lang="en-US" dirty="0"/>
              <a:t> of collection (or website address) </a:t>
            </a:r>
            <a:r>
              <a:rPr lang="en-US" dirty="0" smtClean="0"/>
              <a:t>or use DOI</a:t>
            </a:r>
            <a:endParaRPr lang="en-US" dirty="0"/>
          </a:p>
          <a:p>
            <a:endParaRPr lang="en-US" dirty="0"/>
          </a:p>
        </p:txBody>
      </p:sp>
      <p:sp>
        <p:nvSpPr>
          <p:cNvPr id="3" name="Title 2"/>
          <p:cNvSpPr>
            <a:spLocks noGrp="1"/>
          </p:cNvSpPr>
          <p:nvPr>
            <p:ph type="title"/>
          </p:nvPr>
        </p:nvSpPr>
        <p:spPr/>
        <p:txBody>
          <a:bodyPr/>
          <a:lstStyle/>
          <a:p>
            <a:r>
              <a:rPr lang="en-GB" dirty="0" smtClean="0"/>
              <a:t>E journals</a:t>
            </a:r>
            <a:endParaRPr lang="en-US" dirty="0"/>
          </a:p>
        </p:txBody>
      </p:sp>
    </p:spTree>
    <p:extLst>
      <p:ext uri="{BB962C8B-B14F-4D97-AF65-F5344CB8AC3E}">
        <p14:creationId xmlns:p14="http://schemas.microsoft.com/office/powerpoint/2010/main" val="196760321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676400"/>
            <a:ext cx="8686799" cy="4449763"/>
          </a:xfrm>
        </p:spPr>
        <p:txBody>
          <a:bodyPr>
            <a:normAutofit lnSpcReduction="10000"/>
          </a:bodyPr>
          <a:lstStyle/>
          <a:p>
            <a:r>
              <a:rPr lang="en-US" b="1" dirty="0" smtClean="0"/>
              <a:t>For example:</a:t>
            </a:r>
          </a:p>
          <a:p>
            <a:r>
              <a:rPr lang="en-US" dirty="0" smtClean="0"/>
              <a:t>Fuller, M., Bradley, A. and Healey, M. (2004). Incorporating disabled students within an inclusive higher education environment, Disability and Society: The Leading Journal in Disability Studies, 19 (5), 455-468. Retrieved 2 December 2014, from Disability and Society </a:t>
            </a:r>
            <a:r>
              <a:rPr lang="en-US" dirty="0" err="1" smtClean="0"/>
              <a:t>Uk</a:t>
            </a:r>
            <a:r>
              <a:rPr lang="en-US" dirty="0" smtClean="0"/>
              <a:t> website http://www.disability and society.uk. </a:t>
            </a:r>
          </a:p>
          <a:p>
            <a:r>
              <a:rPr lang="en-GB" b="1" dirty="0"/>
              <a:t>Or:</a:t>
            </a:r>
          </a:p>
          <a:p>
            <a:r>
              <a:rPr lang="en-GB" dirty="0"/>
              <a:t>Bauer, J. J. and McAdams, D. P. (2010). </a:t>
            </a:r>
            <a:r>
              <a:rPr lang="en-GB" dirty="0" err="1"/>
              <a:t>Eudaimonic</a:t>
            </a:r>
            <a:r>
              <a:rPr lang="en-GB" dirty="0"/>
              <a:t> growth: Narrative growth goals predict increases in ego development and subjective well-being 3 years later. Developmental Psychology, 46, 761-772. </a:t>
            </a:r>
            <a:r>
              <a:rPr lang="en-GB" dirty="0">
                <a:solidFill>
                  <a:srgbClr val="C00000"/>
                </a:solidFill>
              </a:rPr>
              <a:t>DOI: 10.1037/a0019654. </a:t>
            </a:r>
          </a:p>
          <a:p>
            <a:pPr marL="0" indent="0">
              <a:buNone/>
            </a:pPr>
            <a:endParaRPr lang="en-US" dirty="0" smtClean="0"/>
          </a:p>
          <a:p>
            <a:endParaRPr lang="en-US" dirty="0" smtClean="0"/>
          </a:p>
          <a:p>
            <a:endParaRPr lang="en-US" dirty="0"/>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387403270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r>
              <a:rPr lang="en-GB" dirty="0"/>
              <a:t>For example:</a:t>
            </a:r>
          </a:p>
          <a:p>
            <a:r>
              <a:rPr lang="en-GB" dirty="0"/>
              <a:t>Fuller, M., Bradley, A. &amp; Healey, M. (2004). Incorporating  </a:t>
            </a:r>
            <a:r>
              <a:rPr lang="en-GB" dirty="0" smtClean="0"/>
              <a:t>  	disabled </a:t>
            </a:r>
            <a:r>
              <a:rPr lang="en-GB" dirty="0"/>
              <a:t>students within an inclusive higher education </a:t>
            </a:r>
            <a:r>
              <a:rPr lang="en-GB" dirty="0" smtClean="0"/>
              <a:t>	environment</a:t>
            </a:r>
            <a:r>
              <a:rPr lang="en-GB" dirty="0"/>
              <a:t>, Disability and Society: </a:t>
            </a:r>
            <a:r>
              <a:rPr lang="en-GB" i="1" dirty="0"/>
              <a:t>The Leading Journal in </a:t>
            </a:r>
            <a:r>
              <a:rPr lang="en-GB" i="1" dirty="0" smtClean="0"/>
              <a:t>	Disability </a:t>
            </a:r>
            <a:r>
              <a:rPr lang="en-GB" i="1" dirty="0"/>
              <a:t>Studies</a:t>
            </a:r>
            <a:r>
              <a:rPr lang="en-GB" dirty="0"/>
              <a:t>, 19(5), 455-468. Retrieved from Disability </a:t>
            </a:r>
            <a:r>
              <a:rPr lang="en-GB" dirty="0" smtClean="0"/>
              <a:t>	and </a:t>
            </a:r>
            <a:r>
              <a:rPr lang="en-GB" dirty="0"/>
              <a:t>Society </a:t>
            </a:r>
            <a:r>
              <a:rPr lang="en-GB" dirty="0" err="1"/>
              <a:t>Uk</a:t>
            </a:r>
            <a:r>
              <a:rPr lang="en-GB" dirty="0"/>
              <a:t> website http://www.disability and </a:t>
            </a:r>
            <a:r>
              <a:rPr lang="en-GB" dirty="0" smtClean="0"/>
              <a:t>	society.uk</a:t>
            </a:r>
            <a:r>
              <a:rPr lang="en-GB" dirty="0"/>
              <a:t>. </a:t>
            </a:r>
          </a:p>
          <a:p>
            <a:r>
              <a:rPr lang="en-GB" dirty="0"/>
              <a:t>Or:</a:t>
            </a:r>
          </a:p>
          <a:p>
            <a:r>
              <a:rPr lang="en-GB" dirty="0"/>
              <a:t>Bauer, J. J. &amp; McAdams, D. P. (2010). </a:t>
            </a:r>
            <a:r>
              <a:rPr lang="en-GB" dirty="0" err="1"/>
              <a:t>Eudaimonic</a:t>
            </a:r>
            <a:r>
              <a:rPr lang="en-GB" dirty="0"/>
              <a:t> growth: </a:t>
            </a:r>
            <a:r>
              <a:rPr lang="en-GB" dirty="0" smtClean="0"/>
              <a:t>	Narrative </a:t>
            </a:r>
            <a:r>
              <a:rPr lang="en-GB" dirty="0"/>
              <a:t>growth goals predict increases in ego </a:t>
            </a:r>
            <a:r>
              <a:rPr lang="en-GB" dirty="0" smtClean="0"/>
              <a:t>	development </a:t>
            </a:r>
            <a:r>
              <a:rPr lang="en-GB" dirty="0"/>
              <a:t>and subjective well-being 3 years later. </a:t>
            </a:r>
            <a:r>
              <a:rPr lang="en-GB" dirty="0" smtClean="0"/>
              <a:t>	</a:t>
            </a:r>
            <a:r>
              <a:rPr lang="en-GB" i="1" dirty="0" smtClean="0"/>
              <a:t>Developmental </a:t>
            </a:r>
            <a:r>
              <a:rPr lang="en-GB" i="1" dirty="0"/>
              <a:t>Psychology,</a:t>
            </a:r>
            <a:r>
              <a:rPr lang="en-GB" dirty="0"/>
              <a:t> 46, 761-772. DOI: </a:t>
            </a:r>
            <a:r>
              <a:rPr lang="en-GB" dirty="0" smtClean="0"/>
              <a:t>	10.1037/a0019654</a:t>
            </a:r>
            <a:r>
              <a:rPr lang="en-GB" dirty="0"/>
              <a:t>. </a:t>
            </a:r>
          </a:p>
          <a:p>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50186178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64633" y="2590800"/>
            <a:ext cx="7814733" cy="4068763"/>
          </a:xfrm>
        </p:spPr>
        <p:txBody>
          <a:bodyPr>
            <a:normAutofit fontScale="92500" lnSpcReduction="20000"/>
          </a:bodyPr>
          <a:lstStyle/>
          <a:p>
            <a:r>
              <a:rPr lang="en-US" dirty="0"/>
              <a:t>An acceptable alternative is to use the digital object identifier (DOI) of the electronic document instead retrieval date and URL. A DOI is a unique alphanumeric string assigned by a registration agency (the International DOI Foundation) to identify content and provide a persistent link to its location on the Internet. The DOI is like a digital fingerprint: Each article receives a unique one at birth, and it can be used to identify the article throughout its lifespan, no matter where it goes</a:t>
            </a:r>
            <a:r>
              <a:rPr lang="en-US" dirty="0" smtClean="0"/>
              <a:t>.</a:t>
            </a:r>
          </a:p>
          <a:p>
            <a:endParaRPr lang="en-US" dirty="0"/>
          </a:p>
          <a:p>
            <a:r>
              <a:rPr lang="en-US" dirty="0"/>
              <a:t>All DOI numbers begin with a 10 and contain a prefix and a suffix separated by a slash. The prefix is a unique number of four or more digits assigned to organizations; the suffix is assigned by the publisher and was designed to be flexible with publisher identification standards.</a:t>
            </a:r>
          </a:p>
          <a:p>
            <a:endParaRPr lang="en-US" dirty="0"/>
          </a:p>
        </p:txBody>
      </p:sp>
      <p:sp>
        <p:nvSpPr>
          <p:cNvPr id="3" name="Title 2"/>
          <p:cNvSpPr>
            <a:spLocks noGrp="1"/>
          </p:cNvSpPr>
          <p:nvPr>
            <p:ph type="title"/>
          </p:nvPr>
        </p:nvSpPr>
        <p:spPr/>
        <p:txBody>
          <a:bodyPr/>
          <a:lstStyle/>
          <a:p>
            <a:r>
              <a:rPr lang="en-GB" dirty="0" smtClean="0"/>
              <a:t>Using a DOI</a:t>
            </a:r>
            <a:endParaRPr lang="en-US" dirty="0"/>
          </a:p>
        </p:txBody>
      </p:sp>
    </p:spTree>
    <p:extLst>
      <p:ext uri="{BB962C8B-B14F-4D97-AF65-F5344CB8AC3E}">
        <p14:creationId xmlns:p14="http://schemas.microsoft.com/office/powerpoint/2010/main" val="25493726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Reference List Example: Using DOI in an electronic journal. </a:t>
            </a:r>
          </a:p>
          <a:p>
            <a:r>
              <a:rPr lang="en-US" dirty="0" err="1"/>
              <a:t>Herbst</a:t>
            </a:r>
            <a:r>
              <a:rPr lang="en-US" dirty="0"/>
              <a:t>, D. M., Griffith, N. R., and </a:t>
            </a:r>
            <a:r>
              <a:rPr lang="en-US" dirty="0" err="1"/>
              <a:t>Slama</a:t>
            </a:r>
            <a:r>
              <a:rPr lang="en-US" dirty="0"/>
              <a:t>, K. M. (2014). </a:t>
            </a:r>
            <a:r>
              <a:rPr lang="en-US" dirty="0" smtClean="0"/>
              <a:t>                                 	Rodeo </a:t>
            </a:r>
            <a:r>
              <a:rPr lang="en-US" dirty="0"/>
              <a:t>cowboys: Conforming to masculine </a:t>
            </a:r>
            <a:r>
              <a:rPr lang="en-US" dirty="0" smtClean="0"/>
              <a:t>	norms </a:t>
            </a:r>
            <a:r>
              <a:rPr lang="en-US" dirty="0"/>
              <a:t>and help-seeking behaviors for </a:t>
            </a:r>
            <a:r>
              <a:rPr lang="en-US" dirty="0" smtClean="0"/>
              <a:t>	depression</a:t>
            </a:r>
            <a:r>
              <a:rPr lang="en-US" dirty="0"/>
              <a:t>. Journal of Rural </a:t>
            </a:r>
            <a:r>
              <a:rPr lang="en-US" dirty="0" smtClean="0"/>
              <a:t>Mental </a:t>
            </a:r>
            <a:r>
              <a:rPr lang="en-US" dirty="0"/>
              <a:t>Health, 38 </a:t>
            </a:r>
            <a:r>
              <a:rPr lang="en-US" dirty="0" smtClean="0"/>
              <a:t>	(</a:t>
            </a:r>
            <a:r>
              <a:rPr lang="en-US" dirty="0"/>
              <a:t>1), </a:t>
            </a:r>
            <a:r>
              <a:rPr lang="en-US" dirty="0" smtClean="0"/>
              <a:t>20–35. doi:10.1037/rmh0000008</a:t>
            </a:r>
            <a:endParaRPr lang="en-US" dirty="0"/>
          </a:p>
          <a:p>
            <a:endParaRPr lang="en-US" dirty="0"/>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368347776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p:txBody>
          <a:bodyPr>
            <a:normAutofit fontScale="90000"/>
          </a:bodyPr>
          <a:lstStyle/>
          <a:p>
            <a:r>
              <a:rPr lang="en-GB" altLang="en-US" dirty="0" err="1" smtClean="0"/>
              <a:t>Ohh</a:t>
            </a:r>
            <a:r>
              <a:rPr lang="en-GB" altLang="en-US" dirty="0" smtClean="0"/>
              <a:t>…. This reference list takes such an age to compile and write up. </a:t>
            </a:r>
            <a:endParaRPr lang="en-US" altLang="en-US" dirty="0" smtClean="0"/>
          </a:p>
        </p:txBody>
      </p:sp>
      <p:sp>
        <p:nvSpPr>
          <p:cNvPr id="82947" name="Content Placeholder 2"/>
          <p:cNvSpPr>
            <a:spLocks noGrp="1"/>
          </p:cNvSpPr>
          <p:nvPr>
            <p:ph idx="1"/>
          </p:nvPr>
        </p:nvSpPr>
        <p:spPr>
          <a:xfrm>
            <a:off x="228600" y="1905000"/>
            <a:ext cx="8762999" cy="4221163"/>
          </a:xfrm>
        </p:spPr>
        <p:txBody>
          <a:bodyPr/>
          <a:lstStyle/>
          <a:p>
            <a:pPr marL="0" indent="0">
              <a:buNone/>
            </a:pPr>
            <a:endParaRPr lang="en-GB" altLang="en-US" dirty="0" smtClean="0"/>
          </a:p>
          <a:p>
            <a:pPr marL="0" indent="0">
              <a:buNone/>
            </a:pPr>
            <a:endParaRPr lang="en-GB" altLang="en-US" dirty="0" smtClean="0"/>
          </a:p>
          <a:p>
            <a:r>
              <a:rPr lang="en-GB" altLang="en-US" dirty="0" smtClean="0"/>
              <a:t>Well it DID – </a:t>
            </a:r>
          </a:p>
          <a:p>
            <a:pPr marL="0" indent="0">
              <a:buNone/>
            </a:pPr>
            <a:endParaRPr lang="en-GB" altLang="en-US" dirty="0" smtClean="0"/>
          </a:p>
          <a:p>
            <a:r>
              <a:rPr lang="en-GB" altLang="en-US" dirty="0" smtClean="0"/>
              <a:t>BEFORE the amazing, wonderful invention known as google cite (part of google scholar). </a:t>
            </a:r>
          </a:p>
          <a:p>
            <a:r>
              <a:rPr lang="en-GB" altLang="en-US" dirty="0" smtClean="0"/>
              <a:t>You may also have come across Neil`s toolbox…</a:t>
            </a:r>
          </a:p>
          <a:p>
            <a:r>
              <a:rPr lang="en-GB" altLang="en-US" dirty="0" smtClean="0"/>
              <a:t>BUT, be careful, you still have to check that your references are accurate because there are so many similar referencing systems out there…</a:t>
            </a:r>
            <a:endParaRPr lang="en-US" altLang="en-US" dirty="0" smtClean="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7118" y="1600200"/>
            <a:ext cx="4380208" cy="213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003155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a:lstStyle/>
          <a:p>
            <a:endParaRPr lang="en-US" altLang="en-US" smtClean="0"/>
          </a:p>
        </p:txBody>
      </p:sp>
      <p:sp>
        <p:nvSpPr>
          <p:cNvPr id="83971" name="Content Placeholder 2"/>
          <p:cNvSpPr>
            <a:spLocks noGrp="1"/>
          </p:cNvSpPr>
          <p:nvPr>
            <p:ph idx="1"/>
          </p:nvPr>
        </p:nvSpPr>
        <p:spPr/>
        <p:txBody>
          <a:bodyPr/>
          <a:lstStyle/>
          <a:p>
            <a:endParaRPr lang="en-US" altLang="en-US" smtClean="0"/>
          </a:p>
        </p:txBody>
      </p:sp>
      <p:pic>
        <p:nvPicPr>
          <p:cNvPr id="8397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63" y="115888"/>
            <a:ext cx="10260012" cy="7888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841750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a:lstStyle/>
          <a:p>
            <a:endParaRPr lang="en-US" altLang="en-US" smtClean="0"/>
          </a:p>
        </p:txBody>
      </p:sp>
      <p:sp>
        <p:nvSpPr>
          <p:cNvPr id="84995" name="Content Placeholder 2"/>
          <p:cNvSpPr>
            <a:spLocks noGrp="1"/>
          </p:cNvSpPr>
          <p:nvPr>
            <p:ph idx="1"/>
          </p:nvPr>
        </p:nvSpPr>
        <p:spPr>
          <a:xfrm>
            <a:off x="457200" y="549275"/>
            <a:ext cx="8229600" cy="5688013"/>
          </a:xfrm>
        </p:spPr>
        <p:txBody>
          <a:bodyPr/>
          <a:lstStyle/>
          <a:p>
            <a:endParaRPr lang="en-US" altLang="en-US" smtClean="0"/>
          </a:p>
        </p:txBody>
      </p:sp>
      <p:pic>
        <p:nvPicPr>
          <p:cNvPr id="849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938" y="1171575"/>
            <a:ext cx="8364537" cy="451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733315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p:txBody>
          <a:bodyPr/>
          <a:lstStyle/>
          <a:p>
            <a:endParaRPr lang="en-US" altLang="en-US" smtClean="0"/>
          </a:p>
        </p:txBody>
      </p:sp>
      <p:sp>
        <p:nvSpPr>
          <p:cNvPr id="86019" name="Content Placeholder 2"/>
          <p:cNvSpPr>
            <a:spLocks noGrp="1"/>
          </p:cNvSpPr>
          <p:nvPr>
            <p:ph idx="1"/>
          </p:nvPr>
        </p:nvSpPr>
        <p:spPr/>
        <p:txBody>
          <a:bodyPr/>
          <a:lstStyle/>
          <a:p>
            <a:endParaRPr lang="en-US" altLang="en-US" smtClean="0"/>
          </a:p>
        </p:txBody>
      </p:sp>
      <p:pic>
        <p:nvPicPr>
          <p:cNvPr id="86020" name="Picture 2" descr="C:\Users\s.a.jones\Desktop\google cit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3613"/>
            <a:ext cx="9144000" cy="493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38788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p:txBody>
          <a:bodyPr/>
          <a:lstStyle/>
          <a:p>
            <a:endParaRPr lang="en-US" altLang="en-US" smtClean="0"/>
          </a:p>
        </p:txBody>
      </p:sp>
      <p:sp>
        <p:nvSpPr>
          <p:cNvPr id="87043" name="Content Placeholder 2"/>
          <p:cNvSpPr>
            <a:spLocks noGrp="1"/>
          </p:cNvSpPr>
          <p:nvPr>
            <p:ph idx="1"/>
          </p:nvPr>
        </p:nvSpPr>
        <p:spPr/>
        <p:txBody>
          <a:bodyPr/>
          <a:lstStyle/>
          <a:p>
            <a:endParaRPr lang="en-US" altLang="en-US" smtClean="0"/>
          </a:p>
        </p:txBody>
      </p:sp>
      <p:pic>
        <p:nvPicPr>
          <p:cNvPr id="870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937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820243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p:txBody>
          <a:bodyPr/>
          <a:lstStyle/>
          <a:p>
            <a:r>
              <a:rPr lang="en-GB" altLang="en-US" smtClean="0"/>
              <a:t>And then copy and paste… </a:t>
            </a:r>
            <a:endParaRPr lang="en-US" altLang="en-US" smtClean="0"/>
          </a:p>
        </p:txBody>
      </p:sp>
      <p:sp>
        <p:nvSpPr>
          <p:cNvPr id="88067" name="Content Placeholder 2"/>
          <p:cNvSpPr>
            <a:spLocks noGrp="1"/>
          </p:cNvSpPr>
          <p:nvPr>
            <p:ph idx="1"/>
          </p:nvPr>
        </p:nvSpPr>
        <p:spPr/>
        <p:txBody>
          <a:bodyPr/>
          <a:lstStyle/>
          <a:p>
            <a:endParaRPr lang="en-US" altLang="en-US" smtClean="0"/>
          </a:p>
        </p:txBody>
      </p:sp>
      <p:pic>
        <p:nvPicPr>
          <p:cNvPr id="88068" name="Picture 2" descr="C:\Users\s.a.jones\Desktop\google cite 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1557338"/>
            <a:ext cx="5673725" cy="453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452891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2514600"/>
            <a:ext cx="8686799" cy="4114800"/>
          </a:xfrm>
        </p:spPr>
        <p:txBody>
          <a:bodyPr>
            <a:normAutofit fontScale="92500"/>
          </a:bodyPr>
          <a:lstStyle/>
          <a:p>
            <a:r>
              <a:rPr lang="en-GB" dirty="0" err="1"/>
              <a:t>Blasi</a:t>
            </a:r>
            <a:r>
              <a:rPr lang="en-GB" dirty="0"/>
              <a:t>, A. (1998</a:t>
            </a:r>
            <a:r>
              <a:rPr lang="en-GB" dirty="0" smtClean="0"/>
              <a:t>) </a:t>
            </a:r>
            <a:r>
              <a:rPr lang="en-GB" dirty="0" err="1"/>
              <a:t>Loevinger`s</a:t>
            </a:r>
            <a:r>
              <a:rPr lang="en-GB" dirty="0"/>
              <a:t> theory of ego development and its relationship to the cognitive developmental approach. In P. N. </a:t>
            </a:r>
            <a:r>
              <a:rPr lang="en-GB" dirty="0" err="1" smtClean="0"/>
              <a:t>Westenberg</a:t>
            </a:r>
            <a:r>
              <a:rPr lang="en-GB" dirty="0" smtClean="0"/>
              <a:t> </a:t>
            </a:r>
            <a:r>
              <a:rPr lang="en-GB" dirty="0"/>
              <a:t>A. </a:t>
            </a:r>
            <a:r>
              <a:rPr lang="en-GB" dirty="0" err="1"/>
              <a:t>Blasi</a:t>
            </a:r>
            <a:r>
              <a:rPr lang="en-GB" dirty="0"/>
              <a:t>. and L. D. Cohn. (</a:t>
            </a:r>
            <a:r>
              <a:rPr lang="en-GB" dirty="0" err="1"/>
              <a:t>Eds</a:t>
            </a:r>
            <a:r>
              <a:rPr lang="en-GB" dirty="0"/>
              <a:t>), Personality development: </a:t>
            </a:r>
            <a:r>
              <a:rPr lang="en-GB" dirty="0" smtClean="0"/>
              <a:t>Theoretical </a:t>
            </a:r>
            <a:r>
              <a:rPr lang="en-GB" dirty="0"/>
              <a:t>clinical and empirical investigations of </a:t>
            </a:r>
            <a:r>
              <a:rPr lang="en-GB" dirty="0" err="1"/>
              <a:t>Loevinger`s</a:t>
            </a:r>
            <a:r>
              <a:rPr lang="en-GB" dirty="0"/>
              <a:t> conception of ego development (pp13-25). Mahwah, </a:t>
            </a:r>
            <a:r>
              <a:rPr lang="en-GB" dirty="0" smtClean="0"/>
              <a:t>NJ.. </a:t>
            </a:r>
            <a:r>
              <a:rPr lang="en-GB" dirty="0"/>
              <a:t>Erlbaum.</a:t>
            </a:r>
          </a:p>
          <a:p>
            <a:r>
              <a:rPr lang="en-GB" dirty="0"/>
              <a:t>Bornstein, R. F. (1992). The Dependent Personality: Developmental, Social and Clinical Perspectives. </a:t>
            </a:r>
            <a:r>
              <a:rPr lang="en-GB" i="1" dirty="0"/>
              <a:t>Psychological Bulletin, </a:t>
            </a:r>
            <a:r>
              <a:rPr lang="en-GB" dirty="0" smtClean="0"/>
              <a:t>pages 112</a:t>
            </a:r>
            <a:r>
              <a:rPr lang="en-GB" dirty="0"/>
              <a:t>, 3-23</a:t>
            </a:r>
            <a:r>
              <a:rPr lang="en-GB" dirty="0" smtClean="0"/>
              <a:t>.</a:t>
            </a:r>
          </a:p>
          <a:p>
            <a:r>
              <a:rPr lang="en-GB" dirty="0" err="1"/>
              <a:t>Cauffman</a:t>
            </a:r>
            <a:r>
              <a:rPr lang="en-GB" dirty="0"/>
              <a:t>, </a:t>
            </a:r>
            <a:r>
              <a:rPr lang="en-GB" dirty="0" smtClean="0"/>
              <a:t>E, </a:t>
            </a:r>
            <a:r>
              <a:rPr lang="en-GB" dirty="0"/>
              <a:t>Steinberg, L. and </a:t>
            </a:r>
            <a:r>
              <a:rPr lang="en-GB" dirty="0" err="1"/>
              <a:t>Piquero</a:t>
            </a:r>
            <a:r>
              <a:rPr lang="en-GB" dirty="0"/>
              <a:t>, A. R</a:t>
            </a:r>
            <a:r>
              <a:rPr lang="en-GB" dirty="0" smtClean="0"/>
              <a:t>., (</a:t>
            </a:r>
            <a:r>
              <a:rPr lang="en-GB" dirty="0"/>
              <a:t>2005). Psychological , </a:t>
            </a:r>
            <a:r>
              <a:rPr lang="en-GB" i="1" dirty="0"/>
              <a:t>Neuropsychological and physiological correlates of serious antisocial behaviour in adolescence</a:t>
            </a:r>
            <a:r>
              <a:rPr lang="en-GB" dirty="0"/>
              <a:t>: the role of self-control. Criminology, 43, 133-176.</a:t>
            </a:r>
          </a:p>
          <a:p>
            <a:endParaRPr lang="en-GB" dirty="0"/>
          </a:p>
        </p:txBody>
      </p:sp>
      <p:sp>
        <p:nvSpPr>
          <p:cNvPr id="3" name="Title 2"/>
          <p:cNvSpPr>
            <a:spLocks noGrp="1"/>
          </p:cNvSpPr>
          <p:nvPr>
            <p:ph type="title"/>
          </p:nvPr>
        </p:nvSpPr>
        <p:spPr/>
        <p:txBody>
          <a:bodyPr/>
          <a:lstStyle/>
          <a:p>
            <a:r>
              <a:rPr lang="en-GB" dirty="0" smtClean="0"/>
              <a:t>Find the faults:</a:t>
            </a:r>
            <a:endParaRPr lang="en-GB" dirty="0"/>
          </a:p>
        </p:txBody>
      </p:sp>
    </p:spTree>
    <p:extLst>
      <p:ext uri="{BB962C8B-B14F-4D97-AF65-F5344CB8AC3E}">
        <p14:creationId xmlns:p14="http://schemas.microsoft.com/office/powerpoint/2010/main" val="420725677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2438400"/>
            <a:ext cx="8686799" cy="4191000"/>
          </a:xfrm>
        </p:spPr>
        <p:txBody>
          <a:bodyPr>
            <a:normAutofit fontScale="92500"/>
          </a:bodyPr>
          <a:lstStyle/>
          <a:p>
            <a:r>
              <a:rPr lang="en-GB" dirty="0" err="1"/>
              <a:t>Blasi</a:t>
            </a:r>
            <a:r>
              <a:rPr lang="en-GB" dirty="0"/>
              <a:t>, A. (1998</a:t>
            </a:r>
            <a:r>
              <a:rPr lang="en-GB" dirty="0" smtClean="0"/>
              <a:t>)</a:t>
            </a:r>
            <a:r>
              <a:rPr lang="en-GB" dirty="0" smtClean="0">
                <a:solidFill>
                  <a:srgbClr val="C00000"/>
                </a:solidFill>
              </a:rPr>
              <a:t>.</a:t>
            </a:r>
            <a:r>
              <a:rPr lang="en-GB" dirty="0" smtClean="0"/>
              <a:t> </a:t>
            </a:r>
            <a:r>
              <a:rPr lang="en-GB" dirty="0" err="1"/>
              <a:t>Loevinger`s</a:t>
            </a:r>
            <a:r>
              <a:rPr lang="en-GB" dirty="0"/>
              <a:t> theory of ego development and </a:t>
            </a:r>
            <a:r>
              <a:rPr lang="en-GB" dirty="0" smtClean="0"/>
              <a:t>it</a:t>
            </a:r>
            <a:r>
              <a:rPr lang="en-GB" dirty="0" smtClean="0">
                <a:solidFill>
                  <a:srgbClr val="C00000"/>
                </a:solidFill>
              </a:rPr>
              <a:t>`</a:t>
            </a:r>
            <a:r>
              <a:rPr lang="en-GB" dirty="0" smtClean="0"/>
              <a:t>s </a:t>
            </a:r>
            <a:r>
              <a:rPr lang="en-GB" dirty="0"/>
              <a:t>relationship to the cognitive developmental approach. In P. N. </a:t>
            </a:r>
            <a:r>
              <a:rPr lang="en-GB" dirty="0" err="1" smtClean="0"/>
              <a:t>Westenberg</a:t>
            </a:r>
            <a:r>
              <a:rPr lang="en-GB" dirty="0" smtClean="0">
                <a:solidFill>
                  <a:srgbClr val="C00000"/>
                </a:solidFill>
              </a:rPr>
              <a:t>,</a:t>
            </a:r>
            <a:r>
              <a:rPr lang="en-GB" dirty="0" smtClean="0"/>
              <a:t> </a:t>
            </a:r>
            <a:r>
              <a:rPr lang="en-GB" dirty="0"/>
              <a:t>A</a:t>
            </a:r>
            <a:r>
              <a:rPr lang="en-GB" dirty="0" smtClean="0"/>
              <a:t>. </a:t>
            </a:r>
            <a:r>
              <a:rPr lang="en-GB" dirty="0" err="1"/>
              <a:t>Blasi</a:t>
            </a:r>
            <a:r>
              <a:rPr lang="en-GB" dirty="0"/>
              <a:t>. and L. D. Cohn. (</a:t>
            </a:r>
            <a:r>
              <a:rPr lang="en-GB" dirty="0" err="1"/>
              <a:t>Eds</a:t>
            </a:r>
            <a:r>
              <a:rPr lang="en-GB" dirty="0" smtClean="0"/>
              <a:t>)</a:t>
            </a:r>
            <a:r>
              <a:rPr lang="en-GB" dirty="0" smtClean="0">
                <a:solidFill>
                  <a:srgbClr val="C00000"/>
                </a:solidFill>
              </a:rPr>
              <a:t>,. </a:t>
            </a:r>
            <a:r>
              <a:rPr lang="en-GB" i="1" dirty="0">
                <a:solidFill>
                  <a:srgbClr val="C00000"/>
                </a:solidFill>
              </a:rPr>
              <a:t>Personality </a:t>
            </a:r>
            <a:r>
              <a:rPr lang="en-GB" i="1" dirty="0" smtClean="0">
                <a:solidFill>
                  <a:srgbClr val="C00000"/>
                </a:solidFill>
              </a:rPr>
              <a:t>Development</a:t>
            </a:r>
            <a:r>
              <a:rPr lang="en-GB" i="1" dirty="0">
                <a:solidFill>
                  <a:srgbClr val="C00000"/>
                </a:solidFill>
              </a:rPr>
              <a:t>: </a:t>
            </a:r>
            <a:r>
              <a:rPr lang="en-GB" i="1" dirty="0" smtClean="0">
                <a:solidFill>
                  <a:srgbClr val="C00000"/>
                </a:solidFill>
              </a:rPr>
              <a:t>Theoretical Clinical </a:t>
            </a:r>
            <a:r>
              <a:rPr lang="en-GB" i="1" dirty="0">
                <a:solidFill>
                  <a:srgbClr val="C00000"/>
                </a:solidFill>
              </a:rPr>
              <a:t>and </a:t>
            </a:r>
            <a:r>
              <a:rPr lang="en-GB" i="1" dirty="0" smtClean="0">
                <a:solidFill>
                  <a:srgbClr val="C00000"/>
                </a:solidFill>
              </a:rPr>
              <a:t>Empirical Investigations </a:t>
            </a:r>
            <a:r>
              <a:rPr lang="en-GB" i="1" dirty="0">
                <a:solidFill>
                  <a:srgbClr val="C00000"/>
                </a:solidFill>
              </a:rPr>
              <a:t>of </a:t>
            </a:r>
            <a:r>
              <a:rPr lang="en-GB" i="1" dirty="0" err="1">
                <a:solidFill>
                  <a:srgbClr val="C00000"/>
                </a:solidFill>
              </a:rPr>
              <a:t>Loevinger`s</a:t>
            </a:r>
            <a:r>
              <a:rPr lang="en-GB" i="1" dirty="0">
                <a:solidFill>
                  <a:srgbClr val="C00000"/>
                </a:solidFill>
              </a:rPr>
              <a:t> conception of ego development</a:t>
            </a:r>
            <a:r>
              <a:rPr lang="en-GB" dirty="0"/>
              <a:t> (pp13-25). Mahwah, </a:t>
            </a:r>
            <a:r>
              <a:rPr lang="en-GB" dirty="0" smtClean="0"/>
              <a:t>NJ</a:t>
            </a:r>
            <a:r>
              <a:rPr lang="en-GB" dirty="0" smtClean="0">
                <a:solidFill>
                  <a:srgbClr val="C00000"/>
                </a:solidFill>
              </a:rPr>
              <a:t>:</a:t>
            </a:r>
            <a:r>
              <a:rPr lang="en-GB" dirty="0" smtClean="0"/>
              <a:t> </a:t>
            </a:r>
            <a:r>
              <a:rPr lang="en-GB" dirty="0"/>
              <a:t>Erlbaum.</a:t>
            </a:r>
          </a:p>
          <a:p>
            <a:r>
              <a:rPr lang="en-GB" dirty="0"/>
              <a:t>Bornstein, R. F. (1992). The Dependent Personality: Developmental, Social and Clinical Perspectives. </a:t>
            </a:r>
            <a:r>
              <a:rPr lang="en-GB" i="1" dirty="0"/>
              <a:t>Psychological Bulletin, </a:t>
            </a:r>
            <a:r>
              <a:rPr lang="en-GB" dirty="0" smtClean="0"/>
              <a:t>112</a:t>
            </a:r>
            <a:r>
              <a:rPr lang="en-GB" dirty="0"/>
              <a:t>, </a:t>
            </a:r>
            <a:r>
              <a:rPr lang="en-GB" dirty="0" smtClean="0"/>
              <a:t>3-23.</a:t>
            </a:r>
          </a:p>
          <a:p>
            <a:r>
              <a:rPr lang="en-GB" dirty="0" err="1"/>
              <a:t>Cauffman</a:t>
            </a:r>
            <a:r>
              <a:rPr lang="en-GB" dirty="0"/>
              <a:t>, </a:t>
            </a:r>
            <a:r>
              <a:rPr lang="en-GB" dirty="0" smtClean="0"/>
              <a:t>E</a:t>
            </a:r>
            <a:r>
              <a:rPr lang="en-GB" dirty="0" smtClean="0">
                <a:solidFill>
                  <a:srgbClr val="C00000"/>
                </a:solidFill>
              </a:rPr>
              <a:t>.,</a:t>
            </a:r>
            <a:r>
              <a:rPr lang="en-GB" dirty="0" smtClean="0"/>
              <a:t> </a:t>
            </a:r>
            <a:r>
              <a:rPr lang="en-GB" dirty="0"/>
              <a:t>Steinberg, L. and </a:t>
            </a:r>
            <a:r>
              <a:rPr lang="en-GB" dirty="0" err="1"/>
              <a:t>Piquero</a:t>
            </a:r>
            <a:r>
              <a:rPr lang="en-GB" dirty="0"/>
              <a:t>, A. R</a:t>
            </a:r>
            <a:r>
              <a:rPr lang="en-GB" dirty="0" smtClean="0"/>
              <a:t>.</a:t>
            </a:r>
            <a:r>
              <a:rPr lang="en-GB" dirty="0" smtClean="0">
                <a:solidFill>
                  <a:srgbClr val="C00000"/>
                </a:solidFill>
              </a:rPr>
              <a:t>,</a:t>
            </a:r>
            <a:r>
              <a:rPr lang="en-GB" dirty="0" smtClean="0"/>
              <a:t> (</a:t>
            </a:r>
            <a:r>
              <a:rPr lang="en-GB" dirty="0"/>
              <a:t>2005). Psychological , </a:t>
            </a:r>
            <a:r>
              <a:rPr lang="en-GB" dirty="0">
                <a:solidFill>
                  <a:srgbClr val="C00000"/>
                </a:solidFill>
              </a:rPr>
              <a:t>Neuropsychological and physiological correlates of serious antisocial behaviour in adolescence</a:t>
            </a:r>
            <a:r>
              <a:rPr lang="en-GB" dirty="0"/>
              <a:t>: the role of self-control. </a:t>
            </a:r>
            <a:r>
              <a:rPr lang="en-GB" i="1" dirty="0">
                <a:solidFill>
                  <a:srgbClr val="C00000"/>
                </a:solidFill>
              </a:rPr>
              <a:t>Criminology</a:t>
            </a:r>
            <a:r>
              <a:rPr lang="en-GB" dirty="0"/>
              <a:t>, 43, 133-176.</a:t>
            </a:r>
          </a:p>
          <a:p>
            <a:endParaRPr lang="en-GB" dirty="0"/>
          </a:p>
        </p:txBody>
      </p:sp>
      <p:sp>
        <p:nvSpPr>
          <p:cNvPr id="3" name="Title 2"/>
          <p:cNvSpPr>
            <a:spLocks noGrp="1"/>
          </p:cNvSpPr>
          <p:nvPr>
            <p:ph type="title"/>
          </p:nvPr>
        </p:nvSpPr>
        <p:spPr/>
        <p:txBody>
          <a:bodyPr/>
          <a:lstStyle/>
          <a:p>
            <a:r>
              <a:rPr lang="en-GB" dirty="0" smtClean="0"/>
              <a:t>Find the faults:</a:t>
            </a:r>
            <a:endParaRPr lang="en-GB" dirty="0"/>
          </a:p>
        </p:txBody>
      </p:sp>
    </p:spTree>
    <p:extLst>
      <p:ext uri="{BB962C8B-B14F-4D97-AF65-F5344CB8AC3E}">
        <p14:creationId xmlns:p14="http://schemas.microsoft.com/office/powerpoint/2010/main" val="362167712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For all assignment submissions you must reference in APA format – APA stands for American Psychological Association. Follow their guidelines – its is NOT HARVARD, MLA, Chicago or </a:t>
            </a:r>
            <a:r>
              <a:rPr lang="en-GB" dirty="0" err="1" smtClean="0"/>
              <a:t>Vancoover</a:t>
            </a:r>
            <a:r>
              <a:rPr lang="en-GB" dirty="0" smtClean="0"/>
              <a:t>. </a:t>
            </a:r>
          </a:p>
          <a:p>
            <a:endParaRPr lang="en-GB" dirty="0"/>
          </a:p>
          <a:p>
            <a:r>
              <a:rPr lang="en-GB" dirty="0" smtClean="0"/>
              <a:t>Use the APA Publication Manual (6</a:t>
            </a:r>
            <a:r>
              <a:rPr lang="en-GB" baseline="30000" dirty="0" smtClean="0"/>
              <a:t>th</a:t>
            </a:r>
            <a:r>
              <a:rPr lang="en-GB" dirty="0" smtClean="0"/>
              <a:t> edition). </a:t>
            </a:r>
          </a:p>
          <a:p>
            <a:r>
              <a:rPr lang="en-GB" dirty="0" smtClean="0"/>
              <a:t>School of Psychology Referencing Guidelines. </a:t>
            </a:r>
          </a:p>
          <a:p>
            <a:r>
              <a:rPr lang="en-GB" dirty="0" smtClean="0"/>
              <a:t>Cite them right (but make sure you are adhering to the APA section of that book). </a:t>
            </a:r>
            <a:endParaRPr lang="en-GB" dirty="0"/>
          </a:p>
        </p:txBody>
      </p:sp>
      <p:sp>
        <p:nvSpPr>
          <p:cNvPr id="3" name="Title 2"/>
          <p:cNvSpPr>
            <a:spLocks noGrp="1"/>
          </p:cNvSpPr>
          <p:nvPr>
            <p:ph type="title"/>
          </p:nvPr>
        </p:nvSpPr>
        <p:spPr/>
        <p:txBody>
          <a:bodyPr>
            <a:normAutofit fontScale="90000"/>
          </a:bodyPr>
          <a:lstStyle/>
          <a:p>
            <a:r>
              <a:rPr lang="en-GB" dirty="0" smtClean="0"/>
              <a:t>Remember – the Take home message</a:t>
            </a:r>
            <a:endParaRPr lang="en-GB" dirty="0"/>
          </a:p>
        </p:txBody>
      </p:sp>
    </p:spTree>
    <p:extLst>
      <p:ext uri="{BB962C8B-B14F-4D97-AF65-F5344CB8AC3E}">
        <p14:creationId xmlns:p14="http://schemas.microsoft.com/office/powerpoint/2010/main" val="27799025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Waveform</Template>
  <TotalTime>324</TotalTime>
  <Words>3331</Words>
  <Application>Microsoft Office PowerPoint</Application>
  <PresentationFormat>On-screen Show (4:3)</PresentationFormat>
  <Paragraphs>321</Paragraphs>
  <Slides>59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Calibri</vt:lpstr>
      <vt:lpstr>Candara</vt:lpstr>
      <vt:lpstr>Symbol</vt:lpstr>
      <vt:lpstr>Wingdings</vt:lpstr>
      <vt:lpstr>Waveform</vt:lpstr>
      <vt:lpstr>Referencing, Paraphrasing and avoiding plagiarism</vt:lpstr>
      <vt:lpstr>Aims of the Lecture</vt:lpstr>
      <vt:lpstr>What is Plagiarism? </vt:lpstr>
      <vt:lpstr>What is Plagairism</vt:lpstr>
      <vt:lpstr>Plagiarism is an Academic Offence. </vt:lpstr>
      <vt:lpstr>Avoiding Plagiarism</vt:lpstr>
      <vt:lpstr>Do I have to reference EVERY source of information?</vt:lpstr>
      <vt:lpstr>PowerPoint Presentation</vt:lpstr>
      <vt:lpstr>How can I avoid plagiarism?</vt:lpstr>
      <vt:lpstr>To avoid plagiarism you have to be METICULOUS in your work</vt:lpstr>
      <vt:lpstr>PowerPoint Presentation</vt:lpstr>
      <vt:lpstr>PowerPoint Presentation</vt:lpstr>
      <vt:lpstr>PowerPoint Presentation</vt:lpstr>
      <vt:lpstr>A rule of thumb:</vt:lpstr>
      <vt:lpstr>Can unintentional plagiarism occur. </vt:lpstr>
      <vt:lpstr>Turnitin</vt:lpstr>
      <vt:lpstr>An example</vt:lpstr>
      <vt:lpstr>A guide to referencing</vt:lpstr>
      <vt:lpstr>What is Referencing?</vt:lpstr>
      <vt:lpstr>Why use references</vt:lpstr>
      <vt:lpstr>Referencing</vt:lpstr>
      <vt:lpstr>Why use the existing literature</vt:lpstr>
      <vt:lpstr>Using the Literature</vt:lpstr>
      <vt:lpstr>Quotations</vt:lpstr>
      <vt:lpstr>In writing quotations you should</vt:lpstr>
      <vt:lpstr>Another important point</vt:lpstr>
      <vt:lpstr>Example of short directed quote</vt:lpstr>
      <vt:lpstr>Example of longer quotation. </vt:lpstr>
      <vt:lpstr>Paraphrasing -  Putting something you have read  in your own words</vt:lpstr>
      <vt:lpstr>Paraphrasing</vt:lpstr>
      <vt:lpstr>Secondary Sources </vt:lpstr>
      <vt:lpstr>Secondary Referencing.</vt:lpstr>
      <vt:lpstr>References and Bibliography</vt:lpstr>
      <vt:lpstr>Our referencing system is known as the APA System</vt:lpstr>
      <vt:lpstr>Reference section – Books. </vt:lpstr>
      <vt:lpstr>Examples – References Book.</vt:lpstr>
      <vt:lpstr>Referencing – Journal Articles</vt:lpstr>
      <vt:lpstr>Example</vt:lpstr>
      <vt:lpstr>Books with Editors</vt:lpstr>
      <vt:lpstr>PowerPoint Presentation</vt:lpstr>
      <vt:lpstr>Referencing E-Mail</vt:lpstr>
      <vt:lpstr>Referencing Lecture Notes</vt:lpstr>
      <vt:lpstr>Secondary citation.</vt:lpstr>
      <vt:lpstr>Referencing electronic books</vt:lpstr>
      <vt:lpstr>PowerPoint Presentation</vt:lpstr>
      <vt:lpstr>E journals</vt:lpstr>
      <vt:lpstr>PowerPoint Presentation</vt:lpstr>
      <vt:lpstr>PowerPoint Presentation</vt:lpstr>
      <vt:lpstr>Using a DOI</vt:lpstr>
      <vt:lpstr>PowerPoint Presentation</vt:lpstr>
      <vt:lpstr>Ohh…. This reference list takes such an age to compile and write up. </vt:lpstr>
      <vt:lpstr>PowerPoint Presentation</vt:lpstr>
      <vt:lpstr>PowerPoint Presentation</vt:lpstr>
      <vt:lpstr>PowerPoint Presentation</vt:lpstr>
      <vt:lpstr>PowerPoint Presentation</vt:lpstr>
      <vt:lpstr>And then copy and paste… </vt:lpstr>
      <vt:lpstr>Find the faults:</vt:lpstr>
      <vt:lpstr>Find the faults:</vt:lpstr>
      <vt:lpstr>Remember – the Take home message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Referencing and Plagiarism</dc:title>
  <dc:creator>Administrator</dc:creator>
  <cp:lastModifiedBy>Stuart Jones</cp:lastModifiedBy>
  <cp:revision>19</cp:revision>
  <dcterms:created xsi:type="dcterms:W3CDTF">2014-09-08T14:30:54Z</dcterms:created>
  <dcterms:modified xsi:type="dcterms:W3CDTF">2017-09-28T12:16:48Z</dcterms:modified>
</cp:coreProperties>
</file>