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Lst>
  <p:sldSz cx="18288000" cy="10287000"/>
  <p:notesSz cx="6858000" cy="9144000"/>
  <p:embeddedFontLst>
    <p:embeddedFont>
      <p:font typeface="Garet" panose="020B0604020202020204" charset="0"/>
      <p:regular r:id="rId39"/>
    </p:embeddedFont>
    <p:embeddedFont>
      <p:font typeface="Garet Bold" panose="020B0604020202020204" charset="0"/>
      <p:regular r:id="rId40"/>
    </p:embeddedFont>
    <p:embeddedFont>
      <p:font typeface="Montserrat" panose="00000500000000000000" pitchFamily="2" charset="0"/>
      <p:regular r:id="rId41"/>
    </p:embeddedFont>
    <p:embeddedFont>
      <p:font typeface="Montserrat Bold" panose="020B0604020202020204" charset="0"/>
      <p:regular r:id="rId4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p:scale>
          <a:sx n="35" d="100"/>
          <a:sy n="35" d="100"/>
        </p:scale>
        <p:origin x="1748" y="100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1.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4.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font" Target="fonts/font2.fntdata"/><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font" Target="fonts/font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6F1953-538F-4EE6-9611-AB944FAD9A77}" type="datetimeFigureOut">
              <a:rPr lang="en-GB" smtClean="0"/>
              <a:t>01/12/2025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756366-43F8-4B0D-9EEC-8FF71E79F8B0}" type="slidenum">
              <a:rPr lang="en-GB" smtClean="0"/>
              <a:t>‹#›</a:t>
            </a:fld>
            <a:endParaRPr lang="en-GB"/>
          </a:p>
        </p:txBody>
      </p:sp>
    </p:spTree>
    <p:extLst>
      <p:ext uri="{BB962C8B-B14F-4D97-AF65-F5344CB8AC3E}">
        <p14:creationId xmlns:p14="http://schemas.microsoft.com/office/powerpoint/2010/main" val="3650887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3756366-43F8-4B0D-9EEC-8FF71E79F8B0}" type="slidenum">
              <a:rPr lang="en-GB" smtClean="0"/>
              <a:t>26</a:t>
            </a:fld>
            <a:endParaRPr lang="en-GB"/>
          </a:p>
        </p:txBody>
      </p:sp>
    </p:spTree>
    <p:extLst>
      <p:ext uri="{BB962C8B-B14F-4D97-AF65-F5344CB8AC3E}">
        <p14:creationId xmlns:p14="http://schemas.microsoft.com/office/powerpoint/2010/main" val="41763118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1.png"/><Relationship Id="rId7" Type="http://schemas.openxmlformats.org/officeDocument/2006/relationships/image" Target="../media/image10.svg"/><Relationship Id="rId12" Type="http://schemas.openxmlformats.org/officeDocument/2006/relationships/image" Target="../media/image15.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svg"/><Relationship Id="rId10" Type="http://schemas.openxmlformats.org/officeDocument/2006/relationships/image" Target="../media/image13.svg"/><Relationship Id="rId4" Type="http://schemas.openxmlformats.org/officeDocument/2006/relationships/image" Target="../media/image7.png"/><Relationship Id="rId9"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17.sv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27.svg"/><Relationship Id="rId3" Type="http://schemas.openxmlformats.org/officeDocument/2006/relationships/image" Target="../media/image1.png"/><Relationship Id="rId7" Type="http://schemas.openxmlformats.org/officeDocument/2006/relationships/image" Target="../media/image21.svg"/><Relationship Id="rId12" Type="http://schemas.openxmlformats.org/officeDocument/2006/relationships/image" Target="../media/image26.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20.png"/><Relationship Id="rId11" Type="http://schemas.openxmlformats.org/officeDocument/2006/relationships/image" Target="../media/image25.svg"/><Relationship Id="rId5" Type="http://schemas.openxmlformats.org/officeDocument/2006/relationships/image" Target="../media/image19.sv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svg"/><Relationship Id="rId14" Type="http://schemas.openxmlformats.org/officeDocument/2006/relationships/image" Target="../media/image28.png"/></Relationships>
</file>

<file path=ppt/slides/_rels/slide7.xml.rels><?xml version="1.0" encoding="UTF-8" standalone="yes"?>
<Relationships xmlns="http://schemas.openxmlformats.org/package/2006/relationships"><Relationship Id="rId8" Type="http://schemas.openxmlformats.org/officeDocument/2006/relationships/image" Target="../media/image33.svg"/><Relationship Id="rId13" Type="http://schemas.openxmlformats.org/officeDocument/2006/relationships/image" Target="../media/image38.png"/><Relationship Id="rId18" Type="http://schemas.openxmlformats.org/officeDocument/2006/relationships/image" Target="../media/image43.svg"/><Relationship Id="rId26" Type="http://schemas.openxmlformats.org/officeDocument/2006/relationships/image" Target="../media/image51.svg"/><Relationship Id="rId3" Type="http://schemas.openxmlformats.org/officeDocument/2006/relationships/image" Target="../media/image1.png"/><Relationship Id="rId21" Type="http://schemas.openxmlformats.org/officeDocument/2006/relationships/image" Target="../media/image46.png"/><Relationship Id="rId7" Type="http://schemas.openxmlformats.org/officeDocument/2006/relationships/image" Target="../media/image32.png"/><Relationship Id="rId12" Type="http://schemas.openxmlformats.org/officeDocument/2006/relationships/image" Target="../media/image37.svg"/><Relationship Id="rId17" Type="http://schemas.openxmlformats.org/officeDocument/2006/relationships/image" Target="../media/image42.png"/><Relationship Id="rId25" Type="http://schemas.openxmlformats.org/officeDocument/2006/relationships/image" Target="../media/image50.png"/><Relationship Id="rId2" Type="http://schemas.openxmlformats.org/officeDocument/2006/relationships/image" Target="../media/image3.png"/><Relationship Id="rId16" Type="http://schemas.openxmlformats.org/officeDocument/2006/relationships/image" Target="../media/image41.svg"/><Relationship Id="rId20" Type="http://schemas.openxmlformats.org/officeDocument/2006/relationships/image" Target="../media/image45.svg"/><Relationship Id="rId1" Type="http://schemas.openxmlformats.org/officeDocument/2006/relationships/slideLayout" Target="../slideLayouts/slideLayout7.xml"/><Relationship Id="rId6" Type="http://schemas.openxmlformats.org/officeDocument/2006/relationships/image" Target="../media/image31.svg"/><Relationship Id="rId11" Type="http://schemas.openxmlformats.org/officeDocument/2006/relationships/image" Target="../media/image36.png"/><Relationship Id="rId24" Type="http://schemas.openxmlformats.org/officeDocument/2006/relationships/image" Target="../media/image49.svg"/><Relationship Id="rId5" Type="http://schemas.openxmlformats.org/officeDocument/2006/relationships/image" Target="../media/image30.png"/><Relationship Id="rId15" Type="http://schemas.openxmlformats.org/officeDocument/2006/relationships/image" Target="../media/image40.png"/><Relationship Id="rId23" Type="http://schemas.openxmlformats.org/officeDocument/2006/relationships/image" Target="../media/image48.png"/><Relationship Id="rId28" Type="http://schemas.openxmlformats.org/officeDocument/2006/relationships/image" Target="../media/image53.svg"/><Relationship Id="rId10" Type="http://schemas.openxmlformats.org/officeDocument/2006/relationships/image" Target="../media/image35.svg"/><Relationship Id="rId19" Type="http://schemas.openxmlformats.org/officeDocument/2006/relationships/image" Target="../media/image44.png"/><Relationship Id="rId4" Type="http://schemas.openxmlformats.org/officeDocument/2006/relationships/image" Target="../media/image29.png"/><Relationship Id="rId9" Type="http://schemas.openxmlformats.org/officeDocument/2006/relationships/image" Target="../media/image34.png"/><Relationship Id="rId14" Type="http://schemas.openxmlformats.org/officeDocument/2006/relationships/image" Target="../media/image39.svg"/><Relationship Id="rId22" Type="http://schemas.openxmlformats.org/officeDocument/2006/relationships/image" Target="../media/image47.svg"/><Relationship Id="rId27" Type="http://schemas.openxmlformats.org/officeDocument/2006/relationships/image" Target="../media/image52.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55.svg"/><Relationship Id="rId4" Type="http://schemas.openxmlformats.org/officeDocument/2006/relationships/image" Target="../media/image54.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6.jpeg"/><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7.jpeg"/><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59.svg"/><Relationship Id="rId4" Type="http://schemas.openxmlformats.org/officeDocument/2006/relationships/image" Target="../media/image58.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61.svg"/><Relationship Id="rId4" Type="http://schemas.openxmlformats.org/officeDocument/2006/relationships/image" Target="../media/image60.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61.svg"/><Relationship Id="rId4" Type="http://schemas.openxmlformats.org/officeDocument/2006/relationships/image" Target="../media/image60.pn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61.svg"/><Relationship Id="rId4" Type="http://schemas.openxmlformats.org/officeDocument/2006/relationships/image" Target="../media/image60.pn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61.svg"/><Relationship Id="rId4" Type="http://schemas.openxmlformats.org/officeDocument/2006/relationships/image" Target="../media/image60.pn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7.jpeg"/><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2.jpeg"/><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61.svg"/><Relationship Id="rId4" Type="http://schemas.openxmlformats.org/officeDocument/2006/relationships/image" Target="../media/image60.png"/></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66.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65.png"/><Relationship Id="rId5" Type="http://schemas.openxmlformats.org/officeDocument/2006/relationships/image" Target="../media/image64.svg"/><Relationship Id="rId4" Type="http://schemas.openxmlformats.org/officeDocument/2006/relationships/image" Target="../media/image63.png"/></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68.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67.png"/><Relationship Id="rId5" Type="http://schemas.openxmlformats.org/officeDocument/2006/relationships/image" Target="../media/image64.svg"/><Relationship Id="rId4" Type="http://schemas.openxmlformats.org/officeDocument/2006/relationships/image" Target="../media/image63.png"/></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70.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69.png"/><Relationship Id="rId5" Type="http://schemas.openxmlformats.org/officeDocument/2006/relationships/image" Target="../media/image64.svg"/><Relationship Id="rId4" Type="http://schemas.openxmlformats.org/officeDocument/2006/relationships/image" Target="../media/image63.png"/></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74.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3.png"/><Relationship Id="rId5" Type="http://schemas.openxmlformats.org/officeDocument/2006/relationships/image" Target="../media/image72.svg"/><Relationship Id="rId4" Type="http://schemas.openxmlformats.org/officeDocument/2006/relationships/image" Target="../media/image71.png"/></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1.png"/><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6.jpeg"/><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78.svg"/><Relationship Id="rId4" Type="http://schemas.openxmlformats.org/officeDocument/2006/relationships/image" Target="../media/image77.png"/></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80.svg"/><Relationship Id="rId4" Type="http://schemas.openxmlformats.org/officeDocument/2006/relationships/image" Target="../media/image79.png"/></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84.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83.png"/><Relationship Id="rId5" Type="http://schemas.openxmlformats.org/officeDocument/2006/relationships/image" Target="../media/image82.svg"/><Relationship Id="rId4" Type="http://schemas.openxmlformats.org/officeDocument/2006/relationships/image" Target="../media/image81.png"/></Relationships>
</file>

<file path=ppt/slides/_rels/slide3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86.svg"/><Relationship Id="rId4" Type="http://schemas.openxmlformats.org/officeDocument/2006/relationships/image" Target="../media/image85.png"/></Relationships>
</file>

<file path=ppt/slides/_rels/slide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7.jpeg"/><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3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89.svg"/><Relationship Id="rId2" Type="http://schemas.openxmlformats.org/officeDocument/2006/relationships/image" Target="../media/image88.png"/><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91.svg"/><Relationship Id="rId4" Type="http://schemas.openxmlformats.org/officeDocument/2006/relationships/image" Target="../media/image90.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a:off x="0" y="10021551"/>
            <a:ext cx="18288000" cy="306929"/>
            <a:chOff x="0" y="0"/>
            <a:chExt cx="24384000" cy="409238"/>
          </a:xfrm>
        </p:grpSpPr>
        <p:grpSp>
          <p:nvGrpSpPr>
            <p:cNvPr id="3" name="Group 3"/>
            <p:cNvGrpSpPr/>
            <p:nvPr/>
          </p:nvGrpSpPr>
          <p:grpSpPr>
            <a:xfrm>
              <a:off x="0" y="0"/>
              <a:ext cx="6244115" cy="409238"/>
              <a:chOff x="0" y="0"/>
              <a:chExt cx="1233405" cy="80837"/>
            </a:xfrm>
          </p:grpSpPr>
          <p:sp>
            <p:nvSpPr>
              <p:cNvPr id="4" name="Freeform 4"/>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2036C7"/>
              </a:solidFill>
            </p:spPr>
            <p:txBody>
              <a:bodyPr/>
              <a:lstStyle/>
              <a:p>
                <a:endParaRPr lang="en-GB"/>
              </a:p>
            </p:txBody>
          </p:sp>
          <p:sp>
            <p:nvSpPr>
              <p:cNvPr id="5" name="TextBox 5"/>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8139885" y="0"/>
              <a:ext cx="6244115" cy="409238"/>
              <a:chOff x="0" y="0"/>
              <a:chExt cx="1233405" cy="80837"/>
            </a:xfrm>
          </p:grpSpPr>
          <p:sp>
            <p:nvSpPr>
              <p:cNvPr id="7" name="Freeform 7"/>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F66C4"/>
              </a:solidFill>
            </p:spPr>
            <p:txBody>
              <a:bodyPr/>
              <a:lstStyle/>
              <a:p>
                <a:endParaRPr lang="en-GB"/>
              </a:p>
            </p:txBody>
          </p:sp>
          <p:sp>
            <p:nvSpPr>
              <p:cNvPr id="8" name="TextBox 8"/>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1895770" y="0"/>
              <a:ext cx="6244115" cy="409238"/>
              <a:chOff x="0" y="0"/>
              <a:chExt cx="1233405" cy="80837"/>
            </a:xfrm>
          </p:grpSpPr>
          <p:sp>
            <p:nvSpPr>
              <p:cNvPr id="10" name="Freeform 10"/>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7CA44"/>
              </a:solidFill>
            </p:spPr>
            <p:txBody>
              <a:bodyPr/>
              <a:lstStyle/>
              <a:p>
                <a:endParaRPr lang="en-GB"/>
              </a:p>
            </p:txBody>
          </p:sp>
          <p:sp>
            <p:nvSpPr>
              <p:cNvPr id="11" name="TextBox 11"/>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6244115" y="0"/>
              <a:ext cx="6244115" cy="409238"/>
              <a:chOff x="0" y="0"/>
              <a:chExt cx="1233405" cy="80837"/>
            </a:xfrm>
          </p:grpSpPr>
          <p:sp>
            <p:nvSpPr>
              <p:cNvPr id="13" name="Freeform 13"/>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5EB5C9"/>
              </a:solidFill>
            </p:spPr>
            <p:txBody>
              <a:bodyPr/>
              <a:lstStyle/>
              <a:p>
                <a:endParaRPr lang="en-GB"/>
              </a:p>
            </p:txBody>
          </p:sp>
          <p:sp>
            <p:nvSpPr>
              <p:cNvPr id="14" name="TextBox 14"/>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sp>
        <p:nvSpPr>
          <p:cNvPr id="15" name="Freeform 15"/>
          <p:cNvSpPr/>
          <p:nvPr/>
        </p:nvSpPr>
        <p:spPr>
          <a:xfrm>
            <a:off x="7172513" y="1028700"/>
            <a:ext cx="3942974" cy="1572449"/>
          </a:xfrm>
          <a:custGeom>
            <a:avLst/>
            <a:gdLst/>
            <a:ahLst/>
            <a:cxnLst/>
            <a:rect l="l" t="t" r="r" b="b"/>
            <a:pathLst>
              <a:path w="3942974" h="1572449">
                <a:moveTo>
                  <a:pt x="0" y="0"/>
                </a:moveTo>
                <a:lnTo>
                  <a:pt x="3942974" y="0"/>
                </a:lnTo>
                <a:lnTo>
                  <a:pt x="3942974" y="1572449"/>
                </a:lnTo>
                <a:lnTo>
                  <a:pt x="0" y="1572449"/>
                </a:lnTo>
                <a:lnTo>
                  <a:pt x="0" y="0"/>
                </a:lnTo>
                <a:close/>
              </a:path>
            </a:pathLst>
          </a:custGeom>
          <a:blipFill>
            <a:blip r:embed="rId2"/>
            <a:stretch>
              <a:fillRect/>
            </a:stretch>
          </a:blipFill>
        </p:spPr>
        <p:txBody>
          <a:bodyPr/>
          <a:lstStyle/>
          <a:p>
            <a:endParaRPr lang="en-GB"/>
          </a:p>
        </p:txBody>
      </p:sp>
      <p:sp>
        <p:nvSpPr>
          <p:cNvPr id="16" name="TextBox 16"/>
          <p:cNvSpPr txBox="1"/>
          <p:nvPr/>
        </p:nvSpPr>
        <p:spPr>
          <a:xfrm>
            <a:off x="2754134" y="4923861"/>
            <a:ext cx="13099134" cy="2546466"/>
          </a:xfrm>
          <a:prstGeom prst="rect">
            <a:avLst/>
          </a:prstGeom>
        </p:spPr>
        <p:txBody>
          <a:bodyPr lIns="0" tIns="0" rIns="0" bIns="0" rtlCol="0" anchor="t">
            <a:spAutoFit/>
          </a:bodyPr>
          <a:lstStyle/>
          <a:p>
            <a:pPr algn="just">
              <a:lnSpc>
                <a:spcPts val="3999"/>
              </a:lnSpc>
            </a:pPr>
            <a:r>
              <a:rPr lang="en-US" sz="2856" dirty="0" err="1">
                <a:solidFill>
                  <a:srgbClr val="231F20"/>
                </a:solidFill>
                <a:latin typeface="Garet"/>
                <a:ea typeface="Garet"/>
                <a:cs typeface="Garet"/>
                <a:sym typeface="Garet"/>
              </a:rPr>
              <a:t>Programme</a:t>
            </a:r>
            <a:r>
              <a:rPr lang="en-US" sz="2856" dirty="0">
                <a:solidFill>
                  <a:srgbClr val="231F20"/>
                </a:solidFill>
                <a:latin typeface="Garet"/>
                <a:ea typeface="Garet"/>
                <a:cs typeface="Garet"/>
                <a:sym typeface="Garet"/>
              </a:rPr>
              <a:t>                             :  </a:t>
            </a:r>
            <a:r>
              <a:rPr lang="en-US" sz="2856" b="1" dirty="0">
                <a:solidFill>
                  <a:srgbClr val="231F20"/>
                </a:solidFill>
                <a:latin typeface="Garet Bold"/>
                <a:ea typeface="Garet Bold"/>
                <a:cs typeface="Garet Bold"/>
                <a:sym typeface="Garet Bold"/>
              </a:rPr>
              <a:t>Master of Business Administration</a:t>
            </a:r>
          </a:p>
          <a:p>
            <a:pPr algn="l">
              <a:lnSpc>
                <a:spcPts val="3999"/>
              </a:lnSpc>
            </a:pPr>
            <a:r>
              <a:rPr lang="en-US" sz="2856" dirty="0">
                <a:solidFill>
                  <a:srgbClr val="231F20"/>
                </a:solidFill>
                <a:latin typeface="Garet"/>
                <a:ea typeface="Garet"/>
                <a:cs typeface="Garet"/>
                <a:sym typeface="Garet"/>
              </a:rPr>
              <a:t>Module                                      :  </a:t>
            </a:r>
            <a:r>
              <a:rPr lang="en-US" sz="2856" b="1" dirty="0">
                <a:solidFill>
                  <a:srgbClr val="231F20"/>
                </a:solidFill>
                <a:latin typeface="Garet Bold"/>
                <a:ea typeface="Garet Bold"/>
                <a:cs typeface="Garet Bold"/>
                <a:sym typeface="Garet Bold"/>
              </a:rPr>
              <a:t>Human Capital Management (LCMB7023)</a:t>
            </a:r>
          </a:p>
          <a:p>
            <a:pPr algn="just">
              <a:lnSpc>
                <a:spcPts val="3999"/>
              </a:lnSpc>
            </a:pPr>
            <a:r>
              <a:rPr lang="en-US" sz="2856" dirty="0">
                <a:solidFill>
                  <a:srgbClr val="231F20"/>
                </a:solidFill>
                <a:latin typeface="Garet"/>
                <a:ea typeface="Garet"/>
                <a:cs typeface="Garet"/>
                <a:sym typeface="Garet"/>
              </a:rPr>
              <a:t>Assessment Component  :  </a:t>
            </a:r>
            <a:r>
              <a:rPr lang="en-US" sz="2856" b="1" dirty="0">
                <a:solidFill>
                  <a:srgbClr val="231F20"/>
                </a:solidFill>
                <a:latin typeface="Garet Bold"/>
                <a:ea typeface="Garet Bold"/>
                <a:cs typeface="Garet Bold"/>
                <a:sym typeface="Garet Bold"/>
              </a:rPr>
              <a:t>HRM Challenges &amp; Strategic </a:t>
            </a:r>
          </a:p>
          <a:p>
            <a:pPr algn="just">
              <a:lnSpc>
                <a:spcPts val="3999"/>
              </a:lnSpc>
            </a:pPr>
            <a:r>
              <a:rPr lang="en-US" sz="2856" dirty="0">
                <a:solidFill>
                  <a:srgbClr val="231F20"/>
                </a:solidFill>
                <a:latin typeface="Garet" panose="020B0604020202020204" charset="0"/>
                <a:ea typeface="Garet Bold"/>
                <a:cs typeface="Garet Bold"/>
                <a:sym typeface="Garet Bold"/>
              </a:rPr>
              <a:t>Module Leader                       : </a:t>
            </a:r>
            <a:r>
              <a:rPr lang="en-GB" sz="2860" b="1" dirty="0">
                <a:latin typeface="Garet Bold" panose="020B0604020202020204" charset="0"/>
              </a:rPr>
              <a:t>Dr</a:t>
            </a:r>
            <a:r>
              <a:rPr lang="en-GB" sz="2860" dirty="0">
                <a:latin typeface="Garet Bold" panose="020B0604020202020204" charset="0"/>
              </a:rPr>
              <a:t> Gladius Kulothungan</a:t>
            </a:r>
            <a:endParaRPr lang="en-US" sz="2856" b="1" dirty="0">
              <a:solidFill>
                <a:srgbClr val="231F20"/>
              </a:solidFill>
              <a:latin typeface="Garet Bold"/>
              <a:ea typeface="Garet Bold"/>
              <a:cs typeface="Garet Bold"/>
              <a:sym typeface="Garet Bold"/>
            </a:endParaRPr>
          </a:p>
          <a:p>
            <a:pPr algn="just">
              <a:lnSpc>
                <a:spcPts val="3999"/>
              </a:lnSpc>
            </a:pPr>
            <a:endParaRPr lang="en-US" sz="2856" b="1" dirty="0">
              <a:solidFill>
                <a:srgbClr val="231F20"/>
              </a:solidFill>
              <a:latin typeface="Garet Bold"/>
              <a:ea typeface="Garet Bold"/>
              <a:cs typeface="Garet Bold"/>
              <a:sym typeface="Garet Bold"/>
            </a:endParaRPr>
          </a:p>
        </p:txBody>
      </p:sp>
      <p:sp>
        <p:nvSpPr>
          <p:cNvPr id="17" name="TextBox 17"/>
          <p:cNvSpPr txBox="1"/>
          <p:nvPr/>
        </p:nvSpPr>
        <p:spPr>
          <a:xfrm>
            <a:off x="2754134" y="7899525"/>
            <a:ext cx="4979080" cy="489456"/>
          </a:xfrm>
          <a:prstGeom prst="rect">
            <a:avLst/>
          </a:prstGeom>
        </p:spPr>
        <p:txBody>
          <a:bodyPr lIns="0" tIns="0" rIns="0" bIns="0" rtlCol="0" anchor="t">
            <a:spAutoFit/>
          </a:bodyPr>
          <a:lstStyle/>
          <a:p>
            <a:pPr marL="0" lvl="1" indent="0" algn="just">
              <a:lnSpc>
                <a:spcPts val="3999"/>
              </a:lnSpc>
              <a:spcBef>
                <a:spcPct val="0"/>
              </a:spcBef>
            </a:pPr>
            <a:r>
              <a:rPr lang="en-US" sz="2856" u="none" strike="noStrike">
                <a:solidFill>
                  <a:srgbClr val="231F20"/>
                </a:solidFill>
                <a:latin typeface="Garet"/>
                <a:ea typeface="Garet"/>
                <a:cs typeface="Garet"/>
                <a:sym typeface="Garet"/>
              </a:rPr>
              <a:t>Selected organisation       : </a:t>
            </a:r>
          </a:p>
        </p:txBody>
      </p:sp>
      <p:sp>
        <p:nvSpPr>
          <p:cNvPr id="18" name="TextBox 18"/>
          <p:cNvSpPr txBox="1"/>
          <p:nvPr/>
        </p:nvSpPr>
        <p:spPr>
          <a:xfrm>
            <a:off x="5523672" y="3244724"/>
            <a:ext cx="7560058" cy="978411"/>
          </a:xfrm>
          <a:prstGeom prst="rect">
            <a:avLst/>
          </a:prstGeom>
        </p:spPr>
        <p:txBody>
          <a:bodyPr lIns="0" tIns="0" rIns="0" bIns="0" rtlCol="0" anchor="t">
            <a:spAutoFit/>
          </a:bodyPr>
          <a:lstStyle/>
          <a:p>
            <a:pPr algn="ctr">
              <a:lnSpc>
                <a:spcPts val="8019"/>
              </a:lnSpc>
            </a:pPr>
            <a:r>
              <a:rPr lang="en-US" sz="5728" b="1">
                <a:solidFill>
                  <a:srgbClr val="0C0B98"/>
                </a:solidFill>
                <a:latin typeface="Garet Bold"/>
                <a:ea typeface="Garet Bold"/>
                <a:cs typeface="Garet Bold"/>
                <a:sym typeface="Garet Bold"/>
              </a:rPr>
              <a:t>Group Presentation</a:t>
            </a:r>
          </a:p>
        </p:txBody>
      </p:sp>
      <p:sp>
        <p:nvSpPr>
          <p:cNvPr id="19" name="Freeform 19"/>
          <p:cNvSpPr/>
          <p:nvPr/>
        </p:nvSpPr>
        <p:spPr>
          <a:xfrm>
            <a:off x="8091413" y="7667303"/>
            <a:ext cx="912225" cy="1011049"/>
          </a:xfrm>
          <a:custGeom>
            <a:avLst/>
            <a:gdLst/>
            <a:ahLst/>
            <a:cxnLst/>
            <a:rect l="l" t="t" r="r" b="b"/>
            <a:pathLst>
              <a:path w="912225" h="1011049">
                <a:moveTo>
                  <a:pt x="0" y="0"/>
                </a:moveTo>
                <a:lnTo>
                  <a:pt x="912225" y="0"/>
                </a:lnTo>
                <a:lnTo>
                  <a:pt x="912225" y="1011049"/>
                </a:lnTo>
                <a:lnTo>
                  <a:pt x="0" y="1011049"/>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a:off x="0" y="10021551"/>
            <a:ext cx="18288000" cy="306929"/>
            <a:chOff x="0" y="0"/>
            <a:chExt cx="24384000" cy="409238"/>
          </a:xfrm>
        </p:grpSpPr>
        <p:grpSp>
          <p:nvGrpSpPr>
            <p:cNvPr id="3" name="Group 3"/>
            <p:cNvGrpSpPr/>
            <p:nvPr/>
          </p:nvGrpSpPr>
          <p:grpSpPr>
            <a:xfrm>
              <a:off x="0" y="0"/>
              <a:ext cx="6244115" cy="409238"/>
              <a:chOff x="0" y="0"/>
              <a:chExt cx="1233405" cy="80837"/>
            </a:xfrm>
          </p:grpSpPr>
          <p:sp>
            <p:nvSpPr>
              <p:cNvPr id="4" name="Freeform 4"/>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2036C7"/>
              </a:solidFill>
            </p:spPr>
            <p:txBody>
              <a:bodyPr/>
              <a:lstStyle/>
              <a:p>
                <a:endParaRPr lang="en-GB"/>
              </a:p>
            </p:txBody>
          </p:sp>
          <p:sp>
            <p:nvSpPr>
              <p:cNvPr id="5" name="TextBox 5"/>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8139885" y="0"/>
              <a:ext cx="6244115" cy="409238"/>
              <a:chOff x="0" y="0"/>
              <a:chExt cx="1233405" cy="80837"/>
            </a:xfrm>
          </p:grpSpPr>
          <p:sp>
            <p:nvSpPr>
              <p:cNvPr id="7" name="Freeform 7"/>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F66C4"/>
              </a:solidFill>
            </p:spPr>
            <p:txBody>
              <a:bodyPr/>
              <a:lstStyle/>
              <a:p>
                <a:endParaRPr lang="en-GB"/>
              </a:p>
            </p:txBody>
          </p:sp>
          <p:sp>
            <p:nvSpPr>
              <p:cNvPr id="8" name="TextBox 8"/>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1895770" y="0"/>
              <a:ext cx="6244115" cy="409238"/>
              <a:chOff x="0" y="0"/>
              <a:chExt cx="1233405" cy="80837"/>
            </a:xfrm>
          </p:grpSpPr>
          <p:sp>
            <p:nvSpPr>
              <p:cNvPr id="10" name="Freeform 10"/>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7CA44"/>
              </a:solidFill>
            </p:spPr>
            <p:txBody>
              <a:bodyPr/>
              <a:lstStyle/>
              <a:p>
                <a:endParaRPr lang="en-GB"/>
              </a:p>
            </p:txBody>
          </p:sp>
          <p:sp>
            <p:nvSpPr>
              <p:cNvPr id="11" name="TextBox 11"/>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6244115" y="0"/>
              <a:ext cx="6244115" cy="409238"/>
              <a:chOff x="0" y="0"/>
              <a:chExt cx="1233405" cy="80837"/>
            </a:xfrm>
          </p:grpSpPr>
          <p:sp>
            <p:nvSpPr>
              <p:cNvPr id="13" name="Freeform 13"/>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5EB5C9"/>
              </a:solidFill>
            </p:spPr>
            <p:txBody>
              <a:bodyPr/>
              <a:lstStyle/>
              <a:p>
                <a:endParaRPr lang="en-GB"/>
              </a:p>
            </p:txBody>
          </p:sp>
          <p:sp>
            <p:nvSpPr>
              <p:cNvPr id="14" name="TextBox 14"/>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grpSp>
        <p:nvGrpSpPr>
          <p:cNvPr id="15" name="Group 15"/>
          <p:cNvGrpSpPr/>
          <p:nvPr/>
        </p:nvGrpSpPr>
        <p:grpSpPr>
          <a:xfrm>
            <a:off x="15254091" y="406502"/>
            <a:ext cx="2463215" cy="622198"/>
            <a:chOff x="0" y="0"/>
            <a:chExt cx="3284287" cy="829597"/>
          </a:xfrm>
        </p:grpSpPr>
        <p:sp>
          <p:nvSpPr>
            <p:cNvPr id="16" name="Freeform 16"/>
            <p:cNvSpPr/>
            <p:nvPr/>
          </p:nvSpPr>
          <p:spPr>
            <a:xfrm>
              <a:off x="0" y="0"/>
              <a:ext cx="749636" cy="829597"/>
            </a:xfrm>
            <a:custGeom>
              <a:avLst/>
              <a:gdLst/>
              <a:ahLst/>
              <a:cxnLst/>
              <a:rect l="l" t="t" r="r" b="b"/>
              <a:pathLst>
                <a:path w="749636" h="829597">
                  <a:moveTo>
                    <a:pt x="0" y="0"/>
                  </a:moveTo>
                  <a:lnTo>
                    <a:pt x="749636" y="0"/>
                  </a:lnTo>
                  <a:lnTo>
                    <a:pt x="749636" y="829597"/>
                  </a:lnTo>
                  <a:lnTo>
                    <a:pt x="0" y="829597"/>
                  </a:lnTo>
                  <a:lnTo>
                    <a:pt x="0" y="0"/>
                  </a:lnTo>
                  <a:close/>
                </a:path>
              </a:pathLst>
            </a:custGeom>
            <a:blipFill>
              <a:blip r:embed="rId2"/>
              <a:stretch>
                <a:fillRect/>
              </a:stretch>
            </a:blipFill>
          </p:spPr>
          <p:txBody>
            <a:bodyPr/>
            <a:lstStyle/>
            <a:p>
              <a:endParaRPr lang="en-GB"/>
            </a:p>
          </p:txBody>
        </p:sp>
        <p:sp>
          <p:nvSpPr>
            <p:cNvPr id="17" name="Freeform 17"/>
            <p:cNvSpPr/>
            <p:nvPr/>
          </p:nvSpPr>
          <p:spPr>
            <a:xfrm>
              <a:off x="1204042" y="0"/>
              <a:ext cx="2080245" cy="829597"/>
            </a:xfrm>
            <a:custGeom>
              <a:avLst/>
              <a:gdLst/>
              <a:ahLst/>
              <a:cxnLst/>
              <a:rect l="l" t="t" r="r" b="b"/>
              <a:pathLst>
                <a:path w="2080245" h="829597">
                  <a:moveTo>
                    <a:pt x="0" y="0"/>
                  </a:moveTo>
                  <a:lnTo>
                    <a:pt x="2080245" y="0"/>
                  </a:lnTo>
                  <a:lnTo>
                    <a:pt x="2080245" y="829597"/>
                  </a:lnTo>
                  <a:lnTo>
                    <a:pt x="0" y="829597"/>
                  </a:lnTo>
                  <a:lnTo>
                    <a:pt x="0" y="0"/>
                  </a:lnTo>
                  <a:close/>
                </a:path>
              </a:pathLst>
            </a:custGeom>
            <a:blipFill>
              <a:blip r:embed="rId3"/>
              <a:stretch>
                <a:fillRect/>
              </a:stretch>
            </a:blipFill>
          </p:spPr>
          <p:txBody>
            <a:bodyPr/>
            <a:lstStyle/>
            <a:p>
              <a:endParaRPr lang="en-GB"/>
            </a:p>
          </p:txBody>
        </p:sp>
      </p:grpSp>
      <p:grpSp>
        <p:nvGrpSpPr>
          <p:cNvPr id="18" name="Group 18"/>
          <p:cNvGrpSpPr/>
          <p:nvPr/>
        </p:nvGrpSpPr>
        <p:grpSpPr>
          <a:xfrm>
            <a:off x="-3222295" y="342849"/>
            <a:ext cx="17376017" cy="861473"/>
            <a:chOff x="0" y="0"/>
            <a:chExt cx="3575312" cy="177258"/>
          </a:xfrm>
        </p:grpSpPr>
        <p:sp>
          <p:nvSpPr>
            <p:cNvPr id="19" name="Freeform 19"/>
            <p:cNvSpPr/>
            <p:nvPr/>
          </p:nvSpPr>
          <p:spPr>
            <a:xfrm>
              <a:off x="0" y="0"/>
              <a:ext cx="3575312" cy="177258"/>
            </a:xfrm>
            <a:custGeom>
              <a:avLst/>
              <a:gdLst/>
              <a:ahLst/>
              <a:cxnLst/>
              <a:rect l="l" t="t" r="r" b="b"/>
              <a:pathLst>
                <a:path w="3575312" h="177258">
                  <a:moveTo>
                    <a:pt x="0" y="0"/>
                  </a:moveTo>
                  <a:lnTo>
                    <a:pt x="3575312" y="0"/>
                  </a:lnTo>
                  <a:lnTo>
                    <a:pt x="3575312" y="177258"/>
                  </a:lnTo>
                  <a:lnTo>
                    <a:pt x="0" y="177258"/>
                  </a:lnTo>
                  <a:close/>
                </a:path>
              </a:pathLst>
            </a:custGeom>
            <a:solidFill>
              <a:srgbClr val="0C0B98"/>
            </a:solidFill>
          </p:spPr>
          <p:txBody>
            <a:bodyPr/>
            <a:lstStyle/>
            <a:p>
              <a:endParaRPr lang="en-GB"/>
            </a:p>
          </p:txBody>
        </p:sp>
        <p:sp>
          <p:nvSpPr>
            <p:cNvPr id="20" name="TextBox 20"/>
            <p:cNvSpPr txBox="1"/>
            <p:nvPr/>
          </p:nvSpPr>
          <p:spPr>
            <a:xfrm>
              <a:off x="0" y="-38100"/>
              <a:ext cx="3575312" cy="215358"/>
            </a:xfrm>
            <a:prstGeom prst="rect">
              <a:avLst/>
            </a:prstGeom>
          </p:spPr>
          <p:txBody>
            <a:bodyPr lIns="50800" tIns="50800" rIns="50800" bIns="50800" rtlCol="0" anchor="ctr"/>
            <a:lstStyle/>
            <a:p>
              <a:pPr algn="ctr">
                <a:lnSpc>
                  <a:spcPts val="2659"/>
                </a:lnSpc>
              </a:pPr>
              <a:endParaRPr/>
            </a:p>
          </p:txBody>
        </p:sp>
      </p:grpSp>
      <p:sp>
        <p:nvSpPr>
          <p:cNvPr id="21" name="TextBox 21"/>
          <p:cNvSpPr txBox="1"/>
          <p:nvPr/>
        </p:nvSpPr>
        <p:spPr>
          <a:xfrm>
            <a:off x="4436840" y="1957848"/>
            <a:ext cx="13280466" cy="5762751"/>
          </a:xfrm>
          <a:prstGeom prst="rect">
            <a:avLst/>
          </a:prstGeom>
        </p:spPr>
        <p:txBody>
          <a:bodyPr lIns="0" tIns="0" rIns="0" bIns="0" rtlCol="0" anchor="t">
            <a:spAutoFit/>
          </a:bodyPr>
          <a:lstStyle/>
          <a:p>
            <a:pPr algn="just">
              <a:lnSpc>
                <a:spcPts val="5748"/>
              </a:lnSpc>
            </a:pPr>
            <a:r>
              <a:rPr lang="en-US" sz="4106" dirty="0">
                <a:solidFill>
                  <a:srgbClr val="000000"/>
                </a:solidFill>
                <a:latin typeface="Montserrat"/>
                <a:ea typeface="Montserrat"/>
                <a:cs typeface="Montserrat"/>
                <a:sym typeface="Montserrat"/>
              </a:rPr>
              <a:t>This presentation examines Unilever’s human capital management strategies, focusing on recruitment, training, performance management, and diversity. It highlights the role of line managers in implementing these practices and aligning them with the company's goals, while addressing challenges such as talent competition and global consistency.</a:t>
            </a:r>
          </a:p>
        </p:txBody>
      </p:sp>
      <p:grpSp>
        <p:nvGrpSpPr>
          <p:cNvPr id="22" name="Group 22"/>
          <p:cNvGrpSpPr/>
          <p:nvPr/>
        </p:nvGrpSpPr>
        <p:grpSpPr>
          <a:xfrm>
            <a:off x="14683398" y="310329"/>
            <a:ext cx="4420191" cy="893993"/>
            <a:chOff x="0" y="0"/>
            <a:chExt cx="909504" cy="183949"/>
          </a:xfrm>
        </p:grpSpPr>
        <p:sp>
          <p:nvSpPr>
            <p:cNvPr id="23" name="Freeform 23"/>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24" name="TextBox 24"/>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
        <p:nvSpPr>
          <p:cNvPr id="25" name="Freeform 25"/>
          <p:cNvSpPr/>
          <p:nvPr/>
        </p:nvSpPr>
        <p:spPr>
          <a:xfrm>
            <a:off x="816811" y="2819924"/>
            <a:ext cx="3052433" cy="4114800"/>
          </a:xfrm>
          <a:custGeom>
            <a:avLst/>
            <a:gdLst/>
            <a:ahLst/>
            <a:cxnLst/>
            <a:rect l="l" t="t" r="r" b="b"/>
            <a:pathLst>
              <a:path w="3052433" h="4114800">
                <a:moveTo>
                  <a:pt x="0" y="0"/>
                </a:moveTo>
                <a:lnTo>
                  <a:pt x="3052433" y="0"/>
                </a:lnTo>
                <a:lnTo>
                  <a:pt x="3052433"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6" name="TextBox 26"/>
          <p:cNvSpPr txBox="1"/>
          <p:nvPr/>
        </p:nvSpPr>
        <p:spPr>
          <a:xfrm>
            <a:off x="17259300" y="9082186"/>
            <a:ext cx="867640" cy="754582"/>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01</a:t>
            </a:r>
          </a:p>
        </p:txBody>
      </p:sp>
      <p:sp>
        <p:nvSpPr>
          <p:cNvPr id="27" name="TextBox 27"/>
          <p:cNvSpPr txBox="1"/>
          <p:nvPr/>
        </p:nvSpPr>
        <p:spPr>
          <a:xfrm>
            <a:off x="296908" y="392214"/>
            <a:ext cx="13276092" cy="728967"/>
          </a:xfrm>
          <a:prstGeom prst="rect">
            <a:avLst/>
          </a:prstGeom>
        </p:spPr>
        <p:txBody>
          <a:bodyPr lIns="0" tIns="0" rIns="0" bIns="0" rtlCol="0" anchor="t">
            <a:spAutoFit/>
          </a:bodyPr>
          <a:lstStyle/>
          <a:p>
            <a:pPr algn="l">
              <a:lnSpc>
                <a:spcPts val="6020"/>
              </a:lnSpc>
            </a:pPr>
            <a:r>
              <a:rPr lang="en-US" sz="4300" b="1" spc="-288">
                <a:solidFill>
                  <a:srgbClr val="FFFFFF"/>
                </a:solidFill>
                <a:latin typeface="Garet Bold"/>
                <a:ea typeface="Garet Bold"/>
                <a:cs typeface="Garet Bold"/>
                <a:sym typeface="Garet Bold"/>
              </a:rPr>
              <a:t>Introduction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a:off x="0" y="10021551"/>
            <a:ext cx="18288000" cy="306929"/>
            <a:chOff x="0" y="0"/>
            <a:chExt cx="24384000" cy="409238"/>
          </a:xfrm>
        </p:grpSpPr>
        <p:grpSp>
          <p:nvGrpSpPr>
            <p:cNvPr id="3" name="Group 3"/>
            <p:cNvGrpSpPr/>
            <p:nvPr/>
          </p:nvGrpSpPr>
          <p:grpSpPr>
            <a:xfrm>
              <a:off x="0" y="0"/>
              <a:ext cx="6244115" cy="409238"/>
              <a:chOff x="0" y="0"/>
              <a:chExt cx="1233405" cy="80837"/>
            </a:xfrm>
          </p:grpSpPr>
          <p:sp>
            <p:nvSpPr>
              <p:cNvPr id="4" name="Freeform 4"/>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2036C7"/>
              </a:solidFill>
            </p:spPr>
            <p:txBody>
              <a:bodyPr/>
              <a:lstStyle/>
              <a:p>
                <a:endParaRPr lang="en-GB"/>
              </a:p>
            </p:txBody>
          </p:sp>
          <p:sp>
            <p:nvSpPr>
              <p:cNvPr id="5" name="TextBox 5"/>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8139885" y="0"/>
              <a:ext cx="6244115" cy="409238"/>
              <a:chOff x="0" y="0"/>
              <a:chExt cx="1233405" cy="80837"/>
            </a:xfrm>
          </p:grpSpPr>
          <p:sp>
            <p:nvSpPr>
              <p:cNvPr id="7" name="Freeform 7"/>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F66C4"/>
              </a:solidFill>
            </p:spPr>
            <p:txBody>
              <a:bodyPr/>
              <a:lstStyle/>
              <a:p>
                <a:endParaRPr lang="en-GB"/>
              </a:p>
            </p:txBody>
          </p:sp>
          <p:sp>
            <p:nvSpPr>
              <p:cNvPr id="8" name="TextBox 8"/>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1895770" y="0"/>
              <a:ext cx="6244115" cy="409238"/>
              <a:chOff x="0" y="0"/>
              <a:chExt cx="1233405" cy="80837"/>
            </a:xfrm>
          </p:grpSpPr>
          <p:sp>
            <p:nvSpPr>
              <p:cNvPr id="10" name="Freeform 10"/>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7CA44"/>
              </a:solidFill>
            </p:spPr>
            <p:txBody>
              <a:bodyPr/>
              <a:lstStyle/>
              <a:p>
                <a:endParaRPr lang="en-GB"/>
              </a:p>
            </p:txBody>
          </p:sp>
          <p:sp>
            <p:nvSpPr>
              <p:cNvPr id="11" name="TextBox 11"/>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6244115" y="0"/>
              <a:ext cx="6244115" cy="409238"/>
              <a:chOff x="0" y="0"/>
              <a:chExt cx="1233405" cy="80837"/>
            </a:xfrm>
          </p:grpSpPr>
          <p:sp>
            <p:nvSpPr>
              <p:cNvPr id="13" name="Freeform 13"/>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5EB5C9"/>
              </a:solidFill>
            </p:spPr>
            <p:txBody>
              <a:bodyPr/>
              <a:lstStyle/>
              <a:p>
                <a:endParaRPr lang="en-GB"/>
              </a:p>
            </p:txBody>
          </p:sp>
          <p:sp>
            <p:nvSpPr>
              <p:cNvPr id="14" name="TextBox 14"/>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sp>
        <p:nvSpPr>
          <p:cNvPr id="15" name="Freeform 15"/>
          <p:cNvSpPr/>
          <p:nvPr/>
        </p:nvSpPr>
        <p:spPr>
          <a:xfrm>
            <a:off x="-129022" y="-347580"/>
            <a:ext cx="18546044" cy="7691996"/>
          </a:xfrm>
          <a:custGeom>
            <a:avLst/>
            <a:gdLst/>
            <a:ahLst/>
            <a:cxnLst/>
            <a:rect l="l" t="t" r="r" b="b"/>
            <a:pathLst>
              <a:path w="18546044" h="7691996">
                <a:moveTo>
                  <a:pt x="0" y="0"/>
                </a:moveTo>
                <a:lnTo>
                  <a:pt x="18546044" y="0"/>
                </a:lnTo>
                <a:lnTo>
                  <a:pt x="18546044" y="7691996"/>
                </a:lnTo>
                <a:lnTo>
                  <a:pt x="0" y="7691996"/>
                </a:lnTo>
                <a:lnTo>
                  <a:pt x="0" y="0"/>
                </a:lnTo>
                <a:close/>
              </a:path>
            </a:pathLst>
          </a:custGeom>
          <a:blipFill>
            <a:blip r:embed="rId2">
              <a:alphaModFix amt="13000"/>
            </a:blip>
            <a:stretch>
              <a:fillRect l="-1528" t="-44665" b="-374"/>
            </a:stretch>
          </a:blipFill>
        </p:spPr>
        <p:txBody>
          <a:bodyPr/>
          <a:lstStyle/>
          <a:p>
            <a:endParaRPr lang="en-GB"/>
          </a:p>
        </p:txBody>
      </p:sp>
      <p:sp>
        <p:nvSpPr>
          <p:cNvPr id="16" name="TextBox 16"/>
          <p:cNvSpPr txBox="1"/>
          <p:nvPr/>
        </p:nvSpPr>
        <p:spPr>
          <a:xfrm>
            <a:off x="1028700" y="118296"/>
            <a:ext cx="9383841" cy="2418932"/>
          </a:xfrm>
          <a:prstGeom prst="rect">
            <a:avLst/>
          </a:prstGeom>
        </p:spPr>
        <p:txBody>
          <a:bodyPr lIns="0" tIns="0" rIns="0" bIns="0" rtlCol="0" anchor="t">
            <a:spAutoFit/>
          </a:bodyPr>
          <a:lstStyle/>
          <a:p>
            <a:pPr algn="l">
              <a:lnSpc>
                <a:spcPts val="3790"/>
              </a:lnSpc>
            </a:pPr>
            <a:endParaRPr dirty="0"/>
          </a:p>
          <a:p>
            <a:pPr marL="584569" lvl="1" indent="-292285">
              <a:lnSpc>
                <a:spcPts val="3790"/>
              </a:lnSpc>
              <a:buFont typeface="Arial"/>
              <a:buChar char="•"/>
            </a:pPr>
            <a:r>
              <a:rPr lang="en-US" sz="2707" b="1" dirty="0">
                <a:solidFill>
                  <a:srgbClr val="0C0B98"/>
                </a:solidFill>
                <a:latin typeface="Garet Bold"/>
                <a:ea typeface="Garet Bold"/>
                <a:cs typeface="Garet Bold"/>
                <a:sym typeface="Garet Bold"/>
              </a:rPr>
              <a:t>Student’s Name:  Md Shah Alam </a:t>
            </a:r>
          </a:p>
          <a:p>
            <a:pPr marL="584569" lvl="1" indent="-292285">
              <a:lnSpc>
                <a:spcPts val="3790"/>
              </a:lnSpc>
              <a:buFont typeface="Arial"/>
              <a:buChar char="•"/>
            </a:pPr>
            <a:r>
              <a:rPr lang="en-US" sz="2707" b="1" dirty="0">
                <a:solidFill>
                  <a:srgbClr val="0C0B98"/>
                </a:solidFill>
                <a:latin typeface="Garet Bold"/>
                <a:ea typeface="Garet Bold"/>
                <a:cs typeface="Garet Bold"/>
                <a:sym typeface="Garet Bold"/>
              </a:rPr>
              <a:t>Student ID: 2431302</a:t>
            </a:r>
          </a:p>
          <a:p>
            <a:pPr algn="l">
              <a:lnSpc>
                <a:spcPts val="3790"/>
              </a:lnSpc>
            </a:pPr>
            <a:endParaRPr lang="en-US" sz="2707" b="1" dirty="0">
              <a:solidFill>
                <a:srgbClr val="0C0B98"/>
              </a:solidFill>
              <a:latin typeface="Garet Bold"/>
              <a:ea typeface="Garet Bold"/>
              <a:cs typeface="Garet Bold"/>
              <a:sym typeface="Garet Bold"/>
            </a:endParaRPr>
          </a:p>
          <a:p>
            <a:pPr algn="l">
              <a:lnSpc>
                <a:spcPts val="3790"/>
              </a:lnSpc>
            </a:pPr>
            <a:endParaRPr lang="en-US" sz="2707" b="1" dirty="0">
              <a:solidFill>
                <a:srgbClr val="0C0B98"/>
              </a:solidFill>
              <a:latin typeface="Garet Bold"/>
              <a:ea typeface="Garet Bold"/>
              <a:cs typeface="Garet Bold"/>
              <a:sym typeface="Garet Bold"/>
            </a:endParaRPr>
          </a:p>
        </p:txBody>
      </p:sp>
      <p:sp>
        <p:nvSpPr>
          <p:cNvPr id="17" name="TextBox 17"/>
          <p:cNvSpPr txBox="1"/>
          <p:nvPr/>
        </p:nvSpPr>
        <p:spPr>
          <a:xfrm>
            <a:off x="1288587" y="5732840"/>
            <a:ext cx="15806797" cy="1394877"/>
          </a:xfrm>
          <a:prstGeom prst="rect">
            <a:avLst/>
          </a:prstGeom>
        </p:spPr>
        <p:txBody>
          <a:bodyPr lIns="0" tIns="0" rIns="0" bIns="0" rtlCol="0" anchor="t">
            <a:spAutoFit/>
          </a:bodyPr>
          <a:lstStyle/>
          <a:p>
            <a:pPr algn="l">
              <a:lnSpc>
                <a:spcPts val="11469"/>
              </a:lnSpc>
            </a:pPr>
            <a:r>
              <a:rPr lang="en-US" sz="8192" b="1">
                <a:solidFill>
                  <a:srgbClr val="0C0B98"/>
                </a:solidFill>
                <a:latin typeface="Garet Bold"/>
                <a:ea typeface="Garet Bold"/>
                <a:cs typeface="Garet Bold"/>
                <a:sym typeface="Garet Bold"/>
              </a:rPr>
              <a:t>Recruitment</a:t>
            </a:r>
            <a:r>
              <a:rPr lang="en-US" sz="8192">
                <a:solidFill>
                  <a:srgbClr val="0C0B98"/>
                </a:solidFill>
                <a:latin typeface="Garet"/>
                <a:ea typeface="Garet"/>
                <a:cs typeface="Garet"/>
                <a:sym typeface="Garet"/>
              </a:rPr>
              <a:t> and </a:t>
            </a:r>
            <a:r>
              <a:rPr lang="en-US" sz="8192" b="1">
                <a:solidFill>
                  <a:srgbClr val="2036C7"/>
                </a:solidFill>
                <a:latin typeface="Garet Bold"/>
                <a:ea typeface="Garet Bold"/>
                <a:cs typeface="Garet Bold"/>
                <a:sym typeface="Garet Bold"/>
              </a:rPr>
              <a:t>Selection </a:t>
            </a:r>
          </a:p>
        </p:txBody>
      </p:sp>
      <p:sp>
        <p:nvSpPr>
          <p:cNvPr id="18" name="TextBox 18"/>
          <p:cNvSpPr txBox="1"/>
          <p:nvPr/>
        </p:nvSpPr>
        <p:spPr>
          <a:xfrm>
            <a:off x="1433749" y="7870440"/>
            <a:ext cx="15516475" cy="1739971"/>
          </a:xfrm>
          <a:prstGeom prst="rect">
            <a:avLst/>
          </a:prstGeom>
        </p:spPr>
        <p:txBody>
          <a:bodyPr lIns="0" tIns="0" rIns="0" bIns="0" rtlCol="0" anchor="t">
            <a:spAutoFit/>
          </a:bodyPr>
          <a:lstStyle/>
          <a:p>
            <a:pPr algn="l">
              <a:lnSpc>
                <a:spcPts val="2791"/>
              </a:lnSpc>
            </a:pPr>
            <a:r>
              <a:rPr lang="en-US" sz="1993" b="1">
                <a:solidFill>
                  <a:srgbClr val="000000"/>
                </a:solidFill>
                <a:latin typeface="Montserrat Bold"/>
                <a:ea typeface="Montserrat Bold"/>
                <a:cs typeface="Montserrat Bold"/>
                <a:sym typeface="Montserrat Bold"/>
              </a:rPr>
              <a:t>Unilever is one of the world’s largest FMCG organisations</a:t>
            </a:r>
            <a:r>
              <a:rPr lang="en-US" sz="1993">
                <a:solidFill>
                  <a:srgbClr val="000000"/>
                </a:solidFill>
                <a:latin typeface="Montserrat"/>
                <a:ea typeface="Montserrat"/>
                <a:cs typeface="Montserrat"/>
                <a:sym typeface="Montserrat"/>
              </a:rPr>
              <a:t> operating in </a:t>
            </a:r>
            <a:r>
              <a:rPr lang="en-US" sz="1993" b="1">
                <a:solidFill>
                  <a:srgbClr val="000000"/>
                </a:solidFill>
                <a:latin typeface="Montserrat Bold"/>
                <a:ea typeface="Montserrat Bold"/>
                <a:cs typeface="Montserrat Bold"/>
                <a:sym typeface="Montserrat Bold"/>
              </a:rPr>
              <a:t>over 190 countries (Unilever PLC, 2023). </a:t>
            </a:r>
            <a:r>
              <a:rPr lang="en-US" sz="1993">
                <a:solidFill>
                  <a:srgbClr val="000000"/>
                </a:solidFill>
                <a:latin typeface="Montserrat"/>
                <a:ea typeface="Montserrat"/>
                <a:cs typeface="Montserrat"/>
                <a:sym typeface="Montserrat"/>
              </a:rPr>
              <a:t>Recruitment and selection play a key role in maintaining its global talent pipeline and supporting business growth. This section examines Unilever’s current recruitment practices, the involvement of line managers, strategic alignment with company goals, challenges in the recruitment process, and practical recommendations to strengthen talent acquisition across global operations (Hu, 2023).</a:t>
            </a:r>
          </a:p>
        </p:txBody>
      </p:sp>
      <p:grpSp>
        <p:nvGrpSpPr>
          <p:cNvPr id="19" name="Group 19"/>
          <p:cNvGrpSpPr/>
          <p:nvPr/>
        </p:nvGrpSpPr>
        <p:grpSpPr>
          <a:xfrm>
            <a:off x="15229905" y="454818"/>
            <a:ext cx="2463215" cy="622198"/>
            <a:chOff x="0" y="0"/>
            <a:chExt cx="3284287" cy="829597"/>
          </a:xfrm>
        </p:grpSpPr>
        <p:sp>
          <p:nvSpPr>
            <p:cNvPr id="20" name="Freeform 20"/>
            <p:cNvSpPr/>
            <p:nvPr/>
          </p:nvSpPr>
          <p:spPr>
            <a:xfrm>
              <a:off x="0" y="0"/>
              <a:ext cx="749636" cy="829597"/>
            </a:xfrm>
            <a:custGeom>
              <a:avLst/>
              <a:gdLst/>
              <a:ahLst/>
              <a:cxnLst/>
              <a:rect l="l" t="t" r="r" b="b"/>
              <a:pathLst>
                <a:path w="749636" h="829597">
                  <a:moveTo>
                    <a:pt x="0" y="0"/>
                  </a:moveTo>
                  <a:lnTo>
                    <a:pt x="749636" y="0"/>
                  </a:lnTo>
                  <a:lnTo>
                    <a:pt x="749636" y="829597"/>
                  </a:lnTo>
                  <a:lnTo>
                    <a:pt x="0" y="829597"/>
                  </a:lnTo>
                  <a:lnTo>
                    <a:pt x="0" y="0"/>
                  </a:lnTo>
                  <a:close/>
                </a:path>
              </a:pathLst>
            </a:custGeom>
            <a:blipFill>
              <a:blip r:embed="rId3"/>
              <a:stretch>
                <a:fillRect/>
              </a:stretch>
            </a:blipFill>
          </p:spPr>
          <p:txBody>
            <a:bodyPr/>
            <a:lstStyle/>
            <a:p>
              <a:endParaRPr lang="en-GB"/>
            </a:p>
          </p:txBody>
        </p:sp>
        <p:sp>
          <p:nvSpPr>
            <p:cNvPr id="21" name="Freeform 21"/>
            <p:cNvSpPr/>
            <p:nvPr/>
          </p:nvSpPr>
          <p:spPr>
            <a:xfrm>
              <a:off x="1204042" y="0"/>
              <a:ext cx="2080245" cy="829597"/>
            </a:xfrm>
            <a:custGeom>
              <a:avLst/>
              <a:gdLst/>
              <a:ahLst/>
              <a:cxnLst/>
              <a:rect l="l" t="t" r="r" b="b"/>
              <a:pathLst>
                <a:path w="2080245" h="829597">
                  <a:moveTo>
                    <a:pt x="0" y="0"/>
                  </a:moveTo>
                  <a:lnTo>
                    <a:pt x="2080245" y="0"/>
                  </a:lnTo>
                  <a:lnTo>
                    <a:pt x="2080245" y="829597"/>
                  </a:lnTo>
                  <a:lnTo>
                    <a:pt x="0" y="829597"/>
                  </a:lnTo>
                  <a:lnTo>
                    <a:pt x="0" y="0"/>
                  </a:lnTo>
                  <a:close/>
                </a:path>
              </a:pathLst>
            </a:custGeom>
            <a:blipFill>
              <a:blip r:embed="rId4"/>
              <a:stretch>
                <a:fillRect/>
              </a:stretch>
            </a:blipFill>
          </p:spPr>
          <p:txBody>
            <a:bodyPr/>
            <a:lstStyle/>
            <a:p>
              <a:endParaRPr lang="en-GB"/>
            </a:p>
          </p:txBody>
        </p:sp>
      </p:grpSp>
      <p:sp>
        <p:nvSpPr>
          <p:cNvPr id="22" name="TextBox 22"/>
          <p:cNvSpPr txBox="1"/>
          <p:nvPr/>
        </p:nvSpPr>
        <p:spPr>
          <a:xfrm>
            <a:off x="17259300" y="9172575"/>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02</a:t>
            </a:r>
          </a:p>
        </p:txBody>
      </p:sp>
      <p:grpSp>
        <p:nvGrpSpPr>
          <p:cNvPr id="23" name="Group 23"/>
          <p:cNvGrpSpPr/>
          <p:nvPr/>
        </p:nvGrpSpPr>
        <p:grpSpPr>
          <a:xfrm>
            <a:off x="14683398" y="310329"/>
            <a:ext cx="4420191" cy="893993"/>
            <a:chOff x="0" y="0"/>
            <a:chExt cx="909504" cy="183949"/>
          </a:xfrm>
        </p:grpSpPr>
        <p:sp>
          <p:nvSpPr>
            <p:cNvPr id="24" name="Freeform 24"/>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25" name="TextBox 25"/>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a:off x="0" y="10021551"/>
            <a:ext cx="18288000" cy="306929"/>
            <a:chOff x="0" y="0"/>
            <a:chExt cx="24384000" cy="409238"/>
          </a:xfrm>
        </p:grpSpPr>
        <p:grpSp>
          <p:nvGrpSpPr>
            <p:cNvPr id="3" name="Group 3"/>
            <p:cNvGrpSpPr/>
            <p:nvPr/>
          </p:nvGrpSpPr>
          <p:grpSpPr>
            <a:xfrm>
              <a:off x="0" y="0"/>
              <a:ext cx="6244115" cy="409238"/>
              <a:chOff x="0" y="0"/>
              <a:chExt cx="1233405" cy="80837"/>
            </a:xfrm>
          </p:grpSpPr>
          <p:sp>
            <p:nvSpPr>
              <p:cNvPr id="4" name="Freeform 4"/>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2036C7"/>
              </a:solidFill>
            </p:spPr>
            <p:txBody>
              <a:bodyPr/>
              <a:lstStyle/>
              <a:p>
                <a:endParaRPr lang="en-GB"/>
              </a:p>
            </p:txBody>
          </p:sp>
          <p:sp>
            <p:nvSpPr>
              <p:cNvPr id="5" name="TextBox 5"/>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8139885" y="0"/>
              <a:ext cx="6244115" cy="409238"/>
              <a:chOff x="0" y="0"/>
              <a:chExt cx="1233405" cy="80837"/>
            </a:xfrm>
          </p:grpSpPr>
          <p:sp>
            <p:nvSpPr>
              <p:cNvPr id="7" name="Freeform 7"/>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F66C4"/>
              </a:solidFill>
            </p:spPr>
            <p:txBody>
              <a:bodyPr/>
              <a:lstStyle/>
              <a:p>
                <a:endParaRPr lang="en-GB"/>
              </a:p>
            </p:txBody>
          </p:sp>
          <p:sp>
            <p:nvSpPr>
              <p:cNvPr id="8" name="TextBox 8"/>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1895770" y="0"/>
              <a:ext cx="6244115" cy="409238"/>
              <a:chOff x="0" y="0"/>
              <a:chExt cx="1233405" cy="80837"/>
            </a:xfrm>
          </p:grpSpPr>
          <p:sp>
            <p:nvSpPr>
              <p:cNvPr id="10" name="Freeform 10"/>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7CA44"/>
              </a:solidFill>
            </p:spPr>
            <p:txBody>
              <a:bodyPr/>
              <a:lstStyle/>
              <a:p>
                <a:endParaRPr lang="en-GB"/>
              </a:p>
            </p:txBody>
          </p:sp>
          <p:sp>
            <p:nvSpPr>
              <p:cNvPr id="11" name="TextBox 11"/>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6244115" y="0"/>
              <a:ext cx="6244115" cy="409238"/>
              <a:chOff x="0" y="0"/>
              <a:chExt cx="1233405" cy="80837"/>
            </a:xfrm>
          </p:grpSpPr>
          <p:sp>
            <p:nvSpPr>
              <p:cNvPr id="13" name="Freeform 13"/>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5EB5C9"/>
              </a:solidFill>
            </p:spPr>
            <p:txBody>
              <a:bodyPr/>
              <a:lstStyle/>
              <a:p>
                <a:endParaRPr lang="en-GB"/>
              </a:p>
            </p:txBody>
          </p:sp>
          <p:sp>
            <p:nvSpPr>
              <p:cNvPr id="14" name="TextBox 14"/>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grpSp>
        <p:nvGrpSpPr>
          <p:cNvPr id="15" name="Group 15"/>
          <p:cNvGrpSpPr/>
          <p:nvPr/>
        </p:nvGrpSpPr>
        <p:grpSpPr>
          <a:xfrm>
            <a:off x="15254091" y="406502"/>
            <a:ext cx="2463215" cy="622198"/>
            <a:chOff x="0" y="0"/>
            <a:chExt cx="3284287" cy="829597"/>
          </a:xfrm>
        </p:grpSpPr>
        <p:sp>
          <p:nvSpPr>
            <p:cNvPr id="16" name="Freeform 16"/>
            <p:cNvSpPr/>
            <p:nvPr/>
          </p:nvSpPr>
          <p:spPr>
            <a:xfrm>
              <a:off x="0" y="0"/>
              <a:ext cx="749636" cy="829597"/>
            </a:xfrm>
            <a:custGeom>
              <a:avLst/>
              <a:gdLst/>
              <a:ahLst/>
              <a:cxnLst/>
              <a:rect l="l" t="t" r="r" b="b"/>
              <a:pathLst>
                <a:path w="749636" h="829597">
                  <a:moveTo>
                    <a:pt x="0" y="0"/>
                  </a:moveTo>
                  <a:lnTo>
                    <a:pt x="749636" y="0"/>
                  </a:lnTo>
                  <a:lnTo>
                    <a:pt x="749636" y="829597"/>
                  </a:lnTo>
                  <a:lnTo>
                    <a:pt x="0" y="829597"/>
                  </a:lnTo>
                  <a:lnTo>
                    <a:pt x="0" y="0"/>
                  </a:lnTo>
                  <a:close/>
                </a:path>
              </a:pathLst>
            </a:custGeom>
            <a:blipFill>
              <a:blip r:embed="rId2"/>
              <a:stretch>
                <a:fillRect/>
              </a:stretch>
            </a:blipFill>
          </p:spPr>
          <p:txBody>
            <a:bodyPr/>
            <a:lstStyle/>
            <a:p>
              <a:endParaRPr lang="en-GB"/>
            </a:p>
          </p:txBody>
        </p:sp>
        <p:sp>
          <p:nvSpPr>
            <p:cNvPr id="17" name="Freeform 17"/>
            <p:cNvSpPr/>
            <p:nvPr/>
          </p:nvSpPr>
          <p:spPr>
            <a:xfrm>
              <a:off x="1204042" y="0"/>
              <a:ext cx="2080245" cy="829597"/>
            </a:xfrm>
            <a:custGeom>
              <a:avLst/>
              <a:gdLst/>
              <a:ahLst/>
              <a:cxnLst/>
              <a:rect l="l" t="t" r="r" b="b"/>
              <a:pathLst>
                <a:path w="2080245" h="829597">
                  <a:moveTo>
                    <a:pt x="0" y="0"/>
                  </a:moveTo>
                  <a:lnTo>
                    <a:pt x="2080245" y="0"/>
                  </a:lnTo>
                  <a:lnTo>
                    <a:pt x="2080245" y="829597"/>
                  </a:lnTo>
                  <a:lnTo>
                    <a:pt x="0" y="829597"/>
                  </a:lnTo>
                  <a:lnTo>
                    <a:pt x="0" y="0"/>
                  </a:lnTo>
                  <a:close/>
                </a:path>
              </a:pathLst>
            </a:custGeom>
            <a:blipFill>
              <a:blip r:embed="rId3"/>
              <a:stretch>
                <a:fillRect/>
              </a:stretch>
            </a:blipFill>
          </p:spPr>
          <p:txBody>
            <a:bodyPr/>
            <a:lstStyle/>
            <a:p>
              <a:endParaRPr lang="en-GB"/>
            </a:p>
          </p:txBody>
        </p:sp>
      </p:grpSp>
      <p:sp>
        <p:nvSpPr>
          <p:cNvPr id="18" name="TextBox 18"/>
          <p:cNvSpPr txBox="1"/>
          <p:nvPr/>
        </p:nvSpPr>
        <p:spPr>
          <a:xfrm>
            <a:off x="2400499" y="2875508"/>
            <a:ext cx="15086942" cy="6469982"/>
          </a:xfrm>
          <a:prstGeom prst="rect">
            <a:avLst/>
          </a:prstGeom>
        </p:spPr>
        <p:txBody>
          <a:bodyPr lIns="0" tIns="0" rIns="0" bIns="0" rtlCol="0" anchor="t">
            <a:spAutoFit/>
          </a:bodyPr>
          <a:lstStyle/>
          <a:p>
            <a:pPr algn="l">
              <a:lnSpc>
                <a:spcPts val="3011"/>
              </a:lnSpc>
            </a:pPr>
            <a:endParaRPr/>
          </a:p>
          <a:p>
            <a:pPr algn="l">
              <a:lnSpc>
                <a:spcPts val="3011"/>
              </a:lnSpc>
            </a:pPr>
            <a:endParaRPr/>
          </a:p>
          <a:p>
            <a:pPr algn="l">
              <a:lnSpc>
                <a:spcPts val="3011"/>
              </a:lnSpc>
            </a:pPr>
            <a:r>
              <a:rPr lang="en-US" sz="2151" b="1">
                <a:solidFill>
                  <a:srgbClr val="000000"/>
                </a:solidFill>
                <a:latin typeface="Montserrat Bold"/>
                <a:ea typeface="Montserrat Bold"/>
                <a:cs typeface="Montserrat Bold"/>
                <a:sym typeface="Montserrat Bold"/>
              </a:rPr>
              <a:t>Digital Screening Tools: </a:t>
            </a:r>
            <a:r>
              <a:rPr lang="en-US" sz="2151">
                <a:solidFill>
                  <a:srgbClr val="000000"/>
                </a:solidFill>
                <a:latin typeface="Montserrat"/>
                <a:ea typeface="Montserrat"/>
                <a:cs typeface="Montserrat"/>
                <a:sym typeface="Montserrat"/>
              </a:rPr>
              <a:t>Online gamified assessments and AI-driven initial screening to evaluate cognitive ability, values alignment, and potential (Hu, 2023).</a:t>
            </a:r>
          </a:p>
          <a:p>
            <a:pPr algn="l">
              <a:lnSpc>
                <a:spcPts val="3011"/>
              </a:lnSpc>
            </a:pPr>
            <a:endParaRPr lang="en-US" sz="2151">
              <a:solidFill>
                <a:srgbClr val="000000"/>
              </a:solidFill>
              <a:latin typeface="Montserrat"/>
              <a:ea typeface="Montserrat"/>
              <a:cs typeface="Montserrat"/>
              <a:sym typeface="Montserrat"/>
            </a:endParaRPr>
          </a:p>
          <a:p>
            <a:pPr algn="l">
              <a:lnSpc>
                <a:spcPts val="3011"/>
              </a:lnSpc>
            </a:pPr>
            <a:r>
              <a:rPr lang="en-US" sz="2151" b="1">
                <a:solidFill>
                  <a:srgbClr val="000000"/>
                </a:solidFill>
                <a:latin typeface="Montserrat Bold"/>
                <a:ea typeface="Montserrat Bold"/>
                <a:cs typeface="Montserrat Bold"/>
                <a:sym typeface="Montserrat Bold"/>
              </a:rPr>
              <a:t>Competency-Based Selection: </a:t>
            </a:r>
            <a:r>
              <a:rPr lang="en-US" sz="2151">
                <a:solidFill>
                  <a:srgbClr val="000000"/>
                </a:solidFill>
                <a:latin typeface="Montserrat"/>
                <a:ea typeface="Montserrat"/>
                <a:cs typeface="Montserrat"/>
                <a:sym typeface="Montserrat"/>
              </a:rPr>
              <a:t>Interviews and assessment centres structured around Unilever’s Leadership Standards and future-fit competencies.</a:t>
            </a:r>
          </a:p>
          <a:p>
            <a:pPr algn="l">
              <a:lnSpc>
                <a:spcPts val="3011"/>
              </a:lnSpc>
            </a:pPr>
            <a:endParaRPr lang="en-US" sz="2151">
              <a:solidFill>
                <a:srgbClr val="000000"/>
              </a:solidFill>
              <a:latin typeface="Montserrat"/>
              <a:ea typeface="Montserrat"/>
              <a:cs typeface="Montserrat"/>
              <a:sym typeface="Montserrat"/>
            </a:endParaRPr>
          </a:p>
          <a:p>
            <a:pPr algn="l">
              <a:lnSpc>
                <a:spcPts val="3011"/>
              </a:lnSpc>
            </a:pPr>
            <a:r>
              <a:rPr lang="en-US" sz="2151" b="1">
                <a:solidFill>
                  <a:srgbClr val="000000"/>
                </a:solidFill>
                <a:latin typeface="Montserrat Bold"/>
                <a:ea typeface="Montserrat Bold"/>
                <a:cs typeface="Montserrat Bold"/>
                <a:sym typeface="Montserrat Bold"/>
              </a:rPr>
              <a:t>Unilever Future Leaders Programme: </a:t>
            </a:r>
            <a:r>
              <a:rPr lang="en-US" sz="2151">
                <a:solidFill>
                  <a:srgbClr val="000000"/>
                </a:solidFill>
                <a:latin typeface="Montserrat"/>
                <a:ea typeface="Montserrat"/>
                <a:cs typeface="Montserrat"/>
                <a:sym typeface="Montserrat"/>
              </a:rPr>
              <a:t>A flagship graduate recruitment pipeline aimed at developing global managers through structured rotations.</a:t>
            </a:r>
          </a:p>
          <a:p>
            <a:pPr algn="l">
              <a:lnSpc>
                <a:spcPts val="3011"/>
              </a:lnSpc>
            </a:pPr>
            <a:endParaRPr lang="en-US" sz="2151">
              <a:solidFill>
                <a:srgbClr val="000000"/>
              </a:solidFill>
              <a:latin typeface="Montserrat"/>
              <a:ea typeface="Montserrat"/>
              <a:cs typeface="Montserrat"/>
              <a:sym typeface="Montserrat"/>
            </a:endParaRPr>
          </a:p>
          <a:p>
            <a:pPr algn="l">
              <a:lnSpc>
                <a:spcPts val="3011"/>
              </a:lnSpc>
            </a:pPr>
            <a:r>
              <a:rPr lang="en-US" sz="2151" b="1">
                <a:solidFill>
                  <a:srgbClr val="000000"/>
                </a:solidFill>
                <a:latin typeface="Montserrat Bold"/>
                <a:ea typeface="Montserrat Bold"/>
                <a:cs typeface="Montserrat Bold"/>
                <a:sym typeface="Montserrat Bold"/>
              </a:rPr>
              <a:t>Diversity Recruitment Commitment: </a:t>
            </a:r>
            <a:r>
              <a:rPr lang="en-US" sz="2151">
                <a:solidFill>
                  <a:srgbClr val="000000"/>
                </a:solidFill>
                <a:latin typeface="Montserrat"/>
                <a:ea typeface="Montserrat"/>
                <a:cs typeface="Montserrat"/>
                <a:sym typeface="Montserrat"/>
              </a:rPr>
              <a:t>Inclusive hiring guidelines, diverse shortlists, and partnerships with global inclusion networks (Unilever, 2021).</a:t>
            </a:r>
          </a:p>
          <a:p>
            <a:pPr algn="l">
              <a:lnSpc>
                <a:spcPts val="3011"/>
              </a:lnSpc>
            </a:pPr>
            <a:endParaRPr lang="en-US" sz="2151">
              <a:solidFill>
                <a:srgbClr val="000000"/>
              </a:solidFill>
              <a:latin typeface="Montserrat"/>
              <a:ea typeface="Montserrat"/>
              <a:cs typeface="Montserrat"/>
              <a:sym typeface="Montserrat"/>
            </a:endParaRPr>
          </a:p>
          <a:p>
            <a:pPr algn="l">
              <a:lnSpc>
                <a:spcPts val="3011"/>
              </a:lnSpc>
            </a:pPr>
            <a:r>
              <a:rPr lang="en-US" sz="2151" b="1">
                <a:solidFill>
                  <a:srgbClr val="000000"/>
                </a:solidFill>
                <a:latin typeface="Montserrat Bold"/>
                <a:ea typeface="Montserrat Bold"/>
                <a:cs typeface="Montserrat Bold"/>
                <a:sym typeface="Montserrat Bold"/>
              </a:rPr>
              <a:t>Internal Talent Marketplace: </a:t>
            </a:r>
            <a:r>
              <a:rPr lang="en-US" sz="2151">
                <a:solidFill>
                  <a:srgbClr val="000000"/>
                </a:solidFill>
                <a:latin typeface="Montserrat"/>
                <a:ea typeface="Montserrat"/>
                <a:cs typeface="Montserrat"/>
                <a:sym typeface="Montserrat"/>
              </a:rPr>
              <a:t>A digital platform that enables internal mobility and encourages employees to apply for open roles across countries and business units.</a:t>
            </a:r>
          </a:p>
          <a:p>
            <a:pPr algn="l">
              <a:lnSpc>
                <a:spcPts val="3011"/>
              </a:lnSpc>
            </a:pPr>
            <a:endParaRPr lang="en-US" sz="2151">
              <a:solidFill>
                <a:srgbClr val="000000"/>
              </a:solidFill>
              <a:latin typeface="Montserrat"/>
              <a:ea typeface="Montserrat"/>
              <a:cs typeface="Montserrat"/>
              <a:sym typeface="Montserrat"/>
            </a:endParaRPr>
          </a:p>
        </p:txBody>
      </p:sp>
      <p:sp>
        <p:nvSpPr>
          <p:cNvPr id="19" name="Freeform 19"/>
          <p:cNvSpPr/>
          <p:nvPr/>
        </p:nvSpPr>
        <p:spPr>
          <a:xfrm>
            <a:off x="1326987" y="3702624"/>
            <a:ext cx="773327" cy="721127"/>
          </a:xfrm>
          <a:custGeom>
            <a:avLst/>
            <a:gdLst/>
            <a:ahLst/>
            <a:cxnLst/>
            <a:rect l="l" t="t" r="r" b="b"/>
            <a:pathLst>
              <a:path w="773327" h="721127">
                <a:moveTo>
                  <a:pt x="0" y="0"/>
                </a:moveTo>
                <a:lnTo>
                  <a:pt x="773327" y="0"/>
                </a:lnTo>
                <a:lnTo>
                  <a:pt x="773327" y="721127"/>
                </a:lnTo>
                <a:lnTo>
                  <a:pt x="0" y="72112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0" name="Freeform 20"/>
          <p:cNvSpPr/>
          <p:nvPr/>
        </p:nvSpPr>
        <p:spPr>
          <a:xfrm>
            <a:off x="1302432" y="4792407"/>
            <a:ext cx="724217" cy="740371"/>
          </a:xfrm>
          <a:custGeom>
            <a:avLst/>
            <a:gdLst/>
            <a:ahLst/>
            <a:cxnLst/>
            <a:rect l="l" t="t" r="r" b="b"/>
            <a:pathLst>
              <a:path w="724217" h="740371">
                <a:moveTo>
                  <a:pt x="0" y="0"/>
                </a:moveTo>
                <a:lnTo>
                  <a:pt x="724217" y="0"/>
                </a:lnTo>
                <a:lnTo>
                  <a:pt x="724217" y="740370"/>
                </a:lnTo>
                <a:lnTo>
                  <a:pt x="0" y="74037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1" name="Freeform 21"/>
          <p:cNvSpPr/>
          <p:nvPr/>
        </p:nvSpPr>
        <p:spPr>
          <a:xfrm>
            <a:off x="1326987" y="5985183"/>
            <a:ext cx="750583" cy="750583"/>
          </a:xfrm>
          <a:custGeom>
            <a:avLst/>
            <a:gdLst/>
            <a:ahLst/>
            <a:cxnLst/>
            <a:rect l="l" t="t" r="r" b="b"/>
            <a:pathLst>
              <a:path w="750583" h="750583">
                <a:moveTo>
                  <a:pt x="0" y="0"/>
                </a:moveTo>
                <a:lnTo>
                  <a:pt x="750583" y="0"/>
                </a:lnTo>
                <a:lnTo>
                  <a:pt x="750583" y="750583"/>
                </a:lnTo>
                <a:lnTo>
                  <a:pt x="0" y="750583"/>
                </a:lnTo>
                <a:lnTo>
                  <a:pt x="0" y="0"/>
                </a:lnTo>
                <a:close/>
              </a:path>
            </a:pathLst>
          </a:custGeom>
          <a:blipFill>
            <a:blip r:embed="rId8"/>
            <a:stretch>
              <a:fillRect/>
            </a:stretch>
          </a:blipFill>
        </p:spPr>
        <p:txBody>
          <a:bodyPr/>
          <a:lstStyle/>
          <a:p>
            <a:endParaRPr lang="en-GB"/>
          </a:p>
        </p:txBody>
      </p:sp>
      <p:sp>
        <p:nvSpPr>
          <p:cNvPr id="22" name="Freeform 22"/>
          <p:cNvSpPr/>
          <p:nvPr/>
        </p:nvSpPr>
        <p:spPr>
          <a:xfrm rot="-244328">
            <a:off x="1302432" y="7107241"/>
            <a:ext cx="701473" cy="690074"/>
          </a:xfrm>
          <a:custGeom>
            <a:avLst/>
            <a:gdLst/>
            <a:ahLst/>
            <a:cxnLst/>
            <a:rect l="l" t="t" r="r" b="b"/>
            <a:pathLst>
              <a:path w="701473" h="690074">
                <a:moveTo>
                  <a:pt x="0" y="0"/>
                </a:moveTo>
                <a:lnTo>
                  <a:pt x="701473" y="0"/>
                </a:lnTo>
                <a:lnTo>
                  <a:pt x="701473" y="690074"/>
                </a:lnTo>
                <a:lnTo>
                  <a:pt x="0" y="69007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grpSp>
        <p:nvGrpSpPr>
          <p:cNvPr id="23" name="Group 23"/>
          <p:cNvGrpSpPr/>
          <p:nvPr/>
        </p:nvGrpSpPr>
        <p:grpSpPr>
          <a:xfrm>
            <a:off x="-3222295" y="342849"/>
            <a:ext cx="17376017" cy="861473"/>
            <a:chOff x="0" y="0"/>
            <a:chExt cx="3575312" cy="177258"/>
          </a:xfrm>
        </p:grpSpPr>
        <p:sp>
          <p:nvSpPr>
            <p:cNvPr id="24" name="Freeform 24"/>
            <p:cNvSpPr/>
            <p:nvPr/>
          </p:nvSpPr>
          <p:spPr>
            <a:xfrm>
              <a:off x="0" y="0"/>
              <a:ext cx="3575312" cy="177258"/>
            </a:xfrm>
            <a:custGeom>
              <a:avLst/>
              <a:gdLst/>
              <a:ahLst/>
              <a:cxnLst/>
              <a:rect l="l" t="t" r="r" b="b"/>
              <a:pathLst>
                <a:path w="3575312" h="177258">
                  <a:moveTo>
                    <a:pt x="0" y="0"/>
                  </a:moveTo>
                  <a:lnTo>
                    <a:pt x="3575312" y="0"/>
                  </a:lnTo>
                  <a:lnTo>
                    <a:pt x="3575312" y="177258"/>
                  </a:lnTo>
                  <a:lnTo>
                    <a:pt x="0" y="177258"/>
                  </a:lnTo>
                  <a:close/>
                </a:path>
              </a:pathLst>
            </a:custGeom>
            <a:solidFill>
              <a:srgbClr val="0C0B98"/>
            </a:solidFill>
          </p:spPr>
          <p:txBody>
            <a:bodyPr/>
            <a:lstStyle/>
            <a:p>
              <a:endParaRPr lang="en-GB"/>
            </a:p>
          </p:txBody>
        </p:sp>
        <p:sp>
          <p:nvSpPr>
            <p:cNvPr id="25" name="TextBox 25"/>
            <p:cNvSpPr txBox="1"/>
            <p:nvPr/>
          </p:nvSpPr>
          <p:spPr>
            <a:xfrm>
              <a:off x="0" y="-38100"/>
              <a:ext cx="3575312" cy="215358"/>
            </a:xfrm>
            <a:prstGeom prst="rect">
              <a:avLst/>
            </a:prstGeom>
          </p:spPr>
          <p:txBody>
            <a:bodyPr lIns="50800" tIns="50800" rIns="50800" bIns="50800" rtlCol="0" anchor="ctr"/>
            <a:lstStyle/>
            <a:p>
              <a:pPr algn="ctr">
                <a:lnSpc>
                  <a:spcPts val="2659"/>
                </a:lnSpc>
              </a:pPr>
              <a:endParaRPr/>
            </a:p>
          </p:txBody>
        </p:sp>
      </p:grpSp>
      <p:sp>
        <p:nvSpPr>
          <p:cNvPr id="26" name="Freeform 26"/>
          <p:cNvSpPr/>
          <p:nvPr/>
        </p:nvSpPr>
        <p:spPr>
          <a:xfrm>
            <a:off x="1278816" y="8164250"/>
            <a:ext cx="703056" cy="703056"/>
          </a:xfrm>
          <a:custGeom>
            <a:avLst/>
            <a:gdLst/>
            <a:ahLst/>
            <a:cxnLst/>
            <a:rect l="l" t="t" r="r" b="b"/>
            <a:pathLst>
              <a:path w="703056" h="703056">
                <a:moveTo>
                  <a:pt x="0" y="0"/>
                </a:moveTo>
                <a:lnTo>
                  <a:pt x="703056" y="0"/>
                </a:lnTo>
                <a:lnTo>
                  <a:pt x="703056" y="703057"/>
                </a:lnTo>
                <a:lnTo>
                  <a:pt x="0" y="703057"/>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27" name="TextBox 27"/>
          <p:cNvSpPr txBox="1"/>
          <p:nvPr/>
        </p:nvSpPr>
        <p:spPr>
          <a:xfrm>
            <a:off x="17259300" y="9172575"/>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03</a:t>
            </a:r>
          </a:p>
        </p:txBody>
      </p:sp>
      <p:sp>
        <p:nvSpPr>
          <p:cNvPr id="28" name="TextBox 28"/>
          <p:cNvSpPr txBox="1"/>
          <p:nvPr/>
        </p:nvSpPr>
        <p:spPr>
          <a:xfrm>
            <a:off x="877630" y="308821"/>
            <a:ext cx="13276091" cy="742511"/>
          </a:xfrm>
          <a:prstGeom prst="rect">
            <a:avLst/>
          </a:prstGeom>
        </p:spPr>
        <p:txBody>
          <a:bodyPr wrap="square" lIns="0" tIns="0" rIns="0" bIns="0" rtlCol="0" anchor="t">
            <a:spAutoFit/>
          </a:bodyPr>
          <a:lstStyle/>
          <a:p>
            <a:pPr algn="l">
              <a:lnSpc>
                <a:spcPts val="6020"/>
              </a:lnSpc>
            </a:pPr>
            <a:r>
              <a:rPr lang="en-US" sz="4300" b="1" spc="-288" dirty="0">
                <a:solidFill>
                  <a:srgbClr val="FFFFFF"/>
                </a:solidFill>
                <a:latin typeface="Garet Bold"/>
                <a:ea typeface="Garet Bold"/>
                <a:cs typeface="Garet Bold"/>
                <a:sym typeface="Garet Bold"/>
              </a:rPr>
              <a:t>Current Recruitment Policies &amp; Selection Practices</a:t>
            </a:r>
          </a:p>
        </p:txBody>
      </p:sp>
      <p:sp>
        <p:nvSpPr>
          <p:cNvPr id="29" name="TextBox 29"/>
          <p:cNvSpPr txBox="1"/>
          <p:nvPr/>
        </p:nvSpPr>
        <p:spPr>
          <a:xfrm>
            <a:off x="1028700" y="1770403"/>
            <a:ext cx="15882614" cy="992390"/>
          </a:xfrm>
          <a:prstGeom prst="rect">
            <a:avLst/>
          </a:prstGeom>
        </p:spPr>
        <p:txBody>
          <a:bodyPr lIns="0" tIns="0" rIns="0" bIns="0" rtlCol="0" anchor="t">
            <a:spAutoFit/>
          </a:bodyPr>
          <a:lstStyle/>
          <a:p>
            <a:pPr algn="l">
              <a:lnSpc>
                <a:spcPts val="4066"/>
              </a:lnSpc>
            </a:pPr>
            <a:r>
              <a:rPr lang="en-US" sz="2904" b="1">
                <a:solidFill>
                  <a:srgbClr val="000000"/>
                </a:solidFill>
                <a:latin typeface="Montserrat Bold"/>
                <a:ea typeface="Montserrat Bold"/>
                <a:cs typeface="Montserrat Bold"/>
                <a:sym typeface="Montserrat Bold"/>
              </a:rPr>
              <a:t>Unilever has developed a </a:t>
            </a:r>
            <a:r>
              <a:rPr lang="en-US" sz="2904" b="1">
                <a:solidFill>
                  <a:srgbClr val="5EB5C9"/>
                </a:solidFill>
                <a:latin typeface="Montserrat Bold"/>
                <a:ea typeface="Montserrat Bold"/>
                <a:cs typeface="Montserrat Bold"/>
                <a:sym typeface="Montserrat Bold"/>
              </a:rPr>
              <a:t>modern, data-driven recruitment </a:t>
            </a:r>
            <a:r>
              <a:rPr lang="en-US" sz="2904" b="1">
                <a:solidFill>
                  <a:srgbClr val="000000"/>
                </a:solidFill>
                <a:latin typeface="Montserrat Bold"/>
                <a:ea typeface="Montserrat Bold"/>
                <a:cs typeface="Montserrat Bold"/>
                <a:sym typeface="Montserrat Bold"/>
              </a:rPr>
              <a:t>system designed </a:t>
            </a:r>
            <a:r>
              <a:rPr lang="en-US" sz="2904" b="1">
                <a:solidFill>
                  <a:srgbClr val="FF66C4"/>
                </a:solidFill>
                <a:latin typeface="Montserrat Bold"/>
                <a:ea typeface="Montserrat Bold"/>
                <a:cs typeface="Montserrat Bold"/>
                <a:sym typeface="Montserrat Bold"/>
              </a:rPr>
              <a:t>to attract </a:t>
            </a:r>
            <a:r>
              <a:rPr lang="en-US" sz="2904" b="1">
                <a:solidFill>
                  <a:srgbClr val="000000"/>
                </a:solidFill>
                <a:latin typeface="Montserrat Bold"/>
                <a:ea typeface="Montserrat Bold"/>
                <a:cs typeface="Montserrat Bold"/>
                <a:sym typeface="Montserrat Bold"/>
              </a:rPr>
              <a:t>global, diverse, and future-ready talent. </a:t>
            </a:r>
          </a:p>
        </p:txBody>
      </p:sp>
      <p:grpSp>
        <p:nvGrpSpPr>
          <p:cNvPr id="30" name="Group 30"/>
          <p:cNvGrpSpPr/>
          <p:nvPr/>
        </p:nvGrpSpPr>
        <p:grpSpPr>
          <a:xfrm>
            <a:off x="14683398" y="310329"/>
            <a:ext cx="4420191" cy="893993"/>
            <a:chOff x="0" y="0"/>
            <a:chExt cx="909504" cy="183949"/>
          </a:xfrm>
        </p:grpSpPr>
        <p:sp>
          <p:nvSpPr>
            <p:cNvPr id="31" name="Freeform 31"/>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32" name="TextBox 32"/>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a:off x="0" y="10021551"/>
            <a:ext cx="18288000" cy="306929"/>
            <a:chOff x="0" y="0"/>
            <a:chExt cx="24384000" cy="409238"/>
          </a:xfrm>
        </p:grpSpPr>
        <p:grpSp>
          <p:nvGrpSpPr>
            <p:cNvPr id="3" name="Group 3"/>
            <p:cNvGrpSpPr/>
            <p:nvPr/>
          </p:nvGrpSpPr>
          <p:grpSpPr>
            <a:xfrm>
              <a:off x="0" y="0"/>
              <a:ext cx="6244115" cy="409238"/>
              <a:chOff x="0" y="0"/>
              <a:chExt cx="1233405" cy="80837"/>
            </a:xfrm>
          </p:grpSpPr>
          <p:sp>
            <p:nvSpPr>
              <p:cNvPr id="4" name="Freeform 4"/>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2036C7"/>
              </a:solidFill>
            </p:spPr>
            <p:txBody>
              <a:bodyPr/>
              <a:lstStyle/>
              <a:p>
                <a:endParaRPr lang="en-GB"/>
              </a:p>
            </p:txBody>
          </p:sp>
          <p:sp>
            <p:nvSpPr>
              <p:cNvPr id="5" name="TextBox 5"/>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8139885" y="0"/>
              <a:ext cx="6244115" cy="409238"/>
              <a:chOff x="0" y="0"/>
              <a:chExt cx="1233405" cy="80837"/>
            </a:xfrm>
          </p:grpSpPr>
          <p:sp>
            <p:nvSpPr>
              <p:cNvPr id="7" name="Freeform 7"/>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F66C4"/>
              </a:solidFill>
            </p:spPr>
            <p:txBody>
              <a:bodyPr/>
              <a:lstStyle/>
              <a:p>
                <a:endParaRPr lang="en-GB"/>
              </a:p>
            </p:txBody>
          </p:sp>
          <p:sp>
            <p:nvSpPr>
              <p:cNvPr id="8" name="TextBox 8"/>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1895770" y="0"/>
              <a:ext cx="6244115" cy="409238"/>
              <a:chOff x="0" y="0"/>
              <a:chExt cx="1233405" cy="80837"/>
            </a:xfrm>
          </p:grpSpPr>
          <p:sp>
            <p:nvSpPr>
              <p:cNvPr id="10" name="Freeform 10"/>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7CA44"/>
              </a:solidFill>
            </p:spPr>
            <p:txBody>
              <a:bodyPr/>
              <a:lstStyle/>
              <a:p>
                <a:endParaRPr lang="en-GB"/>
              </a:p>
            </p:txBody>
          </p:sp>
          <p:sp>
            <p:nvSpPr>
              <p:cNvPr id="11" name="TextBox 11"/>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6244115" y="0"/>
              <a:ext cx="6244115" cy="409238"/>
              <a:chOff x="0" y="0"/>
              <a:chExt cx="1233405" cy="80837"/>
            </a:xfrm>
          </p:grpSpPr>
          <p:sp>
            <p:nvSpPr>
              <p:cNvPr id="13" name="Freeform 13"/>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5EB5C9"/>
              </a:solidFill>
            </p:spPr>
            <p:txBody>
              <a:bodyPr/>
              <a:lstStyle/>
              <a:p>
                <a:endParaRPr lang="en-GB"/>
              </a:p>
            </p:txBody>
          </p:sp>
          <p:sp>
            <p:nvSpPr>
              <p:cNvPr id="14" name="TextBox 14"/>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grpSp>
        <p:nvGrpSpPr>
          <p:cNvPr id="15" name="Group 15"/>
          <p:cNvGrpSpPr/>
          <p:nvPr/>
        </p:nvGrpSpPr>
        <p:grpSpPr>
          <a:xfrm>
            <a:off x="15254091" y="406502"/>
            <a:ext cx="2463215" cy="622198"/>
            <a:chOff x="0" y="0"/>
            <a:chExt cx="3284287" cy="829597"/>
          </a:xfrm>
        </p:grpSpPr>
        <p:sp>
          <p:nvSpPr>
            <p:cNvPr id="16" name="Freeform 16"/>
            <p:cNvSpPr/>
            <p:nvPr/>
          </p:nvSpPr>
          <p:spPr>
            <a:xfrm>
              <a:off x="0" y="0"/>
              <a:ext cx="749636" cy="829597"/>
            </a:xfrm>
            <a:custGeom>
              <a:avLst/>
              <a:gdLst/>
              <a:ahLst/>
              <a:cxnLst/>
              <a:rect l="l" t="t" r="r" b="b"/>
              <a:pathLst>
                <a:path w="749636" h="829597">
                  <a:moveTo>
                    <a:pt x="0" y="0"/>
                  </a:moveTo>
                  <a:lnTo>
                    <a:pt x="749636" y="0"/>
                  </a:lnTo>
                  <a:lnTo>
                    <a:pt x="749636" y="829597"/>
                  </a:lnTo>
                  <a:lnTo>
                    <a:pt x="0" y="829597"/>
                  </a:lnTo>
                  <a:lnTo>
                    <a:pt x="0" y="0"/>
                  </a:lnTo>
                  <a:close/>
                </a:path>
              </a:pathLst>
            </a:custGeom>
            <a:blipFill>
              <a:blip r:embed="rId2"/>
              <a:stretch>
                <a:fillRect/>
              </a:stretch>
            </a:blipFill>
          </p:spPr>
          <p:txBody>
            <a:bodyPr/>
            <a:lstStyle/>
            <a:p>
              <a:endParaRPr lang="en-GB"/>
            </a:p>
          </p:txBody>
        </p:sp>
        <p:sp>
          <p:nvSpPr>
            <p:cNvPr id="17" name="Freeform 17"/>
            <p:cNvSpPr/>
            <p:nvPr/>
          </p:nvSpPr>
          <p:spPr>
            <a:xfrm>
              <a:off x="1204042" y="0"/>
              <a:ext cx="2080245" cy="829597"/>
            </a:xfrm>
            <a:custGeom>
              <a:avLst/>
              <a:gdLst/>
              <a:ahLst/>
              <a:cxnLst/>
              <a:rect l="l" t="t" r="r" b="b"/>
              <a:pathLst>
                <a:path w="2080245" h="829597">
                  <a:moveTo>
                    <a:pt x="0" y="0"/>
                  </a:moveTo>
                  <a:lnTo>
                    <a:pt x="2080245" y="0"/>
                  </a:lnTo>
                  <a:lnTo>
                    <a:pt x="2080245" y="829597"/>
                  </a:lnTo>
                  <a:lnTo>
                    <a:pt x="0" y="829597"/>
                  </a:lnTo>
                  <a:lnTo>
                    <a:pt x="0" y="0"/>
                  </a:lnTo>
                  <a:close/>
                </a:path>
              </a:pathLst>
            </a:custGeom>
            <a:blipFill>
              <a:blip r:embed="rId3"/>
              <a:stretch>
                <a:fillRect/>
              </a:stretch>
            </a:blipFill>
          </p:spPr>
          <p:txBody>
            <a:bodyPr/>
            <a:lstStyle/>
            <a:p>
              <a:endParaRPr lang="en-GB"/>
            </a:p>
          </p:txBody>
        </p:sp>
      </p:grpSp>
      <p:grpSp>
        <p:nvGrpSpPr>
          <p:cNvPr id="18" name="Group 18"/>
          <p:cNvGrpSpPr/>
          <p:nvPr/>
        </p:nvGrpSpPr>
        <p:grpSpPr>
          <a:xfrm>
            <a:off x="-3222295" y="342849"/>
            <a:ext cx="17376017" cy="861473"/>
            <a:chOff x="0" y="0"/>
            <a:chExt cx="3575312" cy="177258"/>
          </a:xfrm>
        </p:grpSpPr>
        <p:sp>
          <p:nvSpPr>
            <p:cNvPr id="19" name="Freeform 19"/>
            <p:cNvSpPr/>
            <p:nvPr/>
          </p:nvSpPr>
          <p:spPr>
            <a:xfrm>
              <a:off x="0" y="0"/>
              <a:ext cx="3575312" cy="177258"/>
            </a:xfrm>
            <a:custGeom>
              <a:avLst/>
              <a:gdLst/>
              <a:ahLst/>
              <a:cxnLst/>
              <a:rect l="l" t="t" r="r" b="b"/>
              <a:pathLst>
                <a:path w="3575312" h="177258">
                  <a:moveTo>
                    <a:pt x="0" y="0"/>
                  </a:moveTo>
                  <a:lnTo>
                    <a:pt x="3575312" y="0"/>
                  </a:lnTo>
                  <a:lnTo>
                    <a:pt x="3575312" y="177258"/>
                  </a:lnTo>
                  <a:lnTo>
                    <a:pt x="0" y="177258"/>
                  </a:lnTo>
                  <a:close/>
                </a:path>
              </a:pathLst>
            </a:custGeom>
            <a:solidFill>
              <a:srgbClr val="0C0B98"/>
            </a:solidFill>
          </p:spPr>
          <p:txBody>
            <a:bodyPr/>
            <a:lstStyle/>
            <a:p>
              <a:endParaRPr lang="en-GB"/>
            </a:p>
          </p:txBody>
        </p:sp>
        <p:sp>
          <p:nvSpPr>
            <p:cNvPr id="20" name="TextBox 20"/>
            <p:cNvSpPr txBox="1"/>
            <p:nvPr/>
          </p:nvSpPr>
          <p:spPr>
            <a:xfrm>
              <a:off x="0" y="-38100"/>
              <a:ext cx="3575312" cy="215358"/>
            </a:xfrm>
            <a:prstGeom prst="rect">
              <a:avLst/>
            </a:prstGeom>
          </p:spPr>
          <p:txBody>
            <a:bodyPr lIns="50800" tIns="50800" rIns="50800" bIns="50800" rtlCol="0" anchor="ctr"/>
            <a:lstStyle/>
            <a:p>
              <a:pPr algn="ctr">
                <a:lnSpc>
                  <a:spcPts val="2659"/>
                </a:lnSpc>
              </a:pPr>
              <a:endParaRPr/>
            </a:p>
          </p:txBody>
        </p:sp>
      </p:grpSp>
      <p:sp>
        <p:nvSpPr>
          <p:cNvPr id="21" name="TextBox 21"/>
          <p:cNvSpPr txBox="1"/>
          <p:nvPr/>
        </p:nvSpPr>
        <p:spPr>
          <a:xfrm>
            <a:off x="3726993" y="2110250"/>
            <a:ext cx="13394768" cy="7570348"/>
          </a:xfrm>
          <a:prstGeom prst="rect">
            <a:avLst/>
          </a:prstGeom>
        </p:spPr>
        <p:txBody>
          <a:bodyPr lIns="0" tIns="0" rIns="0" bIns="0" rtlCol="0" anchor="t">
            <a:spAutoFit/>
          </a:bodyPr>
          <a:lstStyle/>
          <a:p>
            <a:pPr algn="l">
              <a:lnSpc>
                <a:spcPts val="3368"/>
              </a:lnSpc>
            </a:pPr>
            <a:r>
              <a:rPr lang="en-US" sz="2406" b="1">
                <a:solidFill>
                  <a:srgbClr val="000000"/>
                </a:solidFill>
                <a:latin typeface="Montserrat Bold"/>
                <a:ea typeface="Montserrat Bold"/>
                <a:cs typeface="Montserrat Bold"/>
                <a:sym typeface="Montserrat Bold"/>
              </a:rPr>
              <a:t>Defining Role Requirements: </a:t>
            </a:r>
            <a:r>
              <a:rPr lang="en-US" sz="2406">
                <a:solidFill>
                  <a:srgbClr val="000000"/>
                </a:solidFill>
                <a:latin typeface="Montserrat"/>
                <a:ea typeface="Montserrat"/>
                <a:cs typeface="Montserrat"/>
                <a:sym typeface="Montserrat"/>
              </a:rPr>
              <a:t>Line managers work with Talent Partners to create accurate job descriptions, define key competencies, and set expectations for performance and cultural fit (Unilever, 2021a).</a:t>
            </a:r>
          </a:p>
          <a:p>
            <a:pPr algn="l">
              <a:lnSpc>
                <a:spcPts val="3368"/>
              </a:lnSpc>
            </a:pPr>
            <a:endParaRPr lang="en-US" sz="2406">
              <a:solidFill>
                <a:srgbClr val="000000"/>
              </a:solidFill>
              <a:latin typeface="Montserrat"/>
              <a:ea typeface="Montserrat"/>
              <a:cs typeface="Montserrat"/>
              <a:sym typeface="Montserrat"/>
            </a:endParaRPr>
          </a:p>
          <a:p>
            <a:pPr algn="l">
              <a:lnSpc>
                <a:spcPts val="3368"/>
              </a:lnSpc>
            </a:pPr>
            <a:r>
              <a:rPr lang="en-US" sz="2406" b="1">
                <a:solidFill>
                  <a:srgbClr val="000000"/>
                </a:solidFill>
                <a:latin typeface="Montserrat Bold"/>
                <a:ea typeface="Montserrat Bold"/>
                <a:cs typeface="Montserrat Bold"/>
                <a:sym typeface="Montserrat Bold"/>
              </a:rPr>
              <a:t>Candidate Evaluation: </a:t>
            </a:r>
            <a:r>
              <a:rPr lang="en-US" sz="2406">
                <a:solidFill>
                  <a:srgbClr val="000000"/>
                </a:solidFill>
                <a:latin typeface="Montserrat"/>
                <a:ea typeface="Montserrat"/>
                <a:cs typeface="Montserrat"/>
                <a:sym typeface="Montserrat"/>
              </a:rPr>
              <a:t>They lead competency-based interviews, assessing candidates’ alignment with Unilever’s values (e.g., sustainability, leadership, agility).</a:t>
            </a:r>
          </a:p>
          <a:p>
            <a:pPr algn="l">
              <a:lnSpc>
                <a:spcPts val="3368"/>
              </a:lnSpc>
            </a:pPr>
            <a:endParaRPr lang="en-US" sz="2406">
              <a:solidFill>
                <a:srgbClr val="000000"/>
              </a:solidFill>
              <a:latin typeface="Montserrat"/>
              <a:ea typeface="Montserrat"/>
              <a:cs typeface="Montserrat"/>
              <a:sym typeface="Montserrat"/>
            </a:endParaRPr>
          </a:p>
          <a:p>
            <a:pPr algn="l">
              <a:lnSpc>
                <a:spcPts val="3368"/>
              </a:lnSpc>
            </a:pPr>
            <a:r>
              <a:rPr lang="en-US" sz="2406" b="1">
                <a:solidFill>
                  <a:srgbClr val="000000"/>
                </a:solidFill>
                <a:latin typeface="Montserrat Bold"/>
                <a:ea typeface="Montserrat Bold"/>
                <a:cs typeface="Montserrat Bold"/>
                <a:sym typeface="Montserrat Bold"/>
              </a:rPr>
              <a:t>Onboarding &amp; Integration: </a:t>
            </a:r>
            <a:r>
              <a:rPr lang="en-US" sz="2406">
                <a:solidFill>
                  <a:srgbClr val="000000"/>
                </a:solidFill>
                <a:latin typeface="Montserrat"/>
                <a:ea typeface="Montserrat"/>
                <a:cs typeface="Montserrat"/>
                <a:sym typeface="Montserrat"/>
              </a:rPr>
              <a:t>After hiring, managers help new employees settle in by clarifying goals, setting early performance indicators, and ensuring new joiners understand both role and team contexts (Unilever, 2021a).</a:t>
            </a:r>
          </a:p>
          <a:p>
            <a:pPr algn="l">
              <a:lnSpc>
                <a:spcPts val="3368"/>
              </a:lnSpc>
            </a:pPr>
            <a:endParaRPr lang="en-US" sz="2406">
              <a:solidFill>
                <a:srgbClr val="000000"/>
              </a:solidFill>
              <a:latin typeface="Montserrat"/>
              <a:ea typeface="Montserrat"/>
              <a:cs typeface="Montserrat"/>
              <a:sym typeface="Montserrat"/>
            </a:endParaRPr>
          </a:p>
          <a:p>
            <a:pPr algn="l">
              <a:lnSpc>
                <a:spcPts val="3368"/>
              </a:lnSpc>
            </a:pPr>
            <a:r>
              <a:rPr lang="en-US" sz="2406" b="1">
                <a:solidFill>
                  <a:srgbClr val="000000"/>
                </a:solidFill>
                <a:latin typeface="Montserrat Bold"/>
                <a:ea typeface="Montserrat Bold"/>
                <a:cs typeface="Montserrat Bold"/>
                <a:sym typeface="Montserrat Bold"/>
              </a:rPr>
              <a:t>Hiring Governance: </a:t>
            </a:r>
            <a:r>
              <a:rPr lang="en-US" sz="2406">
                <a:solidFill>
                  <a:srgbClr val="000000"/>
                </a:solidFill>
                <a:latin typeface="Montserrat"/>
                <a:ea typeface="Montserrat"/>
                <a:cs typeface="Montserrat"/>
                <a:sym typeface="Montserrat"/>
              </a:rPr>
              <a:t>They enforce Unilever’s EDI hiring policies, ensure balanced slates (i.e., diverse candidate shortlists), and contribute to the reduction of bias (Unilever, 2021a).</a:t>
            </a:r>
          </a:p>
          <a:p>
            <a:pPr algn="l">
              <a:lnSpc>
                <a:spcPts val="3368"/>
              </a:lnSpc>
            </a:pPr>
            <a:endParaRPr lang="en-US" sz="2406">
              <a:solidFill>
                <a:srgbClr val="000000"/>
              </a:solidFill>
              <a:latin typeface="Montserrat"/>
              <a:ea typeface="Montserrat"/>
              <a:cs typeface="Montserrat"/>
              <a:sym typeface="Montserrat"/>
            </a:endParaRPr>
          </a:p>
          <a:p>
            <a:pPr algn="l">
              <a:lnSpc>
                <a:spcPts val="3368"/>
              </a:lnSpc>
            </a:pPr>
            <a:r>
              <a:rPr lang="en-US" sz="2406" b="1">
                <a:solidFill>
                  <a:srgbClr val="000000"/>
                </a:solidFill>
                <a:latin typeface="Montserrat Bold"/>
                <a:ea typeface="Montserrat Bold"/>
                <a:cs typeface="Montserrat Bold"/>
                <a:sym typeface="Montserrat Bold"/>
              </a:rPr>
              <a:t>Succession Planning: </a:t>
            </a:r>
            <a:r>
              <a:rPr lang="en-US" sz="2406">
                <a:solidFill>
                  <a:srgbClr val="000000"/>
                </a:solidFill>
                <a:latin typeface="Montserrat"/>
                <a:ea typeface="Montserrat"/>
                <a:cs typeface="Montserrat"/>
                <a:sym typeface="Montserrat"/>
              </a:rPr>
              <a:t>Line managers also identify high-potential talent and feed into Unilever’s leadership pipeline, ensuring continuity for critical roles.</a:t>
            </a:r>
          </a:p>
          <a:p>
            <a:pPr algn="l">
              <a:lnSpc>
                <a:spcPts val="3368"/>
              </a:lnSpc>
            </a:pPr>
            <a:endParaRPr lang="en-US" sz="2406">
              <a:solidFill>
                <a:srgbClr val="000000"/>
              </a:solidFill>
              <a:latin typeface="Montserrat"/>
              <a:ea typeface="Montserrat"/>
              <a:cs typeface="Montserrat"/>
              <a:sym typeface="Montserrat"/>
            </a:endParaRPr>
          </a:p>
        </p:txBody>
      </p:sp>
      <p:sp>
        <p:nvSpPr>
          <p:cNvPr id="22" name="Freeform 22"/>
          <p:cNvSpPr/>
          <p:nvPr/>
        </p:nvSpPr>
        <p:spPr>
          <a:xfrm>
            <a:off x="1028700" y="4211783"/>
            <a:ext cx="1938552" cy="1863434"/>
          </a:xfrm>
          <a:custGeom>
            <a:avLst/>
            <a:gdLst/>
            <a:ahLst/>
            <a:cxnLst/>
            <a:rect l="l" t="t" r="r" b="b"/>
            <a:pathLst>
              <a:path w="1938552" h="1863434">
                <a:moveTo>
                  <a:pt x="0" y="0"/>
                </a:moveTo>
                <a:lnTo>
                  <a:pt x="1938552" y="0"/>
                </a:lnTo>
                <a:lnTo>
                  <a:pt x="1938552" y="1863434"/>
                </a:lnTo>
                <a:lnTo>
                  <a:pt x="0" y="186343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3" name="TextBox 23"/>
          <p:cNvSpPr txBox="1"/>
          <p:nvPr/>
        </p:nvSpPr>
        <p:spPr>
          <a:xfrm>
            <a:off x="17259300" y="9082186"/>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04</a:t>
            </a:r>
          </a:p>
        </p:txBody>
      </p:sp>
      <p:sp>
        <p:nvSpPr>
          <p:cNvPr id="24" name="TextBox 24"/>
          <p:cNvSpPr txBox="1"/>
          <p:nvPr/>
        </p:nvSpPr>
        <p:spPr>
          <a:xfrm>
            <a:off x="296908" y="392214"/>
            <a:ext cx="13276092" cy="728966"/>
          </a:xfrm>
          <a:prstGeom prst="rect">
            <a:avLst/>
          </a:prstGeom>
        </p:spPr>
        <p:txBody>
          <a:bodyPr lIns="0" tIns="0" rIns="0" bIns="0" rtlCol="0" anchor="t">
            <a:spAutoFit/>
          </a:bodyPr>
          <a:lstStyle/>
          <a:p>
            <a:pPr algn="l">
              <a:lnSpc>
                <a:spcPts val="6020"/>
              </a:lnSpc>
            </a:pPr>
            <a:r>
              <a:rPr lang="en-US" sz="4300" b="1" spc="-288">
                <a:solidFill>
                  <a:srgbClr val="FFFFFF"/>
                </a:solidFill>
                <a:latin typeface="Garet Bold"/>
                <a:ea typeface="Garet Bold"/>
                <a:cs typeface="Garet Bold"/>
                <a:sym typeface="Garet Bold"/>
              </a:rPr>
              <a:t>Responsibilities of Line Managers in Implementation </a:t>
            </a:r>
          </a:p>
        </p:txBody>
      </p:sp>
      <p:grpSp>
        <p:nvGrpSpPr>
          <p:cNvPr id="25" name="Group 25"/>
          <p:cNvGrpSpPr/>
          <p:nvPr/>
        </p:nvGrpSpPr>
        <p:grpSpPr>
          <a:xfrm>
            <a:off x="14683398" y="310329"/>
            <a:ext cx="4420191" cy="893993"/>
            <a:chOff x="0" y="0"/>
            <a:chExt cx="909504" cy="183949"/>
          </a:xfrm>
        </p:grpSpPr>
        <p:sp>
          <p:nvSpPr>
            <p:cNvPr id="26" name="Freeform 26"/>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27" name="TextBox 27"/>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sp>
        <p:nvSpPr>
          <p:cNvPr id="2" name="TextBox 2"/>
          <p:cNvSpPr txBox="1"/>
          <p:nvPr/>
        </p:nvSpPr>
        <p:spPr>
          <a:xfrm>
            <a:off x="919853" y="356479"/>
            <a:ext cx="4588107" cy="854076"/>
          </a:xfrm>
          <a:prstGeom prst="rect">
            <a:avLst/>
          </a:prstGeom>
        </p:spPr>
        <p:txBody>
          <a:bodyPr lIns="0" tIns="0" rIns="0" bIns="0" rtlCol="0" anchor="t">
            <a:spAutoFit/>
          </a:bodyPr>
          <a:lstStyle/>
          <a:p>
            <a:pPr algn="l">
              <a:lnSpc>
                <a:spcPts val="6999"/>
              </a:lnSpc>
            </a:pPr>
            <a:r>
              <a:rPr lang="en-US" sz="4999" b="1" spc="99">
                <a:solidFill>
                  <a:srgbClr val="FFFFFF"/>
                </a:solidFill>
                <a:latin typeface="Garet Bold"/>
                <a:ea typeface="Garet Bold"/>
                <a:cs typeface="Garet Bold"/>
                <a:sym typeface="Garet Bold"/>
              </a:rPr>
              <a:t>TIMELINE</a:t>
            </a:r>
          </a:p>
        </p:txBody>
      </p:sp>
      <p:grpSp>
        <p:nvGrpSpPr>
          <p:cNvPr id="3" name="Group 3"/>
          <p:cNvGrpSpPr/>
          <p:nvPr/>
        </p:nvGrpSpPr>
        <p:grpSpPr>
          <a:xfrm>
            <a:off x="-3222295" y="342849"/>
            <a:ext cx="17376017" cy="861473"/>
            <a:chOff x="0" y="0"/>
            <a:chExt cx="3575312" cy="177258"/>
          </a:xfrm>
        </p:grpSpPr>
        <p:sp>
          <p:nvSpPr>
            <p:cNvPr id="4" name="Freeform 4"/>
            <p:cNvSpPr/>
            <p:nvPr/>
          </p:nvSpPr>
          <p:spPr>
            <a:xfrm>
              <a:off x="0" y="0"/>
              <a:ext cx="3575312" cy="177258"/>
            </a:xfrm>
            <a:custGeom>
              <a:avLst/>
              <a:gdLst/>
              <a:ahLst/>
              <a:cxnLst/>
              <a:rect l="l" t="t" r="r" b="b"/>
              <a:pathLst>
                <a:path w="3575312" h="177258">
                  <a:moveTo>
                    <a:pt x="0" y="0"/>
                  </a:moveTo>
                  <a:lnTo>
                    <a:pt x="3575312" y="0"/>
                  </a:lnTo>
                  <a:lnTo>
                    <a:pt x="3575312" y="177258"/>
                  </a:lnTo>
                  <a:lnTo>
                    <a:pt x="0" y="177258"/>
                  </a:lnTo>
                  <a:close/>
                </a:path>
              </a:pathLst>
            </a:custGeom>
            <a:solidFill>
              <a:srgbClr val="0C0B98"/>
            </a:solidFill>
          </p:spPr>
          <p:txBody>
            <a:bodyPr/>
            <a:lstStyle/>
            <a:p>
              <a:endParaRPr lang="en-GB"/>
            </a:p>
          </p:txBody>
        </p:sp>
        <p:sp>
          <p:nvSpPr>
            <p:cNvPr id="5" name="TextBox 5"/>
            <p:cNvSpPr txBox="1"/>
            <p:nvPr/>
          </p:nvSpPr>
          <p:spPr>
            <a:xfrm>
              <a:off x="0" y="-38100"/>
              <a:ext cx="3575312" cy="215358"/>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15254091" y="406502"/>
            <a:ext cx="562227" cy="622198"/>
          </a:xfrm>
          <a:custGeom>
            <a:avLst/>
            <a:gdLst/>
            <a:ahLst/>
            <a:cxnLst/>
            <a:rect l="l" t="t" r="r" b="b"/>
            <a:pathLst>
              <a:path w="562227" h="622198">
                <a:moveTo>
                  <a:pt x="0" y="0"/>
                </a:moveTo>
                <a:lnTo>
                  <a:pt x="562227" y="0"/>
                </a:lnTo>
                <a:lnTo>
                  <a:pt x="562227" y="622198"/>
                </a:lnTo>
                <a:lnTo>
                  <a:pt x="0" y="622198"/>
                </a:lnTo>
                <a:lnTo>
                  <a:pt x="0" y="0"/>
                </a:lnTo>
                <a:close/>
              </a:path>
            </a:pathLst>
          </a:custGeom>
          <a:blipFill>
            <a:blip r:embed="rId2"/>
            <a:stretch>
              <a:fillRect/>
            </a:stretch>
          </a:blipFill>
        </p:spPr>
        <p:txBody>
          <a:bodyPr/>
          <a:lstStyle/>
          <a:p>
            <a:endParaRPr lang="en-GB"/>
          </a:p>
        </p:txBody>
      </p:sp>
      <p:sp>
        <p:nvSpPr>
          <p:cNvPr id="7" name="Freeform 7"/>
          <p:cNvSpPr/>
          <p:nvPr/>
        </p:nvSpPr>
        <p:spPr>
          <a:xfrm>
            <a:off x="16157123" y="406502"/>
            <a:ext cx="1560184" cy="622198"/>
          </a:xfrm>
          <a:custGeom>
            <a:avLst/>
            <a:gdLst/>
            <a:ahLst/>
            <a:cxnLst/>
            <a:rect l="l" t="t" r="r" b="b"/>
            <a:pathLst>
              <a:path w="1560184" h="622198">
                <a:moveTo>
                  <a:pt x="0" y="0"/>
                </a:moveTo>
                <a:lnTo>
                  <a:pt x="1560184" y="0"/>
                </a:lnTo>
                <a:lnTo>
                  <a:pt x="1560184" y="622198"/>
                </a:lnTo>
                <a:lnTo>
                  <a:pt x="0" y="622198"/>
                </a:lnTo>
                <a:lnTo>
                  <a:pt x="0" y="0"/>
                </a:lnTo>
                <a:close/>
              </a:path>
            </a:pathLst>
          </a:custGeom>
          <a:blipFill>
            <a:blip r:embed="rId3"/>
            <a:stretch>
              <a:fillRect/>
            </a:stretch>
          </a:blipFill>
        </p:spPr>
        <p:txBody>
          <a:bodyPr/>
          <a:lstStyle/>
          <a:p>
            <a:endParaRPr lang="en-GB"/>
          </a:p>
        </p:txBody>
      </p:sp>
      <p:grpSp>
        <p:nvGrpSpPr>
          <p:cNvPr id="8" name="Group 8"/>
          <p:cNvGrpSpPr/>
          <p:nvPr/>
        </p:nvGrpSpPr>
        <p:grpSpPr>
          <a:xfrm>
            <a:off x="0" y="10021551"/>
            <a:ext cx="18288000" cy="306929"/>
            <a:chOff x="0" y="0"/>
            <a:chExt cx="24384000" cy="409238"/>
          </a:xfrm>
        </p:grpSpPr>
        <p:grpSp>
          <p:nvGrpSpPr>
            <p:cNvPr id="9" name="Group 9"/>
            <p:cNvGrpSpPr/>
            <p:nvPr/>
          </p:nvGrpSpPr>
          <p:grpSpPr>
            <a:xfrm>
              <a:off x="0" y="0"/>
              <a:ext cx="6244115" cy="409238"/>
              <a:chOff x="0" y="0"/>
              <a:chExt cx="1233405" cy="80837"/>
            </a:xfrm>
          </p:grpSpPr>
          <p:sp>
            <p:nvSpPr>
              <p:cNvPr id="10" name="Freeform 10"/>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2036C7"/>
              </a:solidFill>
            </p:spPr>
            <p:txBody>
              <a:bodyPr/>
              <a:lstStyle/>
              <a:p>
                <a:endParaRPr lang="en-GB"/>
              </a:p>
            </p:txBody>
          </p:sp>
          <p:sp>
            <p:nvSpPr>
              <p:cNvPr id="11" name="TextBox 11"/>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18139885" y="0"/>
              <a:ext cx="6244115" cy="409238"/>
              <a:chOff x="0" y="0"/>
              <a:chExt cx="1233405" cy="80837"/>
            </a:xfrm>
          </p:grpSpPr>
          <p:sp>
            <p:nvSpPr>
              <p:cNvPr id="13" name="Freeform 13"/>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F66C4"/>
              </a:solidFill>
            </p:spPr>
            <p:txBody>
              <a:bodyPr/>
              <a:lstStyle/>
              <a:p>
                <a:endParaRPr lang="en-GB"/>
              </a:p>
            </p:txBody>
          </p:sp>
          <p:sp>
            <p:nvSpPr>
              <p:cNvPr id="14" name="TextBox 14"/>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15" name="Group 15"/>
            <p:cNvGrpSpPr/>
            <p:nvPr/>
          </p:nvGrpSpPr>
          <p:grpSpPr>
            <a:xfrm>
              <a:off x="11895770" y="0"/>
              <a:ext cx="6244115" cy="409238"/>
              <a:chOff x="0" y="0"/>
              <a:chExt cx="1233405" cy="80837"/>
            </a:xfrm>
          </p:grpSpPr>
          <p:sp>
            <p:nvSpPr>
              <p:cNvPr id="16" name="Freeform 16"/>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7CA44"/>
              </a:solidFill>
            </p:spPr>
            <p:txBody>
              <a:bodyPr/>
              <a:lstStyle/>
              <a:p>
                <a:endParaRPr lang="en-GB"/>
              </a:p>
            </p:txBody>
          </p:sp>
          <p:sp>
            <p:nvSpPr>
              <p:cNvPr id="17" name="TextBox 17"/>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6244115" y="0"/>
              <a:ext cx="6244115" cy="409238"/>
              <a:chOff x="0" y="0"/>
              <a:chExt cx="1233405" cy="80837"/>
            </a:xfrm>
          </p:grpSpPr>
          <p:sp>
            <p:nvSpPr>
              <p:cNvPr id="19" name="Freeform 19"/>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5EB5C9"/>
              </a:solidFill>
            </p:spPr>
            <p:txBody>
              <a:bodyPr/>
              <a:lstStyle/>
              <a:p>
                <a:endParaRPr lang="en-GB"/>
              </a:p>
            </p:txBody>
          </p:sp>
          <p:sp>
            <p:nvSpPr>
              <p:cNvPr id="20" name="TextBox 20"/>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grpSp>
        <p:nvGrpSpPr>
          <p:cNvPr id="21" name="Group 21"/>
          <p:cNvGrpSpPr/>
          <p:nvPr/>
        </p:nvGrpSpPr>
        <p:grpSpPr>
          <a:xfrm>
            <a:off x="2223588" y="1453304"/>
            <a:ext cx="13840823" cy="7711640"/>
            <a:chOff x="0" y="0"/>
            <a:chExt cx="18454431" cy="10282186"/>
          </a:xfrm>
        </p:grpSpPr>
        <p:sp>
          <p:nvSpPr>
            <p:cNvPr id="22" name="AutoShape 22"/>
            <p:cNvSpPr/>
            <p:nvPr/>
          </p:nvSpPr>
          <p:spPr>
            <a:xfrm>
              <a:off x="5246968" y="0"/>
              <a:ext cx="0" cy="1571565"/>
            </a:xfrm>
            <a:prstGeom prst="line">
              <a:avLst/>
            </a:prstGeom>
            <a:ln w="42238" cap="flat">
              <a:solidFill>
                <a:srgbClr val="FFFFFF"/>
              </a:solidFill>
              <a:prstDash val="solid"/>
              <a:headEnd type="none" w="sm" len="sm"/>
              <a:tailEnd type="none" w="sm" len="sm"/>
            </a:ln>
          </p:spPr>
          <p:txBody>
            <a:bodyPr/>
            <a:lstStyle/>
            <a:p>
              <a:endParaRPr lang="en-GB"/>
            </a:p>
          </p:txBody>
        </p:sp>
        <p:sp>
          <p:nvSpPr>
            <p:cNvPr id="23" name="AutoShape 23"/>
            <p:cNvSpPr/>
            <p:nvPr/>
          </p:nvSpPr>
          <p:spPr>
            <a:xfrm flipV="1">
              <a:off x="5078568" y="1404502"/>
              <a:ext cx="0" cy="2864008"/>
            </a:xfrm>
            <a:prstGeom prst="line">
              <a:avLst/>
            </a:prstGeom>
            <a:ln w="52797" cap="flat">
              <a:solidFill>
                <a:srgbClr val="000000"/>
              </a:solidFill>
              <a:prstDash val="solid"/>
              <a:headEnd type="none" w="sm" len="sm"/>
              <a:tailEnd type="oval" w="lg" len="lg"/>
            </a:ln>
          </p:spPr>
          <p:txBody>
            <a:bodyPr/>
            <a:lstStyle/>
            <a:p>
              <a:endParaRPr lang="en-GB"/>
            </a:p>
          </p:txBody>
        </p:sp>
        <p:sp>
          <p:nvSpPr>
            <p:cNvPr id="24" name="AutoShape 24"/>
            <p:cNvSpPr/>
            <p:nvPr/>
          </p:nvSpPr>
          <p:spPr>
            <a:xfrm flipV="1">
              <a:off x="12137222" y="1404502"/>
              <a:ext cx="0" cy="2864008"/>
            </a:xfrm>
            <a:prstGeom prst="line">
              <a:avLst/>
            </a:prstGeom>
            <a:ln w="52797" cap="flat">
              <a:solidFill>
                <a:srgbClr val="000000"/>
              </a:solidFill>
              <a:prstDash val="solid"/>
              <a:headEnd type="none" w="sm" len="sm"/>
              <a:tailEnd type="oval" w="lg" len="lg"/>
            </a:ln>
          </p:spPr>
          <p:txBody>
            <a:bodyPr/>
            <a:lstStyle/>
            <a:p>
              <a:endParaRPr lang="en-GB"/>
            </a:p>
          </p:txBody>
        </p:sp>
        <p:sp>
          <p:nvSpPr>
            <p:cNvPr id="25" name="Freeform 25"/>
            <p:cNvSpPr/>
            <p:nvPr/>
          </p:nvSpPr>
          <p:spPr>
            <a:xfrm>
              <a:off x="0" y="4438216"/>
              <a:ext cx="18454431" cy="1898798"/>
            </a:xfrm>
            <a:custGeom>
              <a:avLst/>
              <a:gdLst/>
              <a:ahLst/>
              <a:cxnLst/>
              <a:rect l="l" t="t" r="r" b="b"/>
              <a:pathLst>
                <a:path w="18454431" h="1898798">
                  <a:moveTo>
                    <a:pt x="0" y="0"/>
                  </a:moveTo>
                  <a:lnTo>
                    <a:pt x="18454431" y="0"/>
                  </a:lnTo>
                  <a:lnTo>
                    <a:pt x="18454431" y="1898798"/>
                  </a:lnTo>
                  <a:lnTo>
                    <a:pt x="0" y="1898798"/>
                  </a:lnTo>
                  <a:lnTo>
                    <a:pt x="0" y="0"/>
                  </a:lnTo>
                  <a:close/>
                </a:path>
              </a:pathLst>
            </a:custGeom>
            <a:blipFill>
              <a:blip r:embed="rId4">
                <a:alphaModFix amt="5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6" name="AutoShape 26"/>
            <p:cNvSpPr/>
            <p:nvPr/>
          </p:nvSpPr>
          <p:spPr>
            <a:xfrm>
              <a:off x="1662297" y="6191847"/>
              <a:ext cx="0" cy="3008673"/>
            </a:xfrm>
            <a:prstGeom prst="line">
              <a:avLst/>
            </a:prstGeom>
            <a:ln w="52797" cap="flat">
              <a:solidFill>
                <a:srgbClr val="0345E4"/>
              </a:solidFill>
              <a:prstDash val="solid"/>
              <a:headEnd type="none" w="sm" len="sm"/>
              <a:tailEnd type="oval" w="lg" len="lg"/>
            </a:ln>
          </p:spPr>
          <p:txBody>
            <a:bodyPr/>
            <a:lstStyle/>
            <a:p>
              <a:endParaRPr lang="en-GB"/>
            </a:p>
          </p:txBody>
        </p:sp>
        <p:sp>
          <p:nvSpPr>
            <p:cNvPr id="27" name="AutoShape 27"/>
            <p:cNvSpPr/>
            <p:nvPr/>
          </p:nvSpPr>
          <p:spPr>
            <a:xfrm>
              <a:off x="8674042" y="6191847"/>
              <a:ext cx="0" cy="3008673"/>
            </a:xfrm>
            <a:prstGeom prst="line">
              <a:avLst/>
            </a:prstGeom>
            <a:ln w="52797" cap="flat">
              <a:solidFill>
                <a:srgbClr val="0345E4"/>
              </a:solidFill>
              <a:prstDash val="solid"/>
              <a:headEnd type="none" w="sm" len="sm"/>
              <a:tailEnd type="oval" w="lg" len="lg"/>
            </a:ln>
          </p:spPr>
          <p:txBody>
            <a:bodyPr/>
            <a:lstStyle/>
            <a:p>
              <a:endParaRPr lang="en-GB"/>
            </a:p>
          </p:txBody>
        </p:sp>
        <p:sp>
          <p:nvSpPr>
            <p:cNvPr id="28" name="Freeform 28"/>
            <p:cNvSpPr/>
            <p:nvPr/>
          </p:nvSpPr>
          <p:spPr>
            <a:xfrm>
              <a:off x="1140430" y="4799733"/>
              <a:ext cx="1191566" cy="1157309"/>
            </a:xfrm>
            <a:custGeom>
              <a:avLst/>
              <a:gdLst/>
              <a:ahLst/>
              <a:cxnLst/>
              <a:rect l="l" t="t" r="r" b="b"/>
              <a:pathLst>
                <a:path w="1191566" h="1157309">
                  <a:moveTo>
                    <a:pt x="0" y="0"/>
                  </a:moveTo>
                  <a:lnTo>
                    <a:pt x="1191566" y="0"/>
                  </a:lnTo>
                  <a:lnTo>
                    <a:pt x="1191566" y="1157309"/>
                  </a:lnTo>
                  <a:lnTo>
                    <a:pt x="0" y="115730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9" name="Freeform 29"/>
            <p:cNvSpPr/>
            <p:nvPr/>
          </p:nvSpPr>
          <p:spPr>
            <a:xfrm>
              <a:off x="4770743" y="4643110"/>
              <a:ext cx="1080705" cy="1374506"/>
            </a:xfrm>
            <a:custGeom>
              <a:avLst/>
              <a:gdLst/>
              <a:ahLst/>
              <a:cxnLst/>
              <a:rect l="l" t="t" r="r" b="b"/>
              <a:pathLst>
                <a:path w="1080705" h="1374506">
                  <a:moveTo>
                    <a:pt x="0" y="0"/>
                  </a:moveTo>
                  <a:lnTo>
                    <a:pt x="1080705" y="0"/>
                  </a:lnTo>
                  <a:lnTo>
                    <a:pt x="1080705" y="1374506"/>
                  </a:lnTo>
                  <a:lnTo>
                    <a:pt x="0" y="137450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30" name="Freeform 30"/>
            <p:cNvSpPr/>
            <p:nvPr/>
          </p:nvSpPr>
          <p:spPr>
            <a:xfrm>
              <a:off x="11671135" y="4731727"/>
              <a:ext cx="2094171" cy="1460119"/>
            </a:xfrm>
            <a:custGeom>
              <a:avLst/>
              <a:gdLst/>
              <a:ahLst/>
              <a:cxnLst/>
              <a:rect l="l" t="t" r="r" b="b"/>
              <a:pathLst>
                <a:path w="2094171" h="1460119">
                  <a:moveTo>
                    <a:pt x="0" y="0"/>
                  </a:moveTo>
                  <a:lnTo>
                    <a:pt x="2094171" y="0"/>
                  </a:lnTo>
                  <a:lnTo>
                    <a:pt x="2094171" y="1460120"/>
                  </a:lnTo>
                  <a:lnTo>
                    <a:pt x="0" y="146012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31" name="Freeform 31"/>
            <p:cNvSpPr/>
            <p:nvPr/>
          </p:nvSpPr>
          <p:spPr>
            <a:xfrm>
              <a:off x="8396269" y="4637117"/>
              <a:ext cx="1482541" cy="1482541"/>
            </a:xfrm>
            <a:custGeom>
              <a:avLst/>
              <a:gdLst/>
              <a:ahLst/>
              <a:cxnLst/>
              <a:rect l="l" t="t" r="r" b="b"/>
              <a:pathLst>
                <a:path w="1482541" h="1482541">
                  <a:moveTo>
                    <a:pt x="0" y="0"/>
                  </a:moveTo>
                  <a:lnTo>
                    <a:pt x="1482541" y="0"/>
                  </a:lnTo>
                  <a:lnTo>
                    <a:pt x="1482541" y="1482542"/>
                  </a:lnTo>
                  <a:lnTo>
                    <a:pt x="0" y="1482542"/>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32" name="TextBox 32"/>
            <p:cNvSpPr txBox="1"/>
            <p:nvPr/>
          </p:nvSpPr>
          <p:spPr>
            <a:xfrm>
              <a:off x="1786305" y="7220125"/>
              <a:ext cx="5937463" cy="3062061"/>
            </a:xfrm>
            <a:prstGeom prst="rect">
              <a:avLst/>
            </a:prstGeom>
          </p:spPr>
          <p:txBody>
            <a:bodyPr lIns="0" tIns="0" rIns="0" bIns="0" rtlCol="0" anchor="t">
              <a:spAutoFit/>
            </a:bodyPr>
            <a:lstStyle/>
            <a:p>
              <a:pPr marL="0" lvl="0" indent="0" algn="just">
                <a:lnSpc>
                  <a:spcPts val="2626"/>
                </a:lnSpc>
                <a:spcBef>
                  <a:spcPct val="0"/>
                </a:spcBef>
              </a:pPr>
              <a:r>
                <a:rPr lang="en-US" sz="1750" u="none" strike="noStrike">
                  <a:solidFill>
                    <a:srgbClr val="000000"/>
                  </a:solidFill>
                  <a:latin typeface="Montserrat"/>
                  <a:ea typeface="Montserrat"/>
                  <a:cs typeface="Montserrat"/>
                  <a:sym typeface="Montserrat"/>
                </a:rPr>
                <a:t>Unilever’s recruitment strategy supports its sustainability ambitions by attracting talent passionate about environmental and social impact. Their EDI efforts feed into their broader corporate purpose (Chauhan and Hussain, 2024).</a:t>
              </a:r>
            </a:p>
          </p:txBody>
        </p:sp>
        <p:sp>
          <p:nvSpPr>
            <p:cNvPr id="33" name="TextBox 33"/>
            <p:cNvSpPr txBox="1"/>
            <p:nvPr/>
          </p:nvSpPr>
          <p:spPr>
            <a:xfrm>
              <a:off x="5478021" y="1865803"/>
              <a:ext cx="6305714" cy="2170657"/>
            </a:xfrm>
            <a:prstGeom prst="rect">
              <a:avLst/>
            </a:prstGeom>
          </p:spPr>
          <p:txBody>
            <a:bodyPr lIns="0" tIns="0" rIns="0" bIns="0" rtlCol="0" anchor="t">
              <a:spAutoFit/>
            </a:bodyPr>
            <a:lstStyle/>
            <a:p>
              <a:pPr marL="0" lvl="0" indent="0" algn="just">
                <a:lnSpc>
                  <a:spcPts val="2626"/>
                </a:lnSpc>
                <a:spcBef>
                  <a:spcPct val="0"/>
                </a:spcBef>
              </a:pPr>
              <a:r>
                <a:rPr lang="en-US" sz="1750" u="none" strike="noStrike">
                  <a:solidFill>
                    <a:srgbClr val="000000"/>
                  </a:solidFill>
                  <a:latin typeface="Montserrat"/>
                  <a:ea typeface="Montserrat"/>
                  <a:cs typeface="Montserrat"/>
                  <a:sym typeface="Montserrat"/>
                </a:rPr>
                <a:t>The UFLP helps build future leaders who understand Unilever’s business, values, and global operations, aligning with both talent development and business continuity (Chauhan and Hussain, 2024).</a:t>
              </a:r>
            </a:p>
          </p:txBody>
        </p:sp>
        <p:sp>
          <p:nvSpPr>
            <p:cNvPr id="34" name="TextBox 34"/>
            <p:cNvSpPr txBox="1"/>
            <p:nvPr/>
          </p:nvSpPr>
          <p:spPr>
            <a:xfrm>
              <a:off x="12517770" y="2154580"/>
              <a:ext cx="4868124" cy="2156923"/>
            </a:xfrm>
            <a:prstGeom prst="rect">
              <a:avLst/>
            </a:prstGeom>
          </p:spPr>
          <p:txBody>
            <a:bodyPr lIns="0" tIns="0" rIns="0" bIns="0" rtlCol="0" anchor="t">
              <a:spAutoFit/>
            </a:bodyPr>
            <a:lstStyle/>
            <a:p>
              <a:pPr marL="0" lvl="0" indent="0" algn="just">
                <a:lnSpc>
                  <a:spcPts val="2626"/>
                </a:lnSpc>
                <a:spcBef>
                  <a:spcPct val="0"/>
                </a:spcBef>
              </a:pPr>
              <a:r>
                <a:rPr lang="en-US" sz="1750" u="none" strike="noStrike">
                  <a:solidFill>
                    <a:srgbClr val="000000"/>
                  </a:solidFill>
                  <a:latin typeface="Montserrat"/>
                  <a:ea typeface="Montserrat"/>
                  <a:cs typeface="Montserrat"/>
                  <a:sym typeface="Montserrat"/>
                </a:rPr>
                <a:t>Through inclusive hiring, Unilever builds a workforce that reflects its global customer base, supporting innovation and local relevance.</a:t>
              </a:r>
            </a:p>
          </p:txBody>
        </p:sp>
        <p:sp>
          <p:nvSpPr>
            <p:cNvPr id="35" name="TextBox 35"/>
            <p:cNvSpPr txBox="1"/>
            <p:nvPr/>
          </p:nvSpPr>
          <p:spPr>
            <a:xfrm>
              <a:off x="8957463" y="7177936"/>
              <a:ext cx="6168365" cy="2636771"/>
            </a:xfrm>
            <a:prstGeom prst="rect">
              <a:avLst/>
            </a:prstGeom>
          </p:spPr>
          <p:txBody>
            <a:bodyPr lIns="0" tIns="0" rIns="0" bIns="0" rtlCol="0" anchor="t">
              <a:spAutoFit/>
            </a:bodyPr>
            <a:lstStyle/>
            <a:p>
              <a:pPr marL="0" lvl="0" indent="0" algn="just">
                <a:lnSpc>
                  <a:spcPts val="2626"/>
                </a:lnSpc>
              </a:pPr>
              <a:r>
                <a:rPr lang="en-US" sz="1750">
                  <a:solidFill>
                    <a:srgbClr val="000000"/>
                  </a:solidFill>
                  <a:latin typeface="Montserrat"/>
                  <a:ea typeface="Montserrat"/>
                  <a:cs typeface="Montserrat"/>
                  <a:sym typeface="Montserrat"/>
                </a:rPr>
                <a:t>Using RPO (Recruitment Process Outsourcing) and digital tools reduces time-to-hire and cost-per-hire, which supports Unilever’s global scale and operational efficiency (Chauhan and Hussain, 2024).</a:t>
              </a:r>
            </a:p>
          </p:txBody>
        </p:sp>
        <p:sp>
          <p:nvSpPr>
            <p:cNvPr id="36" name="TextBox 36"/>
            <p:cNvSpPr txBox="1"/>
            <p:nvPr/>
          </p:nvSpPr>
          <p:spPr>
            <a:xfrm>
              <a:off x="1786305" y="6714393"/>
              <a:ext cx="4926774" cy="425658"/>
            </a:xfrm>
            <a:prstGeom prst="rect">
              <a:avLst/>
            </a:prstGeom>
          </p:spPr>
          <p:txBody>
            <a:bodyPr lIns="0" tIns="0" rIns="0" bIns="0" rtlCol="0" anchor="t">
              <a:spAutoFit/>
            </a:bodyPr>
            <a:lstStyle/>
            <a:p>
              <a:pPr algn="l">
                <a:lnSpc>
                  <a:spcPts val="2793"/>
                </a:lnSpc>
              </a:pPr>
              <a:r>
                <a:rPr lang="en-US" sz="1995" b="1">
                  <a:solidFill>
                    <a:srgbClr val="0345E4"/>
                  </a:solidFill>
                  <a:latin typeface="Garet Bold"/>
                  <a:ea typeface="Garet Bold"/>
                  <a:cs typeface="Garet Bold"/>
                  <a:sym typeface="Garet Bold"/>
                </a:rPr>
                <a:t>Sustainability</a:t>
              </a:r>
            </a:p>
          </p:txBody>
        </p:sp>
        <p:sp>
          <p:nvSpPr>
            <p:cNvPr id="37" name="TextBox 37"/>
            <p:cNvSpPr txBox="1"/>
            <p:nvPr/>
          </p:nvSpPr>
          <p:spPr>
            <a:xfrm>
              <a:off x="6167491" y="1205352"/>
              <a:ext cx="4926774" cy="425658"/>
            </a:xfrm>
            <a:prstGeom prst="rect">
              <a:avLst/>
            </a:prstGeom>
          </p:spPr>
          <p:txBody>
            <a:bodyPr lIns="0" tIns="0" rIns="0" bIns="0" rtlCol="0" anchor="t">
              <a:spAutoFit/>
            </a:bodyPr>
            <a:lstStyle/>
            <a:p>
              <a:pPr algn="l">
                <a:lnSpc>
                  <a:spcPts val="2793"/>
                </a:lnSpc>
              </a:pPr>
              <a:r>
                <a:rPr lang="en-US" sz="1995" b="1">
                  <a:solidFill>
                    <a:srgbClr val="0345E4"/>
                  </a:solidFill>
                  <a:latin typeface="Garet Bold"/>
                  <a:ea typeface="Garet Bold"/>
                  <a:cs typeface="Garet Bold"/>
                  <a:sym typeface="Garet Bold"/>
                </a:rPr>
                <a:t>Future Leadership</a:t>
              </a:r>
            </a:p>
          </p:txBody>
        </p:sp>
        <p:sp>
          <p:nvSpPr>
            <p:cNvPr id="38" name="TextBox 38"/>
            <p:cNvSpPr txBox="1"/>
            <p:nvPr/>
          </p:nvSpPr>
          <p:spPr>
            <a:xfrm>
              <a:off x="12517770" y="1194792"/>
              <a:ext cx="5577233" cy="890322"/>
            </a:xfrm>
            <a:prstGeom prst="rect">
              <a:avLst/>
            </a:prstGeom>
          </p:spPr>
          <p:txBody>
            <a:bodyPr lIns="0" tIns="0" rIns="0" bIns="0" rtlCol="0" anchor="t">
              <a:spAutoFit/>
            </a:bodyPr>
            <a:lstStyle/>
            <a:p>
              <a:pPr algn="l">
                <a:lnSpc>
                  <a:spcPts val="2793"/>
                </a:lnSpc>
              </a:pPr>
              <a:r>
                <a:rPr lang="en-US" sz="1995" b="1">
                  <a:solidFill>
                    <a:srgbClr val="0345E4"/>
                  </a:solidFill>
                  <a:latin typeface="Garet Bold"/>
                  <a:ea typeface="Garet Bold"/>
                  <a:cs typeface="Garet Bold"/>
                  <a:sym typeface="Garet Bold"/>
                </a:rPr>
                <a:t>Inclusivity &amp; Market Representation: </a:t>
              </a:r>
            </a:p>
          </p:txBody>
        </p:sp>
        <p:sp>
          <p:nvSpPr>
            <p:cNvPr id="39" name="TextBox 39"/>
            <p:cNvSpPr txBox="1"/>
            <p:nvPr/>
          </p:nvSpPr>
          <p:spPr>
            <a:xfrm>
              <a:off x="8798050" y="6714393"/>
              <a:ext cx="4926774" cy="425658"/>
            </a:xfrm>
            <a:prstGeom prst="rect">
              <a:avLst/>
            </a:prstGeom>
          </p:spPr>
          <p:txBody>
            <a:bodyPr lIns="0" tIns="0" rIns="0" bIns="0" rtlCol="0" anchor="t">
              <a:spAutoFit/>
            </a:bodyPr>
            <a:lstStyle/>
            <a:p>
              <a:pPr algn="l">
                <a:lnSpc>
                  <a:spcPts val="2793"/>
                </a:lnSpc>
              </a:pPr>
              <a:r>
                <a:rPr lang="en-US" sz="1995" b="1">
                  <a:solidFill>
                    <a:srgbClr val="0345E4"/>
                  </a:solidFill>
                  <a:latin typeface="Garet Bold"/>
                  <a:ea typeface="Garet Bold"/>
                  <a:cs typeface="Garet Bold"/>
                  <a:sym typeface="Garet Bold"/>
                </a:rPr>
                <a:t>Cost Efficiency &amp; Agility</a:t>
              </a:r>
            </a:p>
          </p:txBody>
        </p:sp>
        <p:sp>
          <p:nvSpPr>
            <p:cNvPr id="40" name="Freeform 40"/>
            <p:cNvSpPr/>
            <p:nvPr/>
          </p:nvSpPr>
          <p:spPr>
            <a:xfrm>
              <a:off x="14859162" y="4298517"/>
              <a:ext cx="2845633" cy="1996190"/>
            </a:xfrm>
            <a:custGeom>
              <a:avLst/>
              <a:gdLst/>
              <a:ahLst/>
              <a:cxnLst/>
              <a:rect l="l" t="t" r="r" b="b"/>
              <a:pathLst>
                <a:path w="2845633" h="1996190">
                  <a:moveTo>
                    <a:pt x="0" y="0"/>
                  </a:moveTo>
                  <a:lnTo>
                    <a:pt x="2845633" y="0"/>
                  </a:lnTo>
                  <a:lnTo>
                    <a:pt x="2845633" y="1996190"/>
                  </a:lnTo>
                  <a:lnTo>
                    <a:pt x="0" y="1996190"/>
                  </a:lnTo>
                  <a:lnTo>
                    <a:pt x="0" y="0"/>
                  </a:lnTo>
                  <a:close/>
                </a:path>
              </a:pathLst>
            </a:custGeom>
            <a:blipFill>
              <a:blip r:embed="rId14"/>
              <a:stretch>
                <a:fillRect/>
              </a:stretch>
            </a:blipFill>
          </p:spPr>
          <p:txBody>
            <a:bodyPr/>
            <a:lstStyle/>
            <a:p>
              <a:endParaRPr lang="en-GB"/>
            </a:p>
          </p:txBody>
        </p:sp>
      </p:grpSp>
      <p:sp>
        <p:nvSpPr>
          <p:cNvPr id="41" name="TextBox 41"/>
          <p:cNvSpPr txBox="1"/>
          <p:nvPr/>
        </p:nvSpPr>
        <p:spPr>
          <a:xfrm>
            <a:off x="877631" y="315043"/>
            <a:ext cx="13276092" cy="728966"/>
          </a:xfrm>
          <a:prstGeom prst="rect">
            <a:avLst/>
          </a:prstGeom>
        </p:spPr>
        <p:txBody>
          <a:bodyPr lIns="0" tIns="0" rIns="0" bIns="0" rtlCol="0" anchor="t">
            <a:spAutoFit/>
          </a:bodyPr>
          <a:lstStyle/>
          <a:p>
            <a:pPr algn="l">
              <a:lnSpc>
                <a:spcPts val="6020"/>
              </a:lnSpc>
            </a:pPr>
            <a:r>
              <a:rPr lang="en-US" sz="4300" b="1" spc="103">
                <a:solidFill>
                  <a:srgbClr val="FFFFFF"/>
                </a:solidFill>
                <a:latin typeface="Garet Bold"/>
                <a:ea typeface="Garet Bold"/>
                <a:cs typeface="Garet Bold"/>
                <a:sym typeface="Garet Bold"/>
              </a:rPr>
              <a:t>Strategies and HR Practices of Unilever</a:t>
            </a:r>
          </a:p>
        </p:txBody>
      </p:sp>
      <p:sp>
        <p:nvSpPr>
          <p:cNvPr id="42" name="TextBox 42"/>
          <p:cNvSpPr txBox="1"/>
          <p:nvPr/>
        </p:nvSpPr>
        <p:spPr>
          <a:xfrm>
            <a:off x="17259300" y="9082186"/>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05</a:t>
            </a:r>
          </a:p>
        </p:txBody>
      </p:sp>
      <p:grpSp>
        <p:nvGrpSpPr>
          <p:cNvPr id="43" name="Group 43"/>
          <p:cNvGrpSpPr/>
          <p:nvPr/>
        </p:nvGrpSpPr>
        <p:grpSpPr>
          <a:xfrm>
            <a:off x="14683398" y="310329"/>
            <a:ext cx="4420191" cy="893993"/>
            <a:chOff x="0" y="0"/>
            <a:chExt cx="909504" cy="183949"/>
          </a:xfrm>
        </p:grpSpPr>
        <p:sp>
          <p:nvSpPr>
            <p:cNvPr id="44" name="Freeform 44"/>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45" name="TextBox 45"/>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a:off x="0" y="10021551"/>
            <a:ext cx="18288000" cy="306929"/>
            <a:chOff x="0" y="0"/>
            <a:chExt cx="24384000" cy="409238"/>
          </a:xfrm>
        </p:grpSpPr>
        <p:grpSp>
          <p:nvGrpSpPr>
            <p:cNvPr id="3" name="Group 3"/>
            <p:cNvGrpSpPr/>
            <p:nvPr/>
          </p:nvGrpSpPr>
          <p:grpSpPr>
            <a:xfrm>
              <a:off x="0" y="0"/>
              <a:ext cx="6244115" cy="409238"/>
              <a:chOff x="0" y="0"/>
              <a:chExt cx="1233405" cy="80837"/>
            </a:xfrm>
          </p:grpSpPr>
          <p:sp>
            <p:nvSpPr>
              <p:cNvPr id="4" name="Freeform 4"/>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2036C7"/>
              </a:solidFill>
            </p:spPr>
            <p:txBody>
              <a:bodyPr/>
              <a:lstStyle/>
              <a:p>
                <a:endParaRPr lang="en-GB"/>
              </a:p>
            </p:txBody>
          </p:sp>
          <p:sp>
            <p:nvSpPr>
              <p:cNvPr id="5" name="TextBox 5"/>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8139885" y="0"/>
              <a:ext cx="6244115" cy="409238"/>
              <a:chOff x="0" y="0"/>
              <a:chExt cx="1233405" cy="80837"/>
            </a:xfrm>
          </p:grpSpPr>
          <p:sp>
            <p:nvSpPr>
              <p:cNvPr id="7" name="Freeform 7"/>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F66C4"/>
              </a:solidFill>
            </p:spPr>
            <p:txBody>
              <a:bodyPr/>
              <a:lstStyle/>
              <a:p>
                <a:endParaRPr lang="en-GB"/>
              </a:p>
            </p:txBody>
          </p:sp>
          <p:sp>
            <p:nvSpPr>
              <p:cNvPr id="8" name="TextBox 8"/>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1895770" y="0"/>
              <a:ext cx="6244115" cy="409238"/>
              <a:chOff x="0" y="0"/>
              <a:chExt cx="1233405" cy="80837"/>
            </a:xfrm>
          </p:grpSpPr>
          <p:sp>
            <p:nvSpPr>
              <p:cNvPr id="10" name="Freeform 10"/>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7CA44"/>
              </a:solidFill>
            </p:spPr>
            <p:txBody>
              <a:bodyPr/>
              <a:lstStyle/>
              <a:p>
                <a:endParaRPr lang="en-GB"/>
              </a:p>
            </p:txBody>
          </p:sp>
          <p:sp>
            <p:nvSpPr>
              <p:cNvPr id="11" name="TextBox 11"/>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6244115" y="0"/>
              <a:ext cx="6244115" cy="409238"/>
              <a:chOff x="0" y="0"/>
              <a:chExt cx="1233405" cy="80837"/>
            </a:xfrm>
          </p:grpSpPr>
          <p:sp>
            <p:nvSpPr>
              <p:cNvPr id="13" name="Freeform 13"/>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5EB5C9"/>
              </a:solidFill>
            </p:spPr>
            <p:txBody>
              <a:bodyPr/>
              <a:lstStyle/>
              <a:p>
                <a:endParaRPr lang="en-GB"/>
              </a:p>
            </p:txBody>
          </p:sp>
          <p:sp>
            <p:nvSpPr>
              <p:cNvPr id="14" name="TextBox 14"/>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grpSp>
        <p:nvGrpSpPr>
          <p:cNvPr id="15" name="Group 15"/>
          <p:cNvGrpSpPr/>
          <p:nvPr/>
        </p:nvGrpSpPr>
        <p:grpSpPr>
          <a:xfrm>
            <a:off x="15254091" y="406502"/>
            <a:ext cx="2463215" cy="622198"/>
            <a:chOff x="0" y="0"/>
            <a:chExt cx="3284287" cy="829597"/>
          </a:xfrm>
        </p:grpSpPr>
        <p:sp>
          <p:nvSpPr>
            <p:cNvPr id="16" name="Freeform 16"/>
            <p:cNvSpPr/>
            <p:nvPr/>
          </p:nvSpPr>
          <p:spPr>
            <a:xfrm>
              <a:off x="0" y="0"/>
              <a:ext cx="749636" cy="829597"/>
            </a:xfrm>
            <a:custGeom>
              <a:avLst/>
              <a:gdLst/>
              <a:ahLst/>
              <a:cxnLst/>
              <a:rect l="l" t="t" r="r" b="b"/>
              <a:pathLst>
                <a:path w="749636" h="829597">
                  <a:moveTo>
                    <a:pt x="0" y="0"/>
                  </a:moveTo>
                  <a:lnTo>
                    <a:pt x="749636" y="0"/>
                  </a:lnTo>
                  <a:lnTo>
                    <a:pt x="749636" y="829597"/>
                  </a:lnTo>
                  <a:lnTo>
                    <a:pt x="0" y="829597"/>
                  </a:lnTo>
                  <a:lnTo>
                    <a:pt x="0" y="0"/>
                  </a:lnTo>
                  <a:close/>
                </a:path>
              </a:pathLst>
            </a:custGeom>
            <a:blipFill>
              <a:blip r:embed="rId2"/>
              <a:stretch>
                <a:fillRect/>
              </a:stretch>
            </a:blipFill>
          </p:spPr>
          <p:txBody>
            <a:bodyPr/>
            <a:lstStyle/>
            <a:p>
              <a:endParaRPr lang="en-GB"/>
            </a:p>
          </p:txBody>
        </p:sp>
        <p:sp>
          <p:nvSpPr>
            <p:cNvPr id="17" name="Freeform 17"/>
            <p:cNvSpPr/>
            <p:nvPr/>
          </p:nvSpPr>
          <p:spPr>
            <a:xfrm>
              <a:off x="1204042" y="0"/>
              <a:ext cx="2080245" cy="829597"/>
            </a:xfrm>
            <a:custGeom>
              <a:avLst/>
              <a:gdLst/>
              <a:ahLst/>
              <a:cxnLst/>
              <a:rect l="l" t="t" r="r" b="b"/>
              <a:pathLst>
                <a:path w="2080245" h="829597">
                  <a:moveTo>
                    <a:pt x="0" y="0"/>
                  </a:moveTo>
                  <a:lnTo>
                    <a:pt x="2080245" y="0"/>
                  </a:lnTo>
                  <a:lnTo>
                    <a:pt x="2080245" y="829597"/>
                  </a:lnTo>
                  <a:lnTo>
                    <a:pt x="0" y="829597"/>
                  </a:lnTo>
                  <a:lnTo>
                    <a:pt x="0" y="0"/>
                  </a:lnTo>
                  <a:close/>
                </a:path>
              </a:pathLst>
            </a:custGeom>
            <a:blipFill>
              <a:blip r:embed="rId3"/>
              <a:stretch>
                <a:fillRect/>
              </a:stretch>
            </a:blipFill>
          </p:spPr>
          <p:txBody>
            <a:bodyPr/>
            <a:lstStyle/>
            <a:p>
              <a:endParaRPr lang="en-GB"/>
            </a:p>
          </p:txBody>
        </p:sp>
      </p:grpSp>
      <p:grpSp>
        <p:nvGrpSpPr>
          <p:cNvPr id="18" name="Group 18"/>
          <p:cNvGrpSpPr/>
          <p:nvPr/>
        </p:nvGrpSpPr>
        <p:grpSpPr>
          <a:xfrm>
            <a:off x="-3222295" y="342849"/>
            <a:ext cx="17376017" cy="861473"/>
            <a:chOff x="0" y="0"/>
            <a:chExt cx="3575312" cy="177258"/>
          </a:xfrm>
        </p:grpSpPr>
        <p:sp>
          <p:nvSpPr>
            <p:cNvPr id="19" name="Freeform 19"/>
            <p:cNvSpPr/>
            <p:nvPr/>
          </p:nvSpPr>
          <p:spPr>
            <a:xfrm>
              <a:off x="0" y="0"/>
              <a:ext cx="3575312" cy="177258"/>
            </a:xfrm>
            <a:custGeom>
              <a:avLst/>
              <a:gdLst/>
              <a:ahLst/>
              <a:cxnLst/>
              <a:rect l="l" t="t" r="r" b="b"/>
              <a:pathLst>
                <a:path w="3575312" h="177258">
                  <a:moveTo>
                    <a:pt x="0" y="0"/>
                  </a:moveTo>
                  <a:lnTo>
                    <a:pt x="3575312" y="0"/>
                  </a:lnTo>
                  <a:lnTo>
                    <a:pt x="3575312" y="177258"/>
                  </a:lnTo>
                  <a:lnTo>
                    <a:pt x="0" y="177258"/>
                  </a:lnTo>
                  <a:close/>
                </a:path>
              </a:pathLst>
            </a:custGeom>
            <a:solidFill>
              <a:srgbClr val="0C0B98"/>
            </a:solidFill>
          </p:spPr>
          <p:txBody>
            <a:bodyPr/>
            <a:lstStyle/>
            <a:p>
              <a:endParaRPr lang="en-GB"/>
            </a:p>
          </p:txBody>
        </p:sp>
        <p:sp>
          <p:nvSpPr>
            <p:cNvPr id="20" name="TextBox 20"/>
            <p:cNvSpPr txBox="1"/>
            <p:nvPr/>
          </p:nvSpPr>
          <p:spPr>
            <a:xfrm>
              <a:off x="0" y="-38100"/>
              <a:ext cx="3575312" cy="215358"/>
            </a:xfrm>
            <a:prstGeom prst="rect">
              <a:avLst/>
            </a:prstGeom>
          </p:spPr>
          <p:txBody>
            <a:bodyPr lIns="50800" tIns="50800" rIns="50800" bIns="50800" rtlCol="0" anchor="ctr"/>
            <a:lstStyle/>
            <a:p>
              <a:pPr algn="ctr">
                <a:lnSpc>
                  <a:spcPts val="2659"/>
                </a:lnSpc>
              </a:pPr>
              <a:endParaRPr/>
            </a:p>
          </p:txBody>
        </p:sp>
      </p:grpSp>
      <p:sp>
        <p:nvSpPr>
          <p:cNvPr id="21" name="TextBox 21"/>
          <p:cNvSpPr txBox="1"/>
          <p:nvPr/>
        </p:nvSpPr>
        <p:spPr>
          <a:xfrm>
            <a:off x="17259300" y="9082186"/>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06</a:t>
            </a:r>
          </a:p>
        </p:txBody>
      </p:sp>
      <p:sp>
        <p:nvSpPr>
          <p:cNvPr id="22" name="TextBox 22"/>
          <p:cNvSpPr txBox="1"/>
          <p:nvPr/>
        </p:nvSpPr>
        <p:spPr>
          <a:xfrm>
            <a:off x="797345" y="371028"/>
            <a:ext cx="13276092" cy="728916"/>
          </a:xfrm>
          <a:prstGeom prst="rect">
            <a:avLst/>
          </a:prstGeom>
        </p:spPr>
        <p:txBody>
          <a:bodyPr lIns="0" tIns="0" rIns="0" bIns="0" rtlCol="0" anchor="t">
            <a:spAutoFit/>
          </a:bodyPr>
          <a:lstStyle/>
          <a:p>
            <a:pPr algn="l">
              <a:lnSpc>
                <a:spcPts val="6020"/>
              </a:lnSpc>
            </a:pPr>
            <a:r>
              <a:rPr lang="en-US" sz="4300" b="1" spc="103">
                <a:solidFill>
                  <a:srgbClr val="FFFFFF"/>
                </a:solidFill>
                <a:latin typeface="Garet Bold"/>
                <a:ea typeface="Garet Bold"/>
                <a:cs typeface="Garet Bold"/>
                <a:sym typeface="Garet Bold"/>
              </a:rPr>
              <a:t>Challenges in Recruitment &amp; Selection</a:t>
            </a:r>
          </a:p>
        </p:txBody>
      </p:sp>
      <p:grpSp>
        <p:nvGrpSpPr>
          <p:cNvPr id="23" name="Group 23"/>
          <p:cNvGrpSpPr/>
          <p:nvPr/>
        </p:nvGrpSpPr>
        <p:grpSpPr>
          <a:xfrm rot="-5400000">
            <a:off x="-1646450" y="2901604"/>
            <a:ext cx="7175145" cy="5292571"/>
            <a:chOff x="0" y="0"/>
            <a:chExt cx="660400" cy="487128"/>
          </a:xfrm>
        </p:grpSpPr>
        <p:sp>
          <p:nvSpPr>
            <p:cNvPr id="24" name="Freeform 24"/>
            <p:cNvSpPr/>
            <p:nvPr/>
          </p:nvSpPr>
          <p:spPr>
            <a:xfrm>
              <a:off x="0" y="0"/>
              <a:ext cx="660400" cy="487128"/>
            </a:xfrm>
            <a:custGeom>
              <a:avLst/>
              <a:gdLst/>
              <a:ahLst/>
              <a:cxnLst/>
              <a:rect l="l" t="t" r="r" b="b"/>
              <a:pathLst>
                <a:path w="660400" h="487128">
                  <a:moveTo>
                    <a:pt x="220252" y="468059"/>
                  </a:moveTo>
                  <a:cubicBezTo>
                    <a:pt x="254109" y="479573"/>
                    <a:pt x="292600" y="487128"/>
                    <a:pt x="330378" y="487128"/>
                  </a:cubicBezTo>
                  <a:cubicBezTo>
                    <a:pt x="368157" y="487128"/>
                    <a:pt x="404509" y="480651"/>
                    <a:pt x="438009" y="469137"/>
                  </a:cubicBezTo>
                  <a:cubicBezTo>
                    <a:pt x="438723" y="468778"/>
                    <a:pt x="439435" y="468778"/>
                    <a:pt x="440148" y="468418"/>
                  </a:cubicBezTo>
                  <a:cubicBezTo>
                    <a:pt x="565955" y="422363"/>
                    <a:pt x="658618" y="300749"/>
                    <a:pt x="660400" y="165860"/>
                  </a:cubicBezTo>
                  <a:lnTo>
                    <a:pt x="660400" y="0"/>
                  </a:lnTo>
                  <a:lnTo>
                    <a:pt x="0" y="0"/>
                  </a:lnTo>
                  <a:lnTo>
                    <a:pt x="0" y="165737"/>
                  </a:lnTo>
                  <a:cubicBezTo>
                    <a:pt x="1782" y="301468"/>
                    <a:pt x="93019" y="423083"/>
                    <a:pt x="220252" y="468059"/>
                  </a:cubicBezTo>
                  <a:close/>
                </a:path>
              </a:pathLst>
            </a:custGeom>
            <a:solidFill>
              <a:srgbClr val="000000">
                <a:alpha val="0"/>
              </a:srgbClr>
            </a:solidFill>
            <a:ln w="190500" cap="sq">
              <a:gradFill>
                <a:gsLst>
                  <a:gs pos="0">
                    <a:srgbClr val="D56A84">
                      <a:alpha val="32000"/>
                    </a:srgbClr>
                  </a:gs>
                  <a:gs pos="100000">
                    <a:srgbClr val="054295">
                      <a:alpha val="32000"/>
                    </a:srgbClr>
                  </a:gs>
                </a:gsLst>
                <a:lin ang="0"/>
              </a:gradFill>
              <a:prstDash val="solid"/>
              <a:miter/>
            </a:ln>
          </p:spPr>
          <p:txBody>
            <a:bodyPr/>
            <a:lstStyle/>
            <a:p>
              <a:endParaRPr lang="en-GB"/>
            </a:p>
          </p:txBody>
        </p:sp>
        <p:sp>
          <p:nvSpPr>
            <p:cNvPr id="25" name="TextBox 25"/>
            <p:cNvSpPr txBox="1"/>
            <p:nvPr/>
          </p:nvSpPr>
          <p:spPr>
            <a:xfrm>
              <a:off x="0" y="-47625"/>
              <a:ext cx="660400" cy="407753"/>
            </a:xfrm>
            <a:prstGeom prst="rect">
              <a:avLst/>
            </a:prstGeom>
          </p:spPr>
          <p:txBody>
            <a:bodyPr lIns="50800" tIns="50800" rIns="50800" bIns="50800" rtlCol="0" anchor="ctr"/>
            <a:lstStyle/>
            <a:p>
              <a:pPr algn="ctr">
                <a:lnSpc>
                  <a:spcPts val="2488"/>
                </a:lnSpc>
              </a:pPr>
              <a:endParaRPr/>
            </a:p>
          </p:txBody>
        </p:sp>
      </p:grpSp>
      <p:sp>
        <p:nvSpPr>
          <p:cNvPr id="26" name="Freeform 26"/>
          <p:cNvSpPr/>
          <p:nvPr/>
        </p:nvSpPr>
        <p:spPr>
          <a:xfrm>
            <a:off x="1145108" y="2300036"/>
            <a:ext cx="7393039" cy="1424840"/>
          </a:xfrm>
          <a:custGeom>
            <a:avLst/>
            <a:gdLst/>
            <a:ahLst/>
            <a:cxnLst/>
            <a:rect l="l" t="t" r="r" b="b"/>
            <a:pathLst>
              <a:path w="7393039" h="1424840">
                <a:moveTo>
                  <a:pt x="0" y="0"/>
                </a:moveTo>
                <a:lnTo>
                  <a:pt x="7393039" y="0"/>
                </a:lnTo>
                <a:lnTo>
                  <a:pt x="7393039" y="1424840"/>
                </a:lnTo>
                <a:lnTo>
                  <a:pt x="0" y="1424840"/>
                </a:lnTo>
                <a:lnTo>
                  <a:pt x="0" y="0"/>
                </a:lnTo>
                <a:close/>
              </a:path>
            </a:pathLst>
          </a:custGeom>
          <a:blipFill>
            <a:blip r:embed="rId4">
              <a:alphaModFix amt="24000"/>
            </a:blip>
            <a:stretch>
              <a:fillRect/>
            </a:stretch>
          </a:blipFill>
          <a:ln cap="sq">
            <a:noFill/>
            <a:prstDash val="solid"/>
            <a:miter/>
          </a:ln>
        </p:spPr>
        <p:txBody>
          <a:bodyPr/>
          <a:lstStyle/>
          <a:p>
            <a:endParaRPr lang="en-GB"/>
          </a:p>
        </p:txBody>
      </p:sp>
      <p:sp>
        <p:nvSpPr>
          <p:cNvPr id="27" name="Freeform 27"/>
          <p:cNvSpPr/>
          <p:nvPr/>
        </p:nvSpPr>
        <p:spPr>
          <a:xfrm>
            <a:off x="3033387" y="2385138"/>
            <a:ext cx="3616480" cy="696994"/>
          </a:xfrm>
          <a:custGeom>
            <a:avLst/>
            <a:gdLst/>
            <a:ahLst/>
            <a:cxnLst/>
            <a:rect l="l" t="t" r="r" b="b"/>
            <a:pathLst>
              <a:path w="3616480" h="696994">
                <a:moveTo>
                  <a:pt x="0" y="0"/>
                </a:moveTo>
                <a:lnTo>
                  <a:pt x="3616480" y="0"/>
                </a:lnTo>
                <a:lnTo>
                  <a:pt x="3616480" y="696995"/>
                </a:lnTo>
                <a:lnTo>
                  <a:pt x="0" y="69699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8" name="Freeform 28"/>
          <p:cNvSpPr/>
          <p:nvPr/>
        </p:nvSpPr>
        <p:spPr>
          <a:xfrm>
            <a:off x="3069982" y="2348544"/>
            <a:ext cx="3616480" cy="696994"/>
          </a:xfrm>
          <a:custGeom>
            <a:avLst/>
            <a:gdLst/>
            <a:ahLst/>
            <a:cxnLst/>
            <a:rect l="l" t="t" r="r" b="b"/>
            <a:pathLst>
              <a:path w="3616480" h="696994">
                <a:moveTo>
                  <a:pt x="0" y="0"/>
                </a:moveTo>
                <a:lnTo>
                  <a:pt x="3616480" y="0"/>
                </a:lnTo>
                <a:lnTo>
                  <a:pt x="3616480" y="696994"/>
                </a:lnTo>
                <a:lnTo>
                  <a:pt x="0" y="69699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9" name="Freeform 29"/>
          <p:cNvSpPr/>
          <p:nvPr/>
        </p:nvSpPr>
        <p:spPr>
          <a:xfrm>
            <a:off x="2352776" y="4029992"/>
            <a:ext cx="7393039" cy="1424840"/>
          </a:xfrm>
          <a:custGeom>
            <a:avLst/>
            <a:gdLst/>
            <a:ahLst/>
            <a:cxnLst/>
            <a:rect l="l" t="t" r="r" b="b"/>
            <a:pathLst>
              <a:path w="7393039" h="1424840">
                <a:moveTo>
                  <a:pt x="0" y="0"/>
                </a:moveTo>
                <a:lnTo>
                  <a:pt x="7393039" y="0"/>
                </a:lnTo>
                <a:lnTo>
                  <a:pt x="7393039" y="1424841"/>
                </a:lnTo>
                <a:lnTo>
                  <a:pt x="0" y="1424841"/>
                </a:lnTo>
                <a:lnTo>
                  <a:pt x="0" y="0"/>
                </a:lnTo>
                <a:close/>
              </a:path>
            </a:pathLst>
          </a:custGeom>
          <a:blipFill>
            <a:blip r:embed="rId4">
              <a:alphaModFix amt="24000"/>
            </a:blip>
            <a:stretch>
              <a:fillRect/>
            </a:stretch>
          </a:blipFill>
          <a:ln cap="sq">
            <a:noFill/>
            <a:prstDash val="solid"/>
            <a:miter/>
          </a:ln>
        </p:spPr>
        <p:txBody>
          <a:bodyPr/>
          <a:lstStyle/>
          <a:p>
            <a:endParaRPr lang="en-GB"/>
          </a:p>
        </p:txBody>
      </p:sp>
      <p:sp>
        <p:nvSpPr>
          <p:cNvPr id="30" name="Freeform 30"/>
          <p:cNvSpPr/>
          <p:nvPr/>
        </p:nvSpPr>
        <p:spPr>
          <a:xfrm>
            <a:off x="4267928" y="4211752"/>
            <a:ext cx="3616480" cy="696994"/>
          </a:xfrm>
          <a:custGeom>
            <a:avLst/>
            <a:gdLst/>
            <a:ahLst/>
            <a:cxnLst/>
            <a:rect l="l" t="t" r="r" b="b"/>
            <a:pathLst>
              <a:path w="3616480" h="696994">
                <a:moveTo>
                  <a:pt x="0" y="0"/>
                </a:moveTo>
                <a:lnTo>
                  <a:pt x="3616480" y="0"/>
                </a:lnTo>
                <a:lnTo>
                  <a:pt x="3616480" y="696994"/>
                </a:lnTo>
                <a:lnTo>
                  <a:pt x="0" y="69699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1" name="Freeform 31"/>
          <p:cNvSpPr/>
          <p:nvPr/>
        </p:nvSpPr>
        <p:spPr>
          <a:xfrm>
            <a:off x="4304522" y="4175158"/>
            <a:ext cx="3616480" cy="696994"/>
          </a:xfrm>
          <a:custGeom>
            <a:avLst/>
            <a:gdLst/>
            <a:ahLst/>
            <a:cxnLst/>
            <a:rect l="l" t="t" r="r" b="b"/>
            <a:pathLst>
              <a:path w="3616480" h="696994">
                <a:moveTo>
                  <a:pt x="0" y="0"/>
                </a:moveTo>
                <a:lnTo>
                  <a:pt x="3616480" y="0"/>
                </a:lnTo>
                <a:lnTo>
                  <a:pt x="3616480" y="696994"/>
                </a:lnTo>
                <a:lnTo>
                  <a:pt x="0" y="696994"/>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32" name="Freeform 32"/>
          <p:cNvSpPr/>
          <p:nvPr/>
        </p:nvSpPr>
        <p:spPr>
          <a:xfrm>
            <a:off x="2352776" y="6004776"/>
            <a:ext cx="7393039" cy="1424840"/>
          </a:xfrm>
          <a:custGeom>
            <a:avLst/>
            <a:gdLst/>
            <a:ahLst/>
            <a:cxnLst/>
            <a:rect l="l" t="t" r="r" b="b"/>
            <a:pathLst>
              <a:path w="7393039" h="1424840">
                <a:moveTo>
                  <a:pt x="0" y="0"/>
                </a:moveTo>
                <a:lnTo>
                  <a:pt x="7393039" y="0"/>
                </a:lnTo>
                <a:lnTo>
                  <a:pt x="7393039" y="1424840"/>
                </a:lnTo>
                <a:lnTo>
                  <a:pt x="0" y="1424840"/>
                </a:lnTo>
                <a:lnTo>
                  <a:pt x="0" y="0"/>
                </a:lnTo>
                <a:close/>
              </a:path>
            </a:pathLst>
          </a:custGeom>
          <a:blipFill>
            <a:blip r:embed="rId4">
              <a:alphaModFix amt="24000"/>
            </a:blip>
            <a:stretch>
              <a:fillRect/>
            </a:stretch>
          </a:blipFill>
          <a:ln cap="sq">
            <a:noFill/>
            <a:prstDash val="solid"/>
            <a:miter/>
          </a:ln>
        </p:spPr>
        <p:txBody>
          <a:bodyPr/>
          <a:lstStyle/>
          <a:p>
            <a:endParaRPr lang="en-GB"/>
          </a:p>
        </p:txBody>
      </p:sp>
      <p:sp>
        <p:nvSpPr>
          <p:cNvPr id="33" name="Freeform 33"/>
          <p:cNvSpPr/>
          <p:nvPr/>
        </p:nvSpPr>
        <p:spPr>
          <a:xfrm>
            <a:off x="4267928" y="6186536"/>
            <a:ext cx="3616480" cy="696994"/>
          </a:xfrm>
          <a:custGeom>
            <a:avLst/>
            <a:gdLst/>
            <a:ahLst/>
            <a:cxnLst/>
            <a:rect l="l" t="t" r="r" b="b"/>
            <a:pathLst>
              <a:path w="3616480" h="696994">
                <a:moveTo>
                  <a:pt x="0" y="0"/>
                </a:moveTo>
                <a:lnTo>
                  <a:pt x="3616480" y="0"/>
                </a:lnTo>
                <a:lnTo>
                  <a:pt x="3616480" y="696994"/>
                </a:lnTo>
                <a:lnTo>
                  <a:pt x="0" y="696994"/>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34" name="Freeform 34"/>
          <p:cNvSpPr/>
          <p:nvPr/>
        </p:nvSpPr>
        <p:spPr>
          <a:xfrm>
            <a:off x="4304522" y="6149941"/>
            <a:ext cx="4026055" cy="775931"/>
          </a:xfrm>
          <a:custGeom>
            <a:avLst/>
            <a:gdLst/>
            <a:ahLst/>
            <a:cxnLst/>
            <a:rect l="l" t="t" r="r" b="b"/>
            <a:pathLst>
              <a:path w="4026055" h="775931">
                <a:moveTo>
                  <a:pt x="0" y="0"/>
                </a:moveTo>
                <a:lnTo>
                  <a:pt x="4026055" y="0"/>
                </a:lnTo>
                <a:lnTo>
                  <a:pt x="4026055" y="775931"/>
                </a:lnTo>
                <a:lnTo>
                  <a:pt x="0" y="775931"/>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35" name="Freeform 35"/>
          <p:cNvSpPr/>
          <p:nvPr/>
        </p:nvSpPr>
        <p:spPr>
          <a:xfrm>
            <a:off x="1118235" y="7833460"/>
            <a:ext cx="7393039" cy="1424840"/>
          </a:xfrm>
          <a:custGeom>
            <a:avLst/>
            <a:gdLst/>
            <a:ahLst/>
            <a:cxnLst/>
            <a:rect l="l" t="t" r="r" b="b"/>
            <a:pathLst>
              <a:path w="7393039" h="1424840">
                <a:moveTo>
                  <a:pt x="0" y="0"/>
                </a:moveTo>
                <a:lnTo>
                  <a:pt x="7393040" y="0"/>
                </a:lnTo>
                <a:lnTo>
                  <a:pt x="7393040" y="1424840"/>
                </a:lnTo>
                <a:lnTo>
                  <a:pt x="0" y="1424840"/>
                </a:lnTo>
                <a:lnTo>
                  <a:pt x="0" y="0"/>
                </a:lnTo>
                <a:close/>
              </a:path>
            </a:pathLst>
          </a:custGeom>
          <a:blipFill>
            <a:blip r:embed="rId4">
              <a:alphaModFix amt="24000"/>
            </a:blip>
            <a:stretch>
              <a:fillRect/>
            </a:stretch>
          </a:blipFill>
          <a:ln cap="sq">
            <a:noFill/>
            <a:prstDash val="solid"/>
            <a:miter/>
          </a:ln>
        </p:spPr>
        <p:txBody>
          <a:bodyPr/>
          <a:lstStyle/>
          <a:p>
            <a:endParaRPr lang="en-GB"/>
          </a:p>
        </p:txBody>
      </p:sp>
      <p:sp>
        <p:nvSpPr>
          <p:cNvPr id="36" name="Freeform 36"/>
          <p:cNvSpPr/>
          <p:nvPr/>
        </p:nvSpPr>
        <p:spPr>
          <a:xfrm>
            <a:off x="3033387" y="8015220"/>
            <a:ext cx="3616480" cy="696994"/>
          </a:xfrm>
          <a:custGeom>
            <a:avLst/>
            <a:gdLst/>
            <a:ahLst/>
            <a:cxnLst/>
            <a:rect l="l" t="t" r="r" b="b"/>
            <a:pathLst>
              <a:path w="3616480" h="696994">
                <a:moveTo>
                  <a:pt x="0" y="0"/>
                </a:moveTo>
                <a:lnTo>
                  <a:pt x="3616480" y="0"/>
                </a:lnTo>
                <a:lnTo>
                  <a:pt x="3616480" y="696994"/>
                </a:lnTo>
                <a:lnTo>
                  <a:pt x="0" y="696994"/>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37" name="Freeform 37"/>
          <p:cNvSpPr/>
          <p:nvPr/>
        </p:nvSpPr>
        <p:spPr>
          <a:xfrm>
            <a:off x="3069982" y="7978625"/>
            <a:ext cx="3616480" cy="696994"/>
          </a:xfrm>
          <a:custGeom>
            <a:avLst/>
            <a:gdLst/>
            <a:ahLst/>
            <a:cxnLst/>
            <a:rect l="l" t="t" r="r" b="b"/>
            <a:pathLst>
              <a:path w="3616480" h="696994">
                <a:moveTo>
                  <a:pt x="0" y="0"/>
                </a:moveTo>
                <a:lnTo>
                  <a:pt x="3616480" y="0"/>
                </a:lnTo>
                <a:lnTo>
                  <a:pt x="3616480" y="696995"/>
                </a:lnTo>
                <a:lnTo>
                  <a:pt x="0" y="696995"/>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n-GB"/>
          </a:p>
        </p:txBody>
      </p:sp>
      <p:sp>
        <p:nvSpPr>
          <p:cNvPr id="38" name="TextBox 38"/>
          <p:cNvSpPr txBox="1"/>
          <p:nvPr/>
        </p:nvSpPr>
        <p:spPr>
          <a:xfrm>
            <a:off x="8646642" y="6119861"/>
            <a:ext cx="9116316" cy="1225508"/>
          </a:xfrm>
          <a:prstGeom prst="rect">
            <a:avLst/>
          </a:prstGeom>
        </p:spPr>
        <p:txBody>
          <a:bodyPr lIns="0" tIns="0" rIns="0" bIns="0" rtlCol="0" anchor="t">
            <a:spAutoFit/>
          </a:bodyPr>
          <a:lstStyle/>
          <a:p>
            <a:pPr marL="0" lvl="0" indent="0" algn="l">
              <a:lnSpc>
                <a:spcPts val="3397"/>
              </a:lnSpc>
              <a:spcBef>
                <a:spcPct val="0"/>
              </a:spcBef>
            </a:pPr>
            <a:r>
              <a:rPr lang="en-US" sz="2185" u="none" strike="noStrike">
                <a:solidFill>
                  <a:srgbClr val="041F60"/>
                </a:solidFill>
                <a:latin typeface="Montserrat"/>
                <a:ea typeface="Montserrat"/>
                <a:cs typeface="Montserrat"/>
                <a:sym typeface="Montserrat"/>
              </a:rPr>
              <a:t>Unilever competes with both FMCG giants and tech firms for high-demand digital and sustainability talent. </a:t>
            </a:r>
          </a:p>
          <a:p>
            <a:pPr marL="0" lvl="0" indent="0" algn="l">
              <a:lnSpc>
                <a:spcPts val="3397"/>
              </a:lnSpc>
              <a:spcBef>
                <a:spcPct val="0"/>
              </a:spcBef>
            </a:pPr>
            <a:endParaRPr lang="en-US" sz="2185" u="none" strike="noStrike">
              <a:solidFill>
                <a:srgbClr val="041F60"/>
              </a:solidFill>
              <a:latin typeface="Montserrat"/>
              <a:ea typeface="Montserrat"/>
              <a:cs typeface="Montserrat"/>
              <a:sym typeface="Montserrat"/>
            </a:endParaRPr>
          </a:p>
        </p:txBody>
      </p:sp>
      <p:sp>
        <p:nvSpPr>
          <p:cNvPr id="39" name="TextBox 39"/>
          <p:cNvSpPr txBox="1"/>
          <p:nvPr/>
        </p:nvSpPr>
        <p:spPr>
          <a:xfrm>
            <a:off x="3885961" y="2394663"/>
            <a:ext cx="3035394" cy="569475"/>
          </a:xfrm>
          <a:prstGeom prst="rect">
            <a:avLst/>
          </a:prstGeom>
        </p:spPr>
        <p:txBody>
          <a:bodyPr lIns="0" tIns="0" rIns="0" bIns="0" rtlCol="0" anchor="t">
            <a:spAutoFit/>
          </a:bodyPr>
          <a:lstStyle/>
          <a:p>
            <a:pPr algn="l">
              <a:lnSpc>
                <a:spcPts val="2330"/>
              </a:lnSpc>
            </a:pPr>
            <a:r>
              <a:rPr lang="en-US" sz="1997" b="1">
                <a:solidFill>
                  <a:srgbClr val="041F60"/>
                </a:solidFill>
                <a:latin typeface="Montserrat Bold"/>
                <a:ea typeface="Montserrat Bold"/>
                <a:cs typeface="Montserrat Bold"/>
                <a:sym typeface="Montserrat Bold"/>
              </a:rPr>
              <a:t>Algorithmic Bias &amp; Ethical Risks</a:t>
            </a:r>
          </a:p>
        </p:txBody>
      </p:sp>
      <p:sp>
        <p:nvSpPr>
          <p:cNvPr id="40" name="TextBox 40"/>
          <p:cNvSpPr txBox="1"/>
          <p:nvPr/>
        </p:nvSpPr>
        <p:spPr>
          <a:xfrm>
            <a:off x="4052174" y="8048741"/>
            <a:ext cx="2869182" cy="817026"/>
          </a:xfrm>
          <a:prstGeom prst="rect">
            <a:avLst/>
          </a:prstGeom>
        </p:spPr>
        <p:txBody>
          <a:bodyPr lIns="0" tIns="0" rIns="0" bIns="0" rtlCol="0" anchor="t">
            <a:spAutoFit/>
          </a:bodyPr>
          <a:lstStyle/>
          <a:p>
            <a:pPr algn="l">
              <a:lnSpc>
                <a:spcPts val="2201"/>
              </a:lnSpc>
            </a:pPr>
            <a:r>
              <a:rPr lang="en-US" sz="1888" b="1">
                <a:solidFill>
                  <a:srgbClr val="041F60"/>
                </a:solidFill>
                <a:latin typeface="Montserrat Bold"/>
                <a:ea typeface="Montserrat Bold"/>
                <a:cs typeface="Montserrat Bold"/>
                <a:sym typeface="Montserrat Bold"/>
              </a:rPr>
              <a:t>Time-to-Hire in Complex Roles</a:t>
            </a:r>
          </a:p>
          <a:p>
            <a:pPr algn="l">
              <a:lnSpc>
                <a:spcPts val="2202"/>
              </a:lnSpc>
            </a:pPr>
            <a:endParaRPr lang="en-US" sz="1888" b="1">
              <a:solidFill>
                <a:srgbClr val="041F60"/>
              </a:solidFill>
              <a:latin typeface="Montserrat Bold"/>
              <a:ea typeface="Montserrat Bold"/>
              <a:cs typeface="Montserrat Bold"/>
              <a:sym typeface="Montserrat Bold"/>
            </a:endParaRPr>
          </a:p>
        </p:txBody>
      </p:sp>
      <p:sp>
        <p:nvSpPr>
          <p:cNvPr id="41" name="TextBox 41"/>
          <p:cNvSpPr txBox="1"/>
          <p:nvPr/>
        </p:nvSpPr>
        <p:spPr>
          <a:xfrm>
            <a:off x="5196069" y="6384074"/>
            <a:ext cx="3450573" cy="658291"/>
          </a:xfrm>
          <a:prstGeom prst="rect">
            <a:avLst/>
          </a:prstGeom>
        </p:spPr>
        <p:txBody>
          <a:bodyPr lIns="0" tIns="0" rIns="0" bIns="0" rtlCol="0" anchor="t">
            <a:spAutoFit/>
          </a:bodyPr>
          <a:lstStyle/>
          <a:p>
            <a:pPr algn="l">
              <a:lnSpc>
                <a:spcPts val="2649"/>
              </a:lnSpc>
            </a:pPr>
            <a:r>
              <a:rPr lang="en-US" sz="2270" b="1">
                <a:solidFill>
                  <a:srgbClr val="041F60"/>
                </a:solidFill>
                <a:latin typeface="Montserrat Bold"/>
                <a:ea typeface="Montserrat Bold"/>
                <a:cs typeface="Montserrat Bold"/>
                <a:sym typeface="Montserrat Bold"/>
              </a:rPr>
              <a:t>Talent Competition</a:t>
            </a:r>
          </a:p>
          <a:p>
            <a:pPr algn="l">
              <a:lnSpc>
                <a:spcPts val="2647"/>
              </a:lnSpc>
            </a:pPr>
            <a:endParaRPr lang="en-US" sz="2270" b="1">
              <a:solidFill>
                <a:srgbClr val="041F60"/>
              </a:solidFill>
              <a:latin typeface="Montserrat Bold"/>
              <a:ea typeface="Montserrat Bold"/>
              <a:cs typeface="Montserrat Bold"/>
              <a:sym typeface="Montserrat Bold"/>
            </a:endParaRPr>
          </a:p>
        </p:txBody>
      </p:sp>
      <p:sp>
        <p:nvSpPr>
          <p:cNvPr id="42" name="TextBox 42"/>
          <p:cNvSpPr txBox="1"/>
          <p:nvPr/>
        </p:nvSpPr>
        <p:spPr>
          <a:xfrm>
            <a:off x="5217530" y="4217941"/>
            <a:ext cx="3228678" cy="606344"/>
          </a:xfrm>
          <a:prstGeom prst="rect">
            <a:avLst/>
          </a:prstGeom>
        </p:spPr>
        <p:txBody>
          <a:bodyPr lIns="0" tIns="0" rIns="0" bIns="0" rtlCol="0" anchor="t">
            <a:spAutoFit/>
          </a:bodyPr>
          <a:lstStyle/>
          <a:p>
            <a:pPr algn="l">
              <a:lnSpc>
                <a:spcPts val="2478"/>
              </a:lnSpc>
            </a:pPr>
            <a:r>
              <a:rPr lang="en-US" sz="2124" b="1">
                <a:solidFill>
                  <a:srgbClr val="041F60"/>
                </a:solidFill>
                <a:latin typeface="Montserrat Bold"/>
                <a:ea typeface="Montserrat Bold"/>
                <a:cs typeface="Montserrat Bold"/>
                <a:sym typeface="Montserrat Bold"/>
              </a:rPr>
              <a:t>Inconsistent Local Implementation</a:t>
            </a:r>
          </a:p>
        </p:txBody>
      </p:sp>
      <p:sp>
        <p:nvSpPr>
          <p:cNvPr id="43" name="Freeform 43"/>
          <p:cNvSpPr/>
          <p:nvPr/>
        </p:nvSpPr>
        <p:spPr>
          <a:xfrm>
            <a:off x="3331376" y="8107931"/>
            <a:ext cx="349323" cy="349323"/>
          </a:xfrm>
          <a:custGeom>
            <a:avLst/>
            <a:gdLst/>
            <a:ahLst/>
            <a:cxnLst/>
            <a:rect l="l" t="t" r="r" b="b"/>
            <a:pathLst>
              <a:path w="349323" h="349323">
                <a:moveTo>
                  <a:pt x="0" y="0"/>
                </a:moveTo>
                <a:lnTo>
                  <a:pt x="349323" y="0"/>
                </a:lnTo>
                <a:lnTo>
                  <a:pt x="349323" y="349323"/>
                </a:lnTo>
                <a:lnTo>
                  <a:pt x="0" y="349323"/>
                </a:lnTo>
                <a:lnTo>
                  <a:pt x="0" y="0"/>
                </a:lnTo>
                <a:close/>
              </a:path>
            </a:pathLst>
          </a:custGeom>
          <a:blipFill>
            <a:blip r:embed="rId21">
              <a:extLst>
                <a:ext uri="{96DAC541-7B7A-43D3-8B79-37D633B846F1}">
                  <asvg:svgBlip xmlns:asvg="http://schemas.microsoft.com/office/drawing/2016/SVG/main" r:embed="rId22"/>
                </a:ext>
              </a:extLst>
            </a:blip>
            <a:stretch>
              <a:fillRect/>
            </a:stretch>
          </a:blipFill>
        </p:spPr>
        <p:txBody>
          <a:bodyPr/>
          <a:lstStyle/>
          <a:p>
            <a:endParaRPr lang="en-GB"/>
          </a:p>
        </p:txBody>
      </p:sp>
      <p:sp>
        <p:nvSpPr>
          <p:cNvPr id="44" name="Freeform 44"/>
          <p:cNvSpPr/>
          <p:nvPr/>
        </p:nvSpPr>
        <p:spPr>
          <a:xfrm>
            <a:off x="4521594" y="4341689"/>
            <a:ext cx="349323" cy="349323"/>
          </a:xfrm>
          <a:custGeom>
            <a:avLst/>
            <a:gdLst/>
            <a:ahLst/>
            <a:cxnLst/>
            <a:rect l="l" t="t" r="r" b="b"/>
            <a:pathLst>
              <a:path w="349323" h="349323">
                <a:moveTo>
                  <a:pt x="0" y="0"/>
                </a:moveTo>
                <a:lnTo>
                  <a:pt x="349323" y="0"/>
                </a:lnTo>
                <a:lnTo>
                  <a:pt x="349323" y="349323"/>
                </a:lnTo>
                <a:lnTo>
                  <a:pt x="0" y="349323"/>
                </a:lnTo>
                <a:lnTo>
                  <a:pt x="0" y="0"/>
                </a:lnTo>
                <a:close/>
              </a:path>
            </a:pathLst>
          </a:custGeom>
          <a:blipFill>
            <a:blip r:embed="rId23">
              <a:extLst>
                <a:ext uri="{96DAC541-7B7A-43D3-8B79-37D633B846F1}">
                  <asvg:svgBlip xmlns:asvg="http://schemas.microsoft.com/office/drawing/2016/SVG/main" r:embed="rId24"/>
                </a:ext>
              </a:extLst>
            </a:blip>
            <a:stretch>
              <a:fillRect/>
            </a:stretch>
          </a:blipFill>
        </p:spPr>
        <p:txBody>
          <a:bodyPr/>
          <a:lstStyle/>
          <a:p>
            <a:endParaRPr lang="en-GB"/>
          </a:p>
        </p:txBody>
      </p:sp>
      <p:sp>
        <p:nvSpPr>
          <p:cNvPr id="45" name="Freeform 45"/>
          <p:cNvSpPr/>
          <p:nvPr/>
        </p:nvSpPr>
        <p:spPr>
          <a:xfrm>
            <a:off x="3334369" y="2522380"/>
            <a:ext cx="349323" cy="349323"/>
          </a:xfrm>
          <a:custGeom>
            <a:avLst/>
            <a:gdLst/>
            <a:ahLst/>
            <a:cxnLst/>
            <a:rect l="l" t="t" r="r" b="b"/>
            <a:pathLst>
              <a:path w="349323" h="349323">
                <a:moveTo>
                  <a:pt x="0" y="0"/>
                </a:moveTo>
                <a:lnTo>
                  <a:pt x="349323" y="0"/>
                </a:lnTo>
                <a:lnTo>
                  <a:pt x="349323" y="349323"/>
                </a:lnTo>
                <a:lnTo>
                  <a:pt x="0" y="349323"/>
                </a:lnTo>
                <a:lnTo>
                  <a:pt x="0" y="0"/>
                </a:lnTo>
                <a:close/>
              </a:path>
            </a:pathLst>
          </a:custGeom>
          <a:blipFill>
            <a:blip r:embed="rId25">
              <a:extLst>
                <a:ext uri="{96DAC541-7B7A-43D3-8B79-37D633B846F1}">
                  <asvg:svgBlip xmlns:asvg="http://schemas.microsoft.com/office/drawing/2016/SVG/main" r:embed="rId26"/>
                </a:ext>
              </a:extLst>
            </a:blip>
            <a:stretch>
              <a:fillRect/>
            </a:stretch>
          </a:blipFill>
        </p:spPr>
        <p:txBody>
          <a:bodyPr/>
          <a:lstStyle/>
          <a:p>
            <a:endParaRPr lang="en-GB"/>
          </a:p>
        </p:txBody>
      </p:sp>
      <p:sp>
        <p:nvSpPr>
          <p:cNvPr id="46" name="Freeform 46"/>
          <p:cNvSpPr/>
          <p:nvPr/>
        </p:nvSpPr>
        <p:spPr>
          <a:xfrm>
            <a:off x="4521594" y="6316472"/>
            <a:ext cx="349323" cy="349323"/>
          </a:xfrm>
          <a:custGeom>
            <a:avLst/>
            <a:gdLst/>
            <a:ahLst/>
            <a:cxnLst/>
            <a:rect l="l" t="t" r="r" b="b"/>
            <a:pathLst>
              <a:path w="349323" h="349323">
                <a:moveTo>
                  <a:pt x="0" y="0"/>
                </a:moveTo>
                <a:lnTo>
                  <a:pt x="349323" y="0"/>
                </a:lnTo>
                <a:lnTo>
                  <a:pt x="349323" y="349323"/>
                </a:lnTo>
                <a:lnTo>
                  <a:pt x="0" y="349323"/>
                </a:lnTo>
                <a:lnTo>
                  <a:pt x="0" y="0"/>
                </a:lnTo>
                <a:close/>
              </a:path>
            </a:pathLst>
          </a:custGeom>
          <a:blipFill>
            <a:blip r:embed="rId27">
              <a:extLst>
                <a:ext uri="{96DAC541-7B7A-43D3-8B79-37D633B846F1}">
                  <asvg:svgBlip xmlns:asvg="http://schemas.microsoft.com/office/drawing/2016/SVG/main" r:embed="rId28"/>
                </a:ext>
              </a:extLst>
            </a:blip>
            <a:stretch>
              <a:fillRect/>
            </a:stretch>
          </a:blipFill>
        </p:spPr>
        <p:txBody>
          <a:bodyPr/>
          <a:lstStyle/>
          <a:p>
            <a:endParaRPr lang="en-GB"/>
          </a:p>
        </p:txBody>
      </p:sp>
      <p:sp>
        <p:nvSpPr>
          <p:cNvPr id="47" name="TextBox 47"/>
          <p:cNvSpPr txBox="1"/>
          <p:nvPr/>
        </p:nvSpPr>
        <p:spPr>
          <a:xfrm>
            <a:off x="6921356" y="2080935"/>
            <a:ext cx="9972138" cy="816215"/>
          </a:xfrm>
          <a:prstGeom prst="rect">
            <a:avLst/>
          </a:prstGeom>
        </p:spPr>
        <p:txBody>
          <a:bodyPr lIns="0" tIns="0" rIns="0" bIns="0" rtlCol="0" anchor="t">
            <a:spAutoFit/>
          </a:bodyPr>
          <a:lstStyle/>
          <a:p>
            <a:pPr algn="l">
              <a:lnSpc>
                <a:spcPts val="3397"/>
              </a:lnSpc>
            </a:pPr>
            <a:r>
              <a:rPr lang="en-US" sz="2185">
                <a:solidFill>
                  <a:srgbClr val="0F0D99"/>
                </a:solidFill>
                <a:latin typeface="Montserrat"/>
                <a:ea typeface="Montserrat"/>
                <a:cs typeface="Montserrat"/>
                <a:sym typeface="Montserrat"/>
              </a:rPr>
              <a:t>While AI reduces human bias, there’s still a risk of algorithmic bias if not regularly audited.</a:t>
            </a:r>
          </a:p>
        </p:txBody>
      </p:sp>
      <p:sp>
        <p:nvSpPr>
          <p:cNvPr id="48" name="TextBox 48"/>
          <p:cNvSpPr txBox="1"/>
          <p:nvPr/>
        </p:nvSpPr>
        <p:spPr>
          <a:xfrm>
            <a:off x="8142984" y="3902359"/>
            <a:ext cx="9116316" cy="1664267"/>
          </a:xfrm>
          <a:prstGeom prst="rect">
            <a:avLst/>
          </a:prstGeom>
        </p:spPr>
        <p:txBody>
          <a:bodyPr lIns="0" tIns="0" rIns="0" bIns="0" rtlCol="0" anchor="t">
            <a:spAutoFit/>
          </a:bodyPr>
          <a:lstStyle/>
          <a:p>
            <a:pPr algn="l">
              <a:lnSpc>
                <a:spcPts val="3397"/>
              </a:lnSpc>
            </a:pPr>
            <a:r>
              <a:rPr lang="en-US" sz="2185">
                <a:solidFill>
                  <a:srgbClr val="041F60"/>
                </a:solidFill>
                <a:latin typeface="Montserrat"/>
                <a:ea typeface="Montserrat"/>
                <a:cs typeface="Montserrat"/>
                <a:sym typeface="Montserrat"/>
              </a:rPr>
              <a:t>Despite global frameworks, line managers’ capabilities vary across regions. Not all hiring managers may be equally skilled in structured interviewing or unconscious bias mitigation.</a:t>
            </a:r>
          </a:p>
          <a:p>
            <a:pPr algn="l">
              <a:lnSpc>
                <a:spcPts val="3397"/>
              </a:lnSpc>
            </a:pPr>
            <a:endParaRPr lang="en-US" sz="2185">
              <a:solidFill>
                <a:srgbClr val="041F60"/>
              </a:solidFill>
              <a:latin typeface="Montserrat"/>
              <a:ea typeface="Montserrat"/>
              <a:cs typeface="Montserrat"/>
              <a:sym typeface="Montserrat"/>
            </a:endParaRPr>
          </a:p>
        </p:txBody>
      </p:sp>
      <p:sp>
        <p:nvSpPr>
          <p:cNvPr id="49" name="TextBox 49"/>
          <p:cNvSpPr txBox="1"/>
          <p:nvPr/>
        </p:nvSpPr>
        <p:spPr>
          <a:xfrm>
            <a:off x="7292831" y="7717625"/>
            <a:ext cx="9600663" cy="806393"/>
          </a:xfrm>
          <a:prstGeom prst="rect">
            <a:avLst/>
          </a:prstGeom>
        </p:spPr>
        <p:txBody>
          <a:bodyPr lIns="0" tIns="0" rIns="0" bIns="0" rtlCol="0" anchor="t">
            <a:spAutoFit/>
          </a:bodyPr>
          <a:lstStyle/>
          <a:p>
            <a:pPr marL="0" lvl="0" indent="0" algn="l">
              <a:lnSpc>
                <a:spcPts val="3397"/>
              </a:lnSpc>
              <a:spcBef>
                <a:spcPct val="0"/>
              </a:spcBef>
            </a:pPr>
            <a:r>
              <a:rPr lang="en-US" sz="2185">
                <a:solidFill>
                  <a:srgbClr val="041F60"/>
                </a:solidFill>
                <a:latin typeface="Montserrat"/>
                <a:ea typeface="Montserrat"/>
                <a:cs typeface="Montserrat"/>
                <a:sym typeface="Montserrat"/>
              </a:rPr>
              <a:t>Execut</a:t>
            </a:r>
            <a:r>
              <a:rPr lang="en-US" sz="2185" u="none" strike="noStrike">
                <a:solidFill>
                  <a:srgbClr val="041F60"/>
                </a:solidFill>
                <a:latin typeface="Montserrat"/>
                <a:ea typeface="Montserrat"/>
                <a:cs typeface="Montserrat"/>
                <a:sym typeface="Montserrat"/>
              </a:rPr>
              <a:t>ive-level hiring or highly technical roles may still take too long, due to global coordination, sourcing, and multiple interview stages.</a:t>
            </a:r>
          </a:p>
        </p:txBody>
      </p:sp>
      <p:sp>
        <p:nvSpPr>
          <p:cNvPr id="50" name="Freeform 50"/>
          <p:cNvSpPr/>
          <p:nvPr/>
        </p:nvSpPr>
        <p:spPr>
          <a:xfrm>
            <a:off x="797345" y="4238666"/>
            <a:ext cx="2236042" cy="2474553"/>
          </a:xfrm>
          <a:custGeom>
            <a:avLst/>
            <a:gdLst/>
            <a:ahLst/>
            <a:cxnLst/>
            <a:rect l="l" t="t" r="r" b="b"/>
            <a:pathLst>
              <a:path w="2236042" h="2474553">
                <a:moveTo>
                  <a:pt x="0" y="0"/>
                </a:moveTo>
                <a:lnTo>
                  <a:pt x="2236042" y="0"/>
                </a:lnTo>
                <a:lnTo>
                  <a:pt x="2236042" y="2474553"/>
                </a:lnTo>
                <a:lnTo>
                  <a:pt x="0" y="2474553"/>
                </a:lnTo>
                <a:lnTo>
                  <a:pt x="0" y="0"/>
                </a:lnTo>
                <a:close/>
              </a:path>
            </a:pathLst>
          </a:custGeom>
          <a:blipFill>
            <a:blip r:embed="rId2">
              <a:alphaModFix amt="39000"/>
            </a:blip>
            <a:stretch>
              <a:fillRect/>
            </a:stretch>
          </a:blipFill>
        </p:spPr>
        <p:txBody>
          <a:bodyPr/>
          <a:lstStyle/>
          <a:p>
            <a:endParaRPr lang="en-GB"/>
          </a:p>
        </p:txBody>
      </p:sp>
      <p:grpSp>
        <p:nvGrpSpPr>
          <p:cNvPr id="51" name="Group 51"/>
          <p:cNvGrpSpPr/>
          <p:nvPr/>
        </p:nvGrpSpPr>
        <p:grpSpPr>
          <a:xfrm>
            <a:off x="14683398" y="310329"/>
            <a:ext cx="4420191" cy="893993"/>
            <a:chOff x="0" y="0"/>
            <a:chExt cx="909504" cy="183949"/>
          </a:xfrm>
        </p:grpSpPr>
        <p:sp>
          <p:nvSpPr>
            <p:cNvPr id="52" name="Freeform 52"/>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53" name="TextBox 53"/>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rot="5400000">
            <a:off x="-744353" y="1948675"/>
            <a:ext cx="8970694" cy="7481988"/>
            <a:chOff x="0" y="0"/>
            <a:chExt cx="2958547" cy="2467570"/>
          </a:xfrm>
        </p:grpSpPr>
        <p:sp>
          <p:nvSpPr>
            <p:cNvPr id="3" name="Freeform 3"/>
            <p:cNvSpPr/>
            <p:nvPr/>
          </p:nvSpPr>
          <p:spPr>
            <a:xfrm>
              <a:off x="0" y="0"/>
              <a:ext cx="2958548" cy="2467570"/>
            </a:xfrm>
            <a:custGeom>
              <a:avLst/>
              <a:gdLst/>
              <a:ahLst/>
              <a:cxnLst/>
              <a:rect l="l" t="t" r="r" b="b"/>
              <a:pathLst>
                <a:path w="2958548" h="2467570">
                  <a:moveTo>
                    <a:pt x="1479274" y="0"/>
                  </a:moveTo>
                  <a:lnTo>
                    <a:pt x="2958548" y="2467570"/>
                  </a:lnTo>
                  <a:lnTo>
                    <a:pt x="0" y="2467570"/>
                  </a:lnTo>
                  <a:lnTo>
                    <a:pt x="1479274" y="0"/>
                  </a:lnTo>
                  <a:close/>
                </a:path>
              </a:pathLst>
            </a:custGeom>
            <a:gradFill rotWithShape="1">
              <a:gsLst>
                <a:gs pos="0">
                  <a:srgbClr val="FFF50D">
                    <a:alpha val="0"/>
                  </a:srgbClr>
                </a:gs>
                <a:gs pos="50000">
                  <a:srgbClr val="12DBFF">
                    <a:alpha val="0"/>
                  </a:srgbClr>
                </a:gs>
                <a:gs pos="100000">
                  <a:srgbClr val="D56A9A">
                    <a:alpha val="15860"/>
                  </a:srgbClr>
                </a:gs>
              </a:gsLst>
              <a:lin ang="5400000"/>
            </a:gradFill>
          </p:spPr>
          <p:txBody>
            <a:bodyPr/>
            <a:lstStyle/>
            <a:p>
              <a:endParaRPr lang="en-GB"/>
            </a:p>
          </p:txBody>
        </p:sp>
        <p:sp>
          <p:nvSpPr>
            <p:cNvPr id="4" name="TextBox 4"/>
            <p:cNvSpPr txBox="1"/>
            <p:nvPr/>
          </p:nvSpPr>
          <p:spPr>
            <a:xfrm>
              <a:off x="462273" y="1098033"/>
              <a:ext cx="2034001" cy="1193283"/>
            </a:xfrm>
            <a:prstGeom prst="rect">
              <a:avLst/>
            </a:prstGeom>
          </p:spPr>
          <p:txBody>
            <a:bodyPr lIns="50800" tIns="50800" rIns="50800" bIns="50800" rtlCol="0" anchor="ctr"/>
            <a:lstStyle/>
            <a:p>
              <a:pPr algn="ctr">
                <a:lnSpc>
                  <a:spcPts val="2488"/>
                </a:lnSpc>
              </a:pPr>
              <a:endParaRPr/>
            </a:p>
          </p:txBody>
        </p:sp>
      </p:grpSp>
      <p:grpSp>
        <p:nvGrpSpPr>
          <p:cNvPr id="5" name="Group 5"/>
          <p:cNvGrpSpPr/>
          <p:nvPr/>
        </p:nvGrpSpPr>
        <p:grpSpPr>
          <a:xfrm>
            <a:off x="0" y="10021551"/>
            <a:ext cx="18288000" cy="306929"/>
            <a:chOff x="0" y="0"/>
            <a:chExt cx="24384000" cy="409238"/>
          </a:xfrm>
        </p:grpSpPr>
        <p:grpSp>
          <p:nvGrpSpPr>
            <p:cNvPr id="6" name="Group 6"/>
            <p:cNvGrpSpPr/>
            <p:nvPr/>
          </p:nvGrpSpPr>
          <p:grpSpPr>
            <a:xfrm>
              <a:off x="0" y="0"/>
              <a:ext cx="6244115" cy="409238"/>
              <a:chOff x="0" y="0"/>
              <a:chExt cx="1233405" cy="80837"/>
            </a:xfrm>
          </p:grpSpPr>
          <p:sp>
            <p:nvSpPr>
              <p:cNvPr id="7" name="Freeform 7"/>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2036C7"/>
              </a:solidFill>
            </p:spPr>
            <p:txBody>
              <a:bodyPr/>
              <a:lstStyle/>
              <a:p>
                <a:endParaRPr lang="en-GB"/>
              </a:p>
            </p:txBody>
          </p:sp>
          <p:sp>
            <p:nvSpPr>
              <p:cNvPr id="8" name="TextBox 8"/>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8139885" y="0"/>
              <a:ext cx="6244115" cy="409238"/>
              <a:chOff x="0" y="0"/>
              <a:chExt cx="1233405" cy="80837"/>
            </a:xfrm>
          </p:grpSpPr>
          <p:sp>
            <p:nvSpPr>
              <p:cNvPr id="10" name="Freeform 10"/>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F66C4"/>
              </a:solidFill>
            </p:spPr>
            <p:txBody>
              <a:bodyPr/>
              <a:lstStyle/>
              <a:p>
                <a:endParaRPr lang="en-GB"/>
              </a:p>
            </p:txBody>
          </p:sp>
          <p:sp>
            <p:nvSpPr>
              <p:cNvPr id="11" name="TextBox 11"/>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11895770" y="0"/>
              <a:ext cx="6244115" cy="409238"/>
              <a:chOff x="0" y="0"/>
              <a:chExt cx="1233405" cy="80837"/>
            </a:xfrm>
          </p:grpSpPr>
          <p:sp>
            <p:nvSpPr>
              <p:cNvPr id="13" name="Freeform 13"/>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7CA44"/>
              </a:solidFill>
            </p:spPr>
            <p:txBody>
              <a:bodyPr/>
              <a:lstStyle/>
              <a:p>
                <a:endParaRPr lang="en-GB"/>
              </a:p>
            </p:txBody>
          </p:sp>
          <p:sp>
            <p:nvSpPr>
              <p:cNvPr id="14" name="TextBox 14"/>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15" name="Group 15"/>
            <p:cNvGrpSpPr/>
            <p:nvPr/>
          </p:nvGrpSpPr>
          <p:grpSpPr>
            <a:xfrm>
              <a:off x="6244115" y="0"/>
              <a:ext cx="6244115" cy="409238"/>
              <a:chOff x="0" y="0"/>
              <a:chExt cx="1233405" cy="80837"/>
            </a:xfrm>
          </p:grpSpPr>
          <p:sp>
            <p:nvSpPr>
              <p:cNvPr id="16" name="Freeform 16"/>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5EB5C9"/>
              </a:solidFill>
            </p:spPr>
            <p:txBody>
              <a:bodyPr/>
              <a:lstStyle/>
              <a:p>
                <a:endParaRPr lang="en-GB"/>
              </a:p>
            </p:txBody>
          </p:sp>
          <p:sp>
            <p:nvSpPr>
              <p:cNvPr id="17" name="TextBox 17"/>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grpSp>
        <p:nvGrpSpPr>
          <p:cNvPr id="18" name="Group 18"/>
          <p:cNvGrpSpPr/>
          <p:nvPr/>
        </p:nvGrpSpPr>
        <p:grpSpPr>
          <a:xfrm>
            <a:off x="15254091" y="406502"/>
            <a:ext cx="2463215" cy="622198"/>
            <a:chOff x="0" y="0"/>
            <a:chExt cx="3284287" cy="829597"/>
          </a:xfrm>
        </p:grpSpPr>
        <p:sp>
          <p:nvSpPr>
            <p:cNvPr id="19" name="Freeform 19"/>
            <p:cNvSpPr/>
            <p:nvPr/>
          </p:nvSpPr>
          <p:spPr>
            <a:xfrm>
              <a:off x="0" y="0"/>
              <a:ext cx="749636" cy="829597"/>
            </a:xfrm>
            <a:custGeom>
              <a:avLst/>
              <a:gdLst/>
              <a:ahLst/>
              <a:cxnLst/>
              <a:rect l="l" t="t" r="r" b="b"/>
              <a:pathLst>
                <a:path w="749636" h="829597">
                  <a:moveTo>
                    <a:pt x="0" y="0"/>
                  </a:moveTo>
                  <a:lnTo>
                    <a:pt x="749636" y="0"/>
                  </a:lnTo>
                  <a:lnTo>
                    <a:pt x="749636" y="829597"/>
                  </a:lnTo>
                  <a:lnTo>
                    <a:pt x="0" y="829597"/>
                  </a:lnTo>
                  <a:lnTo>
                    <a:pt x="0" y="0"/>
                  </a:lnTo>
                  <a:close/>
                </a:path>
              </a:pathLst>
            </a:custGeom>
            <a:blipFill>
              <a:blip r:embed="rId2"/>
              <a:stretch>
                <a:fillRect/>
              </a:stretch>
            </a:blipFill>
          </p:spPr>
          <p:txBody>
            <a:bodyPr/>
            <a:lstStyle/>
            <a:p>
              <a:endParaRPr lang="en-GB"/>
            </a:p>
          </p:txBody>
        </p:sp>
        <p:sp>
          <p:nvSpPr>
            <p:cNvPr id="20" name="Freeform 20"/>
            <p:cNvSpPr/>
            <p:nvPr/>
          </p:nvSpPr>
          <p:spPr>
            <a:xfrm>
              <a:off x="1204042" y="0"/>
              <a:ext cx="2080245" cy="829597"/>
            </a:xfrm>
            <a:custGeom>
              <a:avLst/>
              <a:gdLst/>
              <a:ahLst/>
              <a:cxnLst/>
              <a:rect l="l" t="t" r="r" b="b"/>
              <a:pathLst>
                <a:path w="2080245" h="829597">
                  <a:moveTo>
                    <a:pt x="0" y="0"/>
                  </a:moveTo>
                  <a:lnTo>
                    <a:pt x="2080245" y="0"/>
                  </a:lnTo>
                  <a:lnTo>
                    <a:pt x="2080245" y="829597"/>
                  </a:lnTo>
                  <a:lnTo>
                    <a:pt x="0" y="829597"/>
                  </a:lnTo>
                  <a:lnTo>
                    <a:pt x="0" y="0"/>
                  </a:lnTo>
                  <a:close/>
                </a:path>
              </a:pathLst>
            </a:custGeom>
            <a:blipFill>
              <a:blip r:embed="rId3"/>
              <a:stretch>
                <a:fillRect/>
              </a:stretch>
            </a:blipFill>
          </p:spPr>
          <p:txBody>
            <a:bodyPr/>
            <a:lstStyle/>
            <a:p>
              <a:endParaRPr lang="en-GB"/>
            </a:p>
          </p:txBody>
        </p:sp>
      </p:grpSp>
      <p:grpSp>
        <p:nvGrpSpPr>
          <p:cNvPr id="21" name="Group 21"/>
          <p:cNvGrpSpPr/>
          <p:nvPr/>
        </p:nvGrpSpPr>
        <p:grpSpPr>
          <a:xfrm>
            <a:off x="-3222295" y="406502"/>
            <a:ext cx="17376017" cy="797819"/>
            <a:chOff x="0" y="0"/>
            <a:chExt cx="3575312" cy="164160"/>
          </a:xfrm>
        </p:grpSpPr>
        <p:sp>
          <p:nvSpPr>
            <p:cNvPr id="22" name="Freeform 22"/>
            <p:cNvSpPr/>
            <p:nvPr/>
          </p:nvSpPr>
          <p:spPr>
            <a:xfrm>
              <a:off x="0" y="0"/>
              <a:ext cx="3575312" cy="164160"/>
            </a:xfrm>
            <a:custGeom>
              <a:avLst/>
              <a:gdLst/>
              <a:ahLst/>
              <a:cxnLst/>
              <a:rect l="l" t="t" r="r" b="b"/>
              <a:pathLst>
                <a:path w="3575312" h="164160">
                  <a:moveTo>
                    <a:pt x="0" y="0"/>
                  </a:moveTo>
                  <a:lnTo>
                    <a:pt x="3575312" y="0"/>
                  </a:lnTo>
                  <a:lnTo>
                    <a:pt x="3575312" y="164160"/>
                  </a:lnTo>
                  <a:lnTo>
                    <a:pt x="0" y="164160"/>
                  </a:lnTo>
                  <a:close/>
                </a:path>
              </a:pathLst>
            </a:custGeom>
            <a:solidFill>
              <a:srgbClr val="093294"/>
            </a:solidFill>
          </p:spPr>
          <p:txBody>
            <a:bodyPr/>
            <a:lstStyle/>
            <a:p>
              <a:endParaRPr lang="en-GB"/>
            </a:p>
          </p:txBody>
        </p:sp>
        <p:sp>
          <p:nvSpPr>
            <p:cNvPr id="23" name="TextBox 23"/>
            <p:cNvSpPr txBox="1"/>
            <p:nvPr/>
          </p:nvSpPr>
          <p:spPr>
            <a:xfrm>
              <a:off x="0" y="-38100"/>
              <a:ext cx="3575312" cy="202260"/>
            </a:xfrm>
            <a:prstGeom prst="rect">
              <a:avLst/>
            </a:prstGeom>
          </p:spPr>
          <p:txBody>
            <a:bodyPr lIns="50800" tIns="50800" rIns="50800" bIns="50800" rtlCol="0" anchor="ctr"/>
            <a:lstStyle/>
            <a:p>
              <a:pPr algn="ctr">
                <a:lnSpc>
                  <a:spcPts val="2659"/>
                </a:lnSpc>
              </a:pPr>
              <a:endParaRPr/>
            </a:p>
          </p:txBody>
        </p:sp>
      </p:grpSp>
      <p:sp>
        <p:nvSpPr>
          <p:cNvPr id="24" name="TextBox 24"/>
          <p:cNvSpPr txBox="1"/>
          <p:nvPr/>
        </p:nvSpPr>
        <p:spPr>
          <a:xfrm>
            <a:off x="400609" y="420789"/>
            <a:ext cx="15370840" cy="1490865"/>
          </a:xfrm>
          <a:prstGeom prst="rect">
            <a:avLst/>
          </a:prstGeom>
        </p:spPr>
        <p:txBody>
          <a:bodyPr lIns="0" tIns="0" rIns="0" bIns="0" rtlCol="0" anchor="t">
            <a:spAutoFit/>
          </a:bodyPr>
          <a:lstStyle/>
          <a:p>
            <a:pPr algn="l">
              <a:lnSpc>
                <a:spcPts val="6020"/>
              </a:lnSpc>
            </a:pPr>
            <a:r>
              <a:rPr lang="en-US" sz="4300" b="1" spc="-141">
                <a:solidFill>
                  <a:srgbClr val="FFFFFF"/>
                </a:solidFill>
                <a:latin typeface="Garet Bold"/>
                <a:ea typeface="Garet Bold"/>
                <a:cs typeface="Garet Bold"/>
                <a:sym typeface="Garet Bold"/>
              </a:rPr>
              <a:t>Practical and Evidence-Based Recommendations</a:t>
            </a:r>
          </a:p>
          <a:p>
            <a:pPr algn="l">
              <a:lnSpc>
                <a:spcPts val="6020"/>
              </a:lnSpc>
            </a:pPr>
            <a:endParaRPr lang="en-US" sz="4300" b="1" spc="-141">
              <a:solidFill>
                <a:srgbClr val="FFFFFF"/>
              </a:solidFill>
              <a:latin typeface="Garet Bold"/>
              <a:ea typeface="Garet Bold"/>
              <a:cs typeface="Garet Bold"/>
              <a:sym typeface="Garet Bold"/>
            </a:endParaRPr>
          </a:p>
        </p:txBody>
      </p:sp>
      <p:sp>
        <p:nvSpPr>
          <p:cNvPr id="25" name="TextBox 25"/>
          <p:cNvSpPr txBox="1"/>
          <p:nvPr/>
        </p:nvSpPr>
        <p:spPr>
          <a:xfrm>
            <a:off x="3740994" y="1551835"/>
            <a:ext cx="12448546" cy="8074663"/>
          </a:xfrm>
          <a:prstGeom prst="rect">
            <a:avLst/>
          </a:prstGeom>
        </p:spPr>
        <p:txBody>
          <a:bodyPr lIns="0" tIns="0" rIns="0" bIns="0" rtlCol="0" anchor="t">
            <a:spAutoFit/>
          </a:bodyPr>
          <a:lstStyle/>
          <a:p>
            <a:pPr algn="l">
              <a:lnSpc>
                <a:spcPts val="3508"/>
              </a:lnSpc>
              <a:spcBef>
                <a:spcPct val="0"/>
              </a:spcBef>
            </a:pPr>
            <a:r>
              <a:rPr lang="en-US" sz="2506" b="1">
                <a:solidFill>
                  <a:srgbClr val="093294"/>
                </a:solidFill>
                <a:latin typeface="Montserrat Bold"/>
                <a:ea typeface="Montserrat Bold"/>
                <a:cs typeface="Montserrat Bold"/>
                <a:sym typeface="Montserrat Bold"/>
              </a:rPr>
              <a:t>AI Governance Framework</a:t>
            </a:r>
          </a:p>
          <a:p>
            <a:pPr algn="l">
              <a:lnSpc>
                <a:spcPts val="2858"/>
              </a:lnSpc>
              <a:spcBef>
                <a:spcPct val="0"/>
              </a:spcBef>
            </a:pPr>
            <a:r>
              <a:rPr lang="en-US" sz="2041">
                <a:solidFill>
                  <a:srgbClr val="093294"/>
                </a:solidFill>
                <a:latin typeface="Montserrat"/>
                <a:ea typeface="Montserrat"/>
                <a:cs typeface="Montserrat"/>
                <a:sym typeface="Montserrat"/>
              </a:rPr>
              <a:t>Establish a dedicated AI ethics committee for recruitment. Regularly review algorithms for bias, transparency, and fairness (Hu, 2023).</a:t>
            </a:r>
          </a:p>
          <a:p>
            <a:pPr algn="l">
              <a:lnSpc>
                <a:spcPts val="2777"/>
              </a:lnSpc>
              <a:spcBef>
                <a:spcPct val="0"/>
              </a:spcBef>
            </a:pPr>
            <a:endParaRPr lang="en-US" sz="2041">
              <a:solidFill>
                <a:srgbClr val="093294"/>
              </a:solidFill>
              <a:latin typeface="Montserrat"/>
              <a:ea typeface="Montserrat"/>
              <a:cs typeface="Montserrat"/>
              <a:sym typeface="Montserrat"/>
            </a:endParaRPr>
          </a:p>
          <a:p>
            <a:pPr algn="l">
              <a:lnSpc>
                <a:spcPts val="3364"/>
              </a:lnSpc>
              <a:spcBef>
                <a:spcPct val="0"/>
              </a:spcBef>
            </a:pPr>
            <a:r>
              <a:rPr lang="en-US" sz="2403" b="1">
                <a:solidFill>
                  <a:srgbClr val="093294"/>
                </a:solidFill>
                <a:latin typeface="Montserrat Bold"/>
                <a:ea typeface="Montserrat Bold"/>
                <a:cs typeface="Montserrat Bold"/>
                <a:sym typeface="Montserrat Bold"/>
              </a:rPr>
              <a:t>Line Manager Recruitment Training</a:t>
            </a:r>
          </a:p>
          <a:p>
            <a:pPr algn="l">
              <a:lnSpc>
                <a:spcPts val="3005"/>
              </a:lnSpc>
              <a:spcBef>
                <a:spcPct val="0"/>
              </a:spcBef>
            </a:pPr>
            <a:r>
              <a:rPr lang="en-US" sz="2146">
                <a:solidFill>
                  <a:srgbClr val="093294"/>
                </a:solidFill>
                <a:latin typeface="Montserrat"/>
                <a:ea typeface="Montserrat"/>
                <a:cs typeface="Montserrat"/>
                <a:sym typeface="Montserrat"/>
              </a:rPr>
              <a:t>Roll out a global training module for line managers on structured interviews, behavioral interviewing, and inclusive hiring (Unilever, 2021a).</a:t>
            </a:r>
          </a:p>
          <a:p>
            <a:pPr algn="l">
              <a:lnSpc>
                <a:spcPts val="2777"/>
              </a:lnSpc>
              <a:spcBef>
                <a:spcPct val="0"/>
              </a:spcBef>
            </a:pPr>
            <a:endParaRPr lang="en-US" sz="2146">
              <a:solidFill>
                <a:srgbClr val="093294"/>
              </a:solidFill>
              <a:latin typeface="Montserrat"/>
              <a:ea typeface="Montserrat"/>
              <a:cs typeface="Montserrat"/>
              <a:sym typeface="Montserrat"/>
            </a:endParaRPr>
          </a:p>
          <a:p>
            <a:pPr algn="l">
              <a:lnSpc>
                <a:spcPts val="3364"/>
              </a:lnSpc>
              <a:spcBef>
                <a:spcPct val="0"/>
              </a:spcBef>
            </a:pPr>
            <a:r>
              <a:rPr lang="en-US" sz="2403" b="1">
                <a:solidFill>
                  <a:srgbClr val="093294"/>
                </a:solidFill>
                <a:latin typeface="Montserrat Bold"/>
                <a:ea typeface="Montserrat Bold"/>
                <a:cs typeface="Montserrat Bold"/>
                <a:sym typeface="Montserrat Bold"/>
              </a:rPr>
              <a:t>Enhanced Employer Branding</a:t>
            </a:r>
          </a:p>
          <a:p>
            <a:pPr algn="l">
              <a:lnSpc>
                <a:spcPts val="2418"/>
              </a:lnSpc>
              <a:spcBef>
                <a:spcPct val="0"/>
              </a:spcBef>
            </a:pPr>
            <a:r>
              <a:rPr lang="en-US" sz="1727">
                <a:solidFill>
                  <a:srgbClr val="093294"/>
                </a:solidFill>
                <a:latin typeface="Montserrat"/>
                <a:ea typeface="Montserrat"/>
                <a:cs typeface="Montserrat"/>
                <a:sym typeface="Montserrat"/>
              </a:rPr>
              <a:t>Create campaigns focused on sustainability, diversity, and innovation—targeting talent in digital, sustainability, and underrepresented communities.</a:t>
            </a:r>
          </a:p>
          <a:p>
            <a:pPr algn="l">
              <a:lnSpc>
                <a:spcPts val="2265"/>
              </a:lnSpc>
              <a:spcBef>
                <a:spcPct val="0"/>
              </a:spcBef>
            </a:pPr>
            <a:endParaRPr lang="en-US" sz="1727">
              <a:solidFill>
                <a:srgbClr val="093294"/>
              </a:solidFill>
              <a:latin typeface="Montserrat"/>
              <a:ea typeface="Montserrat"/>
              <a:cs typeface="Montserrat"/>
              <a:sym typeface="Montserrat"/>
            </a:endParaRPr>
          </a:p>
          <a:p>
            <a:pPr algn="l">
              <a:lnSpc>
                <a:spcPts val="3364"/>
              </a:lnSpc>
              <a:spcBef>
                <a:spcPct val="0"/>
              </a:spcBef>
            </a:pPr>
            <a:r>
              <a:rPr lang="en-US" sz="2403" b="1">
                <a:solidFill>
                  <a:srgbClr val="093294"/>
                </a:solidFill>
                <a:latin typeface="Montserrat Bold"/>
                <a:ea typeface="Montserrat Bold"/>
                <a:cs typeface="Montserrat Bold"/>
                <a:sym typeface="Montserrat Bold"/>
              </a:rPr>
              <a:t>Data-Driven Talent Forecasting</a:t>
            </a:r>
          </a:p>
          <a:p>
            <a:pPr algn="l">
              <a:lnSpc>
                <a:spcPts val="2418"/>
              </a:lnSpc>
              <a:spcBef>
                <a:spcPct val="0"/>
              </a:spcBef>
            </a:pPr>
            <a:r>
              <a:rPr lang="en-US" sz="1727">
                <a:solidFill>
                  <a:srgbClr val="093294"/>
                </a:solidFill>
                <a:latin typeface="Montserrat"/>
                <a:ea typeface="Montserrat"/>
                <a:cs typeface="Montserrat"/>
                <a:sym typeface="Montserrat"/>
              </a:rPr>
              <a:t> Leverage recruitment analytics: build predictive models for hiring demand across geographies, business units, and functions (Hu, 2023).</a:t>
            </a:r>
          </a:p>
          <a:p>
            <a:pPr algn="l">
              <a:lnSpc>
                <a:spcPts val="2777"/>
              </a:lnSpc>
              <a:spcBef>
                <a:spcPct val="0"/>
              </a:spcBef>
            </a:pPr>
            <a:endParaRPr lang="en-US" sz="1727">
              <a:solidFill>
                <a:srgbClr val="093294"/>
              </a:solidFill>
              <a:latin typeface="Montserrat"/>
              <a:ea typeface="Montserrat"/>
              <a:cs typeface="Montserrat"/>
              <a:sym typeface="Montserrat"/>
            </a:endParaRPr>
          </a:p>
          <a:p>
            <a:pPr algn="l">
              <a:lnSpc>
                <a:spcPts val="3364"/>
              </a:lnSpc>
              <a:spcBef>
                <a:spcPct val="0"/>
              </a:spcBef>
            </a:pPr>
            <a:r>
              <a:rPr lang="en-US" sz="2403" b="1">
                <a:solidFill>
                  <a:srgbClr val="093294"/>
                </a:solidFill>
                <a:latin typeface="Montserrat Bold"/>
                <a:ea typeface="Montserrat Bold"/>
                <a:cs typeface="Montserrat Bold"/>
                <a:sym typeface="Montserrat Bold"/>
              </a:rPr>
              <a:t>Strengthen University Partnerships</a:t>
            </a:r>
          </a:p>
          <a:p>
            <a:pPr algn="l">
              <a:lnSpc>
                <a:spcPts val="2265"/>
              </a:lnSpc>
              <a:spcBef>
                <a:spcPct val="0"/>
              </a:spcBef>
            </a:pPr>
            <a:r>
              <a:rPr lang="en-US" sz="1617">
                <a:solidFill>
                  <a:srgbClr val="093294"/>
                </a:solidFill>
                <a:latin typeface="Montserrat"/>
                <a:ea typeface="Montserrat"/>
                <a:cs typeface="Montserrat"/>
                <a:sym typeface="Montserrat"/>
              </a:rPr>
              <a:t>Deepen collaborations with universities in emerging markets; promote UFLP and internship programs to access high-potential, diverse talent early.</a:t>
            </a:r>
          </a:p>
          <a:p>
            <a:pPr algn="l">
              <a:lnSpc>
                <a:spcPts val="2835"/>
              </a:lnSpc>
              <a:spcBef>
                <a:spcPct val="0"/>
              </a:spcBef>
            </a:pPr>
            <a:endParaRPr lang="en-US" sz="1617">
              <a:solidFill>
                <a:srgbClr val="093294"/>
              </a:solidFill>
              <a:latin typeface="Montserrat"/>
              <a:ea typeface="Montserrat"/>
              <a:cs typeface="Montserrat"/>
              <a:sym typeface="Montserrat"/>
            </a:endParaRPr>
          </a:p>
          <a:p>
            <a:pPr algn="l">
              <a:lnSpc>
                <a:spcPts val="3276"/>
              </a:lnSpc>
              <a:spcBef>
                <a:spcPct val="0"/>
              </a:spcBef>
            </a:pPr>
            <a:r>
              <a:rPr lang="en-US" sz="2340" b="1">
                <a:solidFill>
                  <a:srgbClr val="093294"/>
                </a:solidFill>
                <a:latin typeface="Montserrat Bold"/>
                <a:ea typeface="Montserrat Bold"/>
                <a:cs typeface="Montserrat Bold"/>
                <a:sym typeface="Montserrat Bold"/>
              </a:rPr>
              <a:t>Improve Candidate Experience</a:t>
            </a:r>
          </a:p>
          <a:p>
            <a:pPr algn="l">
              <a:lnSpc>
                <a:spcPts val="2265"/>
              </a:lnSpc>
              <a:spcBef>
                <a:spcPct val="0"/>
              </a:spcBef>
            </a:pPr>
            <a:r>
              <a:rPr lang="en-US" sz="1617">
                <a:solidFill>
                  <a:srgbClr val="093294"/>
                </a:solidFill>
                <a:latin typeface="Montserrat"/>
                <a:ea typeface="Montserrat"/>
                <a:cs typeface="Montserrat"/>
                <a:sym typeface="Montserrat"/>
              </a:rPr>
              <a:t>Use feedback loops: survey candidates (successful and unsuccessful), particularly for digital and AI stages, to identify friction. Then refine assessment design.</a:t>
            </a:r>
          </a:p>
        </p:txBody>
      </p:sp>
      <p:sp>
        <p:nvSpPr>
          <p:cNvPr id="26" name="Freeform 26"/>
          <p:cNvSpPr/>
          <p:nvPr/>
        </p:nvSpPr>
        <p:spPr>
          <a:xfrm>
            <a:off x="719228" y="4174952"/>
            <a:ext cx="1917726" cy="1937097"/>
          </a:xfrm>
          <a:custGeom>
            <a:avLst/>
            <a:gdLst/>
            <a:ahLst/>
            <a:cxnLst/>
            <a:rect l="l" t="t" r="r" b="b"/>
            <a:pathLst>
              <a:path w="1917726" h="1937097">
                <a:moveTo>
                  <a:pt x="0" y="0"/>
                </a:moveTo>
                <a:lnTo>
                  <a:pt x="1917726" y="0"/>
                </a:lnTo>
                <a:lnTo>
                  <a:pt x="1917726" y="1937096"/>
                </a:lnTo>
                <a:lnTo>
                  <a:pt x="0" y="193709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7" name="TextBox 27"/>
          <p:cNvSpPr txBox="1"/>
          <p:nvPr/>
        </p:nvSpPr>
        <p:spPr>
          <a:xfrm>
            <a:off x="17259300" y="9082186"/>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07</a:t>
            </a:r>
          </a:p>
        </p:txBody>
      </p:sp>
      <p:grpSp>
        <p:nvGrpSpPr>
          <p:cNvPr id="28" name="Group 28"/>
          <p:cNvGrpSpPr/>
          <p:nvPr/>
        </p:nvGrpSpPr>
        <p:grpSpPr>
          <a:xfrm>
            <a:off x="14683398" y="310329"/>
            <a:ext cx="4420191" cy="893993"/>
            <a:chOff x="0" y="0"/>
            <a:chExt cx="909504" cy="183949"/>
          </a:xfrm>
        </p:grpSpPr>
        <p:sp>
          <p:nvSpPr>
            <p:cNvPr id="29" name="Freeform 29"/>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30" name="TextBox 30"/>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a:off x="0" y="10021551"/>
            <a:ext cx="18288000" cy="306929"/>
            <a:chOff x="0" y="0"/>
            <a:chExt cx="24384000" cy="409238"/>
          </a:xfrm>
        </p:grpSpPr>
        <p:grpSp>
          <p:nvGrpSpPr>
            <p:cNvPr id="3" name="Group 3"/>
            <p:cNvGrpSpPr/>
            <p:nvPr/>
          </p:nvGrpSpPr>
          <p:grpSpPr>
            <a:xfrm>
              <a:off x="0" y="0"/>
              <a:ext cx="6244115" cy="409238"/>
              <a:chOff x="0" y="0"/>
              <a:chExt cx="1233405" cy="80837"/>
            </a:xfrm>
          </p:grpSpPr>
          <p:sp>
            <p:nvSpPr>
              <p:cNvPr id="4" name="Freeform 4"/>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2036C7"/>
              </a:solidFill>
            </p:spPr>
            <p:txBody>
              <a:bodyPr/>
              <a:lstStyle/>
              <a:p>
                <a:endParaRPr lang="en-GB"/>
              </a:p>
            </p:txBody>
          </p:sp>
          <p:sp>
            <p:nvSpPr>
              <p:cNvPr id="5" name="TextBox 5"/>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8139885" y="0"/>
              <a:ext cx="6244115" cy="409238"/>
              <a:chOff x="0" y="0"/>
              <a:chExt cx="1233405" cy="80837"/>
            </a:xfrm>
          </p:grpSpPr>
          <p:sp>
            <p:nvSpPr>
              <p:cNvPr id="7" name="Freeform 7"/>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F66C4"/>
              </a:solidFill>
            </p:spPr>
            <p:txBody>
              <a:bodyPr/>
              <a:lstStyle/>
              <a:p>
                <a:endParaRPr lang="en-GB"/>
              </a:p>
            </p:txBody>
          </p:sp>
          <p:sp>
            <p:nvSpPr>
              <p:cNvPr id="8" name="TextBox 8"/>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1895770" y="0"/>
              <a:ext cx="6244115" cy="409238"/>
              <a:chOff x="0" y="0"/>
              <a:chExt cx="1233405" cy="80837"/>
            </a:xfrm>
          </p:grpSpPr>
          <p:sp>
            <p:nvSpPr>
              <p:cNvPr id="10" name="Freeform 10"/>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7CA44"/>
              </a:solidFill>
            </p:spPr>
            <p:txBody>
              <a:bodyPr/>
              <a:lstStyle/>
              <a:p>
                <a:endParaRPr lang="en-GB"/>
              </a:p>
            </p:txBody>
          </p:sp>
          <p:sp>
            <p:nvSpPr>
              <p:cNvPr id="11" name="TextBox 11"/>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6244115" y="0"/>
              <a:ext cx="6244115" cy="409238"/>
              <a:chOff x="0" y="0"/>
              <a:chExt cx="1233405" cy="80837"/>
            </a:xfrm>
          </p:grpSpPr>
          <p:sp>
            <p:nvSpPr>
              <p:cNvPr id="13" name="Freeform 13"/>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5EB5C9"/>
              </a:solidFill>
            </p:spPr>
            <p:txBody>
              <a:bodyPr/>
              <a:lstStyle/>
              <a:p>
                <a:endParaRPr lang="en-GB"/>
              </a:p>
            </p:txBody>
          </p:sp>
          <p:sp>
            <p:nvSpPr>
              <p:cNvPr id="14" name="TextBox 14"/>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grpSp>
        <p:nvGrpSpPr>
          <p:cNvPr id="15" name="Group 15"/>
          <p:cNvGrpSpPr/>
          <p:nvPr/>
        </p:nvGrpSpPr>
        <p:grpSpPr>
          <a:xfrm>
            <a:off x="15254091" y="406502"/>
            <a:ext cx="2463215" cy="622198"/>
            <a:chOff x="0" y="0"/>
            <a:chExt cx="3284287" cy="829597"/>
          </a:xfrm>
        </p:grpSpPr>
        <p:sp>
          <p:nvSpPr>
            <p:cNvPr id="16" name="Freeform 16"/>
            <p:cNvSpPr/>
            <p:nvPr/>
          </p:nvSpPr>
          <p:spPr>
            <a:xfrm>
              <a:off x="0" y="0"/>
              <a:ext cx="749636" cy="829597"/>
            </a:xfrm>
            <a:custGeom>
              <a:avLst/>
              <a:gdLst/>
              <a:ahLst/>
              <a:cxnLst/>
              <a:rect l="l" t="t" r="r" b="b"/>
              <a:pathLst>
                <a:path w="749636" h="829597">
                  <a:moveTo>
                    <a:pt x="0" y="0"/>
                  </a:moveTo>
                  <a:lnTo>
                    <a:pt x="749636" y="0"/>
                  </a:lnTo>
                  <a:lnTo>
                    <a:pt x="749636" y="829597"/>
                  </a:lnTo>
                  <a:lnTo>
                    <a:pt x="0" y="829597"/>
                  </a:lnTo>
                  <a:lnTo>
                    <a:pt x="0" y="0"/>
                  </a:lnTo>
                  <a:close/>
                </a:path>
              </a:pathLst>
            </a:custGeom>
            <a:blipFill>
              <a:blip r:embed="rId2"/>
              <a:stretch>
                <a:fillRect/>
              </a:stretch>
            </a:blipFill>
          </p:spPr>
          <p:txBody>
            <a:bodyPr/>
            <a:lstStyle/>
            <a:p>
              <a:endParaRPr lang="en-GB"/>
            </a:p>
          </p:txBody>
        </p:sp>
        <p:sp>
          <p:nvSpPr>
            <p:cNvPr id="17" name="Freeform 17"/>
            <p:cNvSpPr/>
            <p:nvPr/>
          </p:nvSpPr>
          <p:spPr>
            <a:xfrm>
              <a:off x="1204042" y="0"/>
              <a:ext cx="2080245" cy="829597"/>
            </a:xfrm>
            <a:custGeom>
              <a:avLst/>
              <a:gdLst/>
              <a:ahLst/>
              <a:cxnLst/>
              <a:rect l="l" t="t" r="r" b="b"/>
              <a:pathLst>
                <a:path w="2080245" h="829597">
                  <a:moveTo>
                    <a:pt x="0" y="0"/>
                  </a:moveTo>
                  <a:lnTo>
                    <a:pt x="2080245" y="0"/>
                  </a:lnTo>
                  <a:lnTo>
                    <a:pt x="2080245" y="829597"/>
                  </a:lnTo>
                  <a:lnTo>
                    <a:pt x="0" y="829597"/>
                  </a:lnTo>
                  <a:lnTo>
                    <a:pt x="0" y="0"/>
                  </a:lnTo>
                  <a:close/>
                </a:path>
              </a:pathLst>
            </a:custGeom>
            <a:blipFill>
              <a:blip r:embed="rId3"/>
              <a:stretch>
                <a:fillRect/>
              </a:stretch>
            </a:blipFill>
          </p:spPr>
          <p:txBody>
            <a:bodyPr/>
            <a:lstStyle/>
            <a:p>
              <a:endParaRPr lang="en-GB"/>
            </a:p>
          </p:txBody>
        </p:sp>
      </p:grpSp>
      <p:grpSp>
        <p:nvGrpSpPr>
          <p:cNvPr id="18" name="Group 18"/>
          <p:cNvGrpSpPr/>
          <p:nvPr/>
        </p:nvGrpSpPr>
        <p:grpSpPr>
          <a:xfrm>
            <a:off x="-3222295" y="406502"/>
            <a:ext cx="17376017" cy="797819"/>
            <a:chOff x="0" y="0"/>
            <a:chExt cx="3575312" cy="164160"/>
          </a:xfrm>
        </p:grpSpPr>
        <p:sp>
          <p:nvSpPr>
            <p:cNvPr id="19" name="Freeform 19"/>
            <p:cNvSpPr/>
            <p:nvPr/>
          </p:nvSpPr>
          <p:spPr>
            <a:xfrm>
              <a:off x="0" y="0"/>
              <a:ext cx="3575312" cy="164160"/>
            </a:xfrm>
            <a:custGeom>
              <a:avLst/>
              <a:gdLst/>
              <a:ahLst/>
              <a:cxnLst/>
              <a:rect l="l" t="t" r="r" b="b"/>
              <a:pathLst>
                <a:path w="3575312" h="164160">
                  <a:moveTo>
                    <a:pt x="0" y="0"/>
                  </a:moveTo>
                  <a:lnTo>
                    <a:pt x="3575312" y="0"/>
                  </a:lnTo>
                  <a:lnTo>
                    <a:pt x="3575312" y="164160"/>
                  </a:lnTo>
                  <a:lnTo>
                    <a:pt x="0" y="164160"/>
                  </a:lnTo>
                  <a:close/>
                </a:path>
              </a:pathLst>
            </a:custGeom>
            <a:solidFill>
              <a:srgbClr val="093294"/>
            </a:solidFill>
          </p:spPr>
          <p:txBody>
            <a:bodyPr/>
            <a:lstStyle/>
            <a:p>
              <a:endParaRPr lang="en-GB"/>
            </a:p>
          </p:txBody>
        </p:sp>
        <p:sp>
          <p:nvSpPr>
            <p:cNvPr id="20" name="TextBox 20"/>
            <p:cNvSpPr txBox="1"/>
            <p:nvPr/>
          </p:nvSpPr>
          <p:spPr>
            <a:xfrm>
              <a:off x="0" y="-38100"/>
              <a:ext cx="3575312" cy="202260"/>
            </a:xfrm>
            <a:prstGeom prst="rect">
              <a:avLst/>
            </a:prstGeom>
          </p:spPr>
          <p:txBody>
            <a:bodyPr lIns="50800" tIns="50800" rIns="50800" bIns="50800" rtlCol="0" anchor="ctr"/>
            <a:lstStyle/>
            <a:p>
              <a:pPr algn="ctr">
                <a:lnSpc>
                  <a:spcPts val="2659"/>
                </a:lnSpc>
              </a:pPr>
              <a:endParaRPr/>
            </a:p>
          </p:txBody>
        </p:sp>
      </p:grpSp>
      <p:sp>
        <p:nvSpPr>
          <p:cNvPr id="21" name="TextBox 21"/>
          <p:cNvSpPr txBox="1"/>
          <p:nvPr/>
        </p:nvSpPr>
        <p:spPr>
          <a:xfrm>
            <a:off x="2145361" y="2505811"/>
            <a:ext cx="14340337" cy="6655843"/>
          </a:xfrm>
          <a:prstGeom prst="rect">
            <a:avLst/>
          </a:prstGeom>
        </p:spPr>
        <p:txBody>
          <a:bodyPr lIns="0" tIns="0" rIns="0" bIns="0" rtlCol="0" anchor="t">
            <a:spAutoFit/>
          </a:bodyPr>
          <a:lstStyle/>
          <a:p>
            <a:pPr algn="l">
              <a:lnSpc>
                <a:spcPts val="3865"/>
              </a:lnSpc>
            </a:pPr>
            <a:r>
              <a:rPr lang="en-US" sz="2760">
                <a:solidFill>
                  <a:srgbClr val="000000"/>
                </a:solidFill>
                <a:latin typeface="Montserrat"/>
                <a:ea typeface="Montserrat"/>
                <a:cs typeface="Montserrat"/>
                <a:sym typeface="Montserrat"/>
              </a:rPr>
              <a:t>Unilever uses</a:t>
            </a:r>
            <a:r>
              <a:rPr lang="en-US" sz="2760" b="1">
                <a:solidFill>
                  <a:srgbClr val="000000"/>
                </a:solidFill>
                <a:latin typeface="Montserrat Bold"/>
                <a:ea typeface="Montserrat Bold"/>
                <a:cs typeface="Montserrat Bold"/>
                <a:sym typeface="Montserrat Bold"/>
              </a:rPr>
              <a:t> a digital and data-driven recruitment model,</a:t>
            </a:r>
            <a:r>
              <a:rPr lang="en-US" sz="2760">
                <a:solidFill>
                  <a:srgbClr val="000000"/>
                </a:solidFill>
                <a:latin typeface="Montserrat"/>
                <a:ea typeface="Montserrat"/>
                <a:cs typeface="Montserrat"/>
                <a:sym typeface="Montserrat"/>
              </a:rPr>
              <a:t> integrating AI tools, gamified assessments, and </a:t>
            </a:r>
            <a:r>
              <a:rPr lang="en-US" sz="2760" b="1">
                <a:solidFill>
                  <a:srgbClr val="000000"/>
                </a:solidFill>
                <a:latin typeface="Montserrat Bold"/>
                <a:ea typeface="Montserrat Bold"/>
                <a:cs typeface="Montserrat Bold"/>
                <a:sym typeface="Montserrat Bold"/>
              </a:rPr>
              <a:t>RPO</a:t>
            </a:r>
            <a:r>
              <a:rPr lang="en-US" sz="2760">
                <a:solidFill>
                  <a:srgbClr val="000000"/>
                </a:solidFill>
                <a:latin typeface="Montserrat"/>
                <a:ea typeface="Montserrat"/>
                <a:cs typeface="Montserrat"/>
                <a:sym typeface="Montserrat"/>
              </a:rPr>
              <a:t> (Recruitment Process Outsourcing) partnerships to scale hiring globally (Unilever PLC, 2025).</a:t>
            </a:r>
          </a:p>
          <a:p>
            <a:pPr algn="l">
              <a:lnSpc>
                <a:spcPts val="3865"/>
              </a:lnSpc>
            </a:pPr>
            <a:endParaRPr lang="en-US" sz="2760">
              <a:solidFill>
                <a:srgbClr val="000000"/>
              </a:solidFill>
              <a:latin typeface="Montserrat"/>
              <a:ea typeface="Montserrat"/>
              <a:cs typeface="Montserrat"/>
              <a:sym typeface="Montserrat"/>
            </a:endParaRPr>
          </a:p>
          <a:p>
            <a:pPr algn="l">
              <a:lnSpc>
                <a:spcPts val="3865"/>
              </a:lnSpc>
            </a:pPr>
            <a:r>
              <a:rPr lang="en-US" sz="2760">
                <a:solidFill>
                  <a:srgbClr val="000000"/>
                </a:solidFill>
                <a:latin typeface="Montserrat"/>
                <a:ea typeface="Montserrat"/>
                <a:cs typeface="Montserrat"/>
                <a:sym typeface="Montserrat"/>
              </a:rPr>
              <a:t>Line managers play a </a:t>
            </a:r>
            <a:r>
              <a:rPr lang="en-US" sz="2760" b="1">
                <a:solidFill>
                  <a:srgbClr val="000000"/>
                </a:solidFill>
                <a:latin typeface="Montserrat Bold"/>
                <a:ea typeface="Montserrat Bold"/>
                <a:cs typeface="Montserrat Bold"/>
                <a:sym typeface="Montserrat Bold"/>
              </a:rPr>
              <a:t>central role</a:t>
            </a:r>
            <a:r>
              <a:rPr lang="en-US" sz="2760">
                <a:solidFill>
                  <a:srgbClr val="000000"/>
                </a:solidFill>
                <a:latin typeface="Montserrat"/>
                <a:ea typeface="Montserrat"/>
                <a:cs typeface="Montserrat"/>
                <a:sym typeface="Montserrat"/>
              </a:rPr>
              <a:t> throughout the process, from job design and interviews to onboarding new hires.</a:t>
            </a:r>
          </a:p>
          <a:p>
            <a:pPr algn="l">
              <a:lnSpc>
                <a:spcPts val="3865"/>
              </a:lnSpc>
            </a:pPr>
            <a:endParaRPr lang="en-US" sz="2760">
              <a:solidFill>
                <a:srgbClr val="000000"/>
              </a:solidFill>
              <a:latin typeface="Montserrat"/>
              <a:ea typeface="Montserrat"/>
              <a:cs typeface="Montserrat"/>
              <a:sym typeface="Montserrat"/>
            </a:endParaRPr>
          </a:p>
          <a:p>
            <a:pPr algn="l">
              <a:lnSpc>
                <a:spcPts val="3865"/>
              </a:lnSpc>
            </a:pPr>
            <a:r>
              <a:rPr lang="en-US" sz="2760">
                <a:solidFill>
                  <a:srgbClr val="000000"/>
                </a:solidFill>
                <a:latin typeface="Montserrat"/>
                <a:ea typeface="Montserrat"/>
                <a:cs typeface="Montserrat"/>
                <a:sym typeface="Montserrat"/>
              </a:rPr>
              <a:t>Recruitment is </a:t>
            </a:r>
            <a:r>
              <a:rPr lang="en-US" sz="2760" b="1">
                <a:solidFill>
                  <a:srgbClr val="000000"/>
                </a:solidFill>
                <a:latin typeface="Montserrat Bold"/>
                <a:ea typeface="Montserrat Bold"/>
                <a:cs typeface="Montserrat Bold"/>
                <a:sym typeface="Montserrat Bold"/>
              </a:rPr>
              <a:t>aligned with</a:t>
            </a:r>
            <a:r>
              <a:rPr lang="en-US" sz="2760">
                <a:solidFill>
                  <a:srgbClr val="000000"/>
                </a:solidFill>
                <a:latin typeface="Montserrat"/>
                <a:ea typeface="Montserrat"/>
                <a:cs typeface="Montserrat"/>
                <a:sym typeface="Montserrat"/>
              </a:rPr>
              <a:t> Unilever’s strategic priorities, including purpose-led leadership, talent pipeline development, and sustainability objectives (Quy Ly and ORCID, 2025).</a:t>
            </a:r>
          </a:p>
          <a:p>
            <a:pPr algn="l">
              <a:lnSpc>
                <a:spcPts val="3865"/>
              </a:lnSpc>
            </a:pPr>
            <a:endParaRPr lang="en-US" sz="2760">
              <a:solidFill>
                <a:srgbClr val="000000"/>
              </a:solidFill>
              <a:latin typeface="Montserrat"/>
              <a:ea typeface="Montserrat"/>
              <a:cs typeface="Montserrat"/>
              <a:sym typeface="Montserrat"/>
            </a:endParaRPr>
          </a:p>
          <a:p>
            <a:pPr algn="l">
              <a:lnSpc>
                <a:spcPts val="3865"/>
              </a:lnSpc>
            </a:pPr>
            <a:r>
              <a:rPr lang="en-US" sz="2760">
                <a:solidFill>
                  <a:srgbClr val="000000"/>
                </a:solidFill>
                <a:latin typeface="Montserrat"/>
                <a:ea typeface="Montserrat"/>
                <a:cs typeface="Montserrat"/>
                <a:sym typeface="Montserrat"/>
              </a:rPr>
              <a:t>Key challenges remain, such as </a:t>
            </a:r>
            <a:r>
              <a:rPr lang="en-US" sz="2760" b="1">
                <a:solidFill>
                  <a:srgbClr val="000000"/>
                </a:solidFill>
                <a:latin typeface="Montserrat Bold"/>
                <a:ea typeface="Montserrat Bold"/>
                <a:cs typeface="Montserrat Bold"/>
                <a:sym typeface="Montserrat Bold"/>
              </a:rPr>
              <a:t>managing bias risks, ensuring consistency across local markets</a:t>
            </a:r>
            <a:r>
              <a:rPr lang="en-US" sz="2760">
                <a:solidFill>
                  <a:srgbClr val="000000"/>
                </a:solidFill>
                <a:latin typeface="Montserrat"/>
                <a:ea typeface="Montserrat"/>
                <a:cs typeface="Montserrat"/>
                <a:sym typeface="Montserrat"/>
              </a:rPr>
              <a:t>, and competing for top global talent.</a:t>
            </a:r>
          </a:p>
          <a:p>
            <a:pPr algn="l">
              <a:lnSpc>
                <a:spcPts val="2725"/>
              </a:lnSpc>
            </a:pPr>
            <a:endParaRPr lang="en-US" sz="2760">
              <a:solidFill>
                <a:srgbClr val="000000"/>
              </a:solidFill>
              <a:latin typeface="Montserrat"/>
              <a:ea typeface="Montserrat"/>
              <a:cs typeface="Montserrat"/>
              <a:sym typeface="Montserrat"/>
            </a:endParaRPr>
          </a:p>
        </p:txBody>
      </p:sp>
      <p:grpSp>
        <p:nvGrpSpPr>
          <p:cNvPr id="22" name="Group 22"/>
          <p:cNvGrpSpPr/>
          <p:nvPr/>
        </p:nvGrpSpPr>
        <p:grpSpPr>
          <a:xfrm rot="5400000">
            <a:off x="997393" y="2779513"/>
            <a:ext cx="654555" cy="572735"/>
            <a:chOff x="0" y="0"/>
            <a:chExt cx="812800" cy="711200"/>
          </a:xfrm>
        </p:grpSpPr>
        <p:sp>
          <p:nvSpPr>
            <p:cNvPr id="23" name="Freeform 23"/>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0345E4"/>
            </a:solidFill>
          </p:spPr>
          <p:txBody>
            <a:bodyPr/>
            <a:lstStyle/>
            <a:p>
              <a:endParaRPr lang="en-GB"/>
            </a:p>
          </p:txBody>
        </p:sp>
        <p:sp>
          <p:nvSpPr>
            <p:cNvPr id="24" name="TextBox 24"/>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sp>
        <p:nvSpPr>
          <p:cNvPr id="25" name="TextBox 25"/>
          <p:cNvSpPr txBox="1"/>
          <p:nvPr/>
        </p:nvSpPr>
        <p:spPr>
          <a:xfrm>
            <a:off x="1028700" y="402854"/>
            <a:ext cx="4046755" cy="728916"/>
          </a:xfrm>
          <a:prstGeom prst="rect">
            <a:avLst/>
          </a:prstGeom>
        </p:spPr>
        <p:txBody>
          <a:bodyPr lIns="0" tIns="0" rIns="0" bIns="0" rtlCol="0" anchor="t">
            <a:spAutoFit/>
          </a:bodyPr>
          <a:lstStyle/>
          <a:p>
            <a:pPr algn="l">
              <a:lnSpc>
                <a:spcPts val="6020"/>
              </a:lnSpc>
            </a:pPr>
            <a:r>
              <a:rPr lang="en-US" sz="4300" b="1" spc="-141">
                <a:solidFill>
                  <a:srgbClr val="FFFFFF"/>
                </a:solidFill>
                <a:latin typeface="Garet Bold"/>
                <a:ea typeface="Garet Bold"/>
                <a:cs typeface="Garet Bold"/>
                <a:sym typeface="Garet Bold"/>
              </a:rPr>
              <a:t>Key Takeways</a:t>
            </a:r>
          </a:p>
        </p:txBody>
      </p:sp>
      <p:sp>
        <p:nvSpPr>
          <p:cNvPr id="26" name="TextBox 26"/>
          <p:cNvSpPr txBox="1"/>
          <p:nvPr/>
        </p:nvSpPr>
        <p:spPr>
          <a:xfrm>
            <a:off x="17259300" y="9082186"/>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08</a:t>
            </a:r>
          </a:p>
        </p:txBody>
      </p:sp>
      <p:grpSp>
        <p:nvGrpSpPr>
          <p:cNvPr id="27" name="Group 27"/>
          <p:cNvGrpSpPr/>
          <p:nvPr/>
        </p:nvGrpSpPr>
        <p:grpSpPr>
          <a:xfrm rot="5400000">
            <a:off x="997393" y="4445939"/>
            <a:ext cx="654555" cy="572735"/>
            <a:chOff x="0" y="0"/>
            <a:chExt cx="812800" cy="711200"/>
          </a:xfrm>
        </p:grpSpPr>
        <p:sp>
          <p:nvSpPr>
            <p:cNvPr id="28" name="Freeform 28"/>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5EB5C9"/>
            </a:solidFill>
          </p:spPr>
          <p:txBody>
            <a:bodyPr/>
            <a:lstStyle/>
            <a:p>
              <a:endParaRPr lang="en-GB"/>
            </a:p>
          </p:txBody>
        </p:sp>
        <p:sp>
          <p:nvSpPr>
            <p:cNvPr id="29" name="TextBox 29"/>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30" name="Group 30"/>
          <p:cNvGrpSpPr/>
          <p:nvPr/>
        </p:nvGrpSpPr>
        <p:grpSpPr>
          <a:xfrm rot="5400000">
            <a:off x="997393" y="6112365"/>
            <a:ext cx="654555" cy="572735"/>
            <a:chOff x="0" y="0"/>
            <a:chExt cx="812800" cy="711200"/>
          </a:xfrm>
        </p:grpSpPr>
        <p:sp>
          <p:nvSpPr>
            <p:cNvPr id="31" name="Freeform 31"/>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D8A200"/>
            </a:solidFill>
          </p:spPr>
          <p:txBody>
            <a:bodyPr/>
            <a:lstStyle/>
            <a:p>
              <a:endParaRPr lang="en-GB"/>
            </a:p>
          </p:txBody>
        </p:sp>
        <p:sp>
          <p:nvSpPr>
            <p:cNvPr id="32" name="TextBox 32"/>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33" name="Group 33"/>
          <p:cNvGrpSpPr/>
          <p:nvPr/>
        </p:nvGrpSpPr>
        <p:grpSpPr>
          <a:xfrm rot="5400000">
            <a:off x="997393" y="7778791"/>
            <a:ext cx="654555" cy="572735"/>
            <a:chOff x="0" y="0"/>
            <a:chExt cx="812800" cy="711200"/>
          </a:xfrm>
        </p:grpSpPr>
        <p:sp>
          <p:nvSpPr>
            <p:cNvPr id="34" name="Freeform 34"/>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35" name="TextBox 35"/>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36" name="Group 36"/>
          <p:cNvGrpSpPr/>
          <p:nvPr/>
        </p:nvGrpSpPr>
        <p:grpSpPr>
          <a:xfrm>
            <a:off x="14683398" y="310329"/>
            <a:ext cx="4420191" cy="893993"/>
            <a:chOff x="0" y="0"/>
            <a:chExt cx="909504" cy="183949"/>
          </a:xfrm>
        </p:grpSpPr>
        <p:sp>
          <p:nvSpPr>
            <p:cNvPr id="37" name="Freeform 37"/>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38" name="TextBox 38"/>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a:off x="0" y="10021551"/>
            <a:ext cx="18288000" cy="306929"/>
            <a:chOff x="0" y="0"/>
            <a:chExt cx="24384000" cy="409238"/>
          </a:xfrm>
        </p:grpSpPr>
        <p:grpSp>
          <p:nvGrpSpPr>
            <p:cNvPr id="3" name="Group 3"/>
            <p:cNvGrpSpPr/>
            <p:nvPr/>
          </p:nvGrpSpPr>
          <p:grpSpPr>
            <a:xfrm>
              <a:off x="0" y="0"/>
              <a:ext cx="6244115" cy="409238"/>
              <a:chOff x="0" y="0"/>
              <a:chExt cx="1233405" cy="80837"/>
            </a:xfrm>
          </p:grpSpPr>
          <p:sp>
            <p:nvSpPr>
              <p:cNvPr id="4" name="Freeform 4"/>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2036C7"/>
              </a:solidFill>
            </p:spPr>
            <p:txBody>
              <a:bodyPr/>
              <a:lstStyle/>
              <a:p>
                <a:endParaRPr lang="en-GB"/>
              </a:p>
            </p:txBody>
          </p:sp>
          <p:sp>
            <p:nvSpPr>
              <p:cNvPr id="5" name="TextBox 5"/>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8139885" y="0"/>
              <a:ext cx="6244115" cy="409238"/>
              <a:chOff x="0" y="0"/>
              <a:chExt cx="1233405" cy="80837"/>
            </a:xfrm>
          </p:grpSpPr>
          <p:sp>
            <p:nvSpPr>
              <p:cNvPr id="7" name="Freeform 7"/>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F66C4"/>
              </a:solidFill>
            </p:spPr>
            <p:txBody>
              <a:bodyPr/>
              <a:lstStyle/>
              <a:p>
                <a:endParaRPr lang="en-GB"/>
              </a:p>
            </p:txBody>
          </p:sp>
          <p:sp>
            <p:nvSpPr>
              <p:cNvPr id="8" name="TextBox 8"/>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1895770" y="0"/>
              <a:ext cx="6244115" cy="409238"/>
              <a:chOff x="0" y="0"/>
              <a:chExt cx="1233405" cy="80837"/>
            </a:xfrm>
          </p:grpSpPr>
          <p:sp>
            <p:nvSpPr>
              <p:cNvPr id="10" name="Freeform 10"/>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7CA44"/>
              </a:solidFill>
            </p:spPr>
            <p:txBody>
              <a:bodyPr/>
              <a:lstStyle/>
              <a:p>
                <a:endParaRPr lang="en-GB"/>
              </a:p>
            </p:txBody>
          </p:sp>
          <p:sp>
            <p:nvSpPr>
              <p:cNvPr id="11" name="TextBox 11"/>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6244115" y="0"/>
              <a:ext cx="6244115" cy="409238"/>
              <a:chOff x="0" y="0"/>
              <a:chExt cx="1233405" cy="80837"/>
            </a:xfrm>
          </p:grpSpPr>
          <p:sp>
            <p:nvSpPr>
              <p:cNvPr id="13" name="Freeform 13"/>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5EB5C9"/>
              </a:solidFill>
            </p:spPr>
            <p:txBody>
              <a:bodyPr/>
              <a:lstStyle/>
              <a:p>
                <a:endParaRPr lang="en-GB"/>
              </a:p>
            </p:txBody>
          </p:sp>
          <p:sp>
            <p:nvSpPr>
              <p:cNvPr id="14" name="TextBox 14"/>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sp>
        <p:nvSpPr>
          <p:cNvPr id="15" name="Freeform 15"/>
          <p:cNvSpPr/>
          <p:nvPr/>
        </p:nvSpPr>
        <p:spPr>
          <a:xfrm>
            <a:off x="0" y="0"/>
            <a:ext cx="18288000" cy="7384937"/>
          </a:xfrm>
          <a:custGeom>
            <a:avLst/>
            <a:gdLst/>
            <a:ahLst/>
            <a:cxnLst/>
            <a:rect l="l" t="t" r="r" b="b"/>
            <a:pathLst>
              <a:path w="18288000" h="7384937">
                <a:moveTo>
                  <a:pt x="0" y="0"/>
                </a:moveTo>
                <a:lnTo>
                  <a:pt x="18288000" y="0"/>
                </a:lnTo>
                <a:lnTo>
                  <a:pt x="18288000" y="7384937"/>
                </a:lnTo>
                <a:lnTo>
                  <a:pt x="0" y="7384937"/>
                </a:lnTo>
                <a:lnTo>
                  <a:pt x="0" y="0"/>
                </a:lnTo>
                <a:close/>
              </a:path>
            </a:pathLst>
          </a:custGeom>
          <a:blipFill>
            <a:blip r:embed="rId2">
              <a:alphaModFix amt="35000"/>
            </a:blip>
            <a:stretch>
              <a:fillRect t="-12846" b="-52143"/>
            </a:stretch>
          </a:blipFill>
        </p:spPr>
        <p:txBody>
          <a:bodyPr/>
          <a:lstStyle/>
          <a:p>
            <a:endParaRPr lang="en-GB"/>
          </a:p>
        </p:txBody>
      </p:sp>
      <p:sp>
        <p:nvSpPr>
          <p:cNvPr id="16" name="Freeform 16"/>
          <p:cNvSpPr/>
          <p:nvPr/>
        </p:nvSpPr>
        <p:spPr>
          <a:xfrm>
            <a:off x="14805976" y="454818"/>
            <a:ext cx="658988" cy="729280"/>
          </a:xfrm>
          <a:custGeom>
            <a:avLst/>
            <a:gdLst/>
            <a:ahLst/>
            <a:cxnLst/>
            <a:rect l="l" t="t" r="r" b="b"/>
            <a:pathLst>
              <a:path w="658988" h="729280">
                <a:moveTo>
                  <a:pt x="0" y="0"/>
                </a:moveTo>
                <a:lnTo>
                  <a:pt x="658988" y="0"/>
                </a:lnTo>
                <a:lnTo>
                  <a:pt x="658988" y="729280"/>
                </a:lnTo>
                <a:lnTo>
                  <a:pt x="0" y="729280"/>
                </a:lnTo>
                <a:lnTo>
                  <a:pt x="0" y="0"/>
                </a:lnTo>
                <a:close/>
              </a:path>
            </a:pathLst>
          </a:custGeom>
          <a:blipFill>
            <a:blip r:embed="rId3"/>
            <a:stretch>
              <a:fillRect/>
            </a:stretch>
          </a:blipFill>
        </p:spPr>
        <p:txBody>
          <a:bodyPr/>
          <a:lstStyle/>
          <a:p>
            <a:endParaRPr lang="en-GB"/>
          </a:p>
        </p:txBody>
      </p:sp>
      <p:sp>
        <p:nvSpPr>
          <p:cNvPr id="17" name="Freeform 17"/>
          <p:cNvSpPr/>
          <p:nvPr/>
        </p:nvSpPr>
        <p:spPr>
          <a:xfrm>
            <a:off x="15864423" y="454818"/>
            <a:ext cx="1828697" cy="729280"/>
          </a:xfrm>
          <a:custGeom>
            <a:avLst/>
            <a:gdLst/>
            <a:ahLst/>
            <a:cxnLst/>
            <a:rect l="l" t="t" r="r" b="b"/>
            <a:pathLst>
              <a:path w="1828697" h="729280">
                <a:moveTo>
                  <a:pt x="0" y="0"/>
                </a:moveTo>
                <a:lnTo>
                  <a:pt x="1828697" y="0"/>
                </a:lnTo>
                <a:lnTo>
                  <a:pt x="1828697" y="729280"/>
                </a:lnTo>
                <a:lnTo>
                  <a:pt x="0" y="729280"/>
                </a:lnTo>
                <a:lnTo>
                  <a:pt x="0" y="0"/>
                </a:lnTo>
                <a:close/>
              </a:path>
            </a:pathLst>
          </a:custGeom>
          <a:blipFill>
            <a:blip r:embed="rId4"/>
            <a:stretch>
              <a:fillRect/>
            </a:stretch>
          </a:blipFill>
        </p:spPr>
        <p:txBody>
          <a:bodyPr/>
          <a:lstStyle/>
          <a:p>
            <a:endParaRPr lang="en-GB"/>
          </a:p>
        </p:txBody>
      </p:sp>
      <p:grpSp>
        <p:nvGrpSpPr>
          <p:cNvPr id="18" name="Group 18"/>
          <p:cNvGrpSpPr/>
          <p:nvPr/>
        </p:nvGrpSpPr>
        <p:grpSpPr>
          <a:xfrm>
            <a:off x="14683398" y="310329"/>
            <a:ext cx="4420191" cy="893993"/>
            <a:chOff x="0" y="0"/>
            <a:chExt cx="909504" cy="183949"/>
          </a:xfrm>
        </p:grpSpPr>
        <p:sp>
          <p:nvSpPr>
            <p:cNvPr id="19" name="Freeform 19"/>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20" name="TextBox 20"/>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
        <p:nvSpPr>
          <p:cNvPr id="21" name="TextBox 21"/>
          <p:cNvSpPr txBox="1"/>
          <p:nvPr/>
        </p:nvSpPr>
        <p:spPr>
          <a:xfrm>
            <a:off x="1452503" y="7327787"/>
            <a:ext cx="9901311" cy="2546466"/>
          </a:xfrm>
          <a:prstGeom prst="rect">
            <a:avLst/>
          </a:prstGeom>
        </p:spPr>
        <p:txBody>
          <a:bodyPr lIns="0" tIns="0" rIns="0" bIns="0" rtlCol="0" anchor="t">
            <a:spAutoFit/>
          </a:bodyPr>
          <a:lstStyle/>
          <a:p>
            <a:pPr algn="l">
              <a:lnSpc>
                <a:spcPts val="3999"/>
              </a:lnSpc>
            </a:pPr>
            <a:endParaRPr dirty="0"/>
          </a:p>
          <a:p>
            <a:pPr>
              <a:lnSpc>
                <a:spcPts val="3999"/>
              </a:lnSpc>
            </a:pPr>
            <a:r>
              <a:rPr lang="en-US" sz="2856" dirty="0">
                <a:solidFill>
                  <a:srgbClr val="231F20"/>
                </a:solidFill>
                <a:latin typeface="Garet"/>
                <a:ea typeface="Garet"/>
                <a:cs typeface="Garet"/>
                <a:sym typeface="Garet"/>
              </a:rPr>
              <a:t>Student’s Name : Md Shah Alam</a:t>
            </a:r>
          </a:p>
          <a:p>
            <a:pPr>
              <a:lnSpc>
                <a:spcPts val="3999"/>
              </a:lnSpc>
            </a:pPr>
            <a:r>
              <a:rPr lang="en-US" sz="2856" dirty="0">
                <a:solidFill>
                  <a:srgbClr val="231F20"/>
                </a:solidFill>
                <a:latin typeface="Garet"/>
                <a:ea typeface="Garet"/>
                <a:cs typeface="Garet"/>
                <a:sym typeface="Garet"/>
              </a:rPr>
              <a:t>Student ID : 2431302</a:t>
            </a:r>
          </a:p>
          <a:p>
            <a:pPr algn="l">
              <a:lnSpc>
                <a:spcPts val="3999"/>
              </a:lnSpc>
            </a:pPr>
            <a:endParaRPr lang="en-US" sz="2856" dirty="0">
              <a:solidFill>
                <a:srgbClr val="231F20"/>
              </a:solidFill>
              <a:latin typeface="Garet"/>
              <a:ea typeface="Garet"/>
              <a:cs typeface="Garet"/>
              <a:sym typeface="Garet"/>
            </a:endParaRPr>
          </a:p>
          <a:p>
            <a:pPr algn="l">
              <a:lnSpc>
                <a:spcPts val="3999"/>
              </a:lnSpc>
            </a:pPr>
            <a:endParaRPr lang="en-US" sz="2856" dirty="0">
              <a:solidFill>
                <a:srgbClr val="231F20"/>
              </a:solidFill>
              <a:latin typeface="Garet"/>
              <a:ea typeface="Garet"/>
              <a:cs typeface="Garet"/>
              <a:sym typeface="Garet"/>
            </a:endParaRPr>
          </a:p>
        </p:txBody>
      </p:sp>
      <p:sp>
        <p:nvSpPr>
          <p:cNvPr id="22" name="TextBox 22"/>
          <p:cNvSpPr txBox="1"/>
          <p:nvPr/>
        </p:nvSpPr>
        <p:spPr>
          <a:xfrm>
            <a:off x="9624529" y="5185723"/>
            <a:ext cx="7634771" cy="1819606"/>
          </a:xfrm>
          <a:prstGeom prst="rect">
            <a:avLst/>
          </a:prstGeom>
        </p:spPr>
        <p:txBody>
          <a:bodyPr lIns="0" tIns="0" rIns="0" bIns="0" rtlCol="0" anchor="t">
            <a:spAutoFit/>
          </a:bodyPr>
          <a:lstStyle/>
          <a:p>
            <a:pPr algn="l">
              <a:lnSpc>
                <a:spcPts val="14950"/>
              </a:lnSpc>
            </a:pPr>
            <a:r>
              <a:rPr lang="en-US" sz="10678" b="1">
                <a:solidFill>
                  <a:srgbClr val="0C0B98"/>
                </a:solidFill>
                <a:latin typeface="Garet Bold"/>
                <a:ea typeface="Garet Bold"/>
                <a:cs typeface="Garet Bold"/>
                <a:sym typeface="Garet Bold"/>
              </a:rPr>
              <a:t>Q&amp;A Time!</a:t>
            </a:r>
          </a:p>
        </p:txBody>
      </p:sp>
      <p:sp>
        <p:nvSpPr>
          <p:cNvPr id="23" name="TextBox 23"/>
          <p:cNvSpPr txBox="1"/>
          <p:nvPr/>
        </p:nvSpPr>
        <p:spPr>
          <a:xfrm>
            <a:off x="17259300" y="9082186"/>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09</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a:off x="0" y="10021551"/>
            <a:ext cx="18288000" cy="306929"/>
            <a:chOff x="0" y="0"/>
            <a:chExt cx="24384000" cy="409238"/>
          </a:xfrm>
        </p:grpSpPr>
        <p:grpSp>
          <p:nvGrpSpPr>
            <p:cNvPr id="3" name="Group 3"/>
            <p:cNvGrpSpPr/>
            <p:nvPr/>
          </p:nvGrpSpPr>
          <p:grpSpPr>
            <a:xfrm>
              <a:off x="0" y="0"/>
              <a:ext cx="6244115" cy="409238"/>
              <a:chOff x="0" y="0"/>
              <a:chExt cx="1233405" cy="80837"/>
            </a:xfrm>
          </p:grpSpPr>
          <p:sp>
            <p:nvSpPr>
              <p:cNvPr id="4" name="Freeform 4"/>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2036C7"/>
              </a:solidFill>
            </p:spPr>
            <p:txBody>
              <a:bodyPr/>
              <a:lstStyle/>
              <a:p>
                <a:endParaRPr lang="en-GB"/>
              </a:p>
            </p:txBody>
          </p:sp>
          <p:sp>
            <p:nvSpPr>
              <p:cNvPr id="5" name="TextBox 5"/>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8139885" y="0"/>
              <a:ext cx="6244115" cy="409238"/>
              <a:chOff x="0" y="0"/>
              <a:chExt cx="1233405" cy="80837"/>
            </a:xfrm>
          </p:grpSpPr>
          <p:sp>
            <p:nvSpPr>
              <p:cNvPr id="7" name="Freeform 7"/>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F66C4"/>
              </a:solidFill>
            </p:spPr>
            <p:txBody>
              <a:bodyPr/>
              <a:lstStyle/>
              <a:p>
                <a:endParaRPr lang="en-GB"/>
              </a:p>
            </p:txBody>
          </p:sp>
          <p:sp>
            <p:nvSpPr>
              <p:cNvPr id="8" name="TextBox 8"/>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1895770" y="0"/>
              <a:ext cx="6244115" cy="409238"/>
              <a:chOff x="0" y="0"/>
              <a:chExt cx="1233405" cy="80837"/>
            </a:xfrm>
          </p:grpSpPr>
          <p:sp>
            <p:nvSpPr>
              <p:cNvPr id="10" name="Freeform 10"/>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7CA44"/>
              </a:solidFill>
            </p:spPr>
            <p:txBody>
              <a:bodyPr/>
              <a:lstStyle/>
              <a:p>
                <a:endParaRPr lang="en-GB"/>
              </a:p>
            </p:txBody>
          </p:sp>
          <p:sp>
            <p:nvSpPr>
              <p:cNvPr id="11" name="TextBox 11"/>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6244115" y="0"/>
              <a:ext cx="6244115" cy="409238"/>
              <a:chOff x="0" y="0"/>
              <a:chExt cx="1233405" cy="80837"/>
            </a:xfrm>
          </p:grpSpPr>
          <p:sp>
            <p:nvSpPr>
              <p:cNvPr id="13" name="Freeform 13"/>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5EB5C9"/>
              </a:solidFill>
            </p:spPr>
            <p:txBody>
              <a:bodyPr/>
              <a:lstStyle/>
              <a:p>
                <a:endParaRPr lang="en-GB"/>
              </a:p>
            </p:txBody>
          </p:sp>
          <p:sp>
            <p:nvSpPr>
              <p:cNvPr id="14" name="TextBox 14"/>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sp>
        <p:nvSpPr>
          <p:cNvPr id="15" name="Freeform 15"/>
          <p:cNvSpPr/>
          <p:nvPr/>
        </p:nvSpPr>
        <p:spPr>
          <a:xfrm>
            <a:off x="0" y="-1028700"/>
            <a:ext cx="18449705" cy="8229600"/>
          </a:xfrm>
          <a:custGeom>
            <a:avLst/>
            <a:gdLst/>
            <a:ahLst/>
            <a:cxnLst/>
            <a:rect l="l" t="t" r="r" b="b"/>
            <a:pathLst>
              <a:path w="18449705" h="8229600">
                <a:moveTo>
                  <a:pt x="0" y="0"/>
                </a:moveTo>
                <a:lnTo>
                  <a:pt x="18449705" y="0"/>
                </a:lnTo>
                <a:lnTo>
                  <a:pt x="18449705" y="8229600"/>
                </a:lnTo>
                <a:lnTo>
                  <a:pt x="0" y="8229600"/>
                </a:lnTo>
                <a:lnTo>
                  <a:pt x="0" y="0"/>
                </a:lnTo>
                <a:close/>
              </a:path>
            </a:pathLst>
          </a:custGeom>
          <a:blipFill>
            <a:blip r:embed="rId2">
              <a:alphaModFix amt="19999"/>
            </a:blip>
            <a:stretch>
              <a:fillRect t="-24682" b="-24682"/>
            </a:stretch>
          </a:blipFill>
        </p:spPr>
        <p:txBody>
          <a:bodyPr/>
          <a:lstStyle/>
          <a:p>
            <a:endParaRPr lang="en-GB"/>
          </a:p>
        </p:txBody>
      </p:sp>
      <p:sp>
        <p:nvSpPr>
          <p:cNvPr id="16" name="Freeform 16"/>
          <p:cNvSpPr/>
          <p:nvPr/>
        </p:nvSpPr>
        <p:spPr>
          <a:xfrm>
            <a:off x="14805976" y="454818"/>
            <a:ext cx="658988" cy="729280"/>
          </a:xfrm>
          <a:custGeom>
            <a:avLst/>
            <a:gdLst/>
            <a:ahLst/>
            <a:cxnLst/>
            <a:rect l="l" t="t" r="r" b="b"/>
            <a:pathLst>
              <a:path w="658988" h="729280">
                <a:moveTo>
                  <a:pt x="0" y="0"/>
                </a:moveTo>
                <a:lnTo>
                  <a:pt x="658988" y="0"/>
                </a:lnTo>
                <a:lnTo>
                  <a:pt x="658988" y="729280"/>
                </a:lnTo>
                <a:lnTo>
                  <a:pt x="0" y="729280"/>
                </a:lnTo>
                <a:lnTo>
                  <a:pt x="0" y="0"/>
                </a:lnTo>
                <a:close/>
              </a:path>
            </a:pathLst>
          </a:custGeom>
          <a:blipFill>
            <a:blip r:embed="rId3"/>
            <a:stretch>
              <a:fillRect/>
            </a:stretch>
          </a:blipFill>
        </p:spPr>
        <p:txBody>
          <a:bodyPr/>
          <a:lstStyle/>
          <a:p>
            <a:endParaRPr lang="en-GB"/>
          </a:p>
        </p:txBody>
      </p:sp>
      <p:sp>
        <p:nvSpPr>
          <p:cNvPr id="17" name="Freeform 17"/>
          <p:cNvSpPr/>
          <p:nvPr/>
        </p:nvSpPr>
        <p:spPr>
          <a:xfrm>
            <a:off x="15864423" y="454818"/>
            <a:ext cx="1828697" cy="729280"/>
          </a:xfrm>
          <a:custGeom>
            <a:avLst/>
            <a:gdLst/>
            <a:ahLst/>
            <a:cxnLst/>
            <a:rect l="l" t="t" r="r" b="b"/>
            <a:pathLst>
              <a:path w="1828697" h="729280">
                <a:moveTo>
                  <a:pt x="0" y="0"/>
                </a:moveTo>
                <a:lnTo>
                  <a:pt x="1828697" y="0"/>
                </a:lnTo>
                <a:lnTo>
                  <a:pt x="1828697" y="729280"/>
                </a:lnTo>
                <a:lnTo>
                  <a:pt x="0" y="729280"/>
                </a:lnTo>
                <a:lnTo>
                  <a:pt x="0" y="0"/>
                </a:lnTo>
                <a:close/>
              </a:path>
            </a:pathLst>
          </a:custGeom>
          <a:blipFill>
            <a:blip r:embed="rId4"/>
            <a:stretch>
              <a:fillRect/>
            </a:stretch>
          </a:blipFill>
        </p:spPr>
        <p:txBody>
          <a:bodyPr/>
          <a:lstStyle/>
          <a:p>
            <a:endParaRPr lang="en-GB"/>
          </a:p>
        </p:txBody>
      </p:sp>
      <p:sp>
        <p:nvSpPr>
          <p:cNvPr id="18" name="TextBox 18"/>
          <p:cNvSpPr txBox="1"/>
          <p:nvPr/>
        </p:nvSpPr>
        <p:spPr>
          <a:xfrm>
            <a:off x="1618423" y="7610013"/>
            <a:ext cx="15860742" cy="1553222"/>
          </a:xfrm>
          <a:prstGeom prst="rect">
            <a:avLst/>
          </a:prstGeom>
        </p:spPr>
        <p:txBody>
          <a:bodyPr lIns="0" tIns="0" rIns="0" bIns="0" rtlCol="0" anchor="t">
            <a:spAutoFit/>
          </a:bodyPr>
          <a:lstStyle/>
          <a:p>
            <a:pPr algn="l">
              <a:lnSpc>
                <a:spcPts val="3122"/>
              </a:lnSpc>
            </a:pPr>
            <a:r>
              <a:rPr lang="en-US" sz="2230" b="1">
                <a:solidFill>
                  <a:srgbClr val="231F20"/>
                </a:solidFill>
                <a:latin typeface="Montserrat Bold"/>
                <a:ea typeface="Montserrat Bold"/>
                <a:cs typeface="Montserrat Bold"/>
                <a:sym typeface="Montserrat Bold"/>
              </a:rPr>
              <a:t>Unilever </a:t>
            </a:r>
            <a:r>
              <a:rPr lang="en-US" sz="2230">
                <a:solidFill>
                  <a:srgbClr val="231F20"/>
                </a:solidFill>
                <a:latin typeface="Montserrat"/>
                <a:ea typeface="Montserrat"/>
                <a:cs typeface="Montserrat"/>
                <a:sym typeface="Montserrat"/>
              </a:rPr>
              <a:t>places a strong emphasis on learning and development as part of its human capital strategy. By investing in both technical and leadership skills, Unilever aims to build a “</a:t>
            </a:r>
            <a:r>
              <a:rPr lang="en-US" sz="2230" b="1">
                <a:solidFill>
                  <a:srgbClr val="231F20"/>
                </a:solidFill>
                <a:latin typeface="Montserrat Bold"/>
                <a:ea typeface="Montserrat Bold"/>
                <a:cs typeface="Montserrat Bold"/>
                <a:sym typeface="Montserrat Bold"/>
              </a:rPr>
              <a:t>future-fit</a:t>
            </a:r>
            <a:r>
              <a:rPr lang="en-US" sz="2230">
                <a:solidFill>
                  <a:srgbClr val="231F20"/>
                </a:solidFill>
                <a:latin typeface="Montserrat"/>
                <a:ea typeface="Montserrat"/>
                <a:cs typeface="Montserrat"/>
                <a:sym typeface="Montserrat"/>
              </a:rPr>
              <a:t>” workforce capable of driving sustainable growth (Unilever, 2021c). This section explores Unilever’s current training practices, the role of line managers, how training aligns with business strategy, key challenges, and practical recommendations.</a:t>
            </a:r>
          </a:p>
        </p:txBody>
      </p:sp>
      <p:sp>
        <p:nvSpPr>
          <p:cNvPr id="19" name="TextBox 19"/>
          <p:cNvSpPr txBox="1"/>
          <p:nvPr/>
        </p:nvSpPr>
        <p:spPr>
          <a:xfrm>
            <a:off x="17259300" y="9172575"/>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10</a:t>
            </a:r>
          </a:p>
        </p:txBody>
      </p:sp>
      <p:sp>
        <p:nvSpPr>
          <p:cNvPr id="20" name="TextBox 20"/>
          <p:cNvSpPr txBox="1"/>
          <p:nvPr/>
        </p:nvSpPr>
        <p:spPr>
          <a:xfrm>
            <a:off x="1452503" y="5478863"/>
            <a:ext cx="14411920" cy="1451868"/>
          </a:xfrm>
          <a:prstGeom prst="rect">
            <a:avLst/>
          </a:prstGeom>
        </p:spPr>
        <p:txBody>
          <a:bodyPr lIns="0" tIns="0" rIns="0" bIns="0" rtlCol="0" anchor="t">
            <a:spAutoFit/>
          </a:bodyPr>
          <a:lstStyle/>
          <a:p>
            <a:pPr algn="l">
              <a:lnSpc>
                <a:spcPts val="11907"/>
              </a:lnSpc>
            </a:pPr>
            <a:r>
              <a:rPr lang="en-US" sz="8505" b="1">
                <a:solidFill>
                  <a:srgbClr val="0C0B98"/>
                </a:solidFill>
                <a:latin typeface="Garet Bold"/>
                <a:ea typeface="Garet Bold"/>
                <a:cs typeface="Garet Bold"/>
                <a:sym typeface="Garet Bold"/>
              </a:rPr>
              <a:t>Training &amp; Development </a:t>
            </a:r>
          </a:p>
        </p:txBody>
      </p:sp>
      <p:sp>
        <p:nvSpPr>
          <p:cNvPr id="21" name="TextBox 21"/>
          <p:cNvSpPr txBox="1"/>
          <p:nvPr/>
        </p:nvSpPr>
        <p:spPr>
          <a:xfrm>
            <a:off x="1028700" y="106481"/>
            <a:ext cx="9901311" cy="3059427"/>
          </a:xfrm>
          <a:prstGeom prst="rect">
            <a:avLst/>
          </a:prstGeom>
        </p:spPr>
        <p:txBody>
          <a:bodyPr lIns="0" tIns="0" rIns="0" bIns="0" rtlCol="0" anchor="t">
            <a:spAutoFit/>
          </a:bodyPr>
          <a:lstStyle/>
          <a:p>
            <a:pPr algn="l">
              <a:lnSpc>
                <a:spcPts val="3999"/>
              </a:lnSpc>
            </a:pPr>
            <a:endParaRPr dirty="0"/>
          </a:p>
          <a:p>
            <a:pPr marL="616805" lvl="1" indent="-308402">
              <a:lnSpc>
                <a:spcPts val="3999"/>
              </a:lnSpc>
              <a:buFont typeface="Arial"/>
              <a:buChar char="•"/>
            </a:pPr>
            <a:r>
              <a:rPr lang="en-US" sz="2856" b="1" dirty="0">
                <a:solidFill>
                  <a:srgbClr val="041F60"/>
                </a:solidFill>
                <a:latin typeface="Garet Bold"/>
                <a:ea typeface="Garet Bold"/>
                <a:cs typeface="Garet Bold"/>
                <a:sym typeface="Garet Bold"/>
              </a:rPr>
              <a:t>Student’s Name: </a:t>
            </a:r>
            <a:r>
              <a:rPr lang="en-US" sz="2856" b="1" dirty="0" err="1">
                <a:solidFill>
                  <a:srgbClr val="041F60"/>
                </a:solidFill>
                <a:latin typeface="Garet Bold"/>
                <a:ea typeface="Garet Bold"/>
                <a:cs typeface="Garet Bold"/>
                <a:sym typeface="Garet Bold"/>
              </a:rPr>
              <a:t>Merajur</a:t>
            </a:r>
            <a:r>
              <a:rPr lang="en-US" sz="2856" b="1" dirty="0">
                <a:solidFill>
                  <a:srgbClr val="041F60"/>
                </a:solidFill>
                <a:latin typeface="Garet Bold"/>
                <a:ea typeface="Garet Bold"/>
                <a:cs typeface="Garet Bold"/>
                <a:sym typeface="Garet Bold"/>
              </a:rPr>
              <a:t> Rahman Wahid</a:t>
            </a:r>
          </a:p>
          <a:p>
            <a:pPr marL="616805" lvl="1" indent="-308402">
              <a:lnSpc>
                <a:spcPts val="3999"/>
              </a:lnSpc>
              <a:buFont typeface="Arial"/>
              <a:buChar char="•"/>
            </a:pPr>
            <a:r>
              <a:rPr lang="en-US" sz="2856" b="1" dirty="0">
                <a:solidFill>
                  <a:srgbClr val="041F60"/>
                </a:solidFill>
                <a:latin typeface="Garet Bold"/>
                <a:ea typeface="Garet Bold"/>
                <a:cs typeface="Garet Bold"/>
                <a:sym typeface="Garet Bold"/>
              </a:rPr>
              <a:t>Student ID: 2505508</a:t>
            </a:r>
          </a:p>
          <a:p>
            <a:pPr algn="l">
              <a:lnSpc>
                <a:spcPts val="3999"/>
              </a:lnSpc>
            </a:pPr>
            <a:endParaRPr lang="en-US" sz="2856" b="1" dirty="0">
              <a:solidFill>
                <a:srgbClr val="041F60"/>
              </a:solidFill>
              <a:latin typeface="Garet Bold"/>
              <a:ea typeface="Garet Bold"/>
              <a:cs typeface="Garet Bold"/>
              <a:sym typeface="Garet Bold"/>
            </a:endParaRPr>
          </a:p>
          <a:p>
            <a:pPr algn="l">
              <a:lnSpc>
                <a:spcPts val="3999"/>
              </a:lnSpc>
            </a:pPr>
            <a:endParaRPr lang="en-US" sz="2856" b="1" dirty="0">
              <a:solidFill>
                <a:srgbClr val="041F60"/>
              </a:solidFill>
              <a:latin typeface="Garet Bold"/>
              <a:ea typeface="Garet Bold"/>
              <a:cs typeface="Garet Bold"/>
              <a:sym typeface="Garet Bold"/>
            </a:endParaRPr>
          </a:p>
          <a:p>
            <a:pPr algn="l">
              <a:lnSpc>
                <a:spcPts val="3999"/>
              </a:lnSpc>
            </a:pPr>
            <a:endParaRPr lang="en-US" sz="2856" b="1" dirty="0">
              <a:solidFill>
                <a:srgbClr val="041F60"/>
              </a:solidFill>
              <a:latin typeface="Garet Bold"/>
              <a:ea typeface="Garet Bold"/>
              <a:cs typeface="Garet Bold"/>
              <a:sym typeface="Garet Bold"/>
            </a:endParaRPr>
          </a:p>
        </p:txBody>
      </p:sp>
      <p:grpSp>
        <p:nvGrpSpPr>
          <p:cNvPr id="22" name="Group 22"/>
          <p:cNvGrpSpPr/>
          <p:nvPr/>
        </p:nvGrpSpPr>
        <p:grpSpPr>
          <a:xfrm>
            <a:off x="14683398" y="310329"/>
            <a:ext cx="4420191" cy="893993"/>
            <a:chOff x="0" y="0"/>
            <a:chExt cx="909504" cy="183949"/>
          </a:xfrm>
        </p:grpSpPr>
        <p:sp>
          <p:nvSpPr>
            <p:cNvPr id="23" name="Freeform 23"/>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24" name="TextBox 24"/>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a:off x="15254091" y="406502"/>
            <a:ext cx="2463215" cy="622198"/>
            <a:chOff x="0" y="0"/>
            <a:chExt cx="3284287" cy="829597"/>
          </a:xfrm>
        </p:grpSpPr>
        <p:sp>
          <p:nvSpPr>
            <p:cNvPr id="3" name="Freeform 3"/>
            <p:cNvSpPr/>
            <p:nvPr/>
          </p:nvSpPr>
          <p:spPr>
            <a:xfrm>
              <a:off x="0" y="0"/>
              <a:ext cx="749636" cy="829597"/>
            </a:xfrm>
            <a:custGeom>
              <a:avLst/>
              <a:gdLst/>
              <a:ahLst/>
              <a:cxnLst/>
              <a:rect l="l" t="t" r="r" b="b"/>
              <a:pathLst>
                <a:path w="749636" h="829597">
                  <a:moveTo>
                    <a:pt x="0" y="0"/>
                  </a:moveTo>
                  <a:lnTo>
                    <a:pt x="749636" y="0"/>
                  </a:lnTo>
                  <a:lnTo>
                    <a:pt x="749636" y="829597"/>
                  </a:lnTo>
                  <a:lnTo>
                    <a:pt x="0" y="829597"/>
                  </a:lnTo>
                  <a:lnTo>
                    <a:pt x="0" y="0"/>
                  </a:lnTo>
                  <a:close/>
                </a:path>
              </a:pathLst>
            </a:custGeom>
            <a:blipFill>
              <a:blip r:embed="rId2"/>
              <a:stretch>
                <a:fillRect/>
              </a:stretch>
            </a:blipFill>
          </p:spPr>
          <p:txBody>
            <a:bodyPr/>
            <a:lstStyle/>
            <a:p>
              <a:endParaRPr lang="en-GB"/>
            </a:p>
          </p:txBody>
        </p:sp>
        <p:sp>
          <p:nvSpPr>
            <p:cNvPr id="4" name="Freeform 4"/>
            <p:cNvSpPr/>
            <p:nvPr/>
          </p:nvSpPr>
          <p:spPr>
            <a:xfrm>
              <a:off x="1204042" y="0"/>
              <a:ext cx="2080245" cy="829597"/>
            </a:xfrm>
            <a:custGeom>
              <a:avLst/>
              <a:gdLst/>
              <a:ahLst/>
              <a:cxnLst/>
              <a:rect l="l" t="t" r="r" b="b"/>
              <a:pathLst>
                <a:path w="2080245" h="829597">
                  <a:moveTo>
                    <a:pt x="0" y="0"/>
                  </a:moveTo>
                  <a:lnTo>
                    <a:pt x="2080245" y="0"/>
                  </a:lnTo>
                  <a:lnTo>
                    <a:pt x="2080245" y="829597"/>
                  </a:lnTo>
                  <a:lnTo>
                    <a:pt x="0" y="829597"/>
                  </a:lnTo>
                  <a:lnTo>
                    <a:pt x="0" y="0"/>
                  </a:lnTo>
                  <a:close/>
                </a:path>
              </a:pathLst>
            </a:custGeom>
            <a:blipFill>
              <a:blip r:embed="rId3"/>
              <a:stretch>
                <a:fillRect/>
              </a:stretch>
            </a:blipFill>
          </p:spPr>
          <p:txBody>
            <a:bodyPr/>
            <a:lstStyle/>
            <a:p>
              <a:endParaRPr lang="en-GB"/>
            </a:p>
          </p:txBody>
        </p:sp>
      </p:grpSp>
      <p:sp>
        <p:nvSpPr>
          <p:cNvPr id="5" name="TextBox 5"/>
          <p:cNvSpPr txBox="1"/>
          <p:nvPr/>
        </p:nvSpPr>
        <p:spPr>
          <a:xfrm>
            <a:off x="3272403" y="1793281"/>
            <a:ext cx="13759577" cy="8189816"/>
          </a:xfrm>
          <a:prstGeom prst="rect">
            <a:avLst/>
          </a:prstGeom>
        </p:spPr>
        <p:txBody>
          <a:bodyPr lIns="0" tIns="0" rIns="0" bIns="0" rtlCol="0" anchor="t">
            <a:spAutoFit/>
          </a:bodyPr>
          <a:lstStyle/>
          <a:p>
            <a:pPr algn="l">
              <a:lnSpc>
                <a:spcPts val="3137"/>
              </a:lnSpc>
            </a:pPr>
            <a:r>
              <a:rPr lang="en-US" sz="2241" b="1">
                <a:solidFill>
                  <a:srgbClr val="000000"/>
                </a:solidFill>
                <a:latin typeface="Montserrat Bold"/>
                <a:ea typeface="Montserrat Bold"/>
                <a:cs typeface="Montserrat Bold"/>
                <a:sym typeface="Montserrat Bold"/>
              </a:rPr>
              <a:t>Future-Fit Plan:</a:t>
            </a:r>
            <a:r>
              <a:rPr lang="en-US" sz="2241">
                <a:solidFill>
                  <a:srgbClr val="000000"/>
                </a:solidFill>
                <a:latin typeface="Montserrat"/>
                <a:ea typeface="Montserrat"/>
                <a:cs typeface="Montserrat"/>
                <a:sym typeface="Montserrat"/>
              </a:rPr>
              <a:t> Every employee is encouraged to build a personalized “Future Fit Plan” that aligns personal purpose with skills they want to develop.</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Online Learning Platform:</a:t>
            </a:r>
            <a:r>
              <a:rPr lang="en-US" sz="2241">
                <a:solidFill>
                  <a:srgbClr val="000000"/>
                </a:solidFill>
                <a:latin typeface="Montserrat"/>
                <a:ea typeface="Montserrat"/>
                <a:cs typeface="Montserrat"/>
                <a:sym typeface="Montserrat"/>
              </a:rPr>
              <a:t> Unilever provides a 24/7 digital learning hub with 100,000+ pieces of content in 20 languages, developed with leading business schools and external partners (Unilever, 2022).</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Functional Academies:</a:t>
            </a:r>
            <a:r>
              <a:rPr lang="en-US" sz="2241">
                <a:solidFill>
                  <a:srgbClr val="000000"/>
                </a:solidFill>
                <a:latin typeface="Montserrat"/>
                <a:ea typeface="Montserrat"/>
                <a:cs typeface="Montserrat"/>
                <a:sym typeface="Montserrat"/>
              </a:rPr>
              <a:t> Dedicated academies such as Supply Chain Academy, Customer Development Academy, Finance Academy, etc., deliver role-specific skills.</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Certification Programs:</a:t>
            </a:r>
            <a:r>
              <a:rPr lang="en-US" sz="2241">
                <a:solidFill>
                  <a:srgbClr val="000000"/>
                </a:solidFill>
                <a:latin typeface="Montserrat"/>
                <a:ea typeface="Montserrat"/>
                <a:cs typeface="Montserrat"/>
                <a:sym typeface="Montserrat"/>
              </a:rPr>
              <a:t> Employees can earn external professional certifications, e.g., ACCA for finance staff, coach certification for HR and leaders.</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On-the-job Learning:</a:t>
            </a:r>
            <a:r>
              <a:rPr lang="en-US" sz="2241">
                <a:solidFill>
                  <a:srgbClr val="000000"/>
                </a:solidFill>
                <a:latin typeface="Montserrat"/>
                <a:ea typeface="Montserrat"/>
                <a:cs typeface="Montserrat"/>
                <a:sym typeface="Montserrat"/>
              </a:rPr>
              <a:t> Projects, job rotations, and experiential learning are strongly encouraged; internal talent marketplace (Flex) allows staff to take on new roles or part-time assignments.</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Mentoring &amp; Coaching:</a:t>
            </a:r>
            <a:r>
              <a:rPr lang="en-US" sz="2241">
                <a:solidFill>
                  <a:srgbClr val="000000"/>
                </a:solidFill>
                <a:latin typeface="Montserrat"/>
                <a:ea typeface="Montserrat"/>
                <a:cs typeface="Montserrat"/>
                <a:sym typeface="Montserrat"/>
              </a:rPr>
              <a:t> Cross-functional leaders act as mentors, and there is structured leadership development for all levels — not just senior management.</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Weekly Learning Hour:</a:t>
            </a:r>
            <a:r>
              <a:rPr lang="en-US" sz="2241">
                <a:solidFill>
                  <a:srgbClr val="000000"/>
                </a:solidFill>
                <a:latin typeface="Montserrat"/>
                <a:ea typeface="Montserrat"/>
                <a:cs typeface="Montserrat"/>
                <a:sym typeface="Montserrat"/>
              </a:rPr>
              <a:t> Employees participate in “Learning Hour” – one hour each week for live masterclasses on priority future skills like agile delivery, e-commerce, and digital capability.</a:t>
            </a:r>
          </a:p>
        </p:txBody>
      </p:sp>
      <p:grpSp>
        <p:nvGrpSpPr>
          <p:cNvPr id="6" name="Group 6"/>
          <p:cNvGrpSpPr/>
          <p:nvPr/>
        </p:nvGrpSpPr>
        <p:grpSpPr>
          <a:xfrm>
            <a:off x="-3222295" y="342849"/>
            <a:ext cx="17376017" cy="861473"/>
            <a:chOff x="0" y="0"/>
            <a:chExt cx="3575312" cy="177258"/>
          </a:xfrm>
        </p:grpSpPr>
        <p:sp>
          <p:nvSpPr>
            <p:cNvPr id="7" name="Freeform 7"/>
            <p:cNvSpPr/>
            <p:nvPr/>
          </p:nvSpPr>
          <p:spPr>
            <a:xfrm>
              <a:off x="0" y="0"/>
              <a:ext cx="3575312" cy="177258"/>
            </a:xfrm>
            <a:custGeom>
              <a:avLst/>
              <a:gdLst/>
              <a:ahLst/>
              <a:cxnLst/>
              <a:rect l="l" t="t" r="r" b="b"/>
              <a:pathLst>
                <a:path w="3575312" h="177258">
                  <a:moveTo>
                    <a:pt x="0" y="0"/>
                  </a:moveTo>
                  <a:lnTo>
                    <a:pt x="3575312" y="0"/>
                  </a:lnTo>
                  <a:lnTo>
                    <a:pt x="3575312" y="177258"/>
                  </a:lnTo>
                  <a:lnTo>
                    <a:pt x="0" y="177258"/>
                  </a:lnTo>
                  <a:close/>
                </a:path>
              </a:pathLst>
            </a:custGeom>
            <a:solidFill>
              <a:srgbClr val="0C0B98"/>
            </a:solidFill>
          </p:spPr>
          <p:txBody>
            <a:bodyPr/>
            <a:lstStyle/>
            <a:p>
              <a:endParaRPr lang="en-GB"/>
            </a:p>
          </p:txBody>
        </p:sp>
        <p:sp>
          <p:nvSpPr>
            <p:cNvPr id="8" name="TextBox 8"/>
            <p:cNvSpPr txBox="1"/>
            <p:nvPr/>
          </p:nvSpPr>
          <p:spPr>
            <a:xfrm>
              <a:off x="0" y="-38100"/>
              <a:ext cx="3575312" cy="215358"/>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rot="5400000">
            <a:off x="2659946" y="1971935"/>
            <a:ext cx="410813" cy="359461"/>
            <a:chOff x="0" y="0"/>
            <a:chExt cx="812800" cy="711200"/>
          </a:xfrm>
        </p:grpSpPr>
        <p:sp>
          <p:nvSpPr>
            <p:cNvPr id="10" name="Freeform 10"/>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11" name="TextBox 11"/>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rot="5400000">
            <a:off x="2659946" y="3125697"/>
            <a:ext cx="410813" cy="359461"/>
            <a:chOff x="0" y="0"/>
            <a:chExt cx="812800" cy="711200"/>
          </a:xfrm>
        </p:grpSpPr>
        <p:sp>
          <p:nvSpPr>
            <p:cNvPr id="13" name="Freeform 13"/>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14" name="TextBox 14"/>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rot="5400000">
            <a:off x="2659946" y="4279460"/>
            <a:ext cx="410813" cy="359461"/>
            <a:chOff x="0" y="0"/>
            <a:chExt cx="812800" cy="711200"/>
          </a:xfrm>
        </p:grpSpPr>
        <p:sp>
          <p:nvSpPr>
            <p:cNvPr id="16" name="Freeform 16"/>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17" name="TextBox 17"/>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rot="5400000">
            <a:off x="2659946" y="5437022"/>
            <a:ext cx="410813" cy="359461"/>
            <a:chOff x="0" y="0"/>
            <a:chExt cx="812800" cy="711200"/>
          </a:xfrm>
        </p:grpSpPr>
        <p:sp>
          <p:nvSpPr>
            <p:cNvPr id="19" name="Freeform 19"/>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20" name="TextBox 20"/>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rot="5400000">
            <a:off x="2659946" y="6682770"/>
            <a:ext cx="410813" cy="359461"/>
            <a:chOff x="0" y="0"/>
            <a:chExt cx="812800" cy="711200"/>
          </a:xfrm>
        </p:grpSpPr>
        <p:sp>
          <p:nvSpPr>
            <p:cNvPr id="22" name="Freeform 22"/>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23" name="TextBox 23"/>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rot="5400000">
            <a:off x="2659946" y="7836533"/>
            <a:ext cx="410813" cy="359461"/>
            <a:chOff x="0" y="0"/>
            <a:chExt cx="812800" cy="711200"/>
          </a:xfrm>
        </p:grpSpPr>
        <p:sp>
          <p:nvSpPr>
            <p:cNvPr id="25" name="Freeform 25"/>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26" name="TextBox 26"/>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rot="5400000">
            <a:off x="2659946" y="8990296"/>
            <a:ext cx="410813" cy="359461"/>
            <a:chOff x="0" y="0"/>
            <a:chExt cx="812800" cy="711200"/>
          </a:xfrm>
        </p:grpSpPr>
        <p:sp>
          <p:nvSpPr>
            <p:cNvPr id="28" name="Freeform 28"/>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29" name="TextBox 29"/>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sp>
        <p:nvSpPr>
          <p:cNvPr id="30" name="Freeform 30"/>
          <p:cNvSpPr/>
          <p:nvPr/>
        </p:nvSpPr>
        <p:spPr>
          <a:xfrm>
            <a:off x="526449" y="4299395"/>
            <a:ext cx="1688210" cy="1688210"/>
          </a:xfrm>
          <a:custGeom>
            <a:avLst/>
            <a:gdLst/>
            <a:ahLst/>
            <a:cxnLst/>
            <a:rect l="l" t="t" r="r" b="b"/>
            <a:pathLst>
              <a:path w="1688210" h="1688210">
                <a:moveTo>
                  <a:pt x="0" y="0"/>
                </a:moveTo>
                <a:lnTo>
                  <a:pt x="1688210" y="0"/>
                </a:lnTo>
                <a:lnTo>
                  <a:pt x="1688210" y="1688210"/>
                </a:lnTo>
                <a:lnTo>
                  <a:pt x="0" y="168821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1" name="TextBox 31"/>
          <p:cNvSpPr txBox="1"/>
          <p:nvPr/>
        </p:nvSpPr>
        <p:spPr>
          <a:xfrm>
            <a:off x="17259300" y="9172575"/>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11</a:t>
            </a:r>
          </a:p>
        </p:txBody>
      </p:sp>
      <p:sp>
        <p:nvSpPr>
          <p:cNvPr id="32" name="TextBox 32"/>
          <p:cNvSpPr txBox="1"/>
          <p:nvPr/>
        </p:nvSpPr>
        <p:spPr>
          <a:xfrm>
            <a:off x="753190" y="392282"/>
            <a:ext cx="13050607" cy="653887"/>
          </a:xfrm>
          <a:prstGeom prst="rect">
            <a:avLst/>
          </a:prstGeom>
        </p:spPr>
        <p:txBody>
          <a:bodyPr lIns="0" tIns="0" rIns="0" bIns="0" rtlCol="0" anchor="t">
            <a:spAutoFit/>
          </a:bodyPr>
          <a:lstStyle/>
          <a:p>
            <a:pPr algn="l">
              <a:lnSpc>
                <a:spcPts val="5328"/>
              </a:lnSpc>
            </a:pPr>
            <a:r>
              <a:rPr lang="en-US" sz="3806" b="1" spc="-255">
                <a:solidFill>
                  <a:srgbClr val="FFFFFF"/>
                </a:solidFill>
                <a:latin typeface="Garet Bold"/>
                <a:ea typeface="Garet Bold"/>
                <a:cs typeface="Garet Bold"/>
                <a:sym typeface="Garet Bold"/>
              </a:rPr>
              <a:t>Current HR Policies &amp; Practices  in Training &amp; Development</a:t>
            </a:r>
          </a:p>
        </p:txBody>
      </p:sp>
      <p:grpSp>
        <p:nvGrpSpPr>
          <p:cNvPr id="33" name="Group 33"/>
          <p:cNvGrpSpPr/>
          <p:nvPr/>
        </p:nvGrpSpPr>
        <p:grpSpPr>
          <a:xfrm>
            <a:off x="0" y="10086317"/>
            <a:ext cx="18288000" cy="401366"/>
            <a:chOff x="0" y="0"/>
            <a:chExt cx="24384000" cy="535154"/>
          </a:xfrm>
        </p:grpSpPr>
        <p:grpSp>
          <p:nvGrpSpPr>
            <p:cNvPr id="34" name="Group 34"/>
            <p:cNvGrpSpPr/>
            <p:nvPr/>
          </p:nvGrpSpPr>
          <p:grpSpPr>
            <a:xfrm>
              <a:off x="0" y="0"/>
              <a:ext cx="6244115" cy="535154"/>
              <a:chOff x="0" y="0"/>
              <a:chExt cx="1233405" cy="105710"/>
            </a:xfrm>
          </p:grpSpPr>
          <p:sp>
            <p:nvSpPr>
              <p:cNvPr id="35" name="Freeform 35"/>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2036C7"/>
              </a:solidFill>
            </p:spPr>
            <p:txBody>
              <a:bodyPr/>
              <a:lstStyle/>
              <a:p>
                <a:endParaRPr lang="en-GB"/>
              </a:p>
            </p:txBody>
          </p:sp>
          <p:sp>
            <p:nvSpPr>
              <p:cNvPr id="36" name="TextBox 36"/>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37" name="Group 37"/>
            <p:cNvGrpSpPr/>
            <p:nvPr/>
          </p:nvGrpSpPr>
          <p:grpSpPr>
            <a:xfrm>
              <a:off x="18139885" y="0"/>
              <a:ext cx="6244115" cy="535154"/>
              <a:chOff x="0" y="0"/>
              <a:chExt cx="1233405" cy="105710"/>
            </a:xfrm>
          </p:grpSpPr>
          <p:sp>
            <p:nvSpPr>
              <p:cNvPr id="38" name="Freeform 38"/>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F66C4"/>
              </a:solidFill>
            </p:spPr>
            <p:txBody>
              <a:bodyPr/>
              <a:lstStyle/>
              <a:p>
                <a:endParaRPr lang="en-GB"/>
              </a:p>
            </p:txBody>
          </p:sp>
          <p:sp>
            <p:nvSpPr>
              <p:cNvPr id="39" name="TextBox 39"/>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40" name="Group 40"/>
            <p:cNvGrpSpPr/>
            <p:nvPr/>
          </p:nvGrpSpPr>
          <p:grpSpPr>
            <a:xfrm>
              <a:off x="11895770" y="0"/>
              <a:ext cx="6244115" cy="535154"/>
              <a:chOff x="0" y="0"/>
              <a:chExt cx="1233405" cy="105710"/>
            </a:xfrm>
          </p:grpSpPr>
          <p:sp>
            <p:nvSpPr>
              <p:cNvPr id="41" name="Freeform 41"/>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7CA44"/>
              </a:solidFill>
            </p:spPr>
            <p:txBody>
              <a:bodyPr/>
              <a:lstStyle/>
              <a:p>
                <a:endParaRPr lang="en-GB"/>
              </a:p>
            </p:txBody>
          </p:sp>
          <p:sp>
            <p:nvSpPr>
              <p:cNvPr id="42" name="TextBox 42"/>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43" name="Group 43"/>
            <p:cNvGrpSpPr/>
            <p:nvPr/>
          </p:nvGrpSpPr>
          <p:grpSpPr>
            <a:xfrm>
              <a:off x="6244115" y="0"/>
              <a:ext cx="6244115" cy="535154"/>
              <a:chOff x="0" y="0"/>
              <a:chExt cx="1233405" cy="105710"/>
            </a:xfrm>
          </p:grpSpPr>
          <p:sp>
            <p:nvSpPr>
              <p:cNvPr id="44" name="Freeform 44"/>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5EB5C9"/>
              </a:solidFill>
            </p:spPr>
            <p:txBody>
              <a:bodyPr/>
              <a:lstStyle/>
              <a:p>
                <a:endParaRPr lang="en-GB"/>
              </a:p>
            </p:txBody>
          </p:sp>
          <p:sp>
            <p:nvSpPr>
              <p:cNvPr id="45" name="TextBox 45"/>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grpSp>
        <p:nvGrpSpPr>
          <p:cNvPr id="46" name="Group 46"/>
          <p:cNvGrpSpPr/>
          <p:nvPr/>
        </p:nvGrpSpPr>
        <p:grpSpPr>
          <a:xfrm>
            <a:off x="14683398" y="310329"/>
            <a:ext cx="4420191" cy="893993"/>
            <a:chOff x="0" y="0"/>
            <a:chExt cx="909504" cy="183949"/>
          </a:xfrm>
        </p:grpSpPr>
        <p:sp>
          <p:nvSpPr>
            <p:cNvPr id="47" name="Freeform 47"/>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48" name="TextBox 48"/>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a:off x="15254091" y="406502"/>
            <a:ext cx="2463215" cy="622198"/>
            <a:chOff x="0" y="0"/>
            <a:chExt cx="3284287" cy="829597"/>
          </a:xfrm>
        </p:grpSpPr>
        <p:sp>
          <p:nvSpPr>
            <p:cNvPr id="3" name="Freeform 3"/>
            <p:cNvSpPr/>
            <p:nvPr/>
          </p:nvSpPr>
          <p:spPr>
            <a:xfrm>
              <a:off x="0" y="0"/>
              <a:ext cx="749636" cy="829597"/>
            </a:xfrm>
            <a:custGeom>
              <a:avLst/>
              <a:gdLst/>
              <a:ahLst/>
              <a:cxnLst/>
              <a:rect l="l" t="t" r="r" b="b"/>
              <a:pathLst>
                <a:path w="749636" h="829597">
                  <a:moveTo>
                    <a:pt x="0" y="0"/>
                  </a:moveTo>
                  <a:lnTo>
                    <a:pt x="749636" y="0"/>
                  </a:lnTo>
                  <a:lnTo>
                    <a:pt x="749636" y="829597"/>
                  </a:lnTo>
                  <a:lnTo>
                    <a:pt x="0" y="829597"/>
                  </a:lnTo>
                  <a:lnTo>
                    <a:pt x="0" y="0"/>
                  </a:lnTo>
                  <a:close/>
                </a:path>
              </a:pathLst>
            </a:custGeom>
            <a:blipFill>
              <a:blip r:embed="rId2"/>
              <a:stretch>
                <a:fillRect/>
              </a:stretch>
            </a:blipFill>
          </p:spPr>
          <p:txBody>
            <a:bodyPr/>
            <a:lstStyle/>
            <a:p>
              <a:endParaRPr lang="en-GB"/>
            </a:p>
          </p:txBody>
        </p:sp>
        <p:sp>
          <p:nvSpPr>
            <p:cNvPr id="4" name="Freeform 4"/>
            <p:cNvSpPr/>
            <p:nvPr/>
          </p:nvSpPr>
          <p:spPr>
            <a:xfrm>
              <a:off x="1204042" y="0"/>
              <a:ext cx="2080245" cy="829597"/>
            </a:xfrm>
            <a:custGeom>
              <a:avLst/>
              <a:gdLst/>
              <a:ahLst/>
              <a:cxnLst/>
              <a:rect l="l" t="t" r="r" b="b"/>
              <a:pathLst>
                <a:path w="2080245" h="829597">
                  <a:moveTo>
                    <a:pt x="0" y="0"/>
                  </a:moveTo>
                  <a:lnTo>
                    <a:pt x="2080245" y="0"/>
                  </a:lnTo>
                  <a:lnTo>
                    <a:pt x="2080245" y="829597"/>
                  </a:lnTo>
                  <a:lnTo>
                    <a:pt x="0" y="829597"/>
                  </a:lnTo>
                  <a:lnTo>
                    <a:pt x="0" y="0"/>
                  </a:lnTo>
                  <a:close/>
                </a:path>
              </a:pathLst>
            </a:custGeom>
            <a:blipFill>
              <a:blip r:embed="rId3"/>
              <a:stretch>
                <a:fillRect/>
              </a:stretch>
            </a:blipFill>
          </p:spPr>
          <p:txBody>
            <a:bodyPr/>
            <a:lstStyle/>
            <a:p>
              <a:endParaRPr lang="en-GB"/>
            </a:p>
          </p:txBody>
        </p:sp>
      </p:grpSp>
      <p:sp>
        <p:nvSpPr>
          <p:cNvPr id="5" name="TextBox 5"/>
          <p:cNvSpPr txBox="1"/>
          <p:nvPr/>
        </p:nvSpPr>
        <p:spPr>
          <a:xfrm>
            <a:off x="3133917" y="2300513"/>
            <a:ext cx="13759577" cy="7020795"/>
          </a:xfrm>
          <a:prstGeom prst="rect">
            <a:avLst/>
          </a:prstGeom>
        </p:spPr>
        <p:txBody>
          <a:bodyPr lIns="0" tIns="0" rIns="0" bIns="0" rtlCol="0" anchor="t">
            <a:spAutoFit/>
          </a:bodyPr>
          <a:lstStyle/>
          <a:p>
            <a:pPr algn="l">
              <a:lnSpc>
                <a:spcPts val="3137"/>
              </a:lnSpc>
            </a:pPr>
            <a:r>
              <a:rPr lang="en-US" sz="2241" b="1">
                <a:solidFill>
                  <a:srgbClr val="000000"/>
                </a:solidFill>
                <a:latin typeface="Montserrat Bold"/>
                <a:ea typeface="Montserrat Bold"/>
                <a:cs typeface="Montserrat Bold"/>
                <a:sym typeface="Montserrat Bold"/>
              </a:rPr>
              <a:t>Development Planning: </a:t>
            </a:r>
            <a:r>
              <a:rPr lang="en-US" sz="2241">
                <a:solidFill>
                  <a:srgbClr val="000000"/>
                </a:solidFill>
                <a:latin typeface="Montserrat"/>
                <a:ea typeface="Montserrat"/>
                <a:cs typeface="Montserrat"/>
                <a:sym typeface="Montserrat"/>
              </a:rPr>
              <a:t>Line managers guide employees in creating their Future-Fit Plans: identifying needed skills, growth aspirations, and career pathways (Unilever, 2021a).</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On-the-Job Coaching: </a:t>
            </a:r>
            <a:r>
              <a:rPr lang="en-US" sz="2241">
                <a:solidFill>
                  <a:srgbClr val="000000"/>
                </a:solidFill>
                <a:latin typeface="Montserrat"/>
                <a:ea typeface="Montserrat"/>
                <a:cs typeface="Montserrat"/>
                <a:sym typeface="Montserrat"/>
              </a:rPr>
              <a:t>Managers sponsor stretch assignments, rotations, and experiential projects, helping employees learn by doing.</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Performance Support: </a:t>
            </a:r>
            <a:r>
              <a:rPr lang="en-US" sz="2241">
                <a:solidFill>
                  <a:srgbClr val="000000"/>
                </a:solidFill>
                <a:latin typeface="Montserrat"/>
                <a:ea typeface="Montserrat"/>
                <a:cs typeface="Montserrat"/>
                <a:sym typeface="Montserrat"/>
              </a:rPr>
              <a:t>They regularly coach direct reports, giving feedback, supporting learning in real-time, and reinforcing training outcomes (Unilever, 2021a).</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Learning Culture: </a:t>
            </a:r>
            <a:r>
              <a:rPr lang="en-US" sz="2241">
                <a:solidFill>
                  <a:srgbClr val="000000"/>
                </a:solidFill>
                <a:latin typeface="Montserrat"/>
                <a:ea typeface="Montserrat"/>
                <a:cs typeface="Montserrat"/>
                <a:sym typeface="Montserrat"/>
              </a:rPr>
              <a:t>Managers encourage participation in Learning Hour and ensure team participation in masterclasses.</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Mentoring: </a:t>
            </a:r>
            <a:r>
              <a:rPr lang="en-US" sz="2241">
                <a:solidFill>
                  <a:srgbClr val="000000"/>
                </a:solidFill>
                <a:latin typeface="Montserrat"/>
                <a:ea typeface="Montserrat"/>
                <a:cs typeface="Montserrat"/>
                <a:sym typeface="Montserrat"/>
              </a:rPr>
              <a:t>Many line managers act as mentors, providing cross-functional perspective and career guidance.</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Assessing Impact: </a:t>
            </a:r>
            <a:r>
              <a:rPr lang="en-US" sz="2241">
                <a:solidFill>
                  <a:srgbClr val="000000"/>
                </a:solidFill>
                <a:latin typeface="Montserrat"/>
                <a:ea typeface="Montserrat"/>
                <a:cs typeface="Montserrat"/>
                <a:sym typeface="Montserrat"/>
              </a:rPr>
              <a:t>They help assess the impact of training, linking learning outcomes to performance reviews (Unilever, 2021a).</a:t>
            </a:r>
          </a:p>
          <a:p>
            <a:pPr algn="l">
              <a:lnSpc>
                <a:spcPts val="3137"/>
              </a:lnSpc>
            </a:pPr>
            <a:endParaRPr lang="en-US" sz="2241">
              <a:solidFill>
                <a:srgbClr val="000000"/>
              </a:solidFill>
              <a:latin typeface="Montserrat"/>
              <a:ea typeface="Montserrat"/>
              <a:cs typeface="Montserrat"/>
              <a:sym typeface="Montserrat"/>
            </a:endParaRPr>
          </a:p>
        </p:txBody>
      </p:sp>
      <p:grpSp>
        <p:nvGrpSpPr>
          <p:cNvPr id="6" name="Group 6"/>
          <p:cNvGrpSpPr/>
          <p:nvPr/>
        </p:nvGrpSpPr>
        <p:grpSpPr>
          <a:xfrm>
            <a:off x="-3222295" y="342849"/>
            <a:ext cx="17376017" cy="861473"/>
            <a:chOff x="0" y="0"/>
            <a:chExt cx="3575312" cy="177258"/>
          </a:xfrm>
        </p:grpSpPr>
        <p:sp>
          <p:nvSpPr>
            <p:cNvPr id="7" name="Freeform 7"/>
            <p:cNvSpPr/>
            <p:nvPr/>
          </p:nvSpPr>
          <p:spPr>
            <a:xfrm>
              <a:off x="0" y="0"/>
              <a:ext cx="3575312" cy="177258"/>
            </a:xfrm>
            <a:custGeom>
              <a:avLst/>
              <a:gdLst/>
              <a:ahLst/>
              <a:cxnLst/>
              <a:rect l="l" t="t" r="r" b="b"/>
              <a:pathLst>
                <a:path w="3575312" h="177258">
                  <a:moveTo>
                    <a:pt x="0" y="0"/>
                  </a:moveTo>
                  <a:lnTo>
                    <a:pt x="3575312" y="0"/>
                  </a:lnTo>
                  <a:lnTo>
                    <a:pt x="3575312" y="177258"/>
                  </a:lnTo>
                  <a:lnTo>
                    <a:pt x="0" y="177258"/>
                  </a:lnTo>
                  <a:close/>
                </a:path>
              </a:pathLst>
            </a:custGeom>
            <a:solidFill>
              <a:srgbClr val="0C0B98"/>
            </a:solidFill>
          </p:spPr>
          <p:txBody>
            <a:bodyPr/>
            <a:lstStyle/>
            <a:p>
              <a:endParaRPr lang="en-GB"/>
            </a:p>
          </p:txBody>
        </p:sp>
        <p:sp>
          <p:nvSpPr>
            <p:cNvPr id="8" name="TextBox 8"/>
            <p:cNvSpPr txBox="1"/>
            <p:nvPr/>
          </p:nvSpPr>
          <p:spPr>
            <a:xfrm>
              <a:off x="0" y="-38100"/>
              <a:ext cx="3575312" cy="215358"/>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rot="5400000">
            <a:off x="2521460" y="2168407"/>
            <a:ext cx="410813" cy="359461"/>
            <a:chOff x="0" y="0"/>
            <a:chExt cx="812800" cy="711200"/>
          </a:xfrm>
        </p:grpSpPr>
        <p:sp>
          <p:nvSpPr>
            <p:cNvPr id="10" name="Freeform 10"/>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11" name="TextBox 11"/>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rot="5400000">
            <a:off x="2521460" y="3322170"/>
            <a:ext cx="410813" cy="359461"/>
            <a:chOff x="0" y="0"/>
            <a:chExt cx="812800" cy="711200"/>
          </a:xfrm>
        </p:grpSpPr>
        <p:sp>
          <p:nvSpPr>
            <p:cNvPr id="13" name="Freeform 13"/>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14" name="TextBox 14"/>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rot="5400000">
            <a:off x="2521460" y="4475933"/>
            <a:ext cx="410813" cy="359461"/>
            <a:chOff x="0" y="0"/>
            <a:chExt cx="812800" cy="711200"/>
          </a:xfrm>
        </p:grpSpPr>
        <p:sp>
          <p:nvSpPr>
            <p:cNvPr id="16" name="Freeform 16"/>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17" name="TextBox 17"/>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rot="5400000">
            <a:off x="2521460" y="5633495"/>
            <a:ext cx="410813" cy="359461"/>
            <a:chOff x="0" y="0"/>
            <a:chExt cx="812800" cy="711200"/>
          </a:xfrm>
        </p:grpSpPr>
        <p:sp>
          <p:nvSpPr>
            <p:cNvPr id="19" name="Freeform 19"/>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20" name="TextBox 20"/>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rot="5400000">
            <a:off x="2521460" y="6879243"/>
            <a:ext cx="410813" cy="359461"/>
            <a:chOff x="0" y="0"/>
            <a:chExt cx="812800" cy="711200"/>
          </a:xfrm>
        </p:grpSpPr>
        <p:sp>
          <p:nvSpPr>
            <p:cNvPr id="22" name="Freeform 22"/>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23" name="TextBox 23"/>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rot="5400000">
            <a:off x="2521460" y="8033005"/>
            <a:ext cx="410813" cy="359461"/>
            <a:chOff x="0" y="0"/>
            <a:chExt cx="812800" cy="711200"/>
          </a:xfrm>
        </p:grpSpPr>
        <p:sp>
          <p:nvSpPr>
            <p:cNvPr id="25" name="Freeform 25"/>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26" name="TextBox 26"/>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a:off x="0" y="10086317"/>
            <a:ext cx="18288000" cy="401366"/>
            <a:chOff x="0" y="0"/>
            <a:chExt cx="24384000" cy="535154"/>
          </a:xfrm>
        </p:grpSpPr>
        <p:grpSp>
          <p:nvGrpSpPr>
            <p:cNvPr id="28" name="Group 28"/>
            <p:cNvGrpSpPr/>
            <p:nvPr/>
          </p:nvGrpSpPr>
          <p:grpSpPr>
            <a:xfrm>
              <a:off x="0" y="0"/>
              <a:ext cx="6244115" cy="535154"/>
              <a:chOff x="0" y="0"/>
              <a:chExt cx="1233405" cy="105710"/>
            </a:xfrm>
          </p:grpSpPr>
          <p:sp>
            <p:nvSpPr>
              <p:cNvPr id="29" name="Freeform 29"/>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2036C7"/>
              </a:solidFill>
            </p:spPr>
            <p:txBody>
              <a:bodyPr/>
              <a:lstStyle/>
              <a:p>
                <a:endParaRPr lang="en-GB"/>
              </a:p>
            </p:txBody>
          </p:sp>
          <p:sp>
            <p:nvSpPr>
              <p:cNvPr id="30" name="TextBox 30"/>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31" name="Group 31"/>
            <p:cNvGrpSpPr/>
            <p:nvPr/>
          </p:nvGrpSpPr>
          <p:grpSpPr>
            <a:xfrm>
              <a:off x="18139885" y="0"/>
              <a:ext cx="6244115" cy="535154"/>
              <a:chOff x="0" y="0"/>
              <a:chExt cx="1233405" cy="105710"/>
            </a:xfrm>
          </p:grpSpPr>
          <p:sp>
            <p:nvSpPr>
              <p:cNvPr id="32" name="Freeform 32"/>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F66C4"/>
              </a:solidFill>
            </p:spPr>
            <p:txBody>
              <a:bodyPr/>
              <a:lstStyle/>
              <a:p>
                <a:endParaRPr lang="en-GB"/>
              </a:p>
            </p:txBody>
          </p:sp>
          <p:sp>
            <p:nvSpPr>
              <p:cNvPr id="33" name="TextBox 33"/>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34" name="Group 34"/>
            <p:cNvGrpSpPr/>
            <p:nvPr/>
          </p:nvGrpSpPr>
          <p:grpSpPr>
            <a:xfrm>
              <a:off x="11895770" y="0"/>
              <a:ext cx="6244115" cy="535154"/>
              <a:chOff x="0" y="0"/>
              <a:chExt cx="1233405" cy="105710"/>
            </a:xfrm>
          </p:grpSpPr>
          <p:sp>
            <p:nvSpPr>
              <p:cNvPr id="35" name="Freeform 35"/>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7CA44"/>
              </a:solidFill>
            </p:spPr>
            <p:txBody>
              <a:bodyPr/>
              <a:lstStyle/>
              <a:p>
                <a:endParaRPr lang="en-GB"/>
              </a:p>
            </p:txBody>
          </p:sp>
          <p:sp>
            <p:nvSpPr>
              <p:cNvPr id="36" name="TextBox 36"/>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37" name="Group 37"/>
            <p:cNvGrpSpPr/>
            <p:nvPr/>
          </p:nvGrpSpPr>
          <p:grpSpPr>
            <a:xfrm>
              <a:off x="6244115" y="0"/>
              <a:ext cx="6244115" cy="535154"/>
              <a:chOff x="0" y="0"/>
              <a:chExt cx="1233405" cy="105710"/>
            </a:xfrm>
          </p:grpSpPr>
          <p:sp>
            <p:nvSpPr>
              <p:cNvPr id="38" name="Freeform 38"/>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5EB5C9"/>
              </a:solidFill>
            </p:spPr>
            <p:txBody>
              <a:bodyPr/>
              <a:lstStyle/>
              <a:p>
                <a:endParaRPr lang="en-GB"/>
              </a:p>
            </p:txBody>
          </p:sp>
          <p:sp>
            <p:nvSpPr>
              <p:cNvPr id="39" name="TextBox 39"/>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sp>
        <p:nvSpPr>
          <p:cNvPr id="40" name="Freeform 40"/>
          <p:cNvSpPr/>
          <p:nvPr/>
        </p:nvSpPr>
        <p:spPr>
          <a:xfrm rot="5310847">
            <a:off x="-3390016" y="4193508"/>
            <a:ext cx="9087946" cy="2828623"/>
          </a:xfrm>
          <a:custGeom>
            <a:avLst/>
            <a:gdLst/>
            <a:ahLst/>
            <a:cxnLst/>
            <a:rect l="l" t="t" r="r" b="b"/>
            <a:pathLst>
              <a:path w="9087946" h="2828623">
                <a:moveTo>
                  <a:pt x="0" y="0"/>
                </a:moveTo>
                <a:lnTo>
                  <a:pt x="9087947" y="0"/>
                </a:lnTo>
                <a:lnTo>
                  <a:pt x="9087947" y="2828623"/>
                </a:lnTo>
                <a:lnTo>
                  <a:pt x="0" y="2828623"/>
                </a:lnTo>
                <a:lnTo>
                  <a:pt x="0" y="0"/>
                </a:lnTo>
                <a:close/>
              </a:path>
            </a:pathLst>
          </a:custGeom>
          <a:blipFill>
            <a:blip r:embed="rId4">
              <a:alphaModFix amt="9999"/>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1" name="TextBox 41"/>
          <p:cNvSpPr txBox="1"/>
          <p:nvPr/>
        </p:nvSpPr>
        <p:spPr>
          <a:xfrm>
            <a:off x="17259300" y="9172575"/>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12</a:t>
            </a:r>
          </a:p>
        </p:txBody>
      </p:sp>
      <p:sp>
        <p:nvSpPr>
          <p:cNvPr id="42" name="TextBox 42"/>
          <p:cNvSpPr txBox="1"/>
          <p:nvPr/>
        </p:nvSpPr>
        <p:spPr>
          <a:xfrm>
            <a:off x="753190" y="392282"/>
            <a:ext cx="13050607" cy="653887"/>
          </a:xfrm>
          <a:prstGeom prst="rect">
            <a:avLst/>
          </a:prstGeom>
        </p:spPr>
        <p:txBody>
          <a:bodyPr lIns="0" tIns="0" rIns="0" bIns="0" rtlCol="0" anchor="t">
            <a:spAutoFit/>
          </a:bodyPr>
          <a:lstStyle/>
          <a:p>
            <a:pPr algn="l">
              <a:lnSpc>
                <a:spcPts val="5328"/>
              </a:lnSpc>
            </a:pPr>
            <a:r>
              <a:rPr lang="en-US" sz="3806" b="1" spc="-255">
                <a:solidFill>
                  <a:srgbClr val="FFFFFF"/>
                </a:solidFill>
                <a:latin typeface="Garet Bold"/>
                <a:ea typeface="Garet Bold"/>
                <a:cs typeface="Garet Bold"/>
                <a:sym typeface="Garet Bold"/>
              </a:rPr>
              <a:t>Role of Line Managers in Training &amp; Development</a:t>
            </a:r>
          </a:p>
        </p:txBody>
      </p:sp>
      <p:grpSp>
        <p:nvGrpSpPr>
          <p:cNvPr id="43" name="Group 43"/>
          <p:cNvGrpSpPr/>
          <p:nvPr/>
        </p:nvGrpSpPr>
        <p:grpSpPr>
          <a:xfrm>
            <a:off x="14683398" y="310329"/>
            <a:ext cx="4420191" cy="893993"/>
            <a:chOff x="0" y="0"/>
            <a:chExt cx="909504" cy="183949"/>
          </a:xfrm>
        </p:grpSpPr>
        <p:sp>
          <p:nvSpPr>
            <p:cNvPr id="44" name="Freeform 44"/>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45" name="TextBox 45"/>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a:off x="15254091" y="406502"/>
            <a:ext cx="2463215" cy="622198"/>
            <a:chOff x="0" y="0"/>
            <a:chExt cx="3284287" cy="829597"/>
          </a:xfrm>
        </p:grpSpPr>
        <p:sp>
          <p:nvSpPr>
            <p:cNvPr id="3" name="Freeform 3"/>
            <p:cNvSpPr/>
            <p:nvPr/>
          </p:nvSpPr>
          <p:spPr>
            <a:xfrm>
              <a:off x="0" y="0"/>
              <a:ext cx="749636" cy="829597"/>
            </a:xfrm>
            <a:custGeom>
              <a:avLst/>
              <a:gdLst/>
              <a:ahLst/>
              <a:cxnLst/>
              <a:rect l="l" t="t" r="r" b="b"/>
              <a:pathLst>
                <a:path w="749636" h="829597">
                  <a:moveTo>
                    <a:pt x="0" y="0"/>
                  </a:moveTo>
                  <a:lnTo>
                    <a:pt x="749636" y="0"/>
                  </a:lnTo>
                  <a:lnTo>
                    <a:pt x="749636" y="829597"/>
                  </a:lnTo>
                  <a:lnTo>
                    <a:pt x="0" y="829597"/>
                  </a:lnTo>
                  <a:lnTo>
                    <a:pt x="0" y="0"/>
                  </a:lnTo>
                  <a:close/>
                </a:path>
              </a:pathLst>
            </a:custGeom>
            <a:blipFill>
              <a:blip r:embed="rId2"/>
              <a:stretch>
                <a:fillRect/>
              </a:stretch>
            </a:blipFill>
          </p:spPr>
          <p:txBody>
            <a:bodyPr/>
            <a:lstStyle/>
            <a:p>
              <a:endParaRPr lang="en-GB"/>
            </a:p>
          </p:txBody>
        </p:sp>
        <p:sp>
          <p:nvSpPr>
            <p:cNvPr id="4" name="Freeform 4"/>
            <p:cNvSpPr/>
            <p:nvPr/>
          </p:nvSpPr>
          <p:spPr>
            <a:xfrm>
              <a:off x="1204042" y="0"/>
              <a:ext cx="2080245" cy="829597"/>
            </a:xfrm>
            <a:custGeom>
              <a:avLst/>
              <a:gdLst/>
              <a:ahLst/>
              <a:cxnLst/>
              <a:rect l="l" t="t" r="r" b="b"/>
              <a:pathLst>
                <a:path w="2080245" h="829597">
                  <a:moveTo>
                    <a:pt x="0" y="0"/>
                  </a:moveTo>
                  <a:lnTo>
                    <a:pt x="2080245" y="0"/>
                  </a:lnTo>
                  <a:lnTo>
                    <a:pt x="2080245" y="829597"/>
                  </a:lnTo>
                  <a:lnTo>
                    <a:pt x="0" y="829597"/>
                  </a:lnTo>
                  <a:lnTo>
                    <a:pt x="0" y="0"/>
                  </a:lnTo>
                  <a:close/>
                </a:path>
              </a:pathLst>
            </a:custGeom>
            <a:blipFill>
              <a:blip r:embed="rId3"/>
              <a:stretch>
                <a:fillRect/>
              </a:stretch>
            </a:blipFill>
          </p:spPr>
          <p:txBody>
            <a:bodyPr/>
            <a:lstStyle/>
            <a:p>
              <a:endParaRPr lang="en-GB"/>
            </a:p>
          </p:txBody>
        </p:sp>
      </p:grpSp>
      <p:grpSp>
        <p:nvGrpSpPr>
          <p:cNvPr id="5" name="Group 5"/>
          <p:cNvGrpSpPr/>
          <p:nvPr/>
        </p:nvGrpSpPr>
        <p:grpSpPr>
          <a:xfrm>
            <a:off x="-3222295" y="342849"/>
            <a:ext cx="17376017" cy="861473"/>
            <a:chOff x="0" y="0"/>
            <a:chExt cx="3575312" cy="177258"/>
          </a:xfrm>
        </p:grpSpPr>
        <p:sp>
          <p:nvSpPr>
            <p:cNvPr id="6" name="Freeform 6"/>
            <p:cNvSpPr/>
            <p:nvPr/>
          </p:nvSpPr>
          <p:spPr>
            <a:xfrm>
              <a:off x="0" y="0"/>
              <a:ext cx="3575312" cy="177258"/>
            </a:xfrm>
            <a:custGeom>
              <a:avLst/>
              <a:gdLst/>
              <a:ahLst/>
              <a:cxnLst/>
              <a:rect l="l" t="t" r="r" b="b"/>
              <a:pathLst>
                <a:path w="3575312" h="177258">
                  <a:moveTo>
                    <a:pt x="0" y="0"/>
                  </a:moveTo>
                  <a:lnTo>
                    <a:pt x="3575312" y="0"/>
                  </a:lnTo>
                  <a:lnTo>
                    <a:pt x="3575312" y="177258"/>
                  </a:lnTo>
                  <a:lnTo>
                    <a:pt x="0" y="177258"/>
                  </a:lnTo>
                  <a:close/>
                </a:path>
              </a:pathLst>
            </a:custGeom>
            <a:solidFill>
              <a:srgbClr val="0C0B98"/>
            </a:solidFill>
          </p:spPr>
          <p:txBody>
            <a:bodyPr/>
            <a:lstStyle/>
            <a:p>
              <a:endParaRPr lang="en-GB"/>
            </a:p>
          </p:txBody>
        </p:sp>
        <p:sp>
          <p:nvSpPr>
            <p:cNvPr id="7" name="TextBox 7"/>
            <p:cNvSpPr txBox="1"/>
            <p:nvPr/>
          </p:nvSpPr>
          <p:spPr>
            <a:xfrm>
              <a:off x="0" y="-38100"/>
              <a:ext cx="3575312" cy="215358"/>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2547135" y="2549665"/>
            <a:ext cx="14346358" cy="6192047"/>
            <a:chOff x="0" y="0"/>
            <a:chExt cx="19128477" cy="8256063"/>
          </a:xfrm>
        </p:grpSpPr>
        <p:sp>
          <p:nvSpPr>
            <p:cNvPr id="9" name="TextBox 9"/>
            <p:cNvSpPr txBox="1"/>
            <p:nvPr/>
          </p:nvSpPr>
          <p:spPr>
            <a:xfrm>
              <a:off x="782375" y="-47625"/>
              <a:ext cx="18346102" cy="8303688"/>
            </a:xfrm>
            <a:prstGeom prst="rect">
              <a:avLst/>
            </a:prstGeom>
          </p:spPr>
          <p:txBody>
            <a:bodyPr lIns="0" tIns="0" rIns="0" bIns="0" rtlCol="0" anchor="t">
              <a:spAutoFit/>
            </a:bodyPr>
            <a:lstStyle/>
            <a:p>
              <a:pPr algn="l">
                <a:lnSpc>
                  <a:spcPts val="3137"/>
                </a:lnSpc>
              </a:pPr>
              <a:r>
                <a:rPr lang="en-US" sz="2241" b="1">
                  <a:solidFill>
                    <a:srgbClr val="000000"/>
                  </a:solidFill>
                  <a:latin typeface="Montserrat Bold"/>
                  <a:ea typeface="Montserrat Bold"/>
                  <a:cs typeface="Montserrat Bold"/>
                  <a:sym typeface="Montserrat Bold"/>
                </a:rPr>
                <a:t>Future of Work Readiness: </a:t>
              </a:r>
              <a:r>
                <a:rPr lang="en-US" sz="2241">
                  <a:solidFill>
                    <a:srgbClr val="000000"/>
                  </a:solidFill>
                  <a:latin typeface="Montserrat"/>
                  <a:ea typeface="Montserrat"/>
                  <a:cs typeface="Montserrat"/>
                  <a:sym typeface="Montserrat"/>
                </a:rPr>
                <a:t>Training supports Unilever’s “future-fit” agenda — ensuring employees have digital, agile, and leadership skills for future challenges (Rahayu, 2024)</a:t>
              </a:r>
              <a:r>
                <a:rPr lang="en-US" sz="2241" b="1">
                  <a:solidFill>
                    <a:srgbClr val="000000"/>
                  </a:solidFill>
                  <a:latin typeface="Montserrat Bold"/>
                  <a:ea typeface="Montserrat Bold"/>
                  <a:cs typeface="Montserrat Bold"/>
                  <a:sym typeface="Montserrat Bold"/>
                </a:rPr>
                <a:t>.</a:t>
              </a:r>
            </a:p>
            <a:p>
              <a:pPr algn="l">
                <a:lnSpc>
                  <a:spcPts val="3137"/>
                </a:lnSpc>
              </a:pPr>
              <a:endParaRPr lang="en-US" sz="2241" b="1">
                <a:solidFill>
                  <a:srgbClr val="000000"/>
                </a:solidFill>
                <a:latin typeface="Montserrat Bold"/>
                <a:ea typeface="Montserrat Bold"/>
                <a:cs typeface="Montserrat Bold"/>
                <a:sym typeface="Montserrat Bold"/>
              </a:endParaRPr>
            </a:p>
            <a:p>
              <a:pPr algn="l">
                <a:lnSpc>
                  <a:spcPts val="3137"/>
                </a:lnSpc>
              </a:pPr>
              <a:r>
                <a:rPr lang="en-US" sz="2241" b="1">
                  <a:solidFill>
                    <a:srgbClr val="000000"/>
                  </a:solidFill>
                  <a:latin typeface="Montserrat Bold"/>
                  <a:ea typeface="Montserrat Bold"/>
                  <a:cs typeface="Montserrat Bold"/>
                  <a:sym typeface="Montserrat Bold"/>
                </a:rPr>
                <a:t>Sustainability and Purpose: </a:t>
              </a:r>
              <a:r>
                <a:rPr lang="en-US" sz="2241">
                  <a:solidFill>
                    <a:srgbClr val="000000"/>
                  </a:solidFill>
                  <a:latin typeface="Montserrat"/>
                  <a:ea typeface="Montserrat"/>
                  <a:cs typeface="Montserrat"/>
                  <a:sym typeface="Montserrat"/>
                </a:rPr>
                <a:t>By aligning learning to personal purpose (through Future Fit Plans), Unilever reinforces its mission of “making sustainable living commonplace.</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Global Talent Development: </a:t>
              </a:r>
              <a:r>
                <a:rPr lang="en-US" sz="2241">
                  <a:solidFill>
                    <a:srgbClr val="000000"/>
                  </a:solidFill>
                  <a:latin typeface="Montserrat"/>
                  <a:ea typeface="Montserrat"/>
                  <a:cs typeface="Montserrat"/>
                  <a:sym typeface="Montserrat"/>
                </a:rPr>
                <a:t>The global academies create a consistent pipeline of talent across functions, reinforcing Unilever’s ability to scale leadership globally.</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Cost Efficiency and Agility: </a:t>
              </a:r>
              <a:r>
                <a:rPr lang="en-US" sz="2241">
                  <a:solidFill>
                    <a:srgbClr val="000000"/>
                  </a:solidFill>
                  <a:latin typeface="Montserrat"/>
                  <a:ea typeface="Montserrat"/>
                  <a:cs typeface="Montserrat"/>
                  <a:sym typeface="Montserrat"/>
                </a:rPr>
                <a:t>Online and blended learning (platform + on-the-job) reduces reliance on costly, traditional classroom training and supports scalable development.</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Retention and Engagement: </a:t>
              </a:r>
              <a:r>
                <a:rPr lang="en-US" sz="2241">
                  <a:solidFill>
                    <a:srgbClr val="000000"/>
                  </a:solidFill>
                  <a:latin typeface="Montserrat"/>
                  <a:ea typeface="Montserrat"/>
                  <a:cs typeface="Montserrat"/>
                  <a:sym typeface="Montserrat"/>
                </a:rPr>
                <a:t>By investing in certifications, mentoring, and internal mobility, Unilever increases employee engagement, loyalty, and reduces turnover.</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endParaRPr lang="en-US" sz="2241">
                <a:solidFill>
                  <a:srgbClr val="000000"/>
                </a:solidFill>
                <a:latin typeface="Montserrat"/>
                <a:ea typeface="Montserrat"/>
                <a:cs typeface="Montserrat"/>
                <a:sym typeface="Montserrat"/>
              </a:endParaRPr>
            </a:p>
          </p:txBody>
        </p:sp>
        <p:grpSp>
          <p:nvGrpSpPr>
            <p:cNvPr id="10" name="Group 10"/>
            <p:cNvGrpSpPr/>
            <p:nvPr/>
          </p:nvGrpSpPr>
          <p:grpSpPr>
            <a:xfrm rot="5400000">
              <a:off x="-34234" y="62342"/>
              <a:ext cx="547750" cy="479282"/>
              <a:chOff x="0" y="0"/>
              <a:chExt cx="812800" cy="711200"/>
            </a:xfrm>
          </p:grpSpPr>
          <p:sp>
            <p:nvSpPr>
              <p:cNvPr id="11" name="Freeform 11"/>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12" name="TextBox 12"/>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rot="5400000">
              <a:off x="-34234" y="1600693"/>
              <a:ext cx="547750" cy="479282"/>
              <a:chOff x="0" y="0"/>
              <a:chExt cx="812800" cy="711200"/>
            </a:xfrm>
          </p:grpSpPr>
          <p:sp>
            <p:nvSpPr>
              <p:cNvPr id="14" name="Freeform 14"/>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15" name="TextBox 15"/>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rot="5400000">
              <a:off x="-34234" y="3139043"/>
              <a:ext cx="547750" cy="479282"/>
              <a:chOff x="0" y="0"/>
              <a:chExt cx="812800" cy="711200"/>
            </a:xfrm>
          </p:grpSpPr>
          <p:sp>
            <p:nvSpPr>
              <p:cNvPr id="17" name="Freeform 17"/>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18" name="TextBox 18"/>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5400000">
              <a:off x="-34234" y="4682460"/>
              <a:ext cx="547750" cy="479282"/>
              <a:chOff x="0" y="0"/>
              <a:chExt cx="812800" cy="711200"/>
            </a:xfrm>
          </p:grpSpPr>
          <p:sp>
            <p:nvSpPr>
              <p:cNvPr id="20" name="Freeform 20"/>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21" name="TextBox 21"/>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rot="5400000">
              <a:off x="-34234" y="6343456"/>
              <a:ext cx="547750" cy="479282"/>
              <a:chOff x="0" y="0"/>
              <a:chExt cx="812800" cy="711200"/>
            </a:xfrm>
          </p:grpSpPr>
          <p:sp>
            <p:nvSpPr>
              <p:cNvPr id="23" name="Freeform 23"/>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24" name="TextBox 24"/>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grpSp>
        <p:nvGrpSpPr>
          <p:cNvPr id="25" name="Group 25"/>
          <p:cNvGrpSpPr/>
          <p:nvPr/>
        </p:nvGrpSpPr>
        <p:grpSpPr>
          <a:xfrm>
            <a:off x="0" y="10086317"/>
            <a:ext cx="18288000" cy="401366"/>
            <a:chOff x="0" y="0"/>
            <a:chExt cx="24384000" cy="535154"/>
          </a:xfrm>
        </p:grpSpPr>
        <p:grpSp>
          <p:nvGrpSpPr>
            <p:cNvPr id="26" name="Group 26"/>
            <p:cNvGrpSpPr/>
            <p:nvPr/>
          </p:nvGrpSpPr>
          <p:grpSpPr>
            <a:xfrm>
              <a:off x="0" y="0"/>
              <a:ext cx="6244115" cy="535154"/>
              <a:chOff x="0" y="0"/>
              <a:chExt cx="1233405" cy="105710"/>
            </a:xfrm>
          </p:grpSpPr>
          <p:sp>
            <p:nvSpPr>
              <p:cNvPr id="27" name="Freeform 27"/>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2036C7"/>
              </a:solidFill>
            </p:spPr>
            <p:txBody>
              <a:bodyPr/>
              <a:lstStyle/>
              <a:p>
                <a:endParaRPr lang="en-GB"/>
              </a:p>
            </p:txBody>
          </p:sp>
          <p:sp>
            <p:nvSpPr>
              <p:cNvPr id="28" name="TextBox 28"/>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29" name="Group 29"/>
            <p:cNvGrpSpPr/>
            <p:nvPr/>
          </p:nvGrpSpPr>
          <p:grpSpPr>
            <a:xfrm>
              <a:off x="18139885" y="0"/>
              <a:ext cx="6244115" cy="535154"/>
              <a:chOff x="0" y="0"/>
              <a:chExt cx="1233405" cy="105710"/>
            </a:xfrm>
          </p:grpSpPr>
          <p:sp>
            <p:nvSpPr>
              <p:cNvPr id="30" name="Freeform 30"/>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F66C4"/>
              </a:solidFill>
            </p:spPr>
            <p:txBody>
              <a:bodyPr/>
              <a:lstStyle/>
              <a:p>
                <a:endParaRPr lang="en-GB"/>
              </a:p>
            </p:txBody>
          </p:sp>
          <p:sp>
            <p:nvSpPr>
              <p:cNvPr id="31" name="TextBox 31"/>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32" name="Group 32"/>
            <p:cNvGrpSpPr/>
            <p:nvPr/>
          </p:nvGrpSpPr>
          <p:grpSpPr>
            <a:xfrm>
              <a:off x="11895770" y="0"/>
              <a:ext cx="6244115" cy="535154"/>
              <a:chOff x="0" y="0"/>
              <a:chExt cx="1233405" cy="105710"/>
            </a:xfrm>
          </p:grpSpPr>
          <p:sp>
            <p:nvSpPr>
              <p:cNvPr id="33" name="Freeform 33"/>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7CA44"/>
              </a:solidFill>
            </p:spPr>
            <p:txBody>
              <a:bodyPr/>
              <a:lstStyle/>
              <a:p>
                <a:endParaRPr lang="en-GB"/>
              </a:p>
            </p:txBody>
          </p:sp>
          <p:sp>
            <p:nvSpPr>
              <p:cNvPr id="34" name="TextBox 34"/>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35" name="Group 35"/>
            <p:cNvGrpSpPr/>
            <p:nvPr/>
          </p:nvGrpSpPr>
          <p:grpSpPr>
            <a:xfrm>
              <a:off x="6244115" y="0"/>
              <a:ext cx="6244115" cy="535154"/>
              <a:chOff x="0" y="0"/>
              <a:chExt cx="1233405" cy="105710"/>
            </a:xfrm>
          </p:grpSpPr>
          <p:sp>
            <p:nvSpPr>
              <p:cNvPr id="36" name="Freeform 36"/>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5EB5C9"/>
              </a:solidFill>
            </p:spPr>
            <p:txBody>
              <a:bodyPr/>
              <a:lstStyle/>
              <a:p>
                <a:endParaRPr lang="en-GB"/>
              </a:p>
            </p:txBody>
          </p:sp>
          <p:sp>
            <p:nvSpPr>
              <p:cNvPr id="37" name="TextBox 37"/>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sp>
        <p:nvSpPr>
          <p:cNvPr id="38" name="Freeform 38"/>
          <p:cNvSpPr/>
          <p:nvPr/>
        </p:nvSpPr>
        <p:spPr>
          <a:xfrm rot="5310847">
            <a:off x="-3390016" y="4193508"/>
            <a:ext cx="9087946" cy="2828623"/>
          </a:xfrm>
          <a:custGeom>
            <a:avLst/>
            <a:gdLst/>
            <a:ahLst/>
            <a:cxnLst/>
            <a:rect l="l" t="t" r="r" b="b"/>
            <a:pathLst>
              <a:path w="9087946" h="2828623">
                <a:moveTo>
                  <a:pt x="0" y="0"/>
                </a:moveTo>
                <a:lnTo>
                  <a:pt x="9087947" y="0"/>
                </a:lnTo>
                <a:lnTo>
                  <a:pt x="9087947" y="2828623"/>
                </a:lnTo>
                <a:lnTo>
                  <a:pt x="0" y="2828623"/>
                </a:lnTo>
                <a:lnTo>
                  <a:pt x="0" y="0"/>
                </a:lnTo>
                <a:close/>
              </a:path>
            </a:pathLst>
          </a:custGeom>
          <a:blipFill>
            <a:blip r:embed="rId4">
              <a:alphaModFix amt="9999"/>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9" name="TextBox 39"/>
          <p:cNvSpPr txBox="1"/>
          <p:nvPr/>
        </p:nvSpPr>
        <p:spPr>
          <a:xfrm>
            <a:off x="17259300" y="9172575"/>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13</a:t>
            </a:r>
          </a:p>
        </p:txBody>
      </p:sp>
      <p:sp>
        <p:nvSpPr>
          <p:cNvPr id="40" name="TextBox 40"/>
          <p:cNvSpPr txBox="1"/>
          <p:nvPr/>
        </p:nvSpPr>
        <p:spPr>
          <a:xfrm>
            <a:off x="753190" y="392282"/>
            <a:ext cx="13050607" cy="1328251"/>
          </a:xfrm>
          <a:prstGeom prst="rect">
            <a:avLst/>
          </a:prstGeom>
        </p:spPr>
        <p:txBody>
          <a:bodyPr lIns="0" tIns="0" rIns="0" bIns="0" rtlCol="0" anchor="t">
            <a:spAutoFit/>
          </a:bodyPr>
          <a:lstStyle/>
          <a:p>
            <a:pPr algn="l">
              <a:lnSpc>
                <a:spcPts val="5328"/>
              </a:lnSpc>
            </a:pPr>
            <a:r>
              <a:rPr lang="en-US" sz="3806" b="1" spc="-255">
                <a:solidFill>
                  <a:srgbClr val="FFFFFF"/>
                </a:solidFill>
                <a:latin typeface="Garet Bold"/>
                <a:ea typeface="Garet Bold"/>
                <a:cs typeface="Garet Bold"/>
                <a:sym typeface="Garet Bold"/>
              </a:rPr>
              <a:t>Strategic Alignment of Training with Unilever’s Goals</a:t>
            </a:r>
          </a:p>
          <a:p>
            <a:pPr algn="l">
              <a:lnSpc>
                <a:spcPts val="5328"/>
              </a:lnSpc>
            </a:pPr>
            <a:endParaRPr lang="en-US" sz="3806" b="1" spc="-255">
              <a:solidFill>
                <a:srgbClr val="FFFFFF"/>
              </a:solidFill>
              <a:latin typeface="Garet Bold"/>
              <a:ea typeface="Garet Bold"/>
              <a:cs typeface="Garet Bold"/>
              <a:sym typeface="Garet Bold"/>
            </a:endParaRPr>
          </a:p>
        </p:txBody>
      </p:sp>
      <p:grpSp>
        <p:nvGrpSpPr>
          <p:cNvPr id="41" name="Group 41"/>
          <p:cNvGrpSpPr/>
          <p:nvPr/>
        </p:nvGrpSpPr>
        <p:grpSpPr>
          <a:xfrm>
            <a:off x="14683398" y="310329"/>
            <a:ext cx="4420191" cy="893993"/>
            <a:chOff x="0" y="0"/>
            <a:chExt cx="909504" cy="183949"/>
          </a:xfrm>
        </p:grpSpPr>
        <p:sp>
          <p:nvSpPr>
            <p:cNvPr id="42" name="Freeform 42"/>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43" name="TextBox 43"/>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a:off x="15254091" y="406502"/>
            <a:ext cx="2463215" cy="622198"/>
            <a:chOff x="0" y="0"/>
            <a:chExt cx="3284287" cy="829597"/>
          </a:xfrm>
        </p:grpSpPr>
        <p:sp>
          <p:nvSpPr>
            <p:cNvPr id="3" name="Freeform 3"/>
            <p:cNvSpPr/>
            <p:nvPr/>
          </p:nvSpPr>
          <p:spPr>
            <a:xfrm>
              <a:off x="0" y="0"/>
              <a:ext cx="749636" cy="829597"/>
            </a:xfrm>
            <a:custGeom>
              <a:avLst/>
              <a:gdLst/>
              <a:ahLst/>
              <a:cxnLst/>
              <a:rect l="l" t="t" r="r" b="b"/>
              <a:pathLst>
                <a:path w="749636" h="829597">
                  <a:moveTo>
                    <a:pt x="0" y="0"/>
                  </a:moveTo>
                  <a:lnTo>
                    <a:pt x="749636" y="0"/>
                  </a:lnTo>
                  <a:lnTo>
                    <a:pt x="749636" y="829597"/>
                  </a:lnTo>
                  <a:lnTo>
                    <a:pt x="0" y="829597"/>
                  </a:lnTo>
                  <a:lnTo>
                    <a:pt x="0" y="0"/>
                  </a:lnTo>
                  <a:close/>
                </a:path>
              </a:pathLst>
            </a:custGeom>
            <a:blipFill>
              <a:blip r:embed="rId2"/>
              <a:stretch>
                <a:fillRect/>
              </a:stretch>
            </a:blipFill>
          </p:spPr>
          <p:txBody>
            <a:bodyPr/>
            <a:lstStyle/>
            <a:p>
              <a:endParaRPr lang="en-GB"/>
            </a:p>
          </p:txBody>
        </p:sp>
        <p:sp>
          <p:nvSpPr>
            <p:cNvPr id="4" name="Freeform 4"/>
            <p:cNvSpPr/>
            <p:nvPr/>
          </p:nvSpPr>
          <p:spPr>
            <a:xfrm>
              <a:off x="1204042" y="0"/>
              <a:ext cx="2080245" cy="829597"/>
            </a:xfrm>
            <a:custGeom>
              <a:avLst/>
              <a:gdLst/>
              <a:ahLst/>
              <a:cxnLst/>
              <a:rect l="l" t="t" r="r" b="b"/>
              <a:pathLst>
                <a:path w="2080245" h="829597">
                  <a:moveTo>
                    <a:pt x="0" y="0"/>
                  </a:moveTo>
                  <a:lnTo>
                    <a:pt x="2080245" y="0"/>
                  </a:lnTo>
                  <a:lnTo>
                    <a:pt x="2080245" y="829597"/>
                  </a:lnTo>
                  <a:lnTo>
                    <a:pt x="0" y="829597"/>
                  </a:lnTo>
                  <a:lnTo>
                    <a:pt x="0" y="0"/>
                  </a:lnTo>
                  <a:close/>
                </a:path>
              </a:pathLst>
            </a:custGeom>
            <a:blipFill>
              <a:blip r:embed="rId3"/>
              <a:stretch>
                <a:fillRect/>
              </a:stretch>
            </a:blipFill>
          </p:spPr>
          <p:txBody>
            <a:bodyPr/>
            <a:lstStyle/>
            <a:p>
              <a:endParaRPr lang="en-GB"/>
            </a:p>
          </p:txBody>
        </p:sp>
      </p:grpSp>
      <p:sp>
        <p:nvSpPr>
          <p:cNvPr id="5" name="TextBox 5"/>
          <p:cNvSpPr txBox="1"/>
          <p:nvPr/>
        </p:nvSpPr>
        <p:spPr>
          <a:xfrm>
            <a:off x="3133917" y="2074025"/>
            <a:ext cx="13759577" cy="7020795"/>
          </a:xfrm>
          <a:prstGeom prst="rect">
            <a:avLst/>
          </a:prstGeom>
        </p:spPr>
        <p:txBody>
          <a:bodyPr lIns="0" tIns="0" rIns="0" bIns="0" rtlCol="0" anchor="t">
            <a:spAutoFit/>
          </a:bodyPr>
          <a:lstStyle/>
          <a:p>
            <a:pPr algn="l">
              <a:lnSpc>
                <a:spcPts val="3137"/>
              </a:lnSpc>
            </a:pPr>
            <a:r>
              <a:rPr lang="en-US" sz="2241" b="1">
                <a:solidFill>
                  <a:srgbClr val="000000"/>
                </a:solidFill>
                <a:latin typeface="Montserrat Bold"/>
                <a:ea typeface="Montserrat Bold"/>
                <a:cs typeface="Montserrat Bold"/>
                <a:sym typeface="Montserrat Bold"/>
              </a:rPr>
              <a:t>Skill Gap Forecasting: </a:t>
            </a:r>
            <a:r>
              <a:rPr lang="en-US" sz="2241">
                <a:solidFill>
                  <a:srgbClr val="000000"/>
                </a:solidFill>
                <a:latin typeface="Montserrat"/>
                <a:ea typeface="Montserrat"/>
                <a:cs typeface="Montserrat"/>
                <a:sym typeface="Montserrat"/>
              </a:rPr>
              <a:t>Predicting exactly which skills will be critical (digital, sustainability, AI) is difficult — risk of investing in wrong areas (Habeeb and Timothy Babatunde, 2025).</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Uneven Manager Capability: </a:t>
            </a:r>
            <a:r>
              <a:rPr lang="en-US" sz="2241">
                <a:solidFill>
                  <a:srgbClr val="000000"/>
                </a:solidFill>
                <a:latin typeface="Montserrat"/>
                <a:ea typeface="Montserrat"/>
                <a:cs typeface="Montserrat"/>
                <a:sym typeface="Montserrat"/>
              </a:rPr>
              <a:t>Not all managers may have the skill or time to be effective coaches or mentors.</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Engagement in Digital Learning: </a:t>
            </a:r>
            <a:r>
              <a:rPr lang="en-US" sz="2241">
                <a:solidFill>
                  <a:srgbClr val="000000"/>
                </a:solidFill>
                <a:latin typeface="Montserrat"/>
                <a:ea typeface="Montserrat"/>
                <a:cs typeface="Montserrat"/>
                <a:sym typeface="Montserrat"/>
              </a:rPr>
              <a:t>While content is abundant, motivating employees to consistently use the platform is challenging.</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Measuring ROI: </a:t>
            </a:r>
            <a:r>
              <a:rPr lang="en-US" sz="2241">
                <a:solidFill>
                  <a:srgbClr val="000000"/>
                </a:solidFill>
                <a:latin typeface="Montserrat"/>
                <a:ea typeface="Montserrat"/>
                <a:cs typeface="Montserrat"/>
                <a:sym typeface="Montserrat"/>
              </a:rPr>
              <a:t>Linking learning interventions to business impact (revenue, innovation, sustainability) is complex.</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Language &amp; Cultural Barriers: </a:t>
            </a:r>
            <a:r>
              <a:rPr lang="en-US" sz="2241">
                <a:solidFill>
                  <a:srgbClr val="000000"/>
                </a:solidFill>
                <a:latin typeface="Montserrat"/>
                <a:ea typeface="Montserrat"/>
                <a:cs typeface="Montserrat"/>
                <a:sym typeface="Montserrat"/>
              </a:rPr>
              <a:t>While learning content is in many languages, local relevance may be lacking in some regions (Habeeb and Timothy Babatunde, 2025).</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Inequality in Access: </a:t>
            </a:r>
            <a:r>
              <a:rPr lang="en-US" sz="2241">
                <a:solidFill>
                  <a:srgbClr val="000000"/>
                </a:solidFill>
                <a:latin typeface="Montserrat"/>
                <a:ea typeface="Montserrat"/>
                <a:cs typeface="Montserrat"/>
                <a:sym typeface="Montserrat"/>
              </a:rPr>
              <a:t>Employees in remote or lower-resource markets may have less access to high-quality training or functional academies.</a:t>
            </a:r>
          </a:p>
          <a:p>
            <a:pPr algn="l">
              <a:lnSpc>
                <a:spcPts val="3137"/>
              </a:lnSpc>
            </a:pPr>
            <a:endParaRPr lang="en-US" sz="2241">
              <a:solidFill>
                <a:srgbClr val="000000"/>
              </a:solidFill>
              <a:latin typeface="Montserrat"/>
              <a:ea typeface="Montserrat"/>
              <a:cs typeface="Montserrat"/>
              <a:sym typeface="Montserrat"/>
            </a:endParaRPr>
          </a:p>
        </p:txBody>
      </p:sp>
      <p:grpSp>
        <p:nvGrpSpPr>
          <p:cNvPr id="6" name="Group 6"/>
          <p:cNvGrpSpPr/>
          <p:nvPr/>
        </p:nvGrpSpPr>
        <p:grpSpPr>
          <a:xfrm>
            <a:off x="-3222295" y="342849"/>
            <a:ext cx="17376017" cy="861473"/>
            <a:chOff x="0" y="0"/>
            <a:chExt cx="3575312" cy="177258"/>
          </a:xfrm>
        </p:grpSpPr>
        <p:sp>
          <p:nvSpPr>
            <p:cNvPr id="7" name="Freeform 7"/>
            <p:cNvSpPr/>
            <p:nvPr/>
          </p:nvSpPr>
          <p:spPr>
            <a:xfrm>
              <a:off x="0" y="0"/>
              <a:ext cx="3575312" cy="177258"/>
            </a:xfrm>
            <a:custGeom>
              <a:avLst/>
              <a:gdLst/>
              <a:ahLst/>
              <a:cxnLst/>
              <a:rect l="l" t="t" r="r" b="b"/>
              <a:pathLst>
                <a:path w="3575312" h="177258">
                  <a:moveTo>
                    <a:pt x="0" y="0"/>
                  </a:moveTo>
                  <a:lnTo>
                    <a:pt x="3575312" y="0"/>
                  </a:lnTo>
                  <a:lnTo>
                    <a:pt x="3575312" y="177258"/>
                  </a:lnTo>
                  <a:lnTo>
                    <a:pt x="0" y="177258"/>
                  </a:lnTo>
                  <a:close/>
                </a:path>
              </a:pathLst>
            </a:custGeom>
            <a:solidFill>
              <a:srgbClr val="0C0B98"/>
            </a:solidFill>
          </p:spPr>
          <p:txBody>
            <a:bodyPr/>
            <a:lstStyle/>
            <a:p>
              <a:endParaRPr lang="en-GB"/>
            </a:p>
          </p:txBody>
        </p:sp>
        <p:sp>
          <p:nvSpPr>
            <p:cNvPr id="8" name="TextBox 8"/>
            <p:cNvSpPr txBox="1"/>
            <p:nvPr/>
          </p:nvSpPr>
          <p:spPr>
            <a:xfrm>
              <a:off x="0" y="-38100"/>
              <a:ext cx="3575312" cy="215358"/>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rot="5400000">
            <a:off x="2521460" y="2168407"/>
            <a:ext cx="410813" cy="359461"/>
            <a:chOff x="0" y="0"/>
            <a:chExt cx="812800" cy="711200"/>
          </a:xfrm>
        </p:grpSpPr>
        <p:sp>
          <p:nvSpPr>
            <p:cNvPr id="10" name="Freeform 10"/>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11" name="TextBox 11"/>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rot="5400000">
            <a:off x="2521460" y="3322170"/>
            <a:ext cx="410813" cy="359461"/>
            <a:chOff x="0" y="0"/>
            <a:chExt cx="812800" cy="711200"/>
          </a:xfrm>
        </p:grpSpPr>
        <p:sp>
          <p:nvSpPr>
            <p:cNvPr id="13" name="Freeform 13"/>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14" name="TextBox 14"/>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rot="5400000">
            <a:off x="2521460" y="4475933"/>
            <a:ext cx="410813" cy="359461"/>
            <a:chOff x="0" y="0"/>
            <a:chExt cx="812800" cy="711200"/>
          </a:xfrm>
        </p:grpSpPr>
        <p:sp>
          <p:nvSpPr>
            <p:cNvPr id="16" name="Freeform 16"/>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17" name="TextBox 17"/>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rot="5400000">
            <a:off x="2521460" y="5633495"/>
            <a:ext cx="410813" cy="359461"/>
            <a:chOff x="0" y="0"/>
            <a:chExt cx="812800" cy="711200"/>
          </a:xfrm>
        </p:grpSpPr>
        <p:sp>
          <p:nvSpPr>
            <p:cNvPr id="19" name="Freeform 19"/>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20" name="TextBox 20"/>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rot="5400000">
            <a:off x="2521460" y="6879243"/>
            <a:ext cx="410813" cy="359461"/>
            <a:chOff x="0" y="0"/>
            <a:chExt cx="812800" cy="711200"/>
          </a:xfrm>
        </p:grpSpPr>
        <p:sp>
          <p:nvSpPr>
            <p:cNvPr id="22" name="Freeform 22"/>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23" name="TextBox 23"/>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a:off x="0" y="10086317"/>
            <a:ext cx="18288000" cy="401366"/>
            <a:chOff x="0" y="0"/>
            <a:chExt cx="24384000" cy="535154"/>
          </a:xfrm>
        </p:grpSpPr>
        <p:grpSp>
          <p:nvGrpSpPr>
            <p:cNvPr id="25" name="Group 25"/>
            <p:cNvGrpSpPr/>
            <p:nvPr/>
          </p:nvGrpSpPr>
          <p:grpSpPr>
            <a:xfrm>
              <a:off x="0" y="0"/>
              <a:ext cx="6244115" cy="535154"/>
              <a:chOff x="0" y="0"/>
              <a:chExt cx="1233405" cy="105710"/>
            </a:xfrm>
          </p:grpSpPr>
          <p:sp>
            <p:nvSpPr>
              <p:cNvPr id="26" name="Freeform 26"/>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2036C7"/>
              </a:solidFill>
            </p:spPr>
            <p:txBody>
              <a:bodyPr/>
              <a:lstStyle/>
              <a:p>
                <a:endParaRPr lang="en-GB"/>
              </a:p>
            </p:txBody>
          </p:sp>
          <p:sp>
            <p:nvSpPr>
              <p:cNvPr id="27" name="TextBox 27"/>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28" name="Group 28"/>
            <p:cNvGrpSpPr/>
            <p:nvPr/>
          </p:nvGrpSpPr>
          <p:grpSpPr>
            <a:xfrm>
              <a:off x="18139885" y="0"/>
              <a:ext cx="6244115" cy="535154"/>
              <a:chOff x="0" y="0"/>
              <a:chExt cx="1233405" cy="105710"/>
            </a:xfrm>
          </p:grpSpPr>
          <p:sp>
            <p:nvSpPr>
              <p:cNvPr id="29" name="Freeform 29"/>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F66C4"/>
              </a:solidFill>
            </p:spPr>
            <p:txBody>
              <a:bodyPr/>
              <a:lstStyle/>
              <a:p>
                <a:endParaRPr lang="en-GB"/>
              </a:p>
            </p:txBody>
          </p:sp>
          <p:sp>
            <p:nvSpPr>
              <p:cNvPr id="30" name="TextBox 30"/>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31" name="Group 31"/>
            <p:cNvGrpSpPr/>
            <p:nvPr/>
          </p:nvGrpSpPr>
          <p:grpSpPr>
            <a:xfrm>
              <a:off x="11895770" y="0"/>
              <a:ext cx="6244115" cy="535154"/>
              <a:chOff x="0" y="0"/>
              <a:chExt cx="1233405" cy="105710"/>
            </a:xfrm>
          </p:grpSpPr>
          <p:sp>
            <p:nvSpPr>
              <p:cNvPr id="32" name="Freeform 32"/>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7CA44"/>
              </a:solidFill>
            </p:spPr>
            <p:txBody>
              <a:bodyPr/>
              <a:lstStyle/>
              <a:p>
                <a:endParaRPr lang="en-GB"/>
              </a:p>
            </p:txBody>
          </p:sp>
          <p:sp>
            <p:nvSpPr>
              <p:cNvPr id="33" name="TextBox 33"/>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34" name="Group 34"/>
            <p:cNvGrpSpPr/>
            <p:nvPr/>
          </p:nvGrpSpPr>
          <p:grpSpPr>
            <a:xfrm>
              <a:off x="6244115" y="0"/>
              <a:ext cx="6244115" cy="535154"/>
              <a:chOff x="0" y="0"/>
              <a:chExt cx="1233405" cy="105710"/>
            </a:xfrm>
          </p:grpSpPr>
          <p:sp>
            <p:nvSpPr>
              <p:cNvPr id="35" name="Freeform 35"/>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5EB5C9"/>
              </a:solidFill>
            </p:spPr>
            <p:txBody>
              <a:bodyPr/>
              <a:lstStyle/>
              <a:p>
                <a:endParaRPr lang="en-GB"/>
              </a:p>
            </p:txBody>
          </p:sp>
          <p:sp>
            <p:nvSpPr>
              <p:cNvPr id="36" name="TextBox 36"/>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sp>
        <p:nvSpPr>
          <p:cNvPr id="37" name="Freeform 37"/>
          <p:cNvSpPr/>
          <p:nvPr/>
        </p:nvSpPr>
        <p:spPr>
          <a:xfrm rot="5310847">
            <a:off x="-3390016" y="4193508"/>
            <a:ext cx="9087946" cy="2828623"/>
          </a:xfrm>
          <a:custGeom>
            <a:avLst/>
            <a:gdLst/>
            <a:ahLst/>
            <a:cxnLst/>
            <a:rect l="l" t="t" r="r" b="b"/>
            <a:pathLst>
              <a:path w="9087946" h="2828623">
                <a:moveTo>
                  <a:pt x="0" y="0"/>
                </a:moveTo>
                <a:lnTo>
                  <a:pt x="9087947" y="0"/>
                </a:lnTo>
                <a:lnTo>
                  <a:pt x="9087947" y="2828623"/>
                </a:lnTo>
                <a:lnTo>
                  <a:pt x="0" y="2828623"/>
                </a:lnTo>
                <a:lnTo>
                  <a:pt x="0" y="0"/>
                </a:lnTo>
                <a:close/>
              </a:path>
            </a:pathLst>
          </a:custGeom>
          <a:blipFill>
            <a:blip r:embed="rId4">
              <a:alphaModFix amt="9999"/>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8" name="TextBox 38"/>
          <p:cNvSpPr txBox="1"/>
          <p:nvPr/>
        </p:nvSpPr>
        <p:spPr>
          <a:xfrm>
            <a:off x="17259300" y="9172575"/>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14</a:t>
            </a:r>
          </a:p>
        </p:txBody>
      </p:sp>
      <p:sp>
        <p:nvSpPr>
          <p:cNvPr id="39" name="TextBox 39"/>
          <p:cNvSpPr txBox="1"/>
          <p:nvPr/>
        </p:nvSpPr>
        <p:spPr>
          <a:xfrm>
            <a:off x="753190" y="392282"/>
            <a:ext cx="13050607" cy="1328341"/>
          </a:xfrm>
          <a:prstGeom prst="rect">
            <a:avLst/>
          </a:prstGeom>
        </p:spPr>
        <p:txBody>
          <a:bodyPr lIns="0" tIns="0" rIns="0" bIns="0" rtlCol="0" anchor="t">
            <a:spAutoFit/>
          </a:bodyPr>
          <a:lstStyle/>
          <a:p>
            <a:pPr algn="l">
              <a:lnSpc>
                <a:spcPts val="5328"/>
              </a:lnSpc>
            </a:pPr>
            <a:r>
              <a:rPr lang="en-US" sz="3806" b="1" spc="-255">
                <a:solidFill>
                  <a:srgbClr val="FFFFFF"/>
                </a:solidFill>
                <a:latin typeface="Garet Bold"/>
                <a:ea typeface="Garet Bold"/>
                <a:cs typeface="Garet Bold"/>
                <a:sym typeface="Garet Bold"/>
              </a:rPr>
              <a:t> Key HR Challenges in Training &amp; Development</a:t>
            </a:r>
          </a:p>
          <a:p>
            <a:pPr algn="l">
              <a:lnSpc>
                <a:spcPts val="5328"/>
              </a:lnSpc>
            </a:pPr>
            <a:endParaRPr lang="en-US" sz="3806" b="1" spc="-255">
              <a:solidFill>
                <a:srgbClr val="FFFFFF"/>
              </a:solidFill>
              <a:latin typeface="Garet Bold"/>
              <a:ea typeface="Garet Bold"/>
              <a:cs typeface="Garet Bold"/>
              <a:sym typeface="Garet Bold"/>
            </a:endParaRPr>
          </a:p>
        </p:txBody>
      </p:sp>
      <p:grpSp>
        <p:nvGrpSpPr>
          <p:cNvPr id="40" name="Group 40"/>
          <p:cNvGrpSpPr/>
          <p:nvPr/>
        </p:nvGrpSpPr>
        <p:grpSpPr>
          <a:xfrm rot="5400000">
            <a:off x="2480215" y="8033005"/>
            <a:ext cx="410813" cy="359461"/>
            <a:chOff x="0" y="0"/>
            <a:chExt cx="812800" cy="711200"/>
          </a:xfrm>
        </p:grpSpPr>
        <p:sp>
          <p:nvSpPr>
            <p:cNvPr id="41" name="Freeform 41"/>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42" name="TextBox 42"/>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43" name="Group 43"/>
          <p:cNvGrpSpPr/>
          <p:nvPr/>
        </p:nvGrpSpPr>
        <p:grpSpPr>
          <a:xfrm>
            <a:off x="14683398" y="310329"/>
            <a:ext cx="4420191" cy="893993"/>
            <a:chOff x="0" y="0"/>
            <a:chExt cx="909504" cy="183949"/>
          </a:xfrm>
        </p:grpSpPr>
        <p:sp>
          <p:nvSpPr>
            <p:cNvPr id="44" name="Freeform 44"/>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45" name="TextBox 45"/>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a:off x="15254091" y="406502"/>
            <a:ext cx="2463215" cy="622198"/>
            <a:chOff x="0" y="0"/>
            <a:chExt cx="3284287" cy="829597"/>
          </a:xfrm>
        </p:grpSpPr>
        <p:sp>
          <p:nvSpPr>
            <p:cNvPr id="3" name="Freeform 3"/>
            <p:cNvSpPr/>
            <p:nvPr/>
          </p:nvSpPr>
          <p:spPr>
            <a:xfrm>
              <a:off x="0" y="0"/>
              <a:ext cx="749636" cy="829597"/>
            </a:xfrm>
            <a:custGeom>
              <a:avLst/>
              <a:gdLst/>
              <a:ahLst/>
              <a:cxnLst/>
              <a:rect l="l" t="t" r="r" b="b"/>
              <a:pathLst>
                <a:path w="749636" h="829597">
                  <a:moveTo>
                    <a:pt x="0" y="0"/>
                  </a:moveTo>
                  <a:lnTo>
                    <a:pt x="749636" y="0"/>
                  </a:lnTo>
                  <a:lnTo>
                    <a:pt x="749636" y="829597"/>
                  </a:lnTo>
                  <a:lnTo>
                    <a:pt x="0" y="829597"/>
                  </a:lnTo>
                  <a:lnTo>
                    <a:pt x="0" y="0"/>
                  </a:lnTo>
                  <a:close/>
                </a:path>
              </a:pathLst>
            </a:custGeom>
            <a:blipFill>
              <a:blip r:embed="rId2"/>
              <a:stretch>
                <a:fillRect/>
              </a:stretch>
            </a:blipFill>
          </p:spPr>
          <p:txBody>
            <a:bodyPr/>
            <a:lstStyle/>
            <a:p>
              <a:endParaRPr lang="en-GB"/>
            </a:p>
          </p:txBody>
        </p:sp>
        <p:sp>
          <p:nvSpPr>
            <p:cNvPr id="4" name="Freeform 4"/>
            <p:cNvSpPr/>
            <p:nvPr/>
          </p:nvSpPr>
          <p:spPr>
            <a:xfrm>
              <a:off x="1204042" y="0"/>
              <a:ext cx="2080245" cy="829597"/>
            </a:xfrm>
            <a:custGeom>
              <a:avLst/>
              <a:gdLst/>
              <a:ahLst/>
              <a:cxnLst/>
              <a:rect l="l" t="t" r="r" b="b"/>
              <a:pathLst>
                <a:path w="2080245" h="829597">
                  <a:moveTo>
                    <a:pt x="0" y="0"/>
                  </a:moveTo>
                  <a:lnTo>
                    <a:pt x="2080245" y="0"/>
                  </a:lnTo>
                  <a:lnTo>
                    <a:pt x="2080245" y="829597"/>
                  </a:lnTo>
                  <a:lnTo>
                    <a:pt x="0" y="829597"/>
                  </a:lnTo>
                  <a:lnTo>
                    <a:pt x="0" y="0"/>
                  </a:lnTo>
                  <a:close/>
                </a:path>
              </a:pathLst>
            </a:custGeom>
            <a:blipFill>
              <a:blip r:embed="rId3"/>
              <a:stretch>
                <a:fillRect/>
              </a:stretch>
            </a:blipFill>
          </p:spPr>
          <p:txBody>
            <a:bodyPr/>
            <a:lstStyle/>
            <a:p>
              <a:endParaRPr lang="en-GB"/>
            </a:p>
          </p:txBody>
        </p:sp>
      </p:grpSp>
      <p:sp>
        <p:nvSpPr>
          <p:cNvPr id="5" name="TextBox 5"/>
          <p:cNvSpPr txBox="1"/>
          <p:nvPr/>
        </p:nvSpPr>
        <p:spPr>
          <a:xfrm>
            <a:off x="3133917" y="1783859"/>
            <a:ext cx="14125383" cy="8191507"/>
          </a:xfrm>
          <a:prstGeom prst="rect">
            <a:avLst/>
          </a:prstGeom>
        </p:spPr>
        <p:txBody>
          <a:bodyPr lIns="0" tIns="0" rIns="0" bIns="0" rtlCol="0" anchor="t">
            <a:spAutoFit/>
          </a:bodyPr>
          <a:lstStyle/>
          <a:p>
            <a:pPr algn="l">
              <a:lnSpc>
                <a:spcPts val="3137"/>
              </a:lnSpc>
            </a:pPr>
            <a:r>
              <a:rPr lang="en-US" sz="2241" b="1">
                <a:solidFill>
                  <a:srgbClr val="000000"/>
                </a:solidFill>
                <a:latin typeface="Montserrat Bold"/>
                <a:ea typeface="Montserrat Bold"/>
                <a:cs typeface="Montserrat Bold"/>
                <a:sym typeface="Montserrat Bold"/>
              </a:rPr>
              <a:t>Strengthen Manager Coaching Capability: </a:t>
            </a:r>
            <a:r>
              <a:rPr lang="en-US" sz="2241">
                <a:solidFill>
                  <a:srgbClr val="000000"/>
                </a:solidFill>
                <a:latin typeface="Montserrat"/>
                <a:ea typeface="Montserrat"/>
                <a:cs typeface="Montserrat"/>
                <a:sym typeface="Montserrat"/>
              </a:rPr>
              <a:t>Run a “Manager-as-Coach” certification program to ensure all line managers can mentor, provide feedback, and drive learning.</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Skill Needs Analytics: </a:t>
            </a:r>
            <a:r>
              <a:rPr lang="en-US" sz="2241">
                <a:solidFill>
                  <a:srgbClr val="000000"/>
                </a:solidFill>
                <a:latin typeface="Montserrat"/>
                <a:ea typeface="Montserrat"/>
                <a:cs typeface="Montserrat"/>
                <a:sym typeface="Montserrat"/>
              </a:rPr>
              <a:t>Use predictive analytics (HR data + business trends) to forecast future skill needs and create targeted learning roadmaps.</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Engagement Campaigns:</a:t>
            </a:r>
            <a:r>
              <a:rPr lang="en-US" sz="2241">
                <a:solidFill>
                  <a:srgbClr val="000000"/>
                </a:solidFill>
                <a:latin typeface="Montserrat"/>
                <a:ea typeface="Montserrat"/>
                <a:cs typeface="Montserrat"/>
                <a:sym typeface="Montserrat"/>
              </a:rPr>
              <a:t> Launch interactive campaigns (gamified learning challenges, rewards) to increase engagement with the learning platform.</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Measure Learning </a:t>
            </a:r>
            <a:r>
              <a:rPr lang="en-US" sz="2241">
                <a:solidFill>
                  <a:srgbClr val="000000"/>
                </a:solidFill>
                <a:latin typeface="Montserrat"/>
                <a:ea typeface="Montserrat"/>
                <a:cs typeface="Montserrat"/>
                <a:sym typeface="Montserrat"/>
              </a:rPr>
              <a:t>Impact: Implement a robust learning measurement framework (using Kirkpatrick’s levels or similar) to link training to business outcomes.</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a:solidFill>
                  <a:srgbClr val="000000"/>
                </a:solidFill>
                <a:latin typeface="Montserrat"/>
                <a:ea typeface="Montserrat"/>
                <a:cs typeface="Montserrat"/>
                <a:sym typeface="Montserrat"/>
              </a:rPr>
              <a:t>Localized Content: Develop regionally tailored learning modules (language, case studies) to enhance relevance and increase uptake in emerging markets.</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Equal Access Strategy: </a:t>
            </a:r>
            <a:r>
              <a:rPr lang="en-US" sz="2241">
                <a:solidFill>
                  <a:srgbClr val="000000"/>
                </a:solidFill>
                <a:latin typeface="Montserrat"/>
                <a:ea typeface="Montserrat"/>
                <a:cs typeface="Montserrat"/>
                <a:sym typeface="Montserrat"/>
              </a:rPr>
              <a:t>Invest in digital infrastructure or blended models (offline + online) in low-resource regions to ensure equitable learning opportunities.</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Mentor Network Expansion: </a:t>
            </a:r>
            <a:r>
              <a:rPr lang="en-US" sz="2241">
                <a:solidFill>
                  <a:srgbClr val="000000"/>
                </a:solidFill>
                <a:latin typeface="Montserrat"/>
                <a:ea typeface="Montserrat"/>
                <a:cs typeface="Montserrat"/>
                <a:sym typeface="Montserrat"/>
              </a:rPr>
              <a:t>Formalize a global mentoring program that pairs high-potential employees with senior leaders and external experts for cross-functional development.</a:t>
            </a:r>
          </a:p>
          <a:p>
            <a:pPr algn="l">
              <a:lnSpc>
                <a:spcPts val="3137"/>
              </a:lnSpc>
            </a:pPr>
            <a:endParaRPr lang="en-US" sz="2241">
              <a:solidFill>
                <a:srgbClr val="000000"/>
              </a:solidFill>
              <a:latin typeface="Montserrat"/>
              <a:ea typeface="Montserrat"/>
              <a:cs typeface="Montserrat"/>
              <a:sym typeface="Montserrat"/>
            </a:endParaRPr>
          </a:p>
        </p:txBody>
      </p:sp>
      <p:grpSp>
        <p:nvGrpSpPr>
          <p:cNvPr id="6" name="Group 6"/>
          <p:cNvGrpSpPr/>
          <p:nvPr/>
        </p:nvGrpSpPr>
        <p:grpSpPr>
          <a:xfrm>
            <a:off x="-3222295" y="342849"/>
            <a:ext cx="17376017" cy="861473"/>
            <a:chOff x="0" y="0"/>
            <a:chExt cx="3575312" cy="177258"/>
          </a:xfrm>
        </p:grpSpPr>
        <p:sp>
          <p:nvSpPr>
            <p:cNvPr id="7" name="Freeform 7"/>
            <p:cNvSpPr/>
            <p:nvPr/>
          </p:nvSpPr>
          <p:spPr>
            <a:xfrm>
              <a:off x="0" y="0"/>
              <a:ext cx="3575312" cy="177258"/>
            </a:xfrm>
            <a:custGeom>
              <a:avLst/>
              <a:gdLst/>
              <a:ahLst/>
              <a:cxnLst/>
              <a:rect l="l" t="t" r="r" b="b"/>
              <a:pathLst>
                <a:path w="3575312" h="177258">
                  <a:moveTo>
                    <a:pt x="0" y="0"/>
                  </a:moveTo>
                  <a:lnTo>
                    <a:pt x="3575312" y="0"/>
                  </a:lnTo>
                  <a:lnTo>
                    <a:pt x="3575312" y="177258"/>
                  </a:lnTo>
                  <a:lnTo>
                    <a:pt x="0" y="177258"/>
                  </a:lnTo>
                  <a:close/>
                </a:path>
              </a:pathLst>
            </a:custGeom>
            <a:solidFill>
              <a:srgbClr val="0C0B98"/>
            </a:solidFill>
          </p:spPr>
          <p:txBody>
            <a:bodyPr/>
            <a:lstStyle/>
            <a:p>
              <a:endParaRPr lang="en-GB"/>
            </a:p>
          </p:txBody>
        </p:sp>
        <p:sp>
          <p:nvSpPr>
            <p:cNvPr id="8" name="TextBox 8"/>
            <p:cNvSpPr txBox="1"/>
            <p:nvPr/>
          </p:nvSpPr>
          <p:spPr>
            <a:xfrm>
              <a:off x="0" y="-38100"/>
              <a:ext cx="3575312" cy="215358"/>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rot="5400000">
            <a:off x="2521460" y="2168407"/>
            <a:ext cx="410813" cy="359461"/>
            <a:chOff x="0" y="0"/>
            <a:chExt cx="812800" cy="711200"/>
          </a:xfrm>
        </p:grpSpPr>
        <p:sp>
          <p:nvSpPr>
            <p:cNvPr id="10" name="Freeform 10"/>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11" name="TextBox 11"/>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rot="5400000">
            <a:off x="2521460" y="3322170"/>
            <a:ext cx="410813" cy="359461"/>
            <a:chOff x="0" y="0"/>
            <a:chExt cx="812800" cy="711200"/>
          </a:xfrm>
        </p:grpSpPr>
        <p:sp>
          <p:nvSpPr>
            <p:cNvPr id="13" name="Freeform 13"/>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14" name="TextBox 14"/>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rot="5400000">
            <a:off x="2521460" y="4475933"/>
            <a:ext cx="410813" cy="359461"/>
            <a:chOff x="0" y="0"/>
            <a:chExt cx="812800" cy="711200"/>
          </a:xfrm>
        </p:grpSpPr>
        <p:sp>
          <p:nvSpPr>
            <p:cNvPr id="16" name="Freeform 16"/>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17" name="TextBox 17"/>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rot="5400000">
            <a:off x="2521460" y="5633495"/>
            <a:ext cx="410813" cy="359461"/>
            <a:chOff x="0" y="0"/>
            <a:chExt cx="812800" cy="711200"/>
          </a:xfrm>
        </p:grpSpPr>
        <p:sp>
          <p:nvSpPr>
            <p:cNvPr id="19" name="Freeform 19"/>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20" name="TextBox 20"/>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rot="5400000">
            <a:off x="2521460" y="6879243"/>
            <a:ext cx="410813" cy="359461"/>
            <a:chOff x="0" y="0"/>
            <a:chExt cx="812800" cy="711200"/>
          </a:xfrm>
        </p:grpSpPr>
        <p:sp>
          <p:nvSpPr>
            <p:cNvPr id="22" name="Freeform 22"/>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23" name="TextBox 23"/>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a:off x="0" y="10086317"/>
            <a:ext cx="18288000" cy="401366"/>
            <a:chOff x="0" y="0"/>
            <a:chExt cx="24384000" cy="535154"/>
          </a:xfrm>
        </p:grpSpPr>
        <p:grpSp>
          <p:nvGrpSpPr>
            <p:cNvPr id="25" name="Group 25"/>
            <p:cNvGrpSpPr/>
            <p:nvPr/>
          </p:nvGrpSpPr>
          <p:grpSpPr>
            <a:xfrm>
              <a:off x="0" y="0"/>
              <a:ext cx="6244115" cy="535154"/>
              <a:chOff x="0" y="0"/>
              <a:chExt cx="1233405" cy="105710"/>
            </a:xfrm>
          </p:grpSpPr>
          <p:sp>
            <p:nvSpPr>
              <p:cNvPr id="26" name="Freeform 26"/>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2036C7"/>
              </a:solidFill>
            </p:spPr>
            <p:txBody>
              <a:bodyPr/>
              <a:lstStyle/>
              <a:p>
                <a:endParaRPr lang="en-GB"/>
              </a:p>
            </p:txBody>
          </p:sp>
          <p:sp>
            <p:nvSpPr>
              <p:cNvPr id="27" name="TextBox 27"/>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28" name="Group 28"/>
            <p:cNvGrpSpPr/>
            <p:nvPr/>
          </p:nvGrpSpPr>
          <p:grpSpPr>
            <a:xfrm>
              <a:off x="18139885" y="0"/>
              <a:ext cx="6244115" cy="535154"/>
              <a:chOff x="0" y="0"/>
              <a:chExt cx="1233405" cy="105710"/>
            </a:xfrm>
          </p:grpSpPr>
          <p:sp>
            <p:nvSpPr>
              <p:cNvPr id="29" name="Freeform 29"/>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F66C4"/>
              </a:solidFill>
            </p:spPr>
            <p:txBody>
              <a:bodyPr/>
              <a:lstStyle/>
              <a:p>
                <a:endParaRPr lang="en-GB"/>
              </a:p>
            </p:txBody>
          </p:sp>
          <p:sp>
            <p:nvSpPr>
              <p:cNvPr id="30" name="TextBox 30"/>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31" name="Group 31"/>
            <p:cNvGrpSpPr/>
            <p:nvPr/>
          </p:nvGrpSpPr>
          <p:grpSpPr>
            <a:xfrm>
              <a:off x="11895770" y="0"/>
              <a:ext cx="6244115" cy="535154"/>
              <a:chOff x="0" y="0"/>
              <a:chExt cx="1233405" cy="105710"/>
            </a:xfrm>
          </p:grpSpPr>
          <p:sp>
            <p:nvSpPr>
              <p:cNvPr id="32" name="Freeform 32"/>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7CA44"/>
              </a:solidFill>
            </p:spPr>
            <p:txBody>
              <a:bodyPr/>
              <a:lstStyle/>
              <a:p>
                <a:endParaRPr lang="en-GB"/>
              </a:p>
            </p:txBody>
          </p:sp>
          <p:sp>
            <p:nvSpPr>
              <p:cNvPr id="33" name="TextBox 33"/>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34" name="Group 34"/>
            <p:cNvGrpSpPr/>
            <p:nvPr/>
          </p:nvGrpSpPr>
          <p:grpSpPr>
            <a:xfrm>
              <a:off x="6244115" y="0"/>
              <a:ext cx="6244115" cy="535154"/>
              <a:chOff x="0" y="0"/>
              <a:chExt cx="1233405" cy="105710"/>
            </a:xfrm>
          </p:grpSpPr>
          <p:sp>
            <p:nvSpPr>
              <p:cNvPr id="35" name="Freeform 35"/>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5EB5C9"/>
              </a:solidFill>
            </p:spPr>
            <p:txBody>
              <a:bodyPr/>
              <a:lstStyle/>
              <a:p>
                <a:endParaRPr lang="en-GB"/>
              </a:p>
            </p:txBody>
          </p:sp>
          <p:sp>
            <p:nvSpPr>
              <p:cNvPr id="36" name="TextBox 36"/>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sp>
        <p:nvSpPr>
          <p:cNvPr id="37" name="Freeform 37"/>
          <p:cNvSpPr/>
          <p:nvPr/>
        </p:nvSpPr>
        <p:spPr>
          <a:xfrm rot="5310847">
            <a:off x="-3515273" y="4193508"/>
            <a:ext cx="9087946" cy="2828623"/>
          </a:xfrm>
          <a:custGeom>
            <a:avLst/>
            <a:gdLst/>
            <a:ahLst/>
            <a:cxnLst/>
            <a:rect l="l" t="t" r="r" b="b"/>
            <a:pathLst>
              <a:path w="9087946" h="2828623">
                <a:moveTo>
                  <a:pt x="0" y="0"/>
                </a:moveTo>
                <a:lnTo>
                  <a:pt x="9087946" y="0"/>
                </a:lnTo>
                <a:lnTo>
                  <a:pt x="9087946" y="2828623"/>
                </a:lnTo>
                <a:lnTo>
                  <a:pt x="0" y="2828623"/>
                </a:lnTo>
                <a:lnTo>
                  <a:pt x="0" y="0"/>
                </a:lnTo>
                <a:close/>
              </a:path>
            </a:pathLst>
          </a:custGeom>
          <a:blipFill>
            <a:blip r:embed="rId4">
              <a:alphaModFix amt="9999"/>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8" name="TextBox 38"/>
          <p:cNvSpPr txBox="1"/>
          <p:nvPr/>
        </p:nvSpPr>
        <p:spPr>
          <a:xfrm>
            <a:off x="17259300" y="9172575"/>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15</a:t>
            </a:r>
          </a:p>
        </p:txBody>
      </p:sp>
      <p:sp>
        <p:nvSpPr>
          <p:cNvPr id="39" name="TextBox 39"/>
          <p:cNvSpPr txBox="1"/>
          <p:nvPr/>
        </p:nvSpPr>
        <p:spPr>
          <a:xfrm>
            <a:off x="753190" y="392282"/>
            <a:ext cx="13050607" cy="1328251"/>
          </a:xfrm>
          <a:prstGeom prst="rect">
            <a:avLst/>
          </a:prstGeom>
        </p:spPr>
        <p:txBody>
          <a:bodyPr lIns="0" tIns="0" rIns="0" bIns="0" rtlCol="0" anchor="t">
            <a:spAutoFit/>
          </a:bodyPr>
          <a:lstStyle/>
          <a:p>
            <a:pPr algn="l">
              <a:lnSpc>
                <a:spcPts val="5328"/>
              </a:lnSpc>
            </a:pPr>
            <a:r>
              <a:rPr lang="en-US" sz="3806" b="1" spc="-255">
                <a:solidFill>
                  <a:srgbClr val="FFFFFF"/>
                </a:solidFill>
                <a:latin typeface="Garet Bold"/>
                <a:ea typeface="Garet Bold"/>
                <a:cs typeface="Garet Bold"/>
                <a:sym typeface="Garet Bold"/>
              </a:rPr>
              <a:t>Practical Recommendations</a:t>
            </a:r>
          </a:p>
          <a:p>
            <a:pPr algn="l">
              <a:lnSpc>
                <a:spcPts val="5328"/>
              </a:lnSpc>
            </a:pPr>
            <a:endParaRPr lang="en-US" sz="3806" b="1" spc="-255">
              <a:solidFill>
                <a:srgbClr val="FFFFFF"/>
              </a:solidFill>
              <a:latin typeface="Garet Bold"/>
              <a:ea typeface="Garet Bold"/>
              <a:cs typeface="Garet Bold"/>
              <a:sym typeface="Garet Bold"/>
            </a:endParaRPr>
          </a:p>
        </p:txBody>
      </p:sp>
      <p:grpSp>
        <p:nvGrpSpPr>
          <p:cNvPr id="40" name="Group 40"/>
          <p:cNvGrpSpPr/>
          <p:nvPr/>
        </p:nvGrpSpPr>
        <p:grpSpPr>
          <a:xfrm rot="5400000">
            <a:off x="2480215" y="8033005"/>
            <a:ext cx="410813" cy="359461"/>
            <a:chOff x="0" y="0"/>
            <a:chExt cx="812800" cy="711200"/>
          </a:xfrm>
        </p:grpSpPr>
        <p:sp>
          <p:nvSpPr>
            <p:cNvPr id="41" name="Freeform 41"/>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42" name="TextBox 42"/>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43" name="Group 43"/>
          <p:cNvGrpSpPr/>
          <p:nvPr/>
        </p:nvGrpSpPr>
        <p:grpSpPr>
          <a:xfrm rot="5400000">
            <a:off x="2480215" y="9072499"/>
            <a:ext cx="410813" cy="359461"/>
            <a:chOff x="0" y="0"/>
            <a:chExt cx="812800" cy="711200"/>
          </a:xfrm>
        </p:grpSpPr>
        <p:sp>
          <p:nvSpPr>
            <p:cNvPr id="44" name="Freeform 44"/>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45" name="TextBox 45"/>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46" name="Group 46"/>
          <p:cNvGrpSpPr/>
          <p:nvPr/>
        </p:nvGrpSpPr>
        <p:grpSpPr>
          <a:xfrm>
            <a:off x="14683398" y="310329"/>
            <a:ext cx="4420191" cy="893993"/>
            <a:chOff x="0" y="0"/>
            <a:chExt cx="909504" cy="183949"/>
          </a:xfrm>
        </p:grpSpPr>
        <p:sp>
          <p:nvSpPr>
            <p:cNvPr id="47" name="Freeform 47"/>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48" name="TextBox 48"/>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a:off x="0" y="10021551"/>
            <a:ext cx="18288000" cy="306929"/>
            <a:chOff x="0" y="0"/>
            <a:chExt cx="24384000" cy="409238"/>
          </a:xfrm>
        </p:grpSpPr>
        <p:grpSp>
          <p:nvGrpSpPr>
            <p:cNvPr id="3" name="Group 3"/>
            <p:cNvGrpSpPr/>
            <p:nvPr/>
          </p:nvGrpSpPr>
          <p:grpSpPr>
            <a:xfrm>
              <a:off x="0" y="0"/>
              <a:ext cx="6244115" cy="409238"/>
              <a:chOff x="0" y="0"/>
              <a:chExt cx="1233405" cy="80837"/>
            </a:xfrm>
          </p:grpSpPr>
          <p:sp>
            <p:nvSpPr>
              <p:cNvPr id="4" name="Freeform 4"/>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2036C7"/>
              </a:solidFill>
            </p:spPr>
            <p:txBody>
              <a:bodyPr/>
              <a:lstStyle/>
              <a:p>
                <a:endParaRPr lang="en-GB"/>
              </a:p>
            </p:txBody>
          </p:sp>
          <p:sp>
            <p:nvSpPr>
              <p:cNvPr id="5" name="TextBox 5"/>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8139885" y="0"/>
              <a:ext cx="6244115" cy="409238"/>
              <a:chOff x="0" y="0"/>
              <a:chExt cx="1233405" cy="80837"/>
            </a:xfrm>
          </p:grpSpPr>
          <p:sp>
            <p:nvSpPr>
              <p:cNvPr id="7" name="Freeform 7"/>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F66C4"/>
              </a:solidFill>
            </p:spPr>
            <p:txBody>
              <a:bodyPr/>
              <a:lstStyle/>
              <a:p>
                <a:endParaRPr lang="en-GB"/>
              </a:p>
            </p:txBody>
          </p:sp>
          <p:sp>
            <p:nvSpPr>
              <p:cNvPr id="8" name="TextBox 8"/>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1895770" y="0"/>
              <a:ext cx="6244115" cy="409238"/>
              <a:chOff x="0" y="0"/>
              <a:chExt cx="1233405" cy="80837"/>
            </a:xfrm>
          </p:grpSpPr>
          <p:sp>
            <p:nvSpPr>
              <p:cNvPr id="10" name="Freeform 10"/>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7CA44"/>
              </a:solidFill>
            </p:spPr>
            <p:txBody>
              <a:bodyPr/>
              <a:lstStyle/>
              <a:p>
                <a:endParaRPr lang="en-GB"/>
              </a:p>
            </p:txBody>
          </p:sp>
          <p:sp>
            <p:nvSpPr>
              <p:cNvPr id="11" name="TextBox 11"/>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6244115" y="0"/>
              <a:ext cx="6244115" cy="409238"/>
              <a:chOff x="0" y="0"/>
              <a:chExt cx="1233405" cy="80837"/>
            </a:xfrm>
          </p:grpSpPr>
          <p:sp>
            <p:nvSpPr>
              <p:cNvPr id="13" name="Freeform 13"/>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5EB5C9"/>
              </a:solidFill>
            </p:spPr>
            <p:txBody>
              <a:bodyPr/>
              <a:lstStyle/>
              <a:p>
                <a:endParaRPr lang="en-GB"/>
              </a:p>
            </p:txBody>
          </p:sp>
          <p:sp>
            <p:nvSpPr>
              <p:cNvPr id="14" name="TextBox 14"/>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grpSp>
        <p:nvGrpSpPr>
          <p:cNvPr id="15" name="Group 15"/>
          <p:cNvGrpSpPr/>
          <p:nvPr/>
        </p:nvGrpSpPr>
        <p:grpSpPr>
          <a:xfrm>
            <a:off x="15254091" y="406502"/>
            <a:ext cx="2463215" cy="622198"/>
            <a:chOff x="0" y="0"/>
            <a:chExt cx="3284287" cy="829597"/>
          </a:xfrm>
        </p:grpSpPr>
        <p:sp>
          <p:nvSpPr>
            <p:cNvPr id="16" name="Freeform 16"/>
            <p:cNvSpPr/>
            <p:nvPr/>
          </p:nvSpPr>
          <p:spPr>
            <a:xfrm>
              <a:off x="0" y="0"/>
              <a:ext cx="749636" cy="829597"/>
            </a:xfrm>
            <a:custGeom>
              <a:avLst/>
              <a:gdLst/>
              <a:ahLst/>
              <a:cxnLst/>
              <a:rect l="l" t="t" r="r" b="b"/>
              <a:pathLst>
                <a:path w="749636" h="829597">
                  <a:moveTo>
                    <a:pt x="0" y="0"/>
                  </a:moveTo>
                  <a:lnTo>
                    <a:pt x="749636" y="0"/>
                  </a:lnTo>
                  <a:lnTo>
                    <a:pt x="749636" y="829597"/>
                  </a:lnTo>
                  <a:lnTo>
                    <a:pt x="0" y="829597"/>
                  </a:lnTo>
                  <a:lnTo>
                    <a:pt x="0" y="0"/>
                  </a:lnTo>
                  <a:close/>
                </a:path>
              </a:pathLst>
            </a:custGeom>
            <a:blipFill>
              <a:blip r:embed="rId2"/>
              <a:stretch>
                <a:fillRect/>
              </a:stretch>
            </a:blipFill>
          </p:spPr>
          <p:txBody>
            <a:bodyPr/>
            <a:lstStyle/>
            <a:p>
              <a:endParaRPr lang="en-GB"/>
            </a:p>
          </p:txBody>
        </p:sp>
        <p:sp>
          <p:nvSpPr>
            <p:cNvPr id="17" name="Freeform 17"/>
            <p:cNvSpPr/>
            <p:nvPr/>
          </p:nvSpPr>
          <p:spPr>
            <a:xfrm>
              <a:off x="1204042" y="0"/>
              <a:ext cx="2080245" cy="829597"/>
            </a:xfrm>
            <a:custGeom>
              <a:avLst/>
              <a:gdLst/>
              <a:ahLst/>
              <a:cxnLst/>
              <a:rect l="l" t="t" r="r" b="b"/>
              <a:pathLst>
                <a:path w="2080245" h="829597">
                  <a:moveTo>
                    <a:pt x="0" y="0"/>
                  </a:moveTo>
                  <a:lnTo>
                    <a:pt x="2080245" y="0"/>
                  </a:lnTo>
                  <a:lnTo>
                    <a:pt x="2080245" y="829597"/>
                  </a:lnTo>
                  <a:lnTo>
                    <a:pt x="0" y="829597"/>
                  </a:lnTo>
                  <a:lnTo>
                    <a:pt x="0" y="0"/>
                  </a:lnTo>
                  <a:close/>
                </a:path>
              </a:pathLst>
            </a:custGeom>
            <a:blipFill>
              <a:blip r:embed="rId3"/>
              <a:stretch>
                <a:fillRect/>
              </a:stretch>
            </a:blipFill>
          </p:spPr>
          <p:txBody>
            <a:bodyPr/>
            <a:lstStyle/>
            <a:p>
              <a:endParaRPr lang="en-GB"/>
            </a:p>
          </p:txBody>
        </p:sp>
      </p:grpSp>
      <p:grpSp>
        <p:nvGrpSpPr>
          <p:cNvPr id="18" name="Group 18"/>
          <p:cNvGrpSpPr/>
          <p:nvPr/>
        </p:nvGrpSpPr>
        <p:grpSpPr>
          <a:xfrm>
            <a:off x="-3222295" y="406502"/>
            <a:ext cx="17376017" cy="797819"/>
            <a:chOff x="0" y="0"/>
            <a:chExt cx="3575312" cy="164160"/>
          </a:xfrm>
        </p:grpSpPr>
        <p:sp>
          <p:nvSpPr>
            <p:cNvPr id="19" name="Freeform 19"/>
            <p:cNvSpPr/>
            <p:nvPr/>
          </p:nvSpPr>
          <p:spPr>
            <a:xfrm>
              <a:off x="0" y="0"/>
              <a:ext cx="3575312" cy="164160"/>
            </a:xfrm>
            <a:custGeom>
              <a:avLst/>
              <a:gdLst/>
              <a:ahLst/>
              <a:cxnLst/>
              <a:rect l="l" t="t" r="r" b="b"/>
              <a:pathLst>
                <a:path w="3575312" h="164160">
                  <a:moveTo>
                    <a:pt x="0" y="0"/>
                  </a:moveTo>
                  <a:lnTo>
                    <a:pt x="3575312" y="0"/>
                  </a:lnTo>
                  <a:lnTo>
                    <a:pt x="3575312" y="164160"/>
                  </a:lnTo>
                  <a:lnTo>
                    <a:pt x="0" y="164160"/>
                  </a:lnTo>
                  <a:close/>
                </a:path>
              </a:pathLst>
            </a:custGeom>
            <a:solidFill>
              <a:srgbClr val="093294"/>
            </a:solidFill>
          </p:spPr>
          <p:txBody>
            <a:bodyPr/>
            <a:lstStyle/>
            <a:p>
              <a:endParaRPr lang="en-GB"/>
            </a:p>
          </p:txBody>
        </p:sp>
        <p:sp>
          <p:nvSpPr>
            <p:cNvPr id="20" name="TextBox 20"/>
            <p:cNvSpPr txBox="1"/>
            <p:nvPr/>
          </p:nvSpPr>
          <p:spPr>
            <a:xfrm>
              <a:off x="0" y="-38100"/>
              <a:ext cx="3575312" cy="202260"/>
            </a:xfrm>
            <a:prstGeom prst="rect">
              <a:avLst/>
            </a:prstGeom>
          </p:spPr>
          <p:txBody>
            <a:bodyPr lIns="50800" tIns="50800" rIns="50800" bIns="50800" rtlCol="0" anchor="ctr"/>
            <a:lstStyle/>
            <a:p>
              <a:pPr algn="ctr">
                <a:lnSpc>
                  <a:spcPts val="2659"/>
                </a:lnSpc>
              </a:pPr>
              <a:endParaRPr/>
            </a:p>
          </p:txBody>
        </p:sp>
      </p:grpSp>
      <p:sp>
        <p:nvSpPr>
          <p:cNvPr id="21" name="TextBox 21"/>
          <p:cNvSpPr txBox="1"/>
          <p:nvPr/>
        </p:nvSpPr>
        <p:spPr>
          <a:xfrm>
            <a:off x="2145361" y="2013678"/>
            <a:ext cx="14340337" cy="7141368"/>
          </a:xfrm>
          <a:prstGeom prst="rect">
            <a:avLst/>
          </a:prstGeom>
        </p:spPr>
        <p:txBody>
          <a:bodyPr lIns="0" tIns="0" rIns="0" bIns="0" rtlCol="0" anchor="t">
            <a:spAutoFit/>
          </a:bodyPr>
          <a:lstStyle/>
          <a:p>
            <a:pPr algn="l">
              <a:lnSpc>
                <a:spcPts val="3865"/>
              </a:lnSpc>
            </a:pPr>
            <a:endParaRPr/>
          </a:p>
          <a:p>
            <a:pPr algn="l">
              <a:lnSpc>
                <a:spcPts val="3865"/>
              </a:lnSpc>
            </a:pPr>
            <a:r>
              <a:rPr lang="en-US" sz="2760">
                <a:solidFill>
                  <a:srgbClr val="000000"/>
                </a:solidFill>
                <a:latin typeface="Montserrat"/>
                <a:ea typeface="Montserrat"/>
                <a:cs typeface="Montserrat"/>
                <a:sym typeface="Montserrat"/>
              </a:rPr>
              <a:t>Unilever has a robust, multifaceted training system that includes digital platforms, functional academies, certification, and mentoring.</a:t>
            </a:r>
          </a:p>
          <a:p>
            <a:pPr algn="l">
              <a:lnSpc>
                <a:spcPts val="3865"/>
              </a:lnSpc>
            </a:pPr>
            <a:endParaRPr lang="en-US" sz="2760">
              <a:solidFill>
                <a:srgbClr val="000000"/>
              </a:solidFill>
              <a:latin typeface="Montserrat"/>
              <a:ea typeface="Montserrat"/>
              <a:cs typeface="Montserrat"/>
              <a:sym typeface="Montserrat"/>
            </a:endParaRPr>
          </a:p>
          <a:p>
            <a:pPr algn="l">
              <a:lnSpc>
                <a:spcPts val="3865"/>
              </a:lnSpc>
            </a:pPr>
            <a:r>
              <a:rPr lang="en-US" sz="2760">
                <a:solidFill>
                  <a:srgbClr val="000000"/>
                </a:solidFill>
                <a:latin typeface="Montserrat"/>
                <a:ea typeface="Montserrat"/>
                <a:cs typeface="Montserrat"/>
                <a:sym typeface="Montserrat"/>
              </a:rPr>
              <a:t>Line managers play a critical role as coaches, sponsors, and learning champions.</a:t>
            </a:r>
          </a:p>
          <a:p>
            <a:pPr algn="l">
              <a:lnSpc>
                <a:spcPts val="3865"/>
              </a:lnSpc>
            </a:pPr>
            <a:endParaRPr lang="en-US" sz="2760">
              <a:solidFill>
                <a:srgbClr val="000000"/>
              </a:solidFill>
              <a:latin typeface="Montserrat"/>
              <a:ea typeface="Montserrat"/>
              <a:cs typeface="Montserrat"/>
              <a:sym typeface="Montserrat"/>
            </a:endParaRPr>
          </a:p>
          <a:p>
            <a:pPr algn="l">
              <a:lnSpc>
                <a:spcPts val="3865"/>
              </a:lnSpc>
            </a:pPr>
            <a:r>
              <a:rPr lang="en-US" sz="2760">
                <a:solidFill>
                  <a:srgbClr val="000000"/>
                </a:solidFill>
                <a:latin typeface="Montserrat"/>
                <a:ea typeface="Montserrat"/>
                <a:cs typeface="Montserrat"/>
                <a:sym typeface="Montserrat"/>
              </a:rPr>
              <a:t>Training and development are aligned with Unilever’s purpose, leadership pipeline, and global business priorities.</a:t>
            </a:r>
          </a:p>
          <a:p>
            <a:pPr algn="l">
              <a:lnSpc>
                <a:spcPts val="3865"/>
              </a:lnSpc>
            </a:pPr>
            <a:endParaRPr lang="en-US" sz="2760">
              <a:solidFill>
                <a:srgbClr val="000000"/>
              </a:solidFill>
              <a:latin typeface="Montserrat"/>
              <a:ea typeface="Montserrat"/>
              <a:cs typeface="Montserrat"/>
              <a:sym typeface="Montserrat"/>
            </a:endParaRPr>
          </a:p>
          <a:p>
            <a:pPr algn="l">
              <a:lnSpc>
                <a:spcPts val="3865"/>
              </a:lnSpc>
            </a:pPr>
            <a:r>
              <a:rPr lang="en-US" sz="2760">
                <a:solidFill>
                  <a:srgbClr val="000000"/>
                </a:solidFill>
                <a:latin typeface="Montserrat"/>
                <a:ea typeface="Montserrat"/>
                <a:cs typeface="Montserrat"/>
                <a:sym typeface="Montserrat"/>
              </a:rPr>
              <a:t>Key challenges include forecasting skill needs, maintaining engagement, and evaluating impact.</a:t>
            </a:r>
          </a:p>
          <a:p>
            <a:pPr algn="l">
              <a:lnSpc>
                <a:spcPts val="3865"/>
              </a:lnSpc>
            </a:pPr>
            <a:endParaRPr lang="en-US" sz="2760">
              <a:solidFill>
                <a:srgbClr val="000000"/>
              </a:solidFill>
              <a:latin typeface="Montserrat"/>
              <a:ea typeface="Montserrat"/>
              <a:cs typeface="Montserrat"/>
              <a:sym typeface="Montserrat"/>
            </a:endParaRPr>
          </a:p>
          <a:p>
            <a:pPr algn="l">
              <a:lnSpc>
                <a:spcPts val="3865"/>
              </a:lnSpc>
            </a:pPr>
            <a:r>
              <a:rPr lang="en-US" sz="2760">
                <a:solidFill>
                  <a:srgbClr val="000000"/>
                </a:solidFill>
                <a:latin typeface="Montserrat"/>
                <a:ea typeface="Montserrat"/>
                <a:cs typeface="Montserrat"/>
                <a:sym typeface="Montserrat"/>
              </a:rPr>
              <a:t>Recommendations focus on improving coaching, forecasting, localization, and measurement of learning interventions.</a:t>
            </a:r>
          </a:p>
          <a:p>
            <a:pPr algn="l">
              <a:lnSpc>
                <a:spcPts val="2725"/>
              </a:lnSpc>
            </a:pPr>
            <a:endParaRPr lang="en-US" sz="2760">
              <a:solidFill>
                <a:srgbClr val="000000"/>
              </a:solidFill>
              <a:latin typeface="Montserrat"/>
              <a:ea typeface="Montserrat"/>
              <a:cs typeface="Montserrat"/>
              <a:sym typeface="Montserrat"/>
            </a:endParaRPr>
          </a:p>
        </p:txBody>
      </p:sp>
      <p:grpSp>
        <p:nvGrpSpPr>
          <p:cNvPr id="22" name="Group 22"/>
          <p:cNvGrpSpPr/>
          <p:nvPr/>
        </p:nvGrpSpPr>
        <p:grpSpPr>
          <a:xfrm rot="5400000">
            <a:off x="997393" y="2779513"/>
            <a:ext cx="654555" cy="572735"/>
            <a:chOff x="0" y="0"/>
            <a:chExt cx="812800" cy="711200"/>
          </a:xfrm>
        </p:grpSpPr>
        <p:sp>
          <p:nvSpPr>
            <p:cNvPr id="23" name="Freeform 23"/>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0345E4"/>
            </a:solidFill>
          </p:spPr>
          <p:txBody>
            <a:bodyPr/>
            <a:lstStyle/>
            <a:p>
              <a:endParaRPr lang="en-GB"/>
            </a:p>
          </p:txBody>
        </p:sp>
        <p:sp>
          <p:nvSpPr>
            <p:cNvPr id="24" name="TextBox 24"/>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sp>
        <p:nvSpPr>
          <p:cNvPr id="25" name="TextBox 25"/>
          <p:cNvSpPr txBox="1"/>
          <p:nvPr/>
        </p:nvSpPr>
        <p:spPr>
          <a:xfrm>
            <a:off x="1028700" y="402854"/>
            <a:ext cx="4046755" cy="728916"/>
          </a:xfrm>
          <a:prstGeom prst="rect">
            <a:avLst/>
          </a:prstGeom>
        </p:spPr>
        <p:txBody>
          <a:bodyPr lIns="0" tIns="0" rIns="0" bIns="0" rtlCol="0" anchor="t">
            <a:spAutoFit/>
          </a:bodyPr>
          <a:lstStyle/>
          <a:p>
            <a:pPr algn="l">
              <a:lnSpc>
                <a:spcPts val="6020"/>
              </a:lnSpc>
            </a:pPr>
            <a:r>
              <a:rPr lang="en-US" sz="4300" b="1" spc="-141">
                <a:solidFill>
                  <a:srgbClr val="FFFFFF"/>
                </a:solidFill>
                <a:latin typeface="Garet Bold"/>
                <a:ea typeface="Garet Bold"/>
                <a:cs typeface="Garet Bold"/>
                <a:sym typeface="Garet Bold"/>
              </a:rPr>
              <a:t>Summary</a:t>
            </a:r>
          </a:p>
        </p:txBody>
      </p:sp>
      <p:sp>
        <p:nvSpPr>
          <p:cNvPr id="26" name="TextBox 26"/>
          <p:cNvSpPr txBox="1"/>
          <p:nvPr/>
        </p:nvSpPr>
        <p:spPr>
          <a:xfrm>
            <a:off x="17259300" y="9082186"/>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16</a:t>
            </a:r>
          </a:p>
        </p:txBody>
      </p:sp>
      <p:grpSp>
        <p:nvGrpSpPr>
          <p:cNvPr id="27" name="Group 27"/>
          <p:cNvGrpSpPr/>
          <p:nvPr/>
        </p:nvGrpSpPr>
        <p:grpSpPr>
          <a:xfrm rot="5400000">
            <a:off x="997393" y="4445939"/>
            <a:ext cx="654555" cy="572735"/>
            <a:chOff x="0" y="0"/>
            <a:chExt cx="812800" cy="711200"/>
          </a:xfrm>
        </p:grpSpPr>
        <p:sp>
          <p:nvSpPr>
            <p:cNvPr id="28" name="Freeform 28"/>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5EB5C9"/>
            </a:solidFill>
          </p:spPr>
          <p:txBody>
            <a:bodyPr/>
            <a:lstStyle/>
            <a:p>
              <a:endParaRPr lang="en-GB"/>
            </a:p>
          </p:txBody>
        </p:sp>
        <p:sp>
          <p:nvSpPr>
            <p:cNvPr id="29" name="TextBox 29"/>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30" name="Group 30"/>
          <p:cNvGrpSpPr/>
          <p:nvPr/>
        </p:nvGrpSpPr>
        <p:grpSpPr>
          <a:xfrm rot="5400000">
            <a:off x="997393" y="6112365"/>
            <a:ext cx="654555" cy="572735"/>
            <a:chOff x="0" y="0"/>
            <a:chExt cx="812800" cy="711200"/>
          </a:xfrm>
        </p:grpSpPr>
        <p:sp>
          <p:nvSpPr>
            <p:cNvPr id="31" name="Freeform 31"/>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D8A200"/>
            </a:solidFill>
          </p:spPr>
          <p:txBody>
            <a:bodyPr/>
            <a:lstStyle/>
            <a:p>
              <a:endParaRPr lang="en-GB"/>
            </a:p>
          </p:txBody>
        </p:sp>
        <p:sp>
          <p:nvSpPr>
            <p:cNvPr id="32" name="TextBox 32"/>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33" name="Group 33"/>
          <p:cNvGrpSpPr/>
          <p:nvPr/>
        </p:nvGrpSpPr>
        <p:grpSpPr>
          <a:xfrm rot="5400000">
            <a:off x="997393" y="7778791"/>
            <a:ext cx="654555" cy="572735"/>
            <a:chOff x="0" y="0"/>
            <a:chExt cx="812800" cy="711200"/>
          </a:xfrm>
        </p:grpSpPr>
        <p:sp>
          <p:nvSpPr>
            <p:cNvPr id="34" name="Freeform 34"/>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35" name="TextBox 35"/>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36" name="Group 36"/>
          <p:cNvGrpSpPr/>
          <p:nvPr/>
        </p:nvGrpSpPr>
        <p:grpSpPr>
          <a:xfrm>
            <a:off x="14683398" y="310329"/>
            <a:ext cx="4420191" cy="893993"/>
            <a:chOff x="0" y="0"/>
            <a:chExt cx="909504" cy="183949"/>
          </a:xfrm>
        </p:grpSpPr>
        <p:sp>
          <p:nvSpPr>
            <p:cNvPr id="37" name="Freeform 37"/>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38" name="TextBox 38"/>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a:off x="0" y="10021551"/>
            <a:ext cx="18288000" cy="306929"/>
            <a:chOff x="0" y="0"/>
            <a:chExt cx="24384000" cy="409238"/>
          </a:xfrm>
        </p:grpSpPr>
        <p:grpSp>
          <p:nvGrpSpPr>
            <p:cNvPr id="3" name="Group 3"/>
            <p:cNvGrpSpPr/>
            <p:nvPr/>
          </p:nvGrpSpPr>
          <p:grpSpPr>
            <a:xfrm>
              <a:off x="0" y="0"/>
              <a:ext cx="6244115" cy="409238"/>
              <a:chOff x="0" y="0"/>
              <a:chExt cx="1233405" cy="80837"/>
            </a:xfrm>
          </p:grpSpPr>
          <p:sp>
            <p:nvSpPr>
              <p:cNvPr id="4" name="Freeform 4"/>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2036C7"/>
              </a:solidFill>
            </p:spPr>
            <p:txBody>
              <a:bodyPr/>
              <a:lstStyle/>
              <a:p>
                <a:endParaRPr lang="en-GB"/>
              </a:p>
            </p:txBody>
          </p:sp>
          <p:sp>
            <p:nvSpPr>
              <p:cNvPr id="5" name="TextBox 5"/>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8139885" y="0"/>
              <a:ext cx="6244115" cy="409238"/>
              <a:chOff x="0" y="0"/>
              <a:chExt cx="1233405" cy="80837"/>
            </a:xfrm>
          </p:grpSpPr>
          <p:sp>
            <p:nvSpPr>
              <p:cNvPr id="7" name="Freeform 7"/>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F66C4"/>
              </a:solidFill>
            </p:spPr>
            <p:txBody>
              <a:bodyPr/>
              <a:lstStyle/>
              <a:p>
                <a:endParaRPr lang="en-GB"/>
              </a:p>
            </p:txBody>
          </p:sp>
          <p:sp>
            <p:nvSpPr>
              <p:cNvPr id="8" name="TextBox 8"/>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1895770" y="0"/>
              <a:ext cx="6244115" cy="409238"/>
              <a:chOff x="0" y="0"/>
              <a:chExt cx="1233405" cy="80837"/>
            </a:xfrm>
          </p:grpSpPr>
          <p:sp>
            <p:nvSpPr>
              <p:cNvPr id="10" name="Freeform 10"/>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7CA44"/>
              </a:solidFill>
            </p:spPr>
            <p:txBody>
              <a:bodyPr/>
              <a:lstStyle/>
              <a:p>
                <a:endParaRPr lang="en-GB"/>
              </a:p>
            </p:txBody>
          </p:sp>
          <p:sp>
            <p:nvSpPr>
              <p:cNvPr id="11" name="TextBox 11"/>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6244115" y="0"/>
              <a:ext cx="6244115" cy="409238"/>
              <a:chOff x="0" y="0"/>
              <a:chExt cx="1233405" cy="80837"/>
            </a:xfrm>
          </p:grpSpPr>
          <p:sp>
            <p:nvSpPr>
              <p:cNvPr id="13" name="Freeform 13"/>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5EB5C9"/>
              </a:solidFill>
            </p:spPr>
            <p:txBody>
              <a:bodyPr/>
              <a:lstStyle/>
              <a:p>
                <a:endParaRPr lang="en-GB"/>
              </a:p>
            </p:txBody>
          </p:sp>
          <p:sp>
            <p:nvSpPr>
              <p:cNvPr id="14" name="TextBox 14"/>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sp>
        <p:nvSpPr>
          <p:cNvPr id="15" name="Freeform 15"/>
          <p:cNvSpPr/>
          <p:nvPr/>
        </p:nvSpPr>
        <p:spPr>
          <a:xfrm>
            <a:off x="0" y="-857779"/>
            <a:ext cx="18449705" cy="8229600"/>
          </a:xfrm>
          <a:custGeom>
            <a:avLst/>
            <a:gdLst/>
            <a:ahLst/>
            <a:cxnLst/>
            <a:rect l="l" t="t" r="r" b="b"/>
            <a:pathLst>
              <a:path w="18449705" h="8229600">
                <a:moveTo>
                  <a:pt x="0" y="0"/>
                </a:moveTo>
                <a:lnTo>
                  <a:pt x="18449705" y="0"/>
                </a:lnTo>
                <a:lnTo>
                  <a:pt x="18449705" y="8229600"/>
                </a:lnTo>
                <a:lnTo>
                  <a:pt x="0" y="8229600"/>
                </a:lnTo>
                <a:lnTo>
                  <a:pt x="0" y="0"/>
                </a:lnTo>
                <a:close/>
              </a:path>
            </a:pathLst>
          </a:custGeom>
          <a:blipFill>
            <a:blip r:embed="rId2">
              <a:alphaModFix amt="19999"/>
            </a:blip>
            <a:stretch>
              <a:fillRect t="-24682" b="-24682"/>
            </a:stretch>
          </a:blipFill>
        </p:spPr>
        <p:txBody>
          <a:bodyPr/>
          <a:lstStyle/>
          <a:p>
            <a:endParaRPr lang="en-GB"/>
          </a:p>
        </p:txBody>
      </p:sp>
      <p:sp>
        <p:nvSpPr>
          <p:cNvPr id="16" name="Freeform 16"/>
          <p:cNvSpPr/>
          <p:nvPr/>
        </p:nvSpPr>
        <p:spPr>
          <a:xfrm>
            <a:off x="14805976" y="454818"/>
            <a:ext cx="658988" cy="729280"/>
          </a:xfrm>
          <a:custGeom>
            <a:avLst/>
            <a:gdLst/>
            <a:ahLst/>
            <a:cxnLst/>
            <a:rect l="l" t="t" r="r" b="b"/>
            <a:pathLst>
              <a:path w="658988" h="729280">
                <a:moveTo>
                  <a:pt x="0" y="0"/>
                </a:moveTo>
                <a:lnTo>
                  <a:pt x="658988" y="0"/>
                </a:lnTo>
                <a:lnTo>
                  <a:pt x="658988" y="729280"/>
                </a:lnTo>
                <a:lnTo>
                  <a:pt x="0" y="729280"/>
                </a:lnTo>
                <a:lnTo>
                  <a:pt x="0" y="0"/>
                </a:lnTo>
                <a:close/>
              </a:path>
            </a:pathLst>
          </a:custGeom>
          <a:blipFill>
            <a:blip r:embed="rId3"/>
            <a:stretch>
              <a:fillRect/>
            </a:stretch>
          </a:blipFill>
        </p:spPr>
        <p:txBody>
          <a:bodyPr/>
          <a:lstStyle/>
          <a:p>
            <a:endParaRPr lang="en-GB"/>
          </a:p>
        </p:txBody>
      </p:sp>
      <p:sp>
        <p:nvSpPr>
          <p:cNvPr id="17" name="Freeform 17"/>
          <p:cNvSpPr/>
          <p:nvPr/>
        </p:nvSpPr>
        <p:spPr>
          <a:xfrm>
            <a:off x="15864423" y="454818"/>
            <a:ext cx="1828697" cy="729280"/>
          </a:xfrm>
          <a:custGeom>
            <a:avLst/>
            <a:gdLst/>
            <a:ahLst/>
            <a:cxnLst/>
            <a:rect l="l" t="t" r="r" b="b"/>
            <a:pathLst>
              <a:path w="1828697" h="729280">
                <a:moveTo>
                  <a:pt x="0" y="0"/>
                </a:moveTo>
                <a:lnTo>
                  <a:pt x="1828697" y="0"/>
                </a:lnTo>
                <a:lnTo>
                  <a:pt x="1828697" y="729280"/>
                </a:lnTo>
                <a:lnTo>
                  <a:pt x="0" y="729280"/>
                </a:lnTo>
                <a:lnTo>
                  <a:pt x="0" y="0"/>
                </a:lnTo>
                <a:close/>
              </a:path>
            </a:pathLst>
          </a:custGeom>
          <a:blipFill>
            <a:blip r:embed="rId4"/>
            <a:stretch>
              <a:fillRect/>
            </a:stretch>
          </a:blipFill>
        </p:spPr>
        <p:txBody>
          <a:bodyPr/>
          <a:lstStyle/>
          <a:p>
            <a:endParaRPr lang="en-GB"/>
          </a:p>
        </p:txBody>
      </p:sp>
      <p:sp>
        <p:nvSpPr>
          <p:cNvPr id="18" name="TextBox 18"/>
          <p:cNvSpPr txBox="1"/>
          <p:nvPr/>
        </p:nvSpPr>
        <p:spPr>
          <a:xfrm>
            <a:off x="1431763" y="7314671"/>
            <a:ext cx="9901311" cy="3059427"/>
          </a:xfrm>
          <a:prstGeom prst="rect">
            <a:avLst/>
          </a:prstGeom>
        </p:spPr>
        <p:txBody>
          <a:bodyPr lIns="0" tIns="0" rIns="0" bIns="0" rtlCol="0" anchor="t">
            <a:spAutoFit/>
          </a:bodyPr>
          <a:lstStyle/>
          <a:p>
            <a:pPr algn="l">
              <a:lnSpc>
                <a:spcPts val="3999"/>
              </a:lnSpc>
            </a:pPr>
            <a:endParaRPr dirty="0"/>
          </a:p>
          <a:p>
            <a:pPr>
              <a:lnSpc>
                <a:spcPts val="3999"/>
              </a:lnSpc>
            </a:pPr>
            <a:r>
              <a:rPr lang="en-US" sz="2856" dirty="0">
                <a:solidFill>
                  <a:srgbClr val="231F20"/>
                </a:solidFill>
                <a:latin typeface="Garet"/>
                <a:ea typeface="Garet"/>
                <a:cs typeface="Garet"/>
                <a:sym typeface="Garet"/>
              </a:rPr>
              <a:t>Student’s Name : </a:t>
            </a:r>
            <a:r>
              <a:rPr lang="en-US" sz="2856" dirty="0" err="1">
                <a:solidFill>
                  <a:srgbClr val="231F20"/>
                </a:solidFill>
                <a:latin typeface="Garet"/>
                <a:ea typeface="Garet"/>
                <a:cs typeface="Garet"/>
                <a:sym typeface="Garet"/>
              </a:rPr>
              <a:t>Merajur</a:t>
            </a:r>
            <a:r>
              <a:rPr lang="en-US" sz="2856" dirty="0">
                <a:solidFill>
                  <a:srgbClr val="231F20"/>
                </a:solidFill>
                <a:latin typeface="Garet"/>
                <a:ea typeface="Garet"/>
                <a:cs typeface="Garet"/>
                <a:sym typeface="Garet"/>
              </a:rPr>
              <a:t> Rahman Wahid</a:t>
            </a:r>
          </a:p>
          <a:p>
            <a:pPr>
              <a:lnSpc>
                <a:spcPts val="3999"/>
              </a:lnSpc>
            </a:pPr>
            <a:r>
              <a:rPr lang="en-US" sz="2856" dirty="0">
                <a:solidFill>
                  <a:srgbClr val="231F20"/>
                </a:solidFill>
                <a:latin typeface="Garet"/>
                <a:ea typeface="Garet"/>
                <a:cs typeface="Garet"/>
                <a:sym typeface="Garet"/>
              </a:rPr>
              <a:t>Student ID : 2505508</a:t>
            </a:r>
          </a:p>
          <a:p>
            <a:pPr algn="l">
              <a:lnSpc>
                <a:spcPts val="3999"/>
              </a:lnSpc>
            </a:pPr>
            <a:endParaRPr lang="en-US" sz="2856" dirty="0">
              <a:solidFill>
                <a:srgbClr val="231F20"/>
              </a:solidFill>
              <a:latin typeface="Garet"/>
              <a:ea typeface="Garet"/>
              <a:cs typeface="Garet"/>
              <a:sym typeface="Garet"/>
            </a:endParaRPr>
          </a:p>
          <a:p>
            <a:pPr algn="l">
              <a:lnSpc>
                <a:spcPts val="3999"/>
              </a:lnSpc>
            </a:pPr>
            <a:endParaRPr lang="en-US" sz="2856" dirty="0">
              <a:solidFill>
                <a:srgbClr val="231F20"/>
              </a:solidFill>
              <a:latin typeface="Garet"/>
              <a:ea typeface="Garet"/>
              <a:cs typeface="Garet"/>
              <a:sym typeface="Garet"/>
            </a:endParaRPr>
          </a:p>
          <a:p>
            <a:pPr algn="l">
              <a:lnSpc>
                <a:spcPts val="3999"/>
              </a:lnSpc>
            </a:pPr>
            <a:endParaRPr lang="en-US" sz="2856" dirty="0">
              <a:solidFill>
                <a:srgbClr val="231F20"/>
              </a:solidFill>
              <a:latin typeface="Garet"/>
              <a:ea typeface="Garet"/>
              <a:cs typeface="Garet"/>
              <a:sym typeface="Garet"/>
            </a:endParaRPr>
          </a:p>
        </p:txBody>
      </p:sp>
      <p:sp>
        <p:nvSpPr>
          <p:cNvPr id="19" name="TextBox 19"/>
          <p:cNvSpPr txBox="1"/>
          <p:nvPr/>
        </p:nvSpPr>
        <p:spPr>
          <a:xfrm>
            <a:off x="17259300" y="9172575"/>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17</a:t>
            </a:r>
          </a:p>
        </p:txBody>
      </p:sp>
      <p:sp>
        <p:nvSpPr>
          <p:cNvPr id="20" name="TextBox 20"/>
          <p:cNvSpPr txBox="1"/>
          <p:nvPr/>
        </p:nvSpPr>
        <p:spPr>
          <a:xfrm>
            <a:off x="9401496" y="5318068"/>
            <a:ext cx="7438161" cy="1674393"/>
          </a:xfrm>
          <a:prstGeom prst="rect">
            <a:avLst/>
          </a:prstGeom>
        </p:spPr>
        <p:txBody>
          <a:bodyPr lIns="0" tIns="0" rIns="0" bIns="0" rtlCol="0" anchor="t">
            <a:spAutoFit/>
          </a:bodyPr>
          <a:lstStyle/>
          <a:p>
            <a:pPr algn="l">
              <a:lnSpc>
                <a:spcPts val="13785"/>
              </a:lnSpc>
            </a:pPr>
            <a:r>
              <a:rPr lang="en-US" sz="9846" b="1">
                <a:solidFill>
                  <a:srgbClr val="0C0B98"/>
                </a:solidFill>
                <a:latin typeface="Garet Bold"/>
                <a:ea typeface="Garet Bold"/>
                <a:cs typeface="Garet Bold"/>
                <a:sym typeface="Garet Bold"/>
              </a:rPr>
              <a:t>Q&amp;A Time!</a:t>
            </a:r>
          </a:p>
        </p:txBody>
      </p:sp>
      <p:grpSp>
        <p:nvGrpSpPr>
          <p:cNvPr id="21" name="Group 21"/>
          <p:cNvGrpSpPr/>
          <p:nvPr/>
        </p:nvGrpSpPr>
        <p:grpSpPr>
          <a:xfrm>
            <a:off x="14683398" y="310329"/>
            <a:ext cx="4420191" cy="893993"/>
            <a:chOff x="0" y="0"/>
            <a:chExt cx="909504" cy="183949"/>
          </a:xfrm>
        </p:grpSpPr>
        <p:sp>
          <p:nvSpPr>
            <p:cNvPr id="22" name="Freeform 22"/>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23" name="TextBox 23"/>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a:off x="0" y="10021551"/>
            <a:ext cx="18288000" cy="306929"/>
            <a:chOff x="0" y="0"/>
            <a:chExt cx="24384000" cy="409238"/>
          </a:xfrm>
        </p:grpSpPr>
        <p:grpSp>
          <p:nvGrpSpPr>
            <p:cNvPr id="3" name="Group 3"/>
            <p:cNvGrpSpPr/>
            <p:nvPr/>
          </p:nvGrpSpPr>
          <p:grpSpPr>
            <a:xfrm>
              <a:off x="0" y="0"/>
              <a:ext cx="6244115" cy="409238"/>
              <a:chOff x="0" y="0"/>
              <a:chExt cx="1233405" cy="80837"/>
            </a:xfrm>
          </p:grpSpPr>
          <p:sp>
            <p:nvSpPr>
              <p:cNvPr id="4" name="Freeform 4"/>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2036C7"/>
              </a:solidFill>
            </p:spPr>
            <p:txBody>
              <a:bodyPr/>
              <a:lstStyle/>
              <a:p>
                <a:endParaRPr lang="en-GB"/>
              </a:p>
            </p:txBody>
          </p:sp>
          <p:sp>
            <p:nvSpPr>
              <p:cNvPr id="5" name="TextBox 5"/>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8139885" y="0"/>
              <a:ext cx="6244115" cy="409238"/>
              <a:chOff x="0" y="0"/>
              <a:chExt cx="1233405" cy="80837"/>
            </a:xfrm>
          </p:grpSpPr>
          <p:sp>
            <p:nvSpPr>
              <p:cNvPr id="7" name="Freeform 7"/>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F66C4"/>
              </a:solidFill>
            </p:spPr>
            <p:txBody>
              <a:bodyPr/>
              <a:lstStyle/>
              <a:p>
                <a:endParaRPr lang="en-GB"/>
              </a:p>
            </p:txBody>
          </p:sp>
          <p:sp>
            <p:nvSpPr>
              <p:cNvPr id="8" name="TextBox 8"/>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1895770" y="0"/>
              <a:ext cx="6244115" cy="409238"/>
              <a:chOff x="0" y="0"/>
              <a:chExt cx="1233405" cy="80837"/>
            </a:xfrm>
          </p:grpSpPr>
          <p:sp>
            <p:nvSpPr>
              <p:cNvPr id="10" name="Freeform 10"/>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7CA44"/>
              </a:solidFill>
            </p:spPr>
            <p:txBody>
              <a:bodyPr/>
              <a:lstStyle/>
              <a:p>
                <a:endParaRPr lang="en-GB"/>
              </a:p>
            </p:txBody>
          </p:sp>
          <p:sp>
            <p:nvSpPr>
              <p:cNvPr id="11" name="TextBox 11"/>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6244115" y="0"/>
              <a:ext cx="6244115" cy="409238"/>
              <a:chOff x="0" y="0"/>
              <a:chExt cx="1233405" cy="80837"/>
            </a:xfrm>
          </p:grpSpPr>
          <p:sp>
            <p:nvSpPr>
              <p:cNvPr id="13" name="Freeform 13"/>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5EB5C9"/>
              </a:solidFill>
            </p:spPr>
            <p:txBody>
              <a:bodyPr/>
              <a:lstStyle/>
              <a:p>
                <a:endParaRPr lang="en-GB"/>
              </a:p>
            </p:txBody>
          </p:sp>
          <p:sp>
            <p:nvSpPr>
              <p:cNvPr id="14" name="TextBox 14"/>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grpSp>
        <p:nvGrpSpPr>
          <p:cNvPr id="15" name="Group 15"/>
          <p:cNvGrpSpPr/>
          <p:nvPr/>
        </p:nvGrpSpPr>
        <p:grpSpPr>
          <a:xfrm>
            <a:off x="-90005" y="6318692"/>
            <a:ext cx="18546243" cy="1240252"/>
            <a:chOff x="0" y="0"/>
            <a:chExt cx="3816099" cy="255196"/>
          </a:xfrm>
        </p:grpSpPr>
        <p:sp>
          <p:nvSpPr>
            <p:cNvPr id="16" name="Freeform 16"/>
            <p:cNvSpPr/>
            <p:nvPr/>
          </p:nvSpPr>
          <p:spPr>
            <a:xfrm>
              <a:off x="0" y="0"/>
              <a:ext cx="3816099" cy="255196"/>
            </a:xfrm>
            <a:custGeom>
              <a:avLst/>
              <a:gdLst/>
              <a:ahLst/>
              <a:cxnLst/>
              <a:rect l="l" t="t" r="r" b="b"/>
              <a:pathLst>
                <a:path w="3816099" h="255196">
                  <a:moveTo>
                    <a:pt x="8153" y="0"/>
                  </a:moveTo>
                  <a:lnTo>
                    <a:pt x="3807946" y="0"/>
                  </a:lnTo>
                  <a:cubicBezTo>
                    <a:pt x="3810109" y="0"/>
                    <a:pt x="3812182" y="859"/>
                    <a:pt x="3813711" y="2388"/>
                  </a:cubicBezTo>
                  <a:cubicBezTo>
                    <a:pt x="3815240" y="3917"/>
                    <a:pt x="3816099" y="5991"/>
                    <a:pt x="3816099" y="8153"/>
                  </a:cubicBezTo>
                  <a:lnTo>
                    <a:pt x="3816099" y="247043"/>
                  </a:lnTo>
                  <a:cubicBezTo>
                    <a:pt x="3816099" y="251546"/>
                    <a:pt x="3812449" y="255196"/>
                    <a:pt x="3807946" y="255196"/>
                  </a:cubicBezTo>
                  <a:lnTo>
                    <a:pt x="8153" y="255196"/>
                  </a:lnTo>
                  <a:cubicBezTo>
                    <a:pt x="5991" y="255196"/>
                    <a:pt x="3917" y="254337"/>
                    <a:pt x="2388" y="252808"/>
                  </a:cubicBezTo>
                  <a:cubicBezTo>
                    <a:pt x="859" y="251279"/>
                    <a:pt x="0" y="249205"/>
                    <a:pt x="0" y="247043"/>
                  </a:cubicBezTo>
                  <a:lnTo>
                    <a:pt x="0" y="8153"/>
                  </a:lnTo>
                  <a:cubicBezTo>
                    <a:pt x="0" y="5991"/>
                    <a:pt x="859" y="3917"/>
                    <a:pt x="2388" y="2388"/>
                  </a:cubicBezTo>
                  <a:cubicBezTo>
                    <a:pt x="3917" y="859"/>
                    <a:pt x="5991" y="0"/>
                    <a:pt x="8153" y="0"/>
                  </a:cubicBezTo>
                  <a:close/>
                </a:path>
              </a:pathLst>
            </a:custGeom>
            <a:solidFill>
              <a:srgbClr val="5EB5C9">
                <a:alpha val="23922"/>
              </a:srgbClr>
            </a:solidFill>
          </p:spPr>
          <p:txBody>
            <a:bodyPr/>
            <a:lstStyle/>
            <a:p>
              <a:endParaRPr lang="en-GB"/>
            </a:p>
          </p:txBody>
        </p:sp>
        <p:sp>
          <p:nvSpPr>
            <p:cNvPr id="17" name="TextBox 17"/>
            <p:cNvSpPr txBox="1"/>
            <p:nvPr/>
          </p:nvSpPr>
          <p:spPr>
            <a:xfrm>
              <a:off x="0" y="-38100"/>
              <a:ext cx="3816099" cy="293296"/>
            </a:xfrm>
            <a:prstGeom prst="rect">
              <a:avLst/>
            </a:prstGeom>
          </p:spPr>
          <p:txBody>
            <a:bodyPr lIns="50800" tIns="50800" rIns="50800" bIns="50800" rtlCol="0" anchor="ctr"/>
            <a:lstStyle/>
            <a:p>
              <a:pPr algn="ctr">
                <a:lnSpc>
                  <a:spcPts val="2659"/>
                </a:lnSpc>
              </a:pPr>
              <a:endParaRPr/>
            </a:p>
          </p:txBody>
        </p:sp>
      </p:grpSp>
      <p:sp>
        <p:nvSpPr>
          <p:cNvPr id="18" name="Freeform 18"/>
          <p:cNvSpPr/>
          <p:nvPr/>
        </p:nvSpPr>
        <p:spPr>
          <a:xfrm>
            <a:off x="-11772" y="-1910908"/>
            <a:ext cx="18468010" cy="8229600"/>
          </a:xfrm>
          <a:custGeom>
            <a:avLst/>
            <a:gdLst/>
            <a:ahLst/>
            <a:cxnLst/>
            <a:rect l="l" t="t" r="r" b="b"/>
            <a:pathLst>
              <a:path w="18468010" h="8229600">
                <a:moveTo>
                  <a:pt x="0" y="0"/>
                </a:moveTo>
                <a:lnTo>
                  <a:pt x="18468010" y="0"/>
                </a:lnTo>
                <a:lnTo>
                  <a:pt x="18468010" y="8229600"/>
                </a:lnTo>
                <a:lnTo>
                  <a:pt x="0" y="8229600"/>
                </a:lnTo>
                <a:lnTo>
                  <a:pt x="0" y="0"/>
                </a:lnTo>
                <a:close/>
              </a:path>
            </a:pathLst>
          </a:custGeom>
          <a:blipFill>
            <a:blip r:embed="rId2">
              <a:alphaModFix amt="47000"/>
            </a:blip>
            <a:stretch>
              <a:fillRect t="-20408" b="-20408"/>
            </a:stretch>
          </a:blipFill>
        </p:spPr>
        <p:txBody>
          <a:bodyPr/>
          <a:lstStyle/>
          <a:p>
            <a:endParaRPr lang="en-GB"/>
          </a:p>
        </p:txBody>
      </p:sp>
      <p:sp>
        <p:nvSpPr>
          <p:cNvPr id="19" name="Freeform 19"/>
          <p:cNvSpPr/>
          <p:nvPr/>
        </p:nvSpPr>
        <p:spPr>
          <a:xfrm>
            <a:off x="14805976" y="454818"/>
            <a:ext cx="658988" cy="729280"/>
          </a:xfrm>
          <a:custGeom>
            <a:avLst/>
            <a:gdLst/>
            <a:ahLst/>
            <a:cxnLst/>
            <a:rect l="l" t="t" r="r" b="b"/>
            <a:pathLst>
              <a:path w="658988" h="729280">
                <a:moveTo>
                  <a:pt x="0" y="0"/>
                </a:moveTo>
                <a:lnTo>
                  <a:pt x="658988" y="0"/>
                </a:lnTo>
                <a:lnTo>
                  <a:pt x="658988" y="729280"/>
                </a:lnTo>
                <a:lnTo>
                  <a:pt x="0" y="729280"/>
                </a:lnTo>
                <a:lnTo>
                  <a:pt x="0" y="0"/>
                </a:lnTo>
                <a:close/>
              </a:path>
            </a:pathLst>
          </a:custGeom>
          <a:blipFill>
            <a:blip r:embed="rId3"/>
            <a:stretch>
              <a:fillRect/>
            </a:stretch>
          </a:blipFill>
        </p:spPr>
        <p:txBody>
          <a:bodyPr/>
          <a:lstStyle/>
          <a:p>
            <a:endParaRPr lang="en-GB"/>
          </a:p>
        </p:txBody>
      </p:sp>
      <p:sp>
        <p:nvSpPr>
          <p:cNvPr id="20" name="Freeform 20"/>
          <p:cNvSpPr/>
          <p:nvPr/>
        </p:nvSpPr>
        <p:spPr>
          <a:xfrm>
            <a:off x="15864423" y="454818"/>
            <a:ext cx="1828697" cy="729280"/>
          </a:xfrm>
          <a:custGeom>
            <a:avLst/>
            <a:gdLst/>
            <a:ahLst/>
            <a:cxnLst/>
            <a:rect l="l" t="t" r="r" b="b"/>
            <a:pathLst>
              <a:path w="1828697" h="729280">
                <a:moveTo>
                  <a:pt x="0" y="0"/>
                </a:moveTo>
                <a:lnTo>
                  <a:pt x="1828697" y="0"/>
                </a:lnTo>
                <a:lnTo>
                  <a:pt x="1828697" y="729280"/>
                </a:lnTo>
                <a:lnTo>
                  <a:pt x="0" y="729280"/>
                </a:lnTo>
                <a:lnTo>
                  <a:pt x="0" y="0"/>
                </a:lnTo>
                <a:close/>
              </a:path>
            </a:pathLst>
          </a:custGeom>
          <a:blipFill>
            <a:blip r:embed="rId4"/>
            <a:stretch>
              <a:fillRect/>
            </a:stretch>
          </a:blipFill>
        </p:spPr>
        <p:txBody>
          <a:bodyPr/>
          <a:lstStyle/>
          <a:p>
            <a:endParaRPr lang="en-GB"/>
          </a:p>
        </p:txBody>
      </p:sp>
      <p:sp>
        <p:nvSpPr>
          <p:cNvPr id="21" name="TextBox 21"/>
          <p:cNvSpPr txBox="1"/>
          <p:nvPr/>
        </p:nvSpPr>
        <p:spPr>
          <a:xfrm>
            <a:off x="1845705" y="7829463"/>
            <a:ext cx="15413595" cy="1943844"/>
          </a:xfrm>
          <a:prstGeom prst="rect">
            <a:avLst/>
          </a:prstGeom>
        </p:spPr>
        <p:txBody>
          <a:bodyPr lIns="0" tIns="0" rIns="0" bIns="0" rtlCol="0" anchor="t">
            <a:spAutoFit/>
          </a:bodyPr>
          <a:lstStyle/>
          <a:p>
            <a:pPr algn="l">
              <a:lnSpc>
                <a:spcPts val="3109"/>
              </a:lnSpc>
            </a:pPr>
            <a:r>
              <a:rPr lang="en-US" sz="2220" b="1">
                <a:solidFill>
                  <a:srgbClr val="231F20"/>
                </a:solidFill>
                <a:latin typeface="Montserrat Bold"/>
                <a:ea typeface="Montserrat Bold"/>
                <a:cs typeface="Montserrat Bold"/>
                <a:sym typeface="Montserrat Bold"/>
              </a:rPr>
              <a:t>Unilever</a:t>
            </a:r>
            <a:r>
              <a:rPr lang="en-US" sz="2220">
                <a:solidFill>
                  <a:srgbClr val="231F20"/>
                </a:solidFill>
                <a:latin typeface="Montserrat"/>
                <a:ea typeface="Montserrat"/>
                <a:cs typeface="Montserrat"/>
                <a:sym typeface="Montserrat"/>
              </a:rPr>
              <a:t>’s performance management approach focuses on continuous feedback, capability development, and aligning individual goals with </a:t>
            </a:r>
            <a:r>
              <a:rPr lang="en-US" sz="2220" b="1">
                <a:solidFill>
                  <a:srgbClr val="231F20"/>
                </a:solidFill>
                <a:latin typeface="Montserrat Bold"/>
                <a:ea typeface="Montserrat Bold"/>
                <a:cs typeface="Montserrat Bold"/>
                <a:sym typeface="Montserrat Bold"/>
              </a:rPr>
              <a:t>Unilever’s Compass strategy</a:t>
            </a:r>
            <a:r>
              <a:rPr lang="en-US" sz="2220">
                <a:solidFill>
                  <a:srgbClr val="231F20"/>
                </a:solidFill>
                <a:latin typeface="Montserrat"/>
                <a:ea typeface="Montserrat"/>
                <a:cs typeface="Montserrat"/>
                <a:sym typeface="Montserrat"/>
              </a:rPr>
              <a:t>. The system has shifted away from traditional yearly reviews toward more agile, real-time evaluation (Chan, 2025). This section covers </a:t>
            </a:r>
            <a:r>
              <a:rPr lang="en-US" sz="2220" b="1">
                <a:solidFill>
                  <a:srgbClr val="231F20"/>
                </a:solidFill>
                <a:latin typeface="Montserrat Bold"/>
                <a:ea typeface="Montserrat Bold"/>
                <a:cs typeface="Montserrat Bold"/>
                <a:sym typeface="Montserrat Bold"/>
              </a:rPr>
              <a:t>Unilever</a:t>
            </a:r>
            <a:r>
              <a:rPr lang="en-US" sz="2220">
                <a:solidFill>
                  <a:srgbClr val="231F20"/>
                </a:solidFill>
                <a:latin typeface="Montserrat"/>
                <a:ea typeface="Montserrat"/>
                <a:cs typeface="Montserrat"/>
                <a:sym typeface="Montserrat"/>
              </a:rPr>
              <a:t>’s current performance practices, the role of line managers, strategic alignment, challenges, and recommendations.</a:t>
            </a:r>
          </a:p>
        </p:txBody>
      </p:sp>
      <p:sp>
        <p:nvSpPr>
          <p:cNvPr id="22" name="TextBox 22"/>
          <p:cNvSpPr txBox="1"/>
          <p:nvPr/>
        </p:nvSpPr>
        <p:spPr>
          <a:xfrm>
            <a:off x="17259300" y="9172575"/>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18</a:t>
            </a:r>
          </a:p>
        </p:txBody>
      </p:sp>
      <p:sp>
        <p:nvSpPr>
          <p:cNvPr id="23" name="TextBox 23"/>
          <p:cNvSpPr txBox="1"/>
          <p:nvPr/>
        </p:nvSpPr>
        <p:spPr>
          <a:xfrm>
            <a:off x="1755700" y="6289740"/>
            <a:ext cx="13050276" cy="1174331"/>
          </a:xfrm>
          <a:prstGeom prst="rect">
            <a:avLst/>
          </a:prstGeom>
        </p:spPr>
        <p:txBody>
          <a:bodyPr lIns="0" tIns="0" rIns="0" bIns="0" rtlCol="0" anchor="t">
            <a:spAutoFit/>
          </a:bodyPr>
          <a:lstStyle/>
          <a:p>
            <a:pPr algn="l">
              <a:lnSpc>
                <a:spcPts val="9697"/>
              </a:lnSpc>
            </a:pPr>
            <a:r>
              <a:rPr lang="en-US" sz="6926" b="1">
                <a:solidFill>
                  <a:srgbClr val="0C0B98"/>
                </a:solidFill>
                <a:latin typeface="Garet Bold"/>
                <a:ea typeface="Garet Bold"/>
                <a:cs typeface="Garet Bold"/>
                <a:sym typeface="Garet Bold"/>
              </a:rPr>
              <a:t>Performance Management</a:t>
            </a:r>
          </a:p>
        </p:txBody>
      </p:sp>
      <p:grpSp>
        <p:nvGrpSpPr>
          <p:cNvPr id="24" name="Group 24"/>
          <p:cNvGrpSpPr/>
          <p:nvPr/>
        </p:nvGrpSpPr>
        <p:grpSpPr>
          <a:xfrm>
            <a:off x="14683398" y="310329"/>
            <a:ext cx="4420191" cy="893993"/>
            <a:chOff x="0" y="0"/>
            <a:chExt cx="909504" cy="183949"/>
          </a:xfrm>
        </p:grpSpPr>
        <p:sp>
          <p:nvSpPr>
            <p:cNvPr id="25" name="Freeform 25"/>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26" name="TextBox 26"/>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
        <p:nvSpPr>
          <p:cNvPr id="28" name="TextBox 27">
            <a:extLst>
              <a:ext uri="{FF2B5EF4-FFF2-40B4-BE49-F238E27FC236}">
                <a16:creationId xmlns:a16="http://schemas.microsoft.com/office/drawing/2014/main" id="{BE26F474-2038-F948-9B48-50648208940F}"/>
              </a:ext>
            </a:extLst>
          </p:cNvPr>
          <p:cNvSpPr txBox="1"/>
          <p:nvPr/>
        </p:nvSpPr>
        <p:spPr>
          <a:xfrm>
            <a:off x="1755700" y="513693"/>
            <a:ext cx="6324600" cy="972574"/>
          </a:xfrm>
          <a:prstGeom prst="rect">
            <a:avLst/>
          </a:prstGeom>
          <a:noFill/>
        </p:spPr>
        <p:txBody>
          <a:bodyPr wrap="square">
            <a:spAutoFit/>
          </a:bodyPr>
          <a:lstStyle/>
          <a:p>
            <a:pPr marL="457200" indent="-457200">
              <a:buFont typeface="Arial" panose="020B0604020202020204" pitchFamily="34" charset="0"/>
              <a:buChar char="•"/>
            </a:pPr>
            <a:r>
              <a:rPr lang="en-GB" sz="2860" dirty="0">
                <a:solidFill>
                  <a:schemeClr val="tx2"/>
                </a:solidFill>
                <a:latin typeface="Garet Bold" panose="020B0604020202020204" charset="0"/>
              </a:rPr>
              <a:t>Student Name: </a:t>
            </a:r>
            <a:r>
              <a:rPr lang="en-GB" sz="2860" dirty="0" err="1">
                <a:solidFill>
                  <a:schemeClr val="tx2"/>
                </a:solidFill>
                <a:latin typeface="Garet Bold" panose="020B0604020202020204" charset="0"/>
              </a:rPr>
              <a:t>Azazul</a:t>
            </a:r>
            <a:r>
              <a:rPr lang="en-GB" sz="2860" dirty="0">
                <a:solidFill>
                  <a:schemeClr val="tx2"/>
                </a:solidFill>
                <a:latin typeface="Garet Bold" panose="020B0604020202020204" charset="0"/>
              </a:rPr>
              <a:t> Haque</a:t>
            </a:r>
          </a:p>
          <a:p>
            <a:pPr marL="457200" indent="-457200">
              <a:buFont typeface="Arial" panose="020B0604020202020204" pitchFamily="34" charset="0"/>
              <a:buChar char="•"/>
            </a:pPr>
            <a:r>
              <a:rPr lang="en-GB" sz="2860" dirty="0">
                <a:solidFill>
                  <a:schemeClr val="tx2"/>
                </a:solidFill>
                <a:latin typeface="Garet Bold" panose="020B0604020202020204" charset="0"/>
              </a:rPr>
              <a:t>Student ID: 2431572</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a:off x="15254091" y="406502"/>
            <a:ext cx="2463215" cy="622198"/>
            <a:chOff x="0" y="0"/>
            <a:chExt cx="3284287" cy="829597"/>
          </a:xfrm>
        </p:grpSpPr>
        <p:sp>
          <p:nvSpPr>
            <p:cNvPr id="3" name="Freeform 3"/>
            <p:cNvSpPr/>
            <p:nvPr/>
          </p:nvSpPr>
          <p:spPr>
            <a:xfrm>
              <a:off x="0" y="0"/>
              <a:ext cx="749636" cy="829597"/>
            </a:xfrm>
            <a:custGeom>
              <a:avLst/>
              <a:gdLst/>
              <a:ahLst/>
              <a:cxnLst/>
              <a:rect l="l" t="t" r="r" b="b"/>
              <a:pathLst>
                <a:path w="749636" h="829597">
                  <a:moveTo>
                    <a:pt x="0" y="0"/>
                  </a:moveTo>
                  <a:lnTo>
                    <a:pt x="749636" y="0"/>
                  </a:lnTo>
                  <a:lnTo>
                    <a:pt x="749636" y="829597"/>
                  </a:lnTo>
                  <a:lnTo>
                    <a:pt x="0" y="829597"/>
                  </a:lnTo>
                  <a:lnTo>
                    <a:pt x="0" y="0"/>
                  </a:lnTo>
                  <a:close/>
                </a:path>
              </a:pathLst>
            </a:custGeom>
            <a:blipFill>
              <a:blip r:embed="rId2"/>
              <a:stretch>
                <a:fillRect/>
              </a:stretch>
            </a:blipFill>
          </p:spPr>
          <p:txBody>
            <a:bodyPr/>
            <a:lstStyle/>
            <a:p>
              <a:endParaRPr lang="en-GB"/>
            </a:p>
          </p:txBody>
        </p:sp>
        <p:sp>
          <p:nvSpPr>
            <p:cNvPr id="4" name="Freeform 4"/>
            <p:cNvSpPr/>
            <p:nvPr/>
          </p:nvSpPr>
          <p:spPr>
            <a:xfrm>
              <a:off x="1204042" y="0"/>
              <a:ext cx="2080245" cy="829597"/>
            </a:xfrm>
            <a:custGeom>
              <a:avLst/>
              <a:gdLst/>
              <a:ahLst/>
              <a:cxnLst/>
              <a:rect l="l" t="t" r="r" b="b"/>
              <a:pathLst>
                <a:path w="2080245" h="829597">
                  <a:moveTo>
                    <a:pt x="0" y="0"/>
                  </a:moveTo>
                  <a:lnTo>
                    <a:pt x="2080245" y="0"/>
                  </a:lnTo>
                  <a:lnTo>
                    <a:pt x="2080245" y="829597"/>
                  </a:lnTo>
                  <a:lnTo>
                    <a:pt x="0" y="829597"/>
                  </a:lnTo>
                  <a:lnTo>
                    <a:pt x="0" y="0"/>
                  </a:lnTo>
                  <a:close/>
                </a:path>
              </a:pathLst>
            </a:custGeom>
            <a:blipFill>
              <a:blip r:embed="rId3"/>
              <a:stretch>
                <a:fillRect/>
              </a:stretch>
            </a:blipFill>
          </p:spPr>
          <p:txBody>
            <a:bodyPr/>
            <a:lstStyle/>
            <a:p>
              <a:endParaRPr lang="en-GB"/>
            </a:p>
          </p:txBody>
        </p:sp>
      </p:grpSp>
      <p:sp>
        <p:nvSpPr>
          <p:cNvPr id="5" name="TextBox 5"/>
          <p:cNvSpPr txBox="1"/>
          <p:nvPr/>
        </p:nvSpPr>
        <p:spPr>
          <a:xfrm>
            <a:off x="3133917" y="1735607"/>
            <a:ext cx="13759577" cy="8191721"/>
          </a:xfrm>
          <a:prstGeom prst="rect">
            <a:avLst/>
          </a:prstGeom>
        </p:spPr>
        <p:txBody>
          <a:bodyPr lIns="0" tIns="0" rIns="0" bIns="0" rtlCol="0" anchor="t">
            <a:spAutoFit/>
          </a:bodyPr>
          <a:lstStyle/>
          <a:p>
            <a:pPr algn="l">
              <a:lnSpc>
                <a:spcPts val="3137"/>
              </a:lnSpc>
            </a:pPr>
            <a:r>
              <a:rPr lang="en-US" sz="2241" b="1">
                <a:solidFill>
                  <a:srgbClr val="000000"/>
                </a:solidFill>
                <a:latin typeface="Montserrat Bold"/>
                <a:ea typeface="Montserrat Bold"/>
                <a:cs typeface="Montserrat Bold"/>
                <a:sym typeface="Montserrat Bold"/>
              </a:rPr>
              <a:t>Continuous Performance Dialogue (CPD):</a:t>
            </a:r>
          </a:p>
          <a:p>
            <a:pPr algn="l">
              <a:lnSpc>
                <a:spcPts val="3137"/>
              </a:lnSpc>
            </a:pPr>
            <a:r>
              <a:rPr lang="en-US" sz="2241">
                <a:solidFill>
                  <a:srgbClr val="000000"/>
                </a:solidFill>
                <a:latin typeface="Montserrat"/>
                <a:ea typeface="Montserrat"/>
                <a:cs typeface="Montserrat"/>
                <a:sym typeface="Montserrat"/>
              </a:rPr>
              <a:t>Unilever replaced annual appraisals with ongoing conversations between employees and managers. These discussions happen several times throughout the year to review progress, behaviors, and future goals.</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UZAchieve” Digital Performance Platform:</a:t>
            </a:r>
          </a:p>
          <a:p>
            <a:pPr algn="l">
              <a:lnSpc>
                <a:spcPts val="3137"/>
              </a:lnSpc>
            </a:pPr>
            <a:r>
              <a:rPr lang="en-US" sz="2241">
                <a:solidFill>
                  <a:srgbClr val="000000"/>
                </a:solidFill>
                <a:latin typeface="Montserrat"/>
                <a:ea typeface="Montserrat"/>
                <a:cs typeface="Montserrat"/>
                <a:sym typeface="Montserrat"/>
              </a:rPr>
              <a:t>Employees use UZAchieve to track goals, capture feedback, and update development priorities. The platform supports transparency and continuous monitoring.</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Goals Aligned to the “Unilever Compass”</a:t>
            </a:r>
          </a:p>
          <a:p>
            <a:pPr algn="l">
              <a:lnSpc>
                <a:spcPts val="3137"/>
              </a:lnSpc>
            </a:pPr>
            <a:r>
              <a:rPr lang="en-US" sz="2241">
                <a:solidFill>
                  <a:srgbClr val="000000"/>
                </a:solidFill>
                <a:latin typeface="Montserrat"/>
                <a:ea typeface="Montserrat"/>
                <a:cs typeface="Montserrat"/>
                <a:sym typeface="Montserrat"/>
              </a:rPr>
              <a:t>Individual objectives are linked to company-wide priorities such as </a:t>
            </a:r>
            <a:r>
              <a:rPr lang="en-US" sz="2241" b="1">
                <a:solidFill>
                  <a:srgbClr val="2A79AE"/>
                </a:solidFill>
                <a:latin typeface="Montserrat Bold"/>
                <a:ea typeface="Montserrat Bold"/>
                <a:cs typeface="Montserrat Bold"/>
                <a:sym typeface="Montserrat Bold"/>
              </a:rPr>
              <a:t>sustainability, growth, digital transformation, and purpose-led</a:t>
            </a:r>
            <a:r>
              <a:rPr lang="en-US" sz="2241">
                <a:solidFill>
                  <a:srgbClr val="000000"/>
                </a:solidFill>
                <a:latin typeface="Montserrat"/>
                <a:ea typeface="Montserrat"/>
                <a:cs typeface="Montserrat"/>
                <a:sym typeface="Montserrat"/>
              </a:rPr>
              <a:t> performance.</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Leadership Behaviours Framework:</a:t>
            </a:r>
          </a:p>
          <a:p>
            <a:pPr algn="l">
              <a:lnSpc>
                <a:spcPts val="3137"/>
              </a:lnSpc>
            </a:pPr>
            <a:r>
              <a:rPr lang="en-US" sz="2241">
                <a:solidFill>
                  <a:srgbClr val="000000"/>
                </a:solidFill>
                <a:latin typeface="Montserrat"/>
                <a:ea typeface="Montserrat"/>
                <a:cs typeface="Montserrat"/>
                <a:sym typeface="Montserrat"/>
              </a:rPr>
              <a:t>Employees are evaluated not only on what they deliver but </a:t>
            </a:r>
            <a:r>
              <a:rPr lang="en-US" sz="2241" b="1">
                <a:solidFill>
                  <a:srgbClr val="FF66C4"/>
                </a:solidFill>
                <a:latin typeface="Montserrat Bold"/>
                <a:ea typeface="Montserrat Bold"/>
                <a:cs typeface="Montserrat Bold"/>
                <a:sym typeface="Montserrat Bold"/>
              </a:rPr>
              <a:t>how they deliver it</a:t>
            </a:r>
            <a:r>
              <a:rPr lang="en-US" sz="2241">
                <a:solidFill>
                  <a:srgbClr val="000000"/>
                </a:solidFill>
                <a:latin typeface="Montserrat"/>
                <a:ea typeface="Montserrat"/>
                <a:cs typeface="Montserrat"/>
                <a:sym typeface="Montserrat"/>
              </a:rPr>
              <a:t> — focusing on agility, accountability, consumer love, and purpose.</a:t>
            </a:r>
          </a:p>
          <a:p>
            <a:pPr algn="l">
              <a:lnSpc>
                <a:spcPts val="3137"/>
              </a:lnSpc>
            </a:pPr>
            <a:endParaRPr lang="en-US" sz="2241">
              <a:solidFill>
                <a:srgbClr val="000000"/>
              </a:solidFill>
              <a:latin typeface="Montserrat"/>
              <a:ea typeface="Montserrat"/>
              <a:cs typeface="Montserrat"/>
              <a:sym typeface="Montserrat"/>
            </a:endParaRPr>
          </a:p>
          <a:p>
            <a:pPr algn="l">
              <a:lnSpc>
                <a:spcPts val="3137"/>
              </a:lnSpc>
            </a:pPr>
            <a:r>
              <a:rPr lang="en-US" sz="2241" b="1">
                <a:solidFill>
                  <a:srgbClr val="000000"/>
                </a:solidFill>
                <a:latin typeface="Montserrat Bold"/>
                <a:ea typeface="Montserrat Bold"/>
                <a:cs typeface="Montserrat Bold"/>
                <a:sym typeface="Montserrat Bold"/>
              </a:rPr>
              <a:t>Data-Enabled Insights:</a:t>
            </a:r>
          </a:p>
          <a:p>
            <a:pPr algn="l">
              <a:lnSpc>
                <a:spcPts val="3137"/>
              </a:lnSpc>
            </a:pPr>
            <a:r>
              <a:rPr lang="en-US" sz="2241" b="1">
                <a:solidFill>
                  <a:srgbClr val="000000"/>
                </a:solidFill>
                <a:latin typeface="Montserrat Bold"/>
                <a:ea typeface="Montserrat Bold"/>
                <a:cs typeface="Montserrat Bold"/>
                <a:sym typeface="Montserrat Bold"/>
              </a:rPr>
              <a:t> </a:t>
            </a:r>
            <a:r>
              <a:rPr lang="en-US" sz="2241">
                <a:solidFill>
                  <a:srgbClr val="000000"/>
                </a:solidFill>
                <a:latin typeface="Montserrat"/>
                <a:ea typeface="Montserrat"/>
                <a:cs typeface="Montserrat"/>
                <a:sym typeface="Montserrat"/>
              </a:rPr>
              <a:t>HR analytics helps identify high-potential talent, track performance trends, and ensure fairness across countries and departments (TechFunnel Contributors, 2024).</a:t>
            </a:r>
          </a:p>
          <a:p>
            <a:pPr algn="l">
              <a:lnSpc>
                <a:spcPts val="3137"/>
              </a:lnSpc>
            </a:pPr>
            <a:endParaRPr lang="en-US" sz="2241">
              <a:solidFill>
                <a:srgbClr val="000000"/>
              </a:solidFill>
              <a:latin typeface="Montserrat"/>
              <a:ea typeface="Montserrat"/>
              <a:cs typeface="Montserrat"/>
              <a:sym typeface="Montserrat"/>
            </a:endParaRPr>
          </a:p>
        </p:txBody>
      </p:sp>
      <p:grpSp>
        <p:nvGrpSpPr>
          <p:cNvPr id="6" name="Group 6"/>
          <p:cNvGrpSpPr/>
          <p:nvPr/>
        </p:nvGrpSpPr>
        <p:grpSpPr>
          <a:xfrm>
            <a:off x="-3222295" y="342849"/>
            <a:ext cx="17376017" cy="861473"/>
            <a:chOff x="0" y="0"/>
            <a:chExt cx="3575312" cy="177258"/>
          </a:xfrm>
        </p:grpSpPr>
        <p:sp>
          <p:nvSpPr>
            <p:cNvPr id="7" name="Freeform 7"/>
            <p:cNvSpPr/>
            <p:nvPr/>
          </p:nvSpPr>
          <p:spPr>
            <a:xfrm>
              <a:off x="0" y="0"/>
              <a:ext cx="3575312" cy="177258"/>
            </a:xfrm>
            <a:custGeom>
              <a:avLst/>
              <a:gdLst/>
              <a:ahLst/>
              <a:cxnLst/>
              <a:rect l="l" t="t" r="r" b="b"/>
              <a:pathLst>
                <a:path w="3575312" h="177258">
                  <a:moveTo>
                    <a:pt x="0" y="0"/>
                  </a:moveTo>
                  <a:lnTo>
                    <a:pt x="3575312" y="0"/>
                  </a:lnTo>
                  <a:lnTo>
                    <a:pt x="3575312" y="177258"/>
                  </a:lnTo>
                  <a:lnTo>
                    <a:pt x="0" y="177258"/>
                  </a:lnTo>
                  <a:close/>
                </a:path>
              </a:pathLst>
            </a:custGeom>
            <a:solidFill>
              <a:srgbClr val="0C0B98"/>
            </a:solidFill>
          </p:spPr>
          <p:txBody>
            <a:bodyPr/>
            <a:lstStyle/>
            <a:p>
              <a:endParaRPr lang="en-GB"/>
            </a:p>
          </p:txBody>
        </p:sp>
        <p:sp>
          <p:nvSpPr>
            <p:cNvPr id="8" name="TextBox 8"/>
            <p:cNvSpPr txBox="1"/>
            <p:nvPr/>
          </p:nvSpPr>
          <p:spPr>
            <a:xfrm>
              <a:off x="0" y="-38100"/>
              <a:ext cx="3575312" cy="215358"/>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rot="5400000">
            <a:off x="2480215" y="1808908"/>
            <a:ext cx="410813" cy="359461"/>
            <a:chOff x="0" y="0"/>
            <a:chExt cx="812800" cy="711200"/>
          </a:xfrm>
        </p:grpSpPr>
        <p:sp>
          <p:nvSpPr>
            <p:cNvPr id="10" name="Freeform 10"/>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11" name="TextBox 11"/>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rot="5400000">
            <a:off x="2521460" y="3689852"/>
            <a:ext cx="410813" cy="359461"/>
            <a:chOff x="0" y="0"/>
            <a:chExt cx="812800" cy="711200"/>
          </a:xfrm>
        </p:grpSpPr>
        <p:sp>
          <p:nvSpPr>
            <p:cNvPr id="13" name="Freeform 13"/>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14" name="TextBox 14"/>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rot="5400000">
            <a:off x="2480215" y="5306380"/>
            <a:ext cx="410813" cy="359461"/>
            <a:chOff x="0" y="0"/>
            <a:chExt cx="812800" cy="711200"/>
          </a:xfrm>
        </p:grpSpPr>
        <p:sp>
          <p:nvSpPr>
            <p:cNvPr id="16" name="Freeform 16"/>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17" name="TextBox 17"/>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rot="5400000">
            <a:off x="2521460" y="6879243"/>
            <a:ext cx="410813" cy="359461"/>
            <a:chOff x="0" y="0"/>
            <a:chExt cx="812800" cy="711200"/>
          </a:xfrm>
        </p:grpSpPr>
        <p:sp>
          <p:nvSpPr>
            <p:cNvPr id="19" name="Freeform 19"/>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20" name="TextBox 20"/>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0" y="10086317"/>
            <a:ext cx="18288000" cy="401366"/>
            <a:chOff x="0" y="0"/>
            <a:chExt cx="24384000" cy="535154"/>
          </a:xfrm>
        </p:grpSpPr>
        <p:grpSp>
          <p:nvGrpSpPr>
            <p:cNvPr id="22" name="Group 22"/>
            <p:cNvGrpSpPr/>
            <p:nvPr/>
          </p:nvGrpSpPr>
          <p:grpSpPr>
            <a:xfrm>
              <a:off x="0" y="0"/>
              <a:ext cx="6244115" cy="535154"/>
              <a:chOff x="0" y="0"/>
              <a:chExt cx="1233405" cy="105710"/>
            </a:xfrm>
          </p:grpSpPr>
          <p:sp>
            <p:nvSpPr>
              <p:cNvPr id="23" name="Freeform 23"/>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2036C7"/>
              </a:solidFill>
            </p:spPr>
            <p:txBody>
              <a:bodyPr/>
              <a:lstStyle/>
              <a:p>
                <a:endParaRPr lang="en-GB"/>
              </a:p>
            </p:txBody>
          </p:sp>
          <p:sp>
            <p:nvSpPr>
              <p:cNvPr id="24" name="TextBox 24"/>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25" name="Group 25"/>
            <p:cNvGrpSpPr/>
            <p:nvPr/>
          </p:nvGrpSpPr>
          <p:grpSpPr>
            <a:xfrm>
              <a:off x="18139885" y="0"/>
              <a:ext cx="6244115" cy="535154"/>
              <a:chOff x="0" y="0"/>
              <a:chExt cx="1233405" cy="105710"/>
            </a:xfrm>
          </p:grpSpPr>
          <p:sp>
            <p:nvSpPr>
              <p:cNvPr id="26" name="Freeform 26"/>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F66C4"/>
              </a:solidFill>
            </p:spPr>
            <p:txBody>
              <a:bodyPr/>
              <a:lstStyle/>
              <a:p>
                <a:endParaRPr lang="en-GB"/>
              </a:p>
            </p:txBody>
          </p:sp>
          <p:sp>
            <p:nvSpPr>
              <p:cNvPr id="27" name="TextBox 27"/>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28" name="Group 28"/>
            <p:cNvGrpSpPr/>
            <p:nvPr/>
          </p:nvGrpSpPr>
          <p:grpSpPr>
            <a:xfrm>
              <a:off x="11895770" y="0"/>
              <a:ext cx="6244115" cy="535154"/>
              <a:chOff x="0" y="0"/>
              <a:chExt cx="1233405" cy="105710"/>
            </a:xfrm>
          </p:grpSpPr>
          <p:sp>
            <p:nvSpPr>
              <p:cNvPr id="29" name="Freeform 29"/>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7CA44"/>
              </a:solidFill>
            </p:spPr>
            <p:txBody>
              <a:bodyPr/>
              <a:lstStyle/>
              <a:p>
                <a:endParaRPr lang="en-GB"/>
              </a:p>
            </p:txBody>
          </p:sp>
          <p:sp>
            <p:nvSpPr>
              <p:cNvPr id="30" name="TextBox 30"/>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31" name="Group 31"/>
            <p:cNvGrpSpPr/>
            <p:nvPr/>
          </p:nvGrpSpPr>
          <p:grpSpPr>
            <a:xfrm>
              <a:off x="6244115" y="0"/>
              <a:ext cx="6244115" cy="535154"/>
              <a:chOff x="0" y="0"/>
              <a:chExt cx="1233405" cy="105710"/>
            </a:xfrm>
          </p:grpSpPr>
          <p:sp>
            <p:nvSpPr>
              <p:cNvPr id="32" name="Freeform 32"/>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5EB5C9"/>
              </a:solidFill>
            </p:spPr>
            <p:txBody>
              <a:bodyPr/>
              <a:lstStyle/>
              <a:p>
                <a:endParaRPr lang="en-GB"/>
              </a:p>
            </p:txBody>
          </p:sp>
          <p:sp>
            <p:nvSpPr>
              <p:cNvPr id="33" name="TextBox 33"/>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sp>
        <p:nvSpPr>
          <p:cNvPr id="34" name="Freeform 34"/>
          <p:cNvSpPr/>
          <p:nvPr/>
        </p:nvSpPr>
        <p:spPr>
          <a:xfrm rot="5310847">
            <a:off x="-3390016" y="4193508"/>
            <a:ext cx="9087946" cy="2828623"/>
          </a:xfrm>
          <a:custGeom>
            <a:avLst/>
            <a:gdLst/>
            <a:ahLst/>
            <a:cxnLst/>
            <a:rect l="l" t="t" r="r" b="b"/>
            <a:pathLst>
              <a:path w="9087946" h="2828623">
                <a:moveTo>
                  <a:pt x="0" y="0"/>
                </a:moveTo>
                <a:lnTo>
                  <a:pt x="9087947" y="0"/>
                </a:lnTo>
                <a:lnTo>
                  <a:pt x="9087947" y="2828623"/>
                </a:lnTo>
                <a:lnTo>
                  <a:pt x="0" y="2828623"/>
                </a:lnTo>
                <a:lnTo>
                  <a:pt x="0" y="0"/>
                </a:lnTo>
                <a:close/>
              </a:path>
            </a:pathLst>
          </a:custGeom>
          <a:blipFill>
            <a:blip r:embed="rId4">
              <a:alphaModFix amt="9999"/>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5" name="TextBox 35"/>
          <p:cNvSpPr txBox="1"/>
          <p:nvPr/>
        </p:nvSpPr>
        <p:spPr>
          <a:xfrm>
            <a:off x="17259300" y="9172575"/>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19</a:t>
            </a:r>
          </a:p>
        </p:txBody>
      </p:sp>
      <p:sp>
        <p:nvSpPr>
          <p:cNvPr id="36" name="TextBox 36"/>
          <p:cNvSpPr txBox="1"/>
          <p:nvPr/>
        </p:nvSpPr>
        <p:spPr>
          <a:xfrm>
            <a:off x="753190" y="392282"/>
            <a:ext cx="13050607" cy="653887"/>
          </a:xfrm>
          <a:prstGeom prst="rect">
            <a:avLst/>
          </a:prstGeom>
        </p:spPr>
        <p:txBody>
          <a:bodyPr lIns="0" tIns="0" rIns="0" bIns="0" rtlCol="0" anchor="t">
            <a:spAutoFit/>
          </a:bodyPr>
          <a:lstStyle/>
          <a:p>
            <a:pPr algn="l">
              <a:lnSpc>
                <a:spcPts val="5328"/>
              </a:lnSpc>
            </a:pPr>
            <a:r>
              <a:rPr lang="en-US" sz="3806" b="1" spc="-255">
                <a:solidFill>
                  <a:srgbClr val="FFFFFF"/>
                </a:solidFill>
                <a:latin typeface="Garet Bold"/>
                <a:ea typeface="Garet Bold"/>
                <a:cs typeface="Garet Bold"/>
                <a:sym typeface="Garet Bold"/>
              </a:rPr>
              <a:t>Current Performance Management Policies &amp; Practices</a:t>
            </a:r>
          </a:p>
        </p:txBody>
      </p:sp>
      <p:grpSp>
        <p:nvGrpSpPr>
          <p:cNvPr id="37" name="Group 37"/>
          <p:cNvGrpSpPr/>
          <p:nvPr/>
        </p:nvGrpSpPr>
        <p:grpSpPr>
          <a:xfrm rot="5400000">
            <a:off x="2480215" y="8452105"/>
            <a:ext cx="410813" cy="359461"/>
            <a:chOff x="0" y="0"/>
            <a:chExt cx="812800" cy="711200"/>
          </a:xfrm>
        </p:grpSpPr>
        <p:sp>
          <p:nvSpPr>
            <p:cNvPr id="38" name="Freeform 38"/>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F66C4"/>
            </a:solidFill>
          </p:spPr>
          <p:txBody>
            <a:bodyPr/>
            <a:lstStyle/>
            <a:p>
              <a:endParaRPr lang="en-GB"/>
            </a:p>
          </p:txBody>
        </p:sp>
        <p:sp>
          <p:nvSpPr>
            <p:cNvPr id="39" name="TextBox 39"/>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grpSp>
        <p:nvGrpSpPr>
          <p:cNvPr id="40" name="Group 40"/>
          <p:cNvGrpSpPr/>
          <p:nvPr/>
        </p:nvGrpSpPr>
        <p:grpSpPr>
          <a:xfrm>
            <a:off x="14683398" y="310329"/>
            <a:ext cx="4420191" cy="893993"/>
            <a:chOff x="0" y="0"/>
            <a:chExt cx="909504" cy="183949"/>
          </a:xfrm>
        </p:grpSpPr>
        <p:sp>
          <p:nvSpPr>
            <p:cNvPr id="41" name="Freeform 41"/>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42" name="TextBox 42"/>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a:off x="15254091" y="406502"/>
            <a:ext cx="2463215" cy="622198"/>
            <a:chOff x="0" y="0"/>
            <a:chExt cx="3284287" cy="829597"/>
          </a:xfrm>
        </p:grpSpPr>
        <p:sp>
          <p:nvSpPr>
            <p:cNvPr id="3" name="Freeform 3"/>
            <p:cNvSpPr/>
            <p:nvPr/>
          </p:nvSpPr>
          <p:spPr>
            <a:xfrm>
              <a:off x="0" y="0"/>
              <a:ext cx="749636" cy="829597"/>
            </a:xfrm>
            <a:custGeom>
              <a:avLst/>
              <a:gdLst/>
              <a:ahLst/>
              <a:cxnLst/>
              <a:rect l="l" t="t" r="r" b="b"/>
              <a:pathLst>
                <a:path w="749636" h="829597">
                  <a:moveTo>
                    <a:pt x="0" y="0"/>
                  </a:moveTo>
                  <a:lnTo>
                    <a:pt x="749636" y="0"/>
                  </a:lnTo>
                  <a:lnTo>
                    <a:pt x="749636" y="829597"/>
                  </a:lnTo>
                  <a:lnTo>
                    <a:pt x="0" y="829597"/>
                  </a:lnTo>
                  <a:lnTo>
                    <a:pt x="0" y="0"/>
                  </a:lnTo>
                  <a:close/>
                </a:path>
              </a:pathLst>
            </a:custGeom>
            <a:blipFill>
              <a:blip r:embed="rId2"/>
              <a:stretch>
                <a:fillRect/>
              </a:stretch>
            </a:blipFill>
          </p:spPr>
          <p:txBody>
            <a:bodyPr/>
            <a:lstStyle/>
            <a:p>
              <a:endParaRPr lang="en-GB"/>
            </a:p>
          </p:txBody>
        </p:sp>
        <p:sp>
          <p:nvSpPr>
            <p:cNvPr id="4" name="Freeform 4"/>
            <p:cNvSpPr/>
            <p:nvPr/>
          </p:nvSpPr>
          <p:spPr>
            <a:xfrm>
              <a:off x="1204042" y="0"/>
              <a:ext cx="2080245" cy="829597"/>
            </a:xfrm>
            <a:custGeom>
              <a:avLst/>
              <a:gdLst/>
              <a:ahLst/>
              <a:cxnLst/>
              <a:rect l="l" t="t" r="r" b="b"/>
              <a:pathLst>
                <a:path w="2080245" h="829597">
                  <a:moveTo>
                    <a:pt x="0" y="0"/>
                  </a:moveTo>
                  <a:lnTo>
                    <a:pt x="2080245" y="0"/>
                  </a:lnTo>
                  <a:lnTo>
                    <a:pt x="2080245" y="829597"/>
                  </a:lnTo>
                  <a:lnTo>
                    <a:pt x="0" y="829597"/>
                  </a:lnTo>
                  <a:lnTo>
                    <a:pt x="0" y="0"/>
                  </a:lnTo>
                  <a:close/>
                </a:path>
              </a:pathLst>
            </a:custGeom>
            <a:blipFill>
              <a:blip r:embed="rId3"/>
              <a:stretch>
                <a:fillRect/>
              </a:stretch>
            </a:blipFill>
          </p:spPr>
          <p:txBody>
            <a:bodyPr/>
            <a:lstStyle/>
            <a:p>
              <a:endParaRPr lang="en-GB"/>
            </a:p>
          </p:txBody>
        </p:sp>
      </p:grpSp>
      <p:sp>
        <p:nvSpPr>
          <p:cNvPr id="5" name="TextBox 5"/>
          <p:cNvSpPr txBox="1"/>
          <p:nvPr/>
        </p:nvSpPr>
        <p:spPr>
          <a:xfrm>
            <a:off x="3133917" y="1919284"/>
            <a:ext cx="14260609" cy="7604820"/>
          </a:xfrm>
          <a:prstGeom prst="rect">
            <a:avLst/>
          </a:prstGeom>
        </p:spPr>
        <p:txBody>
          <a:bodyPr lIns="0" tIns="0" rIns="0" bIns="0" rtlCol="0" anchor="t">
            <a:spAutoFit/>
          </a:bodyPr>
          <a:lstStyle/>
          <a:p>
            <a:pPr algn="l">
              <a:lnSpc>
                <a:spcPts val="2782"/>
              </a:lnSpc>
            </a:pPr>
            <a:r>
              <a:rPr lang="en-US" sz="1987" b="1">
                <a:solidFill>
                  <a:srgbClr val="000000"/>
                </a:solidFill>
                <a:latin typeface="Montserrat Bold"/>
                <a:ea typeface="Montserrat Bold"/>
                <a:cs typeface="Montserrat Bold"/>
                <a:sym typeface="Montserrat Bold"/>
              </a:rPr>
              <a:t>Setting Clear, Aligned Goals:</a:t>
            </a:r>
          </a:p>
          <a:p>
            <a:pPr algn="l">
              <a:lnSpc>
                <a:spcPts val="2782"/>
              </a:lnSpc>
            </a:pPr>
            <a:r>
              <a:rPr lang="en-US" sz="1987">
                <a:solidFill>
                  <a:srgbClr val="000000"/>
                </a:solidFill>
                <a:latin typeface="Montserrat"/>
                <a:ea typeface="Montserrat"/>
                <a:cs typeface="Montserrat"/>
                <a:sym typeface="Montserrat"/>
              </a:rPr>
              <a:t> Managers translate Unilever’s strategic goals into team and individual objectives to ensure alignment with the Compass.</a:t>
            </a:r>
          </a:p>
          <a:p>
            <a:pPr algn="l">
              <a:lnSpc>
                <a:spcPts val="2782"/>
              </a:lnSpc>
            </a:pPr>
            <a:endParaRPr lang="en-US" sz="1987">
              <a:solidFill>
                <a:srgbClr val="000000"/>
              </a:solidFill>
              <a:latin typeface="Montserrat"/>
              <a:ea typeface="Montserrat"/>
              <a:cs typeface="Montserrat"/>
              <a:sym typeface="Montserrat"/>
            </a:endParaRPr>
          </a:p>
          <a:p>
            <a:pPr algn="l">
              <a:lnSpc>
                <a:spcPts val="2782"/>
              </a:lnSpc>
            </a:pPr>
            <a:r>
              <a:rPr lang="en-US" sz="1987" b="1">
                <a:solidFill>
                  <a:srgbClr val="000000"/>
                </a:solidFill>
                <a:latin typeface="Montserrat Bold"/>
                <a:ea typeface="Montserrat Bold"/>
                <a:cs typeface="Montserrat Bold"/>
                <a:sym typeface="Montserrat Bold"/>
              </a:rPr>
              <a:t>Frequent 1:1 Conversations:</a:t>
            </a:r>
          </a:p>
          <a:p>
            <a:pPr algn="l">
              <a:lnSpc>
                <a:spcPts val="2782"/>
              </a:lnSpc>
            </a:pPr>
            <a:r>
              <a:rPr lang="en-US" sz="1987" b="1">
                <a:solidFill>
                  <a:srgbClr val="000000"/>
                </a:solidFill>
                <a:latin typeface="Montserrat Bold"/>
                <a:ea typeface="Montserrat Bold"/>
                <a:cs typeface="Montserrat Bold"/>
                <a:sym typeface="Montserrat Bold"/>
              </a:rPr>
              <a:t> </a:t>
            </a:r>
            <a:r>
              <a:rPr lang="en-US" sz="1987">
                <a:solidFill>
                  <a:srgbClr val="000000"/>
                </a:solidFill>
                <a:latin typeface="Montserrat"/>
                <a:ea typeface="Montserrat"/>
                <a:cs typeface="Montserrat"/>
                <a:sym typeface="Montserrat"/>
              </a:rPr>
              <a:t>Managers conduct regular check-ins to provide coaching, clarify expectations, and review work progress.</a:t>
            </a:r>
          </a:p>
          <a:p>
            <a:pPr algn="l">
              <a:lnSpc>
                <a:spcPts val="2782"/>
              </a:lnSpc>
            </a:pPr>
            <a:endParaRPr lang="en-US" sz="1987">
              <a:solidFill>
                <a:srgbClr val="000000"/>
              </a:solidFill>
              <a:latin typeface="Montserrat"/>
              <a:ea typeface="Montserrat"/>
              <a:cs typeface="Montserrat"/>
              <a:sym typeface="Montserrat"/>
            </a:endParaRPr>
          </a:p>
          <a:p>
            <a:pPr algn="l">
              <a:lnSpc>
                <a:spcPts val="2782"/>
              </a:lnSpc>
            </a:pPr>
            <a:r>
              <a:rPr lang="en-US" sz="1987" b="1">
                <a:solidFill>
                  <a:srgbClr val="000000"/>
                </a:solidFill>
                <a:latin typeface="Montserrat Bold"/>
                <a:ea typeface="Montserrat Bold"/>
                <a:cs typeface="Montserrat Bold"/>
                <a:sym typeface="Montserrat Bold"/>
              </a:rPr>
              <a:t>Real-Time Feedback:</a:t>
            </a:r>
          </a:p>
          <a:p>
            <a:pPr algn="l">
              <a:lnSpc>
                <a:spcPts val="2782"/>
              </a:lnSpc>
            </a:pPr>
            <a:r>
              <a:rPr lang="en-US" sz="1987">
                <a:solidFill>
                  <a:srgbClr val="000000"/>
                </a:solidFill>
                <a:latin typeface="Montserrat"/>
                <a:ea typeface="Montserrat"/>
                <a:cs typeface="Montserrat"/>
                <a:sym typeface="Montserrat"/>
              </a:rPr>
              <a:t> Line managers give instant feedback, recognising achievements and correcting performance gaps early.</a:t>
            </a:r>
          </a:p>
          <a:p>
            <a:pPr algn="l">
              <a:lnSpc>
                <a:spcPts val="2782"/>
              </a:lnSpc>
            </a:pPr>
            <a:endParaRPr lang="en-US" sz="1987">
              <a:solidFill>
                <a:srgbClr val="000000"/>
              </a:solidFill>
              <a:latin typeface="Montserrat"/>
              <a:ea typeface="Montserrat"/>
              <a:cs typeface="Montserrat"/>
              <a:sym typeface="Montserrat"/>
            </a:endParaRPr>
          </a:p>
          <a:p>
            <a:pPr algn="l">
              <a:lnSpc>
                <a:spcPts val="2782"/>
              </a:lnSpc>
            </a:pPr>
            <a:r>
              <a:rPr lang="en-US" sz="1987" b="1">
                <a:solidFill>
                  <a:srgbClr val="000000"/>
                </a:solidFill>
                <a:latin typeface="Montserrat Bold"/>
                <a:ea typeface="Montserrat Bold"/>
                <a:cs typeface="Montserrat Bold"/>
                <a:sym typeface="Montserrat Bold"/>
              </a:rPr>
              <a:t>Capability Building:</a:t>
            </a:r>
          </a:p>
          <a:p>
            <a:pPr algn="l">
              <a:lnSpc>
                <a:spcPts val="2782"/>
              </a:lnSpc>
            </a:pPr>
            <a:r>
              <a:rPr lang="en-US" sz="1987">
                <a:solidFill>
                  <a:srgbClr val="000000"/>
                </a:solidFill>
                <a:latin typeface="Montserrat"/>
                <a:ea typeface="Montserrat"/>
                <a:cs typeface="Montserrat"/>
                <a:sym typeface="Montserrat"/>
              </a:rPr>
              <a:t>Managers identify training and development needs and connect employees to academies, coaching, or skill-building resources.</a:t>
            </a:r>
          </a:p>
          <a:p>
            <a:pPr algn="l">
              <a:lnSpc>
                <a:spcPts val="2782"/>
              </a:lnSpc>
            </a:pPr>
            <a:endParaRPr lang="en-US" sz="1987">
              <a:solidFill>
                <a:srgbClr val="000000"/>
              </a:solidFill>
              <a:latin typeface="Montserrat"/>
              <a:ea typeface="Montserrat"/>
              <a:cs typeface="Montserrat"/>
              <a:sym typeface="Montserrat"/>
            </a:endParaRPr>
          </a:p>
          <a:p>
            <a:pPr algn="l">
              <a:lnSpc>
                <a:spcPts val="2782"/>
              </a:lnSpc>
            </a:pPr>
            <a:r>
              <a:rPr lang="en-US" sz="1987" b="1">
                <a:solidFill>
                  <a:srgbClr val="000000"/>
                </a:solidFill>
                <a:latin typeface="Montserrat Bold"/>
                <a:ea typeface="Montserrat Bold"/>
                <a:cs typeface="Montserrat Bold"/>
                <a:sym typeface="Montserrat Bold"/>
              </a:rPr>
              <a:t>Performance &amp; Career Decisions:</a:t>
            </a:r>
          </a:p>
          <a:p>
            <a:pPr algn="l">
              <a:lnSpc>
                <a:spcPts val="2782"/>
              </a:lnSpc>
            </a:pPr>
            <a:r>
              <a:rPr lang="en-US" sz="1987">
                <a:solidFill>
                  <a:srgbClr val="000000"/>
                </a:solidFill>
                <a:latin typeface="Montserrat"/>
                <a:ea typeface="Montserrat"/>
                <a:cs typeface="Montserrat"/>
                <a:sym typeface="Montserrat"/>
              </a:rPr>
              <a:t>They participate in talent reviews, succession planning, promotions, and performance improvement plans.</a:t>
            </a:r>
          </a:p>
          <a:p>
            <a:pPr algn="l">
              <a:lnSpc>
                <a:spcPts val="2782"/>
              </a:lnSpc>
            </a:pPr>
            <a:endParaRPr lang="en-US" sz="1987">
              <a:solidFill>
                <a:srgbClr val="000000"/>
              </a:solidFill>
              <a:latin typeface="Montserrat"/>
              <a:ea typeface="Montserrat"/>
              <a:cs typeface="Montserrat"/>
              <a:sym typeface="Montserrat"/>
            </a:endParaRPr>
          </a:p>
          <a:p>
            <a:pPr algn="l">
              <a:lnSpc>
                <a:spcPts val="2782"/>
              </a:lnSpc>
            </a:pPr>
            <a:r>
              <a:rPr lang="en-US" sz="1987" b="1">
                <a:solidFill>
                  <a:srgbClr val="000000"/>
                </a:solidFill>
                <a:latin typeface="Montserrat Bold"/>
                <a:ea typeface="Montserrat Bold"/>
                <a:cs typeface="Montserrat Bold"/>
                <a:sym typeface="Montserrat Bold"/>
              </a:rPr>
              <a:t>Fostering an Inclusive Environment:</a:t>
            </a:r>
          </a:p>
          <a:p>
            <a:pPr algn="l">
              <a:lnSpc>
                <a:spcPts val="2782"/>
              </a:lnSpc>
            </a:pPr>
            <a:r>
              <a:rPr lang="en-US" sz="1987">
                <a:solidFill>
                  <a:srgbClr val="000000"/>
                </a:solidFill>
                <a:latin typeface="Montserrat"/>
                <a:ea typeface="Montserrat"/>
                <a:cs typeface="Montserrat"/>
                <a:sym typeface="Montserrat"/>
              </a:rPr>
              <a:t>Managers ensure fair evaluation by applying inclusive assessment practices, particularly for diverse and cross-cultural teams.</a:t>
            </a:r>
          </a:p>
          <a:p>
            <a:pPr algn="l">
              <a:lnSpc>
                <a:spcPts val="2782"/>
              </a:lnSpc>
            </a:pPr>
            <a:endParaRPr lang="en-US" sz="1987">
              <a:solidFill>
                <a:srgbClr val="000000"/>
              </a:solidFill>
              <a:latin typeface="Montserrat"/>
              <a:ea typeface="Montserrat"/>
              <a:cs typeface="Montserrat"/>
              <a:sym typeface="Montserrat"/>
            </a:endParaRPr>
          </a:p>
          <a:p>
            <a:pPr algn="l">
              <a:lnSpc>
                <a:spcPts val="2782"/>
              </a:lnSpc>
            </a:pPr>
            <a:endParaRPr lang="en-US" sz="1987">
              <a:solidFill>
                <a:srgbClr val="000000"/>
              </a:solidFill>
              <a:latin typeface="Montserrat"/>
              <a:ea typeface="Montserrat"/>
              <a:cs typeface="Montserrat"/>
              <a:sym typeface="Montserrat"/>
            </a:endParaRPr>
          </a:p>
        </p:txBody>
      </p:sp>
      <p:grpSp>
        <p:nvGrpSpPr>
          <p:cNvPr id="6" name="Group 6"/>
          <p:cNvGrpSpPr/>
          <p:nvPr/>
        </p:nvGrpSpPr>
        <p:grpSpPr>
          <a:xfrm>
            <a:off x="-3222295" y="342849"/>
            <a:ext cx="17376017" cy="861473"/>
            <a:chOff x="0" y="0"/>
            <a:chExt cx="3575312" cy="177258"/>
          </a:xfrm>
        </p:grpSpPr>
        <p:sp>
          <p:nvSpPr>
            <p:cNvPr id="7" name="Freeform 7"/>
            <p:cNvSpPr/>
            <p:nvPr/>
          </p:nvSpPr>
          <p:spPr>
            <a:xfrm>
              <a:off x="0" y="0"/>
              <a:ext cx="3575312" cy="177258"/>
            </a:xfrm>
            <a:custGeom>
              <a:avLst/>
              <a:gdLst/>
              <a:ahLst/>
              <a:cxnLst/>
              <a:rect l="l" t="t" r="r" b="b"/>
              <a:pathLst>
                <a:path w="3575312" h="177258">
                  <a:moveTo>
                    <a:pt x="0" y="0"/>
                  </a:moveTo>
                  <a:lnTo>
                    <a:pt x="3575312" y="0"/>
                  </a:lnTo>
                  <a:lnTo>
                    <a:pt x="3575312" y="177258"/>
                  </a:lnTo>
                  <a:lnTo>
                    <a:pt x="0" y="177258"/>
                  </a:lnTo>
                  <a:close/>
                </a:path>
              </a:pathLst>
            </a:custGeom>
            <a:solidFill>
              <a:srgbClr val="0C0B98"/>
            </a:solidFill>
          </p:spPr>
          <p:txBody>
            <a:bodyPr/>
            <a:lstStyle/>
            <a:p>
              <a:endParaRPr lang="en-GB"/>
            </a:p>
          </p:txBody>
        </p:sp>
        <p:sp>
          <p:nvSpPr>
            <p:cNvPr id="8" name="TextBox 8"/>
            <p:cNvSpPr txBox="1"/>
            <p:nvPr/>
          </p:nvSpPr>
          <p:spPr>
            <a:xfrm>
              <a:off x="0" y="-38100"/>
              <a:ext cx="3575312" cy="215358"/>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0" y="10086317"/>
            <a:ext cx="18288000" cy="401366"/>
            <a:chOff x="0" y="0"/>
            <a:chExt cx="24384000" cy="535154"/>
          </a:xfrm>
        </p:grpSpPr>
        <p:grpSp>
          <p:nvGrpSpPr>
            <p:cNvPr id="10" name="Group 10"/>
            <p:cNvGrpSpPr/>
            <p:nvPr/>
          </p:nvGrpSpPr>
          <p:grpSpPr>
            <a:xfrm>
              <a:off x="0" y="0"/>
              <a:ext cx="6244115" cy="535154"/>
              <a:chOff x="0" y="0"/>
              <a:chExt cx="1233405" cy="105710"/>
            </a:xfrm>
          </p:grpSpPr>
          <p:sp>
            <p:nvSpPr>
              <p:cNvPr id="11" name="Freeform 11"/>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2036C7"/>
              </a:solidFill>
            </p:spPr>
            <p:txBody>
              <a:bodyPr/>
              <a:lstStyle/>
              <a:p>
                <a:endParaRPr lang="en-GB"/>
              </a:p>
            </p:txBody>
          </p:sp>
          <p:sp>
            <p:nvSpPr>
              <p:cNvPr id="12" name="TextBox 12"/>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18139885" y="0"/>
              <a:ext cx="6244115" cy="535154"/>
              <a:chOff x="0" y="0"/>
              <a:chExt cx="1233405" cy="105710"/>
            </a:xfrm>
          </p:grpSpPr>
          <p:sp>
            <p:nvSpPr>
              <p:cNvPr id="14" name="Freeform 14"/>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F66C4"/>
              </a:solidFill>
            </p:spPr>
            <p:txBody>
              <a:bodyPr/>
              <a:lstStyle/>
              <a:p>
                <a:endParaRPr lang="en-GB"/>
              </a:p>
            </p:txBody>
          </p:sp>
          <p:sp>
            <p:nvSpPr>
              <p:cNvPr id="15" name="TextBox 15"/>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16" name="Group 16"/>
            <p:cNvGrpSpPr/>
            <p:nvPr/>
          </p:nvGrpSpPr>
          <p:grpSpPr>
            <a:xfrm>
              <a:off x="11895770" y="0"/>
              <a:ext cx="6244115" cy="535154"/>
              <a:chOff x="0" y="0"/>
              <a:chExt cx="1233405" cy="105710"/>
            </a:xfrm>
          </p:grpSpPr>
          <p:sp>
            <p:nvSpPr>
              <p:cNvPr id="17" name="Freeform 17"/>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7CA44"/>
              </a:solidFill>
            </p:spPr>
            <p:txBody>
              <a:bodyPr/>
              <a:lstStyle/>
              <a:p>
                <a:endParaRPr lang="en-GB"/>
              </a:p>
            </p:txBody>
          </p:sp>
          <p:sp>
            <p:nvSpPr>
              <p:cNvPr id="18" name="TextBox 18"/>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19" name="Group 19"/>
            <p:cNvGrpSpPr/>
            <p:nvPr/>
          </p:nvGrpSpPr>
          <p:grpSpPr>
            <a:xfrm>
              <a:off x="6244115" y="0"/>
              <a:ext cx="6244115" cy="535154"/>
              <a:chOff x="0" y="0"/>
              <a:chExt cx="1233405" cy="105710"/>
            </a:xfrm>
          </p:grpSpPr>
          <p:sp>
            <p:nvSpPr>
              <p:cNvPr id="20" name="Freeform 20"/>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5EB5C9"/>
              </a:solidFill>
            </p:spPr>
            <p:txBody>
              <a:bodyPr/>
              <a:lstStyle/>
              <a:p>
                <a:endParaRPr lang="en-GB"/>
              </a:p>
            </p:txBody>
          </p:sp>
          <p:sp>
            <p:nvSpPr>
              <p:cNvPr id="21" name="TextBox 21"/>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sp>
        <p:nvSpPr>
          <p:cNvPr id="22" name="Freeform 22"/>
          <p:cNvSpPr/>
          <p:nvPr/>
        </p:nvSpPr>
        <p:spPr>
          <a:xfrm rot="-6373364">
            <a:off x="-716092" y="7923950"/>
            <a:ext cx="4636416" cy="2944124"/>
          </a:xfrm>
          <a:custGeom>
            <a:avLst/>
            <a:gdLst/>
            <a:ahLst/>
            <a:cxnLst/>
            <a:rect l="l" t="t" r="r" b="b"/>
            <a:pathLst>
              <a:path w="4636416" h="2944124">
                <a:moveTo>
                  <a:pt x="0" y="0"/>
                </a:moveTo>
                <a:lnTo>
                  <a:pt x="4636416" y="0"/>
                </a:lnTo>
                <a:lnTo>
                  <a:pt x="4636416" y="2944124"/>
                </a:lnTo>
                <a:lnTo>
                  <a:pt x="0" y="2944124"/>
                </a:lnTo>
                <a:lnTo>
                  <a:pt x="0" y="0"/>
                </a:lnTo>
                <a:close/>
              </a:path>
            </a:pathLst>
          </a:custGeom>
          <a:blipFill>
            <a:blip r:embed="rId4">
              <a:alphaModFix amt="19999"/>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3" name="Freeform 23"/>
          <p:cNvSpPr/>
          <p:nvPr/>
        </p:nvSpPr>
        <p:spPr>
          <a:xfrm>
            <a:off x="753190" y="4047548"/>
            <a:ext cx="1697852" cy="1693196"/>
          </a:xfrm>
          <a:custGeom>
            <a:avLst/>
            <a:gdLst/>
            <a:ahLst/>
            <a:cxnLst/>
            <a:rect l="l" t="t" r="r" b="b"/>
            <a:pathLst>
              <a:path w="1697852" h="1693196">
                <a:moveTo>
                  <a:pt x="0" y="0"/>
                </a:moveTo>
                <a:lnTo>
                  <a:pt x="1697852" y="0"/>
                </a:lnTo>
                <a:lnTo>
                  <a:pt x="1697852" y="1693196"/>
                </a:lnTo>
                <a:lnTo>
                  <a:pt x="0" y="169319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4" name="TextBox 24"/>
          <p:cNvSpPr txBox="1"/>
          <p:nvPr/>
        </p:nvSpPr>
        <p:spPr>
          <a:xfrm>
            <a:off x="17259300" y="9172575"/>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20</a:t>
            </a:r>
          </a:p>
        </p:txBody>
      </p:sp>
      <p:sp>
        <p:nvSpPr>
          <p:cNvPr id="25" name="TextBox 25"/>
          <p:cNvSpPr txBox="1"/>
          <p:nvPr/>
        </p:nvSpPr>
        <p:spPr>
          <a:xfrm>
            <a:off x="753190" y="392282"/>
            <a:ext cx="12262484" cy="653887"/>
          </a:xfrm>
          <a:prstGeom prst="rect">
            <a:avLst/>
          </a:prstGeom>
        </p:spPr>
        <p:txBody>
          <a:bodyPr lIns="0" tIns="0" rIns="0" bIns="0" rtlCol="0" anchor="t">
            <a:spAutoFit/>
          </a:bodyPr>
          <a:lstStyle/>
          <a:p>
            <a:pPr algn="l">
              <a:lnSpc>
                <a:spcPts val="5328"/>
              </a:lnSpc>
            </a:pPr>
            <a:r>
              <a:rPr lang="en-US" sz="3806" b="1" spc="-255">
                <a:solidFill>
                  <a:srgbClr val="FFFFFF"/>
                </a:solidFill>
                <a:latin typeface="Garet Bold"/>
                <a:ea typeface="Garet Bold"/>
                <a:cs typeface="Garet Bold"/>
                <a:sym typeface="Garet Bold"/>
              </a:rPr>
              <a:t>Role of Line Managers in Implementation</a:t>
            </a:r>
          </a:p>
        </p:txBody>
      </p:sp>
      <p:grpSp>
        <p:nvGrpSpPr>
          <p:cNvPr id="26" name="Group 26"/>
          <p:cNvGrpSpPr/>
          <p:nvPr/>
        </p:nvGrpSpPr>
        <p:grpSpPr>
          <a:xfrm>
            <a:off x="14683398" y="310329"/>
            <a:ext cx="4420191" cy="893993"/>
            <a:chOff x="0" y="0"/>
            <a:chExt cx="909504" cy="183949"/>
          </a:xfrm>
        </p:grpSpPr>
        <p:sp>
          <p:nvSpPr>
            <p:cNvPr id="27" name="Freeform 27"/>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28" name="TextBox 28"/>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a:off x="15254091" y="406502"/>
            <a:ext cx="2463215" cy="622198"/>
            <a:chOff x="0" y="0"/>
            <a:chExt cx="3284287" cy="829597"/>
          </a:xfrm>
        </p:grpSpPr>
        <p:sp>
          <p:nvSpPr>
            <p:cNvPr id="3" name="Freeform 3"/>
            <p:cNvSpPr/>
            <p:nvPr/>
          </p:nvSpPr>
          <p:spPr>
            <a:xfrm>
              <a:off x="0" y="0"/>
              <a:ext cx="749636" cy="829597"/>
            </a:xfrm>
            <a:custGeom>
              <a:avLst/>
              <a:gdLst/>
              <a:ahLst/>
              <a:cxnLst/>
              <a:rect l="l" t="t" r="r" b="b"/>
              <a:pathLst>
                <a:path w="749636" h="829597">
                  <a:moveTo>
                    <a:pt x="0" y="0"/>
                  </a:moveTo>
                  <a:lnTo>
                    <a:pt x="749636" y="0"/>
                  </a:lnTo>
                  <a:lnTo>
                    <a:pt x="749636" y="829597"/>
                  </a:lnTo>
                  <a:lnTo>
                    <a:pt x="0" y="829597"/>
                  </a:lnTo>
                  <a:lnTo>
                    <a:pt x="0" y="0"/>
                  </a:lnTo>
                  <a:close/>
                </a:path>
              </a:pathLst>
            </a:custGeom>
            <a:blipFill>
              <a:blip r:embed="rId2"/>
              <a:stretch>
                <a:fillRect/>
              </a:stretch>
            </a:blipFill>
          </p:spPr>
          <p:txBody>
            <a:bodyPr/>
            <a:lstStyle/>
            <a:p>
              <a:endParaRPr lang="en-GB"/>
            </a:p>
          </p:txBody>
        </p:sp>
        <p:sp>
          <p:nvSpPr>
            <p:cNvPr id="4" name="Freeform 4"/>
            <p:cNvSpPr/>
            <p:nvPr/>
          </p:nvSpPr>
          <p:spPr>
            <a:xfrm>
              <a:off x="1204042" y="0"/>
              <a:ext cx="2080245" cy="829597"/>
            </a:xfrm>
            <a:custGeom>
              <a:avLst/>
              <a:gdLst/>
              <a:ahLst/>
              <a:cxnLst/>
              <a:rect l="l" t="t" r="r" b="b"/>
              <a:pathLst>
                <a:path w="2080245" h="829597">
                  <a:moveTo>
                    <a:pt x="0" y="0"/>
                  </a:moveTo>
                  <a:lnTo>
                    <a:pt x="2080245" y="0"/>
                  </a:lnTo>
                  <a:lnTo>
                    <a:pt x="2080245" y="829597"/>
                  </a:lnTo>
                  <a:lnTo>
                    <a:pt x="0" y="829597"/>
                  </a:lnTo>
                  <a:lnTo>
                    <a:pt x="0" y="0"/>
                  </a:lnTo>
                  <a:close/>
                </a:path>
              </a:pathLst>
            </a:custGeom>
            <a:blipFill>
              <a:blip r:embed="rId3"/>
              <a:stretch>
                <a:fillRect/>
              </a:stretch>
            </a:blipFill>
          </p:spPr>
          <p:txBody>
            <a:bodyPr/>
            <a:lstStyle/>
            <a:p>
              <a:endParaRPr lang="en-GB"/>
            </a:p>
          </p:txBody>
        </p:sp>
      </p:grpSp>
      <p:sp>
        <p:nvSpPr>
          <p:cNvPr id="5" name="TextBox 5"/>
          <p:cNvSpPr txBox="1"/>
          <p:nvPr/>
        </p:nvSpPr>
        <p:spPr>
          <a:xfrm>
            <a:off x="3175397" y="1850500"/>
            <a:ext cx="14260609" cy="7740976"/>
          </a:xfrm>
          <a:prstGeom prst="rect">
            <a:avLst/>
          </a:prstGeom>
        </p:spPr>
        <p:txBody>
          <a:bodyPr lIns="0" tIns="0" rIns="0" bIns="0" rtlCol="0" anchor="t">
            <a:spAutoFit/>
          </a:bodyPr>
          <a:lstStyle/>
          <a:p>
            <a:pPr algn="l">
              <a:lnSpc>
                <a:spcPts val="2782"/>
              </a:lnSpc>
            </a:pPr>
            <a:r>
              <a:rPr lang="en-US" sz="1987" b="1">
                <a:solidFill>
                  <a:srgbClr val="000000"/>
                </a:solidFill>
                <a:latin typeface="Montserrat Bold"/>
                <a:ea typeface="Montserrat Bold"/>
                <a:cs typeface="Montserrat Bold"/>
                <a:sym typeface="Montserrat Bold"/>
              </a:rPr>
              <a:t>Supports the Unilever Compass Strategy:</a:t>
            </a:r>
          </a:p>
          <a:p>
            <a:pPr algn="l">
              <a:lnSpc>
                <a:spcPts val="2782"/>
              </a:lnSpc>
            </a:pPr>
            <a:r>
              <a:rPr lang="en-US" sz="1987">
                <a:solidFill>
                  <a:srgbClr val="000000"/>
                </a:solidFill>
                <a:latin typeface="Montserrat"/>
                <a:ea typeface="Montserrat"/>
                <a:cs typeface="Montserrat"/>
                <a:sym typeface="Montserrat"/>
              </a:rPr>
              <a:t>Performance management encourages behaviors aligned with sustainability, innovation, digital growth, and operational excellence.</a:t>
            </a:r>
          </a:p>
          <a:p>
            <a:pPr algn="l">
              <a:lnSpc>
                <a:spcPts val="2782"/>
              </a:lnSpc>
            </a:pPr>
            <a:endParaRPr lang="en-US" sz="1987">
              <a:solidFill>
                <a:srgbClr val="000000"/>
              </a:solidFill>
              <a:latin typeface="Montserrat"/>
              <a:ea typeface="Montserrat"/>
              <a:cs typeface="Montserrat"/>
              <a:sym typeface="Montserrat"/>
            </a:endParaRPr>
          </a:p>
          <a:p>
            <a:pPr algn="l">
              <a:lnSpc>
                <a:spcPts val="2782"/>
              </a:lnSpc>
            </a:pPr>
            <a:r>
              <a:rPr lang="en-US" sz="1987" b="1">
                <a:solidFill>
                  <a:srgbClr val="000000"/>
                </a:solidFill>
                <a:latin typeface="Montserrat Bold"/>
                <a:ea typeface="Montserrat Bold"/>
                <a:cs typeface="Montserrat Bold"/>
                <a:sym typeface="Montserrat Bold"/>
              </a:rPr>
              <a:t>Drives Purpose-Led Performance:</a:t>
            </a:r>
          </a:p>
          <a:p>
            <a:pPr algn="l">
              <a:lnSpc>
                <a:spcPts val="2782"/>
              </a:lnSpc>
            </a:pPr>
            <a:r>
              <a:rPr lang="en-US" sz="1987">
                <a:solidFill>
                  <a:srgbClr val="000000"/>
                </a:solidFill>
                <a:latin typeface="Montserrat"/>
                <a:ea typeface="Montserrat"/>
                <a:cs typeface="Montserrat"/>
                <a:sym typeface="Montserrat"/>
              </a:rPr>
              <a:t>Employees are evaluated on how well they integrate purpose and sustainability into their daily work, supporting Unilever’s mission.</a:t>
            </a:r>
          </a:p>
          <a:p>
            <a:pPr algn="l">
              <a:lnSpc>
                <a:spcPts val="2782"/>
              </a:lnSpc>
            </a:pPr>
            <a:endParaRPr lang="en-US" sz="1987">
              <a:solidFill>
                <a:srgbClr val="000000"/>
              </a:solidFill>
              <a:latin typeface="Montserrat"/>
              <a:ea typeface="Montserrat"/>
              <a:cs typeface="Montserrat"/>
              <a:sym typeface="Montserrat"/>
            </a:endParaRPr>
          </a:p>
          <a:p>
            <a:pPr algn="l">
              <a:lnSpc>
                <a:spcPts val="2782"/>
              </a:lnSpc>
            </a:pPr>
            <a:r>
              <a:rPr lang="en-US" sz="1987" b="1">
                <a:solidFill>
                  <a:srgbClr val="000000"/>
                </a:solidFill>
                <a:latin typeface="Montserrat Bold"/>
                <a:ea typeface="Montserrat Bold"/>
                <a:cs typeface="Montserrat Bold"/>
                <a:sym typeface="Montserrat Bold"/>
              </a:rPr>
              <a:t>Enhances Agility:</a:t>
            </a:r>
          </a:p>
          <a:p>
            <a:pPr algn="l">
              <a:lnSpc>
                <a:spcPts val="2782"/>
              </a:lnSpc>
            </a:pPr>
            <a:r>
              <a:rPr lang="en-US" sz="1987">
                <a:solidFill>
                  <a:srgbClr val="000000"/>
                </a:solidFill>
                <a:latin typeface="Montserrat"/>
                <a:ea typeface="Montserrat"/>
                <a:cs typeface="Montserrat"/>
                <a:sym typeface="Montserrat"/>
              </a:rPr>
              <a:t>Continuous dialogue increases organizational adaptability, allowing teams to respond quickly to changing market conditions.</a:t>
            </a:r>
          </a:p>
          <a:p>
            <a:pPr algn="l">
              <a:lnSpc>
                <a:spcPts val="2782"/>
              </a:lnSpc>
            </a:pPr>
            <a:endParaRPr lang="en-US" sz="1987">
              <a:solidFill>
                <a:srgbClr val="000000"/>
              </a:solidFill>
              <a:latin typeface="Montserrat"/>
              <a:ea typeface="Montserrat"/>
              <a:cs typeface="Montserrat"/>
              <a:sym typeface="Montserrat"/>
            </a:endParaRPr>
          </a:p>
          <a:p>
            <a:pPr algn="l">
              <a:lnSpc>
                <a:spcPts val="2782"/>
              </a:lnSpc>
            </a:pPr>
            <a:r>
              <a:rPr lang="en-US" sz="1987" b="1">
                <a:solidFill>
                  <a:srgbClr val="000000"/>
                </a:solidFill>
                <a:latin typeface="Montserrat Bold"/>
                <a:ea typeface="Montserrat Bold"/>
                <a:cs typeface="Montserrat Bold"/>
                <a:sym typeface="Montserrat Bold"/>
              </a:rPr>
              <a:t>Strengthens Leadership Pipeline:</a:t>
            </a:r>
          </a:p>
          <a:p>
            <a:pPr algn="l">
              <a:lnSpc>
                <a:spcPts val="2782"/>
              </a:lnSpc>
            </a:pPr>
            <a:r>
              <a:rPr lang="en-US" sz="1987" b="1">
                <a:solidFill>
                  <a:srgbClr val="000000"/>
                </a:solidFill>
                <a:latin typeface="Montserrat Bold"/>
                <a:ea typeface="Montserrat Bold"/>
                <a:cs typeface="Montserrat Bold"/>
                <a:sym typeface="Montserrat Bold"/>
              </a:rPr>
              <a:t> </a:t>
            </a:r>
            <a:r>
              <a:rPr lang="en-US" sz="1987">
                <a:solidFill>
                  <a:srgbClr val="000000"/>
                </a:solidFill>
                <a:latin typeface="Montserrat"/>
                <a:ea typeface="Montserrat"/>
                <a:cs typeface="Montserrat"/>
                <a:sym typeface="Montserrat"/>
              </a:rPr>
              <a:t>Performance insights feed into talent planning, ensuring Unilever develops future-ready leaders.</a:t>
            </a:r>
          </a:p>
          <a:p>
            <a:pPr algn="l">
              <a:lnSpc>
                <a:spcPts val="2782"/>
              </a:lnSpc>
            </a:pPr>
            <a:endParaRPr lang="en-US" sz="1987">
              <a:solidFill>
                <a:srgbClr val="000000"/>
              </a:solidFill>
              <a:latin typeface="Montserrat"/>
              <a:ea typeface="Montserrat"/>
              <a:cs typeface="Montserrat"/>
              <a:sym typeface="Montserrat"/>
            </a:endParaRPr>
          </a:p>
          <a:p>
            <a:pPr algn="l">
              <a:lnSpc>
                <a:spcPts val="2782"/>
              </a:lnSpc>
            </a:pPr>
            <a:r>
              <a:rPr lang="en-US" sz="1987" b="1">
                <a:solidFill>
                  <a:srgbClr val="000000"/>
                </a:solidFill>
                <a:latin typeface="Montserrat Bold"/>
                <a:ea typeface="Montserrat Bold"/>
                <a:cs typeface="Montserrat Bold"/>
                <a:sym typeface="Montserrat Bold"/>
              </a:rPr>
              <a:t>Encourages Digital Transformation:</a:t>
            </a:r>
          </a:p>
          <a:p>
            <a:pPr algn="l">
              <a:lnSpc>
                <a:spcPts val="2782"/>
              </a:lnSpc>
            </a:pPr>
            <a:r>
              <a:rPr lang="en-US" sz="1987">
                <a:solidFill>
                  <a:srgbClr val="000000"/>
                </a:solidFill>
                <a:latin typeface="Montserrat"/>
                <a:ea typeface="Montserrat"/>
                <a:cs typeface="Montserrat"/>
                <a:sym typeface="Montserrat"/>
              </a:rPr>
              <a:t>UZAchieve enables data-driven decision-making and supports digital performance tracking globally.</a:t>
            </a:r>
          </a:p>
          <a:p>
            <a:pPr algn="l">
              <a:lnSpc>
                <a:spcPts val="2782"/>
              </a:lnSpc>
            </a:pPr>
            <a:endParaRPr lang="en-US" sz="1987">
              <a:solidFill>
                <a:srgbClr val="000000"/>
              </a:solidFill>
              <a:latin typeface="Montserrat"/>
              <a:ea typeface="Montserrat"/>
              <a:cs typeface="Montserrat"/>
              <a:sym typeface="Montserrat"/>
            </a:endParaRPr>
          </a:p>
          <a:p>
            <a:pPr algn="l">
              <a:lnSpc>
                <a:spcPts val="2782"/>
              </a:lnSpc>
            </a:pPr>
            <a:r>
              <a:rPr lang="en-US" sz="1987" b="1">
                <a:solidFill>
                  <a:srgbClr val="000000"/>
                </a:solidFill>
                <a:latin typeface="Montserrat Bold"/>
                <a:ea typeface="Montserrat Bold"/>
                <a:cs typeface="Montserrat Bold"/>
                <a:sym typeface="Montserrat Bold"/>
              </a:rPr>
              <a:t>Improves Employee Engagement:</a:t>
            </a:r>
          </a:p>
          <a:p>
            <a:pPr algn="l">
              <a:lnSpc>
                <a:spcPts val="2782"/>
              </a:lnSpc>
            </a:pPr>
            <a:r>
              <a:rPr lang="en-US" sz="1987" b="1">
                <a:solidFill>
                  <a:srgbClr val="000000"/>
                </a:solidFill>
                <a:latin typeface="Montserrat Bold"/>
                <a:ea typeface="Montserrat Bold"/>
                <a:cs typeface="Montserrat Bold"/>
                <a:sym typeface="Montserrat Bold"/>
              </a:rPr>
              <a:t> </a:t>
            </a:r>
            <a:r>
              <a:rPr lang="en-US" sz="1987">
                <a:solidFill>
                  <a:srgbClr val="000000"/>
                </a:solidFill>
                <a:latin typeface="Montserrat"/>
                <a:ea typeface="Montserrat"/>
                <a:cs typeface="Montserrat"/>
                <a:sym typeface="Montserrat"/>
              </a:rPr>
              <a:t>Frequent conversations help employees feel valued, increasing motivation and reducing turnover.</a:t>
            </a:r>
          </a:p>
          <a:p>
            <a:pPr algn="l">
              <a:lnSpc>
                <a:spcPts val="2782"/>
              </a:lnSpc>
            </a:pPr>
            <a:endParaRPr lang="en-US" sz="1987">
              <a:solidFill>
                <a:srgbClr val="000000"/>
              </a:solidFill>
              <a:latin typeface="Montserrat"/>
              <a:ea typeface="Montserrat"/>
              <a:cs typeface="Montserrat"/>
              <a:sym typeface="Montserrat"/>
            </a:endParaRPr>
          </a:p>
          <a:p>
            <a:pPr algn="l">
              <a:lnSpc>
                <a:spcPts val="2782"/>
              </a:lnSpc>
            </a:pPr>
            <a:endParaRPr lang="en-US" sz="1987">
              <a:solidFill>
                <a:srgbClr val="000000"/>
              </a:solidFill>
              <a:latin typeface="Montserrat"/>
              <a:ea typeface="Montserrat"/>
              <a:cs typeface="Montserrat"/>
              <a:sym typeface="Montserrat"/>
            </a:endParaRPr>
          </a:p>
        </p:txBody>
      </p:sp>
      <p:grpSp>
        <p:nvGrpSpPr>
          <p:cNvPr id="6" name="Group 6"/>
          <p:cNvGrpSpPr/>
          <p:nvPr/>
        </p:nvGrpSpPr>
        <p:grpSpPr>
          <a:xfrm>
            <a:off x="-3222295" y="342849"/>
            <a:ext cx="17376017" cy="861473"/>
            <a:chOff x="0" y="0"/>
            <a:chExt cx="3575312" cy="177258"/>
          </a:xfrm>
        </p:grpSpPr>
        <p:sp>
          <p:nvSpPr>
            <p:cNvPr id="7" name="Freeform 7"/>
            <p:cNvSpPr/>
            <p:nvPr/>
          </p:nvSpPr>
          <p:spPr>
            <a:xfrm>
              <a:off x="0" y="0"/>
              <a:ext cx="3575312" cy="177258"/>
            </a:xfrm>
            <a:custGeom>
              <a:avLst/>
              <a:gdLst/>
              <a:ahLst/>
              <a:cxnLst/>
              <a:rect l="l" t="t" r="r" b="b"/>
              <a:pathLst>
                <a:path w="3575312" h="177258">
                  <a:moveTo>
                    <a:pt x="0" y="0"/>
                  </a:moveTo>
                  <a:lnTo>
                    <a:pt x="3575312" y="0"/>
                  </a:lnTo>
                  <a:lnTo>
                    <a:pt x="3575312" y="177258"/>
                  </a:lnTo>
                  <a:lnTo>
                    <a:pt x="0" y="177258"/>
                  </a:lnTo>
                  <a:close/>
                </a:path>
              </a:pathLst>
            </a:custGeom>
            <a:solidFill>
              <a:srgbClr val="0C0B98"/>
            </a:solidFill>
          </p:spPr>
          <p:txBody>
            <a:bodyPr/>
            <a:lstStyle/>
            <a:p>
              <a:endParaRPr lang="en-GB"/>
            </a:p>
          </p:txBody>
        </p:sp>
        <p:sp>
          <p:nvSpPr>
            <p:cNvPr id="8" name="TextBox 8"/>
            <p:cNvSpPr txBox="1"/>
            <p:nvPr/>
          </p:nvSpPr>
          <p:spPr>
            <a:xfrm>
              <a:off x="0" y="-38100"/>
              <a:ext cx="3575312" cy="215358"/>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0" y="10086317"/>
            <a:ext cx="18288000" cy="401366"/>
            <a:chOff x="0" y="0"/>
            <a:chExt cx="24384000" cy="535154"/>
          </a:xfrm>
        </p:grpSpPr>
        <p:grpSp>
          <p:nvGrpSpPr>
            <p:cNvPr id="10" name="Group 10"/>
            <p:cNvGrpSpPr/>
            <p:nvPr/>
          </p:nvGrpSpPr>
          <p:grpSpPr>
            <a:xfrm>
              <a:off x="0" y="0"/>
              <a:ext cx="6244115" cy="535154"/>
              <a:chOff x="0" y="0"/>
              <a:chExt cx="1233405" cy="105710"/>
            </a:xfrm>
          </p:grpSpPr>
          <p:sp>
            <p:nvSpPr>
              <p:cNvPr id="11" name="Freeform 11"/>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2036C7"/>
              </a:solidFill>
            </p:spPr>
            <p:txBody>
              <a:bodyPr/>
              <a:lstStyle/>
              <a:p>
                <a:endParaRPr lang="en-GB"/>
              </a:p>
            </p:txBody>
          </p:sp>
          <p:sp>
            <p:nvSpPr>
              <p:cNvPr id="12" name="TextBox 12"/>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18139885" y="0"/>
              <a:ext cx="6244115" cy="535154"/>
              <a:chOff x="0" y="0"/>
              <a:chExt cx="1233405" cy="105710"/>
            </a:xfrm>
          </p:grpSpPr>
          <p:sp>
            <p:nvSpPr>
              <p:cNvPr id="14" name="Freeform 14"/>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F66C4"/>
              </a:solidFill>
            </p:spPr>
            <p:txBody>
              <a:bodyPr/>
              <a:lstStyle/>
              <a:p>
                <a:endParaRPr lang="en-GB"/>
              </a:p>
            </p:txBody>
          </p:sp>
          <p:sp>
            <p:nvSpPr>
              <p:cNvPr id="15" name="TextBox 15"/>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16" name="Group 16"/>
            <p:cNvGrpSpPr/>
            <p:nvPr/>
          </p:nvGrpSpPr>
          <p:grpSpPr>
            <a:xfrm>
              <a:off x="11895770" y="0"/>
              <a:ext cx="6244115" cy="535154"/>
              <a:chOff x="0" y="0"/>
              <a:chExt cx="1233405" cy="105710"/>
            </a:xfrm>
          </p:grpSpPr>
          <p:sp>
            <p:nvSpPr>
              <p:cNvPr id="17" name="Freeform 17"/>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7CA44"/>
              </a:solidFill>
            </p:spPr>
            <p:txBody>
              <a:bodyPr/>
              <a:lstStyle/>
              <a:p>
                <a:endParaRPr lang="en-GB"/>
              </a:p>
            </p:txBody>
          </p:sp>
          <p:sp>
            <p:nvSpPr>
              <p:cNvPr id="18" name="TextBox 18"/>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19" name="Group 19"/>
            <p:cNvGrpSpPr/>
            <p:nvPr/>
          </p:nvGrpSpPr>
          <p:grpSpPr>
            <a:xfrm>
              <a:off x="6244115" y="0"/>
              <a:ext cx="6244115" cy="535154"/>
              <a:chOff x="0" y="0"/>
              <a:chExt cx="1233405" cy="105710"/>
            </a:xfrm>
          </p:grpSpPr>
          <p:sp>
            <p:nvSpPr>
              <p:cNvPr id="20" name="Freeform 20"/>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5EB5C9"/>
              </a:solidFill>
            </p:spPr>
            <p:txBody>
              <a:bodyPr/>
              <a:lstStyle/>
              <a:p>
                <a:endParaRPr lang="en-GB"/>
              </a:p>
            </p:txBody>
          </p:sp>
          <p:sp>
            <p:nvSpPr>
              <p:cNvPr id="21" name="TextBox 21"/>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sp>
        <p:nvSpPr>
          <p:cNvPr id="22" name="Freeform 22"/>
          <p:cNvSpPr/>
          <p:nvPr/>
        </p:nvSpPr>
        <p:spPr>
          <a:xfrm rot="-6373364">
            <a:off x="-716092" y="7529888"/>
            <a:ext cx="4636416" cy="2944124"/>
          </a:xfrm>
          <a:custGeom>
            <a:avLst/>
            <a:gdLst/>
            <a:ahLst/>
            <a:cxnLst/>
            <a:rect l="l" t="t" r="r" b="b"/>
            <a:pathLst>
              <a:path w="4636416" h="2944124">
                <a:moveTo>
                  <a:pt x="0" y="0"/>
                </a:moveTo>
                <a:lnTo>
                  <a:pt x="4636416" y="0"/>
                </a:lnTo>
                <a:lnTo>
                  <a:pt x="4636416" y="2944124"/>
                </a:lnTo>
                <a:lnTo>
                  <a:pt x="0" y="2944124"/>
                </a:lnTo>
                <a:lnTo>
                  <a:pt x="0" y="0"/>
                </a:lnTo>
                <a:close/>
              </a:path>
            </a:pathLst>
          </a:custGeom>
          <a:blipFill>
            <a:blip r:embed="rId4">
              <a:alphaModFix amt="19999"/>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23" name="Group 23"/>
          <p:cNvGrpSpPr/>
          <p:nvPr/>
        </p:nvGrpSpPr>
        <p:grpSpPr>
          <a:xfrm>
            <a:off x="14683398" y="310329"/>
            <a:ext cx="4420191" cy="893993"/>
            <a:chOff x="0" y="0"/>
            <a:chExt cx="909504" cy="183949"/>
          </a:xfrm>
        </p:grpSpPr>
        <p:sp>
          <p:nvSpPr>
            <p:cNvPr id="24" name="Freeform 24"/>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25" name="TextBox 25"/>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
        <p:nvSpPr>
          <p:cNvPr id="26" name="Freeform 26"/>
          <p:cNvSpPr/>
          <p:nvPr/>
        </p:nvSpPr>
        <p:spPr>
          <a:xfrm>
            <a:off x="355677" y="3545078"/>
            <a:ext cx="2492878" cy="2486646"/>
          </a:xfrm>
          <a:custGeom>
            <a:avLst/>
            <a:gdLst/>
            <a:ahLst/>
            <a:cxnLst/>
            <a:rect l="l" t="t" r="r" b="b"/>
            <a:pathLst>
              <a:path w="2492878" h="2486646">
                <a:moveTo>
                  <a:pt x="0" y="0"/>
                </a:moveTo>
                <a:lnTo>
                  <a:pt x="2492878" y="0"/>
                </a:lnTo>
                <a:lnTo>
                  <a:pt x="2492878" y="2486646"/>
                </a:lnTo>
                <a:lnTo>
                  <a:pt x="0" y="248664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7" name="TextBox 27"/>
          <p:cNvSpPr txBox="1"/>
          <p:nvPr/>
        </p:nvSpPr>
        <p:spPr>
          <a:xfrm>
            <a:off x="17259300" y="9172575"/>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21</a:t>
            </a:r>
          </a:p>
        </p:txBody>
      </p:sp>
      <p:sp>
        <p:nvSpPr>
          <p:cNvPr id="28" name="TextBox 28"/>
          <p:cNvSpPr txBox="1"/>
          <p:nvPr/>
        </p:nvSpPr>
        <p:spPr>
          <a:xfrm>
            <a:off x="753190" y="392282"/>
            <a:ext cx="12262484" cy="653887"/>
          </a:xfrm>
          <a:prstGeom prst="rect">
            <a:avLst/>
          </a:prstGeom>
        </p:spPr>
        <p:txBody>
          <a:bodyPr lIns="0" tIns="0" rIns="0" bIns="0" rtlCol="0" anchor="t">
            <a:spAutoFit/>
          </a:bodyPr>
          <a:lstStyle/>
          <a:p>
            <a:pPr algn="l">
              <a:lnSpc>
                <a:spcPts val="5328"/>
              </a:lnSpc>
            </a:pPr>
            <a:r>
              <a:rPr lang="en-US" sz="3806" b="1" spc="-255">
                <a:solidFill>
                  <a:srgbClr val="FFFFFF"/>
                </a:solidFill>
                <a:latin typeface="Garet Bold"/>
                <a:ea typeface="Garet Bold"/>
                <a:cs typeface="Garet Bold"/>
                <a:sym typeface="Garet Bold"/>
              </a:rPr>
              <a:t>Strategic Alignment with Unilever’s Business Goals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a:off x="15254091" y="406502"/>
            <a:ext cx="2463215" cy="622198"/>
            <a:chOff x="0" y="0"/>
            <a:chExt cx="3284287" cy="829597"/>
          </a:xfrm>
        </p:grpSpPr>
        <p:sp>
          <p:nvSpPr>
            <p:cNvPr id="3" name="Freeform 3"/>
            <p:cNvSpPr/>
            <p:nvPr/>
          </p:nvSpPr>
          <p:spPr>
            <a:xfrm>
              <a:off x="0" y="0"/>
              <a:ext cx="749636" cy="829597"/>
            </a:xfrm>
            <a:custGeom>
              <a:avLst/>
              <a:gdLst/>
              <a:ahLst/>
              <a:cxnLst/>
              <a:rect l="l" t="t" r="r" b="b"/>
              <a:pathLst>
                <a:path w="749636" h="829597">
                  <a:moveTo>
                    <a:pt x="0" y="0"/>
                  </a:moveTo>
                  <a:lnTo>
                    <a:pt x="749636" y="0"/>
                  </a:lnTo>
                  <a:lnTo>
                    <a:pt x="749636" y="829597"/>
                  </a:lnTo>
                  <a:lnTo>
                    <a:pt x="0" y="829597"/>
                  </a:lnTo>
                  <a:lnTo>
                    <a:pt x="0" y="0"/>
                  </a:lnTo>
                  <a:close/>
                </a:path>
              </a:pathLst>
            </a:custGeom>
            <a:blipFill>
              <a:blip r:embed="rId2"/>
              <a:stretch>
                <a:fillRect/>
              </a:stretch>
            </a:blipFill>
          </p:spPr>
          <p:txBody>
            <a:bodyPr/>
            <a:lstStyle/>
            <a:p>
              <a:endParaRPr lang="en-GB"/>
            </a:p>
          </p:txBody>
        </p:sp>
        <p:sp>
          <p:nvSpPr>
            <p:cNvPr id="4" name="Freeform 4"/>
            <p:cNvSpPr/>
            <p:nvPr/>
          </p:nvSpPr>
          <p:spPr>
            <a:xfrm>
              <a:off x="1204042" y="0"/>
              <a:ext cx="2080245" cy="829597"/>
            </a:xfrm>
            <a:custGeom>
              <a:avLst/>
              <a:gdLst/>
              <a:ahLst/>
              <a:cxnLst/>
              <a:rect l="l" t="t" r="r" b="b"/>
              <a:pathLst>
                <a:path w="2080245" h="829597">
                  <a:moveTo>
                    <a:pt x="0" y="0"/>
                  </a:moveTo>
                  <a:lnTo>
                    <a:pt x="2080245" y="0"/>
                  </a:lnTo>
                  <a:lnTo>
                    <a:pt x="2080245" y="829597"/>
                  </a:lnTo>
                  <a:lnTo>
                    <a:pt x="0" y="829597"/>
                  </a:lnTo>
                  <a:lnTo>
                    <a:pt x="0" y="0"/>
                  </a:lnTo>
                  <a:close/>
                </a:path>
              </a:pathLst>
            </a:custGeom>
            <a:blipFill>
              <a:blip r:embed="rId3"/>
              <a:stretch>
                <a:fillRect/>
              </a:stretch>
            </a:blipFill>
          </p:spPr>
          <p:txBody>
            <a:bodyPr/>
            <a:lstStyle/>
            <a:p>
              <a:endParaRPr lang="en-GB"/>
            </a:p>
          </p:txBody>
        </p:sp>
      </p:grpSp>
      <p:sp>
        <p:nvSpPr>
          <p:cNvPr id="5" name="TextBox 5"/>
          <p:cNvSpPr txBox="1"/>
          <p:nvPr/>
        </p:nvSpPr>
        <p:spPr>
          <a:xfrm>
            <a:off x="4702239" y="1479945"/>
            <a:ext cx="12557061" cy="8445826"/>
          </a:xfrm>
          <a:prstGeom prst="rect">
            <a:avLst/>
          </a:prstGeom>
        </p:spPr>
        <p:txBody>
          <a:bodyPr lIns="0" tIns="0" rIns="0" bIns="0" rtlCol="0" anchor="t">
            <a:spAutoFit/>
          </a:bodyPr>
          <a:lstStyle/>
          <a:p>
            <a:pPr algn="l">
              <a:lnSpc>
                <a:spcPts val="2782"/>
              </a:lnSpc>
            </a:pPr>
            <a:endParaRPr/>
          </a:p>
          <a:p>
            <a:pPr algn="l">
              <a:lnSpc>
                <a:spcPts val="2782"/>
              </a:lnSpc>
            </a:pPr>
            <a:r>
              <a:rPr lang="en-US" sz="1987" b="1">
                <a:solidFill>
                  <a:srgbClr val="000000"/>
                </a:solidFill>
                <a:latin typeface="Montserrat Bold"/>
                <a:ea typeface="Montserrat Bold"/>
                <a:cs typeface="Montserrat Bold"/>
                <a:sym typeface="Montserrat Bold"/>
              </a:rPr>
              <a:t>Manager Capability Gaps:</a:t>
            </a:r>
          </a:p>
          <a:p>
            <a:pPr algn="l">
              <a:lnSpc>
                <a:spcPts val="2782"/>
              </a:lnSpc>
            </a:pPr>
            <a:r>
              <a:rPr lang="en-US" sz="1987" b="1">
                <a:solidFill>
                  <a:srgbClr val="000000"/>
                </a:solidFill>
                <a:latin typeface="Montserrat Bold"/>
                <a:ea typeface="Montserrat Bold"/>
                <a:cs typeface="Montserrat Bold"/>
                <a:sym typeface="Montserrat Bold"/>
              </a:rPr>
              <a:t> </a:t>
            </a:r>
            <a:r>
              <a:rPr lang="en-US" sz="1987">
                <a:solidFill>
                  <a:srgbClr val="000000"/>
                </a:solidFill>
                <a:latin typeface="Montserrat"/>
                <a:ea typeface="Montserrat"/>
                <a:cs typeface="Montserrat"/>
                <a:sym typeface="Montserrat"/>
              </a:rPr>
              <a:t>Not all managers are equally skilled in delivering constructive feedback or conducting quality performance conversations.</a:t>
            </a:r>
          </a:p>
          <a:p>
            <a:pPr algn="l">
              <a:lnSpc>
                <a:spcPts val="2782"/>
              </a:lnSpc>
            </a:pPr>
            <a:endParaRPr lang="en-US" sz="1987">
              <a:solidFill>
                <a:srgbClr val="000000"/>
              </a:solidFill>
              <a:latin typeface="Montserrat"/>
              <a:ea typeface="Montserrat"/>
              <a:cs typeface="Montserrat"/>
              <a:sym typeface="Montserrat"/>
            </a:endParaRPr>
          </a:p>
          <a:p>
            <a:pPr algn="l">
              <a:lnSpc>
                <a:spcPts val="2782"/>
              </a:lnSpc>
            </a:pPr>
            <a:r>
              <a:rPr lang="en-US" sz="1987" b="1">
                <a:solidFill>
                  <a:srgbClr val="000000"/>
                </a:solidFill>
                <a:latin typeface="Montserrat Bold"/>
                <a:ea typeface="Montserrat Bold"/>
                <a:cs typeface="Montserrat Bold"/>
                <a:sym typeface="Montserrat Bold"/>
              </a:rPr>
              <a:t>Consistency Across Global Markets:</a:t>
            </a:r>
          </a:p>
          <a:p>
            <a:pPr algn="l">
              <a:lnSpc>
                <a:spcPts val="2782"/>
              </a:lnSpc>
            </a:pPr>
            <a:r>
              <a:rPr lang="en-US" sz="1987" b="1">
                <a:solidFill>
                  <a:srgbClr val="000000"/>
                </a:solidFill>
                <a:latin typeface="Montserrat Bold"/>
                <a:ea typeface="Montserrat Bold"/>
                <a:cs typeface="Montserrat Bold"/>
                <a:sym typeface="Montserrat Bold"/>
              </a:rPr>
              <a:t> </a:t>
            </a:r>
            <a:r>
              <a:rPr lang="en-US" sz="1987">
                <a:solidFill>
                  <a:srgbClr val="000000"/>
                </a:solidFill>
                <a:latin typeface="Montserrat"/>
                <a:ea typeface="Montserrat"/>
                <a:cs typeface="Montserrat"/>
                <a:sym typeface="Montserrat"/>
              </a:rPr>
              <a:t>Unilever operates in 190+ countries; ensuring the same performance standards globally is challenging (Lorenzen, 2024).</a:t>
            </a:r>
          </a:p>
          <a:p>
            <a:pPr algn="l">
              <a:lnSpc>
                <a:spcPts val="2782"/>
              </a:lnSpc>
            </a:pPr>
            <a:endParaRPr lang="en-US" sz="1987">
              <a:solidFill>
                <a:srgbClr val="000000"/>
              </a:solidFill>
              <a:latin typeface="Montserrat"/>
              <a:ea typeface="Montserrat"/>
              <a:cs typeface="Montserrat"/>
              <a:sym typeface="Montserrat"/>
            </a:endParaRPr>
          </a:p>
          <a:p>
            <a:pPr algn="l">
              <a:lnSpc>
                <a:spcPts val="2782"/>
              </a:lnSpc>
            </a:pPr>
            <a:r>
              <a:rPr lang="en-US" sz="1987" b="1">
                <a:solidFill>
                  <a:srgbClr val="000000"/>
                </a:solidFill>
                <a:latin typeface="Montserrat Bold"/>
                <a:ea typeface="Montserrat Bold"/>
                <a:cs typeface="Montserrat Bold"/>
                <a:sym typeface="Montserrat Bold"/>
              </a:rPr>
              <a:t>Bias in Performance Decisions:</a:t>
            </a:r>
          </a:p>
          <a:p>
            <a:pPr algn="l">
              <a:lnSpc>
                <a:spcPts val="2782"/>
              </a:lnSpc>
            </a:pPr>
            <a:r>
              <a:rPr lang="en-US" sz="1987" b="1">
                <a:solidFill>
                  <a:srgbClr val="000000"/>
                </a:solidFill>
                <a:latin typeface="Montserrat Bold"/>
                <a:ea typeface="Montserrat Bold"/>
                <a:cs typeface="Montserrat Bold"/>
                <a:sym typeface="Montserrat Bold"/>
              </a:rPr>
              <a:t> </a:t>
            </a:r>
            <a:r>
              <a:rPr lang="en-US" sz="1987">
                <a:solidFill>
                  <a:srgbClr val="000000"/>
                </a:solidFill>
                <a:latin typeface="Montserrat"/>
                <a:ea typeface="Montserrat"/>
                <a:cs typeface="Montserrat"/>
                <a:sym typeface="Montserrat"/>
              </a:rPr>
              <a:t>Despite structured frameworks, unconscious bias can still influence ratings, promotions, and talent identification.</a:t>
            </a:r>
          </a:p>
          <a:p>
            <a:pPr algn="l">
              <a:lnSpc>
                <a:spcPts val="2782"/>
              </a:lnSpc>
            </a:pPr>
            <a:endParaRPr lang="en-US" sz="1987">
              <a:solidFill>
                <a:srgbClr val="000000"/>
              </a:solidFill>
              <a:latin typeface="Montserrat"/>
              <a:ea typeface="Montserrat"/>
              <a:cs typeface="Montserrat"/>
              <a:sym typeface="Montserrat"/>
            </a:endParaRPr>
          </a:p>
          <a:p>
            <a:pPr algn="l">
              <a:lnSpc>
                <a:spcPts val="2782"/>
              </a:lnSpc>
            </a:pPr>
            <a:r>
              <a:rPr lang="en-US" sz="1987" b="1">
                <a:solidFill>
                  <a:srgbClr val="000000"/>
                </a:solidFill>
                <a:latin typeface="Montserrat Bold"/>
                <a:ea typeface="Montserrat Bold"/>
                <a:cs typeface="Montserrat Bold"/>
                <a:sym typeface="Montserrat Bold"/>
              </a:rPr>
              <a:t>Digital Adoption Barriers:</a:t>
            </a:r>
          </a:p>
          <a:p>
            <a:pPr algn="l">
              <a:lnSpc>
                <a:spcPts val="2782"/>
              </a:lnSpc>
            </a:pPr>
            <a:r>
              <a:rPr lang="en-US" sz="1987" b="1">
                <a:solidFill>
                  <a:srgbClr val="000000"/>
                </a:solidFill>
                <a:latin typeface="Montserrat Bold"/>
                <a:ea typeface="Montserrat Bold"/>
                <a:cs typeface="Montserrat Bold"/>
                <a:sym typeface="Montserrat Bold"/>
              </a:rPr>
              <a:t> </a:t>
            </a:r>
            <a:r>
              <a:rPr lang="en-US" sz="1987">
                <a:solidFill>
                  <a:srgbClr val="000000"/>
                </a:solidFill>
                <a:latin typeface="Montserrat"/>
                <a:ea typeface="Montserrat"/>
                <a:cs typeface="Montserrat"/>
                <a:sym typeface="Montserrat"/>
              </a:rPr>
              <a:t>Some employees and managers struggle with full utilisation of UZAchieve or digital performance tools.</a:t>
            </a:r>
          </a:p>
          <a:p>
            <a:pPr algn="l">
              <a:lnSpc>
                <a:spcPts val="2782"/>
              </a:lnSpc>
            </a:pPr>
            <a:endParaRPr lang="en-US" sz="1987">
              <a:solidFill>
                <a:srgbClr val="000000"/>
              </a:solidFill>
              <a:latin typeface="Montserrat"/>
              <a:ea typeface="Montserrat"/>
              <a:cs typeface="Montserrat"/>
              <a:sym typeface="Montserrat"/>
            </a:endParaRPr>
          </a:p>
          <a:p>
            <a:pPr algn="l">
              <a:lnSpc>
                <a:spcPts val="2782"/>
              </a:lnSpc>
            </a:pPr>
            <a:r>
              <a:rPr lang="en-US" sz="1987" b="1">
                <a:solidFill>
                  <a:srgbClr val="000000"/>
                </a:solidFill>
                <a:latin typeface="Montserrat Bold"/>
                <a:ea typeface="Montserrat Bold"/>
                <a:cs typeface="Montserrat Bold"/>
                <a:sym typeface="Montserrat Bold"/>
              </a:rPr>
              <a:t>Balancing Workload and Continuous Reviews:</a:t>
            </a:r>
          </a:p>
          <a:p>
            <a:pPr algn="l">
              <a:lnSpc>
                <a:spcPts val="2782"/>
              </a:lnSpc>
            </a:pPr>
            <a:r>
              <a:rPr lang="en-US" sz="1987" b="1">
                <a:solidFill>
                  <a:srgbClr val="000000"/>
                </a:solidFill>
                <a:latin typeface="Montserrat Bold"/>
                <a:ea typeface="Montserrat Bold"/>
                <a:cs typeface="Montserrat Bold"/>
                <a:sym typeface="Montserrat Bold"/>
              </a:rPr>
              <a:t> </a:t>
            </a:r>
            <a:r>
              <a:rPr lang="en-US" sz="1987">
                <a:solidFill>
                  <a:srgbClr val="000000"/>
                </a:solidFill>
                <a:latin typeface="Montserrat"/>
                <a:ea typeface="Montserrat"/>
                <a:cs typeface="Montserrat"/>
                <a:sym typeface="Montserrat"/>
              </a:rPr>
              <a:t>Regular check-ins demand time and discipline; many managers cite increased workload.</a:t>
            </a:r>
          </a:p>
          <a:p>
            <a:pPr algn="l">
              <a:lnSpc>
                <a:spcPts val="2782"/>
              </a:lnSpc>
            </a:pPr>
            <a:endParaRPr lang="en-US" sz="1987">
              <a:solidFill>
                <a:srgbClr val="000000"/>
              </a:solidFill>
              <a:latin typeface="Montserrat"/>
              <a:ea typeface="Montserrat"/>
              <a:cs typeface="Montserrat"/>
              <a:sym typeface="Montserrat"/>
            </a:endParaRPr>
          </a:p>
          <a:p>
            <a:pPr algn="l">
              <a:lnSpc>
                <a:spcPts val="2782"/>
              </a:lnSpc>
            </a:pPr>
            <a:r>
              <a:rPr lang="en-US" sz="1987" b="1">
                <a:solidFill>
                  <a:srgbClr val="000000"/>
                </a:solidFill>
                <a:latin typeface="Montserrat Bold"/>
                <a:ea typeface="Montserrat Bold"/>
                <a:cs typeface="Montserrat Bold"/>
                <a:sym typeface="Montserrat Bold"/>
              </a:rPr>
              <a:t>Cultural Differences in Feedback:</a:t>
            </a:r>
          </a:p>
          <a:p>
            <a:pPr algn="l">
              <a:lnSpc>
                <a:spcPts val="2782"/>
              </a:lnSpc>
            </a:pPr>
            <a:r>
              <a:rPr lang="en-US" sz="1987" b="1">
                <a:solidFill>
                  <a:srgbClr val="000000"/>
                </a:solidFill>
                <a:latin typeface="Montserrat Bold"/>
                <a:ea typeface="Montserrat Bold"/>
                <a:cs typeface="Montserrat Bold"/>
                <a:sym typeface="Montserrat Bold"/>
              </a:rPr>
              <a:t> </a:t>
            </a:r>
            <a:r>
              <a:rPr lang="en-US" sz="1987">
                <a:solidFill>
                  <a:srgbClr val="000000"/>
                </a:solidFill>
                <a:latin typeface="Montserrat"/>
                <a:ea typeface="Montserrat"/>
                <a:cs typeface="Montserrat"/>
                <a:sym typeface="Montserrat"/>
              </a:rPr>
              <a:t>Feedback styles vary across cultures, making consistent performance discussions more complicated.</a:t>
            </a:r>
          </a:p>
          <a:p>
            <a:pPr algn="l">
              <a:lnSpc>
                <a:spcPts val="2782"/>
              </a:lnSpc>
            </a:pPr>
            <a:endParaRPr lang="en-US" sz="1987">
              <a:solidFill>
                <a:srgbClr val="000000"/>
              </a:solidFill>
              <a:latin typeface="Montserrat"/>
              <a:ea typeface="Montserrat"/>
              <a:cs typeface="Montserrat"/>
              <a:sym typeface="Montserrat"/>
            </a:endParaRPr>
          </a:p>
        </p:txBody>
      </p:sp>
      <p:grpSp>
        <p:nvGrpSpPr>
          <p:cNvPr id="6" name="Group 6"/>
          <p:cNvGrpSpPr/>
          <p:nvPr/>
        </p:nvGrpSpPr>
        <p:grpSpPr>
          <a:xfrm>
            <a:off x="-3222295" y="342849"/>
            <a:ext cx="17376017" cy="861473"/>
            <a:chOff x="0" y="0"/>
            <a:chExt cx="3575312" cy="177258"/>
          </a:xfrm>
        </p:grpSpPr>
        <p:sp>
          <p:nvSpPr>
            <p:cNvPr id="7" name="Freeform 7"/>
            <p:cNvSpPr/>
            <p:nvPr/>
          </p:nvSpPr>
          <p:spPr>
            <a:xfrm>
              <a:off x="0" y="0"/>
              <a:ext cx="3575312" cy="177258"/>
            </a:xfrm>
            <a:custGeom>
              <a:avLst/>
              <a:gdLst/>
              <a:ahLst/>
              <a:cxnLst/>
              <a:rect l="l" t="t" r="r" b="b"/>
              <a:pathLst>
                <a:path w="3575312" h="177258">
                  <a:moveTo>
                    <a:pt x="0" y="0"/>
                  </a:moveTo>
                  <a:lnTo>
                    <a:pt x="3575312" y="0"/>
                  </a:lnTo>
                  <a:lnTo>
                    <a:pt x="3575312" y="177258"/>
                  </a:lnTo>
                  <a:lnTo>
                    <a:pt x="0" y="177258"/>
                  </a:lnTo>
                  <a:close/>
                </a:path>
              </a:pathLst>
            </a:custGeom>
            <a:solidFill>
              <a:srgbClr val="0C0B98"/>
            </a:solidFill>
          </p:spPr>
          <p:txBody>
            <a:bodyPr/>
            <a:lstStyle/>
            <a:p>
              <a:endParaRPr lang="en-GB"/>
            </a:p>
          </p:txBody>
        </p:sp>
        <p:sp>
          <p:nvSpPr>
            <p:cNvPr id="8" name="TextBox 8"/>
            <p:cNvSpPr txBox="1"/>
            <p:nvPr/>
          </p:nvSpPr>
          <p:spPr>
            <a:xfrm>
              <a:off x="0" y="-38100"/>
              <a:ext cx="3575312" cy="215358"/>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0" y="10086317"/>
            <a:ext cx="18288000" cy="401366"/>
            <a:chOff x="0" y="0"/>
            <a:chExt cx="24384000" cy="535154"/>
          </a:xfrm>
        </p:grpSpPr>
        <p:grpSp>
          <p:nvGrpSpPr>
            <p:cNvPr id="10" name="Group 10"/>
            <p:cNvGrpSpPr/>
            <p:nvPr/>
          </p:nvGrpSpPr>
          <p:grpSpPr>
            <a:xfrm>
              <a:off x="0" y="0"/>
              <a:ext cx="6244115" cy="535154"/>
              <a:chOff x="0" y="0"/>
              <a:chExt cx="1233405" cy="105710"/>
            </a:xfrm>
          </p:grpSpPr>
          <p:sp>
            <p:nvSpPr>
              <p:cNvPr id="11" name="Freeform 11"/>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2036C7"/>
              </a:solidFill>
            </p:spPr>
            <p:txBody>
              <a:bodyPr/>
              <a:lstStyle/>
              <a:p>
                <a:endParaRPr lang="en-GB"/>
              </a:p>
            </p:txBody>
          </p:sp>
          <p:sp>
            <p:nvSpPr>
              <p:cNvPr id="12" name="TextBox 12"/>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18139885" y="0"/>
              <a:ext cx="6244115" cy="535154"/>
              <a:chOff x="0" y="0"/>
              <a:chExt cx="1233405" cy="105710"/>
            </a:xfrm>
          </p:grpSpPr>
          <p:sp>
            <p:nvSpPr>
              <p:cNvPr id="14" name="Freeform 14"/>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F66C4"/>
              </a:solidFill>
            </p:spPr>
            <p:txBody>
              <a:bodyPr/>
              <a:lstStyle/>
              <a:p>
                <a:endParaRPr lang="en-GB"/>
              </a:p>
            </p:txBody>
          </p:sp>
          <p:sp>
            <p:nvSpPr>
              <p:cNvPr id="15" name="TextBox 15"/>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16" name="Group 16"/>
            <p:cNvGrpSpPr/>
            <p:nvPr/>
          </p:nvGrpSpPr>
          <p:grpSpPr>
            <a:xfrm>
              <a:off x="11895770" y="0"/>
              <a:ext cx="6244115" cy="535154"/>
              <a:chOff x="0" y="0"/>
              <a:chExt cx="1233405" cy="105710"/>
            </a:xfrm>
          </p:grpSpPr>
          <p:sp>
            <p:nvSpPr>
              <p:cNvPr id="17" name="Freeform 17"/>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7CA44"/>
              </a:solidFill>
            </p:spPr>
            <p:txBody>
              <a:bodyPr/>
              <a:lstStyle/>
              <a:p>
                <a:endParaRPr lang="en-GB"/>
              </a:p>
            </p:txBody>
          </p:sp>
          <p:sp>
            <p:nvSpPr>
              <p:cNvPr id="18" name="TextBox 18"/>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19" name="Group 19"/>
            <p:cNvGrpSpPr/>
            <p:nvPr/>
          </p:nvGrpSpPr>
          <p:grpSpPr>
            <a:xfrm>
              <a:off x="6244115" y="0"/>
              <a:ext cx="6244115" cy="535154"/>
              <a:chOff x="0" y="0"/>
              <a:chExt cx="1233405" cy="105710"/>
            </a:xfrm>
          </p:grpSpPr>
          <p:sp>
            <p:nvSpPr>
              <p:cNvPr id="20" name="Freeform 20"/>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5EB5C9"/>
              </a:solidFill>
            </p:spPr>
            <p:txBody>
              <a:bodyPr/>
              <a:lstStyle/>
              <a:p>
                <a:endParaRPr lang="en-GB"/>
              </a:p>
            </p:txBody>
          </p:sp>
          <p:sp>
            <p:nvSpPr>
              <p:cNvPr id="21" name="TextBox 21"/>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sp>
        <p:nvSpPr>
          <p:cNvPr id="22" name="Freeform 22"/>
          <p:cNvSpPr/>
          <p:nvPr/>
        </p:nvSpPr>
        <p:spPr>
          <a:xfrm rot="-6373364">
            <a:off x="-716092" y="7529888"/>
            <a:ext cx="4636416" cy="2944124"/>
          </a:xfrm>
          <a:custGeom>
            <a:avLst/>
            <a:gdLst/>
            <a:ahLst/>
            <a:cxnLst/>
            <a:rect l="l" t="t" r="r" b="b"/>
            <a:pathLst>
              <a:path w="4636416" h="2944124">
                <a:moveTo>
                  <a:pt x="0" y="0"/>
                </a:moveTo>
                <a:lnTo>
                  <a:pt x="4636416" y="0"/>
                </a:lnTo>
                <a:lnTo>
                  <a:pt x="4636416" y="2944124"/>
                </a:lnTo>
                <a:lnTo>
                  <a:pt x="0" y="2944124"/>
                </a:lnTo>
                <a:lnTo>
                  <a:pt x="0" y="0"/>
                </a:lnTo>
                <a:close/>
              </a:path>
            </a:pathLst>
          </a:custGeom>
          <a:blipFill>
            <a:blip r:embed="rId4">
              <a:alphaModFix amt="19999"/>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3" name="Freeform 23"/>
          <p:cNvSpPr/>
          <p:nvPr/>
        </p:nvSpPr>
        <p:spPr>
          <a:xfrm>
            <a:off x="753190" y="2634414"/>
            <a:ext cx="3088166" cy="3088166"/>
          </a:xfrm>
          <a:custGeom>
            <a:avLst/>
            <a:gdLst/>
            <a:ahLst/>
            <a:cxnLst/>
            <a:rect l="l" t="t" r="r" b="b"/>
            <a:pathLst>
              <a:path w="3088166" h="3088166">
                <a:moveTo>
                  <a:pt x="0" y="0"/>
                </a:moveTo>
                <a:lnTo>
                  <a:pt x="3088166" y="0"/>
                </a:lnTo>
                <a:lnTo>
                  <a:pt x="3088166" y="3088166"/>
                </a:lnTo>
                <a:lnTo>
                  <a:pt x="0" y="308816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4" name="TextBox 24"/>
          <p:cNvSpPr txBox="1"/>
          <p:nvPr/>
        </p:nvSpPr>
        <p:spPr>
          <a:xfrm>
            <a:off x="17259300" y="9172575"/>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22</a:t>
            </a:r>
          </a:p>
        </p:txBody>
      </p:sp>
      <p:sp>
        <p:nvSpPr>
          <p:cNvPr id="25" name="TextBox 25"/>
          <p:cNvSpPr txBox="1"/>
          <p:nvPr/>
        </p:nvSpPr>
        <p:spPr>
          <a:xfrm>
            <a:off x="753190" y="392282"/>
            <a:ext cx="12262484" cy="653887"/>
          </a:xfrm>
          <a:prstGeom prst="rect">
            <a:avLst/>
          </a:prstGeom>
        </p:spPr>
        <p:txBody>
          <a:bodyPr lIns="0" tIns="0" rIns="0" bIns="0" rtlCol="0" anchor="t">
            <a:spAutoFit/>
          </a:bodyPr>
          <a:lstStyle/>
          <a:p>
            <a:pPr algn="l">
              <a:lnSpc>
                <a:spcPts val="5328"/>
              </a:lnSpc>
            </a:pPr>
            <a:r>
              <a:rPr lang="en-US" sz="3806" b="1" spc="-255">
                <a:solidFill>
                  <a:srgbClr val="FFFFFF"/>
                </a:solidFill>
                <a:latin typeface="Garet Bold"/>
                <a:ea typeface="Garet Bold"/>
                <a:cs typeface="Garet Bold"/>
                <a:sym typeface="Garet Bold"/>
              </a:rPr>
              <a:t>Key HR Challenges in Performance Management</a:t>
            </a:r>
          </a:p>
        </p:txBody>
      </p:sp>
      <p:grpSp>
        <p:nvGrpSpPr>
          <p:cNvPr id="26" name="Group 26"/>
          <p:cNvGrpSpPr/>
          <p:nvPr/>
        </p:nvGrpSpPr>
        <p:grpSpPr>
          <a:xfrm>
            <a:off x="14683398" y="310329"/>
            <a:ext cx="4420191" cy="893993"/>
            <a:chOff x="0" y="0"/>
            <a:chExt cx="909504" cy="183949"/>
          </a:xfrm>
        </p:grpSpPr>
        <p:sp>
          <p:nvSpPr>
            <p:cNvPr id="27" name="Freeform 27"/>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28" name="TextBox 28"/>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sp>
        <p:nvSpPr>
          <p:cNvPr id="2" name="Freeform 2"/>
          <p:cNvSpPr/>
          <p:nvPr/>
        </p:nvSpPr>
        <p:spPr>
          <a:xfrm>
            <a:off x="15254091" y="406502"/>
            <a:ext cx="562227" cy="622198"/>
          </a:xfrm>
          <a:custGeom>
            <a:avLst/>
            <a:gdLst/>
            <a:ahLst/>
            <a:cxnLst/>
            <a:rect l="l" t="t" r="r" b="b"/>
            <a:pathLst>
              <a:path w="562227" h="622198">
                <a:moveTo>
                  <a:pt x="0" y="0"/>
                </a:moveTo>
                <a:lnTo>
                  <a:pt x="562227" y="0"/>
                </a:lnTo>
                <a:lnTo>
                  <a:pt x="562227" y="622198"/>
                </a:lnTo>
                <a:lnTo>
                  <a:pt x="0" y="622198"/>
                </a:lnTo>
                <a:lnTo>
                  <a:pt x="0" y="0"/>
                </a:lnTo>
                <a:close/>
              </a:path>
            </a:pathLst>
          </a:custGeom>
          <a:blipFill>
            <a:blip r:embed="rId2"/>
            <a:stretch>
              <a:fillRect/>
            </a:stretch>
          </a:blipFill>
        </p:spPr>
        <p:txBody>
          <a:bodyPr/>
          <a:lstStyle/>
          <a:p>
            <a:endParaRPr lang="en-GB"/>
          </a:p>
        </p:txBody>
      </p:sp>
      <p:sp>
        <p:nvSpPr>
          <p:cNvPr id="3" name="Freeform 3"/>
          <p:cNvSpPr/>
          <p:nvPr/>
        </p:nvSpPr>
        <p:spPr>
          <a:xfrm>
            <a:off x="16157123" y="406502"/>
            <a:ext cx="1560184" cy="622198"/>
          </a:xfrm>
          <a:custGeom>
            <a:avLst/>
            <a:gdLst/>
            <a:ahLst/>
            <a:cxnLst/>
            <a:rect l="l" t="t" r="r" b="b"/>
            <a:pathLst>
              <a:path w="1560184" h="622198">
                <a:moveTo>
                  <a:pt x="0" y="0"/>
                </a:moveTo>
                <a:lnTo>
                  <a:pt x="1560184" y="0"/>
                </a:lnTo>
                <a:lnTo>
                  <a:pt x="1560184" y="622198"/>
                </a:lnTo>
                <a:lnTo>
                  <a:pt x="0" y="622198"/>
                </a:lnTo>
                <a:lnTo>
                  <a:pt x="0" y="0"/>
                </a:lnTo>
                <a:close/>
              </a:path>
            </a:pathLst>
          </a:custGeom>
          <a:blipFill>
            <a:blip r:embed="rId3"/>
            <a:stretch>
              <a:fillRect/>
            </a:stretch>
          </a:blipFill>
        </p:spPr>
        <p:txBody>
          <a:bodyPr/>
          <a:lstStyle/>
          <a:p>
            <a:endParaRPr lang="en-GB"/>
          </a:p>
        </p:txBody>
      </p:sp>
      <p:sp>
        <p:nvSpPr>
          <p:cNvPr id="4" name="TextBox 4"/>
          <p:cNvSpPr txBox="1"/>
          <p:nvPr/>
        </p:nvSpPr>
        <p:spPr>
          <a:xfrm>
            <a:off x="4826680" y="1487350"/>
            <a:ext cx="12204479" cy="8798251"/>
          </a:xfrm>
          <a:prstGeom prst="rect">
            <a:avLst/>
          </a:prstGeom>
        </p:spPr>
        <p:txBody>
          <a:bodyPr lIns="0" tIns="0" rIns="0" bIns="0" rtlCol="0" anchor="t">
            <a:spAutoFit/>
          </a:bodyPr>
          <a:lstStyle/>
          <a:p>
            <a:pPr algn="l">
              <a:lnSpc>
                <a:spcPts val="2782"/>
              </a:lnSpc>
            </a:pPr>
            <a:endParaRPr/>
          </a:p>
          <a:p>
            <a:pPr algn="l">
              <a:lnSpc>
                <a:spcPts val="2782"/>
              </a:lnSpc>
            </a:pPr>
            <a:r>
              <a:rPr lang="en-US" sz="1987" b="1">
                <a:solidFill>
                  <a:srgbClr val="000000"/>
                </a:solidFill>
                <a:latin typeface="Montserrat Bold"/>
                <a:ea typeface="Montserrat Bold"/>
                <a:cs typeface="Montserrat Bold"/>
                <a:sym typeface="Montserrat Bold"/>
              </a:rPr>
              <a:t>Manager Capability Development:</a:t>
            </a:r>
          </a:p>
          <a:p>
            <a:pPr algn="l">
              <a:lnSpc>
                <a:spcPts val="2782"/>
              </a:lnSpc>
            </a:pPr>
            <a:r>
              <a:rPr lang="en-US" sz="1987">
                <a:solidFill>
                  <a:srgbClr val="000000"/>
                </a:solidFill>
                <a:latin typeface="Montserrat"/>
                <a:ea typeface="Montserrat"/>
                <a:cs typeface="Montserrat"/>
                <a:sym typeface="Montserrat"/>
              </a:rPr>
              <a:t> Introduce mandatory global training on giving feedback, coaching, and bias-free evaluation.</a:t>
            </a:r>
          </a:p>
          <a:p>
            <a:pPr algn="l">
              <a:lnSpc>
                <a:spcPts val="2782"/>
              </a:lnSpc>
            </a:pPr>
            <a:endParaRPr lang="en-US" sz="1987">
              <a:solidFill>
                <a:srgbClr val="000000"/>
              </a:solidFill>
              <a:latin typeface="Montserrat"/>
              <a:ea typeface="Montserrat"/>
              <a:cs typeface="Montserrat"/>
              <a:sym typeface="Montserrat"/>
            </a:endParaRPr>
          </a:p>
          <a:p>
            <a:pPr algn="l">
              <a:lnSpc>
                <a:spcPts val="2782"/>
              </a:lnSpc>
            </a:pPr>
            <a:r>
              <a:rPr lang="en-US" sz="1987" b="1">
                <a:solidFill>
                  <a:srgbClr val="000000"/>
                </a:solidFill>
                <a:latin typeface="Montserrat Bold"/>
                <a:ea typeface="Montserrat Bold"/>
                <a:cs typeface="Montserrat Bold"/>
                <a:sym typeface="Montserrat Bold"/>
              </a:rPr>
              <a:t>Performance Quality Assurance:</a:t>
            </a:r>
          </a:p>
          <a:p>
            <a:pPr algn="l">
              <a:lnSpc>
                <a:spcPts val="2782"/>
              </a:lnSpc>
            </a:pPr>
            <a:r>
              <a:rPr lang="en-US" sz="1987">
                <a:solidFill>
                  <a:srgbClr val="000000"/>
                </a:solidFill>
                <a:latin typeface="Montserrat"/>
                <a:ea typeface="Montserrat"/>
                <a:cs typeface="Montserrat"/>
                <a:sym typeface="Montserrat"/>
              </a:rPr>
              <a:t> Establish a global calibration committee to ensure consistent, fair, and transparent performance ratings.</a:t>
            </a:r>
          </a:p>
          <a:p>
            <a:pPr algn="l">
              <a:lnSpc>
                <a:spcPts val="2782"/>
              </a:lnSpc>
            </a:pPr>
            <a:endParaRPr lang="en-US" sz="1987">
              <a:solidFill>
                <a:srgbClr val="000000"/>
              </a:solidFill>
              <a:latin typeface="Montserrat"/>
              <a:ea typeface="Montserrat"/>
              <a:cs typeface="Montserrat"/>
              <a:sym typeface="Montserrat"/>
            </a:endParaRPr>
          </a:p>
          <a:p>
            <a:pPr algn="l">
              <a:lnSpc>
                <a:spcPts val="2782"/>
              </a:lnSpc>
            </a:pPr>
            <a:r>
              <a:rPr lang="en-US" sz="1987" b="1">
                <a:solidFill>
                  <a:srgbClr val="000000"/>
                </a:solidFill>
                <a:latin typeface="Montserrat Bold"/>
                <a:ea typeface="Montserrat Bold"/>
                <a:cs typeface="Montserrat Bold"/>
                <a:sym typeface="Montserrat Bold"/>
              </a:rPr>
              <a:t>Advanced Analytics:</a:t>
            </a:r>
          </a:p>
          <a:p>
            <a:pPr algn="l">
              <a:lnSpc>
                <a:spcPts val="2782"/>
              </a:lnSpc>
            </a:pPr>
            <a:r>
              <a:rPr lang="en-US" sz="1987">
                <a:solidFill>
                  <a:srgbClr val="000000"/>
                </a:solidFill>
                <a:latin typeface="Montserrat"/>
                <a:ea typeface="Montserrat"/>
                <a:cs typeface="Montserrat"/>
                <a:sym typeface="Montserrat"/>
              </a:rPr>
              <a:t> Use AI-driven insights to detect bias patterns, identify performance gaps, and improve prediction of high-potential talent (Akter et al., 2023).</a:t>
            </a:r>
          </a:p>
          <a:p>
            <a:pPr algn="l">
              <a:lnSpc>
                <a:spcPts val="2782"/>
              </a:lnSpc>
            </a:pPr>
            <a:endParaRPr lang="en-US" sz="1987">
              <a:solidFill>
                <a:srgbClr val="000000"/>
              </a:solidFill>
              <a:latin typeface="Montserrat"/>
              <a:ea typeface="Montserrat"/>
              <a:cs typeface="Montserrat"/>
              <a:sym typeface="Montserrat"/>
            </a:endParaRPr>
          </a:p>
          <a:p>
            <a:pPr algn="l">
              <a:lnSpc>
                <a:spcPts val="2782"/>
              </a:lnSpc>
            </a:pPr>
            <a:r>
              <a:rPr lang="en-US" sz="1987" b="1">
                <a:solidFill>
                  <a:srgbClr val="000000"/>
                </a:solidFill>
                <a:latin typeface="Montserrat Bold"/>
                <a:ea typeface="Montserrat Bold"/>
                <a:cs typeface="Montserrat Bold"/>
                <a:sym typeface="Montserrat Bold"/>
              </a:rPr>
              <a:t>Culture-Sensitive Feedback Training:</a:t>
            </a:r>
          </a:p>
          <a:p>
            <a:pPr algn="l">
              <a:lnSpc>
                <a:spcPts val="2782"/>
              </a:lnSpc>
            </a:pPr>
            <a:r>
              <a:rPr lang="en-US" sz="1987">
                <a:solidFill>
                  <a:srgbClr val="000000"/>
                </a:solidFill>
                <a:latin typeface="Montserrat"/>
                <a:ea typeface="Montserrat"/>
                <a:cs typeface="Montserrat"/>
                <a:sym typeface="Montserrat"/>
              </a:rPr>
              <a:t> Provide tailored guidance for managers working with cross-cultural teams to reduce communication barriers.</a:t>
            </a:r>
          </a:p>
          <a:p>
            <a:pPr algn="l">
              <a:lnSpc>
                <a:spcPts val="2782"/>
              </a:lnSpc>
            </a:pPr>
            <a:endParaRPr lang="en-US" sz="1987">
              <a:solidFill>
                <a:srgbClr val="000000"/>
              </a:solidFill>
              <a:latin typeface="Montserrat"/>
              <a:ea typeface="Montserrat"/>
              <a:cs typeface="Montserrat"/>
              <a:sym typeface="Montserrat"/>
            </a:endParaRPr>
          </a:p>
          <a:p>
            <a:pPr algn="l">
              <a:lnSpc>
                <a:spcPts val="2782"/>
              </a:lnSpc>
            </a:pPr>
            <a:r>
              <a:rPr lang="en-US" sz="1987" b="1">
                <a:solidFill>
                  <a:srgbClr val="000000"/>
                </a:solidFill>
                <a:latin typeface="Montserrat Bold"/>
                <a:ea typeface="Montserrat Bold"/>
                <a:cs typeface="Montserrat Bold"/>
                <a:sym typeface="Montserrat Bold"/>
              </a:rPr>
              <a:t>Recognition Program Expansion:</a:t>
            </a:r>
          </a:p>
          <a:p>
            <a:pPr algn="l">
              <a:lnSpc>
                <a:spcPts val="2782"/>
              </a:lnSpc>
            </a:pPr>
            <a:r>
              <a:rPr lang="en-US" sz="1987">
                <a:solidFill>
                  <a:srgbClr val="000000"/>
                </a:solidFill>
                <a:latin typeface="Montserrat"/>
                <a:ea typeface="Montserrat"/>
                <a:cs typeface="Montserrat"/>
                <a:sym typeface="Montserrat"/>
              </a:rPr>
              <a:t> Introduce team-based and real-time recognition systems to reinforce positive behaviours and motivation.</a:t>
            </a:r>
          </a:p>
          <a:p>
            <a:pPr algn="l">
              <a:lnSpc>
                <a:spcPts val="2782"/>
              </a:lnSpc>
            </a:pPr>
            <a:endParaRPr lang="en-US" sz="1987">
              <a:solidFill>
                <a:srgbClr val="000000"/>
              </a:solidFill>
              <a:latin typeface="Montserrat"/>
              <a:ea typeface="Montserrat"/>
              <a:cs typeface="Montserrat"/>
              <a:sym typeface="Montserrat"/>
            </a:endParaRPr>
          </a:p>
          <a:p>
            <a:pPr algn="l">
              <a:lnSpc>
                <a:spcPts val="2782"/>
              </a:lnSpc>
            </a:pPr>
            <a:r>
              <a:rPr lang="en-US" sz="1987" b="1">
                <a:solidFill>
                  <a:srgbClr val="000000"/>
                </a:solidFill>
                <a:latin typeface="Montserrat Bold"/>
                <a:ea typeface="Montserrat Bold"/>
                <a:cs typeface="Montserrat Bold"/>
                <a:sym typeface="Montserrat Bold"/>
              </a:rPr>
              <a:t>Time Management Support for Managers:</a:t>
            </a:r>
          </a:p>
          <a:p>
            <a:pPr algn="l">
              <a:lnSpc>
                <a:spcPts val="2782"/>
              </a:lnSpc>
            </a:pPr>
            <a:r>
              <a:rPr lang="en-US" sz="1987">
                <a:solidFill>
                  <a:srgbClr val="000000"/>
                </a:solidFill>
                <a:latin typeface="Montserrat"/>
                <a:ea typeface="Montserrat"/>
                <a:cs typeface="Montserrat"/>
                <a:sym typeface="Montserrat"/>
              </a:rPr>
              <a:t> Create structured templates and automated reminders to improve efficiency in performance conversations.</a:t>
            </a:r>
          </a:p>
          <a:p>
            <a:pPr algn="l">
              <a:lnSpc>
                <a:spcPts val="2782"/>
              </a:lnSpc>
            </a:pPr>
            <a:endParaRPr lang="en-US" sz="1987">
              <a:solidFill>
                <a:srgbClr val="000000"/>
              </a:solidFill>
              <a:latin typeface="Montserrat"/>
              <a:ea typeface="Montserrat"/>
              <a:cs typeface="Montserrat"/>
              <a:sym typeface="Montserrat"/>
            </a:endParaRPr>
          </a:p>
          <a:p>
            <a:pPr algn="l">
              <a:lnSpc>
                <a:spcPts val="2782"/>
              </a:lnSpc>
            </a:pPr>
            <a:endParaRPr lang="en-US" sz="1987">
              <a:solidFill>
                <a:srgbClr val="000000"/>
              </a:solidFill>
              <a:latin typeface="Montserrat"/>
              <a:ea typeface="Montserrat"/>
              <a:cs typeface="Montserrat"/>
              <a:sym typeface="Montserrat"/>
            </a:endParaRPr>
          </a:p>
        </p:txBody>
      </p:sp>
      <p:grpSp>
        <p:nvGrpSpPr>
          <p:cNvPr id="5" name="Group 5"/>
          <p:cNvGrpSpPr/>
          <p:nvPr/>
        </p:nvGrpSpPr>
        <p:grpSpPr>
          <a:xfrm>
            <a:off x="-3222295" y="342849"/>
            <a:ext cx="17376017" cy="861473"/>
            <a:chOff x="0" y="0"/>
            <a:chExt cx="3575312" cy="177258"/>
          </a:xfrm>
        </p:grpSpPr>
        <p:sp>
          <p:nvSpPr>
            <p:cNvPr id="6" name="Freeform 6"/>
            <p:cNvSpPr/>
            <p:nvPr/>
          </p:nvSpPr>
          <p:spPr>
            <a:xfrm>
              <a:off x="0" y="0"/>
              <a:ext cx="3575312" cy="177258"/>
            </a:xfrm>
            <a:custGeom>
              <a:avLst/>
              <a:gdLst/>
              <a:ahLst/>
              <a:cxnLst/>
              <a:rect l="l" t="t" r="r" b="b"/>
              <a:pathLst>
                <a:path w="3575312" h="177258">
                  <a:moveTo>
                    <a:pt x="0" y="0"/>
                  </a:moveTo>
                  <a:lnTo>
                    <a:pt x="3575312" y="0"/>
                  </a:lnTo>
                  <a:lnTo>
                    <a:pt x="3575312" y="177258"/>
                  </a:lnTo>
                  <a:lnTo>
                    <a:pt x="0" y="177258"/>
                  </a:lnTo>
                  <a:close/>
                </a:path>
              </a:pathLst>
            </a:custGeom>
            <a:solidFill>
              <a:srgbClr val="0C0B98"/>
            </a:solidFill>
          </p:spPr>
          <p:txBody>
            <a:bodyPr/>
            <a:lstStyle/>
            <a:p>
              <a:endParaRPr lang="en-GB"/>
            </a:p>
          </p:txBody>
        </p:sp>
        <p:sp>
          <p:nvSpPr>
            <p:cNvPr id="7" name="TextBox 7"/>
            <p:cNvSpPr txBox="1"/>
            <p:nvPr/>
          </p:nvSpPr>
          <p:spPr>
            <a:xfrm>
              <a:off x="0" y="-38100"/>
              <a:ext cx="3575312" cy="215358"/>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0" y="10086317"/>
            <a:ext cx="18288000" cy="401366"/>
            <a:chOff x="0" y="0"/>
            <a:chExt cx="24384000" cy="535154"/>
          </a:xfrm>
        </p:grpSpPr>
        <p:grpSp>
          <p:nvGrpSpPr>
            <p:cNvPr id="9" name="Group 9"/>
            <p:cNvGrpSpPr/>
            <p:nvPr/>
          </p:nvGrpSpPr>
          <p:grpSpPr>
            <a:xfrm>
              <a:off x="0" y="0"/>
              <a:ext cx="6244115" cy="535154"/>
              <a:chOff x="0" y="0"/>
              <a:chExt cx="1233405" cy="105710"/>
            </a:xfrm>
          </p:grpSpPr>
          <p:sp>
            <p:nvSpPr>
              <p:cNvPr id="10" name="Freeform 10"/>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2036C7"/>
              </a:solidFill>
            </p:spPr>
            <p:txBody>
              <a:bodyPr/>
              <a:lstStyle/>
              <a:p>
                <a:endParaRPr lang="en-GB"/>
              </a:p>
            </p:txBody>
          </p:sp>
          <p:sp>
            <p:nvSpPr>
              <p:cNvPr id="11" name="TextBox 11"/>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18139885" y="0"/>
              <a:ext cx="6244115" cy="535154"/>
              <a:chOff x="0" y="0"/>
              <a:chExt cx="1233405" cy="105710"/>
            </a:xfrm>
          </p:grpSpPr>
          <p:sp>
            <p:nvSpPr>
              <p:cNvPr id="13" name="Freeform 13"/>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F66C4"/>
              </a:solidFill>
            </p:spPr>
            <p:txBody>
              <a:bodyPr/>
              <a:lstStyle/>
              <a:p>
                <a:endParaRPr lang="en-GB"/>
              </a:p>
            </p:txBody>
          </p:sp>
          <p:sp>
            <p:nvSpPr>
              <p:cNvPr id="14" name="TextBox 14"/>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15" name="Group 15"/>
            <p:cNvGrpSpPr/>
            <p:nvPr/>
          </p:nvGrpSpPr>
          <p:grpSpPr>
            <a:xfrm>
              <a:off x="11895770" y="0"/>
              <a:ext cx="6244115" cy="535154"/>
              <a:chOff x="0" y="0"/>
              <a:chExt cx="1233405" cy="105710"/>
            </a:xfrm>
          </p:grpSpPr>
          <p:sp>
            <p:nvSpPr>
              <p:cNvPr id="16" name="Freeform 16"/>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7CA44"/>
              </a:solidFill>
            </p:spPr>
            <p:txBody>
              <a:bodyPr/>
              <a:lstStyle/>
              <a:p>
                <a:endParaRPr lang="en-GB"/>
              </a:p>
            </p:txBody>
          </p:sp>
          <p:sp>
            <p:nvSpPr>
              <p:cNvPr id="17" name="TextBox 17"/>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6244115" y="0"/>
              <a:ext cx="6244115" cy="535154"/>
              <a:chOff x="0" y="0"/>
              <a:chExt cx="1233405" cy="105710"/>
            </a:xfrm>
          </p:grpSpPr>
          <p:sp>
            <p:nvSpPr>
              <p:cNvPr id="19" name="Freeform 19"/>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5EB5C9"/>
              </a:solidFill>
            </p:spPr>
            <p:txBody>
              <a:bodyPr/>
              <a:lstStyle/>
              <a:p>
                <a:endParaRPr lang="en-GB"/>
              </a:p>
            </p:txBody>
          </p:sp>
          <p:sp>
            <p:nvSpPr>
              <p:cNvPr id="20" name="TextBox 20"/>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sp>
        <p:nvSpPr>
          <p:cNvPr id="21" name="Freeform 21"/>
          <p:cNvSpPr/>
          <p:nvPr/>
        </p:nvSpPr>
        <p:spPr>
          <a:xfrm rot="-6373364">
            <a:off x="-716092" y="7786238"/>
            <a:ext cx="4636416" cy="2944124"/>
          </a:xfrm>
          <a:custGeom>
            <a:avLst/>
            <a:gdLst/>
            <a:ahLst/>
            <a:cxnLst/>
            <a:rect l="l" t="t" r="r" b="b"/>
            <a:pathLst>
              <a:path w="4636416" h="2944124">
                <a:moveTo>
                  <a:pt x="0" y="0"/>
                </a:moveTo>
                <a:lnTo>
                  <a:pt x="4636416" y="0"/>
                </a:lnTo>
                <a:lnTo>
                  <a:pt x="4636416" y="2944124"/>
                </a:lnTo>
                <a:lnTo>
                  <a:pt x="0" y="2944124"/>
                </a:lnTo>
                <a:lnTo>
                  <a:pt x="0" y="0"/>
                </a:lnTo>
                <a:close/>
              </a:path>
            </a:pathLst>
          </a:custGeom>
          <a:blipFill>
            <a:blip r:embed="rId4">
              <a:alphaModFix amt="19999"/>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2" name="Freeform 22"/>
          <p:cNvSpPr/>
          <p:nvPr/>
        </p:nvSpPr>
        <p:spPr>
          <a:xfrm>
            <a:off x="1028700" y="2581914"/>
            <a:ext cx="2865828" cy="2661638"/>
          </a:xfrm>
          <a:custGeom>
            <a:avLst/>
            <a:gdLst/>
            <a:ahLst/>
            <a:cxnLst/>
            <a:rect l="l" t="t" r="r" b="b"/>
            <a:pathLst>
              <a:path w="2865828" h="2661638">
                <a:moveTo>
                  <a:pt x="0" y="0"/>
                </a:moveTo>
                <a:lnTo>
                  <a:pt x="2865828" y="0"/>
                </a:lnTo>
                <a:lnTo>
                  <a:pt x="2865828" y="2661638"/>
                </a:lnTo>
                <a:lnTo>
                  <a:pt x="0" y="266163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3" name="TextBox 23"/>
          <p:cNvSpPr txBox="1"/>
          <p:nvPr/>
        </p:nvSpPr>
        <p:spPr>
          <a:xfrm>
            <a:off x="17341588" y="9172575"/>
            <a:ext cx="703064"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23</a:t>
            </a:r>
          </a:p>
        </p:txBody>
      </p:sp>
      <p:sp>
        <p:nvSpPr>
          <p:cNvPr id="24" name="TextBox 24"/>
          <p:cNvSpPr txBox="1"/>
          <p:nvPr/>
        </p:nvSpPr>
        <p:spPr>
          <a:xfrm>
            <a:off x="753190" y="392282"/>
            <a:ext cx="12262484" cy="653887"/>
          </a:xfrm>
          <a:prstGeom prst="rect">
            <a:avLst/>
          </a:prstGeom>
        </p:spPr>
        <p:txBody>
          <a:bodyPr lIns="0" tIns="0" rIns="0" bIns="0" rtlCol="0" anchor="t">
            <a:spAutoFit/>
          </a:bodyPr>
          <a:lstStyle/>
          <a:p>
            <a:pPr algn="l">
              <a:lnSpc>
                <a:spcPts val="5328"/>
              </a:lnSpc>
            </a:pPr>
            <a:r>
              <a:rPr lang="en-US" sz="3806" b="1" spc="-255">
                <a:solidFill>
                  <a:srgbClr val="FFFFFF"/>
                </a:solidFill>
                <a:latin typeface="Garet Bold"/>
                <a:ea typeface="Garet Bold"/>
                <a:cs typeface="Garet Bold"/>
                <a:sym typeface="Garet Bold"/>
              </a:rPr>
              <a:t>Practical Recommendations</a:t>
            </a:r>
          </a:p>
        </p:txBody>
      </p:sp>
      <p:grpSp>
        <p:nvGrpSpPr>
          <p:cNvPr id="25" name="Group 25"/>
          <p:cNvGrpSpPr/>
          <p:nvPr/>
        </p:nvGrpSpPr>
        <p:grpSpPr>
          <a:xfrm>
            <a:off x="14683398" y="310329"/>
            <a:ext cx="4420191" cy="893993"/>
            <a:chOff x="0" y="0"/>
            <a:chExt cx="909504" cy="183949"/>
          </a:xfrm>
        </p:grpSpPr>
        <p:sp>
          <p:nvSpPr>
            <p:cNvPr id="26" name="Freeform 26"/>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27" name="TextBox 27"/>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a:off x="15254091" y="406502"/>
            <a:ext cx="2463215" cy="622198"/>
            <a:chOff x="0" y="0"/>
            <a:chExt cx="3284287" cy="829597"/>
          </a:xfrm>
        </p:grpSpPr>
        <p:sp>
          <p:nvSpPr>
            <p:cNvPr id="3" name="Freeform 3"/>
            <p:cNvSpPr/>
            <p:nvPr/>
          </p:nvSpPr>
          <p:spPr>
            <a:xfrm>
              <a:off x="0" y="0"/>
              <a:ext cx="749636" cy="829597"/>
            </a:xfrm>
            <a:custGeom>
              <a:avLst/>
              <a:gdLst/>
              <a:ahLst/>
              <a:cxnLst/>
              <a:rect l="l" t="t" r="r" b="b"/>
              <a:pathLst>
                <a:path w="749636" h="829597">
                  <a:moveTo>
                    <a:pt x="0" y="0"/>
                  </a:moveTo>
                  <a:lnTo>
                    <a:pt x="749636" y="0"/>
                  </a:lnTo>
                  <a:lnTo>
                    <a:pt x="749636" y="829597"/>
                  </a:lnTo>
                  <a:lnTo>
                    <a:pt x="0" y="829597"/>
                  </a:lnTo>
                  <a:lnTo>
                    <a:pt x="0" y="0"/>
                  </a:lnTo>
                  <a:close/>
                </a:path>
              </a:pathLst>
            </a:custGeom>
            <a:blipFill>
              <a:blip r:embed="rId2"/>
              <a:stretch>
                <a:fillRect/>
              </a:stretch>
            </a:blipFill>
          </p:spPr>
          <p:txBody>
            <a:bodyPr/>
            <a:lstStyle/>
            <a:p>
              <a:endParaRPr lang="en-GB"/>
            </a:p>
          </p:txBody>
        </p:sp>
        <p:sp>
          <p:nvSpPr>
            <p:cNvPr id="4" name="Freeform 4"/>
            <p:cNvSpPr/>
            <p:nvPr/>
          </p:nvSpPr>
          <p:spPr>
            <a:xfrm>
              <a:off x="1204042" y="0"/>
              <a:ext cx="2080245" cy="829597"/>
            </a:xfrm>
            <a:custGeom>
              <a:avLst/>
              <a:gdLst/>
              <a:ahLst/>
              <a:cxnLst/>
              <a:rect l="l" t="t" r="r" b="b"/>
              <a:pathLst>
                <a:path w="2080245" h="829597">
                  <a:moveTo>
                    <a:pt x="0" y="0"/>
                  </a:moveTo>
                  <a:lnTo>
                    <a:pt x="2080245" y="0"/>
                  </a:lnTo>
                  <a:lnTo>
                    <a:pt x="2080245" y="829597"/>
                  </a:lnTo>
                  <a:lnTo>
                    <a:pt x="0" y="829597"/>
                  </a:lnTo>
                  <a:lnTo>
                    <a:pt x="0" y="0"/>
                  </a:lnTo>
                  <a:close/>
                </a:path>
              </a:pathLst>
            </a:custGeom>
            <a:blipFill>
              <a:blip r:embed="rId3"/>
              <a:stretch>
                <a:fillRect/>
              </a:stretch>
            </a:blipFill>
          </p:spPr>
          <p:txBody>
            <a:bodyPr/>
            <a:lstStyle/>
            <a:p>
              <a:endParaRPr lang="en-GB"/>
            </a:p>
          </p:txBody>
        </p:sp>
      </p:grpSp>
      <p:sp>
        <p:nvSpPr>
          <p:cNvPr id="5" name="TextBox 5"/>
          <p:cNvSpPr txBox="1"/>
          <p:nvPr/>
        </p:nvSpPr>
        <p:spPr>
          <a:xfrm>
            <a:off x="5124556" y="2418400"/>
            <a:ext cx="11994999" cy="6406767"/>
          </a:xfrm>
          <a:prstGeom prst="rect">
            <a:avLst/>
          </a:prstGeom>
        </p:spPr>
        <p:txBody>
          <a:bodyPr lIns="0" tIns="0" rIns="0" bIns="0" rtlCol="0" anchor="t">
            <a:spAutoFit/>
          </a:bodyPr>
          <a:lstStyle/>
          <a:p>
            <a:pPr algn="l">
              <a:lnSpc>
                <a:spcPts val="3388"/>
              </a:lnSpc>
            </a:pPr>
            <a:r>
              <a:rPr lang="en-US" sz="2420">
                <a:solidFill>
                  <a:srgbClr val="000000"/>
                </a:solidFill>
                <a:latin typeface="Montserrat"/>
                <a:ea typeface="Montserrat"/>
                <a:cs typeface="Montserrat"/>
                <a:sym typeface="Montserrat"/>
              </a:rPr>
              <a:t>Unilever uses a </a:t>
            </a:r>
            <a:r>
              <a:rPr lang="en-US" sz="2420" b="1">
                <a:solidFill>
                  <a:srgbClr val="000000"/>
                </a:solidFill>
                <a:latin typeface="Montserrat Bold"/>
                <a:ea typeface="Montserrat Bold"/>
                <a:cs typeface="Montserrat Bold"/>
                <a:sym typeface="Montserrat Bold"/>
              </a:rPr>
              <a:t>modern, continuous performance system</a:t>
            </a:r>
            <a:r>
              <a:rPr lang="en-US" sz="2420">
                <a:solidFill>
                  <a:srgbClr val="000000"/>
                </a:solidFill>
                <a:latin typeface="Montserrat"/>
                <a:ea typeface="Montserrat"/>
                <a:cs typeface="Montserrat"/>
                <a:sym typeface="Montserrat"/>
              </a:rPr>
              <a:t> supported by digital tools and aligned to the </a:t>
            </a:r>
            <a:r>
              <a:rPr lang="en-US" sz="2420" b="1">
                <a:solidFill>
                  <a:srgbClr val="65A6FE"/>
                </a:solidFill>
                <a:latin typeface="Montserrat Bold"/>
                <a:ea typeface="Montserrat Bold"/>
                <a:cs typeface="Montserrat Bold"/>
                <a:sym typeface="Montserrat Bold"/>
              </a:rPr>
              <a:t>Compass strategy.</a:t>
            </a:r>
          </a:p>
          <a:p>
            <a:pPr algn="l">
              <a:lnSpc>
                <a:spcPts val="3388"/>
              </a:lnSpc>
            </a:pPr>
            <a:endParaRPr lang="en-US" sz="2420" b="1">
              <a:solidFill>
                <a:srgbClr val="65A6FE"/>
              </a:solidFill>
              <a:latin typeface="Montserrat Bold"/>
              <a:ea typeface="Montserrat Bold"/>
              <a:cs typeface="Montserrat Bold"/>
              <a:sym typeface="Montserrat Bold"/>
            </a:endParaRPr>
          </a:p>
          <a:p>
            <a:pPr algn="l">
              <a:lnSpc>
                <a:spcPts val="3388"/>
              </a:lnSpc>
            </a:pPr>
            <a:r>
              <a:rPr lang="en-US" sz="2420">
                <a:solidFill>
                  <a:srgbClr val="000000"/>
                </a:solidFill>
                <a:latin typeface="Montserrat"/>
                <a:ea typeface="Montserrat"/>
                <a:cs typeface="Montserrat"/>
                <a:sym typeface="Montserrat"/>
              </a:rPr>
              <a:t>Line managers play a central role in coaching, feedback, and career development.</a:t>
            </a:r>
          </a:p>
          <a:p>
            <a:pPr algn="l">
              <a:lnSpc>
                <a:spcPts val="3388"/>
              </a:lnSpc>
            </a:pPr>
            <a:endParaRPr lang="en-US" sz="2420">
              <a:solidFill>
                <a:srgbClr val="000000"/>
              </a:solidFill>
              <a:latin typeface="Montserrat"/>
              <a:ea typeface="Montserrat"/>
              <a:cs typeface="Montserrat"/>
              <a:sym typeface="Montserrat"/>
            </a:endParaRPr>
          </a:p>
          <a:p>
            <a:pPr algn="l">
              <a:lnSpc>
                <a:spcPts val="3388"/>
              </a:lnSpc>
            </a:pPr>
            <a:r>
              <a:rPr lang="en-US" sz="2420">
                <a:solidFill>
                  <a:srgbClr val="000000"/>
                </a:solidFill>
                <a:latin typeface="Montserrat"/>
                <a:ea typeface="Montserrat"/>
                <a:cs typeface="Montserrat"/>
                <a:sym typeface="Montserrat"/>
              </a:rPr>
              <a:t>Performance management </a:t>
            </a:r>
            <a:r>
              <a:rPr lang="en-US" sz="2420" b="1">
                <a:solidFill>
                  <a:srgbClr val="FF66C4"/>
                </a:solidFill>
                <a:latin typeface="Montserrat Bold"/>
                <a:ea typeface="Montserrat Bold"/>
                <a:cs typeface="Montserrat Bold"/>
                <a:sym typeface="Montserrat Bold"/>
              </a:rPr>
              <a:t>directly supports</a:t>
            </a:r>
            <a:r>
              <a:rPr lang="en-US" sz="2420">
                <a:solidFill>
                  <a:srgbClr val="000000"/>
                </a:solidFill>
                <a:latin typeface="Montserrat"/>
                <a:ea typeface="Montserrat"/>
                <a:cs typeface="Montserrat"/>
                <a:sym typeface="Montserrat"/>
              </a:rPr>
              <a:t> sustainability, leadership development, innovation, and global competitiveness.</a:t>
            </a:r>
          </a:p>
          <a:p>
            <a:pPr algn="l">
              <a:lnSpc>
                <a:spcPts val="3388"/>
              </a:lnSpc>
            </a:pPr>
            <a:endParaRPr lang="en-US" sz="2420">
              <a:solidFill>
                <a:srgbClr val="000000"/>
              </a:solidFill>
              <a:latin typeface="Montserrat"/>
              <a:ea typeface="Montserrat"/>
              <a:cs typeface="Montserrat"/>
              <a:sym typeface="Montserrat"/>
            </a:endParaRPr>
          </a:p>
          <a:p>
            <a:pPr algn="l">
              <a:lnSpc>
                <a:spcPts val="3388"/>
              </a:lnSpc>
            </a:pPr>
            <a:r>
              <a:rPr lang="en-US" sz="2420">
                <a:solidFill>
                  <a:srgbClr val="000000"/>
                </a:solidFill>
                <a:latin typeface="Montserrat"/>
                <a:ea typeface="Montserrat"/>
                <a:cs typeface="Montserrat"/>
                <a:sym typeface="Montserrat"/>
              </a:rPr>
              <a:t>Challenges include global consistency, manager capability, digital adoption, and cultural differences.</a:t>
            </a:r>
          </a:p>
          <a:p>
            <a:pPr algn="l">
              <a:lnSpc>
                <a:spcPts val="3388"/>
              </a:lnSpc>
            </a:pPr>
            <a:endParaRPr lang="en-US" sz="2420">
              <a:solidFill>
                <a:srgbClr val="000000"/>
              </a:solidFill>
              <a:latin typeface="Montserrat"/>
              <a:ea typeface="Montserrat"/>
              <a:cs typeface="Montserrat"/>
              <a:sym typeface="Montserrat"/>
            </a:endParaRPr>
          </a:p>
          <a:p>
            <a:pPr algn="l">
              <a:lnSpc>
                <a:spcPts val="3388"/>
              </a:lnSpc>
            </a:pPr>
            <a:r>
              <a:rPr lang="en-US" sz="2420">
                <a:solidFill>
                  <a:srgbClr val="000000"/>
                </a:solidFill>
                <a:latin typeface="Montserrat"/>
                <a:ea typeface="Montserrat"/>
                <a:cs typeface="Montserrat"/>
                <a:sym typeface="Montserrat"/>
              </a:rPr>
              <a:t>Recommended solutions strengthen fairness, capability, digital maturity, and engagement.</a:t>
            </a:r>
          </a:p>
          <a:p>
            <a:pPr algn="l">
              <a:lnSpc>
                <a:spcPts val="3388"/>
              </a:lnSpc>
            </a:pPr>
            <a:endParaRPr lang="en-US" sz="2420">
              <a:solidFill>
                <a:srgbClr val="000000"/>
              </a:solidFill>
              <a:latin typeface="Montserrat"/>
              <a:ea typeface="Montserrat"/>
              <a:cs typeface="Montserrat"/>
              <a:sym typeface="Montserrat"/>
            </a:endParaRPr>
          </a:p>
        </p:txBody>
      </p:sp>
      <p:grpSp>
        <p:nvGrpSpPr>
          <p:cNvPr id="6" name="Group 6"/>
          <p:cNvGrpSpPr/>
          <p:nvPr/>
        </p:nvGrpSpPr>
        <p:grpSpPr>
          <a:xfrm>
            <a:off x="-3222295" y="342849"/>
            <a:ext cx="17376017" cy="861473"/>
            <a:chOff x="0" y="0"/>
            <a:chExt cx="3575312" cy="177258"/>
          </a:xfrm>
        </p:grpSpPr>
        <p:sp>
          <p:nvSpPr>
            <p:cNvPr id="7" name="Freeform 7"/>
            <p:cNvSpPr/>
            <p:nvPr/>
          </p:nvSpPr>
          <p:spPr>
            <a:xfrm>
              <a:off x="0" y="0"/>
              <a:ext cx="3575312" cy="177258"/>
            </a:xfrm>
            <a:custGeom>
              <a:avLst/>
              <a:gdLst/>
              <a:ahLst/>
              <a:cxnLst/>
              <a:rect l="l" t="t" r="r" b="b"/>
              <a:pathLst>
                <a:path w="3575312" h="177258">
                  <a:moveTo>
                    <a:pt x="0" y="0"/>
                  </a:moveTo>
                  <a:lnTo>
                    <a:pt x="3575312" y="0"/>
                  </a:lnTo>
                  <a:lnTo>
                    <a:pt x="3575312" y="177258"/>
                  </a:lnTo>
                  <a:lnTo>
                    <a:pt x="0" y="177258"/>
                  </a:lnTo>
                  <a:close/>
                </a:path>
              </a:pathLst>
            </a:custGeom>
            <a:solidFill>
              <a:srgbClr val="0C0B98"/>
            </a:solidFill>
          </p:spPr>
          <p:txBody>
            <a:bodyPr/>
            <a:lstStyle/>
            <a:p>
              <a:endParaRPr lang="en-GB"/>
            </a:p>
          </p:txBody>
        </p:sp>
        <p:sp>
          <p:nvSpPr>
            <p:cNvPr id="8" name="TextBox 8"/>
            <p:cNvSpPr txBox="1"/>
            <p:nvPr/>
          </p:nvSpPr>
          <p:spPr>
            <a:xfrm>
              <a:off x="0" y="-38100"/>
              <a:ext cx="3575312" cy="215358"/>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0" y="10086317"/>
            <a:ext cx="18288000" cy="401366"/>
            <a:chOff x="0" y="0"/>
            <a:chExt cx="24384000" cy="535154"/>
          </a:xfrm>
        </p:grpSpPr>
        <p:grpSp>
          <p:nvGrpSpPr>
            <p:cNvPr id="10" name="Group 10"/>
            <p:cNvGrpSpPr/>
            <p:nvPr/>
          </p:nvGrpSpPr>
          <p:grpSpPr>
            <a:xfrm>
              <a:off x="0" y="0"/>
              <a:ext cx="6244115" cy="535154"/>
              <a:chOff x="0" y="0"/>
              <a:chExt cx="1233405" cy="105710"/>
            </a:xfrm>
          </p:grpSpPr>
          <p:sp>
            <p:nvSpPr>
              <p:cNvPr id="11" name="Freeform 11"/>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2036C7"/>
              </a:solidFill>
            </p:spPr>
            <p:txBody>
              <a:bodyPr/>
              <a:lstStyle/>
              <a:p>
                <a:endParaRPr lang="en-GB"/>
              </a:p>
            </p:txBody>
          </p:sp>
          <p:sp>
            <p:nvSpPr>
              <p:cNvPr id="12" name="TextBox 12"/>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18139885" y="0"/>
              <a:ext cx="6244115" cy="535154"/>
              <a:chOff x="0" y="0"/>
              <a:chExt cx="1233405" cy="105710"/>
            </a:xfrm>
          </p:grpSpPr>
          <p:sp>
            <p:nvSpPr>
              <p:cNvPr id="14" name="Freeform 14"/>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F66C4"/>
              </a:solidFill>
            </p:spPr>
            <p:txBody>
              <a:bodyPr/>
              <a:lstStyle/>
              <a:p>
                <a:endParaRPr lang="en-GB"/>
              </a:p>
            </p:txBody>
          </p:sp>
          <p:sp>
            <p:nvSpPr>
              <p:cNvPr id="15" name="TextBox 15"/>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16" name="Group 16"/>
            <p:cNvGrpSpPr/>
            <p:nvPr/>
          </p:nvGrpSpPr>
          <p:grpSpPr>
            <a:xfrm>
              <a:off x="11895770" y="0"/>
              <a:ext cx="6244115" cy="535154"/>
              <a:chOff x="0" y="0"/>
              <a:chExt cx="1233405" cy="105710"/>
            </a:xfrm>
          </p:grpSpPr>
          <p:sp>
            <p:nvSpPr>
              <p:cNvPr id="17" name="Freeform 17"/>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7CA44"/>
              </a:solidFill>
            </p:spPr>
            <p:txBody>
              <a:bodyPr/>
              <a:lstStyle/>
              <a:p>
                <a:endParaRPr lang="en-GB"/>
              </a:p>
            </p:txBody>
          </p:sp>
          <p:sp>
            <p:nvSpPr>
              <p:cNvPr id="18" name="TextBox 18"/>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19" name="Group 19"/>
            <p:cNvGrpSpPr/>
            <p:nvPr/>
          </p:nvGrpSpPr>
          <p:grpSpPr>
            <a:xfrm>
              <a:off x="6244115" y="0"/>
              <a:ext cx="6244115" cy="535154"/>
              <a:chOff x="0" y="0"/>
              <a:chExt cx="1233405" cy="105710"/>
            </a:xfrm>
          </p:grpSpPr>
          <p:sp>
            <p:nvSpPr>
              <p:cNvPr id="20" name="Freeform 20"/>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5EB5C9"/>
              </a:solidFill>
            </p:spPr>
            <p:txBody>
              <a:bodyPr/>
              <a:lstStyle/>
              <a:p>
                <a:endParaRPr lang="en-GB"/>
              </a:p>
            </p:txBody>
          </p:sp>
          <p:sp>
            <p:nvSpPr>
              <p:cNvPr id="21" name="TextBox 21"/>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sp>
        <p:nvSpPr>
          <p:cNvPr id="22" name="TextBox 22"/>
          <p:cNvSpPr txBox="1"/>
          <p:nvPr/>
        </p:nvSpPr>
        <p:spPr>
          <a:xfrm>
            <a:off x="17259300" y="9172575"/>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24</a:t>
            </a:r>
          </a:p>
        </p:txBody>
      </p:sp>
      <p:sp>
        <p:nvSpPr>
          <p:cNvPr id="23" name="TextBox 23"/>
          <p:cNvSpPr txBox="1"/>
          <p:nvPr/>
        </p:nvSpPr>
        <p:spPr>
          <a:xfrm>
            <a:off x="1028700" y="374813"/>
            <a:ext cx="12262484" cy="653887"/>
          </a:xfrm>
          <a:prstGeom prst="rect">
            <a:avLst/>
          </a:prstGeom>
        </p:spPr>
        <p:txBody>
          <a:bodyPr lIns="0" tIns="0" rIns="0" bIns="0" rtlCol="0" anchor="t">
            <a:spAutoFit/>
          </a:bodyPr>
          <a:lstStyle/>
          <a:p>
            <a:pPr algn="l">
              <a:lnSpc>
                <a:spcPts val="5328"/>
              </a:lnSpc>
            </a:pPr>
            <a:r>
              <a:rPr lang="en-US" sz="3806" b="1" spc="-255">
                <a:solidFill>
                  <a:srgbClr val="FFFFFF"/>
                </a:solidFill>
                <a:latin typeface="Garet Bold"/>
                <a:ea typeface="Garet Bold"/>
                <a:cs typeface="Garet Bold"/>
                <a:sym typeface="Garet Bold"/>
              </a:rPr>
              <a:t>Summary</a:t>
            </a:r>
          </a:p>
        </p:txBody>
      </p:sp>
      <p:sp>
        <p:nvSpPr>
          <p:cNvPr id="24" name="Freeform 24"/>
          <p:cNvSpPr/>
          <p:nvPr/>
        </p:nvSpPr>
        <p:spPr>
          <a:xfrm>
            <a:off x="1296015" y="3733365"/>
            <a:ext cx="2548437" cy="2820270"/>
          </a:xfrm>
          <a:custGeom>
            <a:avLst/>
            <a:gdLst/>
            <a:ahLst/>
            <a:cxnLst/>
            <a:rect l="l" t="t" r="r" b="b"/>
            <a:pathLst>
              <a:path w="2548437" h="2820270">
                <a:moveTo>
                  <a:pt x="0" y="0"/>
                </a:moveTo>
                <a:lnTo>
                  <a:pt x="2548437" y="0"/>
                </a:lnTo>
                <a:lnTo>
                  <a:pt x="2548437" y="2820270"/>
                </a:lnTo>
                <a:lnTo>
                  <a:pt x="0" y="2820270"/>
                </a:lnTo>
                <a:lnTo>
                  <a:pt x="0" y="0"/>
                </a:lnTo>
                <a:close/>
              </a:path>
            </a:pathLst>
          </a:custGeom>
          <a:blipFill>
            <a:blip r:embed="rId2"/>
            <a:stretch>
              <a:fillRect/>
            </a:stretch>
          </a:blipFill>
        </p:spPr>
        <p:txBody>
          <a:bodyPr/>
          <a:lstStyle/>
          <a:p>
            <a:endParaRPr lang="en-GB"/>
          </a:p>
        </p:txBody>
      </p:sp>
      <p:grpSp>
        <p:nvGrpSpPr>
          <p:cNvPr id="25" name="Group 25"/>
          <p:cNvGrpSpPr/>
          <p:nvPr/>
        </p:nvGrpSpPr>
        <p:grpSpPr>
          <a:xfrm>
            <a:off x="14683398" y="310329"/>
            <a:ext cx="4420191" cy="893993"/>
            <a:chOff x="0" y="0"/>
            <a:chExt cx="909504" cy="183949"/>
          </a:xfrm>
        </p:grpSpPr>
        <p:sp>
          <p:nvSpPr>
            <p:cNvPr id="26" name="Freeform 26"/>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27" name="TextBox 27"/>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a:off x="0" y="10021551"/>
            <a:ext cx="18288000" cy="306929"/>
            <a:chOff x="0" y="0"/>
            <a:chExt cx="24384000" cy="409238"/>
          </a:xfrm>
        </p:grpSpPr>
        <p:grpSp>
          <p:nvGrpSpPr>
            <p:cNvPr id="3" name="Group 3"/>
            <p:cNvGrpSpPr/>
            <p:nvPr/>
          </p:nvGrpSpPr>
          <p:grpSpPr>
            <a:xfrm>
              <a:off x="0" y="0"/>
              <a:ext cx="6244115" cy="409238"/>
              <a:chOff x="0" y="0"/>
              <a:chExt cx="1233405" cy="80837"/>
            </a:xfrm>
          </p:grpSpPr>
          <p:sp>
            <p:nvSpPr>
              <p:cNvPr id="4" name="Freeform 4"/>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2036C7"/>
              </a:solidFill>
            </p:spPr>
            <p:txBody>
              <a:bodyPr/>
              <a:lstStyle/>
              <a:p>
                <a:endParaRPr lang="en-GB"/>
              </a:p>
            </p:txBody>
          </p:sp>
          <p:sp>
            <p:nvSpPr>
              <p:cNvPr id="5" name="TextBox 5"/>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8139885" y="0"/>
              <a:ext cx="6244115" cy="409238"/>
              <a:chOff x="0" y="0"/>
              <a:chExt cx="1233405" cy="80837"/>
            </a:xfrm>
          </p:grpSpPr>
          <p:sp>
            <p:nvSpPr>
              <p:cNvPr id="7" name="Freeform 7"/>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F66C4"/>
              </a:solidFill>
            </p:spPr>
            <p:txBody>
              <a:bodyPr/>
              <a:lstStyle/>
              <a:p>
                <a:endParaRPr lang="en-GB"/>
              </a:p>
            </p:txBody>
          </p:sp>
          <p:sp>
            <p:nvSpPr>
              <p:cNvPr id="8" name="TextBox 8"/>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1895770" y="0"/>
              <a:ext cx="6244115" cy="409238"/>
              <a:chOff x="0" y="0"/>
              <a:chExt cx="1233405" cy="80837"/>
            </a:xfrm>
          </p:grpSpPr>
          <p:sp>
            <p:nvSpPr>
              <p:cNvPr id="10" name="Freeform 10"/>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7CA44"/>
              </a:solidFill>
            </p:spPr>
            <p:txBody>
              <a:bodyPr/>
              <a:lstStyle/>
              <a:p>
                <a:endParaRPr lang="en-GB"/>
              </a:p>
            </p:txBody>
          </p:sp>
          <p:sp>
            <p:nvSpPr>
              <p:cNvPr id="11" name="TextBox 11"/>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6244115" y="0"/>
              <a:ext cx="6244115" cy="409238"/>
              <a:chOff x="0" y="0"/>
              <a:chExt cx="1233405" cy="80837"/>
            </a:xfrm>
          </p:grpSpPr>
          <p:sp>
            <p:nvSpPr>
              <p:cNvPr id="13" name="Freeform 13"/>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5EB5C9"/>
              </a:solidFill>
            </p:spPr>
            <p:txBody>
              <a:bodyPr/>
              <a:lstStyle/>
              <a:p>
                <a:endParaRPr lang="en-GB"/>
              </a:p>
            </p:txBody>
          </p:sp>
          <p:sp>
            <p:nvSpPr>
              <p:cNvPr id="14" name="TextBox 14"/>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sp>
        <p:nvSpPr>
          <p:cNvPr id="15" name="Freeform 15"/>
          <p:cNvSpPr/>
          <p:nvPr/>
        </p:nvSpPr>
        <p:spPr>
          <a:xfrm>
            <a:off x="0" y="-1232344"/>
            <a:ext cx="18288000" cy="9012314"/>
          </a:xfrm>
          <a:custGeom>
            <a:avLst/>
            <a:gdLst/>
            <a:ahLst/>
            <a:cxnLst/>
            <a:rect l="l" t="t" r="r" b="b"/>
            <a:pathLst>
              <a:path w="18288000" h="9012314">
                <a:moveTo>
                  <a:pt x="0" y="0"/>
                </a:moveTo>
                <a:lnTo>
                  <a:pt x="18288000" y="0"/>
                </a:lnTo>
                <a:lnTo>
                  <a:pt x="18288000" y="9012314"/>
                </a:lnTo>
                <a:lnTo>
                  <a:pt x="0" y="9012314"/>
                </a:lnTo>
                <a:lnTo>
                  <a:pt x="0" y="0"/>
                </a:lnTo>
                <a:close/>
              </a:path>
            </a:pathLst>
          </a:custGeom>
          <a:blipFill>
            <a:blip r:embed="rId3">
              <a:alphaModFix amt="35000"/>
            </a:blip>
            <a:stretch>
              <a:fillRect t="-21979" b="-13217"/>
            </a:stretch>
          </a:blipFill>
        </p:spPr>
        <p:txBody>
          <a:bodyPr/>
          <a:lstStyle/>
          <a:p>
            <a:endParaRPr lang="en-GB"/>
          </a:p>
        </p:txBody>
      </p:sp>
      <p:sp>
        <p:nvSpPr>
          <p:cNvPr id="16" name="Freeform 16"/>
          <p:cNvSpPr/>
          <p:nvPr/>
        </p:nvSpPr>
        <p:spPr>
          <a:xfrm>
            <a:off x="14805976" y="454818"/>
            <a:ext cx="658988" cy="729280"/>
          </a:xfrm>
          <a:custGeom>
            <a:avLst/>
            <a:gdLst/>
            <a:ahLst/>
            <a:cxnLst/>
            <a:rect l="l" t="t" r="r" b="b"/>
            <a:pathLst>
              <a:path w="658988" h="729280">
                <a:moveTo>
                  <a:pt x="0" y="0"/>
                </a:moveTo>
                <a:lnTo>
                  <a:pt x="658988" y="0"/>
                </a:lnTo>
                <a:lnTo>
                  <a:pt x="658988" y="729280"/>
                </a:lnTo>
                <a:lnTo>
                  <a:pt x="0" y="729280"/>
                </a:lnTo>
                <a:lnTo>
                  <a:pt x="0" y="0"/>
                </a:lnTo>
                <a:close/>
              </a:path>
            </a:pathLst>
          </a:custGeom>
          <a:blipFill>
            <a:blip r:embed="rId4"/>
            <a:stretch>
              <a:fillRect/>
            </a:stretch>
          </a:blipFill>
        </p:spPr>
        <p:txBody>
          <a:bodyPr/>
          <a:lstStyle/>
          <a:p>
            <a:endParaRPr lang="en-GB"/>
          </a:p>
        </p:txBody>
      </p:sp>
      <p:sp>
        <p:nvSpPr>
          <p:cNvPr id="17" name="Freeform 17"/>
          <p:cNvSpPr/>
          <p:nvPr/>
        </p:nvSpPr>
        <p:spPr>
          <a:xfrm>
            <a:off x="15864423" y="454818"/>
            <a:ext cx="1828697" cy="729280"/>
          </a:xfrm>
          <a:custGeom>
            <a:avLst/>
            <a:gdLst/>
            <a:ahLst/>
            <a:cxnLst/>
            <a:rect l="l" t="t" r="r" b="b"/>
            <a:pathLst>
              <a:path w="1828697" h="729280">
                <a:moveTo>
                  <a:pt x="0" y="0"/>
                </a:moveTo>
                <a:lnTo>
                  <a:pt x="1828697" y="0"/>
                </a:lnTo>
                <a:lnTo>
                  <a:pt x="1828697" y="729280"/>
                </a:lnTo>
                <a:lnTo>
                  <a:pt x="0" y="729280"/>
                </a:lnTo>
                <a:lnTo>
                  <a:pt x="0" y="0"/>
                </a:lnTo>
                <a:close/>
              </a:path>
            </a:pathLst>
          </a:custGeom>
          <a:blipFill>
            <a:blip r:embed="rId5"/>
            <a:stretch>
              <a:fillRect/>
            </a:stretch>
          </a:blipFill>
        </p:spPr>
        <p:txBody>
          <a:bodyPr/>
          <a:lstStyle/>
          <a:p>
            <a:endParaRPr lang="en-GB"/>
          </a:p>
        </p:txBody>
      </p:sp>
      <p:sp>
        <p:nvSpPr>
          <p:cNvPr id="18" name="TextBox 18"/>
          <p:cNvSpPr txBox="1"/>
          <p:nvPr/>
        </p:nvSpPr>
        <p:spPr>
          <a:xfrm>
            <a:off x="9821139" y="6069572"/>
            <a:ext cx="7438161" cy="1674393"/>
          </a:xfrm>
          <a:prstGeom prst="rect">
            <a:avLst/>
          </a:prstGeom>
        </p:spPr>
        <p:txBody>
          <a:bodyPr lIns="0" tIns="0" rIns="0" bIns="0" rtlCol="0" anchor="t">
            <a:spAutoFit/>
          </a:bodyPr>
          <a:lstStyle/>
          <a:p>
            <a:pPr algn="l">
              <a:lnSpc>
                <a:spcPts val="13785"/>
              </a:lnSpc>
            </a:pPr>
            <a:r>
              <a:rPr lang="en-US" sz="9846" b="1">
                <a:solidFill>
                  <a:srgbClr val="0C0B98"/>
                </a:solidFill>
                <a:latin typeface="Garet Bold"/>
                <a:ea typeface="Garet Bold"/>
                <a:cs typeface="Garet Bold"/>
                <a:sym typeface="Garet Bold"/>
              </a:rPr>
              <a:t>Q&amp;A Time!</a:t>
            </a:r>
          </a:p>
        </p:txBody>
      </p:sp>
      <p:grpSp>
        <p:nvGrpSpPr>
          <p:cNvPr id="19" name="Group 19"/>
          <p:cNvGrpSpPr/>
          <p:nvPr/>
        </p:nvGrpSpPr>
        <p:grpSpPr>
          <a:xfrm>
            <a:off x="-90005" y="6250547"/>
            <a:ext cx="18546243" cy="1493418"/>
            <a:chOff x="0" y="0"/>
            <a:chExt cx="3816099" cy="307288"/>
          </a:xfrm>
        </p:grpSpPr>
        <p:sp>
          <p:nvSpPr>
            <p:cNvPr id="20" name="Freeform 20"/>
            <p:cNvSpPr/>
            <p:nvPr/>
          </p:nvSpPr>
          <p:spPr>
            <a:xfrm>
              <a:off x="0" y="0"/>
              <a:ext cx="3816099" cy="307288"/>
            </a:xfrm>
            <a:custGeom>
              <a:avLst/>
              <a:gdLst/>
              <a:ahLst/>
              <a:cxnLst/>
              <a:rect l="l" t="t" r="r" b="b"/>
              <a:pathLst>
                <a:path w="3816099" h="307288">
                  <a:moveTo>
                    <a:pt x="8153" y="0"/>
                  </a:moveTo>
                  <a:lnTo>
                    <a:pt x="3807946" y="0"/>
                  </a:lnTo>
                  <a:cubicBezTo>
                    <a:pt x="3810109" y="0"/>
                    <a:pt x="3812182" y="859"/>
                    <a:pt x="3813711" y="2388"/>
                  </a:cubicBezTo>
                  <a:cubicBezTo>
                    <a:pt x="3815240" y="3917"/>
                    <a:pt x="3816099" y="5991"/>
                    <a:pt x="3816099" y="8153"/>
                  </a:cubicBezTo>
                  <a:lnTo>
                    <a:pt x="3816099" y="299134"/>
                  </a:lnTo>
                  <a:cubicBezTo>
                    <a:pt x="3816099" y="303637"/>
                    <a:pt x="3812449" y="307288"/>
                    <a:pt x="3807946" y="307288"/>
                  </a:cubicBezTo>
                  <a:lnTo>
                    <a:pt x="8153" y="307288"/>
                  </a:lnTo>
                  <a:cubicBezTo>
                    <a:pt x="5991" y="307288"/>
                    <a:pt x="3917" y="306429"/>
                    <a:pt x="2388" y="304900"/>
                  </a:cubicBezTo>
                  <a:cubicBezTo>
                    <a:pt x="859" y="303371"/>
                    <a:pt x="0" y="301297"/>
                    <a:pt x="0" y="299134"/>
                  </a:cubicBezTo>
                  <a:lnTo>
                    <a:pt x="0" y="8153"/>
                  </a:lnTo>
                  <a:cubicBezTo>
                    <a:pt x="0" y="5991"/>
                    <a:pt x="859" y="3917"/>
                    <a:pt x="2388" y="2388"/>
                  </a:cubicBezTo>
                  <a:cubicBezTo>
                    <a:pt x="3917" y="859"/>
                    <a:pt x="5991" y="0"/>
                    <a:pt x="8153" y="0"/>
                  </a:cubicBezTo>
                  <a:close/>
                </a:path>
              </a:pathLst>
            </a:custGeom>
            <a:solidFill>
              <a:srgbClr val="5EB5C9">
                <a:alpha val="23922"/>
              </a:srgbClr>
            </a:solidFill>
          </p:spPr>
          <p:txBody>
            <a:bodyPr/>
            <a:lstStyle/>
            <a:p>
              <a:endParaRPr lang="en-GB"/>
            </a:p>
          </p:txBody>
        </p:sp>
        <p:sp>
          <p:nvSpPr>
            <p:cNvPr id="21" name="TextBox 21"/>
            <p:cNvSpPr txBox="1"/>
            <p:nvPr/>
          </p:nvSpPr>
          <p:spPr>
            <a:xfrm>
              <a:off x="0" y="-38100"/>
              <a:ext cx="3816099" cy="345388"/>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a:off x="14683398" y="310329"/>
            <a:ext cx="4420191" cy="893993"/>
            <a:chOff x="0" y="0"/>
            <a:chExt cx="909504" cy="183949"/>
          </a:xfrm>
        </p:grpSpPr>
        <p:sp>
          <p:nvSpPr>
            <p:cNvPr id="23" name="Freeform 23"/>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24" name="TextBox 24"/>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
        <p:nvSpPr>
          <p:cNvPr id="25" name="TextBox 25"/>
          <p:cNvSpPr txBox="1"/>
          <p:nvPr/>
        </p:nvSpPr>
        <p:spPr>
          <a:xfrm>
            <a:off x="1369542" y="7722820"/>
            <a:ext cx="9374658" cy="3059427"/>
          </a:xfrm>
          <a:prstGeom prst="rect">
            <a:avLst/>
          </a:prstGeom>
        </p:spPr>
        <p:txBody>
          <a:bodyPr wrap="square" lIns="0" tIns="0" rIns="0" bIns="0" rtlCol="0" anchor="t">
            <a:spAutoFit/>
          </a:bodyPr>
          <a:lstStyle/>
          <a:p>
            <a:pPr algn="l">
              <a:lnSpc>
                <a:spcPts val="3999"/>
              </a:lnSpc>
            </a:pPr>
            <a:endParaRPr dirty="0"/>
          </a:p>
          <a:p>
            <a:pPr>
              <a:lnSpc>
                <a:spcPts val="3999"/>
              </a:lnSpc>
            </a:pPr>
            <a:r>
              <a:rPr lang="en-US" sz="2856" dirty="0">
                <a:solidFill>
                  <a:srgbClr val="231F20"/>
                </a:solidFill>
                <a:latin typeface="Garet"/>
                <a:ea typeface="Garet"/>
                <a:cs typeface="Garet"/>
                <a:sym typeface="Garet"/>
              </a:rPr>
              <a:t>Student’s Name: </a:t>
            </a:r>
            <a:r>
              <a:rPr lang="en-US" sz="2856" dirty="0" err="1">
                <a:solidFill>
                  <a:srgbClr val="231F20"/>
                </a:solidFill>
                <a:latin typeface="Garet"/>
                <a:ea typeface="Garet"/>
                <a:cs typeface="Garet"/>
                <a:sym typeface="Garet"/>
              </a:rPr>
              <a:t>Azazul</a:t>
            </a:r>
            <a:r>
              <a:rPr lang="en-US" sz="2856" dirty="0">
                <a:solidFill>
                  <a:srgbClr val="231F20"/>
                </a:solidFill>
                <a:latin typeface="Garet"/>
                <a:ea typeface="Garet"/>
                <a:cs typeface="Garet"/>
                <a:sym typeface="Garet"/>
              </a:rPr>
              <a:t> Haque</a:t>
            </a:r>
          </a:p>
          <a:p>
            <a:pPr>
              <a:lnSpc>
                <a:spcPts val="3999"/>
              </a:lnSpc>
            </a:pPr>
            <a:r>
              <a:rPr lang="en-US" sz="2856" dirty="0">
                <a:solidFill>
                  <a:srgbClr val="231F20"/>
                </a:solidFill>
                <a:latin typeface="Garet"/>
                <a:ea typeface="Garet"/>
                <a:cs typeface="Garet"/>
                <a:sym typeface="Garet"/>
              </a:rPr>
              <a:t>Student ID: 2431572</a:t>
            </a:r>
          </a:p>
          <a:p>
            <a:pPr algn="l">
              <a:lnSpc>
                <a:spcPts val="3999"/>
              </a:lnSpc>
            </a:pPr>
            <a:endParaRPr lang="en-US" sz="2856" dirty="0">
              <a:solidFill>
                <a:srgbClr val="231F20"/>
              </a:solidFill>
              <a:latin typeface="Garet"/>
              <a:ea typeface="Garet"/>
              <a:cs typeface="Garet"/>
              <a:sym typeface="Garet"/>
            </a:endParaRPr>
          </a:p>
          <a:p>
            <a:pPr algn="l">
              <a:lnSpc>
                <a:spcPts val="3999"/>
              </a:lnSpc>
            </a:pPr>
            <a:endParaRPr lang="en-US" sz="2856" dirty="0">
              <a:solidFill>
                <a:srgbClr val="231F20"/>
              </a:solidFill>
              <a:latin typeface="Garet"/>
              <a:ea typeface="Garet"/>
              <a:cs typeface="Garet"/>
              <a:sym typeface="Garet"/>
            </a:endParaRPr>
          </a:p>
          <a:p>
            <a:pPr algn="l">
              <a:lnSpc>
                <a:spcPts val="3999"/>
              </a:lnSpc>
            </a:pPr>
            <a:endParaRPr lang="en-US" sz="2856" dirty="0">
              <a:solidFill>
                <a:srgbClr val="231F20"/>
              </a:solidFill>
              <a:latin typeface="Garet"/>
              <a:ea typeface="Garet"/>
              <a:cs typeface="Garet"/>
              <a:sym typeface="Garet"/>
            </a:endParaRPr>
          </a:p>
        </p:txBody>
      </p:sp>
      <p:sp>
        <p:nvSpPr>
          <p:cNvPr id="26" name="TextBox 26"/>
          <p:cNvSpPr txBox="1"/>
          <p:nvPr/>
        </p:nvSpPr>
        <p:spPr>
          <a:xfrm>
            <a:off x="17259300" y="9172575"/>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25</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a:off x="0" y="10021551"/>
            <a:ext cx="18288000" cy="306929"/>
            <a:chOff x="0" y="0"/>
            <a:chExt cx="24384000" cy="409238"/>
          </a:xfrm>
        </p:grpSpPr>
        <p:grpSp>
          <p:nvGrpSpPr>
            <p:cNvPr id="3" name="Group 3"/>
            <p:cNvGrpSpPr/>
            <p:nvPr/>
          </p:nvGrpSpPr>
          <p:grpSpPr>
            <a:xfrm>
              <a:off x="0" y="0"/>
              <a:ext cx="6244115" cy="409238"/>
              <a:chOff x="0" y="0"/>
              <a:chExt cx="1233405" cy="80837"/>
            </a:xfrm>
          </p:grpSpPr>
          <p:sp>
            <p:nvSpPr>
              <p:cNvPr id="4" name="Freeform 4"/>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2036C7"/>
              </a:solidFill>
            </p:spPr>
            <p:txBody>
              <a:bodyPr/>
              <a:lstStyle/>
              <a:p>
                <a:endParaRPr lang="en-GB"/>
              </a:p>
            </p:txBody>
          </p:sp>
          <p:sp>
            <p:nvSpPr>
              <p:cNvPr id="5" name="TextBox 5"/>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8139885" y="0"/>
              <a:ext cx="6244115" cy="409238"/>
              <a:chOff x="0" y="0"/>
              <a:chExt cx="1233405" cy="80837"/>
            </a:xfrm>
          </p:grpSpPr>
          <p:sp>
            <p:nvSpPr>
              <p:cNvPr id="7" name="Freeform 7"/>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F66C4"/>
              </a:solidFill>
            </p:spPr>
            <p:txBody>
              <a:bodyPr/>
              <a:lstStyle/>
              <a:p>
                <a:endParaRPr lang="en-GB"/>
              </a:p>
            </p:txBody>
          </p:sp>
          <p:sp>
            <p:nvSpPr>
              <p:cNvPr id="8" name="TextBox 8"/>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1895770" y="0"/>
              <a:ext cx="6244115" cy="409238"/>
              <a:chOff x="0" y="0"/>
              <a:chExt cx="1233405" cy="80837"/>
            </a:xfrm>
          </p:grpSpPr>
          <p:sp>
            <p:nvSpPr>
              <p:cNvPr id="10" name="Freeform 10"/>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7CA44"/>
              </a:solidFill>
            </p:spPr>
            <p:txBody>
              <a:bodyPr/>
              <a:lstStyle/>
              <a:p>
                <a:endParaRPr lang="en-GB"/>
              </a:p>
            </p:txBody>
          </p:sp>
          <p:sp>
            <p:nvSpPr>
              <p:cNvPr id="11" name="TextBox 11"/>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6244115" y="0"/>
              <a:ext cx="6244115" cy="409238"/>
              <a:chOff x="0" y="0"/>
              <a:chExt cx="1233405" cy="80837"/>
            </a:xfrm>
          </p:grpSpPr>
          <p:sp>
            <p:nvSpPr>
              <p:cNvPr id="13" name="Freeform 13"/>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5EB5C9"/>
              </a:solidFill>
            </p:spPr>
            <p:txBody>
              <a:bodyPr/>
              <a:lstStyle/>
              <a:p>
                <a:endParaRPr lang="en-GB"/>
              </a:p>
            </p:txBody>
          </p:sp>
          <p:sp>
            <p:nvSpPr>
              <p:cNvPr id="14" name="TextBox 14"/>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sp>
        <p:nvSpPr>
          <p:cNvPr id="15" name="Freeform 15"/>
          <p:cNvSpPr/>
          <p:nvPr/>
        </p:nvSpPr>
        <p:spPr>
          <a:xfrm>
            <a:off x="0" y="-1123963"/>
            <a:ext cx="18509939" cy="8229600"/>
          </a:xfrm>
          <a:custGeom>
            <a:avLst/>
            <a:gdLst/>
            <a:ahLst/>
            <a:cxnLst/>
            <a:rect l="l" t="t" r="r" b="b"/>
            <a:pathLst>
              <a:path w="18509939" h="8229600">
                <a:moveTo>
                  <a:pt x="0" y="0"/>
                </a:moveTo>
                <a:lnTo>
                  <a:pt x="18509939" y="0"/>
                </a:lnTo>
                <a:lnTo>
                  <a:pt x="18509939" y="8229600"/>
                </a:lnTo>
                <a:lnTo>
                  <a:pt x="0" y="8229600"/>
                </a:lnTo>
                <a:lnTo>
                  <a:pt x="0" y="0"/>
                </a:lnTo>
                <a:close/>
              </a:path>
            </a:pathLst>
          </a:custGeom>
          <a:blipFill>
            <a:blip r:embed="rId2">
              <a:alphaModFix amt="19999"/>
            </a:blip>
            <a:stretch>
              <a:fillRect t="-21692" b="-21692"/>
            </a:stretch>
          </a:blipFill>
        </p:spPr>
        <p:txBody>
          <a:bodyPr/>
          <a:lstStyle/>
          <a:p>
            <a:endParaRPr lang="en-GB"/>
          </a:p>
        </p:txBody>
      </p:sp>
      <p:sp>
        <p:nvSpPr>
          <p:cNvPr id="16" name="Freeform 16"/>
          <p:cNvSpPr/>
          <p:nvPr/>
        </p:nvSpPr>
        <p:spPr>
          <a:xfrm>
            <a:off x="14805976" y="454818"/>
            <a:ext cx="658988" cy="729280"/>
          </a:xfrm>
          <a:custGeom>
            <a:avLst/>
            <a:gdLst/>
            <a:ahLst/>
            <a:cxnLst/>
            <a:rect l="l" t="t" r="r" b="b"/>
            <a:pathLst>
              <a:path w="658988" h="729280">
                <a:moveTo>
                  <a:pt x="0" y="0"/>
                </a:moveTo>
                <a:lnTo>
                  <a:pt x="658988" y="0"/>
                </a:lnTo>
                <a:lnTo>
                  <a:pt x="658988" y="729280"/>
                </a:lnTo>
                <a:lnTo>
                  <a:pt x="0" y="729280"/>
                </a:lnTo>
                <a:lnTo>
                  <a:pt x="0" y="0"/>
                </a:lnTo>
                <a:close/>
              </a:path>
            </a:pathLst>
          </a:custGeom>
          <a:blipFill>
            <a:blip r:embed="rId3"/>
            <a:stretch>
              <a:fillRect/>
            </a:stretch>
          </a:blipFill>
        </p:spPr>
        <p:txBody>
          <a:bodyPr/>
          <a:lstStyle/>
          <a:p>
            <a:endParaRPr lang="en-GB"/>
          </a:p>
        </p:txBody>
      </p:sp>
      <p:sp>
        <p:nvSpPr>
          <p:cNvPr id="17" name="Freeform 17"/>
          <p:cNvSpPr/>
          <p:nvPr/>
        </p:nvSpPr>
        <p:spPr>
          <a:xfrm>
            <a:off x="15864423" y="454818"/>
            <a:ext cx="1828697" cy="729280"/>
          </a:xfrm>
          <a:custGeom>
            <a:avLst/>
            <a:gdLst/>
            <a:ahLst/>
            <a:cxnLst/>
            <a:rect l="l" t="t" r="r" b="b"/>
            <a:pathLst>
              <a:path w="1828697" h="729280">
                <a:moveTo>
                  <a:pt x="0" y="0"/>
                </a:moveTo>
                <a:lnTo>
                  <a:pt x="1828697" y="0"/>
                </a:lnTo>
                <a:lnTo>
                  <a:pt x="1828697" y="729280"/>
                </a:lnTo>
                <a:lnTo>
                  <a:pt x="0" y="729280"/>
                </a:lnTo>
                <a:lnTo>
                  <a:pt x="0" y="0"/>
                </a:lnTo>
                <a:close/>
              </a:path>
            </a:pathLst>
          </a:custGeom>
          <a:blipFill>
            <a:blip r:embed="rId4"/>
            <a:stretch>
              <a:fillRect/>
            </a:stretch>
          </a:blipFill>
        </p:spPr>
        <p:txBody>
          <a:bodyPr/>
          <a:lstStyle/>
          <a:p>
            <a:endParaRPr lang="en-GB"/>
          </a:p>
        </p:txBody>
      </p:sp>
      <p:sp>
        <p:nvSpPr>
          <p:cNvPr id="18" name="TextBox 18"/>
          <p:cNvSpPr txBox="1"/>
          <p:nvPr/>
        </p:nvSpPr>
        <p:spPr>
          <a:xfrm>
            <a:off x="1531337" y="7058012"/>
            <a:ext cx="15447265" cy="2668902"/>
          </a:xfrm>
          <a:prstGeom prst="rect">
            <a:avLst/>
          </a:prstGeom>
        </p:spPr>
        <p:txBody>
          <a:bodyPr lIns="0" tIns="0" rIns="0" bIns="0" rtlCol="0" anchor="t">
            <a:spAutoFit/>
          </a:bodyPr>
          <a:lstStyle/>
          <a:p>
            <a:pPr algn="l">
              <a:lnSpc>
                <a:spcPts val="3570"/>
              </a:lnSpc>
            </a:pPr>
            <a:endParaRPr/>
          </a:p>
          <a:p>
            <a:pPr algn="l">
              <a:lnSpc>
                <a:spcPts val="3570"/>
              </a:lnSpc>
            </a:pPr>
            <a:r>
              <a:rPr lang="en-US" sz="2550" b="1">
                <a:solidFill>
                  <a:srgbClr val="231F20"/>
                </a:solidFill>
                <a:latin typeface="Montserrat Bold"/>
                <a:ea typeface="Montserrat Bold"/>
                <a:cs typeface="Montserrat Bold"/>
                <a:sym typeface="Montserrat Bold"/>
              </a:rPr>
              <a:t>Unilever </a:t>
            </a:r>
            <a:r>
              <a:rPr lang="en-US" sz="2550">
                <a:solidFill>
                  <a:srgbClr val="231F20"/>
                </a:solidFill>
                <a:latin typeface="Montserrat"/>
                <a:ea typeface="Montserrat"/>
                <a:cs typeface="Montserrat"/>
                <a:sym typeface="Montserrat"/>
              </a:rPr>
              <a:t>places Equity, Diversity, and Inclusion (ED&amp;I) at </a:t>
            </a:r>
            <a:r>
              <a:rPr lang="en-US" sz="2550" b="1">
                <a:solidFill>
                  <a:srgbClr val="FF66C4"/>
                </a:solidFill>
                <a:latin typeface="Montserrat Bold"/>
                <a:ea typeface="Montserrat Bold"/>
                <a:cs typeface="Montserrat Bold"/>
                <a:sym typeface="Montserrat Bold"/>
              </a:rPr>
              <a:t>the core of its workforce strategy.</a:t>
            </a:r>
            <a:r>
              <a:rPr lang="en-US" sz="2550">
                <a:solidFill>
                  <a:srgbClr val="231F20"/>
                </a:solidFill>
                <a:latin typeface="Montserrat"/>
                <a:ea typeface="Montserrat"/>
                <a:cs typeface="Montserrat"/>
                <a:sym typeface="Montserrat"/>
              </a:rPr>
              <a:t> Their ambition is not just to hire a diverse workforce but to build a culture of belonging, where every person is treated with fairness, dignity, and respect. Unilever sees DEI as essential to innovation, performance, and purpose-driven growth (Unilever , 2023).</a:t>
            </a:r>
          </a:p>
          <a:p>
            <a:pPr algn="l">
              <a:lnSpc>
                <a:spcPts val="3570"/>
              </a:lnSpc>
            </a:pPr>
            <a:endParaRPr lang="en-US" sz="2550">
              <a:solidFill>
                <a:srgbClr val="231F20"/>
              </a:solidFill>
              <a:latin typeface="Montserrat"/>
              <a:ea typeface="Montserrat"/>
              <a:cs typeface="Montserrat"/>
              <a:sym typeface="Montserrat"/>
            </a:endParaRPr>
          </a:p>
        </p:txBody>
      </p:sp>
      <p:sp>
        <p:nvSpPr>
          <p:cNvPr id="19" name="TextBox 19"/>
          <p:cNvSpPr txBox="1"/>
          <p:nvPr/>
        </p:nvSpPr>
        <p:spPr>
          <a:xfrm>
            <a:off x="17259300" y="9172575"/>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26</a:t>
            </a:r>
          </a:p>
        </p:txBody>
      </p:sp>
      <p:sp>
        <p:nvSpPr>
          <p:cNvPr id="20" name="TextBox 20"/>
          <p:cNvSpPr txBox="1"/>
          <p:nvPr/>
        </p:nvSpPr>
        <p:spPr>
          <a:xfrm>
            <a:off x="1471134" y="5468542"/>
            <a:ext cx="15307638" cy="1405548"/>
          </a:xfrm>
          <a:prstGeom prst="rect">
            <a:avLst/>
          </a:prstGeom>
        </p:spPr>
        <p:txBody>
          <a:bodyPr lIns="0" tIns="0" rIns="0" bIns="0" rtlCol="0" anchor="t">
            <a:spAutoFit/>
          </a:bodyPr>
          <a:lstStyle/>
          <a:p>
            <a:pPr algn="l">
              <a:lnSpc>
                <a:spcPts val="11567"/>
              </a:lnSpc>
            </a:pPr>
            <a:r>
              <a:rPr lang="en-US" sz="8262" b="1">
                <a:solidFill>
                  <a:srgbClr val="0C0B98"/>
                </a:solidFill>
                <a:latin typeface="Garet Bold"/>
                <a:ea typeface="Garet Bold"/>
                <a:cs typeface="Garet Bold"/>
                <a:sym typeface="Garet Bold"/>
              </a:rPr>
              <a:t>Diversity, Equity &amp; Inclusion</a:t>
            </a:r>
          </a:p>
        </p:txBody>
      </p:sp>
      <p:grpSp>
        <p:nvGrpSpPr>
          <p:cNvPr id="21" name="Group 21"/>
          <p:cNvGrpSpPr/>
          <p:nvPr/>
        </p:nvGrpSpPr>
        <p:grpSpPr>
          <a:xfrm>
            <a:off x="14683398" y="310329"/>
            <a:ext cx="4420191" cy="893993"/>
            <a:chOff x="0" y="0"/>
            <a:chExt cx="909504" cy="183949"/>
          </a:xfrm>
        </p:grpSpPr>
        <p:sp>
          <p:nvSpPr>
            <p:cNvPr id="22" name="Freeform 22"/>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23" name="TextBox 23"/>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
        <p:nvSpPr>
          <p:cNvPr id="25" name="TextBox 24">
            <a:extLst>
              <a:ext uri="{FF2B5EF4-FFF2-40B4-BE49-F238E27FC236}">
                <a16:creationId xmlns:a16="http://schemas.microsoft.com/office/drawing/2014/main" id="{B6E9C9AD-97BF-7C52-51CC-8F8E90988104}"/>
              </a:ext>
            </a:extLst>
          </p:cNvPr>
          <p:cNvSpPr txBox="1"/>
          <p:nvPr/>
        </p:nvSpPr>
        <p:spPr>
          <a:xfrm>
            <a:off x="1295400" y="664742"/>
            <a:ext cx="6324600" cy="972574"/>
          </a:xfrm>
          <a:prstGeom prst="rect">
            <a:avLst/>
          </a:prstGeom>
          <a:noFill/>
        </p:spPr>
        <p:txBody>
          <a:bodyPr wrap="square">
            <a:spAutoFit/>
          </a:bodyPr>
          <a:lstStyle/>
          <a:p>
            <a:pPr marL="457200" indent="-457200">
              <a:buFont typeface="Arial" panose="020B0604020202020204" pitchFamily="34" charset="0"/>
              <a:buChar char="•"/>
            </a:pPr>
            <a:r>
              <a:rPr lang="en-GB" sz="2860" dirty="0">
                <a:solidFill>
                  <a:schemeClr val="tx2"/>
                </a:solidFill>
                <a:latin typeface="Garet Bold" panose="020B0604020202020204" charset="0"/>
              </a:rPr>
              <a:t>Student Name: Gulam Kibria</a:t>
            </a:r>
          </a:p>
          <a:p>
            <a:pPr marL="457200" indent="-457200">
              <a:buFont typeface="Arial" panose="020B0604020202020204" pitchFamily="34" charset="0"/>
              <a:buChar char="•"/>
            </a:pPr>
            <a:r>
              <a:rPr lang="en-GB" sz="2860" dirty="0">
                <a:solidFill>
                  <a:schemeClr val="tx2"/>
                </a:solidFill>
                <a:latin typeface="Garet Bold" panose="020B0604020202020204" charset="0"/>
              </a:rPr>
              <a:t>Student ID: 2431573</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sp>
        <p:nvSpPr>
          <p:cNvPr id="2" name="Freeform 2"/>
          <p:cNvSpPr/>
          <p:nvPr/>
        </p:nvSpPr>
        <p:spPr>
          <a:xfrm>
            <a:off x="15254091" y="406502"/>
            <a:ext cx="562227" cy="622198"/>
          </a:xfrm>
          <a:custGeom>
            <a:avLst/>
            <a:gdLst/>
            <a:ahLst/>
            <a:cxnLst/>
            <a:rect l="l" t="t" r="r" b="b"/>
            <a:pathLst>
              <a:path w="562227" h="622198">
                <a:moveTo>
                  <a:pt x="0" y="0"/>
                </a:moveTo>
                <a:lnTo>
                  <a:pt x="562227" y="0"/>
                </a:lnTo>
                <a:lnTo>
                  <a:pt x="562227" y="622198"/>
                </a:lnTo>
                <a:lnTo>
                  <a:pt x="0" y="622198"/>
                </a:lnTo>
                <a:lnTo>
                  <a:pt x="0" y="0"/>
                </a:lnTo>
                <a:close/>
              </a:path>
            </a:pathLst>
          </a:custGeom>
          <a:blipFill>
            <a:blip r:embed="rId2"/>
            <a:stretch>
              <a:fillRect/>
            </a:stretch>
          </a:blipFill>
        </p:spPr>
        <p:txBody>
          <a:bodyPr/>
          <a:lstStyle/>
          <a:p>
            <a:endParaRPr lang="en-GB"/>
          </a:p>
        </p:txBody>
      </p:sp>
      <p:sp>
        <p:nvSpPr>
          <p:cNvPr id="3" name="Freeform 3"/>
          <p:cNvSpPr/>
          <p:nvPr/>
        </p:nvSpPr>
        <p:spPr>
          <a:xfrm>
            <a:off x="16157123" y="406502"/>
            <a:ext cx="1560184" cy="622198"/>
          </a:xfrm>
          <a:custGeom>
            <a:avLst/>
            <a:gdLst/>
            <a:ahLst/>
            <a:cxnLst/>
            <a:rect l="l" t="t" r="r" b="b"/>
            <a:pathLst>
              <a:path w="1560184" h="622198">
                <a:moveTo>
                  <a:pt x="0" y="0"/>
                </a:moveTo>
                <a:lnTo>
                  <a:pt x="1560184" y="0"/>
                </a:lnTo>
                <a:lnTo>
                  <a:pt x="1560184" y="622198"/>
                </a:lnTo>
                <a:lnTo>
                  <a:pt x="0" y="622198"/>
                </a:lnTo>
                <a:lnTo>
                  <a:pt x="0" y="0"/>
                </a:lnTo>
                <a:close/>
              </a:path>
            </a:pathLst>
          </a:custGeom>
          <a:blipFill>
            <a:blip r:embed="rId3"/>
            <a:stretch>
              <a:fillRect/>
            </a:stretch>
          </a:blipFill>
        </p:spPr>
        <p:txBody>
          <a:bodyPr/>
          <a:lstStyle/>
          <a:p>
            <a:endParaRPr lang="en-GB"/>
          </a:p>
        </p:txBody>
      </p:sp>
      <p:sp>
        <p:nvSpPr>
          <p:cNvPr id="4" name="TextBox 4"/>
          <p:cNvSpPr txBox="1"/>
          <p:nvPr/>
        </p:nvSpPr>
        <p:spPr>
          <a:xfrm>
            <a:off x="4689014" y="1569993"/>
            <a:ext cx="13004106" cy="7494630"/>
          </a:xfrm>
          <a:prstGeom prst="rect">
            <a:avLst/>
          </a:prstGeom>
        </p:spPr>
        <p:txBody>
          <a:bodyPr lIns="0" tIns="0" rIns="0" bIns="0" rtlCol="0" anchor="t">
            <a:spAutoFit/>
          </a:bodyPr>
          <a:lstStyle/>
          <a:p>
            <a:pPr algn="l">
              <a:lnSpc>
                <a:spcPts val="2964"/>
              </a:lnSpc>
            </a:pPr>
            <a:endParaRPr/>
          </a:p>
          <a:p>
            <a:pPr algn="l">
              <a:lnSpc>
                <a:spcPts val="2964"/>
              </a:lnSpc>
            </a:pPr>
            <a:r>
              <a:rPr lang="en-US" sz="2117" b="1">
                <a:solidFill>
                  <a:srgbClr val="000000"/>
                </a:solidFill>
                <a:latin typeface="Montserrat Bold"/>
                <a:ea typeface="Montserrat Bold"/>
                <a:cs typeface="Montserrat Bold"/>
                <a:sym typeface="Montserrat Bold"/>
              </a:rPr>
              <a:t>Global ED&amp;I Strategy</a:t>
            </a:r>
            <a:r>
              <a:rPr lang="en-US" sz="2117">
                <a:solidFill>
                  <a:srgbClr val="000000"/>
                </a:solidFill>
                <a:latin typeface="Montserrat"/>
                <a:ea typeface="Montserrat"/>
                <a:cs typeface="Montserrat"/>
                <a:sym typeface="Montserrat"/>
              </a:rPr>
              <a:t>: Unilever’s ED&amp;I work is embedded throughout the business—recruitment, development, retention, and representation.</a:t>
            </a:r>
          </a:p>
          <a:p>
            <a:pPr algn="l">
              <a:lnSpc>
                <a:spcPts val="2964"/>
              </a:lnSpc>
            </a:pPr>
            <a:endParaRPr lang="en-US" sz="2117">
              <a:solidFill>
                <a:srgbClr val="000000"/>
              </a:solidFill>
              <a:latin typeface="Montserrat"/>
              <a:ea typeface="Montserrat"/>
              <a:cs typeface="Montserrat"/>
              <a:sym typeface="Montserrat"/>
            </a:endParaRPr>
          </a:p>
          <a:p>
            <a:pPr algn="l">
              <a:lnSpc>
                <a:spcPts val="2964"/>
              </a:lnSpc>
            </a:pPr>
            <a:r>
              <a:rPr lang="en-US" sz="2117" b="1">
                <a:solidFill>
                  <a:srgbClr val="000000"/>
                </a:solidFill>
                <a:latin typeface="Montserrat Bold"/>
                <a:ea typeface="Montserrat Bold"/>
                <a:cs typeface="Montserrat Bold"/>
                <a:sym typeface="Montserrat Bold"/>
              </a:rPr>
              <a:t>Four Focus Areas</a:t>
            </a:r>
            <a:r>
              <a:rPr lang="en-US" sz="2117">
                <a:solidFill>
                  <a:srgbClr val="000000"/>
                </a:solidFill>
                <a:latin typeface="Montserrat"/>
                <a:ea typeface="Montserrat"/>
                <a:cs typeface="Montserrat"/>
                <a:sym typeface="Montserrat"/>
              </a:rPr>
              <a:t>: Gender, race &amp; ethnicity, people with disabilities, and LGBTQI+.</a:t>
            </a:r>
          </a:p>
          <a:p>
            <a:pPr algn="l">
              <a:lnSpc>
                <a:spcPts val="2964"/>
              </a:lnSpc>
            </a:pPr>
            <a:endParaRPr lang="en-US" sz="2117">
              <a:solidFill>
                <a:srgbClr val="000000"/>
              </a:solidFill>
              <a:latin typeface="Montserrat"/>
              <a:ea typeface="Montserrat"/>
              <a:cs typeface="Montserrat"/>
              <a:sym typeface="Montserrat"/>
            </a:endParaRPr>
          </a:p>
          <a:p>
            <a:pPr algn="l">
              <a:lnSpc>
                <a:spcPts val="2964"/>
              </a:lnSpc>
            </a:pPr>
            <a:r>
              <a:rPr lang="en-US" sz="2117" b="1">
                <a:solidFill>
                  <a:srgbClr val="000000"/>
                </a:solidFill>
                <a:latin typeface="Montserrat Bold"/>
                <a:ea typeface="Montserrat Bold"/>
                <a:cs typeface="Montserrat Bold"/>
                <a:sym typeface="Montserrat Bold"/>
              </a:rPr>
              <a:t>Unstereotype Campaign</a:t>
            </a:r>
            <a:r>
              <a:rPr lang="en-US" sz="2117">
                <a:solidFill>
                  <a:srgbClr val="000000"/>
                </a:solidFill>
                <a:latin typeface="Montserrat"/>
                <a:ea typeface="Montserrat"/>
                <a:cs typeface="Montserrat"/>
                <a:sym typeface="Montserrat"/>
              </a:rPr>
              <a:t>: Unilever runs an internal campaign to break down workplace stereotypes and unconscious bias.</a:t>
            </a:r>
          </a:p>
          <a:p>
            <a:pPr algn="l">
              <a:lnSpc>
                <a:spcPts val="2964"/>
              </a:lnSpc>
            </a:pPr>
            <a:endParaRPr lang="en-US" sz="2117">
              <a:solidFill>
                <a:srgbClr val="000000"/>
              </a:solidFill>
              <a:latin typeface="Montserrat"/>
              <a:ea typeface="Montserrat"/>
              <a:cs typeface="Montserrat"/>
              <a:sym typeface="Montserrat"/>
            </a:endParaRPr>
          </a:p>
          <a:p>
            <a:pPr algn="l">
              <a:lnSpc>
                <a:spcPts val="2964"/>
              </a:lnSpc>
            </a:pPr>
            <a:r>
              <a:rPr lang="en-US" sz="2117" b="1">
                <a:solidFill>
                  <a:srgbClr val="000000"/>
                </a:solidFill>
                <a:latin typeface="Montserrat Bold"/>
                <a:ea typeface="Montserrat Bold"/>
                <a:cs typeface="Montserrat Bold"/>
                <a:sym typeface="Montserrat Bold"/>
              </a:rPr>
              <a:t>Inclusive Parental Policies</a:t>
            </a:r>
            <a:r>
              <a:rPr lang="en-US" sz="2117">
                <a:solidFill>
                  <a:srgbClr val="000000"/>
                </a:solidFill>
                <a:latin typeface="Montserrat"/>
                <a:ea typeface="Montserrat"/>
                <a:cs typeface="Montserrat"/>
                <a:sym typeface="Montserrat"/>
              </a:rPr>
              <a:t>: They offer 16 weeks’ paid maternity leave and paternity leave; same-sex couples and adoptive parents are included.</a:t>
            </a:r>
          </a:p>
          <a:p>
            <a:pPr algn="l">
              <a:lnSpc>
                <a:spcPts val="2964"/>
              </a:lnSpc>
            </a:pPr>
            <a:endParaRPr lang="en-US" sz="2117">
              <a:solidFill>
                <a:srgbClr val="000000"/>
              </a:solidFill>
              <a:latin typeface="Montserrat"/>
              <a:ea typeface="Montserrat"/>
              <a:cs typeface="Montserrat"/>
              <a:sym typeface="Montserrat"/>
            </a:endParaRPr>
          </a:p>
          <a:p>
            <a:pPr algn="l">
              <a:lnSpc>
                <a:spcPts val="2964"/>
              </a:lnSpc>
            </a:pPr>
            <a:r>
              <a:rPr lang="en-US" sz="2117" b="1">
                <a:solidFill>
                  <a:srgbClr val="000000"/>
                </a:solidFill>
                <a:latin typeface="Montserrat Bold"/>
                <a:ea typeface="Montserrat Bold"/>
                <a:cs typeface="Montserrat Bold"/>
                <a:sym typeface="Montserrat Bold"/>
              </a:rPr>
              <a:t>Accessibility for Disabilities</a:t>
            </a:r>
            <a:r>
              <a:rPr lang="en-US" sz="2117">
                <a:solidFill>
                  <a:srgbClr val="000000"/>
                </a:solidFill>
                <a:latin typeface="Montserrat"/>
                <a:ea typeface="Montserrat"/>
                <a:cs typeface="Montserrat"/>
                <a:sym typeface="Montserrat"/>
              </a:rPr>
              <a:t>: Unilever has a goal for 5% of its workforce to be people with disabilities by 2025.</a:t>
            </a:r>
          </a:p>
          <a:p>
            <a:pPr algn="l">
              <a:lnSpc>
                <a:spcPts val="2964"/>
              </a:lnSpc>
            </a:pPr>
            <a:endParaRPr lang="en-US" sz="2117">
              <a:solidFill>
                <a:srgbClr val="000000"/>
              </a:solidFill>
              <a:latin typeface="Montserrat"/>
              <a:ea typeface="Montserrat"/>
              <a:cs typeface="Montserrat"/>
              <a:sym typeface="Montserrat"/>
            </a:endParaRPr>
          </a:p>
          <a:p>
            <a:pPr algn="l">
              <a:lnSpc>
                <a:spcPts val="2964"/>
              </a:lnSpc>
            </a:pPr>
            <a:r>
              <a:rPr lang="en-US" sz="2117" b="1">
                <a:solidFill>
                  <a:srgbClr val="000000"/>
                </a:solidFill>
                <a:latin typeface="Montserrat Bold"/>
                <a:ea typeface="Montserrat Bold"/>
                <a:cs typeface="Montserrat Bold"/>
                <a:sym typeface="Montserrat Bold"/>
              </a:rPr>
              <a:t>Supplier Diversity</a:t>
            </a:r>
            <a:r>
              <a:rPr lang="en-US" sz="2117">
                <a:solidFill>
                  <a:srgbClr val="000000"/>
                </a:solidFill>
                <a:latin typeface="Montserrat"/>
                <a:ea typeface="Montserrat"/>
                <a:cs typeface="Montserrat"/>
                <a:sym typeface="Montserrat"/>
              </a:rPr>
              <a:t>: Unilever commits to spending €2 billion annually by 2025 with diverse businesses (owned/managed by under-represented communities) (Unilever, 2021).</a:t>
            </a:r>
          </a:p>
          <a:p>
            <a:pPr algn="l">
              <a:lnSpc>
                <a:spcPts val="2964"/>
              </a:lnSpc>
            </a:pPr>
            <a:endParaRPr lang="en-US" sz="2117">
              <a:solidFill>
                <a:srgbClr val="000000"/>
              </a:solidFill>
              <a:latin typeface="Montserrat"/>
              <a:ea typeface="Montserrat"/>
              <a:cs typeface="Montserrat"/>
              <a:sym typeface="Montserrat"/>
            </a:endParaRPr>
          </a:p>
          <a:p>
            <a:pPr algn="l">
              <a:lnSpc>
                <a:spcPts val="2964"/>
              </a:lnSpc>
            </a:pPr>
            <a:r>
              <a:rPr lang="en-US" sz="2117" b="1">
                <a:solidFill>
                  <a:srgbClr val="000000"/>
                </a:solidFill>
                <a:latin typeface="Montserrat Bold"/>
                <a:ea typeface="Montserrat Bold"/>
                <a:cs typeface="Montserrat Bold"/>
                <a:sym typeface="Montserrat Bold"/>
              </a:rPr>
              <a:t>Global Diversity Governance</a:t>
            </a:r>
            <a:r>
              <a:rPr lang="en-US" sz="2117">
                <a:solidFill>
                  <a:srgbClr val="000000"/>
                </a:solidFill>
                <a:latin typeface="Montserrat"/>
                <a:ea typeface="Montserrat"/>
                <a:cs typeface="Montserrat"/>
                <a:sym typeface="Montserrat"/>
              </a:rPr>
              <a:t>: They have a </a:t>
            </a:r>
            <a:r>
              <a:rPr lang="en-US" sz="2117" b="1">
                <a:solidFill>
                  <a:srgbClr val="000000"/>
                </a:solidFill>
                <a:latin typeface="Montserrat Bold"/>
                <a:ea typeface="Montserrat Bold"/>
                <a:cs typeface="Montserrat Bold"/>
                <a:sym typeface="Montserrat Bold"/>
              </a:rPr>
              <a:t>Global Diversity Board</a:t>
            </a:r>
            <a:r>
              <a:rPr lang="en-US" sz="2117">
                <a:solidFill>
                  <a:srgbClr val="000000"/>
                </a:solidFill>
                <a:latin typeface="Montserrat"/>
                <a:ea typeface="Montserrat"/>
                <a:cs typeface="Montserrat"/>
                <a:sym typeface="Montserrat"/>
              </a:rPr>
              <a:t>, chaired by senior leaders, to set DEI targets, report progress, and hold accountability.</a:t>
            </a:r>
          </a:p>
        </p:txBody>
      </p:sp>
      <p:grpSp>
        <p:nvGrpSpPr>
          <p:cNvPr id="5" name="Group 5"/>
          <p:cNvGrpSpPr/>
          <p:nvPr/>
        </p:nvGrpSpPr>
        <p:grpSpPr>
          <a:xfrm>
            <a:off x="-3222295" y="342849"/>
            <a:ext cx="17376017" cy="861473"/>
            <a:chOff x="0" y="0"/>
            <a:chExt cx="3575312" cy="177258"/>
          </a:xfrm>
        </p:grpSpPr>
        <p:sp>
          <p:nvSpPr>
            <p:cNvPr id="6" name="Freeform 6"/>
            <p:cNvSpPr/>
            <p:nvPr/>
          </p:nvSpPr>
          <p:spPr>
            <a:xfrm>
              <a:off x="0" y="0"/>
              <a:ext cx="3575312" cy="177258"/>
            </a:xfrm>
            <a:custGeom>
              <a:avLst/>
              <a:gdLst/>
              <a:ahLst/>
              <a:cxnLst/>
              <a:rect l="l" t="t" r="r" b="b"/>
              <a:pathLst>
                <a:path w="3575312" h="177258">
                  <a:moveTo>
                    <a:pt x="0" y="0"/>
                  </a:moveTo>
                  <a:lnTo>
                    <a:pt x="3575312" y="0"/>
                  </a:lnTo>
                  <a:lnTo>
                    <a:pt x="3575312" y="177258"/>
                  </a:lnTo>
                  <a:lnTo>
                    <a:pt x="0" y="177258"/>
                  </a:lnTo>
                  <a:close/>
                </a:path>
              </a:pathLst>
            </a:custGeom>
            <a:solidFill>
              <a:srgbClr val="0C0B98"/>
            </a:solidFill>
          </p:spPr>
          <p:txBody>
            <a:bodyPr/>
            <a:lstStyle/>
            <a:p>
              <a:endParaRPr lang="en-GB"/>
            </a:p>
          </p:txBody>
        </p:sp>
        <p:sp>
          <p:nvSpPr>
            <p:cNvPr id="7" name="TextBox 7"/>
            <p:cNvSpPr txBox="1"/>
            <p:nvPr/>
          </p:nvSpPr>
          <p:spPr>
            <a:xfrm>
              <a:off x="0" y="-38100"/>
              <a:ext cx="3575312" cy="215358"/>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0" y="10086317"/>
            <a:ext cx="18288000" cy="401366"/>
            <a:chOff x="0" y="0"/>
            <a:chExt cx="24384000" cy="535154"/>
          </a:xfrm>
        </p:grpSpPr>
        <p:grpSp>
          <p:nvGrpSpPr>
            <p:cNvPr id="9" name="Group 9"/>
            <p:cNvGrpSpPr/>
            <p:nvPr/>
          </p:nvGrpSpPr>
          <p:grpSpPr>
            <a:xfrm>
              <a:off x="0" y="0"/>
              <a:ext cx="6244115" cy="535154"/>
              <a:chOff x="0" y="0"/>
              <a:chExt cx="1233405" cy="105710"/>
            </a:xfrm>
          </p:grpSpPr>
          <p:sp>
            <p:nvSpPr>
              <p:cNvPr id="10" name="Freeform 10"/>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2036C7"/>
              </a:solidFill>
            </p:spPr>
            <p:txBody>
              <a:bodyPr/>
              <a:lstStyle/>
              <a:p>
                <a:endParaRPr lang="en-GB"/>
              </a:p>
            </p:txBody>
          </p:sp>
          <p:sp>
            <p:nvSpPr>
              <p:cNvPr id="11" name="TextBox 11"/>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18139885" y="0"/>
              <a:ext cx="6244115" cy="535154"/>
              <a:chOff x="0" y="0"/>
              <a:chExt cx="1233405" cy="105710"/>
            </a:xfrm>
          </p:grpSpPr>
          <p:sp>
            <p:nvSpPr>
              <p:cNvPr id="13" name="Freeform 13"/>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F66C4"/>
              </a:solidFill>
            </p:spPr>
            <p:txBody>
              <a:bodyPr/>
              <a:lstStyle/>
              <a:p>
                <a:endParaRPr lang="en-GB"/>
              </a:p>
            </p:txBody>
          </p:sp>
          <p:sp>
            <p:nvSpPr>
              <p:cNvPr id="14" name="TextBox 14"/>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15" name="Group 15"/>
            <p:cNvGrpSpPr/>
            <p:nvPr/>
          </p:nvGrpSpPr>
          <p:grpSpPr>
            <a:xfrm>
              <a:off x="11895770" y="0"/>
              <a:ext cx="6244115" cy="535154"/>
              <a:chOff x="0" y="0"/>
              <a:chExt cx="1233405" cy="105710"/>
            </a:xfrm>
          </p:grpSpPr>
          <p:sp>
            <p:nvSpPr>
              <p:cNvPr id="16" name="Freeform 16"/>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7CA44"/>
              </a:solidFill>
            </p:spPr>
            <p:txBody>
              <a:bodyPr/>
              <a:lstStyle/>
              <a:p>
                <a:endParaRPr lang="en-GB"/>
              </a:p>
            </p:txBody>
          </p:sp>
          <p:sp>
            <p:nvSpPr>
              <p:cNvPr id="17" name="TextBox 17"/>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6244115" y="0"/>
              <a:ext cx="6244115" cy="535154"/>
              <a:chOff x="0" y="0"/>
              <a:chExt cx="1233405" cy="105710"/>
            </a:xfrm>
          </p:grpSpPr>
          <p:sp>
            <p:nvSpPr>
              <p:cNvPr id="19" name="Freeform 19"/>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5EB5C9"/>
              </a:solidFill>
            </p:spPr>
            <p:txBody>
              <a:bodyPr/>
              <a:lstStyle/>
              <a:p>
                <a:endParaRPr lang="en-GB"/>
              </a:p>
            </p:txBody>
          </p:sp>
          <p:sp>
            <p:nvSpPr>
              <p:cNvPr id="20" name="TextBox 20"/>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sp>
        <p:nvSpPr>
          <p:cNvPr id="21" name="Freeform 21"/>
          <p:cNvSpPr/>
          <p:nvPr/>
        </p:nvSpPr>
        <p:spPr>
          <a:xfrm>
            <a:off x="877631" y="3857998"/>
            <a:ext cx="3039302" cy="2970918"/>
          </a:xfrm>
          <a:custGeom>
            <a:avLst/>
            <a:gdLst/>
            <a:ahLst/>
            <a:cxnLst/>
            <a:rect l="l" t="t" r="r" b="b"/>
            <a:pathLst>
              <a:path w="3039302" h="2970918">
                <a:moveTo>
                  <a:pt x="0" y="0"/>
                </a:moveTo>
                <a:lnTo>
                  <a:pt x="3039302" y="0"/>
                </a:lnTo>
                <a:lnTo>
                  <a:pt x="3039302" y="2970917"/>
                </a:lnTo>
                <a:lnTo>
                  <a:pt x="0" y="297091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2" name="TextBox 22"/>
          <p:cNvSpPr txBox="1"/>
          <p:nvPr/>
        </p:nvSpPr>
        <p:spPr>
          <a:xfrm>
            <a:off x="17259300" y="9172575"/>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27</a:t>
            </a:r>
          </a:p>
        </p:txBody>
      </p:sp>
      <p:sp>
        <p:nvSpPr>
          <p:cNvPr id="23" name="TextBox 23"/>
          <p:cNvSpPr txBox="1"/>
          <p:nvPr/>
        </p:nvSpPr>
        <p:spPr>
          <a:xfrm>
            <a:off x="753190" y="392282"/>
            <a:ext cx="12262484" cy="653887"/>
          </a:xfrm>
          <a:prstGeom prst="rect">
            <a:avLst/>
          </a:prstGeom>
        </p:spPr>
        <p:txBody>
          <a:bodyPr lIns="0" tIns="0" rIns="0" bIns="0" rtlCol="0" anchor="t">
            <a:spAutoFit/>
          </a:bodyPr>
          <a:lstStyle/>
          <a:p>
            <a:pPr algn="l">
              <a:lnSpc>
                <a:spcPts val="5328"/>
              </a:lnSpc>
            </a:pPr>
            <a:r>
              <a:rPr lang="en-US" sz="3806" b="1" spc="-255">
                <a:solidFill>
                  <a:srgbClr val="FFFFFF"/>
                </a:solidFill>
                <a:latin typeface="Garet Bold"/>
                <a:ea typeface="Garet Bold"/>
                <a:cs typeface="Garet Bold"/>
                <a:sym typeface="Garet Bold"/>
              </a:rPr>
              <a:t>Role of Line Managers in DEI Implementation</a:t>
            </a:r>
          </a:p>
        </p:txBody>
      </p:sp>
      <p:grpSp>
        <p:nvGrpSpPr>
          <p:cNvPr id="24" name="Group 24"/>
          <p:cNvGrpSpPr/>
          <p:nvPr/>
        </p:nvGrpSpPr>
        <p:grpSpPr>
          <a:xfrm>
            <a:off x="14683398" y="310329"/>
            <a:ext cx="4420191" cy="893993"/>
            <a:chOff x="0" y="0"/>
            <a:chExt cx="909504" cy="183949"/>
          </a:xfrm>
        </p:grpSpPr>
        <p:sp>
          <p:nvSpPr>
            <p:cNvPr id="25" name="Freeform 25"/>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26" name="TextBox 26"/>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sp>
        <p:nvSpPr>
          <p:cNvPr id="2" name="Freeform 2"/>
          <p:cNvSpPr/>
          <p:nvPr/>
        </p:nvSpPr>
        <p:spPr>
          <a:xfrm>
            <a:off x="15254091" y="406502"/>
            <a:ext cx="562227" cy="622198"/>
          </a:xfrm>
          <a:custGeom>
            <a:avLst/>
            <a:gdLst/>
            <a:ahLst/>
            <a:cxnLst/>
            <a:rect l="l" t="t" r="r" b="b"/>
            <a:pathLst>
              <a:path w="562227" h="622198">
                <a:moveTo>
                  <a:pt x="0" y="0"/>
                </a:moveTo>
                <a:lnTo>
                  <a:pt x="562227" y="0"/>
                </a:lnTo>
                <a:lnTo>
                  <a:pt x="562227" y="622198"/>
                </a:lnTo>
                <a:lnTo>
                  <a:pt x="0" y="622198"/>
                </a:lnTo>
                <a:lnTo>
                  <a:pt x="0" y="0"/>
                </a:lnTo>
                <a:close/>
              </a:path>
            </a:pathLst>
          </a:custGeom>
          <a:blipFill>
            <a:blip r:embed="rId2"/>
            <a:stretch>
              <a:fillRect/>
            </a:stretch>
          </a:blipFill>
        </p:spPr>
        <p:txBody>
          <a:bodyPr/>
          <a:lstStyle/>
          <a:p>
            <a:endParaRPr lang="en-GB"/>
          </a:p>
        </p:txBody>
      </p:sp>
      <p:sp>
        <p:nvSpPr>
          <p:cNvPr id="3" name="Freeform 3"/>
          <p:cNvSpPr/>
          <p:nvPr/>
        </p:nvSpPr>
        <p:spPr>
          <a:xfrm>
            <a:off x="16157123" y="406502"/>
            <a:ext cx="1560184" cy="622198"/>
          </a:xfrm>
          <a:custGeom>
            <a:avLst/>
            <a:gdLst/>
            <a:ahLst/>
            <a:cxnLst/>
            <a:rect l="l" t="t" r="r" b="b"/>
            <a:pathLst>
              <a:path w="1560184" h="622198">
                <a:moveTo>
                  <a:pt x="0" y="0"/>
                </a:moveTo>
                <a:lnTo>
                  <a:pt x="1560184" y="0"/>
                </a:lnTo>
                <a:lnTo>
                  <a:pt x="1560184" y="622198"/>
                </a:lnTo>
                <a:lnTo>
                  <a:pt x="0" y="622198"/>
                </a:lnTo>
                <a:lnTo>
                  <a:pt x="0" y="0"/>
                </a:lnTo>
                <a:close/>
              </a:path>
            </a:pathLst>
          </a:custGeom>
          <a:blipFill>
            <a:blip r:embed="rId3"/>
            <a:stretch>
              <a:fillRect/>
            </a:stretch>
          </a:blipFill>
        </p:spPr>
        <p:txBody>
          <a:bodyPr/>
          <a:lstStyle/>
          <a:p>
            <a:endParaRPr lang="en-GB"/>
          </a:p>
        </p:txBody>
      </p:sp>
      <p:sp>
        <p:nvSpPr>
          <p:cNvPr id="4" name="TextBox 4"/>
          <p:cNvSpPr txBox="1"/>
          <p:nvPr/>
        </p:nvSpPr>
        <p:spPr>
          <a:xfrm>
            <a:off x="4749509" y="2542244"/>
            <a:ext cx="12509791" cy="5981952"/>
          </a:xfrm>
          <a:prstGeom prst="rect">
            <a:avLst/>
          </a:prstGeom>
        </p:spPr>
        <p:txBody>
          <a:bodyPr lIns="0" tIns="0" rIns="0" bIns="0" rtlCol="0" anchor="t">
            <a:spAutoFit/>
          </a:bodyPr>
          <a:lstStyle/>
          <a:p>
            <a:pPr algn="l">
              <a:lnSpc>
                <a:spcPts val="3153"/>
              </a:lnSpc>
            </a:pPr>
            <a:r>
              <a:rPr lang="en-US" sz="2252" b="1">
                <a:solidFill>
                  <a:srgbClr val="000000"/>
                </a:solidFill>
                <a:latin typeface="Montserrat Bold"/>
                <a:ea typeface="Montserrat Bold"/>
                <a:cs typeface="Montserrat Bold"/>
                <a:sym typeface="Montserrat Bold"/>
              </a:rPr>
              <a:t>Leadership Accountability</a:t>
            </a:r>
            <a:r>
              <a:rPr lang="en-US" sz="2252">
                <a:solidFill>
                  <a:srgbClr val="000000"/>
                </a:solidFill>
                <a:latin typeface="Montserrat"/>
                <a:ea typeface="Montserrat"/>
                <a:cs typeface="Montserrat"/>
                <a:sym typeface="Montserrat"/>
              </a:rPr>
              <a:t>: Line managers are responsible for driving inclusion in their teams, ensuring diverse representation and fair decision-making.</a:t>
            </a:r>
          </a:p>
          <a:p>
            <a:pPr algn="l">
              <a:lnSpc>
                <a:spcPts val="3153"/>
              </a:lnSpc>
            </a:pPr>
            <a:endParaRPr lang="en-US" sz="2252">
              <a:solidFill>
                <a:srgbClr val="000000"/>
              </a:solidFill>
              <a:latin typeface="Montserrat"/>
              <a:ea typeface="Montserrat"/>
              <a:cs typeface="Montserrat"/>
              <a:sym typeface="Montserrat"/>
            </a:endParaRPr>
          </a:p>
          <a:p>
            <a:pPr algn="l">
              <a:lnSpc>
                <a:spcPts val="3153"/>
              </a:lnSpc>
            </a:pPr>
            <a:r>
              <a:rPr lang="en-US" sz="2252" b="1">
                <a:solidFill>
                  <a:srgbClr val="000000"/>
                </a:solidFill>
                <a:latin typeface="Montserrat Bold"/>
                <a:ea typeface="Montserrat Bold"/>
                <a:cs typeface="Montserrat Bold"/>
                <a:sym typeface="Montserrat Bold"/>
              </a:rPr>
              <a:t>Unconscious Bias Training</a:t>
            </a:r>
            <a:r>
              <a:rPr lang="en-US" sz="2252">
                <a:solidFill>
                  <a:srgbClr val="000000"/>
                </a:solidFill>
                <a:latin typeface="Montserrat"/>
                <a:ea typeface="Montserrat"/>
                <a:cs typeface="Montserrat"/>
                <a:sym typeface="Montserrat"/>
              </a:rPr>
              <a:t>: Managers undergo training to become aware of bias in hiring, promotions, and team management (Choate, 2024).</a:t>
            </a:r>
          </a:p>
          <a:p>
            <a:pPr algn="l">
              <a:lnSpc>
                <a:spcPts val="3153"/>
              </a:lnSpc>
            </a:pPr>
            <a:endParaRPr lang="en-US" sz="2252">
              <a:solidFill>
                <a:srgbClr val="000000"/>
              </a:solidFill>
              <a:latin typeface="Montserrat"/>
              <a:ea typeface="Montserrat"/>
              <a:cs typeface="Montserrat"/>
              <a:sym typeface="Montserrat"/>
            </a:endParaRPr>
          </a:p>
          <a:p>
            <a:pPr algn="l">
              <a:lnSpc>
                <a:spcPts val="3153"/>
              </a:lnSpc>
            </a:pPr>
            <a:r>
              <a:rPr lang="en-US" sz="2252" b="1">
                <a:solidFill>
                  <a:srgbClr val="000000"/>
                </a:solidFill>
                <a:latin typeface="Montserrat Bold"/>
                <a:ea typeface="Montserrat Bold"/>
                <a:cs typeface="Montserrat Bold"/>
                <a:sym typeface="Montserrat Bold"/>
              </a:rPr>
              <a:t>Inclusive Culture Building</a:t>
            </a:r>
            <a:r>
              <a:rPr lang="en-US" sz="2252">
                <a:solidFill>
                  <a:srgbClr val="000000"/>
                </a:solidFill>
                <a:latin typeface="Montserrat"/>
                <a:ea typeface="Montserrat"/>
                <a:cs typeface="Montserrat"/>
                <a:sym typeface="Montserrat"/>
              </a:rPr>
              <a:t>: Managers foster psychological safety, encourage open dialogue, and use “belonging” as a core value within their teams.</a:t>
            </a:r>
          </a:p>
          <a:p>
            <a:pPr algn="l">
              <a:lnSpc>
                <a:spcPts val="3153"/>
              </a:lnSpc>
            </a:pPr>
            <a:endParaRPr lang="en-US" sz="2252">
              <a:solidFill>
                <a:srgbClr val="000000"/>
              </a:solidFill>
              <a:latin typeface="Montserrat"/>
              <a:ea typeface="Montserrat"/>
              <a:cs typeface="Montserrat"/>
              <a:sym typeface="Montserrat"/>
            </a:endParaRPr>
          </a:p>
          <a:p>
            <a:pPr algn="l">
              <a:lnSpc>
                <a:spcPts val="3153"/>
              </a:lnSpc>
            </a:pPr>
            <a:r>
              <a:rPr lang="en-US" sz="2252" b="1">
                <a:solidFill>
                  <a:srgbClr val="000000"/>
                </a:solidFill>
                <a:latin typeface="Montserrat Bold"/>
                <a:ea typeface="Montserrat Bold"/>
                <a:cs typeface="Montserrat Bold"/>
                <a:sym typeface="Montserrat Bold"/>
              </a:rPr>
              <a:t>Sponsorship and Mentorship</a:t>
            </a:r>
            <a:r>
              <a:rPr lang="en-US" sz="2252">
                <a:solidFill>
                  <a:srgbClr val="000000"/>
                </a:solidFill>
                <a:latin typeface="Montserrat"/>
                <a:ea typeface="Montserrat"/>
                <a:cs typeface="Montserrat"/>
                <a:sym typeface="Montserrat"/>
              </a:rPr>
              <a:t>: Managers mentor under-represented talent and sponsor them for assignments, promotions, and visibility opportunities.</a:t>
            </a:r>
          </a:p>
          <a:p>
            <a:pPr algn="l">
              <a:lnSpc>
                <a:spcPts val="3153"/>
              </a:lnSpc>
            </a:pPr>
            <a:endParaRPr lang="en-US" sz="2252">
              <a:solidFill>
                <a:srgbClr val="000000"/>
              </a:solidFill>
              <a:latin typeface="Montserrat"/>
              <a:ea typeface="Montserrat"/>
              <a:cs typeface="Montserrat"/>
              <a:sym typeface="Montserrat"/>
            </a:endParaRPr>
          </a:p>
          <a:p>
            <a:pPr algn="l">
              <a:lnSpc>
                <a:spcPts val="3153"/>
              </a:lnSpc>
            </a:pPr>
            <a:r>
              <a:rPr lang="en-US" sz="2252" b="1">
                <a:solidFill>
                  <a:srgbClr val="000000"/>
                </a:solidFill>
                <a:latin typeface="Montserrat Bold"/>
                <a:ea typeface="Montserrat Bold"/>
                <a:cs typeface="Montserrat Bold"/>
                <a:sym typeface="Montserrat Bold"/>
              </a:rPr>
              <a:t>Performance &amp; Promotion Practices</a:t>
            </a:r>
            <a:r>
              <a:rPr lang="en-US" sz="2252">
                <a:solidFill>
                  <a:srgbClr val="000000"/>
                </a:solidFill>
                <a:latin typeface="Montserrat"/>
                <a:ea typeface="Montserrat"/>
                <a:cs typeface="Montserrat"/>
                <a:sym typeface="Montserrat"/>
              </a:rPr>
              <a:t>: They apply inclusive frameworks in evaluating performance and deciding promotions, ensuring equity in growth.</a:t>
            </a:r>
          </a:p>
          <a:p>
            <a:pPr algn="l">
              <a:lnSpc>
                <a:spcPts val="3153"/>
              </a:lnSpc>
            </a:pPr>
            <a:endParaRPr lang="en-US" sz="2252">
              <a:solidFill>
                <a:srgbClr val="000000"/>
              </a:solidFill>
              <a:latin typeface="Montserrat"/>
              <a:ea typeface="Montserrat"/>
              <a:cs typeface="Montserrat"/>
              <a:sym typeface="Montserrat"/>
            </a:endParaRPr>
          </a:p>
        </p:txBody>
      </p:sp>
      <p:grpSp>
        <p:nvGrpSpPr>
          <p:cNvPr id="5" name="Group 5"/>
          <p:cNvGrpSpPr/>
          <p:nvPr/>
        </p:nvGrpSpPr>
        <p:grpSpPr>
          <a:xfrm>
            <a:off x="-3222295" y="342849"/>
            <a:ext cx="17376017" cy="861473"/>
            <a:chOff x="0" y="0"/>
            <a:chExt cx="3575312" cy="177258"/>
          </a:xfrm>
        </p:grpSpPr>
        <p:sp>
          <p:nvSpPr>
            <p:cNvPr id="6" name="Freeform 6"/>
            <p:cNvSpPr/>
            <p:nvPr/>
          </p:nvSpPr>
          <p:spPr>
            <a:xfrm>
              <a:off x="0" y="0"/>
              <a:ext cx="3575312" cy="177258"/>
            </a:xfrm>
            <a:custGeom>
              <a:avLst/>
              <a:gdLst/>
              <a:ahLst/>
              <a:cxnLst/>
              <a:rect l="l" t="t" r="r" b="b"/>
              <a:pathLst>
                <a:path w="3575312" h="177258">
                  <a:moveTo>
                    <a:pt x="0" y="0"/>
                  </a:moveTo>
                  <a:lnTo>
                    <a:pt x="3575312" y="0"/>
                  </a:lnTo>
                  <a:lnTo>
                    <a:pt x="3575312" y="177258"/>
                  </a:lnTo>
                  <a:lnTo>
                    <a:pt x="0" y="177258"/>
                  </a:lnTo>
                  <a:close/>
                </a:path>
              </a:pathLst>
            </a:custGeom>
            <a:solidFill>
              <a:srgbClr val="0C0B98"/>
            </a:solidFill>
          </p:spPr>
          <p:txBody>
            <a:bodyPr/>
            <a:lstStyle/>
            <a:p>
              <a:endParaRPr lang="en-GB"/>
            </a:p>
          </p:txBody>
        </p:sp>
        <p:sp>
          <p:nvSpPr>
            <p:cNvPr id="7" name="TextBox 7"/>
            <p:cNvSpPr txBox="1"/>
            <p:nvPr/>
          </p:nvSpPr>
          <p:spPr>
            <a:xfrm>
              <a:off x="0" y="-38100"/>
              <a:ext cx="3575312" cy="215358"/>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0" y="10086317"/>
            <a:ext cx="18288000" cy="401366"/>
            <a:chOff x="0" y="0"/>
            <a:chExt cx="24384000" cy="535154"/>
          </a:xfrm>
        </p:grpSpPr>
        <p:grpSp>
          <p:nvGrpSpPr>
            <p:cNvPr id="9" name="Group 9"/>
            <p:cNvGrpSpPr/>
            <p:nvPr/>
          </p:nvGrpSpPr>
          <p:grpSpPr>
            <a:xfrm>
              <a:off x="0" y="0"/>
              <a:ext cx="6244115" cy="535154"/>
              <a:chOff x="0" y="0"/>
              <a:chExt cx="1233405" cy="105710"/>
            </a:xfrm>
          </p:grpSpPr>
          <p:sp>
            <p:nvSpPr>
              <p:cNvPr id="10" name="Freeform 10"/>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2036C7"/>
              </a:solidFill>
            </p:spPr>
            <p:txBody>
              <a:bodyPr/>
              <a:lstStyle/>
              <a:p>
                <a:endParaRPr lang="en-GB"/>
              </a:p>
            </p:txBody>
          </p:sp>
          <p:sp>
            <p:nvSpPr>
              <p:cNvPr id="11" name="TextBox 11"/>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18139885" y="0"/>
              <a:ext cx="6244115" cy="535154"/>
              <a:chOff x="0" y="0"/>
              <a:chExt cx="1233405" cy="105710"/>
            </a:xfrm>
          </p:grpSpPr>
          <p:sp>
            <p:nvSpPr>
              <p:cNvPr id="13" name="Freeform 13"/>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F66C4"/>
              </a:solidFill>
            </p:spPr>
            <p:txBody>
              <a:bodyPr/>
              <a:lstStyle/>
              <a:p>
                <a:endParaRPr lang="en-GB"/>
              </a:p>
            </p:txBody>
          </p:sp>
          <p:sp>
            <p:nvSpPr>
              <p:cNvPr id="14" name="TextBox 14"/>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15" name="Group 15"/>
            <p:cNvGrpSpPr/>
            <p:nvPr/>
          </p:nvGrpSpPr>
          <p:grpSpPr>
            <a:xfrm>
              <a:off x="11895770" y="0"/>
              <a:ext cx="6244115" cy="535154"/>
              <a:chOff x="0" y="0"/>
              <a:chExt cx="1233405" cy="105710"/>
            </a:xfrm>
          </p:grpSpPr>
          <p:sp>
            <p:nvSpPr>
              <p:cNvPr id="16" name="Freeform 16"/>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7CA44"/>
              </a:solidFill>
            </p:spPr>
            <p:txBody>
              <a:bodyPr/>
              <a:lstStyle/>
              <a:p>
                <a:endParaRPr lang="en-GB"/>
              </a:p>
            </p:txBody>
          </p:sp>
          <p:sp>
            <p:nvSpPr>
              <p:cNvPr id="17" name="TextBox 17"/>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6244115" y="0"/>
              <a:ext cx="6244115" cy="535154"/>
              <a:chOff x="0" y="0"/>
              <a:chExt cx="1233405" cy="105710"/>
            </a:xfrm>
          </p:grpSpPr>
          <p:sp>
            <p:nvSpPr>
              <p:cNvPr id="19" name="Freeform 19"/>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5EB5C9"/>
              </a:solidFill>
            </p:spPr>
            <p:txBody>
              <a:bodyPr/>
              <a:lstStyle/>
              <a:p>
                <a:endParaRPr lang="en-GB"/>
              </a:p>
            </p:txBody>
          </p:sp>
          <p:sp>
            <p:nvSpPr>
              <p:cNvPr id="20" name="TextBox 20"/>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sp>
        <p:nvSpPr>
          <p:cNvPr id="21" name="Freeform 21"/>
          <p:cNvSpPr/>
          <p:nvPr/>
        </p:nvSpPr>
        <p:spPr>
          <a:xfrm>
            <a:off x="1028700" y="3511159"/>
            <a:ext cx="2896180" cy="2932840"/>
          </a:xfrm>
          <a:custGeom>
            <a:avLst/>
            <a:gdLst/>
            <a:ahLst/>
            <a:cxnLst/>
            <a:rect l="l" t="t" r="r" b="b"/>
            <a:pathLst>
              <a:path w="2896180" h="2932840">
                <a:moveTo>
                  <a:pt x="0" y="0"/>
                </a:moveTo>
                <a:lnTo>
                  <a:pt x="2896180" y="0"/>
                </a:lnTo>
                <a:lnTo>
                  <a:pt x="2896180" y="2932840"/>
                </a:lnTo>
                <a:lnTo>
                  <a:pt x="0" y="293284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2" name="TextBox 22"/>
          <p:cNvSpPr txBox="1"/>
          <p:nvPr/>
        </p:nvSpPr>
        <p:spPr>
          <a:xfrm>
            <a:off x="17259300" y="9172575"/>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28</a:t>
            </a:r>
          </a:p>
        </p:txBody>
      </p:sp>
      <p:sp>
        <p:nvSpPr>
          <p:cNvPr id="23" name="TextBox 23"/>
          <p:cNvSpPr txBox="1"/>
          <p:nvPr/>
        </p:nvSpPr>
        <p:spPr>
          <a:xfrm>
            <a:off x="1028700" y="330302"/>
            <a:ext cx="12919721" cy="653932"/>
          </a:xfrm>
          <a:prstGeom prst="rect">
            <a:avLst/>
          </a:prstGeom>
        </p:spPr>
        <p:txBody>
          <a:bodyPr lIns="0" tIns="0" rIns="0" bIns="0" rtlCol="0" anchor="t">
            <a:spAutoFit/>
          </a:bodyPr>
          <a:lstStyle/>
          <a:p>
            <a:pPr algn="l">
              <a:lnSpc>
                <a:spcPts val="5328"/>
              </a:lnSpc>
            </a:pPr>
            <a:r>
              <a:rPr lang="en-US" sz="3806" b="1" spc="-255">
                <a:solidFill>
                  <a:srgbClr val="FFFFFF"/>
                </a:solidFill>
                <a:latin typeface="Garet Bold"/>
                <a:ea typeface="Garet Bold"/>
                <a:cs typeface="Garet Bold"/>
                <a:sym typeface="Garet Bold"/>
              </a:rPr>
              <a:t>Strategic Alignment of DEI with Unilever’s Business Goals</a:t>
            </a:r>
          </a:p>
        </p:txBody>
      </p:sp>
      <p:grpSp>
        <p:nvGrpSpPr>
          <p:cNvPr id="24" name="Group 24"/>
          <p:cNvGrpSpPr/>
          <p:nvPr/>
        </p:nvGrpSpPr>
        <p:grpSpPr>
          <a:xfrm>
            <a:off x="14683398" y="310329"/>
            <a:ext cx="4420191" cy="893993"/>
            <a:chOff x="0" y="0"/>
            <a:chExt cx="909504" cy="183949"/>
          </a:xfrm>
        </p:grpSpPr>
        <p:sp>
          <p:nvSpPr>
            <p:cNvPr id="25" name="Freeform 25"/>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26" name="TextBox 26"/>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sp>
        <p:nvSpPr>
          <p:cNvPr id="2" name="Freeform 2"/>
          <p:cNvSpPr/>
          <p:nvPr/>
        </p:nvSpPr>
        <p:spPr>
          <a:xfrm>
            <a:off x="15254091" y="406502"/>
            <a:ext cx="562227" cy="622198"/>
          </a:xfrm>
          <a:custGeom>
            <a:avLst/>
            <a:gdLst/>
            <a:ahLst/>
            <a:cxnLst/>
            <a:rect l="l" t="t" r="r" b="b"/>
            <a:pathLst>
              <a:path w="562227" h="622198">
                <a:moveTo>
                  <a:pt x="0" y="0"/>
                </a:moveTo>
                <a:lnTo>
                  <a:pt x="562227" y="0"/>
                </a:lnTo>
                <a:lnTo>
                  <a:pt x="562227" y="622198"/>
                </a:lnTo>
                <a:lnTo>
                  <a:pt x="0" y="622198"/>
                </a:lnTo>
                <a:lnTo>
                  <a:pt x="0" y="0"/>
                </a:lnTo>
                <a:close/>
              </a:path>
            </a:pathLst>
          </a:custGeom>
          <a:blipFill>
            <a:blip r:embed="rId2"/>
            <a:stretch>
              <a:fillRect/>
            </a:stretch>
          </a:blipFill>
        </p:spPr>
        <p:txBody>
          <a:bodyPr/>
          <a:lstStyle/>
          <a:p>
            <a:endParaRPr lang="en-GB"/>
          </a:p>
        </p:txBody>
      </p:sp>
      <p:sp>
        <p:nvSpPr>
          <p:cNvPr id="3" name="Freeform 3"/>
          <p:cNvSpPr/>
          <p:nvPr/>
        </p:nvSpPr>
        <p:spPr>
          <a:xfrm>
            <a:off x="16157123" y="406502"/>
            <a:ext cx="1560184" cy="622198"/>
          </a:xfrm>
          <a:custGeom>
            <a:avLst/>
            <a:gdLst/>
            <a:ahLst/>
            <a:cxnLst/>
            <a:rect l="l" t="t" r="r" b="b"/>
            <a:pathLst>
              <a:path w="1560184" h="622198">
                <a:moveTo>
                  <a:pt x="0" y="0"/>
                </a:moveTo>
                <a:lnTo>
                  <a:pt x="1560184" y="0"/>
                </a:lnTo>
                <a:lnTo>
                  <a:pt x="1560184" y="622198"/>
                </a:lnTo>
                <a:lnTo>
                  <a:pt x="0" y="622198"/>
                </a:lnTo>
                <a:lnTo>
                  <a:pt x="0" y="0"/>
                </a:lnTo>
                <a:close/>
              </a:path>
            </a:pathLst>
          </a:custGeom>
          <a:blipFill>
            <a:blip r:embed="rId3"/>
            <a:stretch>
              <a:fillRect/>
            </a:stretch>
          </a:blipFill>
        </p:spPr>
        <p:txBody>
          <a:bodyPr/>
          <a:lstStyle/>
          <a:p>
            <a:endParaRPr lang="en-GB"/>
          </a:p>
        </p:txBody>
      </p:sp>
      <p:sp>
        <p:nvSpPr>
          <p:cNvPr id="4" name="TextBox 4"/>
          <p:cNvSpPr txBox="1"/>
          <p:nvPr/>
        </p:nvSpPr>
        <p:spPr>
          <a:xfrm>
            <a:off x="5159037" y="1913936"/>
            <a:ext cx="12100263" cy="8359302"/>
          </a:xfrm>
          <a:prstGeom prst="rect">
            <a:avLst/>
          </a:prstGeom>
        </p:spPr>
        <p:txBody>
          <a:bodyPr lIns="0" tIns="0" rIns="0" bIns="0" rtlCol="0" anchor="t">
            <a:spAutoFit/>
          </a:bodyPr>
          <a:lstStyle/>
          <a:p>
            <a:pPr algn="l">
              <a:lnSpc>
                <a:spcPts val="3351"/>
              </a:lnSpc>
            </a:pPr>
            <a:r>
              <a:rPr lang="en-US" sz="2393" b="1">
                <a:solidFill>
                  <a:srgbClr val="000000"/>
                </a:solidFill>
                <a:latin typeface="Montserrat Bold"/>
                <a:ea typeface="Montserrat Bold"/>
                <a:cs typeface="Montserrat Bold"/>
                <a:sym typeface="Montserrat Bold"/>
              </a:rPr>
              <a:t>Global Consistency vs Local Nuance:</a:t>
            </a:r>
            <a:r>
              <a:rPr lang="en-US" sz="2393">
                <a:solidFill>
                  <a:srgbClr val="000000"/>
                </a:solidFill>
                <a:latin typeface="Montserrat"/>
                <a:ea typeface="Montserrat"/>
                <a:cs typeface="Montserrat"/>
                <a:sym typeface="Montserrat"/>
              </a:rPr>
              <a:t> Implementing DEI consistently across over 190 markets while respecting local cultural differences is difficult (Murray, 2023).</a:t>
            </a:r>
          </a:p>
          <a:p>
            <a:pPr algn="l">
              <a:lnSpc>
                <a:spcPts val="3351"/>
              </a:lnSpc>
            </a:pPr>
            <a:endParaRPr lang="en-US" sz="2393">
              <a:solidFill>
                <a:srgbClr val="000000"/>
              </a:solidFill>
              <a:latin typeface="Montserrat"/>
              <a:ea typeface="Montserrat"/>
              <a:cs typeface="Montserrat"/>
              <a:sym typeface="Montserrat"/>
            </a:endParaRPr>
          </a:p>
          <a:p>
            <a:pPr algn="l">
              <a:lnSpc>
                <a:spcPts val="3351"/>
              </a:lnSpc>
            </a:pPr>
            <a:r>
              <a:rPr lang="en-US" sz="2393" b="1">
                <a:solidFill>
                  <a:srgbClr val="000000"/>
                </a:solidFill>
                <a:latin typeface="Montserrat Bold"/>
                <a:ea typeface="Montserrat Bold"/>
                <a:cs typeface="Montserrat Bold"/>
                <a:sym typeface="Montserrat Bold"/>
              </a:rPr>
              <a:t>Unconscious Bias &amp; Stereotypes: </a:t>
            </a:r>
            <a:r>
              <a:rPr lang="en-US" sz="2393">
                <a:solidFill>
                  <a:srgbClr val="000000"/>
                </a:solidFill>
                <a:latin typeface="Montserrat"/>
                <a:ea typeface="Montserrat"/>
                <a:cs typeface="Montserrat"/>
                <a:sym typeface="Montserrat"/>
              </a:rPr>
              <a:t>Despite training, bias in decision-making (hiring, promotions) remains a persistent challenge.</a:t>
            </a:r>
          </a:p>
          <a:p>
            <a:pPr algn="l">
              <a:lnSpc>
                <a:spcPts val="3351"/>
              </a:lnSpc>
            </a:pPr>
            <a:endParaRPr lang="en-US" sz="2393">
              <a:solidFill>
                <a:srgbClr val="000000"/>
              </a:solidFill>
              <a:latin typeface="Montserrat"/>
              <a:ea typeface="Montserrat"/>
              <a:cs typeface="Montserrat"/>
              <a:sym typeface="Montserrat"/>
            </a:endParaRPr>
          </a:p>
          <a:p>
            <a:pPr algn="l">
              <a:lnSpc>
                <a:spcPts val="3351"/>
              </a:lnSpc>
            </a:pPr>
            <a:r>
              <a:rPr lang="en-US" sz="2393" b="1">
                <a:solidFill>
                  <a:srgbClr val="000000"/>
                </a:solidFill>
                <a:latin typeface="Montserrat Bold"/>
                <a:ea typeface="Montserrat Bold"/>
                <a:cs typeface="Montserrat Bold"/>
                <a:sym typeface="Montserrat Bold"/>
              </a:rPr>
              <a:t>Representation Gaps:</a:t>
            </a:r>
            <a:r>
              <a:rPr lang="en-US" sz="2393">
                <a:solidFill>
                  <a:srgbClr val="000000"/>
                </a:solidFill>
                <a:latin typeface="Montserrat"/>
                <a:ea typeface="Montserrat"/>
                <a:cs typeface="Montserrat"/>
                <a:sym typeface="Montserrat"/>
              </a:rPr>
              <a:t> Certain regions or functions may lag in achieving gender balance or disability inclusion, despite global targets.</a:t>
            </a:r>
          </a:p>
          <a:p>
            <a:pPr algn="l">
              <a:lnSpc>
                <a:spcPts val="3351"/>
              </a:lnSpc>
            </a:pPr>
            <a:endParaRPr lang="en-US" sz="2393">
              <a:solidFill>
                <a:srgbClr val="000000"/>
              </a:solidFill>
              <a:latin typeface="Montserrat"/>
              <a:ea typeface="Montserrat"/>
              <a:cs typeface="Montserrat"/>
              <a:sym typeface="Montserrat"/>
            </a:endParaRPr>
          </a:p>
          <a:p>
            <a:pPr algn="l">
              <a:lnSpc>
                <a:spcPts val="3351"/>
              </a:lnSpc>
            </a:pPr>
            <a:r>
              <a:rPr lang="en-US" sz="2393" b="1">
                <a:solidFill>
                  <a:srgbClr val="000000"/>
                </a:solidFill>
                <a:latin typeface="Montserrat Bold"/>
                <a:ea typeface="Montserrat Bold"/>
                <a:cs typeface="Montserrat Bold"/>
                <a:sym typeface="Montserrat Bold"/>
              </a:rPr>
              <a:t>Sustaining Momentum: </a:t>
            </a:r>
            <a:r>
              <a:rPr lang="en-US" sz="2393">
                <a:solidFill>
                  <a:srgbClr val="000000"/>
                </a:solidFill>
                <a:latin typeface="Montserrat"/>
                <a:ea typeface="Montserrat"/>
                <a:cs typeface="Montserrat"/>
                <a:sym typeface="Montserrat"/>
              </a:rPr>
              <a:t>Maintaining DEI efforts long-term, beyond symbolic programs, requires continuous investment and leadership commitment.</a:t>
            </a:r>
          </a:p>
          <a:p>
            <a:pPr algn="l">
              <a:lnSpc>
                <a:spcPts val="3351"/>
              </a:lnSpc>
            </a:pPr>
            <a:endParaRPr lang="en-US" sz="2393">
              <a:solidFill>
                <a:srgbClr val="000000"/>
              </a:solidFill>
              <a:latin typeface="Montserrat"/>
              <a:ea typeface="Montserrat"/>
              <a:cs typeface="Montserrat"/>
              <a:sym typeface="Montserrat"/>
            </a:endParaRPr>
          </a:p>
          <a:p>
            <a:pPr algn="l">
              <a:lnSpc>
                <a:spcPts val="3351"/>
              </a:lnSpc>
            </a:pPr>
            <a:r>
              <a:rPr lang="en-US" sz="2393" b="1">
                <a:solidFill>
                  <a:srgbClr val="000000"/>
                </a:solidFill>
                <a:latin typeface="Montserrat Bold"/>
                <a:ea typeface="Montserrat Bold"/>
                <a:cs typeface="Montserrat Bold"/>
                <a:sym typeface="Montserrat Bold"/>
              </a:rPr>
              <a:t>Measurement &amp; Impact: </a:t>
            </a:r>
            <a:r>
              <a:rPr lang="en-US" sz="2393">
                <a:solidFill>
                  <a:srgbClr val="000000"/>
                </a:solidFill>
                <a:latin typeface="Montserrat"/>
                <a:ea typeface="Montserrat"/>
                <a:cs typeface="Montserrat"/>
                <a:sym typeface="Montserrat"/>
              </a:rPr>
              <a:t>Quantifying the business impact of DEI (on performance, innovation, retention) can be complex.</a:t>
            </a:r>
          </a:p>
          <a:p>
            <a:pPr algn="l">
              <a:lnSpc>
                <a:spcPts val="3351"/>
              </a:lnSpc>
            </a:pPr>
            <a:endParaRPr lang="en-US" sz="2393">
              <a:solidFill>
                <a:srgbClr val="000000"/>
              </a:solidFill>
              <a:latin typeface="Montserrat"/>
              <a:ea typeface="Montserrat"/>
              <a:cs typeface="Montserrat"/>
              <a:sym typeface="Montserrat"/>
            </a:endParaRPr>
          </a:p>
          <a:p>
            <a:pPr algn="l">
              <a:lnSpc>
                <a:spcPts val="3351"/>
              </a:lnSpc>
            </a:pPr>
            <a:r>
              <a:rPr lang="en-US" sz="2393" b="1">
                <a:solidFill>
                  <a:srgbClr val="000000"/>
                </a:solidFill>
                <a:latin typeface="Montserrat Bold"/>
                <a:ea typeface="Montserrat Bold"/>
                <a:cs typeface="Montserrat Bold"/>
                <a:sym typeface="Montserrat Bold"/>
              </a:rPr>
              <a:t>Infrastructure &amp; Accessibility: </a:t>
            </a:r>
            <a:r>
              <a:rPr lang="en-US" sz="2393">
                <a:solidFill>
                  <a:srgbClr val="000000"/>
                </a:solidFill>
                <a:latin typeface="Montserrat"/>
                <a:ea typeface="Montserrat"/>
                <a:cs typeface="Montserrat"/>
                <a:sym typeface="Montserrat"/>
              </a:rPr>
              <a:t>In some markets, physical or digital infrastructure does not fully support people with disabilities.</a:t>
            </a:r>
          </a:p>
          <a:p>
            <a:pPr algn="l">
              <a:lnSpc>
                <a:spcPts val="3351"/>
              </a:lnSpc>
            </a:pPr>
            <a:endParaRPr lang="en-US" sz="2393">
              <a:solidFill>
                <a:srgbClr val="000000"/>
              </a:solidFill>
              <a:latin typeface="Montserrat"/>
              <a:ea typeface="Montserrat"/>
              <a:cs typeface="Montserrat"/>
              <a:sym typeface="Montserrat"/>
            </a:endParaRPr>
          </a:p>
          <a:p>
            <a:pPr algn="l">
              <a:lnSpc>
                <a:spcPts val="3351"/>
              </a:lnSpc>
            </a:pPr>
            <a:endParaRPr lang="en-US" sz="2393">
              <a:solidFill>
                <a:srgbClr val="000000"/>
              </a:solidFill>
              <a:latin typeface="Montserrat"/>
              <a:ea typeface="Montserrat"/>
              <a:cs typeface="Montserrat"/>
              <a:sym typeface="Montserrat"/>
            </a:endParaRPr>
          </a:p>
        </p:txBody>
      </p:sp>
      <p:grpSp>
        <p:nvGrpSpPr>
          <p:cNvPr id="5" name="Group 5"/>
          <p:cNvGrpSpPr/>
          <p:nvPr/>
        </p:nvGrpSpPr>
        <p:grpSpPr>
          <a:xfrm>
            <a:off x="-3222295" y="342849"/>
            <a:ext cx="17376017" cy="861473"/>
            <a:chOff x="0" y="0"/>
            <a:chExt cx="3575312" cy="177258"/>
          </a:xfrm>
        </p:grpSpPr>
        <p:sp>
          <p:nvSpPr>
            <p:cNvPr id="6" name="Freeform 6"/>
            <p:cNvSpPr/>
            <p:nvPr/>
          </p:nvSpPr>
          <p:spPr>
            <a:xfrm>
              <a:off x="0" y="0"/>
              <a:ext cx="3575312" cy="177258"/>
            </a:xfrm>
            <a:custGeom>
              <a:avLst/>
              <a:gdLst/>
              <a:ahLst/>
              <a:cxnLst/>
              <a:rect l="l" t="t" r="r" b="b"/>
              <a:pathLst>
                <a:path w="3575312" h="177258">
                  <a:moveTo>
                    <a:pt x="0" y="0"/>
                  </a:moveTo>
                  <a:lnTo>
                    <a:pt x="3575312" y="0"/>
                  </a:lnTo>
                  <a:lnTo>
                    <a:pt x="3575312" y="177258"/>
                  </a:lnTo>
                  <a:lnTo>
                    <a:pt x="0" y="177258"/>
                  </a:lnTo>
                  <a:close/>
                </a:path>
              </a:pathLst>
            </a:custGeom>
            <a:solidFill>
              <a:srgbClr val="0C0B98"/>
            </a:solidFill>
          </p:spPr>
          <p:txBody>
            <a:bodyPr/>
            <a:lstStyle/>
            <a:p>
              <a:endParaRPr lang="en-GB"/>
            </a:p>
          </p:txBody>
        </p:sp>
        <p:sp>
          <p:nvSpPr>
            <p:cNvPr id="7" name="TextBox 7"/>
            <p:cNvSpPr txBox="1"/>
            <p:nvPr/>
          </p:nvSpPr>
          <p:spPr>
            <a:xfrm>
              <a:off x="0" y="-38100"/>
              <a:ext cx="3575312" cy="215358"/>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0" y="10086317"/>
            <a:ext cx="18288000" cy="401366"/>
            <a:chOff x="0" y="0"/>
            <a:chExt cx="24384000" cy="535154"/>
          </a:xfrm>
        </p:grpSpPr>
        <p:grpSp>
          <p:nvGrpSpPr>
            <p:cNvPr id="9" name="Group 9"/>
            <p:cNvGrpSpPr/>
            <p:nvPr/>
          </p:nvGrpSpPr>
          <p:grpSpPr>
            <a:xfrm>
              <a:off x="0" y="0"/>
              <a:ext cx="6244115" cy="535154"/>
              <a:chOff x="0" y="0"/>
              <a:chExt cx="1233405" cy="105710"/>
            </a:xfrm>
          </p:grpSpPr>
          <p:sp>
            <p:nvSpPr>
              <p:cNvPr id="10" name="Freeform 10"/>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2036C7"/>
              </a:solidFill>
            </p:spPr>
            <p:txBody>
              <a:bodyPr/>
              <a:lstStyle/>
              <a:p>
                <a:endParaRPr lang="en-GB"/>
              </a:p>
            </p:txBody>
          </p:sp>
          <p:sp>
            <p:nvSpPr>
              <p:cNvPr id="11" name="TextBox 11"/>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18139885" y="0"/>
              <a:ext cx="6244115" cy="535154"/>
              <a:chOff x="0" y="0"/>
              <a:chExt cx="1233405" cy="105710"/>
            </a:xfrm>
          </p:grpSpPr>
          <p:sp>
            <p:nvSpPr>
              <p:cNvPr id="13" name="Freeform 13"/>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F66C4"/>
              </a:solidFill>
            </p:spPr>
            <p:txBody>
              <a:bodyPr/>
              <a:lstStyle/>
              <a:p>
                <a:endParaRPr lang="en-GB"/>
              </a:p>
            </p:txBody>
          </p:sp>
          <p:sp>
            <p:nvSpPr>
              <p:cNvPr id="14" name="TextBox 14"/>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15" name="Group 15"/>
            <p:cNvGrpSpPr/>
            <p:nvPr/>
          </p:nvGrpSpPr>
          <p:grpSpPr>
            <a:xfrm>
              <a:off x="11895770" y="0"/>
              <a:ext cx="6244115" cy="535154"/>
              <a:chOff x="0" y="0"/>
              <a:chExt cx="1233405" cy="105710"/>
            </a:xfrm>
          </p:grpSpPr>
          <p:sp>
            <p:nvSpPr>
              <p:cNvPr id="16" name="Freeform 16"/>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7CA44"/>
              </a:solidFill>
            </p:spPr>
            <p:txBody>
              <a:bodyPr/>
              <a:lstStyle/>
              <a:p>
                <a:endParaRPr lang="en-GB"/>
              </a:p>
            </p:txBody>
          </p:sp>
          <p:sp>
            <p:nvSpPr>
              <p:cNvPr id="17" name="TextBox 17"/>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6244115" y="0"/>
              <a:ext cx="6244115" cy="535154"/>
              <a:chOff x="0" y="0"/>
              <a:chExt cx="1233405" cy="105710"/>
            </a:xfrm>
          </p:grpSpPr>
          <p:sp>
            <p:nvSpPr>
              <p:cNvPr id="19" name="Freeform 19"/>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5EB5C9"/>
              </a:solidFill>
            </p:spPr>
            <p:txBody>
              <a:bodyPr/>
              <a:lstStyle/>
              <a:p>
                <a:endParaRPr lang="en-GB"/>
              </a:p>
            </p:txBody>
          </p:sp>
          <p:sp>
            <p:nvSpPr>
              <p:cNvPr id="20" name="TextBox 20"/>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sp>
        <p:nvSpPr>
          <p:cNvPr id="21" name="Freeform 21"/>
          <p:cNvSpPr/>
          <p:nvPr/>
        </p:nvSpPr>
        <p:spPr>
          <a:xfrm>
            <a:off x="1028700" y="3605403"/>
            <a:ext cx="3266228" cy="3076193"/>
          </a:xfrm>
          <a:custGeom>
            <a:avLst/>
            <a:gdLst/>
            <a:ahLst/>
            <a:cxnLst/>
            <a:rect l="l" t="t" r="r" b="b"/>
            <a:pathLst>
              <a:path w="3266228" h="3076193">
                <a:moveTo>
                  <a:pt x="0" y="0"/>
                </a:moveTo>
                <a:lnTo>
                  <a:pt x="3266228" y="0"/>
                </a:lnTo>
                <a:lnTo>
                  <a:pt x="3266228" y="3076194"/>
                </a:lnTo>
                <a:lnTo>
                  <a:pt x="0" y="307619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2" name="Freeform 22"/>
          <p:cNvSpPr/>
          <p:nvPr/>
        </p:nvSpPr>
        <p:spPr>
          <a:xfrm>
            <a:off x="1040482" y="6024957"/>
            <a:ext cx="1621332" cy="656639"/>
          </a:xfrm>
          <a:custGeom>
            <a:avLst/>
            <a:gdLst/>
            <a:ahLst/>
            <a:cxnLst/>
            <a:rect l="l" t="t" r="r" b="b"/>
            <a:pathLst>
              <a:path w="1621332" h="656639">
                <a:moveTo>
                  <a:pt x="0" y="0"/>
                </a:moveTo>
                <a:lnTo>
                  <a:pt x="1621332" y="0"/>
                </a:lnTo>
                <a:lnTo>
                  <a:pt x="1621332" y="656640"/>
                </a:lnTo>
                <a:lnTo>
                  <a:pt x="0" y="65664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3" name="TextBox 23"/>
          <p:cNvSpPr txBox="1"/>
          <p:nvPr/>
        </p:nvSpPr>
        <p:spPr>
          <a:xfrm>
            <a:off x="17259300" y="9172575"/>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29</a:t>
            </a:r>
          </a:p>
        </p:txBody>
      </p:sp>
      <p:sp>
        <p:nvSpPr>
          <p:cNvPr id="24" name="TextBox 24"/>
          <p:cNvSpPr txBox="1"/>
          <p:nvPr/>
        </p:nvSpPr>
        <p:spPr>
          <a:xfrm>
            <a:off x="753190" y="392282"/>
            <a:ext cx="12262484" cy="1328251"/>
          </a:xfrm>
          <a:prstGeom prst="rect">
            <a:avLst/>
          </a:prstGeom>
        </p:spPr>
        <p:txBody>
          <a:bodyPr lIns="0" tIns="0" rIns="0" bIns="0" rtlCol="0" anchor="t">
            <a:spAutoFit/>
          </a:bodyPr>
          <a:lstStyle/>
          <a:p>
            <a:pPr algn="l">
              <a:lnSpc>
                <a:spcPts val="5328"/>
              </a:lnSpc>
            </a:pPr>
            <a:r>
              <a:rPr lang="en-US" sz="3806" b="1" spc="-255">
                <a:solidFill>
                  <a:srgbClr val="FFFFFF"/>
                </a:solidFill>
                <a:latin typeface="Garet Bold"/>
                <a:ea typeface="Garet Bold"/>
                <a:cs typeface="Garet Bold"/>
                <a:sym typeface="Garet Bold"/>
              </a:rPr>
              <a:t>Key HR Challenges in DEI</a:t>
            </a:r>
          </a:p>
          <a:p>
            <a:pPr algn="l">
              <a:lnSpc>
                <a:spcPts val="5328"/>
              </a:lnSpc>
            </a:pPr>
            <a:endParaRPr lang="en-US" sz="3806" b="1" spc="-255">
              <a:solidFill>
                <a:srgbClr val="FFFFFF"/>
              </a:solidFill>
              <a:latin typeface="Garet Bold"/>
              <a:ea typeface="Garet Bold"/>
              <a:cs typeface="Garet Bold"/>
              <a:sym typeface="Garet Bold"/>
            </a:endParaRPr>
          </a:p>
        </p:txBody>
      </p:sp>
      <p:grpSp>
        <p:nvGrpSpPr>
          <p:cNvPr id="25" name="Group 25"/>
          <p:cNvGrpSpPr/>
          <p:nvPr/>
        </p:nvGrpSpPr>
        <p:grpSpPr>
          <a:xfrm>
            <a:off x="14683398" y="310329"/>
            <a:ext cx="4420191" cy="893993"/>
            <a:chOff x="0" y="0"/>
            <a:chExt cx="909504" cy="183949"/>
          </a:xfrm>
        </p:grpSpPr>
        <p:sp>
          <p:nvSpPr>
            <p:cNvPr id="26" name="Freeform 26"/>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27" name="TextBox 27"/>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sp>
        <p:nvSpPr>
          <p:cNvPr id="2" name="Freeform 2"/>
          <p:cNvSpPr/>
          <p:nvPr/>
        </p:nvSpPr>
        <p:spPr>
          <a:xfrm>
            <a:off x="15254091" y="406502"/>
            <a:ext cx="562227" cy="622198"/>
          </a:xfrm>
          <a:custGeom>
            <a:avLst/>
            <a:gdLst/>
            <a:ahLst/>
            <a:cxnLst/>
            <a:rect l="l" t="t" r="r" b="b"/>
            <a:pathLst>
              <a:path w="562227" h="622198">
                <a:moveTo>
                  <a:pt x="0" y="0"/>
                </a:moveTo>
                <a:lnTo>
                  <a:pt x="562227" y="0"/>
                </a:lnTo>
                <a:lnTo>
                  <a:pt x="562227" y="622198"/>
                </a:lnTo>
                <a:lnTo>
                  <a:pt x="0" y="622198"/>
                </a:lnTo>
                <a:lnTo>
                  <a:pt x="0" y="0"/>
                </a:lnTo>
                <a:close/>
              </a:path>
            </a:pathLst>
          </a:custGeom>
          <a:blipFill>
            <a:blip r:embed="rId2"/>
            <a:stretch>
              <a:fillRect/>
            </a:stretch>
          </a:blipFill>
        </p:spPr>
        <p:txBody>
          <a:bodyPr/>
          <a:lstStyle/>
          <a:p>
            <a:endParaRPr lang="en-GB"/>
          </a:p>
        </p:txBody>
      </p:sp>
      <p:sp>
        <p:nvSpPr>
          <p:cNvPr id="3" name="Freeform 3"/>
          <p:cNvSpPr/>
          <p:nvPr/>
        </p:nvSpPr>
        <p:spPr>
          <a:xfrm>
            <a:off x="16157123" y="406502"/>
            <a:ext cx="1560184" cy="622198"/>
          </a:xfrm>
          <a:custGeom>
            <a:avLst/>
            <a:gdLst/>
            <a:ahLst/>
            <a:cxnLst/>
            <a:rect l="l" t="t" r="r" b="b"/>
            <a:pathLst>
              <a:path w="1560184" h="622198">
                <a:moveTo>
                  <a:pt x="0" y="0"/>
                </a:moveTo>
                <a:lnTo>
                  <a:pt x="1560184" y="0"/>
                </a:lnTo>
                <a:lnTo>
                  <a:pt x="1560184" y="622198"/>
                </a:lnTo>
                <a:lnTo>
                  <a:pt x="0" y="622198"/>
                </a:lnTo>
                <a:lnTo>
                  <a:pt x="0" y="0"/>
                </a:lnTo>
                <a:close/>
              </a:path>
            </a:pathLst>
          </a:custGeom>
          <a:blipFill>
            <a:blip r:embed="rId3"/>
            <a:stretch>
              <a:fillRect/>
            </a:stretch>
          </a:blipFill>
        </p:spPr>
        <p:txBody>
          <a:bodyPr/>
          <a:lstStyle/>
          <a:p>
            <a:endParaRPr lang="en-GB"/>
          </a:p>
        </p:txBody>
      </p:sp>
      <p:sp>
        <p:nvSpPr>
          <p:cNvPr id="4" name="TextBox 4"/>
          <p:cNvSpPr txBox="1"/>
          <p:nvPr/>
        </p:nvSpPr>
        <p:spPr>
          <a:xfrm>
            <a:off x="5324958" y="2624593"/>
            <a:ext cx="12100263" cy="5844702"/>
          </a:xfrm>
          <a:prstGeom prst="rect">
            <a:avLst/>
          </a:prstGeom>
        </p:spPr>
        <p:txBody>
          <a:bodyPr lIns="0" tIns="0" rIns="0" bIns="0" rtlCol="0" anchor="t">
            <a:spAutoFit/>
          </a:bodyPr>
          <a:lstStyle/>
          <a:p>
            <a:pPr algn="l">
              <a:lnSpc>
                <a:spcPts val="3351"/>
              </a:lnSpc>
            </a:pPr>
            <a:r>
              <a:rPr lang="en-US" sz="2393" b="1">
                <a:solidFill>
                  <a:srgbClr val="000000"/>
                </a:solidFill>
                <a:latin typeface="Montserrat Bold"/>
                <a:ea typeface="Montserrat Bold"/>
                <a:cs typeface="Montserrat Bold"/>
                <a:sym typeface="Montserrat Bold"/>
              </a:rPr>
              <a:t>Enhanced Bias Mitigation Programs: </a:t>
            </a:r>
            <a:r>
              <a:rPr lang="en-US" sz="2393">
                <a:solidFill>
                  <a:srgbClr val="000000"/>
                </a:solidFill>
                <a:latin typeface="Montserrat"/>
                <a:ea typeface="Montserrat"/>
                <a:cs typeface="Montserrat"/>
                <a:sym typeface="Montserrat"/>
              </a:rPr>
              <a:t>Expand training for managers using data-driven simulations and role plays to surface hidden biases.</a:t>
            </a:r>
          </a:p>
          <a:p>
            <a:pPr algn="l">
              <a:lnSpc>
                <a:spcPts val="3351"/>
              </a:lnSpc>
            </a:pPr>
            <a:endParaRPr lang="en-US" sz="2393">
              <a:solidFill>
                <a:srgbClr val="000000"/>
              </a:solidFill>
              <a:latin typeface="Montserrat"/>
              <a:ea typeface="Montserrat"/>
              <a:cs typeface="Montserrat"/>
              <a:sym typeface="Montserrat"/>
            </a:endParaRPr>
          </a:p>
          <a:p>
            <a:pPr algn="l">
              <a:lnSpc>
                <a:spcPts val="3351"/>
              </a:lnSpc>
            </a:pPr>
            <a:r>
              <a:rPr lang="en-US" sz="2393" b="1">
                <a:solidFill>
                  <a:srgbClr val="000000"/>
                </a:solidFill>
                <a:latin typeface="Montserrat Bold"/>
                <a:ea typeface="Montserrat Bold"/>
                <a:cs typeface="Montserrat Bold"/>
                <a:sym typeface="Montserrat Bold"/>
              </a:rPr>
              <a:t>Local DEI Roadmaps: </a:t>
            </a:r>
            <a:r>
              <a:rPr lang="en-US" sz="2393">
                <a:solidFill>
                  <a:srgbClr val="000000"/>
                </a:solidFill>
                <a:latin typeface="Montserrat"/>
                <a:ea typeface="Montserrat"/>
                <a:cs typeface="Montserrat"/>
                <a:sym typeface="Montserrat"/>
              </a:rPr>
              <a:t>Empower regional leaders to design DEI roadmaps tailored to local needs, while aligning with global objectives.</a:t>
            </a:r>
          </a:p>
          <a:p>
            <a:pPr algn="l">
              <a:lnSpc>
                <a:spcPts val="3351"/>
              </a:lnSpc>
            </a:pPr>
            <a:endParaRPr lang="en-US" sz="2393">
              <a:solidFill>
                <a:srgbClr val="000000"/>
              </a:solidFill>
              <a:latin typeface="Montserrat"/>
              <a:ea typeface="Montserrat"/>
              <a:cs typeface="Montserrat"/>
              <a:sym typeface="Montserrat"/>
            </a:endParaRPr>
          </a:p>
          <a:p>
            <a:pPr algn="l">
              <a:lnSpc>
                <a:spcPts val="3351"/>
              </a:lnSpc>
            </a:pPr>
            <a:r>
              <a:rPr lang="en-US" sz="2393" b="1">
                <a:solidFill>
                  <a:srgbClr val="000000"/>
                </a:solidFill>
                <a:latin typeface="Montserrat Bold"/>
                <a:ea typeface="Montserrat Bold"/>
                <a:cs typeface="Montserrat Bold"/>
                <a:sym typeface="Montserrat Bold"/>
              </a:rPr>
              <a:t>Inclusive Leadership Development:</a:t>
            </a:r>
            <a:r>
              <a:rPr lang="en-US" sz="2393">
                <a:solidFill>
                  <a:srgbClr val="000000"/>
                </a:solidFill>
                <a:latin typeface="Montserrat"/>
                <a:ea typeface="Montserrat"/>
                <a:cs typeface="Montserrat"/>
                <a:sym typeface="Montserrat"/>
              </a:rPr>
              <a:t> Launch an “Inclusive Leaders Programme” to build leadership accountability for equity and belonging.</a:t>
            </a:r>
          </a:p>
          <a:p>
            <a:pPr algn="l">
              <a:lnSpc>
                <a:spcPts val="3351"/>
              </a:lnSpc>
            </a:pPr>
            <a:endParaRPr lang="en-US" sz="2393">
              <a:solidFill>
                <a:srgbClr val="000000"/>
              </a:solidFill>
              <a:latin typeface="Montserrat"/>
              <a:ea typeface="Montserrat"/>
              <a:cs typeface="Montserrat"/>
              <a:sym typeface="Montserrat"/>
            </a:endParaRPr>
          </a:p>
          <a:p>
            <a:pPr algn="l">
              <a:lnSpc>
                <a:spcPts val="3351"/>
              </a:lnSpc>
            </a:pPr>
            <a:r>
              <a:rPr lang="en-US" sz="2393" b="1">
                <a:solidFill>
                  <a:srgbClr val="000000"/>
                </a:solidFill>
                <a:latin typeface="Montserrat Bold"/>
                <a:ea typeface="Montserrat Bold"/>
                <a:cs typeface="Montserrat Bold"/>
                <a:sym typeface="Montserrat Bold"/>
              </a:rPr>
              <a:t>Strengthen Accessibility Infrastructure: </a:t>
            </a:r>
            <a:r>
              <a:rPr lang="en-US" sz="2393">
                <a:solidFill>
                  <a:srgbClr val="000000"/>
                </a:solidFill>
                <a:latin typeface="Montserrat"/>
                <a:ea typeface="Montserrat"/>
                <a:cs typeface="Montserrat"/>
                <a:sym typeface="Montserrat"/>
              </a:rPr>
              <a:t>Invest in making all offices and digital workspaces fully accessible — both physically and virtually.</a:t>
            </a:r>
          </a:p>
          <a:p>
            <a:pPr algn="l">
              <a:lnSpc>
                <a:spcPts val="3351"/>
              </a:lnSpc>
            </a:pPr>
            <a:endParaRPr lang="en-US" sz="2393">
              <a:solidFill>
                <a:srgbClr val="000000"/>
              </a:solidFill>
              <a:latin typeface="Montserrat"/>
              <a:ea typeface="Montserrat"/>
              <a:cs typeface="Montserrat"/>
              <a:sym typeface="Montserrat"/>
            </a:endParaRPr>
          </a:p>
          <a:p>
            <a:pPr algn="l">
              <a:lnSpc>
                <a:spcPts val="3351"/>
              </a:lnSpc>
            </a:pPr>
            <a:r>
              <a:rPr lang="en-US" sz="2393" b="1">
                <a:solidFill>
                  <a:srgbClr val="000000"/>
                </a:solidFill>
                <a:latin typeface="Montserrat Bold"/>
                <a:ea typeface="Montserrat Bold"/>
                <a:cs typeface="Montserrat Bold"/>
                <a:sym typeface="Montserrat Bold"/>
              </a:rPr>
              <a:t>DEI KPI Integration:</a:t>
            </a:r>
            <a:r>
              <a:rPr lang="en-US" sz="2393">
                <a:solidFill>
                  <a:srgbClr val="000000"/>
                </a:solidFill>
                <a:latin typeface="Montserrat"/>
                <a:ea typeface="Montserrat"/>
                <a:cs typeface="Montserrat"/>
                <a:sym typeface="Montserrat"/>
              </a:rPr>
              <a:t> Incorporate DEI metrics (representation, inclusion survey scores, retention) into performance goals for leaders (Whitten, 2022).</a:t>
            </a:r>
          </a:p>
        </p:txBody>
      </p:sp>
      <p:grpSp>
        <p:nvGrpSpPr>
          <p:cNvPr id="5" name="Group 5"/>
          <p:cNvGrpSpPr/>
          <p:nvPr/>
        </p:nvGrpSpPr>
        <p:grpSpPr>
          <a:xfrm>
            <a:off x="-3222295" y="342849"/>
            <a:ext cx="17376017" cy="861473"/>
            <a:chOff x="0" y="0"/>
            <a:chExt cx="3575312" cy="177258"/>
          </a:xfrm>
        </p:grpSpPr>
        <p:sp>
          <p:nvSpPr>
            <p:cNvPr id="6" name="Freeform 6"/>
            <p:cNvSpPr/>
            <p:nvPr/>
          </p:nvSpPr>
          <p:spPr>
            <a:xfrm>
              <a:off x="0" y="0"/>
              <a:ext cx="3575312" cy="177258"/>
            </a:xfrm>
            <a:custGeom>
              <a:avLst/>
              <a:gdLst/>
              <a:ahLst/>
              <a:cxnLst/>
              <a:rect l="l" t="t" r="r" b="b"/>
              <a:pathLst>
                <a:path w="3575312" h="177258">
                  <a:moveTo>
                    <a:pt x="0" y="0"/>
                  </a:moveTo>
                  <a:lnTo>
                    <a:pt x="3575312" y="0"/>
                  </a:lnTo>
                  <a:lnTo>
                    <a:pt x="3575312" y="177258"/>
                  </a:lnTo>
                  <a:lnTo>
                    <a:pt x="0" y="177258"/>
                  </a:lnTo>
                  <a:close/>
                </a:path>
              </a:pathLst>
            </a:custGeom>
            <a:solidFill>
              <a:srgbClr val="0C0B98"/>
            </a:solidFill>
          </p:spPr>
          <p:txBody>
            <a:bodyPr/>
            <a:lstStyle/>
            <a:p>
              <a:endParaRPr lang="en-GB"/>
            </a:p>
          </p:txBody>
        </p:sp>
        <p:sp>
          <p:nvSpPr>
            <p:cNvPr id="7" name="TextBox 7"/>
            <p:cNvSpPr txBox="1"/>
            <p:nvPr/>
          </p:nvSpPr>
          <p:spPr>
            <a:xfrm>
              <a:off x="0" y="-38100"/>
              <a:ext cx="3575312" cy="215358"/>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0" y="10086317"/>
            <a:ext cx="18288000" cy="401366"/>
            <a:chOff x="0" y="0"/>
            <a:chExt cx="24384000" cy="535154"/>
          </a:xfrm>
        </p:grpSpPr>
        <p:grpSp>
          <p:nvGrpSpPr>
            <p:cNvPr id="9" name="Group 9"/>
            <p:cNvGrpSpPr/>
            <p:nvPr/>
          </p:nvGrpSpPr>
          <p:grpSpPr>
            <a:xfrm>
              <a:off x="0" y="0"/>
              <a:ext cx="6244115" cy="535154"/>
              <a:chOff x="0" y="0"/>
              <a:chExt cx="1233405" cy="105710"/>
            </a:xfrm>
          </p:grpSpPr>
          <p:sp>
            <p:nvSpPr>
              <p:cNvPr id="10" name="Freeform 10"/>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2036C7"/>
              </a:solidFill>
            </p:spPr>
            <p:txBody>
              <a:bodyPr/>
              <a:lstStyle/>
              <a:p>
                <a:endParaRPr lang="en-GB"/>
              </a:p>
            </p:txBody>
          </p:sp>
          <p:sp>
            <p:nvSpPr>
              <p:cNvPr id="11" name="TextBox 11"/>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18139885" y="0"/>
              <a:ext cx="6244115" cy="535154"/>
              <a:chOff x="0" y="0"/>
              <a:chExt cx="1233405" cy="105710"/>
            </a:xfrm>
          </p:grpSpPr>
          <p:sp>
            <p:nvSpPr>
              <p:cNvPr id="13" name="Freeform 13"/>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F66C4"/>
              </a:solidFill>
            </p:spPr>
            <p:txBody>
              <a:bodyPr/>
              <a:lstStyle/>
              <a:p>
                <a:endParaRPr lang="en-GB"/>
              </a:p>
            </p:txBody>
          </p:sp>
          <p:sp>
            <p:nvSpPr>
              <p:cNvPr id="14" name="TextBox 14"/>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15" name="Group 15"/>
            <p:cNvGrpSpPr/>
            <p:nvPr/>
          </p:nvGrpSpPr>
          <p:grpSpPr>
            <a:xfrm>
              <a:off x="11895770" y="0"/>
              <a:ext cx="6244115" cy="535154"/>
              <a:chOff x="0" y="0"/>
              <a:chExt cx="1233405" cy="105710"/>
            </a:xfrm>
          </p:grpSpPr>
          <p:sp>
            <p:nvSpPr>
              <p:cNvPr id="16" name="Freeform 16"/>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F7CA44"/>
              </a:solidFill>
            </p:spPr>
            <p:txBody>
              <a:bodyPr/>
              <a:lstStyle/>
              <a:p>
                <a:endParaRPr lang="en-GB"/>
              </a:p>
            </p:txBody>
          </p:sp>
          <p:sp>
            <p:nvSpPr>
              <p:cNvPr id="17" name="TextBox 17"/>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6244115" y="0"/>
              <a:ext cx="6244115" cy="535154"/>
              <a:chOff x="0" y="0"/>
              <a:chExt cx="1233405" cy="105710"/>
            </a:xfrm>
          </p:grpSpPr>
          <p:sp>
            <p:nvSpPr>
              <p:cNvPr id="19" name="Freeform 19"/>
              <p:cNvSpPr/>
              <p:nvPr/>
            </p:nvSpPr>
            <p:spPr>
              <a:xfrm>
                <a:off x="0" y="0"/>
                <a:ext cx="1233405" cy="105710"/>
              </a:xfrm>
              <a:custGeom>
                <a:avLst/>
                <a:gdLst/>
                <a:ahLst/>
                <a:cxnLst/>
                <a:rect l="l" t="t" r="r" b="b"/>
                <a:pathLst>
                  <a:path w="1233405" h="105710">
                    <a:moveTo>
                      <a:pt x="0" y="0"/>
                    </a:moveTo>
                    <a:lnTo>
                      <a:pt x="1233405" y="0"/>
                    </a:lnTo>
                    <a:lnTo>
                      <a:pt x="1233405" y="105710"/>
                    </a:lnTo>
                    <a:lnTo>
                      <a:pt x="0" y="105710"/>
                    </a:lnTo>
                    <a:close/>
                  </a:path>
                </a:pathLst>
              </a:custGeom>
              <a:solidFill>
                <a:srgbClr val="5EB5C9"/>
              </a:solidFill>
            </p:spPr>
            <p:txBody>
              <a:bodyPr/>
              <a:lstStyle/>
              <a:p>
                <a:endParaRPr lang="en-GB"/>
              </a:p>
            </p:txBody>
          </p:sp>
          <p:sp>
            <p:nvSpPr>
              <p:cNvPr id="20" name="TextBox 20"/>
              <p:cNvSpPr txBox="1"/>
              <p:nvPr/>
            </p:nvSpPr>
            <p:spPr>
              <a:xfrm>
                <a:off x="0" y="-38100"/>
                <a:ext cx="1233405" cy="143810"/>
              </a:xfrm>
              <a:prstGeom prst="rect">
                <a:avLst/>
              </a:prstGeom>
            </p:spPr>
            <p:txBody>
              <a:bodyPr lIns="50800" tIns="50800" rIns="50800" bIns="50800" rtlCol="0" anchor="ctr"/>
              <a:lstStyle/>
              <a:p>
                <a:pPr algn="ctr">
                  <a:lnSpc>
                    <a:spcPts val="2659"/>
                  </a:lnSpc>
                  <a:spcBef>
                    <a:spcPct val="0"/>
                  </a:spcBef>
                </a:pPr>
                <a:endParaRPr/>
              </a:p>
            </p:txBody>
          </p:sp>
        </p:grpSp>
      </p:grpSp>
      <p:sp>
        <p:nvSpPr>
          <p:cNvPr id="21" name="Freeform 21"/>
          <p:cNvSpPr/>
          <p:nvPr/>
        </p:nvSpPr>
        <p:spPr>
          <a:xfrm>
            <a:off x="1493171" y="3841774"/>
            <a:ext cx="2417957" cy="2603453"/>
          </a:xfrm>
          <a:custGeom>
            <a:avLst/>
            <a:gdLst/>
            <a:ahLst/>
            <a:cxnLst/>
            <a:rect l="l" t="t" r="r" b="b"/>
            <a:pathLst>
              <a:path w="2417957" h="2603453">
                <a:moveTo>
                  <a:pt x="0" y="0"/>
                </a:moveTo>
                <a:lnTo>
                  <a:pt x="2417957" y="0"/>
                </a:lnTo>
                <a:lnTo>
                  <a:pt x="2417957" y="2603452"/>
                </a:lnTo>
                <a:lnTo>
                  <a:pt x="0" y="260345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2" name="TextBox 22"/>
          <p:cNvSpPr txBox="1"/>
          <p:nvPr/>
        </p:nvSpPr>
        <p:spPr>
          <a:xfrm>
            <a:off x="17259300" y="9172575"/>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30</a:t>
            </a:r>
          </a:p>
        </p:txBody>
      </p:sp>
      <p:sp>
        <p:nvSpPr>
          <p:cNvPr id="23" name="TextBox 23"/>
          <p:cNvSpPr txBox="1"/>
          <p:nvPr/>
        </p:nvSpPr>
        <p:spPr>
          <a:xfrm>
            <a:off x="753190" y="392282"/>
            <a:ext cx="12262484" cy="653887"/>
          </a:xfrm>
          <a:prstGeom prst="rect">
            <a:avLst/>
          </a:prstGeom>
        </p:spPr>
        <p:txBody>
          <a:bodyPr lIns="0" tIns="0" rIns="0" bIns="0" rtlCol="0" anchor="t">
            <a:spAutoFit/>
          </a:bodyPr>
          <a:lstStyle/>
          <a:p>
            <a:pPr algn="l">
              <a:lnSpc>
                <a:spcPts val="5328"/>
              </a:lnSpc>
            </a:pPr>
            <a:r>
              <a:rPr lang="en-US" sz="3806" b="1" spc="-255">
                <a:solidFill>
                  <a:srgbClr val="FFFFFF"/>
                </a:solidFill>
                <a:latin typeface="Garet Bold"/>
                <a:ea typeface="Garet Bold"/>
                <a:cs typeface="Garet Bold"/>
                <a:sym typeface="Garet Bold"/>
              </a:rPr>
              <a:t>Practical Recommendations</a:t>
            </a:r>
          </a:p>
        </p:txBody>
      </p:sp>
      <p:grpSp>
        <p:nvGrpSpPr>
          <p:cNvPr id="24" name="Group 24"/>
          <p:cNvGrpSpPr/>
          <p:nvPr/>
        </p:nvGrpSpPr>
        <p:grpSpPr>
          <a:xfrm>
            <a:off x="14664348" y="310329"/>
            <a:ext cx="4420191" cy="893993"/>
            <a:chOff x="0" y="0"/>
            <a:chExt cx="909504" cy="183949"/>
          </a:xfrm>
        </p:grpSpPr>
        <p:sp>
          <p:nvSpPr>
            <p:cNvPr id="25" name="Freeform 25"/>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26" name="TextBox 26"/>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a:off x="0" y="10021551"/>
            <a:ext cx="18288000" cy="306929"/>
            <a:chOff x="0" y="0"/>
            <a:chExt cx="24384000" cy="409238"/>
          </a:xfrm>
        </p:grpSpPr>
        <p:grpSp>
          <p:nvGrpSpPr>
            <p:cNvPr id="3" name="Group 3"/>
            <p:cNvGrpSpPr/>
            <p:nvPr/>
          </p:nvGrpSpPr>
          <p:grpSpPr>
            <a:xfrm>
              <a:off x="0" y="0"/>
              <a:ext cx="6244115" cy="409238"/>
              <a:chOff x="0" y="0"/>
              <a:chExt cx="1233405" cy="80837"/>
            </a:xfrm>
          </p:grpSpPr>
          <p:sp>
            <p:nvSpPr>
              <p:cNvPr id="4" name="Freeform 4"/>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2036C7"/>
              </a:solidFill>
            </p:spPr>
            <p:txBody>
              <a:bodyPr/>
              <a:lstStyle/>
              <a:p>
                <a:endParaRPr lang="en-GB"/>
              </a:p>
            </p:txBody>
          </p:sp>
          <p:sp>
            <p:nvSpPr>
              <p:cNvPr id="5" name="TextBox 5"/>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8139885" y="0"/>
              <a:ext cx="6244115" cy="409238"/>
              <a:chOff x="0" y="0"/>
              <a:chExt cx="1233405" cy="80837"/>
            </a:xfrm>
          </p:grpSpPr>
          <p:sp>
            <p:nvSpPr>
              <p:cNvPr id="7" name="Freeform 7"/>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F66C4"/>
              </a:solidFill>
            </p:spPr>
            <p:txBody>
              <a:bodyPr/>
              <a:lstStyle/>
              <a:p>
                <a:endParaRPr lang="en-GB"/>
              </a:p>
            </p:txBody>
          </p:sp>
          <p:sp>
            <p:nvSpPr>
              <p:cNvPr id="8" name="TextBox 8"/>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1895770" y="0"/>
              <a:ext cx="6244115" cy="409238"/>
              <a:chOff x="0" y="0"/>
              <a:chExt cx="1233405" cy="80837"/>
            </a:xfrm>
          </p:grpSpPr>
          <p:sp>
            <p:nvSpPr>
              <p:cNvPr id="10" name="Freeform 10"/>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7CA44"/>
              </a:solidFill>
            </p:spPr>
            <p:txBody>
              <a:bodyPr/>
              <a:lstStyle/>
              <a:p>
                <a:endParaRPr lang="en-GB"/>
              </a:p>
            </p:txBody>
          </p:sp>
          <p:sp>
            <p:nvSpPr>
              <p:cNvPr id="11" name="TextBox 11"/>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6244115" y="0"/>
              <a:ext cx="6244115" cy="409238"/>
              <a:chOff x="0" y="0"/>
              <a:chExt cx="1233405" cy="80837"/>
            </a:xfrm>
          </p:grpSpPr>
          <p:sp>
            <p:nvSpPr>
              <p:cNvPr id="13" name="Freeform 13"/>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5EB5C9"/>
              </a:solidFill>
            </p:spPr>
            <p:txBody>
              <a:bodyPr/>
              <a:lstStyle/>
              <a:p>
                <a:endParaRPr lang="en-GB"/>
              </a:p>
            </p:txBody>
          </p:sp>
          <p:sp>
            <p:nvSpPr>
              <p:cNvPr id="14" name="TextBox 14"/>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grpSp>
        <p:nvGrpSpPr>
          <p:cNvPr id="15" name="Group 15"/>
          <p:cNvGrpSpPr/>
          <p:nvPr/>
        </p:nvGrpSpPr>
        <p:grpSpPr>
          <a:xfrm>
            <a:off x="15254091" y="406502"/>
            <a:ext cx="2463215" cy="622198"/>
            <a:chOff x="0" y="0"/>
            <a:chExt cx="3284287" cy="829597"/>
          </a:xfrm>
        </p:grpSpPr>
        <p:sp>
          <p:nvSpPr>
            <p:cNvPr id="16" name="Freeform 16"/>
            <p:cNvSpPr/>
            <p:nvPr/>
          </p:nvSpPr>
          <p:spPr>
            <a:xfrm>
              <a:off x="0" y="0"/>
              <a:ext cx="749636" cy="829597"/>
            </a:xfrm>
            <a:custGeom>
              <a:avLst/>
              <a:gdLst/>
              <a:ahLst/>
              <a:cxnLst/>
              <a:rect l="l" t="t" r="r" b="b"/>
              <a:pathLst>
                <a:path w="749636" h="829597">
                  <a:moveTo>
                    <a:pt x="0" y="0"/>
                  </a:moveTo>
                  <a:lnTo>
                    <a:pt x="749636" y="0"/>
                  </a:lnTo>
                  <a:lnTo>
                    <a:pt x="749636" y="829597"/>
                  </a:lnTo>
                  <a:lnTo>
                    <a:pt x="0" y="829597"/>
                  </a:lnTo>
                  <a:lnTo>
                    <a:pt x="0" y="0"/>
                  </a:lnTo>
                  <a:close/>
                </a:path>
              </a:pathLst>
            </a:custGeom>
            <a:blipFill>
              <a:blip r:embed="rId2"/>
              <a:stretch>
                <a:fillRect/>
              </a:stretch>
            </a:blipFill>
          </p:spPr>
          <p:txBody>
            <a:bodyPr/>
            <a:lstStyle/>
            <a:p>
              <a:endParaRPr lang="en-GB"/>
            </a:p>
          </p:txBody>
        </p:sp>
        <p:sp>
          <p:nvSpPr>
            <p:cNvPr id="17" name="Freeform 17"/>
            <p:cNvSpPr/>
            <p:nvPr/>
          </p:nvSpPr>
          <p:spPr>
            <a:xfrm>
              <a:off x="1204042" y="0"/>
              <a:ext cx="2080245" cy="829597"/>
            </a:xfrm>
            <a:custGeom>
              <a:avLst/>
              <a:gdLst/>
              <a:ahLst/>
              <a:cxnLst/>
              <a:rect l="l" t="t" r="r" b="b"/>
              <a:pathLst>
                <a:path w="2080245" h="829597">
                  <a:moveTo>
                    <a:pt x="0" y="0"/>
                  </a:moveTo>
                  <a:lnTo>
                    <a:pt x="2080245" y="0"/>
                  </a:lnTo>
                  <a:lnTo>
                    <a:pt x="2080245" y="829597"/>
                  </a:lnTo>
                  <a:lnTo>
                    <a:pt x="0" y="829597"/>
                  </a:lnTo>
                  <a:lnTo>
                    <a:pt x="0" y="0"/>
                  </a:lnTo>
                  <a:close/>
                </a:path>
              </a:pathLst>
            </a:custGeom>
            <a:blipFill>
              <a:blip r:embed="rId3"/>
              <a:stretch>
                <a:fillRect/>
              </a:stretch>
            </a:blipFill>
          </p:spPr>
          <p:txBody>
            <a:bodyPr/>
            <a:lstStyle/>
            <a:p>
              <a:endParaRPr lang="en-GB"/>
            </a:p>
          </p:txBody>
        </p:sp>
      </p:grpSp>
      <p:grpSp>
        <p:nvGrpSpPr>
          <p:cNvPr id="18" name="Group 18"/>
          <p:cNvGrpSpPr/>
          <p:nvPr/>
        </p:nvGrpSpPr>
        <p:grpSpPr>
          <a:xfrm>
            <a:off x="-3222295" y="406502"/>
            <a:ext cx="17376017" cy="797819"/>
            <a:chOff x="0" y="0"/>
            <a:chExt cx="3575312" cy="164160"/>
          </a:xfrm>
        </p:grpSpPr>
        <p:sp>
          <p:nvSpPr>
            <p:cNvPr id="19" name="Freeform 19"/>
            <p:cNvSpPr/>
            <p:nvPr/>
          </p:nvSpPr>
          <p:spPr>
            <a:xfrm>
              <a:off x="0" y="0"/>
              <a:ext cx="3575312" cy="164160"/>
            </a:xfrm>
            <a:custGeom>
              <a:avLst/>
              <a:gdLst/>
              <a:ahLst/>
              <a:cxnLst/>
              <a:rect l="l" t="t" r="r" b="b"/>
              <a:pathLst>
                <a:path w="3575312" h="164160">
                  <a:moveTo>
                    <a:pt x="0" y="0"/>
                  </a:moveTo>
                  <a:lnTo>
                    <a:pt x="3575312" y="0"/>
                  </a:lnTo>
                  <a:lnTo>
                    <a:pt x="3575312" y="164160"/>
                  </a:lnTo>
                  <a:lnTo>
                    <a:pt x="0" y="164160"/>
                  </a:lnTo>
                  <a:close/>
                </a:path>
              </a:pathLst>
            </a:custGeom>
            <a:solidFill>
              <a:srgbClr val="093294"/>
            </a:solidFill>
          </p:spPr>
          <p:txBody>
            <a:bodyPr/>
            <a:lstStyle/>
            <a:p>
              <a:endParaRPr lang="en-GB"/>
            </a:p>
          </p:txBody>
        </p:sp>
        <p:sp>
          <p:nvSpPr>
            <p:cNvPr id="20" name="TextBox 20"/>
            <p:cNvSpPr txBox="1"/>
            <p:nvPr/>
          </p:nvSpPr>
          <p:spPr>
            <a:xfrm>
              <a:off x="0" y="-38100"/>
              <a:ext cx="3575312" cy="202260"/>
            </a:xfrm>
            <a:prstGeom prst="rect">
              <a:avLst/>
            </a:prstGeom>
          </p:spPr>
          <p:txBody>
            <a:bodyPr lIns="50800" tIns="50800" rIns="50800" bIns="50800" rtlCol="0" anchor="ctr"/>
            <a:lstStyle/>
            <a:p>
              <a:pPr algn="ctr">
                <a:lnSpc>
                  <a:spcPts val="2659"/>
                </a:lnSpc>
              </a:pPr>
              <a:endParaRPr/>
            </a:p>
          </p:txBody>
        </p:sp>
      </p:grpSp>
      <p:sp>
        <p:nvSpPr>
          <p:cNvPr id="21" name="TextBox 21"/>
          <p:cNvSpPr txBox="1"/>
          <p:nvPr/>
        </p:nvSpPr>
        <p:spPr>
          <a:xfrm>
            <a:off x="1709820" y="2344700"/>
            <a:ext cx="14340337" cy="6655577"/>
          </a:xfrm>
          <a:prstGeom prst="rect">
            <a:avLst/>
          </a:prstGeom>
        </p:spPr>
        <p:txBody>
          <a:bodyPr lIns="0" tIns="0" rIns="0" bIns="0" rtlCol="0" anchor="t">
            <a:spAutoFit/>
          </a:bodyPr>
          <a:lstStyle/>
          <a:p>
            <a:pPr algn="l">
              <a:lnSpc>
                <a:spcPts val="3865"/>
              </a:lnSpc>
            </a:pPr>
            <a:r>
              <a:rPr lang="en-US" sz="2760">
                <a:solidFill>
                  <a:srgbClr val="000000"/>
                </a:solidFill>
                <a:latin typeface="Montserrat"/>
                <a:ea typeface="Montserrat"/>
                <a:cs typeface="Montserrat"/>
                <a:sym typeface="Montserrat"/>
              </a:rPr>
              <a:t>Unilever has a </a:t>
            </a:r>
            <a:r>
              <a:rPr lang="en-US" sz="2760" b="1">
                <a:solidFill>
                  <a:srgbClr val="000000"/>
                </a:solidFill>
                <a:latin typeface="Montserrat Bold"/>
                <a:ea typeface="Montserrat Bold"/>
                <a:cs typeface="Montserrat Bold"/>
                <a:sym typeface="Montserrat Bold"/>
              </a:rPr>
              <a:t>strong, integrated DEI strategy</a:t>
            </a:r>
            <a:r>
              <a:rPr lang="en-US" sz="2760">
                <a:solidFill>
                  <a:srgbClr val="000000"/>
                </a:solidFill>
                <a:latin typeface="Montserrat"/>
                <a:ea typeface="Montserrat"/>
                <a:cs typeface="Montserrat"/>
                <a:sym typeface="Montserrat"/>
              </a:rPr>
              <a:t> embedded in its business, targeting gender, race, disability, and LGBTQI+ inclusion.</a:t>
            </a:r>
          </a:p>
          <a:p>
            <a:pPr algn="l">
              <a:lnSpc>
                <a:spcPts val="3865"/>
              </a:lnSpc>
            </a:pPr>
            <a:endParaRPr lang="en-US" sz="2760">
              <a:solidFill>
                <a:srgbClr val="000000"/>
              </a:solidFill>
              <a:latin typeface="Montserrat"/>
              <a:ea typeface="Montserrat"/>
              <a:cs typeface="Montserrat"/>
              <a:sym typeface="Montserrat"/>
            </a:endParaRPr>
          </a:p>
          <a:p>
            <a:pPr algn="l">
              <a:lnSpc>
                <a:spcPts val="3865"/>
              </a:lnSpc>
            </a:pPr>
            <a:r>
              <a:rPr lang="en-US" sz="2760">
                <a:solidFill>
                  <a:srgbClr val="000000"/>
                </a:solidFill>
                <a:latin typeface="Montserrat"/>
                <a:ea typeface="Montserrat"/>
                <a:cs typeface="Montserrat"/>
                <a:sym typeface="Montserrat"/>
              </a:rPr>
              <a:t>Line managers are critical in driving inclusion through coaching, decision-making, and leading culture from the ground up.</a:t>
            </a:r>
          </a:p>
          <a:p>
            <a:pPr algn="l">
              <a:lnSpc>
                <a:spcPts val="3865"/>
              </a:lnSpc>
            </a:pPr>
            <a:endParaRPr lang="en-US" sz="2760">
              <a:solidFill>
                <a:srgbClr val="000000"/>
              </a:solidFill>
              <a:latin typeface="Montserrat"/>
              <a:ea typeface="Montserrat"/>
              <a:cs typeface="Montserrat"/>
              <a:sym typeface="Montserrat"/>
            </a:endParaRPr>
          </a:p>
          <a:p>
            <a:pPr algn="l">
              <a:lnSpc>
                <a:spcPts val="3865"/>
              </a:lnSpc>
            </a:pPr>
            <a:r>
              <a:rPr lang="en-US" sz="2760">
                <a:solidFill>
                  <a:srgbClr val="000000"/>
                </a:solidFill>
                <a:latin typeface="Montserrat"/>
                <a:ea typeface="Montserrat"/>
                <a:cs typeface="Montserrat"/>
                <a:sym typeface="Montserrat"/>
              </a:rPr>
              <a:t>DEI aligns strategically with Unilever’s purpose, innovation goals, and sustainable business model.</a:t>
            </a:r>
          </a:p>
          <a:p>
            <a:pPr algn="l">
              <a:lnSpc>
                <a:spcPts val="3865"/>
              </a:lnSpc>
            </a:pPr>
            <a:endParaRPr lang="en-US" sz="2760">
              <a:solidFill>
                <a:srgbClr val="000000"/>
              </a:solidFill>
              <a:latin typeface="Montserrat"/>
              <a:ea typeface="Montserrat"/>
              <a:cs typeface="Montserrat"/>
              <a:sym typeface="Montserrat"/>
            </a:endParaRPr>
          </a:p>
          <a:p>
            <a:pPr algn="l">
              <a:lnSpc>
                <a:spcPts val="3865"/>
              </a:lnSpc>
            </a:pPr>
            <a:r>
              <a:rPr lang="en-US" sz="2760">
                <a:solidFill>
                  <a:srgbClr val="000000"/>
                </a:solidFill>
                <a:latin typeface="Montserrat"/>
                <a:ea typeface="Montserrat"/>
                <a:cs typeface="Montserrat"/>
                <a:sym typeface="Montserrat"/>
              </a:rPr>
              <a:t>Key challenges include bias, local adaptation, measurement, and infrastructure.</a:t>
            </a:r>
          </a:p>
          <a:p>
            <a:pPr algn="l">
              <a:lnSpc>
                <a:spcPts val="3865"/>
              </a:lnSpc>
            </a:pPr>
            <a:endParaRPr lang="en-US" sz="2760">
              <a:solidFill>
                <a:srgbClr val="000000"/>
              </a:solidFill>
              <a:latin typeface="Montserrat"/>
              <a:ea typeface="Montserrat"/>
              <a:cs typeface="Montserrat"/>
              <a:sym typeface="Montserrat"/>
            </a:endParaRPr>
          </a:p>
          <a:p>
            <a:pPr algn="l">
              <a:lnSpc>
                <a:spcPts val="3865"/>
              </a:lnSpc>
            </a:pPr>
            <a:r>
              <a:rPr lang="en-US" sz="2760">
                <a:solidFill>
                  <a:srgbClr val="000000"/>
                </a:solidFill>
                <a:latin typeface="Montserrat"/>
                <a:ea typeface="Montserrat"/>
                <a:cs typeface="Montserrat"/>
                <a:sym typeface="Montserrat"/>
              </a:rPr>
              <a:t>Recommendations focus on strengthening leadership, accessibility, accountability, and community engagement.</a:t>
            </a:r>
          </a:p>
          <a:p>
            <a:pPr algn="l">
              <a:lnSpc>
                <a:spcPts val="2725"/>
              </a:lnSpc>
            </a:pPr>
            <a:endParaRPr lang="en-US" sz="2760">
              <a:solidFill>
                <a:srgbClr val="000000"/>
              </a:solidFill>
              <a:latin typeface="Montserrat"/>
              <a:ea typeface="Montserrat"/>
              <a:cs typeface="Montserrat"/>
              <a:sym typeface="Montserrat"/>
            </a:endParaRPr>
          </a:p>
        </p:txBody>
      </p:sp>
      <p:grpSp>
        <p:nvGrpSpPr>
          <p:cNvPr id="22" name="Group 22"/>
          <p:cNvGrpSpPr/>
          <p:nvPr/>
        </p:nvGrpSpPr>
        <p:grpSpPr>
          <a:xfrm rot="5400000">
            <a:off x="159949" y="1890618"/>
            <a:ext cx="730652" cy="1753116"/>
            <a:chOff x="0" y="0"/>
            <a:chExt cx="812800" cy="1950220"/>
          </a:xfrm>
        </p:grpSpPr>
        <p:sp>
          <p:nvSpPr>
            <p:cNvPr id="23" name="Freeform 23"/>
            <p:cNvSpPr/>
            <p:nvPr/>
          </p:nvSpPr>
          <p:spPr>
            <a:xfrm>
              <a:off x="0" y="0"/>
              <a:ext cx="812800" cy="1950220"/>
            </a:xfrm>
            <a:custGeom>
              <a:avLst/>
              <a:gdLst/>
              <a:ahLst/>
              <a:cxnLst/>
              <a:rect l="l" t="t" r="r" b="b"/>
              <a:pathLst>
                <a:path w="812800" h="1950220">
                  <a:moveTo>
                    <a:pt x="406400" y="0"/>
                  </a:moveTo>
                  <a:lnTo>
                    <a:pt x="812800" y="1950220"/>
                  </a:lnTo>
                  <a:lnTo>
                    <a:pt x="0" y="1950220"/>
                  </a:lnTo>
                  <a:lnTo>
                    <a:pt x="406400" y="0"/>
                  </a:lnTo>
                  <a:close/>
                </a:path>
              </a:pathLst>
            </a:custGeom>
            <a:solidFill>
              <a:srgbClr val="0345E4"/>
            </a:solidFill>
          </p:spPr>
          <p:txBody>
            <a:bodyPr/>
            <a:lstStyle/>
            <a:p>
              <a:endParaRPr lang="en-GB"/>
            </a:p>
          </p:txBody>
        </p:sp>
        <p:sp>
          <p:nvSpPr>
            <p:cNvPr id="24" name="TextBox 24"/>
            <p:cNvSpPr txBox="1"/>
            <p:nvPr/>
          </p:nvSpPr>
          <p:spPr>
            <a:xfrm>
              <a:off x="127000" y="867359"/>
              <a:ext cx="558800" cy="943559"/>
            </a:xfrm>
            <a:prstGeom prst="rect">
              <a:avLst/>
            </a:prstGeom>
          </p:spPr>
          <p:txBody>
            <a:bodyPr lIns="50800" tIns="50800" rIns="50800" bIns="50800" rtlCol="0" anchor="ctr"/>
            <a:lstStyle/>
            <a:p>
              <a:pPr algn="ctr">
                <a:lnSpc>
                  <a:spcPts val="2659"/>
                </a:lnSpc>
              </a:pPr>
              <a:endParaRPr/>
            </a:p>
          </p:txBody>
        </p:sp>
      </p:grpSp>
      <p:sp>
        <p:nvSpPr>
          <p:cNvPr id="25" name="TextBox 25"/>
          <p:cNvSpPr txBox="1"/>
          <p:nvPr/>
        </p:nvSpPr>
        <p:spPr>
          <a:xfrm>
            <a:off x="1028700" y="402854"/>
            <a:ext cx="4046755" cy="728916"/>
          </a:xfrm>
          <a:prstGeom prst="rect">
            <a:avLst/>
          </a:prstGeom>
        </p:spPr>
        <p:txBody>
          <a:bodyPr lIns="0" tIns="0" rIns="0" bIns="0" rtlCol="0" anchor="t">
            <a:spAutoFit/>
          </a:bodyPr>
          <a:lstStyle/>
          <a:p>
            <a:pPr algn="l">
              <a:lnSpc>
                <a:spcPts val="6020"/>
              </a:lnSpc>
            </a:pPr>
            <a:r>
              <a:rPr lang="en-US" sz="4300" b="1" spc="-141">
                <a:solidFill>
                  <a:srgbClr val="FFFFFF"/>
                </a:solidFill>
                <a:latin typeface="Garet Bold"/>
                <a:ea typeface="Garet Bold"/>
                <a:cs typeface="Garet Bold"/>
                <a:sym typeface="Garet Bold"/>
              </a:rPr>
              <a:t>Summary</a:t>
            </a:r>
          </a:p>
        </p:txBody>
      </p:sp>
      <p:sp>
        <p:nvSpPr>
          <p:cNvPr id="26" name="TextBox 26"/>
          <p:cNvSpPr txBox="1"/>
          <p:nvPr/>
        </p:nvSpPr>
        <p:spPr>
          <a:xfrm>
            <a:off x="17259300" y="9082186"/>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31</a:t>
            </a:r>
          </a:p>
        </p:txBody>
      </p:sp>
      <p:grpSp>
        <p:nvGrpSpPr>
          <p:cNvPr id="27" name="Group 27"/>
          <p:cNvGrpSpPr/>
          <p:nvPr/>
        </p:nvGrpSpPr>
        <p:grpSpPr>
          <a:xfrm rot="5400000">
            <a:off x="159949" y="3750780"/>
            <a:ext cx="730652" cy="1753116"/>
            <a:chOff x="0" y="0"/>
            <a:chExt cx="812800" cy="1950220"/>
          </a:xfrm>
        </p:grpSpPr>
        <p:sp>
          <p:nvSpPr>
            <p:cNvPr id="28" name="Freeform 28"/>
            <p:cNvSpPr/>
            <p:nvPr/>
          </p:nvSpPr>
          <p:spPr>
            <a:xfrm>
              <a:off x="0" y="0"/>
              <a:ext cx="812800" cy="1950220"/>
            </a:xfrm>
            <a:custGeom>
              <a:avLst/>
              <a:gdLst/>
              <a:ahLst/>
              <a:cxnLst/>
              <a:rect l="l" t="t" r="r" b="b"/>
              <a:pathLst>
                <a:path w="812800" h="1950220">
                  <a:moveTo>
                    <a:pt x="406400" y="0"/>
                  </a:moveTo>
                  <a:lnTo>
                    <a:pt x="812800" y="1950220"/>
                  </a:lnTo>
                  <a:lnTo>
                    <a:pt x="0" y="1950220"/>
                  </a:lnTo>
                  <a:lnTo>
                    <a:pt x="406400" y="0"/>
                  </a:lnTo>
                  <a:close/>
                </a:path>
              </a:pathLst>
            </a:custGeom>
            <a:solidFill>
              <a:srgbClr val="5EB5C9"/>
            </a:solidFill>
          </p:spPr>
          <p:txBody>
            <a:bodyPr/>
            <a:lstStyle/>
            <a:p>
              <a:endParaRPr lang="en-GB"/>
            </a:p>
          </p:txBody>
        </p:sp>
        <p:sp>
          <p:nvSpPr>
            <p:cNvPr id="29" name="TextBox 29"/>
            <p:cNvSpPr txBox="1"/>
            <p:nvPr/>
          </p:nvSpPr>
          <p:spPr>
            <a:xfrm>
              <a:off x="127000" y="867359"/>
              <a:ext cx="558800" cy="943559"/>
            </a:xfrm>
            <a:prstGeom prst="rect">
              <a:avLst/>
            </a:prstGeom>
          </p:spPr>
          <p:txBody>
            <a:bodyPr lIns="50800" tIns="50800" rIns="50800" bIns="50800" rtlCol="0" anchor="ctr"/>
            <a:lstStyle/>
            <a:p>
              <a:pPr algn="ctr">
                <a:lnSpc>
                  <a:spcPts val="2659"/>
                </a:lnSpc>
              </a:pPr>
              <a:endParaRPr/>
            </a:p>
          </p:txBody>
        </p:sp>
      </p:grpSp>
      <p:grpSp>
        <p:nvGrpSpPr>
          <p:cNvPr id="30" name="Group 30"/>
          <p:cNvGrpSpPr/>
          <p:nvPr/>
        </p:nvGrpSpPr>
        <p:grpSpPr>
          <a:xfrm rot="5400000">
            <a:off x="159949" y="5610941"/>
            <a:ext cx="730652" cy="1753116"/>
            <a:chOff x="0" y="0"/>
            <a:chExt cx="812800" cy="1950220"/>
          </a:xfrm>
        </p:grpSpPr>
        <p:sp>
          <p:nvSpPr>
            <p:cNvPr id="31" name="Freeform 31"/>
            <p:cNvSpPr/>
            <p:nvPr/>
          </p:nvSpPr>
          <p:spPr>
            <a:xfrm>
              <a:off x="0" y="0"/>
              <a:ext cx="812800" cy="1950220"/>
            </a:xfrm>
            <a:custGeom>
              <a:avLst/>
              <a:gdLst/>
              <a:ahLst/>
              <a:cxnLst/>
              <a:rect l="l" t="t" r="r" b="b"/>
              <a:pathLst>
                <a:path w="812800" h="1950220">
                  <a:moveTo>
                    <a:pt x="406400" y="0"/>
                  </a:moveTo>
                  <a:lnTo>
                    <a:pt x="812800" y="1950220"/>
                  </a:lnTo>
                  <a:lnTo>
                    <a:pt x="0" y="1950220"/>
                  </a:lnTo>
                  <a:lnTo>
                    <a:pt x="406400" y="0"/>
                  </a:lnTo>
                  <a:close/>
                </a:path>
              </a:pathLst>
            </a:custGeom>
            <a:solidFill>
              <a:srgbClr val="D8A200"/>
            </a:solidFill>
          </p:spPr>
          <p:txBody>
            <a:bodyPr/>
            <a:lstStyle/>
            <a:p>
              <a:endParaRPr lang="en-GB"/>
            </a:p>
          </p:txBody>
        </p:sp>
        <p:sp>
          <p:nvSpPr>
            <p:cNvPr id="32" name="TextBox 32"/>
            <p:cNvSpPr txBox="1"/>
            <p:nvPr/>
          </p:nvSpPr>
          <p:spPr>
            <a:xfrm>
              <a:off x="127000" y="867359"/>
              <a:ext cx="558800" cy="943559"/>
            </a:xfrm>
            <a:prstGeom prst="rect">
              <a:avLst/>
            </a:prstGeom>
          </p:spPr>
          <p:txBody>
            <a:bodyPr lIns="50800" tIns="50800" rIns="50800" bIns="50800" rtlCol="0" anchor="ctr"/>
            <a:lstStyle/>
            <a:p>
              <a:pPr algn="ctr">
                <a:lnSpc>
                  <a:spcPts val="2659"/>
                </a:lnSpc>
              </a:pPr>
              <a:endParaRPr/>
            </a:p>
          </p:txBody>
        </p:sp>
      </p:grpSp>
      <p:grpSp>
        <p:nvGrpSpPr>
          <p:cNvPr id="33" name="Group 33"/>
          <p:cNvGrpSpPr/>
          <p:nvPr/>
        </p:nvGrpSpPr>
        <p:grpSpPr>
          <a:xfrm rot="5400000">
            <a:off x="159949" y="7471103"/>
            <a:ext cx="730652" cy="1753116"/>
            <a:chOff x="0" y="0"/>
            <a:chExt cx="812800" cy="1950220"/>
          </a:xfrm>
        </p:grpSpPr>
        <p:sp>
          <p:nvSpPr>
            <p:cNvPr id="34" name="Freeform 34"/>
            <p:cNvSpPr/>
            <p:nvPr/>
          </p:nvSpPr>
          <p:spPr>
            <a:xfrm>
              <a:off x="0" y="0"/>
              <a:ext cx="812800" cy="1950220"/>
            </a:xfrm>
            <a:custGeom>
              <a:avLst/>
              <a:gdLst/>
              <a:ahLst/>
              <a:cxnLst/>
              <a:rect l="l" t="t" r="r" b="b"/>
              <a:pathLst>
                <a:path w="812800" h="1950220">
                  <a:moveTo>
                    <a:pt x="406400" y="0"/>
                  </a:moveTo>
                  <a:lnTo>
                    <a:pt x="812800" y="1950220"/>
                  </a:lnTo>
                  <a:lnTo>
                    <a:pt x="0" y="1950220"/>
                  </a:lnTo>
                  <a:lnTo>
                    <a:pt x="406400" y="0"/>
                  </a:lnTo>
                  <a:close/>
                </a:path>
              </a:pathLst>
            </a:custGeom>
            <a:solidFill>
              <a:srgbClr val="FF66C4"/>
            </a:solidFill>
          </p:spPr>
          <p:txBody>
            <a:bodyPr/>
            <a:lstStyle/>
            <a:p>
              <a:endParaRPr lang="en-GB"/>
            </a:p>
          </p:txBody>
        </p:sp>
        <p:sp>
          <p:nvSpPr>
            <p:cNvPr id="35" name="TextBox 35"/>
            <p:cNvSpPr txBox="1"/>
            <p:nvPr/>
          </p:nvSpPr>
          <p:spPr>
            <a:xfrm>
              <a:off x="127000" y="867359"/>
              <a:ext cx="558800" cy="943559"/>
            </a:xfrm>
            <a:prstGeom prst="rect">
              <a:avLst/>
            </a:prstGeom>
          </p:spPr>
          <p:txBody>
            <a:bodyPr lIns="50800" tIns="50800" rIns="50800" bIns="50800" rtlCol="0" anchor="ctr"/>
            <a:lstStyle/>
            <a:p>
              <a:pPr algn="ctr">
                <a:lnSpc>
                  <a:spcPts val="2659"/>
                </a:lnSpc>
              </a:pPr>
              <a:endParaRPr/>
            </a:p>
          </p:txBody>
        </p:sp>
      </p:grpSp>
      <p:grpSp>
        <p:nvGrpSpPr>
          <p:cNvPr id="36" name="Group 36"/>
          <p:cNvGrpSpPr/>
          <p:nvPr/>
        </p:nvGrpSpPr>
        <p:grpSpPr>
          <a:xfrm>
            <a:off x="14683398" y="310329"/>
            <a:ext cx="4420191" cy="893993"/>
            <a:chOff x="0" y="0"/>
            <a:chExt cx="909504" cy="183949"/>
          </a:xfrm>
        </p:grpSpPr>
        <p:sp>
          <p:nvSpPr>
            <p:cNvPr id="37" name="Freeform 37"/>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38" name="TextBox 38"/>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a:off x="0" y="10021551"/>
            <a:ext cx="18288000" cy="306929"/>
            <a:chOff x="0" y="0"/>
            <a:chExt cx="24384000" cy="409238"/>
          </a:xfrm>
        </p:grpSpPr>
        <p:grpSp>
          <p:nvGrpSpPr>
            <p:cNvPr id="3" name="Group 3"/>
            <p:cNvGrpSpPr/>
            <p:nvPr/>
          </p:nvGrpSpPr>
          <p:grpSpPr>
            <a:xfrm>
              <a:off x="0" y="0"/>
              <a:ext cx="6244115" cy="409238"/>
              <a:chOff x="0" y="0"/>
              <a:chExt cx="1233405" cy="80837"/>
            </a:xfrm>
          </p:grpSpPr>
          <p:sp>
            <p:nvSpPr>
              <p:cNvPr id="4" name="Freeform 4"/>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2036C7"/>
              </a:solidFill>
            </p:spPr>
            <p:txBody>
              <a:bodyPr/>
              <a:lstStyle/>
              <a:p>
                <a:endParaRPr lang="en-GB"/>
              </a:p>
            </p:txBody>
          </p:sp>
          <p:sp>
            <p:nvSpPr>
              <p:cNvPr id="5" name="TextBox 5"/>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8139885" y="0"/>
              <a:ext cx="6244115" cy="409238"/>
              <a:chOff x="0" y="0"/>
              <a:chExt cx="1233405" cy="80837"/>
            </a:xfrm>
          </p:grpSpPr>
          <p:sp>
            <p:nvSpPr>
              <p:cNvPr id="7" name="Freeform 7"/>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F66C4"/>
              </a:solidFill>
            </p:spPr>
            <p:txBody>
              <a:bodyPr/>
              <a:lstStyle/>
              <a:p>
                <a:endParaRPr lang="en-GB"/>
              </a:p>
            </p:txBody>
          </p:sp>
          <p:sp>
            <p:nvSpPr>
              <p:cNvPr id="8" name="TextBox 8"/>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1895770" y="0"/>
              <a:ext cx="6244115" cy="409238"/>
              <a:chOff x="0" y="0"/>
              <a:chExt cx="1233405" cy="80837"/>
            </a:xfrm>
          </p:grpSpPr>
          <p:sp>
            <p:nvSpPr>
              <p:cNvPr id="10" name="Freeform 10"/>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7CA44"/>
              </a:solidFill>
            </p:spPr>
            <p:txBody>
              <a:bodyPr/>
              <a:lstStyle/>
              <a:p>
                <a:endParaRPr lang="en-GB"/>
              </a:p>
            </p:txBody>
          </p:sp>
          <p:sp>
            <p:nvSpPr>
              <p:cNvPr id="11" name="TextBox 11"/>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6244115" y="0"/>
              <a:ext cx="6244115" cy="409238"/>
              <a:chOff x="0" y="0"/>
              <a:chExt cx="1233405" cy="80837"/>
            </a:xfrm>
          </p:grpSpPr>
          <p:sp>
            <p:nvSpPr>
              <p:cNvPr id="13" name="Freeform 13"/>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5EB5C9"/>
              </a:solidFill>
            </p:spPr>
            <p:txBody>
              <a:bodyPr/>
              <a:lstStyle/>
              <a:p>
                <a:endParaRPr lang="en-GB"/>
              </a:p>
            </p:txBody>
          </p:sp>
          <p:sp>
            <p:nvSpPr>
              <p:cNvPr id="14" name="TextBox 14"/>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sp>
        <p:nvSpPr>
          <p:cNvPr id="15" name="Freeform 15"/>
          <p:cNvSpPr/>
          <p:nvPr/>
        </p:nvSpPr>
        <p:spPr>
          <a:xfrm>
            <a:off x="0" y="0"/>
            <a:ext cx="18288000" cy="7380075"/>
          </a:xfrm>
          <a:custGeom>
            <a:avLst/>
            <a:gdLst/>
            <a:ahLst/>
            <a:cxnLst/>
            <a:rect l="l" t="t" r="r" b="b"/>
            <a:pathLst>
              <a:path w="18288000" h="7380075">
                <a:moveTo>
                  <a:pt x="0" y="0"/>
                </a:moveTo>
                <a:lnTo>
                  <a:pt x="18288000" y="0"/>
                </a:lnTo>
                <a:lnTo>
                  <a:pt x="18288000" y="7380075"/>
                </a:lnTo>
                <a:lnTo>
                  <a:pt x="0" y="7380075"/>
                </a:lnTo>
                <a:lnTo>
                  <a:pt x="0" y="0"/>
                </a:lnTo>
                <a:close/>
              </a:path>
            </a:pathLst>
          </a:custGeom>
          <a:blipFill>
            <a:blip r:embed="rId2">
              <a:alphaModFix amt="35000"/>
            </a:blip>
            <a:stretch>
              <a:fillRect t="-18742" b="-46356"/>
            </a:stretch>
          </a:blipFill>
        </p:spPr>
        <p:txBody>
          <a:bodyPr/>
          <a:lstStyle/>
          <a:p>
            <a:endParaRPr lang="en-GB"/>
          </a:p>
        </p:txBody>
      </p:sp>
      <p:sp>
        <p:nvSpPr>
          <p:cNvPr id="16" name="Freeform 16"/>
          <p:cNvSpPr/>
          <p:nvPr/>
        </p:nvSpPr>
        <p:spPr>
          <a:xfrm>
            <a:off x="14805976" y="454818"/>
            <a:ext cx="658988" cy="729280"/>
          </a:xfrm>
          <a:custGeom>
            <a:avLst/>
            <a:gdLst/>
            <a:ahLst/>
            <a:cxnLst/>
            <a:rect l="l" t="t" r="r" b="b"/>
            <a:pathLst>
              <a:path w="658988" h="729280">
                <a:moveTo>
                  <a:pt x="0" y="0"/>
                </a:moveTo>
                <a:lnTo>
                  <a:pt x="658988" y="0"/>
                </a:lnTo>
                <a:lnTo>
                  <a:pt x="658988" y="729280"/>
                </a:lnTo>
                <a:lnTo>
                  <a:pt x="0" y="729280"/>
                </a:lnTo>
                <a:lnTo>
                  <a:pt x="0" y="0"/>
                </a:lnTo>
                <a:close/>
              </a:path>
            </a:pathLst>
          </a:custGeom>
          <a:blipFill>
            <a:blip r:embed="rId3"/>
            <a:stretch>
              <a:fillRect/>
            </a:stretch>
          </a:blipFill>
        </p:spPr>
        <p:txBody>
          <a:bodyPr/>
          <a:lstStyle/>
          <a:p>
            <a:endParaRPr lang="en-GB"/>
          </a:p>
        </p:txBody>
      </p:sp>
      <p:sp>
        <p:nvSpPr>
          <p:cNvPr id="17" name="Freeform 17"/>
          <p:cNvSpPr/>
          <p:nvPr/>
        </p:nvSpPr>
        <p:spPr>
          <a:xfrm>
            <a:off x="15864423" y="454818"/>
            <a:ext cx="1828697" cy="729280"/>
          </a:xfrm>
          <a:custGeom>
            <a:avLst/>
            <a:gdLst/>
            <a:ahLst/>
            <a:cxnLst/>
            <a:rect l="l" t="t" r="r" b="b"/>
            <a:pathLst>
              <a:path w="1828697" h="729280">
                <a:moveTo>
                  <a:pt x="0" y="0"/>
                </a:moveTo>
                <a:lnTo>
                  <a:pt x="1828697" y="0"/>
                </a:lnTo>
                <a:lnTo>
                  <a:pt x="1828697" y="729280"/>
                </a:lnTo>
                <a:lnTo>
                  <a:pt x="0" y="729280"/>
                </a:lnTo>
                <a:lnTo>
                  <a:pt x="0" y="0"/>
                </a:lnTo>
                <a:close/>
              </a:path>
            </a:pathLst>
          </a:custGeom>
          <a:blipFill>
            <a:blip r:embed="rId4"/>
            <a:stretch>
              <a:fillRect/>
            </a:stretch>
          </a:blipFill>
        </p:spPr>
        <p:txBody>
          <a:bodyPr/>
          <a:lstStyle/>
          <a:p>
            <a:endParaRPr lang="en-GB"/>
          </a:p>
        </p:txBody>
      </p:sp>
      <p:grpSp>
        <p:nvGrpSpPr>
          <p:cNvPr id="18" name="Group 18"/>
          <p:cNvGrpSpPr/>
          <p:nvPr/>
        </p:nvGrpSpPr>
        <p:grpSpPr>
          <a:xfrm>
            <a:off x="14683398" y="310329"/>
            <a:ext cx="4420191" cy="893993"/>
            <a:chOff x="0" y="0"/>
            <a:chExt cx="909504" cy="183949"/>
          </a:xfrm>
        </p:grpSpPr>
        <p:sp>
          <p:nvSpPr>
            <p:cNvPr id="19" name="Freeform 19"/>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20" name="TextBox 20"/>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
        <p:nvSpPr>
          <p:cNvPr id="21" name="TextBox 21"/>
          <p:cNvSpPr txBox="1"/>
          <p:nvPr/>
        </p:nvSpPr>
        <p:spPr>
          <a:xfrm>
            <a:off x="1215361" y="7418175"/>
            <a:ext cx="9901311" cy="2546466"/>
          </a:xfrm>
          <a:prstGeom prst="rect">
            <a:avLst/>
          </a:prstGeom>
        </p:spPr>
        <p:txBody>
          <a:bodyPr lIns="0" tIns="0" rIns="0" bIns="0" rtlCol="0" anchor="t">
            <a:spAutoFit/>
          </a:bodyPr>
          <a:lstStyle/>
          <a:p>
            <a:pPr algn="l">
              <a:lnSpc>
                <a:spcPts val="3999"/>
              </a:lnSpc>
            </a:pPr>
            <a:endParaRPr dirty="0"/>
          </a:p>
          <a:p>
            <a:pPr algn="l">
              <a:lnSpc>
                <a:spcPts val="3999"/>
              </a:lnSpc>
            </a:pPr>
            <a:r>
              <a:rPr lang="en-US" sz="2856" dirty="0">
                <a:solidFill>
                  <a:srgbClr val="231F20"/>
                </a:solidFill>
                <a:latin typeface="Garet"/>
                <a:ea typeface="Garet"/>
                <a:cs typeface="Garet"/>
                <a:sym typeface="Garet"/>
              </a:rPr>
              <a:t>Student’s Name: Gulam Kibria</a:t>
            </a:r>
          </a:p>
          <a:p>
            <a:pPr>
              <a:lnSpc>
                <a:spcPts val="3999"/>
              </a:lnSpc>
            </a:pPr>
            <a:r>
              <a:rPr lang="en-US" sz="2856" dirty="0">
                <a:solidFill>
                  <a:srgbClr val="231F20"/>
                </a:solidFill>
                <a:latin typeface="Garet"/>
                <a:ea typeface="Garet"/>
                <a:cs typeface="Garet"/>
                <a:sym typeface="Garet"/>
              </a:rPr>
              <a:t>Student ID: 2431573</a:t>
            </a:r>
          </a:p>
          <a:p>
            <a:pPr algn="l">
              <a:lnSpc>
                <a:spcPts val="3999"/>
              </a:lnSpc>
            </a:pPr>
            <a:endParaRPr lang="en-US" sz="2856" dirty="0">
              <a:solidFill>
                <a:srgbClr val="231F20"/>
              </a:solidFill>
              <a:latin typeface="Garet"/>
              <a:ea typeface="Garet"/>
              <a:cs typeface="Garet"/>
              <a:sym typeface="Garet"/>
            </a:endParaRPr>
          </a:p>
          <a:p>
            <a:pPr algn="l">
              <a:lnSpc>
                <a:spcPts val="3999"/>
              </a:lnSpc>
            </a:pPr>
            <a:endParaRPr lang="en-US" sz="2856" dirty="0">
              <a:solidFill>
                <a:srgbClr val="231F20"/>
              </a:solidFill>
              <a:latin typeface="Garet"/>
              <a:ea typeface="Garet"/>
              <a:cs typeface="Garet"/>
              <a:sym typeface="Garet"/>
            </a:endParaRPr>
          </a:p>
        </p:txBody>
      </p:sp>
      <p:sp>
        <p:nvSpPr>
          <p:cNvPr id="22" name="TextBox 22"/>
          <p:cNvSpPr txBox="1"/>
          <p:nvPr/>
        </p:nvSpPr>
        <p:spPr>
          <a:xfrm>
            <a:off x="17259300" y="9172575"/>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32</a:t>
            </a:r>
          </a:p>
        </p:txBody>
      </p:sp>
      <p:sp>
        <p:nvSpPr>
          <p:cNvPr id="23" name="TextBox 23"/>
          <p:cNvSpPr txBox="1"/>
          <p:nvPr/>
        </p:nvSpPr>
        <p:spPr>
          <a:xfrm>
            <a:off x="10318325" y="5123900"/>
            <a:ext cx="6600550" cy="1659009"/>
          </a:xfrm>
          <a:prstGeom prst="rect">
            <a:avLst/>
          </a:prstGeom>
        </p:spPr>
        <p:txBody>
          <a:bodyPr lIns="0" tIns="0" rIns="0" bIns="0" rtlCol="0" anchor="t">
            <a:spAutoFit/>
          </a:bodyPr>
          <a:lstStyle/>
          <a:p>
            <a:pPr algn="l">
              <a:lnSpc>
                <a:spcPts val="13555"/>
              </a:lnSpc>
            </a:pPr>
            <a:r>
              <a:rPr lang="en-US" sz="9682" b="1">
                <a:solidFill>
                  <a:srgbClr val="0C0B98"/>
                </a:solidFill>
                <a:latin typeface="Garet Bold"/>
                <a:ea typeface="Garet Bold"/>
                <a:cs typeface="Garet Bold"/>
                <a:sym typeface="Garet Bold"/>
              </a:rPr>
              <a:t>Q&amp;A Time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grpSp>
        <p:nvGrpSpPr>
          <p:cNvPr id="2" name="Group 2"/>
          <p:cNvGrpSpPr/>
          <p:nvPr/>
        </p:nvGrpSpPr>
        <p:grpSpPr>
          <a:xfrm>
            <a:off x="0" y="10021551"/>
            <a:ext cx="18288000" cy="306929"/>
            <a:chOff x="0" y="0"/>
            <a:chExt cx="24384000" cy="409238"/>
          </a:xfrm>
        </p:grpSpPr>
        <p:grpSp>
          <p:nvGrpSpPr>
            <p:cNvPr id="3" name="Group 3"/>
            <p:cNvGrpSpPr/>
            <p:nvPr/>
          </p:nvGrpSpPr>
          <p:grpSpPr>
            <a:xfrm>
              <a:off x="0" y="0"/>
              <a:ext cx="6244115" cy="409238"/>
              <a:chOff x="0" y="0"/>
              <a:chExt cx="1233405" cy="80837"/>
            </a:xfrm>
          </p:grpSpPr>
          <p:sp>
            <p:nvSpPr>
              <p:cNvPr id="4" name="Freeform 4"/>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2036C7"/>
              </a:solidFill>
            </p:spPr>
            <p:txBody>
              <a:bodyPr/>
              <a:lstStyle/>
              <a:p>
                <a:endParaRPr lang="en-GB"/>
              </a:p>
            </p:txBody>
          </p:sp>
          <p:sp>
            <p:nvSpPr>
              <p:cNvPr id="5" name="TextBox 5"/>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8139885" y="0"/>
              <a:ext cx="6244115" cy="409238"/>
              <a:chOff x="0" y="0"/>
              <a:chExt cx="1233405" cy="80837"/>
            </a:xfrm>
          </p:grpSpPr>
          <p:sp>
            <p:nvSpPr>
              <p:cNvPr id="7" name="Freeform 7"/>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F66C4"/>
              </a:solidFill>
            </p:spPr>
            <p:txBody>
              <a:bodyPr/>
              <a:lstStyle/>
              <a:p>
                <a:endParaRPr lang="en-GB"/>
              </a:p>
            </p:txBody>
          </p:sp>
          <p:sp>
            <p:nvSpPr>
              <p:cNvPr id="8" name="TextBox 8"/>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1895770" y="0"/>
              <a:ext cx="6244115" cy="409238"/>
              <a:chOff x="0" y="0"/>
              <a:chExt cx="1233405" cy="80837"/>
            </a:xfrm>
          </p:grpSpPr>
          <p:sp>
            <p:nvSpPr>
              <p:cNvPr id="10" name="Freeform 10"/>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7CA44"/>
              </a:solidFill>
            </p:spPr>
            <p:txBody>
              <a:bodyPr/>
              <a:lstStyle/>
              <a:p>
                <a:endParaRPr lang="en-GB"/>
              </a:p>
            </p:txBody>
          </p:sp>
          <p:sp>
            <p:nvSpPr>
              <p:cNvPr id="11" name="TextBox 11"/>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6244115" y="0"/>
              <a:ext cx="6244115" cy="409238"/>
              <a:chOff x="0" y="0"/>
              <a:chExt cx="1233405" cy="80837"/>
            </a:xfrm>
          </p:grpSpPr>
          <p:sp>
            <p:nvSpPr>
              <p:cNvPr id="13" name="Freeform 13"/>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5EB5C9"/>
              </a:solidFill>
            </p:spPr>
            <p:txBody>
              <a:bodyPr/>
              <a:lstStyle/>
              <a:p>
                <a:endParaRPr lang="en-GB"/>
              </a:p>
            </p:txBody>
          </p:sp>
          <p:sp>
            <p:nvSpPr>
              <p:cNvPr id="14" name="TextBox 14"/>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grpSp>
        <p:nvGrpSpPr>
          <p:cNvPr id="15" name="Group 15"/>
          <p:cNvGrpSpPr/>
          <p:nvPr/>
        </p:nvGrpSpPr>
        <p:grpSpPr>
          <a:xfrm>
            <a:off x="15254091" y="406502"/>
            <a:ext cx="2463215" cy="622198"/>
            <a:chOff x="0" y="0"/>
            <a:chExt cx="3284287" cy="829597"/>
          </a:xfrm>
        </p:grpSpPr>
        <p:sp>
          <p:nvSpPr>
            <p:cNvPr id="16" name="Freeform 16"/>
            <p:cNvSpPr/>
            <p:nvPr/>
          </p:nvSpPr>
          <p:spPr>
            <a:xfrm>
              <a:off x="0" y="0"/>
              <a:ext cx="749636" cy="829597"/>
            </a:xfrm>
            <a:custGeom>
              <a:avLst/>
              <a:gdLst/>
              <a:ahLst/>
              <a:cxnLst/>
              <a:rect l="l" t="t" r="r" b="b"/>
              <a:pathLst>
                <a:path w="749636" h="829597">
                  <a:moveTo>
                    <a:pt x="0" y="0"/>
                  </a:moveTo>
                  <a:lnTo>
                    <a:pt x="749636" y="0"/>
                  </a:lnTo>
                  <a:lnTo>
                    <a:pt x="749636" y="829597"/>
                  </a:lnTo>
                  <a:lnTo>
                    <a:pt x="0" y="829597"/>
                  </a:lnTo>
                  <a:lnTo>
                    <a:pt x="0" y="0"/>
                  </a:lnTo>
                  <a:close/>
                </a:path>
              </a:pathLst>
            </a:custGeom>
            <a:blipFill>
              <a:blip r:embed="rId2"/>
              <a:stretch>
                <a:fillRect/>
              </a:stretch>
            </a:blipFill>
          </p:spPr>
          <p:txBody>
            <a:bodyPr/>
            <a:lstStyle/>
            <a:p>
              <a:endParaRPr lang="en-GB"/>
            </a:p>
          </p:txBody>
        </p:sp>
        <p:sp>
          <p:nvSpPr>
            <p:cNvPr id="17" name="Freeform 17"/>
            <p:cNvSpPr/>
            <p:nvPr/>
          </p:nvSpPr>
          <p:spPr>
            <a:xfrm>
              <a:off x="1204042" y="0"/>
              <a:ext cx="2080245" cy="829597"/>
            </a:xfrm>
            <a:custGeom>
              <a:avLst/>
              <a:gdLst/>
              <a:ahLst/>
              <a:cxnLst/>
              <a:rect l="l" t="t" r="r" b="b"/>
              <a:pathLst>
                <a:path w="2080245" h="829597">
                  <a:moveTo>
                    <a:pt x="0" y="0"/>
                  </a:moveTo>
                  <a:lnTo>
                    <a:pt x="2080245" y="0"/>
                  </a:lnTo>
                  <a:lnTo>
                    <a:pt x="2080245" y="829597"/>
                  </a:lnTo>
                  <a:lnTo>
                    <a:pt x="0" y="829597"/>
                  </a:lnTo>
                  <a:lnTo>
                    <a:pt x="0" y="0"/>
                  </a:lnTo>
                  <a:close/>
                </a:path>
              </a:pathLst>
            </a:custGeom>
            <a:blipFill>
              <a:blip r:embed="rId3"/>
              <a:stretch>
                <a:fillRect/>
              </a:stretch>
            </a:blipFill>
          </p:spPr>
          <p:txBody>
            <a:bodyPr/>
            <a:lstStyle/>
            <a:p>
              <a:endParaRPr lang="en-GB"/>
            </a:p>
          </p:txBody>
        </p:sp>
      </p:grpSp>
      <p:grpSp>
        <p:nvGrpSpPr>
          <p:cNvPr id="18" name="Group 18"/>
          <p:cNvGrpSpPr/>
          <p:nvPr/>
        </p:nvGrpSpPr>
        <p:grpSpPr>
          <a:xfrm>
            <a:off x="-3222295" y="406502"/>
            <a:ext cx="17376017" cy="797819"/>
            <a:chOff x="0" y="0"/>
            <a:chExt cx="3575312" cy="164160"/>
          </a:xfrm>
        </p:grpSpPr>
        <p:sp>
          <p:nvSpPr>
            <p:cNvPr id="19" name="Freeform 19"/>
            <p:cNvSpPr/>
            <p:nvPr/>
          </p:nvSpPr>
          <p:spPr>
            <a:xfrm>
              <a:off x="0" y="0"/>
              <a:ext cx="3575312" cy="164160"/>
            </a:xfrm>
            <a:custGeom>
              <a:avLst/>
              <a:gdLst/>
              <a:ahLst/>
              <a:cxnLst/>
              <a:rect l="l" t="t" r="r" b="b"/>
              <a:pathLst>
                <a:path w="3575312" h="164160">
                  <a:moveTo>
                    <a:pt x="0" y="0"/>
                  </a:moveTo>
                  <a:lnTo>
                    <a:pt x="3575312" y="0"/>
                  </a:lnTo>
                  <a:lnTo>
                    <a:pt x="3575312" y="164160"/>
                  </a:lnTo>
                  <a:lnTo>
                    <a:pt x="0" y="164160"/>
                  </a:lnTo>
                  <a:close/>
                </a:path>
              </a:pathLst>
            </a:custGeom>
            <a:solidFill>
              <a:srgbClr val="093294"/>
            </a:solidFill>
          </p:spPr>
          <p:txBody>
            <a:bodyPr/>
            <a:lstStyle/>
            <a:p>
              <a:endParaRPr lang="en-GB"/>
            </a:p>
          </p:txBody>
        </p:sp>
        <p:sp>
          <p:nvSpPr>
            <p:cNvPr id="20" name="TextBox 20"/>
            <p:cNvSpPr txBox="1"/>
            <p:nvPr/>
          </p:nvSpPr>
          <p:spPr>
            <a:xfrm>
              <a:off x="0" y="-38100"/>
              <a:ext cx="3575312" cy="202260"/>
            </a:xfrm>
            <a:prstGeom prst="rect">
              <a:avLst/>
            </a:prstGeom>
          </p:spPr>
          <p:txBody>
            <a:bodyPr lIns="50800" tIns="50800" rIns="50800" bIns="50800" rtlCol="0" anchor="ctr"/>
            <a:lstStyle/>
            <a:p>
              <a:pPr algn="ctr">
                <a:lnSpc>
                  <a:spcPts val="2659"/>
                </a:lnSpc>
              </a:pPr>
              <a:endParaRPr/>
            </a:p>
          </p:txBody>
        </p:sp>
      </p:grpSp>
      <p:sp>
        <p:nvSpPr>
          <p:cNvPr id="21" name="TextBox 21"/>
          <p:cNvSpPr txBox="1"/>
          <p:nvPr/>
        </p:nvSpPr>
        <p:spPr>
          <a:xfrm>
            <a:off x="913754" y="1806169"/>
            <a:ext cx="12568656" cy="7518285"/>
          </a:xfrm>
          <a:prstGeom prst="rect">
            <a:avLst/>
          </a:prstGeom>
        </p:spPr>
        <p:txBody>
          <a:bodyPr lIns="0" tIns="0" rIns="0" bIns="0" rtlCol="0" anchor="t">
            <a:spAutoFit/>
          </a:bodyPr>
          <a:lstStyle/>
          <a:p>
            <a:pPr algn="just">
              <a:lnSpc>
                <a:spcPts val="6645"/>
              </a:lnSpc>
            </a:pPr>
            <a:r>
              <a:rPr lang="en-US" sz="4746">
                <a:solidFill>
                  <a:srgbClr val="000000"/>
                </a:solidFill>
                <a:latin typeface="Montserrat"/>
                <a:ea typeface="Montserrat"/>
                <a:cs typeface="Montserrat"/>
                <a:sym typeface="Montserrat"/>
              </a:rPr>
              <a:t>Unilever’s HR strategies are designed to foster a diverse, skilled, and future-ready workforce. Despite challenges, their integration of AI in recruitment, digital performance platforms, and focus on inclusion ensures they remain competitive and aligned with business goals, supporting innovation and sustainability.</a:t>
            </a:r>
          </a:p>
        </p:txBody>
      </p:sp>
      <p:sp>
        <p:nvSpPr>
          <p:cNvPr id="22" name="TextBox 22"/>
          <p:cNvSpPr txBox="1"/>
          <p:nvPr/>
        </p:nvSpPr>
        <p:spPr>
          <a:xfrm>
            <a:off x="1028700" y="402854"/>
            <a:ext cx="4046755" cy="728967"/>
          </a:xfrm>
          <a:prstGeom prst="rect">
            <a:avLst/>
          </a:prstGeom>
        </p:spPr>
        <p:txBody>
          <a:bodyPr lIns="0" tIns="0" rIns="0" bIns="0" rtlCol="0" anchor="t">
            <a:spAutoFit/>
          </a:bodyPr>
          <a:lstStyle/>
          <a:p>
            <a:pPr algn="l">
              <a:lnSpc>
                <a:spcPts val="6020"/>
              </a:lnSpc>
            </a:pPr>
            <a:r>
              <a:rPr lang="en-US" sz="4300" b="1" spc="-141">
                <a:solidFill>
                  <a:srgbClr val="FFFFFF"/>
                </a:solidFill>
                <a:latin typeface="Garet Bold"/>
                <a:ea typeface="Garet Bold"/>
                <a:cs typeface="Garet Bold"/>
                <a:sym typeface="Garet Bold"/>
              </a:rPr>
              <a:t>Conclusion</a:t>
            </a:r>
          </a:p>
        </p:txBody>
      </p:sp>
      <p:sp>
        <p:nvSpPr>
          <p:cNvPr id="23" name="TextBox 23"/>
          <p:cNvSpPr txBox="1"/>
          <p:nvPr/>
        </p:nvSpPr>
        <p:spPr>
          <a:xfrm>
            <a:off x="17259300" y="9082186"/>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33</a:t>
            </a:r>
          </a:p>
        </p:txBody>
      </p:sp>
      <p:grpSp>
        <p:nvGrpSpPr>
          <p:cNvPr id="24" name="Group 24"/>
          <p:cNvGrpSpPr/>
          <p:nvPr/>
        </p:nvGrpSpPr>
        <p:grpSpPr>
          <a:xfrm>
            <a:off x="14683398" y="310329"/>
            <a:ext cx="4420191" cy="893993"/>
            <a:chOff x="0" y="0"/>
            <a:chExt cx="909504" cy="183949"/>
          </a:xfrm>
        </p:grpSpPr>
        <p:sp>
          <p:nvSpPr>
            <p:cNvPr id="25" name="Freeform 25"/>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26" name="TextBox 26"/>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sp>
        <p:nvSpPr>
          <p:cNvPr id="27" name="Freeform 27"/>
          <p:cNvSpPr/>
          <p:nvPr/>
        </p:nvSpPr>
        <p:spPr>
          <a:xfrm>
            <a:off x="14094257" y="3178343"/>
            <a:ext cx="3623050" cy="4015547"/>
          </a:xfrm>
          <a:custGeom>
            <a:avLst/>
            <a:gdLst/>
            <a:ahLst/>
            <a:cxnLst/>
            <a:rect l="l" t="t" r="r" b="b"/>
            <a:pathLst>
              <a:path w="3623050" h="4015547">
                <a:moveTo>
                  <a:pt x="0" y="0"/>
                </a:moveTo>
                <a:lnTo>
                  <a:pt x="3623050" y="0"/>
                </a:lnTo>
                <a:lnTo>
                  <a:pt x="3623050" y="4015547"/>
                </a:lnTo>
                <a:lnTo>
                  <a:pt x="0" y="4015547"/>
                </a:lnTo>
                <a:lnTo>
                  <a:pt x="0" y="0"/>
                </a:lnTo>
                <a:close/>
              </a:path>
            </a:pathLst>
          </a:custGeom>
          <a:blipFill>
            <a:blip r:embed="rId4"/>
            <a:stretch>
              <a:fillRect/>
            </a:stretch>
          </a:blipFill>
        </p:spPr>
        <p:txBody>
          <a:bodyPr/>
          <a:lstStyle/>
          <a:p>
            <a:endParaRPr lang="en-GB"/>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sp>
        <p:nvSpPr>
          <p:cNvPr id="2" name="TextBox 2"/>
          <p:cNvSpPr txBox="1"/>
          <p:nvPr/>
        </p:nvSpPr>
        <p:spPr>
          <a:xfrm>
            <a:off x="779819" y="985421"/>
            <a:ext cx="16913301" cy="8759686"/>
          </a:xfrm>
          <a:prstGeom prst="rect">
            <a:avLst/>
          </a:prstGeom>
        </p:spPr>
        <p:txBody>
          <a:bodyPr lIns="0" tIns="0" rIns="0" bIns="0" rtlCol="0" anchor="t">
            <a:spAutoFit/>
          </a:bodyPr>
          <a:lstStyle/>
          <a:p>
            <a:pPr algn="l">
              <a:lnSpc>
                <a:spcPts val="2803"/>
              </a:lnSpc>
            </a:pPr>
            <a:r>
              <a:rPr lang="en-US" sz="2002" b="1">
                <a:solidFill>
                  <a:srgbClr val="2036C7"/>
                </a:solidFill>
                <a:latin typeface="Garet Bold"/>
                <a:ea typeface="Garet Bold"/>
                <a:cs typeface="Garet Bold"/>
                <a:sym typeface="Garet Bold"/>
              </a:rPr>
              <a:t>References</a:t>
            </a:r>
          </a:p>
          <a:p>
            <a:pPr algn="l">
              <a:lnSpc>
                <a:spcPts val="143"/>
              </a:lnSpc>
            </a:pPr>
            <a:endParaRPr lang="en-US" sz="2002" b="1">
              <a:solidFill>
                <a:srgbClr val="2036C7"/>
              </a:solidFill>
              <a:latin typeface="Garet Bold"/>
              <a:ea typeface="Garet Bold"/>
              <a:cs typeface="Garet Bold"/>
              <a:sym typeface="Garet Bold"/>
            </a:endParaRPr>
          </a:p>
          <a:p>
            <a:pPr algn="l">
              <a:lnSpc>
                <a:spcPts val="1683"/>
              </a:lnSpc>
            </a:pPr>
            <a:r>
              <a:rPr lang="en-US" sz="1202" b="1">
                <a:solidFill>
                  <a:srgbClr val="2036C7"/>
                </a:solidFill>
                <a:latin typeface="Garet Bold"/>
                <a:ea typeface="Garet Bold"/>
                <a:cs typeface="Garet Bold"/>
                <a:sym typeface="Garet Bold"/>
              </a:rPr>
              <a:t>Akter, S., Sultana, S., Mariani, M., Wamba, S.F., Spanaki, K. and Dwivedi, Y.K. (2023). Advancing algorithmic bias management capabilities in AI-driven marketing analytics research. Industrial Marketing Management, [online] 114, pp.243–261. doi:https://doi.org/10.1016/j.indmarman.2023.08.013.</a:t>
            </a:r>
          </a:p>
          <a:p>
            <a:pPr algn="l">
              <a:lnSpc>
                <a:spcPts val="703"/>
              </a:lnSpc>
            </a:pPr>
            <a:endParaRPr lang="en-US" sz="1202" b="1">
              <a:solidFill>
                <a:srgbClr val="2036C7"/>
              </a:solidFill>
              <a:latin typeface="Garet Bold"/>
              <a:ea typeface="Garet Bold"/>
              <a:cs typeface="Garet Bold"/>
              <a:sym typeface="Garet Bold"/>
            </a:endParaRPr>
          </a:p>
          <a:p>
            <a:pPr algn="l">
              <a:lnSpc>
                <a:spcPts val="1683"/>
              </a:lnSpc>
            </a:pPr>
            <a:r>
              <a:rPr lang="en-US" sz="1202" b="1">
                <a:solidFill>
                  <a:srgbClr val="2036C7"/>
                </a:solidFill>
                <a:latin typeface="Garet Bold"/>
                <a:ea typeface="Garet Bold"/>
                <a:cs typeface="Garet Bold"/>
                <a:sym typeface="Garet Bold"/>
              </a:rPr>
              <a:t>Chan (2025). Performance Management Strategies at Unilever: A Comprehensive Analysis. [online] Studocu. Available at: https://www.studocu.vn/vn/document/hoc-vien-ngan-hang/quan-tri-doanh-nghiep/performance-managementof-unilever/124313069 [Accessed 30 Nov. 2025].</a:t>
            </a:r>
          </a:p>
          <a:p>
            <a:pPr algn="l">
              <a:lnSpc>
                <a:spcPts val="700"/>
              </a:lnSpc>
            </a:pPr>
            <a:endParaRPr lang="en-US" sz="1202" b="1">
              <a:solidFill>
                <a:srgbClr val="2036C7"/>
              </a:solidFill>
              <a:latin typeface="Garet Bold"/>
              <a:ea typeface="Garet Bold"/>
              <a:cs typeface="Garet Bold"/>
              <a:sym typeface="Garet Bold"/>
            </a:endParaRPr>
          </a:p>
          <a:p>
            <a:pPr algn="l">
              <a:lnSpc>
                <a:spcPts val="1683"/>
              </a:lnSpc>
            </a:pPr>
            <a:r>
              <a:rPr lang="en-US" sz="1202" b="1">
                <a:solidFill>
                  <a:srgbClr val="2036C7"/>
                </a:solidFill>
                <a:latin typeface="Garet Bold"/>
                <a:ea typeface="Garet Bold"/>
                <a:cs typeface="Garet Bold"/>
                <a:sym typeface="Garet Bold"/>
              </a:rPr>
              <a:t>Chauhan, M.R. and Hussain, M.A. (2024). PROSPECTS AND CHALLENGES IN HUMAN RESOURCE PRACTICES AT HINDUSTAN UNILEVER LTD. [online] 13(1(4)), pp.17–26. Available at: https://www.researchgate.net/publication/378907197_PROSPECTS_AND_CHALLENGES_IN_HUMAN_RESOURCE_PRACTICES_AT_HINDUSTAN_UNILEVER_LTD.</a:t>
            </a:r>
          </a:p>
          <a:p>
            <a:pPr algn="l">
              <a:lnSpc>
                <a:spcPts val="700"/>
              </a:lnSpc>
            </a:pPr>
            <a:endParaRPr lang="en-US" sz="1202" b="1">
              <a:solidFill>
                <a:srgbClr val="2036C7"/>
              </a:solidFill>
              <a:latin typeface="Garet Bold"/>
              <a:ea typeface="Garet Bold"/>
              <a:cs typeface="Garet Bold"/>
              <a:sym typeface="Garet Bold"/>
            </a:endParaRPr>
          </a:p>
          <a:p>
            <a:pPr algn="l">
              <a:lnSpc>
                <a:spcPts val="1683"/>
              </a:lnSpc>
            </a:pPr>
            <a:r>
              <a:rPr lang="en-US" sz="1202" b="1">
                <a:solidFill>
                  <a:srgbClr val="2036C7"/>
                </a:solidFill>
                <a:latin typeface="Garet Bold"/>
                <a:ea typeface="Garet Bold"/>
                <a:cs typeface="Garet Bold"/>
                <a:sym typeface="Garet Bold"/>
              </a:rPr>
              <a:t>Choate, A. (2024). Recognizing and mitigating unconscious bias in the workplace. [online] SHRM. Available at: https://www.shrm.org/topics-tools/news/inclusion-diversity/recognize-mitigate-unconscious-bias-workplace.</a:t>
            </a:r>
          </a:p>
          <a:p>
            <a:pPr algn="l">
              <a:lnSpc>
                <a:spcPts val="700"/>
              </a:lnSpc>
            </a:pPr>
            <a:endParaRPr lang="en-US" sz="1202" b="1">
              <a:solidFill>
                <a:srgbClr val="2036C7"/>
              </a:solidFill>
              <a:latin typeface="Garet Bold"/>
              <a:ea typeface="Garet Bold"/>
              <a:cs typeface="Garet Bold"/>
              <a:sym typeface="Garet Bold"/>
            </a:endParaRPr>
          </a:p>
          <a:p>
            <a:pPr algn="l">
              <a:lnSpc>
                <a:spcPts val="1683"/>
              </a:lnSpc>
            </a:pPr>
            <a:r>
              <a:rPr lang="en-US" sz="1202" b="1">
                <a:solidFill>
                  <a:srgbClr val="2036C7"/>
                </a:solidFill>
                <a:latin typeface="Garet Bold"/>
                <a:ea typeface="Garet Bold"/>
                <a:cs typeface="Garet Bold"/>
                <a:sym typeface="Garet Bold"/>
              </a:rPr>
              <a:t>Habeeb , H. and Timothy Babatunde, A. (2025). Google Scholar. [online] Google.com. Available at: https://scholar.google.com/scholar?q=Key+HR+Challenges+in+Training+and+Development+of+unilever&amp;hl=en&amp;as_sdt=0&amp;as_vis=1&amp;oi=scholart [Accessed 30 Nov. 2025].</a:t>
            </a:r>
          </a:p>
          <a:p>
            <a:pPr algn="l">
              <a:lnSpc>
                <a:spcPts val="700"/>
              </a:lnSpc>
            </a:pPr>
            <a:endParaRPr lang="en-US" sz="1202" b="1">
              <a:solidFill>
                <a:srgbClr val="2036C7"/>
              </a:solidFill>
              <a:latin typeface="Garet Bold"/>
              <a:ea typeface="Garet Bold"/>
              <a:cs typeface="Garet Bold"/>
              <a:sym typeface="Garet Bold"/>
            </a:endParaRPr>
          </a:p>
          <a:p>
            <a:pPr algn="l">
              <a:lnSpc>
                <a:spcPts val="1683"/>
              </a:lnSpc>
            </a:pPr>
            <a:r>
              <a:rPr lang="en-US" sz="1202" b="1">
                <a:solidFill>
                  <a:srgbClr val="2036C7"/>
                </a:solidFill>
                <a:latin typeface="Garet Bold"/>
                <a:ea typeface="Garet Bold"/>
                <a:cs typeface="Garet Bold"/>
                <a:sym typeface="Garet Bold"/>
              </a:rPr>
              <a:t>Hu, Q. (2023). Unilever‘s Practice on AI-based Recruitment. Highlights in Business, Economics and Management, 16(2), pp.256–263. doi:http://dx.doi.org/10.54097/hbem.v16i.10565.</a:t>
            </a:r>
          </a:p>
          <a:p>
            <a:pPr algn="l">
              <a:lnSpc>
                <a:spcPts val="700"/>
              </a:lnSpc>
            </a:pPr>
            <a:endParaRPr lang="en-US" sz="1202" b="1">
              <a:solidFill>
                <a:srgbClr val="2036C7"/>
              </a:solidFill>
              <a:latin typeface="Garet Bold"/>
              <a:ea typeface="Garet Bold"/>
              <a:cs typeface="Garet Bold"/>
              <a:sym typeface="Garet Bold"/>
            </a:endParaRPr>
          </a:p>
          <a:p>
            <a:pPr algn="l">
              <a:lnSpc>
                <a:spcPts val="1683"/>
              </a:lnSpc>
            </a:pPr>
            <a:r>
              <a:rPr lang="en-US" sz="1202" b="1">
                <a:solidFill>
                  <a:srgbClr val="2036C7"/>
                </a:solidFill>
                <a:latin typeface="Garet Bold"/>
                <a:ea typeface="Garet Bold"/>
                <a:cs typeface="Garet Bold"/>
                <a:sym typeface="Garet Bold"/>
              </a:rPr>
              <a:t>Lorenzen, H. (2024). AI in Corporate Social Responsibility: Unilever’s Transformative Vision. [online] Medium. Available at: https://medium.com/@hlorenzen/ai-in-corporate-social-responsibility-unilevers-transformative-vision-ad67e77b762f.</a:t>
            </a:r>
          </a:p>
          <a:p>
            <a:pPr algn="l">
              <a:lnSpc>
                <a:spcPts val="700"/>
              </a:lnSpc>
            </a:pPr>
            <a:endParaRPr lang="en-US" sz="1202" b="1">
              <a:solidFill>
                <a:srgbClr val="2036C7"/>
              </a:solidFill>
              <a:latin typeface="Garet Bold"/>
              <a:ea typeface="Garet Bold"/>
              <a:cs typeface="Garet Bold"/>
              <a:sym typeface="Garet Bold"/>
            </a:endParaRPr>
          </a:p>
          <a:p>
            <a:pPr algn="l">
              <a:lnSpc>
                <a:spcPts val="1683"/>
              </a:lnSpc>
            </a:pPr>
            <a:r>
              <a:rPr lang="en-US" sz="1202" b="1">
                <a:solidFill>
                  <a:srgbClr val="2036C7"/>
                </a:solidFill>
                <a:latin typeface="Garet Bold"/>
                <a:ea typeface="Garet Bold"/>
                <a:cs typeface="Garet Bold"/>
                <a:sym typeface="Garet Bold"/>
              </a:rPr>
              <a:t>Murray, R. (2023). Supporting your Global Workforce’s DEI Initiatives. [online] Inclusion Geeks. Available at: https://www.inclusiongeeks.com/supporting-your-global-workforces-dei-initiatives/.</a:t>
            </a:r>
          </a:p>
          <a:p>
            <a:pPr algn="l">
              <a:lnSpc>
                <a:spcPts val="700"/>
              </a:lnSpc>
            </a:pPr>
            <a:endParaRPr lang="en-US" sz="1202" b="1">
              <a:solidFill>
                <a:srgbClr val="2036C7"/>
              </a:solidFill>
              <a:latin typeface="Garet Bold"/>
              <a:ea typeface="Garet Bold"/>
              <a:cs typeface="Garet Bold"/>
              <a:sym typeface="Garet Bold"/>
            </a:endParaRPr>
          </a:p>
          <a:p>
            <a:pPr algn="l">
              <a:lnSpc>
                <a:spcPts val="1683"/>
              </a:lnSpc>
            </a:pPr>
            <a:r>
              <a:rPr lang="en-US" sz="1202" b="1">
                <a:solidFill>
                  <a:srgbClr val="2036C7"/>
                </a:solidFill>
                <a:latin typeface="Garet Bold"/>
                <a:ea typeface="Garet Bold"/>
                <a:cs typeface="Garet Bold"/>
                <a:sym typeface="Garet Bold"/>
              </a:rPr>
              <a:t>Quy Ly, H. and ORCID (2025). ORCID. [online] orcid.org. Available at: https://orcid.org/0000-0003-1615-3100.</a:t>
            </a:r>
          </a:p>
          <a:p>
            <a:pPr algn="l">
              <a:lnSpc>
                <a:spcPts val="700"/>
              </a:lnSpc>
            </a:pPr>
            <a:endParaRPr lang="en-US" sz="1202" b="1">
              <a:solidFill>
                <a:srgbClr val="2036C7"/>
              </a:solidFill>
              <a:latin typeface="Garet Bold"/>
              <a:ea typeface="Garet Bold"/>
              <a:cs typeface="Garet Bold"/>
              <a:sym typeface="Garet Bold"/>
            </a:endParaRPr>
          </a:p>
          <a:p>
            <a:pPr algn="l">
              <a:lnSpc>
                <a:spcPts val="1683"/>
              </a:lnSpc>
            </a:pPr>
            <a:r>
              <a:rPr lang="en-US" sz="1202" b="1">
                <a:solidFill>
                  <a:srgbClr val="2036C7"/>
                </a:solidFill>
                <a:latin typeface="Garet Bold"/>
                <a:ea typeface="Garet Bold"/>
                <a:cs typeface="Garet Bold"/>
                <a:sym typeface="Garet Bold"/>
              </a:rPr>
              <a:t>Rahayu, P.T. (2024). Analysis of Competency Development at PT Unilever Indonesia Tbk from 2020 to 2023. 1(5), pp.11–21. doi:https://doi.org/10.62872/xqr54w70.</a:t>
            </a:r>
          </a:p>
          <a:p>
            <a:pPr algn="l">
              <a:lnSpc>
                <a:spcPts val="700"/>
              </a:lnSpc>
            </a:pPr>
            <a:endParaRPr lang="en-US" sz="1202" b="1">
              <a:solidFill>
                <a:srgbClr val="2036C7"/>
              </a:solidFill>
              <a:latin typeface="Garet Bold"/>
              <a:ea typeface="Garet Bold"/>
              <a:cs typeface="Garet Bold"/>
              <a:sym typeface="Garet Bold"/>
            </a:endParaRPr>
          </a:p>
          <a:p>
            <a:pPr algn="l">
              <a:lnSpc>
                <a:spcPts val="1683"/>
              </a:lnSpc>
            </a:pPr>
            <a:r>
              <a:rPr lang="en-US" sz="1202" b="1">
                <a:solidFill>
                  <a:srgbClr val="2036C7"/>
                </a:solidFill>
                <a:latin typeface="Garet Bold"/>
                <a:ea typeface="Garet Bold"/>
                <a:cs typeface="Garet Bold"/>
                <a:sym typeface="Garet Bold"/>
              </a:rPr>
              <a:t>TechFunnel Contributors (2024). TechFunnel. [online] Techfunnel. Available at: https://www.techfunnel.com/hr-tech/hr-analytics-talent-management-strategic-decisions/.</a:t>
            </a:r>
          </a:p>
          <a:p>
            <a:pPr algn="l">
              <a:lnSpc>
                <a:spcPts val="700"/>
              </a:lnSpc>
            </a:pPr>
            <a:endParaRPr lang="en-US" sz="1202" b="1">
              <a:solidFill>
                <a:srgbClr val="2036C7"/>
              </a:solidFill>
              <a:latin typeface="Garet Bold"/>
              <a:ea typeface="Garet Bold"/>
              <a:cs typeface="Garet Bold"/>
              <a:sym typeface="Garet Bold"/>
            </a:endParaRPr>
          </a:p>
          <a:p>
            <a:pPr algn="l">
              <a:lnSpc>
                <a:spcPts val="1683"/>
              </a:lnSpc>
            </a:pPr>
            <a:r>
              <a:rPr lang="en-US" sz="1202" b="1">
                <a:solidFill>
                  <a:srgbClr val="2036C7"/>
                </a:solidFill>
                <a:latin typeface="Garet Bold"/>
                <a:ea typeface="Garet Bold"/>
                <a:cs typeface="Garet Bold"/>
                <a:sym typeface="Garet Bold"/>
              </a:rPr>
              <a:t>Unilever (2021). Unilever commits to help build a more inclusive society. [online] Unilever. Available at: https://www.unilever.com/news/press-and-media/press-releases/2021/unilever-commits-to-help-build-a-more-inclusive-society/.</a:t>
            </a:r>
          </a:p>
          <a:p>
            <a:pPr algn="l">
              <a:lnSpc>
                <a:spcPts val="700"/>
              </a:lnSpc>
            </a:pPr>
            <a:endParaRPr lang="en-US" sz="1202" b="1">
              <a:solidFill>
                <a:srgbClr val="2036C7"/>
              </a:solidFill>
              <a:latin typeface="Garet Bold"/>
              <a:ea typeface="Garet Bold"/>
              <a:cs typeface="Garet Bold"/>
              <a:sym typeface="Garet Bold"/>
            </a:endParaRPr>
          </a:p>
          <a:p>
            <a:pPr algn="l">
              <a:lnSpc>
                <a:spcPts val="1683"/>
              </a:lnSpc>
            </a:pPr>
            <a:r>
              <a:rPr lang="en-US" sz="1202" b="1">
                <a:solidFill>
                  <a:srgbClr val="2036C7"/>
                </a:solidFill>
                <a:latin typeface="Garet Bold"/>
                <a:ea typeface="Garet Bold"/>
                <a:cs typeface="Garet Bold"/>
                <a:sym typeface="Garet Bold"/>
              </a:rPr>
              <a:t>Unilever (2021a). Production Front Line Manager at Unilever. [online] Unilever.com. Available at: https://careers.unilever.com/job/hammond/production-front-line-manager/34155/86594642464 [Accessed 30 Nov. 2025].</a:t>
            </a:r>
          </a:p>
          <a:p>
            <a:pPr algn="l">
              <a:lnSpc>
                <a:spcPts val="700"/>
              </a:lnSpc>
            </a:pPr>
            <a:endParaRPr lang="en-US" sz="1202" b="1">
              <a:solidFill>
                <a:srgbClr val="2036C7"/>
              </a:solidFill>
              <a:latin typeface="Garet Bold"/>
              <a:ea typeface="Garet Bold"/>
              <a:cs typeface="Garet Bold"/>
              <a:sym typeface="Garet Bold"/>
            </a:endParaRPr>
          </a:p>
          <a:p>
            <a:pPr algn="l">
              <a:lnSpc>
                <a:spcPts val="1683"/>
              </a:lnSpc>
            </a:pPr>
            <a:r>
              <a:rPr lang="en-US" sz="1202" b="1">
                <a:solidFill>
                  <a:srgbClr val="2036C7"/>
                </a:solidFill>
                <a:latin typeface="Garet Bold"/>
                <a:ea typeface="Garet Bold"/>
                <a:cs typeface="Garet Bold"/>
                <a:sym typeface="Garet Bold"/>
              </a:rPr>
              <a:t>Unilever (2021b). The future of skills: using tech to put people first. [online] Unilever. Available at: https://www.unilever.com/news/news-search/2021/the-future-of-skills-using-tech-to-put-people-first/.</a:t>
            </a:r>
          </a:p>
          <a:p>
            <a:pPr algn="l">
              <a:lnSpc>
                <a:spcPts val="700"/>
              </a:lnSpc>
            </a:pPr>
            <a:endParaRPr lang="en-US" sz="1202" b="1">
              <a:solidFill>
                <a:srgbClr val="2036C7"/>
              </a:solidFill>
              <a:latin typeface="Garet Bold"/>
              <a:ea typeface="Garet Bold"/>
              <a:cs typeface="Garet Bold"/>
              <a:sym typeface="Garet Bold"/>
            </a:endParaRPr>
          </a:p>
          <a:p>
            <a:pPr algn="l">
              <a:lnSpc>
                <a:spcPts val="1683"/>
              </a:lnSpc>
            </a:pPr>
            <a:r>
              <a:rPr lang="en-US" sz="1202" b="1">
                <a:solidFill>
                  <a:srgbClr val="2036C7"/>
                </a:solidFill>
                <a:latin typeface="Garet Bold"/>
                <a:ea typeface="Garet Bold"/>
                <a:cs typeface="Garet Bold"/>
                <a:sym typeface="Garet Bold"/>
              </a:rPr>
              <a:t>Unilever (2021c). Unilever Future of Work Summit Report. [online] Available at: https://www.unilever.com/files/9d3d2764-8a02-4af5-a287-f77f06ef4c5c/unilever-future-of-work-summit-report--4-.pdf.</a:t>
            </a:r>
          </a:p>
          <a:p>
            <a:pPr algn="l">
              <a:lnSpc>
                <a:spcPts val="700"/>
              </a:lnSpc>
            </a:pPr>
            <a:endParaRPr lang="en-US" sz="1202" b="1">
              <a:solidFill>
                <a:srgbClr val="2036C7"/>
              </a:solidFill>
              <a:latin typeface="Garet Bold"/>
              <a:ea typeface="Garet Bold"/>
              <a:cs typeface="Garet Bold"/>
              <a:sym typeface="Garet Bold"/>
            </a:endParaRPr>
          </a:p>
          <a:p>
            <a:pPr algn="l">
              <a:lnSpc>
                <a:spcPts val="1683"/>
              </a:lnSpc>
            </a:pPr>
            <a:r>
              <a:rPr lang="en-US" sz="1202" b="1">
                <a:solidFill>
                  <a:srgbClr val="2036C7"/>
                </a:solidFill>
                <a:latin typeface="Garet Bold"/>
                <a:ea typeface="Garet Bold"/>
                <a:cs typeface="Garet Bold"/>
                <a:sym typeface="Garet Bold"/>
              </a:rPr>
              <a:t>Unilever (2022). Benefits, Learning &amp; Wellbeing. [online] careers.unilever.com. Available at: https://careers.unilever.com/benefits-learning-wellbeing.</a:t>
            </a:r>
          </a:p>
          <a:p>
            <a:pPr algn="l">
              <a:lnSpc>
                <a:spcPts val="700"/>
              </a:lnSpc>
            </a:pPr>
            <a:endParaRPr lang="en-US" sz="1202" b="1">
              <a:solidFill>
                <a:srgbClr val="2036C7"/>
              </a:solidFill>
              <a:latin typeface="Garet Bold"/>
              <a:ea typeface="Garet Bold"/>
              <a:cs typeface="Garet Bold"/>
              <a:sym typeface="Garet Bold"/>
            </a:endParaRPr>
          </a:p>
          <a:p>
            <a:pPr algn="l">
              <a:lnSpc>
                <a:spcPts val="1683"/>
              </a:lnSpc>
            </a:pPr>
            <a:r>
              <a:rPr lang="en-US" sz="1202" b="1">
                <a:solidFill>
                  <a:srgbClr val="2036C7"/>
                </a:solidFill>
                <a:latin typeface="Garet Bold"/>
                <a:ea typeface="Garet Bold"/>
                <a:cs typeface="Garet Bold"/>
                <a:sym typeface="Garet Bold"/>
              </a:rPr>
              <a:t>Unilever (2023). Equity, Diversity and Inclusion. [online] Unilever. Available at: https://www.unilever.com/sustainability/equity-diversity-and-inclusion/.</a:t>
            </a:r>
          </a:p>
          <a:p>
            <a:pPr algn="l">
              <a:lnSpc>
                <a:spcPts val="700"/>
              </a:lnSpc>
            </a:pPr>
            <a:endParaRPr lang="en-US" sz="1202" b="1">
              <a:solidFill>
                <a:srgbClr val="2036C7"/>
              </a:solidFill>
              <a:latin typeface="Garet Bold"/>
              <a:ea typeface="Garet Bold"/>
              <a:cs typeface="Garet Bold"/>
              <a:sym typeface="Garet Bold"/>
            </a:endParaRPr>
          </a:p>
          <a:p>
            <a:pPr algn="l">
              <a:lnSpc>
                <a:spcPts val="1683"/>
              </a:lnSpc>
            </a:pPr>
            <a:r>
              <a:rPr lang="en-US" sz="1202" b="1">
                <a:solidFill>
                  <a:srgbClr val="2036C7"/>
                </a:solidFill>
                <a:latin typeface="Garet Bold"/>
                <a:ea typeface="Garet Bold"/>
                <a:cs typeface="Garet Bold"/>
                <a:sym typeface="Garet Bold"/>
              </a:rPr>
              <a:t>Unilever PLC (2023). Our Company. [online] Unilever. Available at: https://www.unileverconsumercarebd.com/our-company/.</a:t>
            </a:r>
          </a:p>
          <a:p>
            <a:pPr algn="l">
              <a:lnSpc>
                <a:spcPts val="700"/>
              </a:lnSpc>
            </a:pPr>
            <a:endParaRPr lang="en-US" sz="1202" b="1">
              <a:solidFill>
                <a:srgbClr val="2036C7"/>
              </a:solidFill>
              <a:latin typeface="Garet Bold"/>
              <a:ea typeface="Garet Bold"/>
              <a:cs typeface="Garet Bold"/>
              <a:sym typeface="Garet Bold"/>
            </a:endParaRPr>
          </a:p>
          <a:p>
            <a:pPr algn="l">
              <a:lnSpc>
                <a:spcPts val="1683"/>
              </a:lnSpc>
            </a:pPr>
            <a:r>
              <a:rPr lang="en-US" sz="1202" b="1">
                <a:solidFill>
                  <a:srgbClr val="2036C7"/>
                </a:solidFill>
                <a:latin typeface="Garet Bold"/>
                <a:ea typeface="Garet Bold"/>
                <a:cs typeface="Garet Bold"/>
                <a:sym typeface="Garet Bold"/>
              </a:rPr>
              <a:t>Unilever PLC (2025). How AI is helping drive Desire at Scale across Unilever. [online] Unilever. Available at: https://www.unilever.com/news/news-search/2025/how-ai-is-helping-drive-desire-at-scale-across-unilever/.</a:t>
            </a:r>
          </a:p>
          <a:p>
            <a:pPr algn="l">
              <a:lnSpc>
                <a:spcPts val="700"/>
              </a:lnSpc>
            </a:pPr>
            <a:endParaRPr lang="en-US" sz="1202" b="1">
              <a:solidFill>
                <a:srgbClr val="2036C7"/>
              </a:solidFill>
              <a:latin typeface="Garet Bold"/>
              <a:ea typeface="Garet Bold"/>
              <a:cs typeface="Garet Bold"/>
              <a:sym typeface="Garet Bold"/>
            </a:endParaRPr>
          </a:p>
          <a:p>
            <a:pPr algn="l">
              <a:lnSpc>
                <a:spcPts val="1683"/>
              </a:lnSpc>
            </a:pPr>
            <a:r>
              <a:rPr lang="en-US" sz="1202" b="1">
                <a:solidFill>
                  <a:srgbClr val="2036C7"/>
                </a:solidFill>
                <a:latin typeface="Garet Bold"/>
                <a:ea typeface="Garet Bold"/>
                <a:cs typeface="Garet Bold"/>
                <a:sym typeface="Garet Bold"/>
              </a:rPr>
              <a:t>Walters, D.W. and Helman, D.A. (2023). Digital Business Model Essentials. Future of business and finance, pp.295–314. doi:https://doi.org/10.1007/978-3-031-38000-6_16.</a:t>
            </a:r>
          </a:p>
          <a:p>
            <a:pPr algn="l">
              <a:lnSpc>
                <a:spcPts val="700"/>
              </a:lnSpc>
            </a:pPr>
            <a:endParaRPr lang="en-US" sz="1202" b="1">
              <a:solidFill>
                <a:srgbClr val="2036C7"/>
              </a:solidFill>
              <a:latin typeface="Garet Bold"/>
              <a:ea typeface="Garet Bold"/>
              <a:cs typeface="Garet Bold"/>
              <a:sym typeface="Garet Bold"/>
            </a:endParaRPr>
          </a:p>
          <a:p>
            <a:pPr algn="l">
              <a:lnSpc>
                <a:spcPts val="1683"/>
              </a:lnSpc>
            </a:pPr>
            <a:r>
              <a:rPr lang="en-US" sz="1202" b="1">
                <a:solidFill>
                  <a:srgbClr val="2036C7"/>
                </a:solidFill>
                <a:latin typeface="Garet Bold"/>
                <a:ea typeface="Garet Bold"/>
                <a:cs typeface="Garet Bold"/>
                <a:sym typeface="Garet Bold"/>
              </a:rPr>
              <a:t>Whitten, K. (2022). 5 best practices for incorporating DEI into your sustainability strategy. [online] Trellis. Available at: https://trellis.net/article/5-best-practices-incorporating-dei-your-sustainability-strategy/.</a:t>
            </a:r>
          </a:p>
        </p:txBody>
      </p:sp>
      <p:grpSp>
        <p:nvGrpSpPr>
          <p:cNvPr id="3" name="Group 3"/>
          <p:cNvGrpSpPr/>
          <p:nvPr/>
        </p:nvGrpSpPr>
        <p:grpSpPr>
          <a:xfrm>
            <a:off x="0" y="10021551"/>
            <a:ext cx="18288000" cy="306929"/>
            <a:chOff x="0" y="0"/>
            <a:chExt cx="24384000" cy="409238"/>
          </a:xfrm>
        </p:grpSpPr>
        <p:grpSp>
          <p:nvGrpSpPr>
            <p:cNvPr id="4" name="Group 4"/>
            <p:cNvGrpSpPr/>
            <p:nvPr/>
          </p:nvGrpSpPr>
          <p:grpSpPr>
            <a:xfrm>
              <a:off x="0" y="0"/>
              <a:ext cx="6244115" cy="409238"/>
              <a:chOff x="0" y="0"/>
              <a:chExt cx="1233405" cy="80837"/>
            </a:xfrm>
          </p:grpSpPr>
          <p:sp>
            <p:nvSpPr>
              <p:cNvPr id="5" name="Freeform 5"/>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2036C7"/>
              </a:solidFill>
            </p:spPr>
            <p:txBody>
              <a:bodyPr/>
              <a:lstStyle/>
              <a:p>
                <a:endParaRPr lang="en-GB"/>
              </a:p>
            </p:txBody>
          </p:sp>
          <p:sp>
            <p:nvSpPr>
              <p:cNvPr id="6" name="TextBox 6"/>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18139885" y="0"/>
              <a:ext cx="6244115" cy="409238"/>
              <a:chOff x="0" y="0"/>
              <a:chExt cx="1233405" cy="80837"/>
            </a:xfrm>
          </p:grpSpPr>
          <p:sp>
            <p:nvSpPr>
              <p:cNvPr id="8" name="Freeform 8"/>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F66C4"/>
              </a:solidFill>
            </p:spPr>
            <p:txBody>
              <a:bodyPr/>
              <a:lstStyle/>
              <a:p>
                <a:endParaRPr lang="en-GB"/>
              </a:p>
            </p:txBody>
          </p:sp>
          <p:sp>
            <p:nvSpPr>
              <p:cNvPr id="9" name="TextBox 9"/>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11895770" y="0"/>
              <a:ext cx="6244115" cy="409238"/>
              <a:chOff x="0" y="0"/>
              <a:chExt cx="1233405" cy="80837"/>
            </a:xfrm>
          </p:grpSpPr>
          <p:sp>
            <p:nvSpPr>
              <p:cNvPr id="11" name="Freeform 11"/>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F7CA44"/>
              </a:solidFill>
            </p:spPr>
            <p:txBody>
              <a:bodyPr/>
              <a:lstStyle/>
              <a:p>
                <a:endParaRPr lang="en-GB"/>
              </a:p>
            </p:txBody>
          </p:sp>
          <p:sp>
            <p:nvSpPr>
              <p:cNvPr id="12" name="TextBox 12"/>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6244115" y="0"/>
              <a:ext cx="6244115" cy="409238"/>
              <a:chOff x="0" y="0"/>
              <a:chExt cx="1233405" cy="80837"/>
            </a:xfrm>
          </p:grpSpPr>
          <p:sp>
            <p:nvSpPr>
              <p:cNvPr id="14" name="Freeform 14"/>
              <p:cNvSpPr/>
              <p:nvPr/>
            </p:nvSpPr>
            <p:spPr>
              <a:xfrm>
                <a:off x="0" y="0"/>
                <a:ext cx="1233405" cy="80837"/>
              </a:xfrm>
              <a:custGeom>
                <a:avLst/>
                <a:gdLst/>
                <a:ahLst/>
                <a:cxnLst/>
                <a:rect l="l" t="t" r="r" b="b"/>
                <a:pathLst>
                  <a:path w="1233405" h="80837">
                    <a:moveTo>
                      <a:pt x="0" y="0"/>
                    </a:moveTo>
                    <a:lnTo>
                      <a:pt x="1233405" y="0"/>
                    </a:lnTo>
                    <a:lnTo>
                      <a:pt x="1233405" y="80837"/>
                    </a:lnTo>
                    <a:lnTo>
                      <a:pt x="0" y="80837"/>
                    </a:lnTo>
                    <a:close/>
                  </a:path>
                </a:pathLst>
              </a:custGeom>
              <a:solidFill>
                <a:srgbClr val="5EB5C9"/>
              </a:solidFill>
            </p:spPr>
            <p:txBody>
              <a:bodyPr/>
              <a:lstStyle/>
              <a:p>
                <a:endParaRPr lang="en-GB"/>
              </a:p>
            </p:txBody>
          </p:sp>
          <p:sp>
            <p:nvSpPr>
              <p:cNvPr id="15" name="TextBox 15"/>
              <p:cNvSpPr txBox="1"/>
              <p:nvPr/>
            </p:nvSpPr>
            <p:spPr>
              <a:xfrm>
                <a:off x="0" y="-38100"/>
                <a:ext cx="1233405" cy="118937"/>
              </a:xfrm>
              <a:prstGeom prst="rect">
                <a:avLst/>
              </a:prstGeom>
            </p:spPr>
            <p:txBody>
              <a:bodyPr lIns="50800" tIns="50800" rIns="50800" bIns="50800" rtlCol="0" anchor="ctr"/>
              <a:lstStyle/>
              <a:p>
                <a:pPr algn="ctr">
                  <a:lnSpc>
                    <a:spcPts val="2659"/>
                  </a:lnSpc>
                  <a:spcBef>
                    <a:spcPct val="0"/>
                  </a:spcBef>
                </a:pPr>
                <a:endParaRPr/>
              </a:p>
            </p:txBody>
          </p:sp>
        </p:grpSp>
      </p:grpSp>
      <p:sp>
        <p:nvSpPr>
          <p:cNvPr id="16" name="TextBox 16"/>
          <p:cNvSpPr txBox="1"/>
          <p:nvPr/>
        </p:nvSpPr>
        <p:spPr>
          <a:xfrm>
            <a:off x="17259300" y="9172575"/>
            <a:ext cx="867640" cy="754560"/>
          </a:xfrm>
          <a:prstGeom prst="rect">
            <a:avLst/>
          </a:prstGeom>
        </p:spPr>
        <p:txBody>
          <a:bodyPr lIns="0" tIns="0" rIns="0" bIns="0" rtlCol="0" anchor="t">
            <a:spAutoFit/>
          </a:bodyPr>
          <a:lstStyle/>
          <a:p>
            <a:pPr algn="ctr">
              <a:lnSpc>
                <a:spcPts val="6185"/>
              </a:lnSpc>
            </a:pPr>
            <a:r>
              <a:rPr lang="en-US" sz="4417" b="1">
                <a:solidFill>
                  <a:srgbClr val="FF66C4"/>
                </a:solidFill>
                <a:latin typeface="Garet Bold"/>
                <a:ea typeface="Garet Bold"/>
                <a:cs typeface="Garet Bold"/>
                <a:sym typeface="Garet Bold"/>
              </a:rPr>
              <a:t>34</a:t>
            </a:r>
          </a:p>
        </p:txBody>
      </p:sp>
      <p:grpSp>
        <p:nvGrpSpPr>
          <p:cNvPr id="17" name="Group 17"/>
          <p:cNvGrpSpPr/>
          <p:nvPr/>
        </p:nvGrpSpPr>
        <p:grpSpPr>
          <a:xfrm>
            <a:off x="14683398" y="310329"/>
            <a:ext cx="4420191" cy="893993"/>
            <a:chOff x="0" y="0"/>
            <a:chExt cx="909504" cy="183949"/>
          </a:xfrm>
        </p:grpSpPr>
        <p:sp>
          <p:nvSpPr>
            <p:cNvPr id="18" name="Freeform 18"/>
            <p:cNvSpPr/>
            <p:nvPr/>
          </p:nvSpPr>
          <p:spPr>
            <a:xfrm>
              <a:off x="0" y="0"/>
              <a:ext cx="909504" cy="183949"/>
            </a:xfrm>
            <a:custGeom>
              <a:avLst/>
              <a:gdLst/>
              <a:ahLst/>
              <a:cxnLst/>
              <a:rect l="l" t="t" r="r" b="b"/>
              <a:pathLst>
                <a:path w="909504" h="183949">
                  <a:moveTo>
                    <a:pt x="43787" y="0"/>
                  </a:moveTo>
                  <a:lnTo>
                    <a:pt x="865717" y="0"/>
                  </a:lnTo>
                  <a:cubicBezTo>
                    <a:pt x="889900" y="0"/>
                    <a:pt x="909504" y="19604"/>
                    <a:pt x="909504" y="43787"/>
                  </a:cubicBezTo>
                  <a:lnTo>
                    <a:pt x="909504" y="140162"/>
                  </a:lnTo>
                  <a:cubicBezTo>
                    <a:pt x="909504" y="151775"/>
                    <a:pt x="904891" y="162913"/>
                    <a:pt x="896679" y="171124"/>
                  </a:cubicBezTo>
                  <a:cubicBezTo>
                    <a:pt x="888468" y="179336"/>
                    <a:pt x="877330" y="183949"/>
                    <a:pt x="865717" y="183949"/>
                  </a:cubicBezTo>
                  <a:lnTo>
                    <a:pt x="43787" y="183949"/>
                  </a:lnTo>
                  <a:cubicBezTo>
                    <a:pt x="19604" y="183949"/>
                    <a:pt x="0" y="164345"/>
                    <a:pt x="0" y="140162"/>
                  </a:cubicBezTo>
                  <a:lnTo>
                    <a:pt x="0" y="43787"/>
                  </a:lnTo>
                  <a:cubicBezTo>
                    <a:pt x="0" y="19604"/>
                    <a:pt x="19604" y="0"/>
                    <a:pt x="43787" y="0"/>
                  </a:cubicBezTo>
                  <a:close/>
                </a:path>
              </a:pathLst>
            </a:custGeom>
            <a:solidFill>
              <a:srgbClr val="0703F6">
                <a:alpha val="17647"/>
              </a:srgbClr>
            </a:solidFill>
          </p:spPr>
          <p:txBody>
            <a:bodyPr/>
            <a:lstStyle/>
            <a:p>
              <a:endParaRPr lang="en-GB"/>
            </a:p>
          </p:txBody>
        </p:sp>
        <p:sp>
          <p:nvSpPr>
            <p:cNvPr id="19" name="TextBox 19"/>
            <p:cNvSpPr txBox="1"/>
            <p:nvPr/>
          </p:nvSpPr>
          <p:spPr>
            <a:xfrm>
              <a:off x="0" y="-38100"/>
              <a:ext cx="909504" cy="222049"/>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a:off x="15254091" y="406502"/>
            <a:ext cx="2463215" cy="622198"/>
            <a:chOff x="0" y="0"/>
            <a:chExt cx="3284287" cy="829597"/>
          </a:xfrm>
        </p:grpSpPr>
        <p:sp>
          <p:nvSpPr>
            <p:cNvPr id="21" name="Freeform 21"/>
            <p:cNvSpPr/>
            <p:nvPr/>
          </p:nvSpPr>
          <p:spPr>
            <a:xfrm>
              <a:off x="0" y="0"/>
              <a:ext cx="749636" cy="829597"/>
            </a:xfrm>
            <a:custGeom>
              <a:avLst/>
              <a:gdLst/>
              <a:ahLst/>
              <a:cxnLst/>
              <a:rect l="l" t="t" r="r" b="b"/>
              <a:pathLst>
                <a:path w="749636" h="829597">
                  <a:moveTo>
                    <a:pt x="0" y="0"/>
                  </a:moveTo>
                  <a:lnTo>
                    <a:pt x="749636" y="0"/>
                  </a:lnTo>
                  <a:lnTo>
                    <a:pt x="749636" y="829597"/>
                  </a:lnTo>
                  <a:lnTo>
                    <a:pt x="0" y="829597"/>
                  </a:lnTo>
                  <a:lnTo>
                    <a:pt x="0" y="0"/>
                  </a:lnTo>
                  <a:close/>
                </a:path>
              </a:pathLst>
            </a:custGeom>
            <a:blipFill>
              <a:blip r:embed="rId2"/>
              <a:stretch>
                <a:fillRect/>
              </a:stretch>
            </a:blipFill>
          </p:spPr>
          <p:txBody>
            <a:bodyPr/>
            <a:lstStyle/>
            <a:p>
              <a:endParaRPr lang="en-GB"/>
            </a:p>
          </p:txBody>
        </p:sp>
        <p:sp>
          <p:nvSpPr>
            <p:cNvPr id="22" name="Freeform 22"/>
            <p:cNvSpPr/>
            <p:nvPr/>
          </p:nvSpPr>
          <p:spPr>
            <a:xfrm>
              <a:off x="1204042" y="0"/>
              <a:ext cx="2080245" cy="829597"/>
            </a:xfrm>
            <a:custGeom>
              <a:avLst/>
              <a:gdLst/>
              <a:ahLst/>
              <a:cxnLst/>
              <a:rect l="l" t="t" r="r" b="b"/>
              <a:pathLst>
                <a:path w="2080245" h="829597">
                  <a:moveTo>
                    <a:pt x="0" y="0"/>
                  </a:moveTo>
                  <a:lnTo>
                    <a:pt x="2080245" y="0"/>
                  </a:lnTo>
                  <a:lnTo>
                    <a:pt x="2080245" y="829597"/>
                  </a:lnTo>
                  <a:lnTo>
                    <a:pt x="0" y="829597"/>
                  </a:lnTo>
                  <a:lnTo>
                    <a:pt x="0" y="0"/>
                  </a:lnTo>
                  <a:close/>
                </a:path>
              </a:pathLst>
            </a:custGeom>
            <a:blipFill>
              <a:blip r:embed="rId3"/>
              <a:stretch>
                <a:fillRect/>
              </a:stretch>
            </a:blipFill>
          </p:spPr>
          <p:txBody>
            <a:bodyPr/>
            <a:lstStyle/>
            <a:p>
              <a:endParaRPr lang="en-GB"/>
            </a:p>
          </p:txBody>
        </p:sp>
      </p:gr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C7E2F6"/>
        </a:solidFill>
        <a:effectLst/>
      </p:bgPr>
    </p:bg>
    <p:spTree>
      <p:nvGrpSpPr>
        <p:cNvPr id="1" name=""/>
        <p:cNvGrpSpPr/>
        <p:nvPr/>
      </p:nvGrpSpPr>
      <p:grpSpPr>
        <a:xfrm>
          <a:off x="0" y="0"/>
          <a:ext cx="0" cy="0"/>
          <a:chOff x="0" y="0"/>
          <a:chExt cx="0" cy="0"/>
        </a:xfrm>
      </p:grpSpPr>
      <p:sp>
        <p:nvSpPr>
          <p:cNvPr id="2" name="Freeform 2"/>
          <p:cNvSpPr/>
          <p:nvPr/>
        </p:nvSpPr>
        <p:spPr>
          <a:xfrm>
            <a:off x="-131364" y="0"/>
            <a:ext cx="6608071" cy="4196125"/>
          </a:xfrm>
          <a:custGeom>
            <a:avLst/>
            <a:gdLst/>
            <a:ahLst/>
            <a:cxnLst/>
            <a:rect l="l" t="t" r="r" b="b"/>
            <a:pathLst>
              <a:path w="6608071" h="4196125">
                <a:moveTo>
                  <a:pt x="0" y="0"/>
                </a:moveTo>
                <a:lnTo>
                  <a:pt x="6608071" y="0"/>
                </a:lnTo>
                <a:lnTo>
                  <a:pt x="6608071" y="4196125"/>
                </a:lnTo>
                <a:lnTo>
                  <a:pt x="0" y="419612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3631932" y="6172200"/>
            <a:ext cx="4656068" cy="4114800"/>
          </a:xfrm>
          <a:custGeom>
            <a:avLst/>
            <a:gdLst/>
            <a:ahLst/>
            <a:cxnLst/>
            <a:rect l="l" t="t" r="r" b="b"/>
            <a:pathLst>
              <a:path w="4656068" h="4114800">
                <a:moveTo>
                  <a:pt x="0" y="0"/>
                </a:moveTo>
                <a:lnTo>
                  <a:pt x="4656068" y="0"/>
                </a:lnTo>
                <a:lnTo>
                  <a:pt x="4656068"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TextBox 4"/>
          <p:cNvSpPr txBox="1"/>
          <p:nvPr/>
        </p:nvSpPr>
        <p:spPr>
          <a:xfrm>
            <a:off x="5869938" y="4265008"/>
            <a:ext cx="6548124" cy="1642156"/>
          </a:xfrm>
          <a:prstGeom prst="rect">
            <a:avLst/>
          </a:prstGeom>
        </p:spPr>
        <p:txBody>
          <a:bodyPr lIns="0" tIns="0" rIns="0" bIns="0" rtlCol="0" anchor="t">
            <a:spAutoFit/>
          </a:bodyPr>
          <a:lstStyle/>
          <a:p>
            <a:pPr algn="ctr">
              <a:lnSpc>
                <a:spcPts val="13439"/>
              </a:lnSpc>
            </a:pPr>
            <a:r>
              <a:rPr lang="en-US" sz="9599" b="1">
                <a:solidFill>
                  <a:srgbClr val="093294"/>
                </a:solidFill>
                <a:latin typeface="Garet Bold"/>
                <a:ea typeface="Garet Bold"/>
                <a:cs typeface="Garet Bold"/>
                <a:sym typeface="Garet Bold"/>
              </a:rPr>
              <a:t>Thank You</a:t>
            </a:r>
          </a:p>
        </p:txBody>
      </p:sp>
      <p:sp>
        <p:nvSpPr>
          <p:cNvPr id="5" name="Freeform 5"/>
          <p:cNvSpPr/>
          <p:nvPr/>
        </p:nvSpPr>
        <p:spPr>
          <a:xfrm>
            <a:off x="16594984" y="362324"/>
            <a:ext cx="1234385" cy="1368110"/>
          </a:xfrm>
          <a:custGeom>
            <a:avLst/>
            <a:gdLst/>
            <a:ahLst/>
            <a:cxnLst/>
            <a:rect l="l" t="t" r="r" b="b"/>
            <a:pathLst>
              <a:path w="1234385" h="1368110">
                <a:moveTo>
                  <a:pt x="0" y="0"/>
                </a:moveTo>
                <a:lnTo>
                  <a:pt x="1234385" y="0"/>
                </a:lnTo>
                <a:lnTo>
                  <a:pt x="1234385" y="1368109"/>
                </a:lnTo>
                <a:lnTo>
                  <a:pt x="0" y="1368109"/>
                </a:lnTo>
                <a:lnTo>
                  <a:pt x="0" y="0"/>
                </a:lnTo>
                <a:close/>
              </a:path>
            </a:pathLst>
          </a:custGeom>
          <a:blipFill>
            <a:blip r:embed="rId6"/>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34</TotalTime>
  <Words>4532</Words>
  <Application>Microsoft Office PowerPoint</Application>
  <PresentationFormat>Custom</PresentationFormat>
  <Paragraphs>424</Paragraphs>
  <Slides>36</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Montserrat</vt:lpstr>
      <vt:lpstr>Aptos</vt:lpstr>
      <vt:lpstr>Arial</vt:lpstr>
      <vt:lpstr>Garet Bold</vt:lpstr>
      <vt:lpstr>Garet</vt:lpstr>
      <vt:lpstr>Montserrat Bold</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Work</dc:title>
  <cp:lastModifiedBy>Gulam Kibria (2431573)</cp:lastModifiedBy>
  <cp:revision>2</cp:revision>
  <dcterms:created xsi:type="dcterms:W3CDTF">2006-08-16T00:00:00Z</dcterms:created>
  <dcterms:modified xsi:type="dcterms:W3CDTF">2025-12-01T12:04:54Z</dcterms:modified>
  <dc:identifier>DAG5o9yvkCc</dc:identifier>
</cp:coreProperties>
</file>