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32"/>
  </p:notesMasterIdLst>
  <p:sldIdLst>
    <p:sldId id="285"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90" d="100"/>
          <a:sy n="90" d="100"/>
        </p:scale>
        <p:origin x="60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Vacancies (thousands)</c:v>
                </c:pt>
              </c:strCache>
            </c:strRef>
          </c:tx>
          <c:spPr>
            <a:solidFill>
              <a:srgbClr val="41B6E6"/>
            </a:solidFill>
            <a:effectLst/>
          </c:spPr>
          <c:invertIfNegative val="0"/>
          <c:dLbls>
            <c:numFmt formatCode="#,##0" sourceLinked="0"/>
            <c:spPr>
              <a:noFill/>
              <a:ln>
                <a:noFill/>
              </a:ln>
              <a:effectLst/>
            </c:spPr>
            <c:txPr>
              <a:bodyPr/>
              <a:lstStyle/>
              <a:p>
                <a:pPr>
                  <a:defRPr sz="800" b="0" i="0" u="none" strike="noStrike">
                    <a:solidFill>
                      <a:srgbClr val="FFFFFF"/>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2019</c:v>
                </c:pt>
                <c:pt idx="1">
                  <c:v>2020</c:v>
                </c:pt>
                <c:pt idx="2">
                  <c:v>2021</c:v>
                </c:pt>
                <c:pt idx="3">
                  <c:v>2022</c:v>
                </c:pt>
                <c:pt idx="4">
                  <c:v>2023</c:v>
                </c:pt>
                <c:pt idx="5">
                  <c:v>2024</c:v>
                </c:pt>
              </c:strCache>
            </c:strRef>
          </c:cat>
          <c:val>
            <c:numRef>
              <c:f>Sheet1!$B$2:$B$7</c:f>
              <c:numCache>
                <c:formatCode>General</c:formatCode>
                <c:ptCount val="6"/>
                <c:pt idx="0">
                  <c:v>84</c:v>
                </c:pt>
                <c:pt idx="1">
                  <c:v>87</c:v>
                </c:pt>
                <c:pt idx="2">
                  <c:v>93</c:v>
                </c:pt>
                <c:pt idx="3">
                  <c:v>105</c:v>
                </c:pt>
                <c:pt idx="4">
                  <c:v>112</c:v>
                </c:pt>
                <c:pt idx="5">
                  <c:v>121</c:v>
                </c:pt>
              </c:numCache>
            </c:numRef>
          </c:val>
          <c:extLst>
            <c:ext xmlns:c16="http://schemas.microsoft.com/office/drawing/2014/chart" uri="{C3380CC4-5D6E-409C-BE32-E72D297353CC}">
              <c16:uniqueId val="{00000000-8FFE-456E-925C-48B07BF11BFF}"/>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FFFFFF"/>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004FAB"/>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FFFFFF"/>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003A8C"/>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6047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57350" y="3348021"/>
            <a:ext cx="6858000" cy="1231118"/>
          </a:xfrm>
        </p:spPr>
        <p:txBody>
          <a:bodyPr wrap="none" anchor="t">
            <a:normAutofit/>
          </a:bodyPr>
          <a:lstStyle>
            <a:lvl1pPr algn="r">
              <a:defRPr sz="7200" b="0" spc="-225">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1657349" y="2770782"/>
            <a:ext cx="6858000" cy="565519"/>
          </a:xfrm>
        </p:spPr>
        <p:txBody>
          <a:bodyPr anchor="b">
            <a:normAutofit/>
          </a:bodyPr>
          <a:lstStyle>
            <a:lvl1pPr marL="0" indent="0" algn="r">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t>4/5/2026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val="130537984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t>4/5/2026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4934853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640899" y="3348021"/>
            <a:ext cx="6858000" cy="1231118"/>
          </a:xfrm>
        </p:spPr>
        <p:txBody>
          <a:bodyPr wrap="none" anchor="t">
            <a:normAutofit/>
          </a:bodyPr>
          <a:lstStyle>
            <a:lvl1pPr algn="l">
              <a:defRPr sz="7200" b="0" spc="-225">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640899" y="2770256"/>
            <a:ext cx="6858000" cy="565519"/>
          </a:xfrm>
        </p:spPr>
        <p:txBody>
          <a:bodyPr anchor="b">
            <a:normAutofit/>
          </a:bodyPr>
          <a:lstStyle>
            <a:lvl1pPr marL="0" indent="0" algn="l">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t>4/5/2026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314842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40000" y="1369219"/>
            <a:ext cx="3768912" cy="32635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39880" y="1369219"/>
            <a:ext cx="3775470" cy="32635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t>4/5/2026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5894263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40000" y="1260872"/>
            <a:ext cx="3768912" cy="617934"/>
          </a:xfrm>
        </p:spPr>
        <p:txBody>
          <a:bodyPr anchor="b"/>
          <a:lstStyle>
            <a:lvl1pPr marL="0" indent="0">
              <a:buNone/>
              <a:defRPr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840000" y="1878806"/>
            <a:ext cx="3768912" cy="27634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39880" y="1260872"/>
            <a:ext cx="3776661" cy="617934"/>
          </a:xfrm>
        </p:spPr>
        <p:txBody>
          <a:bodyPr vert="horz" lIns="91440" tIns="45720" rIns="91440" bIns="45720" rtlCol="0" anchor="b">
            <a:normAutofit/>
          </a:bodyPr>
          <a:lstStyle>
            <a:lvl1pPr>
              <a:buNone/>
              <a:defRPr lang="en-US"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6" name="Content Placeholder 5"/>
          <p:cNvSpPr>
            <a:spLocks noGrp="1"/>
          </p:cNvSpPr>
          <p:nvPr>
            <p:ph sz="quarter" idx="4"/>
          </p:nvPr>
        </p:nvSpPr>
        <p:spPr>
          <a:xfrm>
            <a:off x="4739880" y="1878806"/>
            <a:ext cx="3776661" cy="27634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t>4/5/2026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233783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t>4/5/2026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3883734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t>4/5/2026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6614094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740569"/>
            <a:ext cx="4629150" cy="36552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0000" y="1543050"/>
            <a:ext cx="2739019" cy="2858691"/>
          </a:xfrm>
        </p:spPr>
        <p:txBody>
          <a:bodyPr/>
          <a:lstStyle>
            <a:lvl1pPr marL="0" indent="0">
              <a:buNone/>
              <a:defRPr sz="12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t>4/5/2026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5873404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740569"/>
            <a:ext cx="4629150" cy="365521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40000" y="1543050"/>
            <a:ext cx="2739019" cy="2858691"/>
          </a:xfrm>
        </p:spPr>
        <p:txBody>
          <a:bodyPr/>
          <a:lstStyle>
            <a:lvl1pPr marL="0" indent="0">
              <a:buNone/>
              <a:defRPr sz="12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t>4/5/2026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005868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275370"/>
            <a:ext cx="7886700" cy="614516"/>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29841" y="740569"/>
            <a:ext cx="7886700" cy="253480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3889887"/>
            <a:ext cx="7885509" cy="511854"/>
          </a:xfrm>
        </p:spPr>
        <p:txBody>
          <a:bodyPr/>
          <a:lstStyle>
            <a:lvl1pPr marL="0" indent="0">
              <a:buNone/>
              <a:defRPr sz="12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t>4/5/2026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1021193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2650758"/>
          </a:xfrm>
        </p:spPr>
        <p:txBody>
          <a:bodyPr anchor="ctr"/>
          <a:lstStyle>
            <a:lvl1pP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629841" y="3367049"/>
            <a:ext cx="7885509" cy="1126370"/>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t>4/5/2026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2299351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273844"/>
            <a:ext cx="6977064" cy="2244678"/>
          </a:xfrm>
        </p:spPr>
        <p:txBody>
          <a:bodyPr anchor="ctr"/>
          <a:lstStyle>
            <a:lvl1pPr>
              <a:defRPr sz="3300"/>
            </a:lvl1pPr>
          </a:lstStyle>
          <a:p>
            <a:r>
              <a:rPr lang="en-US"/>
              <a:t>Click to edit Master title style</a:t>
            </a:r>
            <a:endParaRPr lang="en-US" dirty="0"/>
          </a:p>
        </p:txBody>
      </p:sp>
      <p:sp>
        <p:nvSpPr>
          <p:cNvPr id="12" name="Text Placeholder 3"/>
          <p:cNvSpPr>
            <a:spLocks noGrp="1"/>
          </p:cNvSpPr>
          <p:nvPr>
            <p:ph type="body" sz="half" idx="13"/>
          </p:nvPr>
        </p:nvSpPr>
        <p:spPr>
          <a:xfrm>
            <a:off x="1290484" y="2524168"/>
            <a:ext cx="6564224" cy="411726"/>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4" name="Text Placeholder 3"/>
          <p:cNvSpPr>
            <a:spLocks noGrp="1"/>
          </p:cNvSpPr>
          <p:nvPr>
            <p:ph type="body" sz="half" idx="2"/>
          </p:nvPr>
        </p:nvSpPr>
        <p:spPr>
          <a:xfrm>
            <a:off x="628650" y="3376297"/>
            <a:ext cx="7884318" cy="1117122"/>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t>4/5/2026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9" name="TextBox 8"/>
          <p:cNvSpPr txBox="1"/>
          <p:nvPr/>
        </p:nvSpPr>
        <p:spPr>
          <a:xfrm>
            <a:off x="833283" y="590118"/>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0" name="TextBox 9"/>
          <p:cNvSpPr txBox="1"/>
          <p:nvPr/>
        </p:nvSpPr>
        <p:spPr>
          <a:xfrm>
            <a:off x="7828359" y="2057400"/>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311144781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29841" y="1745226"/>
            <a:ext cx="7886700" cy="1883876"/>
          </a:xfrm>
        </p:spPr>
        <p:txBody>
          <a:bodyPr anchor="b">
            <a:normAutofit/>
          </a:bodyPr>
          <a:lstStyle>
            <a:lvl1pPr>
              <a:defRPr sz="4050"/>
            </a:lvl1pPr>
          </a:lstStyle>
          <a:p>
            <a:r>
              <a:rPr lang="en-US"/>
              <a:t>Click to edit Master title style</a:t>
            </a:r>
            <a:endParaRPr lang="en-US" dirty="0"/>
          </a:p>
        </p:txBody>
      </p:sp>
      <p:sp>
        <p:nvSpPr>
          <p:cNvPr id="4" name="Text Placeholder 3"/>
          <p:cNvSpPr>
            <a:spLocks noGrp="1"/>
          </p:cNvSpPr>
          <p:nvPr>
            <p:ph type="body" sz="half" idx="2"/>
          </p:nvPr>
        </p:nvSpPr>
        <p:spPr>
          <a:xfrm>
            <a:off x="629841" y="3637936"/>
            <a:ext cx="7885509" cy="855483"/>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t>4/5/2026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9058544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28650" y="273844"/>
            <a:ext cx="7886700" cy="994172"/>
          </a:xfrm>
        </p:spPr>
        <p:txBody>
          <a:bodyPr/>
          <a:lstStyle/>
          <a:p>
            <a:r>
              <a:rPr lang="en-US"/>
              <a:t>Click to edit Master title style</a:t>
            </a:r>
            <a:endParaRPr lang="en-US" dirty="0"/>
          </a:p>
        </p:txBody>
      </p:sp>
      <p:sp>
        <p:nvSpPr>
          <p:cNvPr id="7" name="Text Placeholder 2"/>
          <p:cNvSpPr>
            <a:spLocks noGrp="1"/>
          </p:cNvSpPr>
          <p:nvPr>
            <p:ph type="body" idx="1"/>
          </p:nvPr>
        </p:nvSpPr>
        <p:spPr>
          <a:xfrm>
            <a:off x="1002961" y="1414462"/>
            <a:ext cx="2210150" cy="432197"/>
          </a:xfrm>
        </p:spPr>
        <p:txBody>
          <a:bodyPr anchor="b">
            <a:noAutofit/>
          </a:bodyPr>
          <a:lstStyle>
            <a:lvl1pPr marL="0" indent="0">
              <a:buNone/>
              <a:defRPr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8" name="Text Placeholder 3"/>
          <p:cNvSpPr>
            <a:spLocks noGrp="1"/>
          </p:cNvSpPr>
          <p:nvPr>
            <p:ph type="body" sz="half" idx="15"/>
          </p:nvPr>
        </p:nvSpPr>
        <p:spPr>
          <a:xfrm>
            <a:off x="1017598" y="1928812"/>
            <a:ext cx="2195513" cy="269200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9" name="Text Placeholder 4"/>
          <p:cNvSpPr>
            <a:spLocks noGrp="1"/>
          </p:cNvSpPr>
          <p:nvPr>
            <p:ph type="body" sz="quarter" idx="3"/>
          </p:nvPr>
        </p:nvSpPr>
        <p:spPr>
          <a:xfrm>
            <a:off x="3440996" y="1414462"/>
            <a:ext cx="2202181" cy="432197"/>
          </a:xfrm>
        </p:spPr>
        <p:txBody>
          <a:bodyPr vert="horz" lIns="91440" tIns="45720" rIns="91440" bIns="45720" rtlCol="0" anchor="b">
            <a:noAutofit/>
          </a:bodyPr>
          <a:lstStyle>
            <a:lvl1pPr>
              <a:buNone/>
              <a:defRPr lang="en-US"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10" name="Text Placeholder 3"/>
          <p:cNvSpPr>
            <a:spLocks noGrp="1"/>
          </p:cNvSpPr>
          <p:nvPr>
            <p:ph type="body" sz="half" idx="16"/>
          </p:nvPr>
        </p:nvSpPr>
        <p:spPr>
          <a:xfrm>
            <a:off x="3433081" y="1928812"/>
            <a:ext cx="2210096" cy="269200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11" name="Text Placeholder 4"/>
          <p:cNvSpPr>
            <a:spLocks noGrp="1"/>
          </p:cNvSpPr>
          <p:nvPr>
            <p:ph type="body" sz="quarter" idx="13"/>
          </p:nvPr>
        </p:nvSpPr>
        <p:spPr>
          <a:xfrm>
            <a:off x="5871777" y="1414462"/>
            <a:ext cx="2199085" cy="432197"/>
          </a:xfrm>
        </p:spPr>
        <p:txBody>
          <a:bodyPr vert="horz" lIns="91440" tIns="45720" rIns="91440" bIns="45720" rtlCol="0" anchor="b">
            <a:noAutofit/>
          </a:bodyPr>
          <a:lstStyle>
            <a:lvl1pPr>
              <a:buNone/>
              <a:defRPr lang="en-US" sz="18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12" name="Text Placeholder 3"/>
          <p:cNvSpPr>
            <a:spLocks noGrp="1"/>
          </p:cNvSpPr>
          <p:nvPr>
            <p:ph type="body" sz="half" idx="17"/>
          </p:nvPr>
        </p:nvSpPr>
        <p:spPr>
          <a:xfrm>
            <a:off x="5871777" y="1928812"/>
            <a:ext cx="2199085" cy="269200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t>4/5/2026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6537433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28650" y="273844"/>
            <a:ext cx="7886700" cy="99417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99064" y="3223127"/>
            <a:ext cx="2205038" cy="432197"/>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0" name="Picture Placeholder 2"/>
          <p:cNvSpPr>
            <a:spLocks noGrp="1" noChangeAspect="1"/>
          </p:cNvSpPr>
          <p:nvPr>
            <p:ph type="pic" idx="15"/>
          </p:nvPr>
        </p:nvSpPr>
        <p:spPr>
          <a:xfrm>
            <a:off x="999064" y="1692266"/>
            <a:ext cx="2205038" cy="1143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999064" y="3655324"/>
            <a:ext cx="2205038" cy="4943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22" name="Text Placeholder 4"/>
          <p:cNvSpPr>
            <a:spLocks noGrp="1"/>
          </p:cNvSpPr>
          <p:nvPr>
            <p:ph type="body" sz="quarter" idx="3"/>
          </p:nvPr>
        </p:nvSpPr>
        <p:spPr>
          <a:xfrm>
            <a:off x="3426748" y="3223127"/>
            <a:ext cx="2197894" cy="432197"/>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3" name="Picture Placeholder 2"/>
          <p:cNvSpPr>
            <a:spLocks noGrp="1" noChangeAspect="1"/>
          </p:cNvSpPr>
          <p:nvPr>
            <p:ph type="pic" idx="21"/>
          </p:nvPr>
        </p:nvSpPr>
        <p:spPr>
          <a:xfrm>
            <a:off x="3426747" y="1692266"/>
            <a:ext cx="2197894" cy="1143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3425733" y="3655323"/>
            <a:ext cx="2200805" cy="4943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25" name="Text Placeholder 4"/>
          <p:cNvSpPr>
            <a:spLocks noGrp="1"/>
          </p:cNvSpPr>
          <p:nvPr>
            <p:ph type="body" sz="quarter" idx="13"/>
          </p:nvPr>
        </p:nvSpPr>
        <p:spPr>
          <a:xfrm>
            <a:off x="5853242" y="3223127"/>
            <a:ext cx="2199085" cy="432197"/>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6" name="Picture Placeholder 2"/>
          <p:cNvSpPr>
            <a:spLocks noGrp="1" noChangeAspect="1"/>
          </p:cNvSpPr>
          <p:nvPr>
            <p:ph type="pic" idx="22"/>
          </p:nvPr>
        </p:nvSpPr>
        <p:spPr>
          <a:xfrm>
            <a:off x="5853241" y="1692266"/>
            <a:ext cx="2199085" cy="1143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5853148" y="3655322"/>
            <a:ext cx="2201998" cy="4943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t>4/5/2026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7155483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t>4/5/2026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2748763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844"/>
            <a:ext cx="1971675" cy="435887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273844"/>
            <a:ext cx="5800725" cy="435887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t>4/5/2026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43837450"/>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557568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40000" y="1369219"/>
            <a:ext cx="7675350" cy="3263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51CF1133-3259-4C45-BABA-5B62D9C6F78D}" type="datetimeFigureOut">
              <a:rPr lang="en-US" dirty="0"/>
              <a:t>4/5/2026</a:t>
            </a:fld>
            <a:endParaRPr lang="en-US" dirty="0"/>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2664668130"/>
      </p:ext>
    </p:extLst>
  </p:cSld>
  <p:clrMap bg1="dk1" tx1="lt1" bg2="dk2" tx2="lt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Lst>
  <p:hf sldNum="0" hdr="0" ftr="0" dt="0"/>
  <p:txStyles>
    <p:titleStyle>
      <a:lvl1pPr algn="l" defTabSz="685800" rtl="0" eaLnBrk="1" latinLnBrk="0" hangingPunct="1">
        <a:lnSpc>
          <a:spcPct val="90000"/>
        </a:lnSpc>
        <a:spcBef>
          <a:spcPct val="0"/>
        </a:spcBef>
        <a:buNone/>
        <a:defRPr sz="405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8.xml"/><Relationship Id="rId5" Type="http://schemas.openxmlformats.org/officeDocument/2006/relationships/image" Target="../media/image4.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8.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8.xml"/><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8.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18.xml"/><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8.xml"/><Relationship Id="rId5" Type="http://schemas.openxmlformats.org/officeDocument/2006/relationships/image" Target="../media/image11.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18.xml"/><Relationship Id="rId5" Type="http://schemas.openxmlformats.org/officeDocument/2006/relationships/image" Target="../media/image5.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8.xml"/><Relationship Id="rId5" Type="http://schemas.openxmlformats.org/officeDocument/2006/relationships/image" Target="../media/image5.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8.xml"/><Relationship Id="rId5" Type="http://schemas.openxmlformats.org/officeDocument/2006/relationships/image" Target="../media/image5.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18.xml"/><Relationship Id="rId5" Type="http://schemas.openxmlformats.org/officeDocument/2006/relationships/image" Target="../media/image11.png"/><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18.xml"/><Relationship Id="rId5" Type="http://schemas.openxmlformats.org/officeDocument/2006/relationships/image" Target="../media/image18.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8.xml"/><Relationship Id="rId5" Type="http://schemas.openxmlformats.org/officeDocument/2006/relationships/image" Target="../media/image12.png"/><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18.xml"/><Relationship Id="rId5" Type="http://schemas.openxmlformats.org/officeDocument/2006/relationships/image" Target="../media/image17.png"/><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18.xml"/><Relationship Id="rId5" Type="http://schemas.openxmlformats.org/officeDocument/2006/relationships/image" Target="../media/image10.png"/><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18.xml"/><Relationship Id="rId5" Type="http://schemas.openxmlformats.org/officeDocument/2006/relationships/image" Target="../media/image5.png"/><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18.xml"/><Relationship Id="rId5" Type="http://schemas.openxmlformats.org/officeDocument/2006/relationships/image" Target="../media/image4.png"/><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8.xml"/><Relationship Id="rId5" Type="http://schemas.openxmlformats.org/officeDocument/2006/relationships/image" Target="../media/image11.png"/><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18.xml"/><Relationship Id="rId5" Type="http://schemas.openxmlformats.org/officeDocument/2006/relationships/image" Target="../media/image17.png"/><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18.xml"/><Relationship Id="rId5" Type="http://schemas.openxmlformats.org/officeDocument/2006/relationships/image" Target="../media/image18.png"/><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18.xml"/><Relationship Id="rId5" Type="http://schemas.openxmlformats.org/officeDocument/2006/relationships/image" Target="../media/image7.png"/><Relationship Id="rId4" Type="http://schemas.openxmlformats.org/officeDocument/2006/relationships/image" Target="../media/image12.png"/></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4.xml"/><Relationship Id="rId1" Type="http://schemas.openxmlformats.org/officeDocument/2006/relationships/slideLayout" Target="../slideLayouts/slideLayout18.xml"/><Relationship Id="rId5" Type="http://schemas.openxmlformats.org/officeDocument/2006/relationships/image" Target="../media/image16.png"/><Relationship Id="rId4" Type="http://schemas.openxmlformats.org/officeDocument/2006/relationships/image" Target="../media/image17.png"/></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5.xml"/><Relationship Id="rId1" Type="http://schemas.openxmlformats.org/officeDocument/2006/relationships/slideLayout" Target="../slideLayouts/slideLayout18.xml"/><Relationship Id="rId5" Type="http://schemas.openxmlformats.org/officeDocument/2006/relationships/image" Target="../media/image18.png"/><Relationship Id="rId4" Type="http://schemas.openxmlformats.org/officeDocument/2006/relationships/image" Target="../media/image8.png"/></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18.xml"/><Relationship Id="rId5" Type="http://schemas.openxmlformats.org/officeDocument/2006/relationships/image" Target="../media/image6.png"/><Relationship Id="rId4" Type="http://schemas.openxmlformats.org/officeDocument/2006/relationships/image" Target="../media/image5.png"/></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7.xml"/><Relationship Id="rId1" Type="http://schemas.openxmlformats.org/officeDocument/2006/relationships/slideLayout" Target="../slideLayouts/slideLayout18.xml"/><Relationship Id="rId5" Type="http://schemas.openxmlformats.org/officeDocument/2006/relationships/image" Target="../media/image14.png"/><Relationship Id="rId4" Type="http://schemas.openxmlformats.org/officeDocument/2006/relationships/image" Target="../media/image5.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1">
            <a:extLst>
              <a:ext uri="{FF2B5EF4-FFF2-40B4-BE49-F238E27FC236}">
                <a16:creationId xmlns:a16="http://schemas.microsoft.com/office/drawing/2014/main" id="{8E52E93C-5CEE-478F-8FD6-D2FD0999F561}"/>
              </a:ext>
            </a:extLst>
          </p:cNvPr>
          <p:cNvSpPr/>
          <p:nvPr/>
        </p:nvSpPr>
        <p:spPr>
          <a:xfrm>
            <a:off x="7498080" y="0"/>
            <a:ext cx="1645920" cy="5143500"/>
          </a:xfrm>
          <a:prstGeom prst="rect">
            <a:avLst/>
          </a:prstGeom>
          <a:solidFill>
            <a:srgbClr val="004FAB"/>
          </a:solidFill>
          <a:ln w="12700">
            <a:solidFill>
              <a:srgbClr val="004FAB"/>
            </a:solidFill>
            <a:prstDash val="solid"/>
          </a:ln>
        </p:spPr>
      </p:sp>
      <p:sp>
        <p:nvSpPr>
          <p:cNvPr id="3" name="Shape 0">
            <a:extLst>
              <a:ext uri="{FF2B5EF4-FFF2-40B4-BE49-F238E27FC236}">
                <a16:creationId xmlns:a16="http://schemas.microsoft.com/office/drawing/2014/main" id="{2E12D8CE-D7BC-4B00-BB1D-996EA90E9B2C}"/>
              </a:ext>
            </a:extLst>
          </p:cNvPr>
          <p:cNvSpPr/>
          <p:nvPr/>
        </p:nvSpPr>
        <p:spPr>
          <a:xfrm>
            <a:off x="0" y="0"/>
            <a:ext cx="9144000" cy="5143500"/>
          </a:xfrm>
          <a:prstGeom prst="rect">
            <a:avLst/>
          </a:prstGeom>
          <a:solidFill>
            <a:srgbClr val="00408A"/>
          </a:solidFill>
          <a:ln w="12700">
            <a:solidFill>
              <a:srgbClr val="00408A"/>
            </a:solidFill>
            <a:prstDash val="solid"/>
          </a:ln>
        </p:spPr>
        <p:txBody>
          <a:bodyPr/>
          <a:lstStyle/>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err="1">
                <a:latin typeface="Arial" panose="020B0604020202020204" pitchFamily="34" charset="0"/>
                <a:cs typeface="Arial" panose="020B0604020202020204" pitchFamily="34" charset="0"/>
              </a:rPr>
              <a:t>Programme</a:t>
            </a:r>
            <a:r>
              <a:rPr lang="en-US" dirty="0">
                <a:latin typeface="Arial" panose="020B0604020202020204" pitchFamily="34" charset="0"/>
                <a:cs typeface="Arial" panose="020B0604020202020204" pitchFamily="34" charset="0"/>
              </a:rPr>
              <a:t>: Master of Business Administration</a:t>
            </a:r>
          </a:p>
          <a:p>
            <a:pPr algn="ctr"/>
            <a:r>
              <a:rPr lang="en-US" dirty="0">
                <a:latin typeface="Arial" panose="020B0604020202020204" pitchFamily="34" charset="0"/>
                <a:cs typeface="Arial" panose="020B0604020202020204" pitchFamily="34" charset="0"/>
              </a:rPr>
              <a:t>Module: Human Capital Challenges</a:t>
            </a:r>
          </a:p>
          <a:p>
            <a:pPr algn="ctr"/>
            <a:r>
              <a:rPr lang="en-US" dirty="0">
                <a:latin typeface="Arial" panose="020B0604020202020204" pitchFamily="34" charset="0"/>
                <a:cs typeface="Arial" panose="020B0604020202020204" pitchFamily="34" charset="0"/>
              </a:rPr>
              <a:t>Module Code: LCMB7023</a:t>
            </a:r>
          </a:p>
          <a:p>
            <a:pPr algn="ctr"/>
            <a:r>
              <a:rPr lang="en-US" dirty="0">
                <a:latin typeface="Arial" panose="020B0604020202020204" pitchFamily="34" charset="0"/>
                <a:cs typeface="Arial" panose="020B0604020202020204" pitchFamily="34" charset="0"/>
              </a:rPr>
              <a:t>Students Name :-</a:t>
            </a:r>
          </a:p>
          <a:p>
            <a:pPr algn="ctr"/>
            <a:r>
              <a:rPr lang="en-US" dirty="0">
                <a:latin typeface="Arial" panose="020B0604020202020204" pitchFamily="34" charset="0"/>
                <a:cs typeface="Arial" panose="020B0604020202020204" pitchFamily="34" charset="0"/>
              </a:rPr>
              <a:t>1. Shubham Patel (2531460)</a:t>
            </a:r>
          </a:p>
          <a:p>
            <a:pPr algn="ctr"/>
            <a:r>
              <a:rPr lang="en-US" dirty="0">
                <a:latin typeface="Arial" panose="020B0604020202020204" pitchFamily="34" charset="0"/>
                <a:cs typeface="Arial" panose="020B0604020202020204" pitchFamily="34" charset="0"/>
              </a:rPr>
              <a:t>2. Maheshwari Mehta (2531264)</a:t>
            </a:r>
          </a:p>
          <a:p>
            <a:pPr algn="ctr"/>
            <a:r>
              <a:rPr lang="en-US" dirty="0">
                <a:latin typeface="Arial" panose="020B0604020202020204" pitchFamily="34" charset="0"/>
                <a:cs typeface="Arial" panose="020B0604020202020204" pitchFamily="34" charset="0"/>
              </a:rPr>
              <a:t>3. </a:t>
            </a:r>
            <a:r>
              <a:rPr lang="en-US" dirty="0" err="1">
                <a:latin typeface="Arial" panose="020B0604020202020204" pitchFamily="34" charset="0"/>
                <a:cs typeface="Arial" panose="020B0604020202020204" pitchFamily="34" charset="0"/>
              </a:rPr>
              <a:t>Darshil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Vaddoriya</a:t>
            </a:r>
            <a:r>
              <a:rPr lang="en-US" dirty="0">
                <a:latin typeface="Arial" panose="020B0604020202020204" pitchFamily="34" charset="0"/>
                <a:cs typeface="Arial" panose="020B0604020202020204" pitchFamily="34" charset="0"/>
              </a:rPr>
              <a:t> (2525507)</a:t>
            </a:r>
          </a:p>
        </p:txBody>
      </p:sp>
      <p:pic>
        <p:nvPicPr>
          <p:cNvPr id="5" name="Picture 4">
            <a:extLst>
              <a:ext uri="{FF2B5EF4-FFF2-40B4-BE49-F238E27FC236}">
                <a16:creationId xmlns:a16="http://schemas.microsoft.com/office/drawing/2014/main" id="{4541D3F0-2419-45A8-8A3B-6498E9D4D79A}"/>
              </a:ext>
            </a:extLst>
          </p:cNvPr>
          <p:cNvPicPr>
            <a:picLocks noChangeAspect="1"/>
          </p:cNvPicPr>
          <p:nvPr/>
        </p:nvPicPr>
        <p:blipFill>
          <a:blip r:embed="rId2"/>
          <a:stretch>
            <a:fillRect/>
          </a:stretch>
        </p:blipFill>
        <p:spPr>
          <a:xfrm>
            <a:off x="2125803" y="258160"/>
            <a:ext cx="4892394" cy="1871928"/>
          </a:xfrm>
          <a:prstGeom prst="rect">
            <a:avLst/>
          </a:prstGeom>
        </p:spPr>
      </p:pic>
    </p:spTree>
    <p:extLst>
      <p:ext uri="{BB962C8B-B14F-4D97-AF65-F5344CB8AC3E}">
        <p14:creationId xmlns:p14="http://schemas.microsoft.com/office/powerpoint/2010/main" val="1510716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003087"/>
        </a:solidFill>
        <a:effectLst/>
      </p:bgPr>
    </p:bg>
    <p:spTree>
      <p:nvGrpSpPr>
        <p:cNvPr id="1" name=""/>
        <p:cNvGrpSpPr/>
        <p:nvPr/>
      </p:nvGrpSpPr>
      <p:grpSpPr>
        <a:xfrm>
          <a:off x="0" y="0"/>
          <a:ext cx="0" cy="0"/>
          <a:chOff x="0" y="0"/>
          <a:chExt cx="0" cy="0"/>
        </a:xfrm>
      </p:grpSpPr>
      <p:sp>
        <p:nvSpPr>
          <p:cNvPr id="2" name="Shape 0"/>
          <p:cNvSpPr/>
          <p:nvPr/>
        </p:nvSpPr>
        <p:spPr>
          <a:xfrm>
            <a:off x="6858000" y="0"/>
            <a:ext cx="2286000" cy="5143500"/>
          </a:xfrm>
          <a:prstGeom prst="rect">
            <a:avLst/>
          </a:prstGeom>
          <a:solidFill>
            <a:srgbClr val="00408A"/>
          </a:solidFill>
          <a:ln w="12700">
            <a:solidFill>
              <a:srgbClr val="00408A"/>
            </a:solidFill>
            <a:prstDash val="solid"/>
          </a:ln>
        </p:spPr>
      </p:sp>
      <p:sp>
        <p:nvSpPr>
          <p:cNvPr id="3" name="Shape 1"/>
          <p:cNvSpPr/>
          <p:nvPr/>
        </p:nvSpPr>
        <p:spPr>
          <a:xfrm>
            <a:off x="7498080" y="0"/>
            <a:ext cx="1645920" cy="5143500"/>
          </a:xfrm>
          <a:prstGeom prst="rect">
            <a:avLst/>
          </a:prstGeom>
          <a:solidFill>
            <a:srgbClr val="004FAB"/>
          </a:solidFill>
          <a:ln w="12700">
            <a:solidFill>
              <a:srgbClr val="004FAB"/>
            </a:solidFill>
            <a:prstDash val="solid"/>
          </a:ln>
        </p:spPr>
      </p:sp>
      <p:sp>
        <p:nvSpPr>
          <p:cNvPr id="4" name="Shape 2"/>
          <p:cNvSpPr/>
          <p:nvPr/>
        </p:nvSpPr>
        <p:spPr>
          <a:xfrm>
            <a:off x="0" y="4114800"/>
            <a:ext cx="6858000" cy="1028700"/>
          </a:xfrm>
          <a:prstGeom prst="rect">
            <a:avLst/>
          </a:prstGeom>
          <a:solidFill>
            <a:srgbClr val="002870"/>
          </a:solidFill>
          <a:ln w="12700">
            <a:solidFill>
              <a:srgbClr val="002870"/>
            </a:solidFill>
            <a:prstDash val="solid"/>
          </a:ln>
        </p:spPr>
      </p:sp>
      <p:sp>
        <p:nvSpPr>
          <p:cNvPr id="5" name="Shape 3"/>
          <p:cNvSpPr/>
          <p:nvPr/>
        </p:nvSpPr>
        <p:spPr>
          <a:xfrm>
            <a:off x="365760" y="365760"/>
            <a:ext cx="1005840" cy="502920"/>
          </a:xfrm>
          <a:prstGeom prst="rect">
            <a:avLst/>
          </a:prstGeom>
          <a:solidFill>
            <a:srgbClr val="FFFFFF"/>
          </a:solidFill>
          <a:ln w="12700">
            <a:solidFill>
              <a:srgbClr val="FFFFFF"/>
            </a:solidFill>
            <a:prstDash val="solid"/>
          </a:ln>
        </p:spPr>
      </p:sp>
      <p:sp>
        <p:nvSpPr>
          <p:cNvPr id="6" name="Text 4"/>
          <p:cNvSpPr/>
          <p:nvPr/>
        </p:nvSpPr>
        <p:spPr>
          <a:xfrm>
            <a:off x="365760" y="365760"/>
            <a:ext cx="1005840" cy="502920"/>
          </a:xfrm>
          <a:prstGeom prst="rect">
            <a:avLst/>
          </a:prstGeom>
          <a:noFill/>
          <a:ln/>
        </p:spPr>
        <p:txBody>
          <a:bodyPr wrap="square" lIns="0" tIns="0" rIns="0" bIns="0" rtlCol="0" anchor="ctr"/>
          <a:lstStyle/>
          <a:p>
            <a:pPr marL="0" indent="0" algn="ctr">
              <a:buNone/>
            </a:pPr>
            <a:r>
              <a:rPr lang="en-US" sz="2200" b="1" dirty="0">
                <a:solidFill>
                  <a:srgbClr val="003087"/>
                </a:solidFill>
                <a:latin typeface="Arial Black" pitchFamily="34" charset="0"/>
                <a:ea typeface="Arial Black" pitchFamily="34" charset="-122"/>
                <a:cs typeface="Arial Black" pitchFamily="34" charset="-120"/>
              </a:rPr>
              <a:t>NHS</a:t>
            </a:r>
            <a:endParaRPr lang="en-US" sz="2200" dirty="0"/>
          </a:p>
        </p:txBody>
      </p:sp>
      <p:sp>
        <p:nvSpPr>
          <p:cNvPr id="7" name="Text 5"/>
          <p:cNvSpPr/>
          <p:nvPr/>
        </p:nvSpPr>
        <p:spPr>
          <a:xfrm>
            <a:off x="365760" y="1051560"/>
            <a:ext cx="6400800" cy="274320"/>
          </a:xfrm>
          <a:prstGeom prst="rect">
            <a:avLst/>
          </a:prstGeom>
          <a:noFill/>
          <a:ln/>
        </p:spPr>
        <p:txBody>
          <a:bodyPr wrap="square" lIns="0" tIns="0" rIns="0" bIns="0" rtlCol="0" anchor="ctr"/>
          <a:lstStyle/>
          <a:p>
            <a:pPr marL="0" indent="0">
              <a:buNone/>
            </a:pPr>
            <a:r>
              <a:rPr lang="en-US" sz="950" kern="0" spc="200" dirty="0">
                <a:solidFill>
                  <a:srgbClr val="41B6E6"/>
                </a:solidFill>
                <a:latin typeface="Calibri" pitchFamily="34" charset="0"/>
                <a:ea typeface="Calibri" pitchFamily="34" charset="-122"/>
                <a:cs typeface="Calibri" pitchFamily="34" charset="-120"/>
              </a:rPr>
              <a:t>UNIVERSITY OF WALES TRINITY SAINT DAVID</a:t>
            </a:r>
            <a:endParaRPr lang="en-US" sz="950" dirty="0"/>
          </a:p>
        </p:txBody>
      </p:sp>
      <p:sp>
        <p:nvSpPr>
          <p:cNvPr id="8" name="Text 6"/>
          <p:cNvSpPr/>
          <p:nvPr/>
        </p:nvSpPr>
        <p:spPr>
          <a:xfrm>
            <a:off x="365760" y="1325880"/>
            <a:ext cx="6400800" cy="274320"/>
          </a:xfrm>
          <a:prstGeom prst="rect">
            <a:avLst/>
          </a:prstGeom>
          <a:noFill/>
          <a:ln/>
        </p:spPr>
        <p:txBody>
          <a:bodyPr wrap="square" lIns="0" tIns="0" rIns="0" bIns="0" rtlCol="0" anchor="ctr"/>
          <a:lstStyle/>
          <a:p>
            <a:pPr marL="0" indent="0">
              <a:buNone/>
            </a:pPr>
            <a:r>
              <a:rPr lang="en-US" sz="1100" i="1" dirty="0">
                <a:solidFill>
                  <a:srgbClr val="A8C8E8"/>
                </a:solidFill>
                <a:latin typeface="Calibri" pitchFamily="34" charset="0"/>
                <a:ea typeface="Calibri" pitchFamily="34" charset="-122"/>
                <a:cs typeface="Calibri" pitchFamily="34" charset="-120"/>
              </a:rPr>
              <a:t>Master of Business Administration</a:t>
            </a:r>
            <a:endParaRPr lang="en-US" sz="1100" dirty="0"/>
          </a:p>
        </p:txBody>
      </p:sp>
      <p:sp>
        <p:nvSpPr>
          <p:cNvPr id="9" name="Text 7"/>
          <p:cNvSpPr/>
          <p:nvPr/>
        </p:nvSpPr>
        <p:spPr>
          <a:xfrm>
            <a:off x="365760" y="1600200"/>
            <a:ext cx="6400800" cy="256032"/>
          </a:xfrm>
          <a:prstGeom prst="rect">
            <a:avLst/>
          </a:prstGeom>
          <a:noFill/>
          <a:ln/>
        </p:spPr>
        <p:txBody>
          <a:bodyPr wrap="square" lIns="0" tIns="0" rIns="0" bIns="0" rtlCol="0" anchor="ctr"/>
          <a:lstStyle/>
          <a:p>
            <a:pPr marL="0" indent="0">
              <a:buNone/>
            </a:pPr>
            <a:r>
              <a:rPr lang="en-US" sz="1000" dirty="0">
                <a:solidFill>
                  <a:srgbClr val="A8C8E8"/>
                </a:solidFill>
                <a:latin typeface="Calibri" pitchFamily="34" charset="0"/>
                <a:ea typeface="Calibri" pitchFamily="34" charset="-122"/>
                <a:cs typeface="Calibri" pitchFamily="34" charset="-120"/>
              </a:rPr>
              <a:t>Human Capital Management  |  LCMB7023</a:t>
            </a:r>
            <a:endParaRPr lang="en-US" sz="1000" dirty="0"/>
          </a:p>
        </p:txBody>
      </p:sp>
      <p:sp>
        <p:nvSpPr>
          <p:cNvPr id="10" name="Shape 8"/>
          <p:cNvSpPr/>
          <p:nvPr/>
        </p:nvSpPr>
        <p:spPr>
          <a:xfrm>
            <a:off x="365760" y="1938528"/>
            <a:ext cx="6217920" cy="36576"/>
          </a:xfrm>
          <a:prstGeom prst="rect">
            <a:avLst/>
          </a:prstGeom>
          <a:solidFill>
            <a:srgbClr val="41B6E6"/>
          </a:solidFill>
          <a:ln w="12700">
            <a:solidFill>
              <a:srgbClr val="41B6E6"/>
            </a:solidFill>
            <a:prstDash val="solid"/>
          </a:ln>
        </p:spPr>
      </p:sp>
      <p:sp>
        <p:nvSpPr>
          <p:cNvPr id="11" name="Text 9"/>
          <p:cNvSpPr/>
          <p:nvPr/>
        </p:nvSpPr>
        <p:spPr>
          <a:xfrm>
            <a:off x="365760" y="2029968"/>
            <a:ext cx="6400800" cy="1005840"/>
          </a:xfrm>
          <a:prstGeom prst="rect">
            <a:avLst/>
          </a:prstGeom>
          <a:noFill/>
          <a:ln/>
        </p:spPr>
        <p:txBody>
          <a:bodyPr wrap="square" lIns="0" tIns="0" rIns="0" bIns="0" rtlCol="0" anchor="ctr"/>
          <a:lstStyle/>
          <a:p>
            <a:pPr marL="0" indent="0">
              <a:buNone/>
            </a:pPr>
            <a:r>
              <a:rPr lang="en-US" sz="3200" b="1" dirty="0">
                <a:solidFill>
                  <a:srgbClr val="FFFFFF"/>
                </a:solidFill>
                <a:latin typeface="Calibri" pitchFamily="34" charset="0"/>
                <a:ea typeface="Calibri" pitchFamily="34" charset="-122"/>
                <a:cs typeface="Calibri" pitchFamily="34" charset="-120"/>
              </a:rPr>
              <a:t>Human Capital Challenges</a:t>
            </a:r>
            <a:endParaRPr lang="en-US" sz="3200" dirty="0"/>
          </a:p>
          <a:p>
            <a:pPr marL="0" indent="0">
              <a:buNone/>
            </a:pPr>
            <a:r>
              <a:rPr lang="en-US" sz="3200" b="1" dirty="0">
                <a:solidFill>
                  <a:srgbClr val="FFFFFF"/>
                </a:solidFill>
                <a:latin typeface="Calibri" pitchFamily="34" charset="0"/>
                <a:ea typeface="Calibri" pitchFamily="34" charset="-122"/>
                <a:cs typeface="Calibri" pitchFamily="34" charset="-120"/>
              </a:rPr>
              <a:t>in the NHS:</a:t>
            </a:r>
            <a:endParaRPr lang="en-US" sz="3200" dirty="0"/>
          </a:p>
        </p:txBody>
      </p:sp>
      <p:sp>
        <p:nvSpPr>
          <p:cNvPr id="12" name="Text 10"/>
          <p:cNvSpPr/>
          <p:nvPr/>
        </p:nvSpPr>
        <p:spPr>
          <a:xfrm>
            <a:off x="365760" y="3017520"/>
            <a:ext cx="6400800" cy="457200"/>
          </a:xfrm>
          <a:prstGeom prst="rect">
            <a:avLst/>
          </a:prstGeom>
          <a:noFill/>
          <a:ln/>
        </p:spPr>
        <p:txBody>
          <a:bodyPr wrap="square" lIns="0" tIns="0" rIns="0" bIns="0" rtlCol="0" anchor="ctr"/>
          <a:lstStyle/>
          <a:p>
            <a:pPr marL="0" indent="0">
              <a:buNone/>
            </a:pPr>
            <a:r>
              <a:rPr lang="en-US" sz="2200" i="1" dirty="0">
                <a:solidFill>
                  <a:srgbClr val="FFB81C"/>
                </a:solidFill>
                <a:latin typeface="Calibri" pitchFamily="34" charset="0"/>
                <a:ea typeface="Calibri" pitchFamily="34" charset="-122"/>
                <a:cs typeface="Calibri" pitchFamily="34" charset="-120"/>
              </a:rPr>
              <a:t>A Recruitment Perspective</a:t>
            </a:r>
            <a:endParaRPr lang="en-US" sz="2200" dirty="0"/>
          </a:p>
        </p:txBody>
      </p:sp>
      <p:sp>
        <p:nvSpPr>
          <p:cNvPr id="13" name="Text 11"/>
          <p:cNvSpPr/>
          <p:nvPr/>
        </p:nvSpPr>
        <p:spPr>
          <a:xfrm>
            <a:off x="365760" y="4206240"/>
            <a:ext cx="8412480" cy="256032"/>
          </a:xfrm>
          <a:prstGeom prst="rect">
            <a:avLst/>
          </a:prstGeom>
          <a:noFill/>
          <a:ln/>
        </p:spPr>
        <p:txBody>
          <a:bodyPr wrap="square" lIns="0" tIns="0" rIns="0" bIns="0" rtlCol="0" anchor="ctr"/>
          <a:lstStyle/>
          <a:p>
            <a:pPr marL="0" indent="0">
              <a:buNone/>
            </a:pPr>
            <a:r>
              <a:rPr lang="en-US" sz="1000" b="1" dirty="0">
                <a:solidFill>
                  <a:srgbClr val="A8C8E8"/>
                </a:solidFill>
                <a:latin typeface="Calibri" pitchFamily="34" charset="0"/>
                <a:ea typeface="Calibri" pitchFamily="34" charset="-122"/>
                <a:cs typeface="Calibri" pitchFamily="34" charset="-120"/>
              </a:rPr>
              <a:t>Group Members:  </a:t>
            </a:r>
            <a:r>
              <a:rPr lang="en-US" sz="1000" dirty="0">
                <a:solidFill>
                  <a:srgbClr val="FFFFFF"/>
                </a:solidFill>
                <a:latin typeface="Calibri" pitchFamily="34" charset="0"/>
                <a:ea typeface="Calibri" pitchFamily="34" charset="-122"/>
                <a:cs typeface="Calibri" pitchFamily="34" charset="-120"/>
              </a:rPr>
              <a:t>Shubham Patel (Group Leader)  •  Darshil Vaddoriya  •  Maheshwari Mehta</a:t>
            </a:r>
            <a:endParaRPr lang="en-US" sz="1000" dirty="0"/>
          </a:p>
        </p:txBody>
      </p:sp>
      <p:sp>
        <p:nvSpPr>
          <p:cNvPr id="14" name="Text 12"/>
          <p:cNvSpPr/>
          <p:nvPr/>
        </p:nvSpPr>
        <p:spPr>
          <a:xfrm>
            <a:off x="365760" y="4462272"/>
            <a:ext cx="8412480" cy="228600"/>
          </a:xfrm>
          <a:prstGeom prst="rect">
            <a:avLst/>
          </a:prstGeom>
          <a:noFill/>
          <a:ln/>
        </p:spPr>
        <p:txBody>
          <a:bodyPr wrap="square" lIns="0" tIns="0" rIns="0" bIns="0" rtlCol="0" anchor="ctr"/>
          <a:lstStyle/>
          <a:p>
            <a:pPr marL="0" indent="0">
              <a:buNone/>
            </a:pPr>
            <a:r>
              <a:rPr lang="en-US" sz="950" b="1" dirty="0">
                <a:solidFill>
                  <a:srgbClr val="A8C8E8"/>
                </a:solidFill>
                <a:latin typeface="Calibri" pitchFamily="34" charset="0"/>
                <a:ea typeface="Calibri" pitchFamily="34" charset="-122"/>
                <a:cs typeface="Calibri" pitchFamily="34" charset="-120"/>
              </a:rPr>
              <a:t>Lecturers:  </a:t>
            </a:r>
            <a:r>
              <a:rPr lang="en-US" sz="950" dirty="0">
                <a:solidFill>
                  <a:srgbClr val="FFFFFF"/>
                </a:solidFill>
                <a:latin typeface="Calibri" pitchFamily="34" charset="0"/>
                <a:ea typeface="Calibri" pitchFamily="34" charset="-122"/>
                <a:cs typeface="Calibri" pitchFamily="34" charset="-120"/>
              </a:rPr>
              <a:t>Gladius Kulothungan  •  Ejike Udeogu</a:t>
            </a:r>
            <a:endParaRPr lang="en-US" sz="950" dirty="0"/>
          </a:p>
        </p:txBody>
      </p:sp>
      <p:sp>
        <p:nvSpPr>
          <p:cNvPr id="15" name="Text 13"/>
          <p:cNvSpPr/>
          <p:nvPr/>
        </p:nvSpPr>
        <p:spPr>
          <a:xfrm>
            <a:off x="365760" y="4690872"/>
            <a:ext cx="8412480" cy="201168"/>
          </a:xfrm>
          <a:prstGeom prst="rect">
            <a:avLst/>
          </a:prstGeom>
          <a:noFill/>
          <a:ln/>
        </p:spPr>
        <p:txBody>
          <a:bodyPr wrap="square" lIns="0" tIns="0" rIns="0" bIns="0" rtlCol="0" anchor="ctr"/>
          <a:lstStyle/>
          <a:p>
            <a:pPr marL="0" indent="0">
              <a:buNone/>
            </a:pPr>
            <a:r>
              <a:rPr lang="en-US" sz="900" dirty="0">
                <a:solidFill>
                  <a:srgbClr val="7AAED6"/>
                </a:solidFill>
                <a:latin typeface="Calibri" pitchFamily="34" charset="0"/>
                <a:ea typeface="Calibri" pitchFamily="34" charset="-122"/>
                <a:cs typeface="Calibri" pitchFamily="34" charset="-120"/>
              </a:rPr>
              <a:t>Assessment Component 2  |  5th April 2026</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475488"/>
          </a:xfrm>
          <a:prstGeom prst="rect">
            <a:avLst/>
          </a:prstGeom>
          <a:solidFill>
            <a:srgbClr val="003087"/>
          </a:solidFill>
          <a:ln w="12700">
            <a:solidFill>
              <a:srgbClr val="003087"/>
            </a:solidFill>
            <a:prstDash val="solid"/>
          </a:ln>
        </p:spPr>
      </p:sp>
      <p:sp>
        <p:nvSpPr>
          <p:cNvPr id="3" name="Text 1"/>
          <p:cNvSpPr/>
          <p:nvPr/>
        </p:nvSpPr>
        <p:spPr>
          <a:xfrm>
            <a:off x="137160" y="73152"/>
            <a:ext cx="731520" cy="329184"/>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4" name="Text 2"/>
          <p:cNvSpPr/>
          <p:nvPr/>
        </p:nvSpPr>
        <p:spPr>
          <a:xfrm>
            <a:off x="960120" y="73152"/>
            <a:ext cx="7955280" cy="329184"/>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Shubham Patel  |  Group Leader</a:t>
            </a:r>
            <a:endParaRPr lang="en-US" sz="900" dirty="0"/>
          </a:p>
        </p:txBody>
      </p:sp>
      <p:sp>
        <p:nvSpPr>
          <p:cNvPr id="5" name="Shape 3"/>
          <p:cNvSpPr/>
          <p:nvPr/>
        </p:nvSpPr>
        <p:spPr>
          <a:xfrm>
            <a:off x="0" y="4892040"/>
            <a:ext cx="9144000" cy="251460"/>
          </a:xfrm>
          <a:prstGeom prst="rect">
            <a:avLst/>
          </a:prstGeom>
          <a:solidFill>
            <a:srgbClr val="003087"/>
          </a:solidFill>
          <a:ln w="12700">
            <a:solidFill>
              <a:srgbClr val="003087"/>
            </a:solidFill>
            <a:prstDash val="solid"/>
          </a:ln>
        </p:spPr>
      </p:sp>
      <p:sp>
        <p:nvSpPr>
          <p:cNvPr id="6" name="Text 4"/>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7" name="Text 5"/>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2 / 28</a:t>
            </a:r>
            <a:endParaRPr lang="en-US" sz="750" dirty="0"/>
          </a:p>
        </p:txBody>
      </p:sp>
      <p:sp>
        <p:nvSpPr>
          <p:cNvPr id="8" name="Text 6"/>
          <p:cNvSpPr/>
          <p:nvPr/>
        </p:nvSpPr>
        <p:spPr>
          <a:xfrm>
            <a:off x="365760" y="566928"/>
            <a:ext cx="8412480" cy="502920"/>
          </a:xfrm>
          <a:prstGeom prst="rect">
            <a:avLst/>
          </a:prstGeom>
          <a:noFill/>
          <a:ln/>
        </p:spPr>
        <p:txBody>
          <a:bodyPr wrap="square" lIns="0" tIns="0" rIns="0" bIns="0" rtlCol="0" anchor="ctr"/>
          <a:lstStyle/>
          <a:p>
            <a:pPr marL="0" indent="0">
              <a:buNone/>
            </a:pPr>
            <a:r>
              <a:rPr lang="en-US" sz="2400" b="1" dirty="0">
                <a:solidFill>
                  <a:srgbClr val="003087"/>
                </a:solidFill>
                <a:latin typeface="Calibri" pitchFamily="34" charset="0"/>
                <a:ea typeface="Calibri" pitchFamily="34" charset="-122"/>
                <a:cs typeface="Calibri" pitchFamily="34" charset="-120"/>
              </a:rPr>
              <a:t>Table of Contents</a:t>
            </a:r>
            <a:endParaRPr lang="en-US" sz="2400" dirty="0"/>
          </a:p>
        </p:txBody>
      </p:sp>
      <p:sp>
        <p:nvSpPr>
          <p:cNvPr id="9" name="Shape 7"/>
          <p:cNvSpPr/>
          <p:nvPr/>
        </p:nvSpPr>
        <p:spPr>
          <a:xfrm>
            <a:off x="365760" y="1051560"/>
            <a:ext cx="2011680" cy="45720"/>
          </a:xfrm>
          <a:prstGeom prst="rect">
            <a:avLst/>
          </a:prstGeom>
          <a:solidFill>
            <a:srgbClr val="41B6E6"/>
          </a:solidFill>
          <a:ln w="12700">
            <a:solidFill>
              <a:srgbClr val="41B6E6"/>
            </a:solidFill>
            <a:prstDash val="solid"/>
          </a:ln>
        </p:spPr>
      </p:sp>
      <p:sp>
        <p:nvSpPr>
          <p:cNvPr id="10" name="Shape 8"/>
          <p:cNvSpPr/>
          <p:nvPr/>
        </p:nvSpPr>
        <p:spPr>
          <a:xfrm>
            <a:off x="320040" y="1188720"/>
            <a:ext cx="8503920" cy="566928"/>
          </a:xfrm>
          <a:prstGeom prst="rect">
            <a:avLst/>
          </a:prstGeom>
          <a:solidFill>
            <a:srgbClr val="F0F4FA"/>
          </a:solidFill>
          <a:ln w="12700">
            <a:solidFill>
              <a:srgbClr val="D8E4F0"/>
            </a:solidFill>
            <a:prstDash val="solid"/>
          </a:ln>
        </p:spPr>
      </p:sp>
      <p:sp>
        <p:nvSpPr>
          <p:cNvPr id="11" name="Shape 9"/>
          <p:cNvSpPr/>
          <p:nvPr/>
        </p:nvSpPr>
        <p:spPr>
          <a:xfrm>
            <a:off x="320040" y="1188720"/>
            <a:ext cx="502920" cy="566928"/>
          </a:xfrm>
          <a:prstGeom prst="rect">
            <a:avLst/>
          </a:prstGeom>
          <a:solidFill>
            <a:srgbClr val="003087"/>
          </a:solidFill>
          <a:ln w="12700">
            <a:solidFill>
              <a:srgbClr val="003087"/>
            </a:solidFill>
            <a:prstDash val="solid"/>
          </a:ln>
        </p:spPr>
      </p:sp>
      <p:sp>
        <p:nvSpPr>
          <p:cNvPr id="12" name="Text 10"/>
          <p:cNvSpPr/>
          <p:nvPr/>
        </p:nvSpPr>
        <p:spPr>
          <a:xfrm>
            <a:off x="320040" y="1188720"/>
            <a:ext cx="502920" cy="56692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01</a:t>
            </a:r>
            <a:endParaRPr lang="en-US" sz="1400" dirty="0"/>
          </a:p>
        </p:txBody>
      </p:sp>
      <p:sp>
        <p:nvSpPr>
          <p:cNvPr id="13" name="Text 11"/>
          <p:cNvSpPr/>
          <p:nvPr/>
        </p:nvSpPr>
        <p:spPr>
          <a:xfrm>
            <a:off x="960120" y="1243584"/>
            <a:ext cx="5029200" cy="274320"/>
          </a:xfrm>
          <a:prstGeom prst="rect">
            <a:avLst/>
          </a:prstGeom>
          <a:noFill/>
          <a:ln/>
        </p:spPr>
        <p:txBody>
          <a:bodyPr wrap="square" lIns="0" tIns="0" rIns="0" bIns="0" rtlCol="0" anchor="ctr"/>
          <a:lstStyle/>
          <a:p>
            <a:pPr marL="0" indent="0">
              <a:buNone/>
            </a:pPr>
            <a:r>
              <a:rPr lang="en-US" sz="1200" b="1" dirty="0">
                <a:solidFill>
                  <a:srgbClr val="2C3E50"/>
                </a:solidFill>
                <a:latin typeface="Calibri" pitchFamily="34" charset="0"/>
                <a:ea typeface="Calibri" pitchFamily="34" charset="-122"/>
                <a:cs typeface="Calibri" pitchFamily="34" charset="-120"/>
              </a:rPr>
              <a:t>Introduction &amp; Overview</a:t>
            </a:r>
            <a:endParaRPr lang="en-US" sz="1200" dirty="0"/>
          </a:p>
        </p:txBody>
      </p:sp>
      <p:sp>
        <p:nvSpPr>
          <p:cNvPr id="14" name="Text 12"/>
          <p:cNvSpPr/>
          <p:nvPr/>
        </p:nvSpPr>
        <p:spPr>
          <a:xfrm>
            <a:off x="960120" y="1490472"/>
            <a:ext cx="7680960" cy="201168"/>
          </a:xfrm>
          <a:prstGeom prst="rect">
            <a:avLst/>
          </a:prstGeom>
          <a:noFill/>
          <a:ln/>
        </p:spPr>
        <p:txBody>
          <a:bodyPr wrap="square" lIns="0" tIns="0" rIns="0" bIns="0" rtlCol="0" anchor="ctr"/>
          <a:lstStyle/>
          <a:p>
            <a:pPr marL="0" indent="0">
              <a:buNone/>
            </a:pPr>
            <a:r>
              <a:rPr lang="en-US" sz="950" dirty="0">
                <a:solidFill>
                  <a:srgbClr val="546E7A"/>
                </a:solidFill>
                <a:latin typeface="Calibri" pitchFamily="34" charset="0"/>
                <a:ea typeface="Calibri" pitchFamily="34" charset="-122"/>
                <a:cs typeface="Calibri" pitchFamily="34" charset="-120"/>
              </a:rPr>
              <a:t>Presenter: Shubham Patel (Leader)  |  Slides 3</a:t>
            </a:r>
            <a:endParaRPr lang="en-US" sz="950" dirty="0"/>
          </a:p>
        </p:txBody>
      </p:sp>
      <p:sp>
        <p:nvSpPr>
          <p:cNvPr id="15" name="Shape 13"/>
          <p:cNvSpPr/>
          <p:nvPr/>
        </p:nvSpPr>
        <p:spPr>
          <a:xfrm>
            <a:off x="320040" y="1847088"/>
            <a:ext cx="8503920" cy="566928"/>
          </a:xfrm>
          <a:prstGeom prst="rect">
            <a:avLst/>
          </a:prstGeom>
          <a:solidFill>
            <a:srgbClr val="FFFFFF"/>
          </a:solidFill>
          <a:ln w="12700">
            <a:solidFill>
              <a:srgbClr val="D8E4F0"/>
            </a:solidFill>
            <a:prstDash val="solid"/>
          </a:ln>
        </p:spPr>
      </p:sp>
      <p:sp>
        <p:nvSpPr>
          <p:cNvPr id="16" name="Shape 14"/>
          <p:cNvSpPr/>
          <p:nvPr/>
        </p:nvSpPr>
        <p:spPr>
          <a:xfrm>
            <a:off x="320040" y="1847088"/>
            <a:ext cx="502920" cy="566928"/>
          </a:xfrm>
          <a:prstGeom prst="rect">
            <a:avLst/>
          </a:prstGeom>
          <a:solidFill>
            <a:srgbClr val="005EB8"/>
          </a:solidFill>
          <a:ln w="12700">
            <a:solidFill>
              <a:srgbClr val="005EB8"/>
            </a:solidFill>
            <a:prstDash val="solid"/>
          </a:ln>
        </p:spPr>
      </p:sp>
      <p:sp>
        <p:nvSpPr>
          <p:cNvPr id="17" name="Text 15"/>
          <p:cNvSpPr/>
          <p:nvPr/>
        </p:nvSpPr>
        <p:spPr>
          <a:xfrm>
            <a:off x="320040" y="1847088"/>
            <a:ext cx="502920" cy="56692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02</a:t>
            </a:r>
            <a:endParaRPr lang="en-US" sz="1400" dirty="0"/>
          </a:p>
        </p:txBody>
      </p:sp>
      <p:sp>
        <p:nvSpPr>
          <p:cNvPr id="18" name="Text 16"/>
          <p:cNvSpPr/>
          <p:nvPr/>
        </p:nvSpPr>
        <p:spPr>
          <a:xfrm>
            <a:off x="960120" y="1901952"/>
            <a:ext cx="5029200" cy="274320"/>
          </a:xfrm>
          <a:prstGeom prst="rect">
            <a:avLst/>
          </a:prstGeom>
          <a:noFill/>
          <a:ln/>
        </p:spPr>
        <p:txBody>
          <a:bodyPr wrap="square" lIns="0" tIns="0" rIns="0" bIns="0" rtlCol="0" anchor="ctr"/>
          <a:lstStyle/>
          <a:p>
            <a:pPr marL="0" indent="0">
              <a:buNone/>
            </a:pPr>
            <a:r>
              <a:rPr lang="en-US" sz="1200" b="1" dirty="0">
                <a:solidFill>
                  <a:srgbClr val="2C3E50"/>
                </a:solidFill>
                <a:latin typeface="Calibri" pitchFamily="34" charset="0"/>
                <a:ea typeface="Calibri" pitchFamily="34" charset="-122"/>
                <a:cs typeface="Calibri" pitchFamily="34" charset="-120"/>
              </a:rPr>
              <a:t>Current NHS Recruitment Challenges</a:t>
            </a:r>
            <a:endParaRPr lang="en-US" sz="1200" dirty="0"/>
          </a:p>
        </p:txBody>
      </p:sp>
      <p:sp>
        <p:nvSpPr>
          <p:cNvPr id="19" name="Text 17"/>
          <p:cNvSpPr/>
          <p:nvPr/>
        </p:nvSpPr>
        <p:spPr>
          <a:xfrm>
            <a:off x="960120" y="2148840"/>
            <a:ext cx="7680960" cy="201168"/>
          </a:xfrm>
          <a:prstGeom prst="rect">
            <a:avLst/>
          </a:prstGeom>
          <a:noFill/>
          <a:ln/>
        </p:spPr>
        <p:txBody>
          <a:bodyPr wrap="square" lIns="0" tIns="0" rIns="0" bIns="0" rtlCol="0" anchor="ctr"/>
          <a:lstStyle/>
          <a:p>
            <a:pPr marL="0" indent="0">
              <a:buNone/>
            </a:pPr>
            <a:r>
              <a:rPr lang="en-US" sz="950" dirty="0">
                <a:solidFill>
                  <a:srgbClr val="546E7A"/>
                </a:solidFill>
                <a:latin typeface="Calibri" pitchFamily="34" charset="0"/>
                <a:ea typeface="Calibri" pitchFamily="34" charset="-122"/>
                <a:cs typeface="Calibri" pitchFamily="34" charset="-120"/>
              </a:rPr>
              <a:t>Presenter: Darshil Vaddoriya  |  Slides 4–11</a:t>
            </a:r>
            <a:endParaRPr lang="en-US" sz="950" dirty="0"/>
          </a:p>
        </p:txBody>
      </p:sp>
      <p:sp>
        <p:nvSpPr>
          <p:cNvPr id="20" name="Shape 18"/>
          <p:cNvSpPr/>
          <p:nvPr/>
        </p:nvSpPr>
        <p:spPr>
          <a:xfrm>
            <a:off x="320040" y="2505456"/>
            <a:ext cx="8503920" cy="566928"/>
          </a:xfrm>
          <a:prstGeom prst="rect">
            <a:avLst/>
          </a:prstGeom>
          <a:solidFill>
            <a:srgbClr val="F0F4FA"/>
          </a:solidFill>
          <a:ln w="12700">
            <a:solidFill>
              <a:srgbClr val="D8E4F0"/>
            </a:solidFill>
            <a:prstDash val="solid"/>
          </a:ln>
        </p:spPr>
      </p:sp>
      <p:sp>
        <p:nvSpPr>
          <p:cNvPr id="21" name="Shape 19"/>
          <p:cNvSpPr/>
          <p:nvPr/>
        </p:nvSpPr>
        <p:spPr>
          <a:xfrm>
            <a:off x="320040" y="2505456"/>
            <a:ext cx="502920" cy="566928"/>
          </a:xfrm>
          <a:prstGeom prst="rect">
            <a:avLst/>
          </a:prstGeom>
          <a:solidFill>
            <a:srgbClr val="007F3B"/>
          </a:solidFill>
          <a:ln w="12700">
            <a:solidFill>
              <a:srgbClr val="007F3B"/>
            </a:solidFill>
            <a:prstDash val="solid"/>
          </a:ln>
        </p:spPr>
      </p:sp>
      <p:sp>
        <p:nvSpPr>
          <p:cNvPr id="22" name="Text 20"/>
          <p:cNvSpPr/>
          <p:nvPr/>
        </p:nvSpPr>
        <p:spPr>
          <a:xfrm>
            <a:off x="320040" y="2505456"/>
            <a:ext cx="502920" cy="56692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03</a:t>
            </a:r>
            <a:endParaRPr lang="en-US" sz="1400" dirty="0"/>
          </a:p>
        </p:txBody>
      </p:sp>
      <p:sp>
        <p:nvSpPr>
          <p:cNvPr id="23" name="Text 21"/>
          <p:cNvSpPr/>
          <p:nvPr/>
        </p:nvSpPr>
        <p:spPr>
          <a:xfrm>
            <a:off x="960120" y="2560320"/>
            <a:ext cx="5029200" cy="274320"/>
          </a:xfrm>
          <a:prstGeom prst="rect">
            <a:avLst/>
          </a:prstGeom>
          <a:noFill/>
          <a:ln/>
        </p:spPr>
        <p:txBody>
          <a:bodyPr wrap="square" lIns="0" tIns="0" rIns="0" bIns="0" rtlCol="0" anchor="ctr"/>
          <a:lstStyle/>
          <a:p>
            <a:pPr marL="0" indent="0">
              <a:buNone/>
            </a:pPr>
            <a:r>
              <a:rPr lang="en-US" sz="1200" b="1" dirty="0">
                <a:solidFill>
                  <a:srgbClr val="2C3E50"/>
                </a:solidFill>
                <a:latin typeface="Calibri" pitchFamily="34" charset="0"/>
                <a:ea typeface="Calibri" pitchFamily="34" charset="-122"/>
                <a:cs typeface="Calibri" pitchFamily="34" charset="-120"/>
              </a:rPr>
              <a:t>Root Causes of Recruitment Issues</a:t>
            </a:r>
            <a:endParaRPr lang="en-US" sz="1200" dirty="0"/>
          </a:p>
        </p:txBody>
      </p:sp>
      <p:sp>
        <p:nvSpPr>
          <p:cNvPr id="24" name="Text 22"/>
          <p:cNvSpPr/>
          <p:nvPr/>
        </p:nvSpPr>
        <p:spPr>
          <a:xfrm>
            <a:off x="960120" y="2807208"/>
            <a:ext cx="7680960" cy="201168"/>
          </a:xfrm>
          <a:prstGeom prst="rect">
            <a:avLst/>
          </a:prstGeom>
          <a:noFill/>
          <a:ln/>
        </p:spPr>
        <p:txBody>
          <a:bodyPr wrap="square" lIns="0" tIns="0" rIns="0" bIns="0" rtlCol="0" anchor="ctr"/>
          <a:lstStyle/>
          <a:p>
            <a:pPr marL="0" indent="0">
              <a:buNone/>
            </a:pPr>
            <a:r>
              <a:rPr lang="en-US" sz="950" dirty="0">
                <a:solidFill>
                  <a:srgbClr val="546E7A"/>
                </a:solidFill>
                <a:latin typeface="Calibri" pitchFamily="34" charset="0"/>
                <a:ea typeface="Calibri" pitchFamily="34" charset="-122"/>
                <a:cs typeface="Calibri" pitchFamily="34" charset="-120"/>
              </a:rPr>
              <a:t>Presenter: Maheshwari Mehta  |  Slides 12–19</a:t>
            </a:r>
            <a:endParaRPr lang="en-US" sz="950" dirty="0"/>
          </a:p>
        </p:txBody>
      </p:sp>
      <p:sp>
        <p:nvSpPr>
          <p:cNvPr id="25" name="Shape 23"/>
          <p:cNvSpPr/>
          <p:nvPr/>
        </p:nvSpPr>
        <p:spPr>
          <a:xfrm>
            <a:off x="320040" y="3163824"/>
            <a:ext cx="8503920" cy="566928"/>
          </a:xfrm>
          <a:prstGeom prst="rect">
            <a:avLst/>
          </a:prstGeom>
          <a:solidFill>
            <a:srgbClr val="FFFFFF"/>
          </a:solidFill>
          <a:ln w="12700">
            <a:solidFill>
              <a:srgbClr val="D8E4F0"/>
            </a:solidFill>
            <a:prstDash val="solid"/>
          </a:ln>
        </p:spPr>
      </p:sp>
      <p:sp>
        <p:nvSpPr>
          <p:cNvPr id="26" name="Shape 24"/>
          <p:cNvSpPr/>
          <p:nvPr/>
        </p:nvSpPr>
        <p:spPr>
          <a:xfrm>
            <a:off x="320040" y="3163824"/>
            <a:ext cx="502920" cy="566928"/>
          </a:xfrm>
          <a:prstGeom prst="rect">
            <a:avLst/>
          </a:prstGeom>
          <a:solidFill>
            <a:srgbClr val="9C27B0"/>
          </a:solidFill>
          <a:ln w="12700">
            <a:solidFill>
              <a:srgbClr val="9C27B0"/>
            </a:solidFill>
            <a:prstDash val="solid"/>
          </a:ln>
        </p:spPr>
      </p:sp>
      <p:sp>
        <p:nvSpPr>
          <p:cNvPr id="27" name="Text 25"/>
          <p:cNvSpPr/>
          <p:nvPr/>
        </p:nvSpPr>
        <p:spPr>
          <a:xfrm>
            <a:off x="320040" y="3163824"/>
            <a:ext cx="502920" cy="56692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04</a:t>
            </a:r>
            <a:endParaRPr lang="en-US" sz="1400" dirty="0"/>
          </a:p>
        </p:txBody>
      </p:sp>
      <p:sp>
        <p:nvSpPr>
          <p:cNvPr id="28" name="Text 26"/>
          <p:cNvSpPr/>
          <p:nvPr/>
        </p:nvSpPr>
        <p:spPr>
          <a:xfrm>
            <a:off x="960120" y="3218688"/>
            <a:ext cx="5029200" cy="274320"/>
          </a:xfrm>
          <a:prstGeom prst="rect">
            <a:avLst/>
          </a:prstGeom>
          <a:noFill/>
          <a:ln/>
        </p:spPr>
        <p:txBody>
          <a:bodyPr wrap="square" lIns="0" tIns="0" rIns="0" bIns="0" rtlCol="0" anchor="ctr"/>
          <a:lstStyle/>
          <a:p>
            <a:pPr marL="0" indent="0">
              <a:buNone/>
            </a:pPr>
            <a:r>
              <a:rPr lang="en-US" sz="1200" b="1" dirty="0">
                <a:solidFill>
                  <a:srgbClr val="2C3E50"/>
                </a:solidFill>
                <a:latin typeface="Calibri" pitchFamily="34" charset="0"/>
                <a:ea typeface="Calibri" pitchFamily="34" charset="-122"/>
                <a:cs typeface="Calibri" pitchFamily="34" charset="-120"/>
              </a:rPr>
              <a:t>Evidence-Based Recommendations</a:t>
            </a:r>
            <a:endParaRPr lang="en-US" sz="1200" dirty="0"/>
          </a:p>
        </p:txBody>
      </p:sp>
      <p:sp>
        <p:nvSpPr>
          <p:cNvPr id="29" name="Text 27"/>
          <p:cNvSpPr/>
          <p:nvPr/>
        </p:nvSpPr>
        <p:spPr>
          <a:xfrm>
            <a:off x="960120" y="3465576"/>
            <a:ext cx="7680960" cy="201168"/>
          </a:xfrm>
          <a:prstGeom prst="rect">
            <a:avLst/>
          </a:prstGeom>
          <a:noFill/>
          <a:ln/>
        </p:spPr>
        <p:txBody>
          <a:bodyPr wrap="square" lIns="0" tIns="0" rIns="0" bIns="0" rtlCol="0" anchor="ctr"/>
          <a:lstStyle/>
          <a:p>
            <a:pPr marL="0" indent="0">
              <a:buNone/>
            </a:pPr>
            <a:r>
              <a:rPr lang="en-US" sz="950" dirty="0">
                <a:solidFill>
                  <a:srgbClr val="546E7A"/>
                </a:solidFill>
                <a:latin typeface="Calibri" pitchFamily="34" charset="0"/>
                <a:ea typeface="Calibri" pitchFamily="34" charset="-122"/>
                <a:cs typeface="Calibri" pitchFamily="34" charset="-120"/>
              </a:rPr>
              <a:t>Presenter: Shubham Patel (Leader)  |  Slides 20–27</a:t>
            </a:r>
            <a:endParaRPr lang="en-US" sz="950" dirty="0"/>
          </a:p>
        </p:txBody>
      </p:sp>
      <p:sp>
        <p:nvSpPr>
          <p:cNvPr id="30" name="Shape 28"/>
          <p:cNvSpPr/>
          <p:nvPr/>
        </p:nvSpPr>
        <p:spPr>
          <a:xfrm>
            <a:off x="320040" y="3822192"/>
            <a:ext cx="8503920" cy="566928"/>
          </a:xfrm>
          <a:prstGeom prst="rect">
            <a:avLst/>
          </a:prstGeom>
          <a:solidFill>
            <a:srgbClr val="F0F4FA"/>
          </a:solidFill>
          <a:ln w="12700">
            <a:solidFill>
              <a:srgbClr val="D8E4F0"/>
            </a:solidFill>
            <a:prstDash val="solid"/>
          </a:ln>
        </p:spPr>
      </p:sp>
      <p:sp>
        <p:nvSpPr>
          <p:cNvPr id="31" name="Shape 29"/>
          <p:cNvSpPr/>
          <p:nvPr/>
        </p:nvSpPr>
        <p:spPr>
          <a:xfrm>
            <a:off x="320040" y="3822192"/>
            <a:ext cx="502920" cy="566928"/>
          </a:xfrm>
          <a:prstGeom prst="rect">
            <a:avLst/>
          </a:prstGeom>
          <a:solidFill>
            <a:srgbClr val="003087"/>
          </a:solidFill>
          <a:ln w="12700">
            <a:solidFill>
              <a:srgbClr val="003087"/>
            </a:solidFill>
            <a:prstDash val="solid"/>
          </a:ln>
        </p:spPr>
      </p:sp>
      <p:sp>
        <p:nvSpPr>
          <p:cNvPr id="32" name="Text 30"/>
          <p:cNvSpPr/>
          <p:nvPr/>
        </p:nvSpPr>
        <p:spPr>
          <a:xfrm>
            <a:off x="320040" y="3822192"/>
            <a:ext cx="502920" cy="56692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05</a:t>
            </a:r>
            <a:endParaRPr lang="en-US" sz="1400" dirty="0"/>
          </a:p>
        </p:txBody>
      </p:sp>
      <p:sp>
        <p:nvSpPr>
          <p:cNvPr id="33" name="Text 31"/>
          <p:cNvSpPr/>
          <p:nvPr/>
        </p:nvSpPr>
        <p:spPr>
          <a:xfrm>
            <a:off x="960120" y="3877056"/>
            <a:ext cx="5029200" cy="274320"/>
          </a:xfrm>
          <a:prstGeom prst="rect">
            <a:avLst/>
          </a:prstGeom>
          <a:noFill/>
          <a:ln/>
        </p:spPr>
        <p:txBody>
          <a:bodyPr wrap="square" lIns="0" tIns="0" rIns="0" bIns="0" rtlCol="0" anchor="ctr"/>
          <a:lstStyle/>
          <a:p>
            <a:pPr marL="0" indent="0">
              <a:buNone/>
            </a:pPr>
            <a:r>
              <a:rPr lang="en-US" sz="1200" b="1" dirty="0">
                <a:solidFill>
                  <a:srgbClr val="2C3E50"/>
                </a:solidFill>
                <a:latin typeface="Calibri" pitchFamily="34" charset="0"/>
                <a:ea typeface="Calibri" pitchFamily="34" charset="-122"/>
                <a:cs typeface="Calibri" pitchFamily="34" charset="-120"/>
              </a:rPr>
              <a:t>Conclusion &amp; Group Summary</a:t>
            </a:r>
            <a:endParaRPr lang="en-US" sz="1200" dirty="0"/>
          </a:p>
        </p:txBody>
      </p:sp>
      <p:sp>
        <p:nvSpPr>
          <p:cNvPr id="34" name="Text 32"/>
          <p:cNvSpPr/>
          <p:nvPr/>
        </p:nvSpPr>
        <p:spPr>
          <a:xfrm>
            <a:off x="960120" y="4123944"/>
            <a:ext cx="7680960" cy="201168"/>
          </a:xfrm>
          <a:prstGeom prst="rect">
            <a:avLst/>
          </a:prstGeom>
          <a:noFill/>
          <a:ln/>
        </p:spPr>
        <p:txBody>
          <a:bodyPr wrap="square" lIns="0" tIns="0" rIns="0" bIns="0" rtlCol="0" anchor="ctr"/>
          <a:lstStyle/>
          <a:p>
            <a:pPr marL="0" indent="0">
              <a:buNone/>
            </a:pPr>
            <a:r>
              <a:rPr lang="en-US" sz="950" dirty="0">
                <a:solidFill>
                  <a:srgbClr val="546E7A"/>
                </a:solidFill>
                <a:latin typeface="Calibri" pitchFamily="34" charset="0"/>
                <a:ea typeface="Calibri" pitchFamily="34" charset="-122"/>
                <a:cs typeface="Calibri" pitchFamily="34" charset="-120"/>
              </a:rPr>
              <a:t>Presenter: Shubham Patel (Leader)  |  Slide 28</a:t>
            </a:r>
            <a:endParaRPr lang="en-US" sz="9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003087"/>
        </a:solidFill>
        <a:effectLst/>
      </p:bgPr>
    </p:bg>
    <p:spTree>
      <p:nvGrpSpPr>
        <p:cNvPr id="1" name=""/>
        <p:cNvGrpSpPr/>
        <p:nvPr/>
      </p:nvGrpSpPr>
      <p:grpSpPr>
        <a:xfrm>
          <a:off x="0" y="0"/>
          <a:ext cx="0" cy="0"/>
          <a:chOff x="0" y="0"/>
          <a:chExt cx="0" cy="0"/>
        </a:xfrm>
      </p:grpSpPr>
      <p:sp>
        <p:nvSpPr>
          <p:cNvPr id="2" name="Shape 0"/>
          <p:cNvSpPr/>
          <p:nvPr/>
        </p:nvSpPr>
        <p:spPr>
          <a:xfrm>
            <a:off x="6217920" y="0"/>
            <a:ext cx="2926080" cy="5143500"/>
          </a:xfrm>
          <a:prstGeom prst="rect">
            <a:avLst/>
          </a:prstGeom>
          <a:solidFill>
            <a:srgbClr val="00408A"/>
          </a:solidFill>
          <a:ln w="12700">
            <a:solidFill>
              <a:srgbClr val="00408A"/>
            </a:solidFill>
            <a:prstDash val="solid"/>
          </a:ln>
        </p:spPr>
      </p:sp>
      <p:sp>
        <p:nvSpPr>
          <p:cNvPr id="3" name="Shape 1"/>
          <p:cNvSpPr/>
          <p:nvPr/>
        </p:nvSpPr>
        <p:spPr>
          <a:xfrm>
            <a:off x="0" y="4480560"/>
            <a:ext cx="6217920" cy="662940"/>
          </a:xfrm>
          <a:prstGeom prst="rect">
            <a:avLst/>
          </a:prstGeom>
          <a:solidFill>
            <a:srgbClr val="002870"/>
          </a:solidFill>
          <a:ln w="12700">
            <a:solidFill>
              <a:srgbClr val="002870"/>
            </a:solidFill>
            <a:prstDash val="solid"/>
          </a:ln>
        </p:spPr>
      </p:sp>
      <p:sp>
        <p:nvSpPr>
          <p:cNvPr id="4" name="Shape 2"/>
          <p:cNvSpPr/>
          <p:nvPr/>
        </p:nvSpPr>
        <p:spPr>
          <a:xfrm>
            <a:off x="0" y="0"/>
            <a:ext cx="9144000" cy="384048"/>
          </a:xfrm>
          <a:prstGeom prst="rect">
            <a:avLst/>
          </a:prstGeom>
          <a:solidFill>
            <a:srgbClr val="003087"/>
          </a:solidFill>
          <a:ln w="12700">
            <a:solidFill>
              <a:srgbClr val="003087"/>
            </a:solidFill>
            <a:prstDash val="solid"/>
          </a:ln>
        </p:spPr>
      </p:sp>
      <p:sp>
        <p:nvSpPr>
          <p:cNvPr id="5" name="Text 3"/>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6" name="Shape 4"/>
          <p:cNvSpPr/>
          <p:nvPr/>
        </p:nvSpPr>
        <p:spPr>
          <a:xfrm>
            <a:off x="804672" y="64008"/>
            <a:ext cx="18288" cy="237744"/>
          </a:xfrm>
          <a:prstGeom prst="rect">
            <a:avLst/>
          </a:prstGeom>
          <a:solidFill>
            <a:srgbClr val="41B6E6"/>
          </a:solidFill>
          <a:ln w="12700">
            <a:solidFill>
              <a:srgbClr val="41B6E6"/>
            </a:solidFill>
            <a:prstDash val="solid"/>
          </a:ln>
        </p:spPr>
      </p:sp>
      <p:sp>
        <p:nvSpPr>
          <p:cNvPr id="7" name="Text 5"/>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Shubham Patel — Group Leader  |  MBA Student</a:t>
            </a:r>
            <a:endParaRPr lang="en-US" sz="900" dirty="0"/>
          </a:p>
        </p:txBody>
      </p:sp>
      <p:sp>
        <p:nvSpPr>
          <p:cNvPr id="8" name="Shape 6"/>
          <p:cNvSpPr/>
          <p:nvPr/>
        </p:nvSpPr>
        <p:spPr>
          <a:xfrm>
            <a:off x="0" y="4892040"/>
            <a:ext cx="9144000" cy="251460"/>
          </a:xfrm>
          <a:prstGeom prst="rect">
            <a:avLst/>
          </a:prstGeom>
          <a:solidFill>
            <a:srgbClr val="003087"/>
          </a:solidFill>
          <a:ln w="12700">
            <a:solidFill>
              <a:srgbClr val="003087"/>
            </a:solidFill>
            <a:prstDash val="solid"/>
          </a:ln>
        </p:spPr>
      </p:sp>
      <p:sp>
        <p:nvSpPr>
          <p:cNvPr id="9" name="Text 7"/>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10" name="Text 8"/>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3 / 28</a:t>
            </a:r>
            <a:endParaRPr lang="en-US" sz="750" dirty="0"/>
          </a:p>
        </p:txBody>
      </p:sp>
      <p:sp>
        <p:nvSpPr>
          <p:cNvPr id="11" name="Text 9"/>
          <p:cNvSpPr/>
          <p:nvPr/>
        </p:nvSpPr>
        <p:spPr>
          <a:xfrm>
            <a:off x="365760" y="502920"/>
            <a:ext cx="5486400" cy="274320"/>
          </a:xfrm>
          <a:prstGeom prst="rect">
            <a:avLst/>
          </a:prstGeom>
          <a:noFill/>
          <a:ln/>
        </p:spPr>
        <p:txBody>
          <a:bodyPr wrap="square" lIns="0" tIns="0" rIns="0" bIns="0" rtlCol="0" anchor="ctr"/>
          <a:lstStyle/>
          <a:p>
            <a:pPr marL="0" indent="0">
              <a:buNone/>
            </a:pPr>
            <a:r>
              <a:rPr lang="en-US" sz="1000" kern="0" spc="300" dirty="0">
                <a:solidFill>
                  <a:srgbClr val="41B6E6"/>
                </a:solidFill>
                <a:latin typeface="Calibri" pitchFamily="34" charset="0"/>
                <a:ea typeface="Calibri" pitchFamily="34" charset="-122"/>
                <a:cs typeface="Calibri" pitchFamily="34" charset="-120"/>
              </a:rPr>
              <a:t>SECTION 1</a:t>
            </a:r>
            <a:endParaRPr lang="en-US" sz="1000" dirty="0"/>
          </a:p>
        </p:txBody>
      </p:sp>
      <p:sp>
        <p:nvSpPr>
          <p:cNvPr id="12" name="Text 10"/>
          <p:cNvSpPr/>
          <p:nvPr/>
        </p:nvSpPr>
        <p:spPr>
          <a:xfrm>
            <a:off x="365760" y="777240"/>
            <a:ext cx="5669280" cy="100584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Introduction &amp;</a:t>
            </a:r>
            <a:endParaRPr lang="en-US" sz="2800" dirty="0"/>
          </a:p>
          <a:p>
            <a:pPr marL="0" indent="0">
              <a:buNone/>
            </a:pPr>
            <a:r>
              <a:rPr lang="en-US" sz="2800" b="1" dirty="0">
                <a:solidFill>
                  <a:srgbClr val="FFFFFF"/>
                </a:solidFill>
                <a:latin typeface="Calibri" pitchFamily="34" charset="0"/>
                <a:ea typeface="Calibri" pitchFamily="34" charset="-122"/>
                <a:cs typeface="Calibri" pitchFamily="34" charset="-120"/>
              </a:rPr>
              <a:t>Presentation Overview</a:t>
            </a:r>
            <a:endParaRPr lang="en-US" sz="2800" dirty="0"/>
          </a:p>
        </p:txBody>
      </p:sp>
      <p:sp>
        <p:nvSpPr>
          <p:cNvPr id="13" name="Shape 11"/>
          <p:cNvSpPr/>
          <p:nvPr/>
        </p:nvSpPr>
        <p:spPr>
          <a:xfrm>
            <a:off x="365760" y="1783080"/>
            <a:ext cx="3200400" cy="36576"/>
          </a:xfrm>
          <a:prstGeom prst="rect">
            <a:avLst/>
          </a:prstGeom>
          <a:solidFill>
            <a:srgbClr val="41B6E6"/>
          </a:solidFill>
          <a:ln w="12700">
            <a:solidFill>
              <a:srgbClr val="41B6E6"/>
            </a:solidFill>
            <a:prstDash val="solid"/>
          </a:ln>
        </p:spPr>
      </p:sp>
      <p:sp>
        <p:nvSpPr>
          <p:cNvPr id="14" name="Shape 12"/>
          <p:cNvSpPr/>
          <p:nvPr/>
        </p:nvSpPr>
        <p:spPr>
          <a:xfrm>
            <a:off x="365760" y="1920240"/>
            <a:ext cx="347472" cy="347472"/>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393192" y="1938528"/>
            <a:ext cx="292608" cy="292608"/>
          </a:xfrm>
          <a:prstGeom prst="rect">
            <a:avLst/>
          </a:prstGeom>
        </p:spPr>
      </p:pic>
      <p:sp>
        <p:nvSpPr>
          <p:cNvPr id="16" name="Text 13"/>
          <p:cNvSpPr/>
          <p:nvPr/>
        </p:nvSpPr>
        <p:spPr>
          <a:xfrm>
            <a:off x="822960" y="1956816"/>
            <a:ext cx="5303520" cy="292608"/>
          </a:xfrm>
          <a:prstGeom prst="rect">
            <a:avLst/>
          </a:prstGeom>
          <a:noFill/>
          <a:ln/>
        </p:spPr>
        <p:txBody>
          <a:bodyPr wrap="square" lIns="0" tIns="0" rIns="0" bIns="0" rtlCol="0" anchor="ctr"/>
          <a:lstStyle/>
          <a:p>
            <a:pPr marL="0" indent="0">
              <a:buNone/>
            </a:pPr>
            <a:r>
              <a:rPr lang="en-US" sz="1150" dirty="0">
                <a:solidFill>
                  <a:srgbClr val="FFFFFF"/>
                </a:solidFill>
                <a:latin typeface="Calibri" pitchFamily="34" charset="0"/>
                <a:ea typeface="Calibri" pitchFamily="34" charset="-122"/>
                <a:cs typeface="Calibri" pitchFamily="34" charset="-120"/>
              </a:rPr>
              <a:t>The NHS employs 1.3 million+ staff — the world's 5th largest employer</a:t>
            </a:r>
            <a:endParaRPr lang="en-US" sz="1150" dirty="0"/>
          </a:p>
        </p:txBody>
      </p:sp>
      <p:sp>
        <p:nvSpPr>
          <p:cNvPr id="17" name="Shape 14"/>
          <p:cNvSpPr/>
          <p:nvPr/>
        </p:nvSpPr>
        <p:spPr>
          <a:xfrm>
            <a:off x="365760" y="2468880"/>
            <a:ext cx="347472" cy="347472"/>
          </a:xfrm>
          <a:prstGeom prst="rect">
            <a:avLst/>
          </a:prstGeom>
          <a:solidFill>
            <a:srgbClr val="005EB8"/>
          </a:solidFill>
          <a:ln w="12700">
            <a:solidFill>
              <a:srgbClr val="005EB8"/>
            </a:solidFill>
            <a:prstDash val="solid"/>
          </a:ln>
        </p:spPr>
      </p:sp>
      <p:pic>
        <p:nvPicPr>
          <p:cNvPr id="18" name="Image 1" descr="preencoded.png"/>
          <p:cNvPicPr>
            <a:picLocks noChangeAspect="1"/>
          </p:cNvPicPr>
          <p:nvPr/>
        </p:nvPicPr>
        <p:blipFill>
          <a:blip r:embed="rId4"/>
          <a:stretch>
            <a:fillRect/>
          </a:stretch>
        </p:blipFill>
        <p:spPr>
          <a:xfrm>
            <a:off x="393192" y="2487168"/>
            <a:ext cx="292608" cy="292608"/>
          </a:xfrm>
          <a:prstGeom prst="rect">
            <a:avLst/>
          </a:prstGeom>
        </p:spPr>
      </p:pic>
      <p:sp>
        <p:nvSpPr>
          <p:cNvPr id="19" name="Text 15"/>
          <p:cNvSpPr/>
          <p:nvPr/>
        </p:nvSpPr>
        <p:spPr>
          <a:xfrm>
            <a:off x="822960" y="2505456"/>
            <a:ext cx="5303520" cy="292608"/>
          </a:xfrm>
          <a:prstGeom prst="rect">
            <a:avLst/>
          </a:prstGeom>
          <a:noFill/>
          <a:ln/>
        </p:spPr>
        <p:txBody>
          <a:bodyPr wrap="square" lIns="0" tIns="0" rIns="0" bIns="0" rtlCol="0" anchor="ctr"/>
          <a:lstStyle/>
          <a:p>
            <a:pPr marL="0" indent="0">
              <a:buNone/>
            </a:pPr>
            <a:r>
              <a:rPr lang="en-US" sz="1150" dirty="0">
                <a:solidFill>
                  <a:srgbClr val="FFFFFF"/>
                </a:solidFill>
                <a:latin typeface="Calibri" pitchFamily="34" charset="0"/>
                <a:ea typeface="Calibri" pitchFamily="34" charset="-122"/>
                <a:cs typeface="Calibri" pitchFamily="34" charset="-120"/>
              </a:rPr>
              <a:t>Recruitment crisis: 112,000+ vacancies as of 2023/24 (NHS England, 2024)</a:t>
            </a:r>
            <a:endParaRPr lang="en-US" sz="1150" dirty="0"/>
          </a:p>
        </p:txBody>
      </p:sp>
      <p:sp>
        <p:nvSpPr>
          <p:cNvPr id="20" name="Shape 16"/>
          <p:cNvSpPr/>
          <p:nvPr/>
        </p:nvSpPr>
        <p:spPr>
          <a:xfrm>
            <a:off x="365760" y="3017520"/>
            <a:ext cx="347472" cy="347472"/>
          </a:xfrm>
          <a:prstGeom prst="rect">
            <a:avLst/>
          </a:prstGeom>
          <a:solidFill>
            <a:srgbClr val="005EB8"/>
          </a:solidFill>
          <a:ln w="12700">
            <a:solidFill>
              <a:srgbClr val="005EB8"/>
            </a:solidFill>
            <a:prstDash val="solid"/>
          </a:ln>
        </p:spPr>
      </p:sp>
      <p:pic>
        <p:nvPicPr>
          <p:cNvPr id="21" name="Image 2" descr="preencoded.png"/>
          <p:cNvPicPr>
            <a:picLocks noChangeAspect="1"/>
          </p:cNvPicPr>
          <p:nvPr/>
        </p:nvPicPr>
        <p:blipFill>
          <a:blip r:embed="rId5"/>
          <a:stretch>
            <a:fillRect/>
          </a:stretch>
        </p:blipFill>
        <p:spPr>
          <a:xfrm>
            <a:off x="393192" y="3035808"/>
            <a:ext cx="292608" cy="292608"/>
          </a:xfrm>
          <a:prstGeom prst="rect">
            <a:avLst/>
          </a:prstGeom>
        </p:spPr>
      </p:pic>
      <p:sp>
        <p:nvSpPr>
          <p:cNvPr id="22" name="Text 17"/>
          <p:cNvSpPr/>
          <p:nvPr/>
        </p:nvSpPr>
        <p:spPr>
          <a:xfrm>
            <a:off x="822960" y="3054096"/>
            <a:ext cx="5303520" cy="292608"/>
          </a:xfrm>
          <a:prstGeom prst="rect">
            <a:avLst/>
          </a:prstGeom>
          <a:noFill/>
          <a:ln/>
        </p:spPr>
        <p:txBody>
          <a:bodyPr wrap="square" lIns="0" tIns="0" rIns="0" bIns="0" rtlCol="0" anchor="ctr"/>
          <a:lstStyle/>
          <a:p>
            <a:pPr marL="0" indent="0">
              <a:buNone/>
            </a:pPr>
            <a:r>
              <a:rPr lang="en-US" sz="1150" dirty="0">
                <a:solidFill>
                  <a:srgbClr val="FFFFFF"/>
                </a:solidFill>
                <a:latin typeface="Calibri" pitchFamily="34" charset="0"/>
                <a:ea typeface="Calibri" pitchFamily="34" charset="-122"/>
                <a:cs typeface="Calibri" pitchFamily="34" charset="-120"/>
              </a:rPr>
              <a:t>Vacancy rate of 8.4% — highest in the service's history</a:t>
            </a:r>
            <a:endParaRPr lang="en-US" sz="1150" dirty="0"/>
          </a:p>
        </p:txBody>
      </p:sp>
      <p:sp>
        <p:nvSpPr>
          <p:cNvPr id="23" name="Shape 18"/>
          <p:cNvSpPr/>
          <p:nvPr/>
        </p:nvSpPr>
        <p:spPr>
          <a:xfrm>
            <a:off x="365760" y="3566160"/>
            <a:ext cx="347472" cy="347472"/>
          </a:xfrm>
          <a:prstGeom prst="rect">
            <a:avLst/>
          </a:prstGeom>
          <a:solidFill>
            <a:srgbClr val="005EB8"/>
          </a:solidFill>
          <a:ln w="12700">
            <a:solidFill>
              <a:srgbClr val="005EB8"/>
            </a:solidFill>
            <a:prstDash val="solid"/>
          </a:ln>
        </p:spPr>
      </p:sp>
      <p:pic>
        <p:nvPicPr>
          <p:cNvPr id="24" name="Image 3" descr="preencoded.png"/>
          <p:cNvPicPr>
            <a:picLocks noChangeAspect="1"/>
          </p:cNvPicPr>
          <p:nvPr/>
        </p:nvPicPr>
        <p:blipFill>
          <a:blip r:embed="rId6"/>
          <a:stretch>
            <a:fillRect/>
          </a:stretch>
        </p:blipFill>
        <p:spPr>
          <a:xfrm>
            <a:off x="393192" y="3584448"/>
            <a:ext cx="292608" cy="292608"/>
          </a:xfrm>
          <a:prstGeom prst="rect">
            <a:avLst/>
          </a:prstGeom>
        </p:spPr>
      </p:pic>
      <p:sp>
        <p:nvSpPr>
          <p:cNvPr id="25" name="Text 19"/>
          <p:cNvSpPr/>
          <p:nvPr/>
        </p:nvSpPr>
        <p:spPr>
          <a:xfrm>
            <a:off x="822960" y="3602736"/>
            <a:ext cx="5303520" cy="292608"/>
          </a:xfrm>
          <a:prstGeom prst="rect">
            <a:avLst/>
          </a:prstGeom>
          <a:noFill/>
          <a:ln/>
        </p:spPr>
        <p:txBody>
          <a:bodyPr wrap="square" lIns="0" tIns="0" rIns="0" bIns="0" rtlCol="0" anchor="ctr"/>
          <a:lstStyle/>
          <a:p>
            <a:pPr marL="0" indent="0">
              <a:buNone/>
            </a:pPr>
            <a:r>
              <a:rPr lang="en-US" sz="1150" dirty="0">
                <a:solidFill>
                  <a:srgbClr val="FFFFFF"/>
                </a:solidFill>
                <a:latin typeface="Calibri" pitchFamily="34" charset="0"/>
                <a:ea typeface="Calibri" pitchFamily="34" charset="-122"/>
                <a:cs typeface="Calibri" pitchFamily="34" charset="-120"/>
              </a:rPr>
              <a:t>This presentation analyses challenges, root causes &amp; HRM-based solutions</a:t>
            </a:r>
            <a:endParaRPr lang="en-US" sz="1150" dirty="0"/>
          </a:p>
        </p:txBody>
      </p:sp>
      <p:sp>
        <p:nvSpPr>
          <p:cNvPr id="26" name="Text 20"/>
          <p:cNvSpPr/>
          <p:nvPr/>
        </p:nvSpPr>
        <p:spPr>
          <a:xfrm>
            <a:off x="6400800" y="685800"/>
            <a:ext cx="2468880" cy="320040"/>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NHS Recruitment Vacancy Rate 2023/24</a:t>
            </a:r>
            <a:endParaRPr lang="en-US" sz="1000" dirty="0"/>
          </a:p>
        </p:txBody>
      </p:sp>
      <p:graphicFrame>
        <p:nvGraphicFramePr>
          <p:cNvPr id="27" name="Chart 0"/>
          <p:cNvGraphicFramePr/>
          <p:nvPr/>
        </p:nvGraphicFramePr>
        <p:xfrm>
          <a:off x="6309360" y="1005840"/>
          <a:ext cx="2606040" cy="3200400"/>
        </p:xfrm>
        <a:graphic>
          <a:graphicData uri="http://schemas.openxmlformats.org/drawingml/2006/chart">
            <c:chart xmlns:c="http://schemas.openxmlformats.org/drawingml/2006/chart" xmlns:r="http://schemas.openxmlformats.org/officeDocument/2006/relationships" r:id="rId7"/>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005EB8"/>
          </a:solidFill>
          <a:ln w="12700">
            <a:solidFill>
              <a:srgbClr val="005EB8"/>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Darshil Vaddoriya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4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Overview: NHS Workforce Crisis</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Scale and scope of the recruitment emergency</a:t>
            </a:r>
            <a:endParaRPr lang="en-US" sz="1300" dirty="0"/>
          </a:p>
        </p:txBody>
      </p:sp>
      <p:sp>
        <p:nvSpPr>
          <p:cNvPr id="12" name="Shape 10"/>
          <p:cNvSpPr/>
          <p:nvPr/>
        </p:nvSpPr>
        <p:spPr>
          <a:xfrm>
            <a:off x="274320" y="914400"/>
            <a:ext cx="2286000" cy="45720"/>
          </a:xfrm>
          <a:prstGeom prst="rect">
            <a:avLst/>
          </a:prstGeom>
          <a:solidFill>
            <a:srgbClr val="41B6E6"/>
          </a:solidFill>
          <a:ln w="12700">
            <a:solidFill>
              <a:srgbClr val="41B6E6"/>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112,000+ Vacancies</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NHS England (2024) reports a persistent vacancy rate of 8.4%, up from 6.3% in 2019, representing an unprecedented staffing gap across all clinical and non-clinical roles.</a:t>
            </a:r>
            <a:endParaRPr lang="en-US" sz="1050" dirty="0"/>
          </a:p>
        </p:txBody>
      </p:sp>
      <p:sp>
        <p:nvSpPr>
          <p:cNvPr id="18" name="Shape 15"/>
          <p:cNvSpPr/>
          <p:nvPr/>
        </p:nvSpPr>
        <p:spPr>
          <a:xfrm>
            <a:off x="182880" y="2505456"/>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007F3B"/>
          </a:solidFill>
          <a:ln w="12700">
            <a:solidFill>
              <a:srgbClr val="007F3B"/>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Extended Time-to-Hire</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Average recruitment cycle of 22–25 weeks in NHS trusts, compared to 4–6 weeks in private sector. This delay discourages candidates and increases locum dependency (CIPD, 2023).</a:t>
            </a:r>
            <a:endParaRPr lang="en-US" sz="1050" dirty="0"/>
          </a:p>
        </p:txBody>
      </p:sp>
      <p:sp>
        <p:nvSpPr>
          <p:cNvPr id="23" name="Shape 19"/>
          <p:cNvSpPr/>
          <p:nvPr/>
        </p:nvSpPr>
        <p:spPr>
          <a:xfrm>
            <a:off x="182880" y="3621024"/>
            <a:ext cx="8778240" cy="1005840"/>
          </a:xfrm>
          <a:prstGeom prst="rect">
            <a:avLst/>
          </a:prstGeom>
          <a:solidFill>
            <a:srgbClr val="FFF8E1"/>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E65100"/>
          </a:solidFill>
          <a:ln w="12700">
            <a:solidFill>
              <a:srgbClr val="E65100"/>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Geographic Inequity</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Rural and coastal areas experience vacancy rates exceeding 15%, while London trusts compete intensely for the same talent pool, creating a structural imbalance (The King's Fund, 2023).</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005EB8"/>
          </a:solidFill>
          <a:ln w="12700">
            <a:solidFill>
              <a:srgbClr val="005EB8"/>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Darshil Vaddoriya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5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Nursing &amp; Midwifery Shortfall</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The frontline of the recruitment crisis</a:t>
            </a:r>
            <a:endParaRPr lang="en-US" sz="1300" dirty="0"/>
          </a:p>
        </p:txBody>
      </p:sp>
      <p:sp>
        <p:nvSpPr>
          <p:cNvPr id="12" name="Shape 10"/>
          <p:cNvSpPr/>
          <p:nvPr/>
        </p:nvSpPr>
        <p:spPr>
          <a:xfrm>
            <a:off x="274320" y="914400"/>
            <a:ext cx="2286000" cy="45720"/>
          </a:xfrm>
          <a:prstGeom prst="rect">
            <a:avLst/>
          </a:prstGeom>
          <a:solidFill>
            <a:srgbClr val="41B6E6"/>
          </a:solidFill>
          <a:ln w="12700">
            <a:solidFill>
              <a:srgbClr val="41B6E6"/>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40,000+ Nursing Vacancies</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Nursing shortfall alone accounts for 35% of all NHS vacancies. The Royal College of Nursing (2023) warns this directly compromises patient safety and care quality.</a:t>
            </a:r>
            <a:endParaRPr lang="en-US" sz="1050" dirty="0"/>
          </a:p>
        </p:txBody>
      </p:sp>
      <p:sp>
        <p:nvSpPr>
          <p:cNvPr id="18" name="Shape 15"/>
          <p:cNvSpPr/>
          <p:nvPr/>
        </p:nvSpPr>
        <p:spPr>
          <a:xfrm>
            <a:off x="182880" y="2505456"/>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007F3B"/>
          </a:solidFill>
          <a:ln w="12700">
            <a:solidFill>
              <a:srgbClr val="007F3B"/>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Training Pipeline Gaps</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Only 52% of nursing degree places were filled in 2023/24, partly due to removal of NHS bursaries in 2017 which reduced applicant numbers by 23% (Health Education England, 2023).</a:t>
            </a:r>
            <a:endParaRPr lang="en-US" sz="1050" dirty="0"/>
          </a:p>
        </p:txBody>
      </p:sp>
      <p:sp>
        <p:nvSpPr>
          <p:cNvPr id="23" name="Shape 19"/>
          <p:cNvSpPr/>
          <p:nvPr/>
        </p:nvSpPr>
        <p:spPr>
          <a:xfrm>
            <a:off x="182880" y="3621024"/>
            <a:ext cx="8778240" cy="1005840"/>
          </a:xfrm>
          <a:prstGeom prst="rect">
            <a:avLst/>
          </a:prstGeom>
          <a:solidFill>
            <a:srgbClr val="FFF8E1"/>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E65100"/>
          </a:solidFill>
          <a:ln w="12700">
            <a:solidFill>
              <a:srgbClr val="E65100"/>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International Reliance</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Over 29,000 overseas nurses joined the NHS in 2022/23. While essential short-term, WHO ethical guidelines and visa policy uncertainty create sustainability risks (NHS Digital, 2023).</a:t>
            </a:r>
            <a:endParaRPr lang="en-US" sz="10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005EB8"/>
          </a:solidFill>
          <a:ln w="12700">
            <a:solidFill>
              <a:srgbClr val="005EB8"/>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Darshil Vaddoriya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6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Medical Staff Recruitment Challenges</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Doctors, consultants and specialist shortages</a:t>
            </a:r>
            <a:endParaRPr lang="en-US" sz="1300" dirty="0"/>
          </a:p>
        </p:txBody>
      </p:sp>
      <p:sp>
        <p:nvSpPr>
          <p:cNvPr id="12" name="Shape 10"/>
          <p:cNvSpPr/>
          <p:nvPr/>
        </p:nvSpPr>
        <p:spPr>
          <a:xfrm>
            <a:off x="274320" y="914400"/>
            <a:ext cx="2286000" cy="45720"/>
          </a:xfrm>
          <a:prstGeom prst="rect">
            <a:avLst/>
          </a:prstGeom>
          <a:solidFill>
            <a:srgbClr val="41B6E6"/>
          </a:solidFill>
          <a:ln w="12700">
            <a:solidFill>
              <a:srgbClr val="41B6E6"/>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8,500 Doctor Vacancies</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NHS has 8,500+ unfilled medical posts, concentrated in psychiatry (12.5% vacancy rate), emergency medicine (11.2%), and geriatrics — areas with most acute patient demand (NHS England, 2024).</a:t>
            </a:r>
            <a:endParaRPr lang="en-US" sz="1050" dirty="0"/>
          </a:p>
        </p:txBody>
      </p:sp>
      <p:sp>
        <p:nvSpPr>
          <p:cNvPr id="18" name="Shape 15"/>
          <p:cNvSpPr/>
          <p:nvPr/>
        </p:nvSpPr>
        <p:spPr>
          <a:xfrm>
            <a:off x="182880" y="2505456"/>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007F3B"/>
          </a:solidFill>
          <a:ln w="12700">
            <a:solidFill>
              <a:srgbClr val="007F3B"/>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Competitive Global Market</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UK-trained doctors are actively recruited by Australia, Canada and UAE offering 30–50% salary premiums. Post-Brexit talent movement further accelerates outflow (BMA, 2023).</a:t>
            </a:r>
            <a:endParaRPr lang="en-US" sz="1050" dirty="0"/>
          </a:p>
        </p:txBody>
      </p:sp>
      <p:sp>
        <p:nvSpPr>
          <p:cNvPr id="23" name="Shape 19"/>
          <p:cNvSpPr/>
          <p:nvPr/>
        </p:nvSpPr>
        <p:spPr>
          <a:xfrm>
            <a:off x="182880" y="3621024"/>
            <a:ext cx="8778240" cy="1005840"/>
          </a:xfrm>
          <a:prstGeom prst="rect">
            <a:avLst/>
          </a:prstGeom>
          <a:solidFill>
            <a:srgbClr val="FFF8E1"/>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E65100"/>
          </a:solidFill>
          <a:ln w="12700">
            <a:solidFill>
              <a:srgbClr val="E65100"/>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Consultant Pipeline Failure</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Average time from medical graduation to consultant status is 14 years. Attrition at each training stage, particularly during specialty training, creates a widening future gap (GMC, 2023).</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005EB8"/>
          </a:solidFill>
          <a:ln w="12700">
            <a:solidFill>
              <a:srgbClr val="005EB8"/>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Darshil Vaddoriya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7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Allied Health Professionals Shortage</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Radiographers, physiotherapists and the 'hidden' vacancy crisis</a:t>
            </a:r>
            <a:endParaRPr lang="en-US" sz="1300" dirty="0"/>
          </a:p>
        </p:txBody>
      </p:sp>
      <p:sp>
        <p:nvSpPr>
          <p:cNvPr id="12" name="Shape 10"/>
          <p:cNvSpPr/>
          <p:nvPr/>
        </p:nvSpPr>
        <p:spPr>
          <a:xfrm>
            <a:off x="274320" y="914400"/>
            <a:ext cx="2286000" cy="45720"/>
          </a:xfrm>
          <a:prstGeom prst="rect">
            <a:avLst/>
          </a:prstGeom>
          <a:solidFill>
            <a:srgbClr val="41B6E6"/>
          </a:solidFill>
          <a:ln w="12700">
            <a:solidFill>
              <a:srgbClr val="41B6E6"/>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20,000 AHP Vacancies</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Allied Health Professionals (physiotherapists, radiographers, occupational therapists) face a combined 20,000+ vacancies, yet receive significantly less public policy attention than nursing (NHS Confederation, 2023).</a:t>
            </a:r>
            <a:endParaRPr lang="en-US" sz="1050" dirty="0"/>
          </a:p>
        </p:txBody>
      </p:sp>
      <p:sp>
        <p:nvSpPr>
          <p:cNvPr id="18" name="Shape 15"/>
          <p:cNvSpPr/>
          <p:nvPr/>
        </p:nvSpPr>
        <p:spPr>
          <a:xfrm>
            <a:off x="182880" y="2505456"/>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007F3B"/>
          </a:solidFill>
          <a:ln w="12700">
            <a:solidFill>
              <a:srgbClr val="007F3B"/>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Technology–Skills Mismatch</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Digital transformation in diagnostics (AI imaging, robotics) requires new competencies. NHS recruitment criteria have not evolved to attract digitally skilled AHPs (NHS Transformation Directorate, 2023).</a:t>
            </a:r>
            <a:endParaRPr lang="en-US" sz="1050" dirty="0"/>
          </a:p>
        </p:txBody>
      </p:sp>
      <p:sp>
        <p:nvSpPr>
          <p:cNvPr id="23" name="Shape 19"/>
          <p:cNvSpPr/>
          <p:nvPr/>
        </p:nvSpPr>
        <p:spPr>
          <a:xfrm>
            <a:off x="182880" y="3621024"/>
            <a:ext cx="8778240" cy="1005840"/>
          </a:xfrm>
          <a:prstGeom prst="rect">
            <a:avLst/>
          </a:prstGeom>
          <a:solidFill>
            <a:srgbClr val="FFF8E1"/>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E65100"/>
          </a:solidFill>
          <a:ln w="12700">
            <a:solidFill>
              <a:srgbClr val="E65100"/>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Pay Inequity with Private Sector</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Private providers offer 18–35% higher pay for equivalent AHP roles. NHS is structurally unable to match this under Agenda for Change pay bands, causing significant talent drain (Incomes Data Research, 2023).</a:t>
            </a:r>
            <a:endParaRPr lang="en-US" sz="10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005EB8"/>
          </a:solidFill>
          <a:ln w="12700">
            <a:solidFill>
              <a:srgbClr val="005EB8"/>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Darshil Vaddoriya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8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International Recruitment: Opportunities &amp; Risks</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Balancing short-term need with ethical and sustainable practice</a:t>
            </a:r>
            <a:endParaRPr lang="en-US" sz="1300" dirty="0"/>
          </a:p>
        </p:txBody>
      </p:sp>
      <p:sp>
        <p:nvSpPr>
          <p:cNvPr id="12" name="Shape 10"/>
          <p:cNvSpPr/>
          <p:nvPr/>
        </p:nvSpPr>
        <p:spPr>
          <a:xfrm>
            <a:off x="274320" y="914400"/>
            <a:ext cx="2286000" cy="45720"/>
          </a:xfrm>
          <a:prstGeom prst="rect">
            <a:avLst/>
          </a:prstGeom>
          <a:solidFill>
            <a:srgbClr val="41B6E6"/>
          </a:solidFill>
          <a:ln w="12700">
            <a:solidFill>
              <a:srgbClr val="41B6E6"/>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Record Overseas Hiring</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In 2022/23, 47% of new NHS nurse joiners were internationally recruited — the highest proportion ever. India, Philippines and Nigeria are the primary source countries (NHS Digital, 2023).</a:t>
            </a:r>
            <a:endParaRPr lang="en-US" sz="1050" dirty="0"/>
          </a:p>
        </p:txBody>
      </p:sp>
      <p:sp>
        <p:nvSpPr>
          <p:cNvPr id="18" name="Shape 15"/>
          <p:cNvSpPr/>
          <p:nvPr/>
        </p:nvSpPr>
        <p:spPr>
          <a:xfrm>
            <a:off x="182880" y="2505456"/>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007F3B"/>
          </a:solidFill>
          <a:ln w="12700">
            <a:solidFill>
              <a:srgbClr val="007F3B"/>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Ethical Recruitment Concerns</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WHO (2010, updated 2023) explicitly prohibits active recruitment from health-system-stressed countries. Multiple NHS trusts face scrutiny for targeting Philippines and Zimbabwe in breach of this code (BMA, 2023).</a:t>
            </a:r>
            <a:endParaRPr lang="en-US" sz="1050" dirty="0"/>
          </a:p>
        </p:txBody>
      </p:sp>
      <p:sp>
        <p:nvSpPr>
          <p:cNvPr id="23" name="Shape 19"/>
          <p:cNvSpPr/>
          <p:nvPr/>
        </p:nvSpPr>
        <p:spPr>
          <a:xfrm>
            <a:off x="182880" y="3621024"/>
            <a:ext cx="8778240" cy="1005840"/>
          </a:xfrm>
          <a:prstGeom prst="rect">
            <a:avLst/>
          </a:prstGeom>
          <a:solidFill>
            <a:srgbClr val="FFF8E1"/>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E65100"/>
          </a:solidFill>
          <a:ln w="12700">
            <a:solidFill>
              <a:srgbClr val="E65100"/>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Cost and Integration Challenges</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Average international recruitment cost per nurse: £12,000–£18,000. Significant additional investment needed for cultural induction, clinical revalidation and language support, yet 22% leave within 2 years (NHSE People Plan, 2023).</a:t>
            </a:r>
            <a:endParaRPr lang="en-US" sz="10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005EB8"/>
          </a:solidFill>
          <a:ln w="12700">
            <a:solidFill>
              <a:srgbClr val="005EB8"/>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Darshil Vaddoriya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9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Diversity &amp; Inclusion in NHS Recruitment</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Structural barriers limiting the talent pool</a:t>
            </a:r>
            <a:endParaRPr lang="en-US" sz="1300" dirty="0"/>
          </a:p>
        </p:txBody>
      </p:sp>
      <p:sp>
        <p:nvSpPr>
          <p:cNvPr id="12" name="Shape 10"/>
          <p:cNvSpPr/>
          <p:nvPr/>
        </p:nvSpPr>
        <p:spPr>
          <a:xfrm>
            <a:off x="274320" y="914400"/>
            <a:ext cx="2286000" cy="45720"/>
          </a:xfrm>
          <a:prstGeom prst="rect">
            <a:avLst/>
          </a:prstGeom>
          <a:solidFill>
            <a:srgbClr val="41B6E6"/>
          </a:solidFill>
          <a:ln w="12700">
            <a:solidFill>
              <a:srgbClr val="41B6E6"/>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Workforce Diversity Gap</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Black and minority ethnic (BME) staff represent 21% of the NHS workforce but only 8.4% of senior leadership roles. Structural bias in recruitment processes perpetuates this disparity (NHS Workforce Race Equality Standard, 2023).</a:t>
            </a:r>
            <a:endParaRPr lang="en-US" sz="1050" dirty="0"/>
          </a:p>
        </p:txBody>
      </p:sp>
      <p:sp>
        <p:nvSpPr>
          <p:cNvPr id="18" name="Shape 15"/>
          <p:cNvSpPr/>
          <p:nvPr/>
        </p:nvSpPr>
        <p:spPr>
          <a:xfrm>
            <a:off x="182880" y="2505456"/>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007F3B"/>
          </a:solidFill>
          <a:ln w="12700">
            <a:solidFill>
              <a:srgbClr val="007F3B"/>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Disability Recruitment Barriers</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Only 4.9% of NHS staff declare a disability — significantly below the national working-age average of 16.1%. Application and interview processes remain inaccessible for many disabled candidates (NHS Staff Survey, 2023).</a:t>
            </a:r>
            <a:endParaRPr lang="en-US" sz="1050" dirty="0"/>
          </a:p>
        </p:txBody>
      </p:sp>
      <p:sp>
        <p:nvSpPr>
          <p:cNvPr id="23" name="Shape 19"/>
          <p:cNvSpPr/>
          <p:nvPr/>
        </p:nvSpPr>
        <p:spPr>
          <a:xfrm>
            <a:off x="182880" y="3621024"/>
            <a:ext cx="8778240" cy="1005840"/>
          </a:xfrm>
          <a:prstGeom prst="rect">
            <a:avLst/>
          </a:prstGeom>
          <a:solidFill>
            <a:srgbClr val="FFF8E1"/>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E65100"/>
          </a:solidFill>
          <a:ln w="12700">
            <a:solidFill>
              <a:srgbClr val="E65100"/>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Gender Segregation Persists</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While 77% of NHS staff are female, women hold only 42% of very senior manager roles. Leadership recruitment processes continue to reflect gender-based structural disadvantage (NHS Gender Pay Gap Report, 2023).</a:t>
            </a:r>
            <a:endParaRPr lang="en-US" sz="10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005EB8"/>
          </a:solidFill>
          <a:ln w="12700">
            <a:solidFill>
              <a:srgbClr val="005EB8"/>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Darshil Vaddoriya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10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Recruitment Process Failures</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Systemic inefficiencies deterring potential candidates</a:t>
            </a:r>
            <a:endParaRPr lang="en-US" sz="1300" dirty="0"/>
          </a:p>
        </p:txBody>
      </p:sp>
      <p:sp>
        <p:nvSpPr>
          <p:cNvPr id="12" name="Shape 10"/>
          <p:cNvSpPr/>
          <p:nvPr/>
        </p:nvSpPr>
        <p:spPr>
          <a:xfrm>
            <a:off x="274320" y="914400"/>
            <a:ext cx="2286000" cy="45720"/>
          </a:xfrm>
          <a:prstGeom prst="rect">
            <a:avLst/>
          </a:prstGeom>
          <a:solidFill>
            <a:srgbClr val="41B6E6"/>
          </a:solidFill>
          <a:ln w="12700">
            <a:solidFill>
              <a:srgbClr val="41B6E6"/>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NHS Jobs Portal Friction</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The NHS Jobs 2 platform (launched 2021) receives consistently poor candidate experience ratings. 38% of applicants abandon applications mid-process due to complexity and length (NHSE Digital, 2023).</a:t>
            </a:r>
            <a:endParaRPr lang="en-US" sz="1050" dirty="0"/>
          </a:p>
        </p:txBody>
      </p:sp>
      <p:sp>
        <p:nvSpPr>
          <p:cNvPr id="18" name="Shape 15"/>
          <p:cNvSpPr/>
          <p:nvPr/>
        </p:nvSpPr>
        <p:spPr>
          <a:xfrm>
            <a:off x="182880" y="2505456"/>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007F3B"/>
          </a:solidFill>
          <a:ln w="12700">
            <a:solidFill>
              <a:srgbClr val="007F3B"/>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Inconsistent Trust-Level Processes</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With 217 NHS trusts operating largely independent recruitment systems, candidates face inconsistent processes, repeated DBS checks, and varying offer timelines — reducing acceptance rates by an estimated 14% (NHS Employers, 2023).</a:t>
            </a:r>
            <a:endParaRPr lang="en-US" sz="1050" dirty="0"/>
          </a:p>
        </p:txBody>
      </p:sp>
      <p:sp>
        <p:nvSpPr>
          <p:cNvPr id="23" name="Shape 19"/>
          <p:cNvSpPr/>
          <p:nvPr/>
        </p:nvSpPr>
        <p:spPr>
          <a:xfrm>
            <a:off x="182880" y="3621024"/>
            <a:ext cx="8778240" cy="1005840"/>
          </a:xfrm>
          <a:prstGeom prst="rect">
            <a:avLst/>
          </a:prstGeom>
          <a:solidFill>
            <a:srgbClr val="FFF8E1"/>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E65100"/>
          </a:solidFill>
          <a:ln w="12700">
            <a:solidFill>
              <a:srgbClr val="E65100"/>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Poor Employer Branding</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Glassdoor data (2023) shows NHS trusts average 3.2/5 rating as employers. Negative media coverage of workload, pay disputes and burnout actively deters applications from both domestic and international candidates.</a:t>
            </a:r>
            <a:endParaRPr lang="en-US" sz="10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005EB8"/>
          </a:solidFill>
          <a:ln w="12700">
            <a:solidFill>
              <a:srgbClr val="005EB8"/>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Darshil Vaddoriya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11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Impact on Patient Care &amp; Service Delivery</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How recruitment failure translates to clinical consequences</a:t>
            </a:r>
            <a:endParaRPr lang="en-US" sz="1300" dirty="0"/>
          </a:p>
        </p:txBody>
      </p:sp>
      <p:sp>
        <p:nvSpPr>
          <p:cNvPr id="12" name="Shape 10"/>
          <p:cNvSpPr/>
          <p:nvPr/>
        </p:nvSpPr>
        <p:spPr>
          <a:xfrm>
            <a:off x="274320" y="914400"/>
            <a:ext cx="2286000" cy="45720"/>
          </a:xfrm>
          <a:prstGeom prst="rect">
            <a:avLst/>
          </a:prstGeom>
          <a:solidFill>
            <a:srgbClr val="41B6E6"/>
          </a:solidFill>
          <a:ln w="12700">
            <a:solidFill>
              <a:srgbClr val="41B6E6"/>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Locum Dependency Cost</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NHS spent £3.2 billion on locum and agency staff in 2023/24 — a 28% increase from 2021. This represents a direct consequence of recruitment failure and creates continuity-of-care risks (NHS England Finance Report, 2024).</a:t>
            </a:r>
            <a:endParaRPr lang="en-US" sz="1050" dirty="0"/>
          </a:p>
        </p:txBody>
      </p:sp>
      <p:sp>
        <p:nvSpPr>
          <p:cNvPr id="18" name="Shape 15"/>
          <p:cNvSpPr/>
          <p:nvPr/>
        </p:nvSpPr>
        <p:spPr>
          <a:xfrm>
            <a:off x="182880" y="2505456"/>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007F3B"/>
          </a:solidFill>
          <a:ln w="12700">
            <a:solidFill>
              <a:srgbClr val="007F3B"/>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Waiting List Impact</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The 7.6 million patient waiting list (December 2023) is directly correlated with staff vacancies. NHS England modelling shows that filling 50% of clinical vacancies could reduce wait times by up to 31% (NHS England, 2024).</a:t>
            </a:r>
            <a:endParaRPr lang="en-US" sz="1050" dirty="0"/>
          </a:p>
        </p:txBody>
      </p:sp>
      <p:sp>
        <p:nvSpPr>
          <p:cNvPr id="23" name="Shape 19"/>
          <p:cNvSpPr/>
          <p:nvPr/>
        </p:nvSpPr>
        <p:spPr>
          <a:xfrm>
            <a:off x="182880" y="3621024"/>
            <a:ext cx="8778240" cy="1005840"/>
          </a:xfrm>
          <a:prstGeom prst="rect">
            <a:avLst/>
          </a:prstGeom>
          <a:solidFill>
            <a:srgbClr val="FFF8E1"/>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E65100"/>
          </a:solidFill>
          <a:ln w="12700">
            <a:solidFill>
              <a:srgbClr val="E65100"/>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Staff Burnout Cascade</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Existing staff absorbing vacancy-related workload report 47% higher burnout rates (NHS Staff Survey, 2023). This creates a self-reinforcing cycle: burnout → resignations → further vacancies → greater pressure on remaining staff.</a:t>
            </a:r>
            <a:endParaRPr lang="en-US" sz="10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007F3B"/>
          </a:solidFill>
          <a:ln w="12700">
            <a:solidFill>
              <a:srgbClr val="007F3B"/>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Maheshwari Mehta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12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Overview: Root Causes Framework</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A systemic analysis using the McKinsey 7S and PESTLE frameworks</a:t>
            </a:r>
            <a:endParaRPr lang="en-US" sz="1300" dirty="0"/>
          </a:p>
        </p:txBody>
      </p:sp>
      <p:sp>
        <p:nvSpPr>
          <p:cNvPr id="12" name="Shape 10"/>
          <p:cNvSpPr/>
          <p:nvPr/>
        </p:nvSpPr>
        <p:spPr>
          <a:xfrm>
            <a:off x="274320" y="914400"/>
            <a:ext cx="2286000" cy="45720"/>
          </a:xfrm>
          <a:prstGeom prst="rect">
            <a:avLst/>
          </a:prstGeom>
          <a:solidFill>
            <a:srgbClr val="007F3B"/>
          </a:solidFill>
          <a:ln w="12700">
            <a:solidFill>
              <a:srgbClr val="007F3B"/>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Policy Failures</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Historic underinvestment in workforce planning: Health Education England's 2019 Long-Term Workforce Plan acknowledged a 10-year lag in training commissioning, leaving structural gaps across all professional groups (HEE, 2023).</a:t>
            </a:r>
            <a:endParaRPr lang="en-US" sz="1050" dirty="0"/>
          </a:p>
        </p:txBody>
      </p:sp>
      <p:sp>
        <p:nvSpPr>
          <p:cNvPr id="18" name="Shape 15"/>
          <p:cNvSpPr/>
          <p:nvPr/>
        </p:nvSpPr>
        <p:spPr>
          <a:xfrm>
            <a:off x="182880" y="2505456"/>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007F3B"/>
          </a:solidFill>
          <a:ln w="12700">
            <a:solidFill>
              <a:srgbClr val="007F3B"/>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Cultural &amp; Structural Barriers</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NHS internal culture — characterised by hierarchy, poor psychological safety, and rigid Agenda for Change pay structures — actively limits recruitment effectiveness and reduces retention of new recruits (West &amp; Coia, 2019).</a:t>
            </a:r>
            <a:endParaRPr lang="en-US" sz="1050" dirty="0"/>
          </a:p>
        </p:txBody>
      </p:sp>
      <p:sp>
        <p:nvSpPr>
          <p:cNvPr id="23" name="Shape 19"/>
          <p:cNvSpPr/>
          <p:nvPr/>
        </p:nvSpPr>
        <p:spPr>
          <a:xfrm>
            <a:off x="182880" y="3621024"/>
            <a:ext cx="8778240" cy="1005840"/>
          </a:xfrm>
          <a:prstGeom prst="rect">
            <a:avLst/>
          </a:prstGeom>
          <a:solidFill>
            <a:srgbClr val="FFF3E0"/>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F57C00"/>
          </a:solidFill>
          <a:ln w="12700">
            <a:solidFill>
              <a:srgbClr val="F57C00"/>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Economic &amp; Macro Factors</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Post-Brexit immigration restrictions, cost-of-living crisis (reducing purchasing power of NHS pay), and COVID-19's long-term workforce impact collectively constitute a 'perfect storm' for NHS recruitment (The King's Fund, 2023).</a:t>
            </a:r>
            <a:endParaRPr lang="en-US" sz="10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007F3B"/>
          </a:solidFill>
          <a:ln w="12700">
            <a:solidFill>
              <a:srgbClr val="007F3B"/>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Maheshwari Mehta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13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Policy Root Cause: Workforce Planning Failures</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How long-term planning neglect created today's crisis</a:t>
            </a:r>
            <a:endParaRPr lang="en-US" sz="1300" dirty="0"/>
          </a:p>
        </p:txBody>
      </p:sp>
      <p:sp>
        <p:nvSpPr>
          <p:cNvPr id="12" name="Shape 10"/>
          <p:cNvSpPr/>
          <p:nvPr/>
        </p:nvSpPr>
        <p:spPr>
          <a:xfrm>
            <a:off x="274320" y="914400"/>
            <a:ext cx="2286000" cy="45720"/>
          </a:xfrm>
          <a:prstGeom prst="rect">
            <a:avLst/>
          </a:prstGeom>
          <a:solidFill>
            <a:srgbClr val="007F3B"/>
          </a:solidFill>
          <a:ln w="12700">
            <a:solidFill>
              <a:srgbClr val="007F3B"/>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Training Commissioning Deficit</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Between 2012–2019, NHS training place commissions failed to keep pace with demographic demand growth. HEE data shows a cumulative under-commissioning of 14,000 nursing and 3,500 medical training places over this period.</a:t>
            </a:r>
            <a:endParaRPr lang="en-US" sz="1050" dirty="0"/>
          </a:p>
        </p:txBody>
      </p:sp>
      <p:sp>
        <p:nvSpPr>
          <p:cNvPr id="18" name="Shape 15"/>
          <p:cNvSpPr/>
          <p:nvPr/>
        </p:nvSpPr>
        <p:spPr>
          <a:xfrm>
            <a:off x="182880" y="2505456"/>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007F3B"/>
          </a:solidFill>
          <a:ln w="12700">
            <a:solidFill>
              <a:srgbClr val="007F3B"/>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Bursary Removal (2017)</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Withdrawal of NHS nursing bursaries reduced nursing applicants by 23% within two years. While partially reversed in 2020, the applicant pool has never fully recovered, particularly among mature students from lower socioeconomic backgrounds (Nursing Times, 2023).</a:t>
            </a:r>
            <a:endParaRPr lang="en-US" sz="1050" dirty="0"/>
          </a:p>
        </p:txBody>
      </p:sp>
      <p:sp>
        <p:nvSpPr>
          <p:cNvPr id="23" name="Shape 19"/>
          <p:cNvSpPr/>
          <p:nvPr/>
        </p:nvSpPr>
        <p:spPr>
          <a:xfrm>
            <a:off x="182880" y="3621024"/>
            <a:ext cx="8778240" cy="1005840"/>
          </a:xfrm>
          <a:prstGeom prst="rect">
            <a:avLst/>
          </a:prstGeom>
          <a:solidFill>
            <a:srgbClr val="FFF3E0"/>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F57C00"/>
          </a:solidFill>
          <a:ln w="12700">
            <a:solidFill>
              <a:srgbClr val="F57C00"/>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NHS Long-Term Plan (2019) Gaps</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The NHS Long-Term Plan committed to 'growing our own' workforce but lacked funded implementation pathways. The subsequent NHS People Plan (2020) acknowledged workforce planning remained reactive rather than strategic (DHSC, 2023).</a:t>
            </a:r>
            <a:endParaRPr lang="en-US" sz="10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4">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007F3B"/>
          </a:solidFill>
          <a:ln w="12700">
            <a:solidFill>
              <a:srgbClr val="007F3B"/>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Maheshwari Mehta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14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Leadership Root Cause: Management Culture</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How NHS leadership styles shape recruitment outcomes</a:t>
            </a:r>
            <a:endParaRPr lang="en-US" sz="1300" dirty="0"/>
          </a:p>
        </p:txBody>
      </p:sp>
      <p:sp>
        <p:nvSpPr>
          <p:cNvPr id="12" name="Shape 10"/>
          <p:cNvSpPr/>
          <p:nvPr/>
        </p:nvSpPr>
        <p:spPr>
          <a:xfrm>
            <a:off x="274320" y="914400"/>
            <a:ext cx="2286000" cy="45720"/>
          </a:xfrm>
          <a:prstGeom prst="rect">
            <a:avLst/>
          </a:prstGeom>
          <a:solidFill>
            <a:srgbClr val="007F3B"/>
          </a:solidFill>
          <a:ln w="12700">
            <a:solidFill>
              <a:srgbClr val="007F3B"/>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Transactional Leadership Dominance</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Bass &amp; Avolio (1994) distinguish transactional vs transformational leadership. NHS HR data (King's Fund, 2023) shows 62% of line managers use primarily transactional approaches, creating compliance-focused rather than values-led cultures that deter modern workforce candidates.</a:t>
            </a:r>
            <a:endParaRPr lang="en-US" sz="1050" dirty="0"/>
          </a:p>
        </p:txBody>
      </p:sp>
      <p:sp>
        <p:nvSpPr>
          <p:cNvPr id="18" name="Shape 15"/>
          <p:cNvSpPr/>
          <p:nvPr/>
        </p:nvSpPr>
        <p:spPr>
          <a:xfrm>
            <a:off x="182880" y="2505456"/>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007F3B"/>
          </a:solidFill>
          <a:ln w="12700">
            <a:solidFill>
              <a:srgbClr val="007F3B"/>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Psychological Safety Deficits</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Edmondson's (1999) psychological safety framework applied to NHS Staff Survey (2023) data reveals only 38% of NHS staff feel safe to speak up about concerns — a critical recruitment deterrent when communicated via employer review platforms and professional networks.</a:t>
            </a:r>
            <a:endParaRPr lang="en-US" sz="1050" dirty="0"/>
          </a:p>
        </p:txBody>
      </p:sp>
      <p:sp>
        <p:nvSpPr>
          <p:cNvPr id="23" name="Shape 19"/>
          <p:cNvSpPr/>
          <p:nvPr/>
        </p:nvSpPr>
        <p:spPr>
          <a:xfrm>
            <a:off x="182880" y="3621024"/>
            <a:ext cx="8778240" cy="1005840"/>
          </a:xfrm>
          <a:prstGeom prst="rect">
            <a:avLst/>
          </a:prstGeom>
          <a:solidFill>
            <a:srgbClr val="FFF3E0"/>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F57C00"/>
          </a:solidFill>
          <a:ln w="12700">
            <a:solidFill>
              <a:srgbClr val="F57C00"/>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Poor Succession &amp; Leadership Pipeline</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Only 18% of NHS bands 6–7 staff (the primary recruitment target cohort) report being actively developed for senior roles. This pipeline failure reduces NHS attractiveness relative to private healthcare competitors (NHS Leadership Academy, 2023).</a:t>
            </a:r>
            <a:endParaRPr lang="en-US" sz="10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5">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007F3B"/>
          </a:solidFill>
          <a:ln w="12700">
            <a:solidFill>
              <a:srgbClr val="007F3B"/>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Maheshwari Mehta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15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Structural Root Cause: Pay &amp; Job Design</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Agenda for Change and its unintended recruitment consequences</a:t>
            </a:r>
            <a:endParaRPr lang="en-US" sz="1300" dirty="0"/>
          </a:p>
        </p:txBody>
      </p:sp>
      <p:sp>
        <p:nvSpPr>
          <p:cNvPr id="12" name="Shape 10"/>
          <p:cNvSpPr/>
          <p:nvPr/>
        </p:nvSpPr>
        <p:spPr>
          <a:xfrm>
            <a:off x="274320" y="914400"/>
            <a:ext cx="2286000" cy="45720"/>
          </a:xfrm>
          <a:prstGeom prst="rect">
            <a:avLst/>
          </a:prstGeom>
          <a:solidFill>
            <a:srgbClr val="007F3B"/>
          </a:solidFill>
          <a:ln w="12700">
            <a:solidFill>
              <a:srgbClr val="007F3B"/>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Agenda for Change Pay Compression</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The Agenda for Change (AfC) national pay framework, while ensuring equity, creates compression between Band 5 (newly qualified nurse: £28,407) and Band 7 (ward manager: £43,742), offering insufficient financial progression to retain ambition-driven professionals (NHS Pay Review Body, 2023).</a:t>
            </a:r>
            <a:endParaRPr lang="en-US" sz="1050" dirty="0"/>
          </a:p>
        </p:txBody>
      </p:sp>
      <p:sp>
        <p:nvSpPr>
          <p:cNvPr id="18" name="Shape 15"/>
          <p:cNvSpPr/>
          <p:nvPr/>
        </p:nvSpPr>
        <p:spPr>
          <a:xfrm>
            <a:off x="182880" y="2505456"/>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007F3B"/>
          </a:solidFill>
          <a:ln w="12700">
            <a:solidFill>
              <a:srgbClr val="007F3B"/>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Rigid Role Boundaries</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Traditional NHS role demarcation prevents the creation of attractive 'portfolio' positions combining clinical, research, and leadership responsibilities. This rigidity makes NHS roles less competitive versus private providers and academic health centres (HEE, 2023).</a:t>
            </a:r>
            <a:endParaRPr lang="en-US" sz="1050" dirty="0"/>
          </a:p>
        </p:txBody>
      </p:sp>
      <p:sp>
        <p:nvSpPr>
          <p:cNvPr id="23" name="Shape 19"/>
          <p:cNvSpPr/>
          <p:nvPr/>
        </p:nvSpPr>
        <p:spPr>
          <a:xfrm>
            <a:off x="182880" y="3621024"/>
            <a:ext cx="8778240" cy="1005840"/>
          </a:xfrm>
          <a:prstGeom prst="rect">
            <a:avLst/>
          </a:prstGeom>
          <a:solidFill>
            <a:srgbClr val="FFF3E0"/>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F57C00"/>
          </a:solidFill>
          <a:ln w="12700">
            <a:solidFill>
              <a:srgbClr val="F57C00"/>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Geographic Pay Inflexibility</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Beyond London weighting, AfC offers no regional pay flexibility. High cost-of-living areas (Bristol, Cambridge, Oxford) see nurses earning effectively 22–28% less in real terms than London counterparts, directly reducing recruitment success in these regions (Resolution Foundation, 2023).</a:t>
            </a:r>
            <a:endParaRPr lang="en-US" sz="10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6">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007F3B"/>
          </a:solidFill>
          <a:ln w="12700">
            <a:solidFill>
              <a:srgbClr val="007F3B"/>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Maheshwari Mehta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16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Cultural Root Cause: Workforce Inclusion Failures</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How exclusionary culture limits the NHS talent pipeline</a:t>
            </a:r>
            <a:endParaRPr lang="en-US" sz="1300" dirty="0"/>
          </a:p>
        </p:txBody>
      </p:sp>
      <p:sp>
        <p:nvSpPr>
          <p:cNvPr id="12" name="Shape 10"/>
          <p:cNvSpPr/>
          <p:nvPr/>
        </p:nvSpPr>
        <p:spPr>
          <a:xfrm>
            <a:off x="274320" y="914400"/>
            <a:ext cx="2286000" cy="45720"/>
          </a:xfrm>
          <a:prstGeom prst="rect">
            <a:avLst/>
          </a:prstGeom>
          <a:solidFill>
            <a:srgbClr val="007F3B"/>
          </a:solidFill>
          <a:ln w="12700">
            <a:solidFill>
              <a:srgbClr val="007F3B"/>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Institutional Racism in Recruitment</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The Workforce Race Equality Standard (WRES, 2023) found that BME applicants are 1.47 times less likely to be appointed to posts than white applicants with equivalent qualifications — a persistent structural discrimination embedded in recruitment shortlisting processes.</a:t>
            </a:r>
            <a:endParaRPr lang="en-US" sz="1050" dirty="0"/>
          </a:p>
        </p:txBody>
      </p:sp>
      <p:sp>
        <p:nvSpPr>
          <p:cNvPr id="18" name="Shape 15"/>
          <p:cNvSpPr/>
          <p:nvPr/>
        </p:nvSpPr>
        <p:spPr>
          <a:xfrm>
            <a:off x="182880" y="2505456"/>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007F3B"/>
          </a:solidFill>
          <a:ln w="12700">
            <a:solidFill>
              <a:srgbClr val="007F3B"/>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Gender Bias in Leadership Recruitment</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Maternal career breaks and gender bias in interview processes reduce female candidate success rates for senior NHS roles by 24%. Despite being 77% female, NHS's talent pipeline systematically loses women at Band 7 and above (NHS Gender Pay Gap Report, 2023).</a:t>
            </a:r>
            <a:endParaRPr lang="en-US" sz="1050" dirty="0"/>
          </a:p>
        </p:txBody>
      </p:sp>
      <p:sp>
        <p:nvSpPr>
          <p:cNvPr id="23" name="Shape 19"/>
          <p:cNvSpPr/>
          <p:nvPr/>
        </p:nvSpPr>
        <p:spPr>
          <a:xfrm>
            <a:off x="182880" y="3621024"/>
            <a:ext cx="8778240" cy="1005840"/>
          </a:xfrm>
          <a:prstGeom prst="rect">
            <a:avLst/>
          </a:prstGeom>
          <a:solidFill>
            <a:srgbClr val="FFF3E0"/>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F57C00"/>
          </a:solidFill>
          <a:ln w="12700">
            <a:solidFill>
              <a:srgbClr val="F57C00"/>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International Staff Exclusion Experiences</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55% of internationally recruited NHS staff report experiencing discrimination or microaggressions within their first year (NHS Staff Survey, 2023). This damages NHS reputation in source countries and increases costly early-career attrition.</a:t>
            </a:r>
            <a:endParaRPr lang="en-US" sz="10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7">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007F3B"/>
          </a:solidFill>
          <a:ln w="12700">
            <a:solidFill>
              <a:srgbClr val="007F3B"/>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Maheshwari Mehta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17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Theoretical Framework: Herzberg's Two-Factor Theory</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Applying motivation theory to understand NHS recruitment failure</a:t>
            </a:r>
            <a:endParaRPr lang="en-US" sz="1300" dirty="0"/>
          </a:p>
        </p:txBody>
      </p:sp>
      <p:sp>
        <p:nvSpPr>
          <p:cNvPr id="12" name="Shape 10"/>
          <p:cNvSpPr/>
          <p:nvPr/>
        </p:nvSpPr>
        <p:spPr>
          <a:xfrm>
            <a:off x="274320" y="914400"/>
            <a:ext cx="2286000" cy="45720"/>
          </a:xfrm>
          <a:prstGeom prst="rect">
            <a:avLst/>
          </a:prstGeom>
          <a:solidFill>
            <a:srgbClr val="007F3B"/>
          </a:solidFill>
          <a:ln w="12700">
            <a:solidFill>
              <a:srgbClr val="007F3B"/>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Hygiene Factors Failing</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Herzberg (1959) identifies hygiene factors (pay, working conditions, job security) as prerequisites for recruitment success. NHS currently fails on all three: real-terms pay cut of 20% since 2010, deteriorating working conditions, and post-pandemic restructuring anxiety (King's Fund, 2023).</a:t>
            </a:r>
            <a:endParaRPr lang="en-US" sz="1050" dirty="0"/>
          </a:p>
        </p:txBody>
      </p:sp>
      <p:sp>
        <p:nvSpPr>
          <p:cNvPr id="18" name="Shape 15"/>
          <p:cNvSpPr/>
          <p:nvPr/>
        </p:nvSpPr>
        <p:spPr>
          <a:xfrm>
            <a:off x="182880" y="2505456"/>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007F3B"/>
          </a:solidFill>
          <a:ln w="12700">
            <a:solidFill>
              <a:srgbClr val="007F3B"/>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Motivator Factors Underutilised</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Achievement, recognition, and advancement — Herzberg's motivators — are poorly embedded in NHS recruitment messaging and HR practice. JD-R (Job Demands-Resources) analysis (Bakker &amp; Demerouti, 2007) confirms NHS roles are demand-heavy and resource-poor.</a:t>
            </a:r>
            <a:endParaRPr lang="en-US" sz="1050" dirty="0"/>
          </a:p>
        </p:txBody>
      </p:sp>
      <p:sp>
        <p:nvSpPr>
          <p:cNvPr id="23" name="Shape 19"/>
          <p:cNvSpPr/>
          <p:nvPr/>
        </p:nvSpPr>
        <p:spPr>
          <a:xfrm>
            <a:off x="182880" y="3621024"/>
            <a:ext cx="8778240" cy="1005840"/>
          </a:xfrm>
          <a:prstGeom prst="rect">
            <a:avLst/>
          </a:prstGeom>
          <a:solidFill>
            <a:srgbClr val="FFF3E0"/>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F57C00"/>
          </a:solidFill>
          <a:ln w="12700">
            <a:solidFill>
              <a:srgbClr val="F57C00"/>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Psychological Contract Breach</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Rousseau's (1989) psychological contract theory explains NHS recruitment crisis through lens of broken expectations: NHS new entrants report that job reality significantly diverges from recruitment messaging, creating early disillusionment and exit within 2–3 years (NHSE, 2023).</a:t>
            </a:r>
            <a:endParaRPr lang="en-US" sz="10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8">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007F3B"/>
          </a:solidFill>
          <a:ln w="12700">
            <a:solidFill>
              <a:srgbClr val="007F3B"/>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Maheshwari Mehta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18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Theoretical Framework: Social Cognitive Career Theory</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Why potential NHS candidates self-select out of the recruitment funnel</a:t>
            </a:r>
            <a:endParaRPr lang="en-US" sz="1300" dirty="0"/>
          </a:p>
        </p:txBody>
      </p:sp>
      <p:sp>
        <p:nvSpPr>
          <p:cNvPr id="12" name="Shape 10"/>
          <p:cNvSpPr/>
          <p:nvPr/>
        </p:nvSpPr>
        <p:spPr>
          <a:xfrm>
            <a:off x="274320" y="914400"/>
            <a:ext cx="2286000" cy="45720"/>
          </a:xfrm>
          <a:prstGeom prst="rect">
            <a:avLst/>
          </a:prstGeom>
          <a:solidFill>
            <a:srgbClr val="007F3B"/>
          </a:solidFill>
          <a:ln w="12700">
            <a:solidFill>
              <a:srgbClr val="007F3B"/>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Self-Efficacy &amp; Career Choice</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Lent, Brown &amp; Hackett (1994) Social Cognitive Career Theory (SCCT) explains that career self-efficacy beliefs are shaped by exposure and vicarious learning. Negative NHS media narratives (burnout, low pay) directly suppress self-efficacy among school-age potential applicants.</a:t>
            </a:r>
            <a:endParaRPr lang="en-US" sz="1050" dirty="0"/>
          </a:p>
        </p:txBody>
      </p:sp>
      <p:sp>
        <p:nvSpPr>
          <p:cNvPr id="18" name="Shape 15"/>
          <p:cNvSpPr/>
          <p:nvPr/>
        </p:nvSpPr>
        <p:spPr>
          <a:xfrm>
            <a:off x="182880" y="2505456"/>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007F3B"/>
          </a:solidFill>
          <a:ln w="12700">
            <a:solidFill>
              <a:srgbClr val="007F3B"/>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Outcome Expectations Distortion</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SCCT posits that perceived outcome expectations drive career choices. NHS Staff Survey data (2023) — extensively publicised — creates negative outcome expectations: 44% would not recommend NHS as employer to a friend, actively discouraging career entry among younger cohorts.</a:t>
            </a:r>
            <a:endParaRPr lang="en-US" sz="1050" dirty="0"/>
          </a:p>
        </p:txBody>
      </p:sp>
      <p:sp>
        <p:nvSpPr>
          <p:cNvPr id="23" name="Shape 19"/>
          <p:cNvSpPr/>
          <p:nvPr/>
        </p:nvSpPr>
        <p:spPr>
          <a:xfrm>
            <a:off x="182880" y="3621024"/>
            <a:ext cx="8778240" cy="1005840"/>
          </a:xfrm>
          <a:prstGeom prst="rect">
            <a:avLst/>
          </a:prstGeom>
          <a:solidFill>
            <a:srgbClr val="FFF3E0"/>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F57C00"/>
          </a:solidFill>
          <a:ln w="12700">
            <a:solidFill>
              <a:srgbClr val="F57C00"/>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Environmental Barriers &amp; Contextual Influences</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SCCT's contextual factors — financial barriers to nursing education, geographic constraints of training placements, and family commitments — disproportionately affect socioeconomically disadvantaged candidates who represent NHS's most sustainable domestic recruitment pool.</a:t>
            </a:r>
            <a:endParaRPr lang="en-US" sz="10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9">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007F3B"/>
          </a:solidFill>
          <a:ln w="12700">
            <a:solidFill>
              <a:srgbClr val="007F3B"/>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Maheshwari Mehta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19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Root Cause Synthesis: The NHS Recruitment Deficit Model</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Integrating policy, leadership, structure and culture</a:t>
            </a:r>
            <a:endParaRPr lang="en-US" sz="1300" dirty="0"/>
          </a:p>
        </p:txBody>
      </p:sp>
      <p:sp>
        <p:nvSpPr>
          <p:cNvPr id="12" name="Shape 10"/>
          <p:cNvSpPr/>
          <p:nvPr/>
        </p:nvSpPr>
        <p:spPr>
          <a:xfrm>
            <a:off x="274320" y="914400"/>
            <a:ext cx="2286000" cy="45720"/>
          </a:xfrm>
          <a:prstGeom prst="rect">
            <a:avLst/>
          </a:prstGeom>
          <a:solidFill>
            <a:srgbClr val="007F3B"/>
          </a:solidFill>
          <a:ln w="12700">
            <a:solidFill>
              <a:srgbClr val="007F3B"/>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Interconnected Causality</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The NHS recruitment crisis cannot be attributed to a single cause. Fombrun, Tichy &amp; Devanna's (1984) Matching Model demonstrates that misalignment between organisational strategy, structure, HR systems, and culture creates compounding workforce deficits that resist isolated interventions.</a:t>
            </a:r>
            <a:endParaRPr lang="en-US" sz="1050" dirty="0"/>
          </a:p>
        </p:txBody>
      </p:sp>
      <p:sp>
        <p:nvSpPr>
          <p:cNvPr id="18" name="Shape 15"/>
          <p:cNvSpPr/>
          <p:nvPr/>
        </p:nvSpPr>
        <p:spPr>
          <a:xfrm>
            <a:off x="182880" y="2505456"/>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007F3B"/>
          </a:solidFill>
          <a:ln w="12700">
            <a:solidFill>
              <a:srgbClr val="007F3B"/>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System-Level Failure</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Applying Senge's (1990) Systems Thinking: NHS recruitment failure exhibits classic 'fixes that fail' and 'shifting the burden' archetypes — short-term international recruitment 'fixes' mask and worsen the underlying domestic pipeline problem, creating structural dependency.</a:t>
            </a:r>
            <a:endParaRPr lang="en-US" sz="1050" dirty="0"/>
          </a:p>
        </p:txBody>
      </p:sp>
      <p:sp>
        <p:nvSpPr>
          <p:cNvPr id="23" name="Shape 19"/>
          <p:cNvSpPr/>
          <p:nvPr/>
        </p:nvSpPr>
        <p:spPr>
          <a:xfrm>
            <a:off x="182880" y="3621024"/>
            <a:ext cx="8778240" cy="1005840"/>
          </a:xfrm>
          <a:prstGeom prst="rect">
            <a:avLst/>
          </a:prstGeom>
          <a:solidFill>
            <a:srgbClr val="FFF3E0"/>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F57C00"/>
          </a:solidFill>
          <a:ln w="12700">
            <a:solidFill>
              <a:srgbClr val="F57C00"/>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Urgency of Integrated Response</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Health Foundation modelling (2023) projects NHS workforce gap reaching 360,000 by 2036/37 absent fundamental reform. Root cause analysis confirms that incremental, single-domain responses are insufficient — only integrated HRM transformation can reverse the trajectory.</a:t>
            </a:r>
            <a:endParaRPr lang="en-US" sz="10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0">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9C27B0"/>
          </a:solidFill>
          <a:ln w="12700">
            <a:solidFill>
              <a:srgbClr val="9C27B0"/>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Shubham Patel — Group Leader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20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Recommendation Framework Overview</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An integrated HRM approach to NHS recruitment transformation</a:t>
            </a:r>
            <a:endParaRPr lang="en-US" sz="1300" dirty="0"/>
          </a:p>
        </p:txBody>
      </p:sp>
      <p:sp>
        <p:nvSpPr>
          <p:cNvPr id="12" name="Shape 10"/>
          <p:cNvSpPr/>
          <p:nvPr/>
        </p:nvSpPr>
        <p:spPr>
          <a:xfrm>
            <a:off x="274320" y="914400"/>
            <a:ext cx="2286000" cy="45720"/>
          </a:xfrm>
          <a:prstGeom prst="rect">
            <a:avLst/>
          </a:prstGeom>
          <a:solidFill>
            <a:srgbClr val="9C27B0"/>
          </a:solidFill>
          <a:ln w="12700">
            <a:solidFill>
              <a:srgbClr val="9C27B0"/>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Harvard HRM Framework Applied</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Beer et al. (1984) Harvard Model advocates aligning HR policies with stakeholder interests and situational factors. For NHS recruitment, this requires simultaneous reform across: workforce planning, employer value proposition, process digitalisation, and inclusion (Beer et al., 1984).</a:t>
            </a:r>
            <a:endParaRPr lang="en-US" sz="1050" dirty="0"/>
          </a:p>
        </p:txBody>
      </p:sp>
      <p:sp>
        <p:nvSpPr>
          <p:cNvPr id="18" name="Shape 15"/>
          <p:cNvSpPr/>
          <p:nvPr/>
        </p:nvSpPr>
        <p:spPr>
          <a:xfrm>
            <a:off x="182880" y="2505456"/>
            <a:ext cx="8778240" cy="1005840"/>
          </a:xfrm>
          <a:prstGeom prst="rect">
            <a:avLst/>
          </a:prstGeom>
          <a:solidFill>
            <a:srgbClr val="F3E5F5"/>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9C27B0"/>
          </a:solidFill>
          <a:ln w="12700">
            <a:solidFill>
              <a:srgbClr val="9C27B0"/>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Four Pillars of Reform</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Our recommendations are structured around four evidence-based pillars: (1) Strategic Workforce Planning, (2) Competitive Employee Value Proposition, (3) Recruitment Process Innovation, and (4) Inclusive Talent Pipeline Development.</a:t>
            </a:r>
            <a:endParaRPr lang="en-US" sz="1050" dirty="0"/>
          </a:p>
        </p:txBody>
      </p:sp>
      <p:sp>
        <p:nvSpPr>
          <p:cNvPr id="23" name="Shape 19"/>
          <p:cNvSpPr/>
          <p:nvPr/>
        </p:nvSpPr>
        <p:spPr>
          <a:xfrm>
            <a:off x="182880" y="3621024"/>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007F3B"/>
          </a:solidFill>
          <a:ln w="12700">
            <a:solidFill>
              <a:srgbClr val="007F3B"/>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NHS People Plan 2020/21 Alignment</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All recommendations align with NHS People Plan priorities: 'looking after our people', 'belonging in the NHS', and 'new ways of working'. Implementation would require cross-departmental coordination between DHSC, NHS England, HEE and individual trusts.</a:t>
            </a:r>
            <a:endParaRPr lang="en-US" sz="10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1">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9C27B0"/>
          </a:solidFill>
          <a:ln w="12700">
            <a:solidFill>
              <a:srgbClr val="9C27B0"/>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Shubham Patel — Group Leader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21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Recommendation 1: Strategic Workforce Planning</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Moving from reactive to predictive workforce management</a:t>
            </a:r>
            <a:endParaRPr lang="en-US" sz="1300" dirty="0"/>
          </a:p>
        </p:txBody>
      </p:sp>
      <p:sp>
        <p:nvSpPr>
          <p:cNvPr id="12" name="Shape 10"/>
          <p:cNvSpPr/>
          <p:nvPr/>
        </p:nvSpPr>
        <p:spPr>
          <a:xfrm>
            <a:off x="274320" y="914400"/>
            <a:ext cx="2286000" cy="45720"/>
          </a:xfrm>
          <a:prstGeom prst="rect">
            <a:avLst/>
          </a:prstGeom>
          <a:solidFill>
            <a:srgbClr val="9C27B0"/>
          </a:solidFill>
          <a:ln w="12700">
            <a:solidFill>
              <a:srgbClr val="9C27B0"/>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Integrated Workforce Intelligence System</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Recommendation: Implement a nationally unified workforce analytics platform, integrating real-time vacancy data, predictive attrition modelling, and training pipeline tracking. Evidence: Darzi Review (2023) demonstrates that data-driven workforce planning reduces vacancy rates by up to 23% in comparable healthcare systems (Norway, Netherlands).</a:t>
            </a:r>
            <a:endParaRPr lang="en-US" sz="1050" dirty="0"/>
          </a:p>
        </p:txBody>
      </p:sp>
      <p:sp>
        <p:nvSpPr>
          <p:cNvPr id="18" name="Shape 15"/>
          <p:cNvSpPr/>
          <p:nvPr/>
        </p:nvSpPr>
        <p:spPr>
          <a:xfrm>
            <a:off x="182880" y="2505456"/>
            <a:ext cx="8778240" cy="1005840"/>
          </a:xfrm>
          <a:prstGeom prst="rect">
            <a:avLst/>
          </a:prstGeom>
          <a:solidFill>
            <a:srgbClr val="F3E5F5"/>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9C27B0"/>
          </a:solidFill>
          <a:ln w="12700">
            <a:solidFill>
              <a:srgbClr val="9C27B0"/>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Expand Domestic Training Commissioning</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Increase medical and nursing training places by 25% over 5 years, prioritising shortage specialties. Restore and expand NHS Learning Support Fund beyond current eligibility criteria. HEE (2023) projects this would reduce international recruitment dependency by 40% within a decade.</a:t>
            </a:r>
            <a:endParaRPr lang="en-US" sz="1050" dirty="0"/>
          </a:p>
        </p:txBody>
      </p:sp>
      <p:sp>
        <p:nvSpPr>
          <p:cNvPr id="23" name="Shape 19"/>
          <p:cNvSpPr/>
          <p:nvPr/>
        </p:nvSpPr>
        <p:spPr>
          <a:xfrm>
            <a:off x="182880" y="3621024"/>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007F3B"/>
          </a:solidFill>
          <a:ln w="12700">
            <a:solidFill>
              <a:srgbClr val="007F3B"/>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Regional Workforce Compacts</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Establish NHS Integrated Care System (ICS)-level workforce compacts enabling regional pay flexibility, shared bank staff pools, and coordinated training placement networks. King's Fund (2022) evidence from pilot ICS regions shows 18% improvement in clinical vacancy rates.</a:t>
            </a:r>
            <a:endParaRPr lang="en-US" sz="10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2">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9C27B0"/>
          </a:solidFill>
          <a:ln w="12700">
            <a:solidFill>
              <a:srgbClr val="9C27B0"/>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Shubham Patel — Group Leader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22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Recommendation 2: Competitive Employee Value Proposition</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Making the NHS the employer of choice again</a:t>
            </a:r>
            <a:endParaRPr lang="en-US" sz="1300" dirty="0"/>
          </a:p>
        </p:txBody>
      </p:sp>
      <p:sp>
        <p:nvSpPr>
          <p:cNvPr id="12" name="Shape 10"/>
          <p:cNvSpPr/>
          <p:nvPr/>
        </p:nvSpPr>
        <p:spPr>
          <a:xfrm>
            <a:off x="274320" y="914400"/>
            <a:ext cx="2286000" cy="45720"/>
          </a:xfrm>
          <a:prstGeom prst="rect">
            <a:avLst/>
          </a:prstGeom>
          <a:solidFill>
            <a:srgbClr val="9C27B0"/>
          </a:solidFill>
          <a:ln w="12700">
            <a:solidFill>
              <a:srgbClr val="9C27B0"/>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Agenda for Change Reform</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Recommendation: Introduce regional cost-of-living supplements beyond London weighting, compress Band 5–7 progression timelines, and create accelerated advancement tracks for high performers. Evidence: NHSScotland's partial AfC reform (2022) showed 14% reduction in nursing vacancies in pilot health boards (Scottish Government, 2023).</a:t>
            </a:r>
            <a:endParaRPr lang="en-US" sz="1050" dirty="0"/>
          </a:p>
        </p:txBody>
      </p:sp>
      <p:sp>
        <p:nvSpPr>
          <p:cNvPr id="18" name="Shape 15"/>
          <p:cNvSpPr/>
          <p:nvPr/>
        </p:nvSpPr>
        <p:spPr>
          <a:xfrm>
            <a:off x="182880" y="2505456"/>
            <a:ext cx="8778240" cy="1005840"/>
          </a:xfrm>
          <a:prstGeom prst="rect">
            <a:avLst/>
          </a:prstGeom>
          <a:solidFill>
            <a:srgbClr val="F3E5F5"/>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9C27B0"/>
          </a:solidFill>
          <a:ln w="12700">
            <a:solidFill>
              <a:srgbClr val="9C27B0"/>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Non-Financial Benefits Enhancement</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Develop a comprehensive NHS Total Reward offer: expanded childcare support, flexible working entitlements (right to request from day 1), enhanced CPD funding, and recognition schemes. CIPD (2023) research shows non-financial benefits are decisive for 67% of healthcare candidates choosing between comparable roles.</a:t>
            </a:r>
            <a:endParaRPr lang="en-US" sz="1050" dirty="0"/>
          </a:p>
        </p:txBody>
      </p:sp>
      <p:sp>
        <p:nvSpPr>
          <p:cNvPr id="23" name="Shape 19"/>
          <p:cNvSpPr/>
          <p:nvPr/>
        </p:nvSpPr>
        <p:spPr>
          <a:xfrm>
            <a:off x="182880" y="3621024"/>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007F3B"/>
          </a:solidFill>
          <a:ln w="12700">
            <a:solidFill>
              <a:srgbClr val="007F3B"/>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Wellbeing &amp; Psychological Safety Investment</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Implement the NHS Health and Wellbeing Framework consistently across all trusts. Evidence-based wellbeing investment shows ROI of £5 for every £1 spent through reduced absenteeism and improved recruitment outcomes (Deloitte, 2022). Link CQC inspection criteria to staff wellbeing metrics.</a:t>
            </a:r>
            <a:endParaRPr lang="en-US" sz="10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3">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9C27B0"/>
          </a:solidFill>
          <a:ln w="12700">
            <a:solidFill>
              <a:srgbClr val="9C27B0"/>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Shubham Patel — Group Leader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23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Recommendation 3: Recruitment Process Innovation</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Digital transformation of NHS talent acquisition</a:t>
            </a:r>
            <a:endParaRPr lang="en-US" sz="1300" dirty="0"/>
          </a:p>
        </p:txBody>
      </p:sp>
      <p:sp>
        <p:nvSpPr>
          <p:cNvPr id="12" name="Shape 10"/>
          <p:cNvSpPr/>
          <p:nvPr/>
        </p:nvSpPr>
        <p:spPr>
          <a:xfrm>
            <a:off x="274320" y="914400"/>
            <a:ext cx="2286000" cy="45720"/>
          </a:xfrm>
          <a:prstGeom prst="rect">
            <a:avLst/>
          </a:prstGeom>
          <a:solidFill>
            <a:srgbClr val="9C27B0"/>
          </a:solidFill>
          <a:ln w="12700">
            <a:solidFill>
              <a:srgbClr val="9C27B0"/>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NHS Jobs Platform Redesign</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Complete user-experience overhaul of NHS Jobs 2 using human-centred design principles. Introduce AI-assisted matching, application tracking visibility, and mobile-optimised interfaces. Government Digital Service evidence shows simplified job portals reduce application abandonment by 44% (GDS, 2022).</a:t>
            </a:r>
            <a:endParaRPr lang="en-US" sz="1050" dirty="0"/>
          </a:p>
        </p:txBody>
      </p:sp>
      <p:sp>
        <p:nvSpPr>
          <p:cNvPr id="18" name="Shape 15"/>
          <p:cNvSpPr/>
          <p:nvPr/>
        </p:nvSpPr>
        <p:spPr>
          <a:xfrm>
            <a:off x="182880" y="2505456"/>
            <a:ext cx="8778240" cy="1005840"/>
          </a:xfrm>
          <a:prstGeom prst="rect">
            <a:avLst/>
          </a:prstGeom>
          <a:solidFill>
            <a:srgbClr val="F3E5F5"/>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9C27B0"/>
          </a:solidFill>
          <a:ln w="12700">
            <a:solidFill>
              <a:srgbClr val="9C27B0"/>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Values-Based Recruitment (VBR) Scaling</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Mandate and resource values-based recruitment across all NHS trusts, aligned with NHS Constitution values. Albanese et al. (2020) systematic review demonstrates VBR improves new hire retention by 28% at 24-month mark and reduces disciplinary procedures by 31%.</a:t>
            </a:r>
            <a:endParaRPr lang="en-US" sz="1050" dirty="0"/>
          </a:p>
        </p:txBody>
      </p:sp>
      <p:sp>
        <p:nvSpPr>
          <p:cNvPr id="23" name="Shape 19"/>
          <p:cNvSpPr/>
          <p:nvPr/>
        </p:nvSpPr>
        <p:spPr>
          <a:xfrm>
            <a:off x="182880" y="3621024"/>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007F3B"/>
          </a:solidFill>
          <a:ln w="12700">
            <a:solidFill>
              <a:srgbClr val="007F3B"/>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AI-Enhanced Shortlisting with Bias Auditing</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Implement structured, competency-based shortlisting tools with mandatory algorithmic bias auditing. Evidence from NHS pilot trusts (NHSE, 2023) shows structured shortlisting reduces BME appointment gap from 1.47x to 1.09x, while improving overall appointment quality scores by 19%.</a:t>
            </a:r>
            <a:endParaRPr lang="en-US" sz="10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4">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9C27B0"/>
          </a:solidFill>
          <a:ln w="12700">
            <a:solidFill>
              <a:srgbClr val="9C27B0"/>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Shubham Patel — Group Leader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24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Recommendation 4: Inclusive Talent Pipeline</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Expanding the domestic NHS recruitment pool sustainably</a:t>
            </a:r>
            <a:endParaRPr lang="en-US" sz="1300" dirty="0"/>
          </a:p>
        </p:txBody>
      </p:sp>
      <p:sp>
        <p:nvSpPr>
          <p:cNvPr id="12" name="Shape 10"/>
          <p:cNvSpPr/>
          <p:nvPr/>
        </p:nvSpPr>
        <p:spPr>
          <a:xfrm>
            <a:off x="274320" y="914400"/>
            <a:ext cx="2286000" cy="45720"/>
          </a:xfrm>
          <a:prstGeom prst="rect">
            <a:avLst/>
          </a:prstGeom>
          <a:solidFill>
            <a:srgbClr val="9C27B0"/>
          </a:solidFill>
          <a:ln w="12700">
            <a:solidFill>
              <a:srgbClr val="9C27B0"/>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NHS Apprenticeship Pathway Expansion</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Scale Nursing Associate and Healthcare Support Worker degree apprenticeship routes to create 15,000 new annual places by 2027. NHS Apprenticeship data (2023) shows apprenticeship-route nurses have 31% better 3-year retention than traditional direct-entry recruits.</a:t>
            </a:r>
            <a:endParaRPr lang="en-US" sz="1050" dirty="0"/>
          </a:p>
        </p:txBody>
      </p:sp>
      <p:sp>
        <p:nvSpPr>
          <p:cNvPr id="18" name="Shape 15"/>
          <p:cNvSpPr/>
          <p:nvPr/>
        </p:nvSpPr>
        <p:spPr>
          <a:xfrm>
            <a:off x="182880" y="2505456"/>
            <a:ext cx="8778240" cy="1005840"/>
          </a:xfrm>
          <a:prstGeom prst="rect">
            <a:avLst/>
          </a:prstGeom>
          <a:solidFill>
            <a:srgbClr val="F3E5F5"/>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9C27B0"/>
          </a:solidFill>
          <a:ln w="12700">
            <a:solidFill>
              <a:srgbClr val="9C27B0"/>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Community-Based Recruitment Initiatives</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Partner with schools, colleges and Job Centres in areas of health inequality to create structured NHS career pathways for underrepresented communities. Marmot Review (2020) evidence demonstrates community-partnership recruitment increases BME and socioeconomic diversity by 38% in pilot trusts.</a:t>
            </a:r>
            <a:endParaRPr lang="en-US" sz="1050" dirty="0"/>
          </a:p>
        </p:txBody>
      </p:sp>
      <p:sp>
        <p:nvSpPr>
          <p:cNvPr id="23" name="Shape 19"/>
          <p:cNvSpPr/>
          <p:nvPr/>
        </p:nvSpPr>
        <p:spPr>
          <a:xfrm>
            <a:off x="182880" y="3621024"/>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007F3B"/>
          </a:solidFill>
          <a:ln w="12700">
            <a:solidFill>
              <a:srgbClr val="007F3B"/>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NHS Returners &amp; Career Break Programme</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Create a nationally funded, structured NHS Return to Practice programme with guaranteed placements, mentoring, and flexible reintegration options. NHS England pilot (2022) demonstrated 3,200 workforce re-entries via this model, with 87% retention at 12 months.</a:t>
            </a:r>
            <a:endParaRPr lang="en-US" sz="105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5">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9C27B0"/>
          </a:solidFill>
          <a:ln w="12700">
            <a:solidFill>
              <a:srgbClr val="9C27B0"/>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Shubham Patel — Group Leader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25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Recommendation 5: International Recruitment Reform</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Ethical, sustainable and integrated international talent strategy</a:t>
            </a:r>
            <a:endParaRPr lang="en-US" sz="1300" dirty="0"/>
          </a:p>
        </p:txBody>
      </p:sp>
      <p:sp>
        <p:nvSpPr>
          <p:cNvPr id="12" name="Shape 10"/>
          <p:cNvSpPr/>
          <p:nvPr/>
        </p:nvSpPr>
        <p:spPr>
          <a:xfrm>
            <a:off x="274320" y="914400"/>
            <a:ext cx="2286000" cy="45720"/>
          </a:xfrm>
          <a:prstGeom prst="rect">
            <a:avLst/>
          </a:prstGeom>
          <a:solidFill>
            <a:srgbClr val="9C27B0"/>
          </a:solidFill>
          <a:ln w="12700">
            <a:solidFill>
              <a:srgbClr val="9C27B0"/>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Ethical International Recruitment Framework</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Mandate full compliance with WHO Health Workforce Support and Safeguards List (2023) across all NHS trusts. Establish independent monitoring body with powers to investigate trust-level breaches. Create bilateral workforce development agreements replacing unilateral recruitment from vulnerable health systems.</a:t>
            </a:r>
            <a:endParaRPr lang="en-US" sz="1050" dirty="0"/>
          </a:p>
        </p:txBody>
      </p:sp>
      <p:sp>
        <p:nvSpPr>
          <p:cNvPr id="18" name="Shape 15"/>
          <p:cNvSpPr/>
          <p:nvPr/>
        </p:nvSpPr>
        <p:spPr>
          <a:xfrm>
            <a:off x="182880" y="2505456"/>
            <a:ext cx="8778240" cy="1005840"/>
          </a:xfrm>
          <a:prstGeom prst="rect">
            <a:avLst/>
          </a:prstGeom>
          <a:solidFill>
            <a:srgbClr val="F3E5F5"/>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9C27B0"/>
          </a:solidFill>
          <a:ln w="12700">
            <a:solidFill>
              <a:srgbClr val="9C27B0"/>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Accelerated Integration Programme</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Develop standardised, trust-funded 12-month integration programme for all international recruits: clinical revalidation, cultural competence, language support, and UK nursing/medical registration acceleration. Evidence shows structured integration reduces 2-year attrition from 22% to 8% (HEE, 2022).</a:t>
            </a:r>
            <a:endParaRPr lang="en-US" sz="1050" dirty="0"/>
          </a:p>
        </p:txBody>
      </p:sp>
      <p:sp>
        <p:nvSpPr>
          <p:cNvPr id="23" name="Shape 19"/>
          <p:cNvSpPr/>
          <p:nvPr/>
        </p:nvSpPr>
        <p:spPr>
          <a:xfrm>
            <a:off x="182880" y="3621024"/>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007F3B"/>
          </a:solidFill>
          <a:ln w="12700">
            <a:solidFill>
              <a:srgbClr val="007F3B"/>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Reciprocal Capacity Building</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For every 100 international healthcare workers recruited, NHS trusts contribute to capacity building in source countries via training, telemedicine infrastructure, and educational exchange. This model — piloted in NHS Ghana Partnership (2022) — addresses ethical concerns while strengthening international relationships.</a:t>
            </a:r>
            <a:endParaRPr lang="en-US" sz="105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6">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9C27B0"/>
          </a:solidFill>
          <a:ln w="12700">
            <a:solidFill>
              <a:srgbClr val="9C27B0"/>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Shubham Patel — Group Leader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26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Recommendation 6: Technology &amp; Future Workforce</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Preparing NHS recruitment for the digital health era</a:t>
            </a:r>
            <a:endParaRPr lang="en-US" sz="1300" dirty="0"/>
          </a:p>
        </p:txBody>
      </p:sp>
      <p:sp>
        <p:nvSpPr>
          <p:cNvPr id="12" name="Shape 10"/>
          <p:cNvSpPr/>
          <p:nvPr/>
        </p:nvSpPr>
        <p:spPr>
          <a:xfrm>
            <a:off x="274320" y="914400"/>
            <a:ext cx="2286000" cy="45720"/>
          </a:xfrm>
          <a:prstGeom prst="rect">
            <a:avLst/>
          </a:prstGeom>
          <a:solidFill>
            <a:srgbClr val="9C27B0"/>
          </a:solidFill>
          <a:ln w="12700">
            <a:solidFill>
              <a:srgbClr val="9C27B0"/>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Digital Health Workforce Strategy</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Create a distinct NHS Digital Workforce track with dedicated recruitment, training pathways, and career frameworks for clinical informaticists, AI specialists, and digital transformation leads. NHSX (2023) projects 28,000 new digital health roles required by 2030.</a:t>
            </a:r>
            <a:endParaRPr lang="en-US" sz="1050" dirty="0"/>
          </a:p>
        </p:txBody>
      </p:sp>
      <p:sp>
        <p:nvSpPr>
          <p:cNvPr id="18" name="Shape 15"/>
          <p:cNvSpPr/>
          <p:nvPr/>
        </p:nvSpPr>
        <p:spPr>
          <a:xfrm>
            <a:off x="182880" y="2505456"/>
            <a:ext cx="8778240" cy="1005840"/>
          </a:xfrm>
          <a:prstGeom prst="rect">
            <a:avLst/>
          </a:prstGeom>
          <a:solidFill>
            <a:srgbClr val="F3E5F5"/>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9C27B0"/>
          </a:solidFill>
          <a:ln w="12700">
            <a:solidFill>
              <a:srgbClr val="9C27B0"/>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Predictive Analytics for Attrition Prevention</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Deploy machine learning attrition prediction tools enabling proactive retention interventions before staff reach resignation decision point. NHS pilot in two major trusts (2023) demonstrated 34% reduction in preventable attrition through early-warning intervention systems.</a:t>
            </a:r>
            <a:endParaRPr lang="en-US" sz="1050" dirty="0"/>
          </a:p>
        </p:txBody>
      </p:sp>
      <p:sp>
        <p:nvSpPr>
          <p:cNvPr id="23" name="Shape 19"/>
          <p:cNvSpPr/>
          <p:nvPr/>
        </p:nvSpPr>
        <p:spPr>
          <a:xfrm>
            <a:off x="182880" y="3621024"/>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007F3B"/>
          </a:solidFill>
          <a:ln w="12700">
            <a:solidFill>
              <a:srgbClr val="007F3B"/>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Social Media &amp; Employer Brand Investment</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Allocate dedicated employer branding budget across all NHS trusts, with coordinated national 'Working for the NHS' social media campaign strategy. Employer brand investment shows 43% reduction in cost-per-hire and 50% increase in quality applicant volume (LinkedIn Talent Insights, 2023).</a:t>
            </a:r>
            <a:endParaRPr lang="en-US" sz="105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7">
    <p:bg>
      <p:bgPr>
        <a:solidFill>
          <a:srgbClr val="F0F4FA"/>
        </a:solidFill>
        <a:effectLst/>
      </p:bgPr>
    </p:bg>
    <p:spTree>
      <p:nvGrpSpPr>
        <p:cNvPr id="1" name=""/>
        <p:cNvGrpSpPr/>
        <p:nvPr/>
      </p:nvGrpSpPr>
      <p:grpSpPr>
        <a:xfrm>
          <a:off x="0" y="0"/>
          <a:ext cx="0" cy="0"/>
          <a:chOff x="0" y="0"/>
          <a:chExt cx="0" cy="0"/>
        </a:xfrm>
      </p:grpSpPr>
      <p:sp>
        <p:nvSpPr>
          <p:cNvPr id="2" name="Shape 0"/>
          <p:cNvSpPr/>
          <p:nvPr/>
        </p:nvSpPr>
        <p:spPr>
          <a:xfrm>
            <a:off x="0" y="384048"/>
            <a:ext cx="64008" cy="4507992"/>
          </a:xfrm>
          <a:prstGeom prst="rect">
            <a:avLst/>
          </a:prstGeom>
          <a:solidFill>
            <a:srgbClr val="9C27B0"/>
          </a:solidFill>
          <a:ln w="12700">
            <a:solidFill>
              <a:srgbClr val="9C27B0"/>
            </a:solidFill>
            <a:prstDash val="solid"/>
          </a:ln>
        </p:spPr>
      </p:sp>
      <p:sp>
        <p:nvSpPr>
          <p:cNvPr id="3" name="Shape 1"/>
          <p:cNvSpPr/>
          <p:nvPr/>
        </p:nvSpPr>
        <p:spPr>
          <a:xfrm>
            <a:off x="0" y="0"/>
            <a:ext cx="9144000" cy="384048"/>
          </a:xfrm>
          <a:prstGeom prst="rect">
            <a:avLst/>
          </a:prstGeom>
          <a:solidFill>
            <a:srgbClr val="003087"/>
          </a:solidFill>
          <a:ln w="12700">
            <a:solidFill>
              <a:srgbClr val="003087"/>
            </a:solidFill>
            <a:prstDash val="solid"/>
          </a:ln>
        </p:spPr>
      </p:sp>
      <p:sp>
        <p:nvSpPr>
          <p:cNvPr id="4" name="Text 2"/>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5" name="Shape 3"/>
          <p:cNvSpPr/>
          <p:nvPr/>
        </p:nvSpPr>
        <p:spPr>
          <a:xfrm>
            <a:off x="804672" y="64008"/>
            <a:ext cx="18288" cy="237744"/>
          </a:xfrm>
          <a:prstGeom prst="rect">
            <a:avLst/>
          </a:prstGeom>
          <a:solidFill>
            <a:srgbClr val="41B6E6"/>
          </a:solidFill>
          <a:ln w="12700">
            <a:solidFill>
              <a:srgbClr val="41B6E6"/>
            </a:solidFill>
            <a:prstDash val="solid"/>
          </a:ln>
        </p:spPr>
      </p:sp>
      <p:sp>
        <p:nvSpPr>
          <p:cNvPr id="6" name="Text 4"/>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Shubham Patel — Group Leader  |  MBA Student</a:t>
            </a:r>
            <a:endParaRPr lang="en-US" sz="900" dirty="0"/>
          </a:p>
        </p:txBody>
      </p:sp>
      <p:sp>
        <p:nvSpPr>
          <p:cNvPr id="7" name="Shape 5"/>
          <p:cNvSpPr/>
          <p:nvPr/>
        </p:nvSpPr>
        <p:spPr>
          <a:xfrm>
            <a:off x="0" y="4892040"/>
            <a:ext cx="9144000" cy="251460"/>
          </a:xfrm>
          <a:prstGeom prst="rect">
            <a:avLst/>
          </a:prstGeom>
          <a:solidFill>
            <a:srgbClr val="003087"/>
          </a:solidFill>
          <a:ln w="12700">
            <a:solidFill>
              <a:srgbClr val="003087"/>
            </a:solidFill>
            <a:prstDash val="solid"/>
          </a:ln>
        </p:spPr>
      </p:sp>
      <p:sp>
        <p:nvSpPr>
          <p:cNvPr id="8" name="Text 6"/>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9" name="Text 7"/>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27 / 28</a:t>
            </a:r>
            <a:endParaRPr lang="en-US" sz="750" dirty="0"/>
          </a:p>
        </p:txBody>
      </p:sp>
      <p:sp>
        <p:nvSpPr>
          <p:cNvPr id="10" name="Text 8"/>
          <p:cNvSpPr/>
          <p:nvPr/>
        </p:nvSpPr>
        <p:spPr>
          <a:xfrm>
            <a:off x="274320" y="457200"/>
            <a:ext cx="8595360" cy="594360"/>
          </a:xfrm>
          <a:prstGeom prst="rect">
            <a:avLst/>
          </a:prstGeom>
          <a:noFill/>
          <a:ln/>
        </p:spPr>
        <p:txBody>
          <a:bodyPr wrap="square" lIns="0" tIns="0" rIns="0" bIns="0" rtlCol="0" anchor="ctr"/>
          <a:lstStyle/>
          <a:p>
            <a:pPr marL="0" indent="0">
              <a:buNone/>
            </a:pPr>
            <a:r>
              <a:rPr lang="en-US" sz="2600" b="1" dirty="0">
                <a:solidFill>
                  <a:srgbClr val="003087"/>
                </a:solidFill>
                <a:latin typeface="Calibri" pitchFamily="34" charset="0"/>
                <a:ea typeface="Calibri" pitchFamily="34" charset="-122"/>
                <a:cs typeface="Calibri" pitchFamily="34" charset="-120"/>
              </a:rPr>
              <a:t>Implementation Roadmap &amp; KPIs</a:t>
            </a:r>
            <a:endParaRPr lang="en-US" sz="2600" dirty="0"/>
          </a:p>
        </p:txBody>
      </p:sp>
      <p:sp>
        <p:nvSpPr>
          <p:cNvPr id="11" name="Text 9"/>
          <p:cNvSpPr/>
          <p:nvPr/>
        </p:nvSpPr>
        <p:spPr>
          <a:xfrm>
            <a:off x="274320" y="1024128"/>
            <a:ext cx="8595360" cy="320040"/>
          </a:xfrm>
          <a:prstGeom prst="rect">
            <a:avLst/>
          </a:prstGeom>
          <a:noFill/>
          <a:ln/>
        </p:spPr>
        <p:txBody>
          <a:bodyPr wrap="square" lIns="0" tIns="0" rIns="0" bIns="0" rtlCol="0" anchor="t"/>
          <a:lstStyle/>
          <a:p>
            <a:pPr marL="0" indent="0">
              <a:buNone/>
            </a:pPr>
            <a:r>
              <a:rPr lang="en-US" sz="1300" i="1" dirty="0">
                <a:solidFill>
                  <a:srgbClr val="546E7A"/>
                </a:solidFill>
                <a:latin typeface="Calibri" pitchFamily="34" charset="0"/>
                <a:ea typeface="Calibri" pitchFamily="34" charset="-122"/>
                <a:cs typeface="Calibri" pitchFamily="34" charset="-120"/>
              </a:rPr>
              <a:t>A phased approach to NHS recruitment transformation</a:t>
            </a:r>
            <a:endParaRPr lang="en-US" sz="1300" dirty="0"/>
          </a:p>
        </p:txBody>
      </p:sp>
      <p:sp>
        <p:nvSpPr>
          <p:cNvPr id="12" name="Shape 10"/>
          <p:cNvSpPr/>
          <p:nvPr/>
        </p:nvSpPr>
        <p:spPr>
          <a:xfrm>
            <a:off x="274320" y="914400"/>
            <a:ext cx="2286000" cy="45720"/>
          </a:xfrm>
          <a:prstGeom prst="rect">
            <a:avLst/>
          </a:prstGeom>
          <a:solidFill>
            <a:srgbClr val="9C27B0"/>
          </a:solidFill>
          <a:ln w="12700">
            <a:solidFill>
              <a:srgbClr val="9C27B0"/>
            </a:solidFill>
            <a:prstDash val="solid"/>
          </a:ln>
        </p:spPr>
      </p:sp>
      <p:sp>
        <p:nvSpPr>
          <p:cNvPr id="13" name="Shape 11"/>
          <p:cNvSpPr/>
          <p:nvPr/>
        </p:nvSpPr>
        <p:spPr>
          <a:xfrm>
            <a:off x="182880" y="1389888"/>
            <a:ext cx="8778240" cy="1005840"/>
          </a:xfrm>
          <a:prstGeom prst="rect">
            <a:avLst/>
          </a:prstGeom>
          <a:solidFill>
            <a:srgbClr val="EBF3FF"/>
          </a:solidFill>
          <a:ln w="12700">
            <a:solidFill>
              <a:srgbClr val="D0DCF0"/>
            </a:solidFill>
            <a:prstDash val="solid"/>
          </a:ln>
          <a:effectLst>
            <a:outerShdw blurRad="38100" dist="12700" dir="8100000" algn="bl" rotWithShape="0">
              <a:srgbClr val="000000">
                <a:alpha val="7000"/>
              </a:srgbClr>
            </a:outerShdw>
          </a:effectLst>
        </p:spPr>
      </p:sp>
      <p:sp>
        <p:nvSpPr>
          <p:cNvPr id="14" name="Shape 12"/>
          <p:cNvSpPr/>
          <p:nvPr/>
        </p:nvSpPr>
        <p:spPr>
          <a:xfrm>
            <a:off x="182880" y="1389888"/>
            <a:ext cx="411480" cy="1005840"/>
          </a:xfrm>
          <a:prstGeom prst="rect">
            <a:avLst/>
          </a:prstGeom>
          <a:solidFill>
            <a:srgbClr val="005EB8"/>
          </a:solidFill>
          <a:ln w="12700">
            <a:solidFill>
              <a:srgbClr val="005EB8"/>
            </a:solidFill>
            <a:prstDash val="solid"/>
          </a:ln>
        </p:spPr>
      </p:sp>
      <p:pic>
        <p:nvPicPr>
          <p:cNvPr id="15" name="Image 0" descr="preencoded.png"/>
          <p:cNvPicPr>
            <a:picLocks noChangeAspect="1"/>
          </p:cNvPicPr>
          <p:nvPr/>
        </p:nvPicPr>
        <p:blipFill>
          <a:blip r:embed="rId3"/>
          <a:stretch>
            <a:fillRect/>
          </a:stretch>
        </p:blipFill>
        <p:spPr>
          <a:xfrm>
            <a:off x="228600" y="1719072"/>
            <a:ext cx="320040" cy="320040"/>
          </a:xfrm>
          <a:prstGeom prst="rect">
            <a:avLst/>
          </a:prstGeom>
        </p:spPr>
      </p:pic>
      <p:sp>
        <p:nvSpPr>
          <p:cNvPr id="16" name="Text 13"/>
          <p:cNvSpPr/>
          <p:nvPr/>
        </p:nvSpPr>
        <p:spPr>
          <a:xfrm>
            <a:off x="685800" y="1481328"/>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Phase 1 (2025–2026): Foundation</a:t>
            </a:r>
            <a:endParaRPr lang="en-US" sz="1200" dirty="0"/>
          </a:p>
        </p:txBody>
      </p:sp>
      <p:sp>
        <p:nvSpPr>
          <p:cNvPr id="17" name="Text 14"/>
          <p:cNvSpPr/>
          <p:nvPr/>
        </p:nvSpPr>
        <p:spPr>
          <a:xfrm>
            <a:off x="685800" y="1773936"/>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Quick wins: NHS Jobs platform redesign, expand VBR mandate, launch Returners Programme, ethical international recruitment framework. Target: 10% reduction in time-to-hire and 5% reduction in vacancy rate within 12 months.</a:t>
            </a:r>
            <a:endParaRPr lang="en-US" sz="1050" dirty="0"/>
          </a:p>
        </p:txBody>
      </p:sp>
      <p:sp>
        <p:nvSpPr>
          <p:cNvPr id="18" name="Shape 15"/>
          <p:cNvSpPr/>
          <p:nvPr/>
        </p:nvSpPr>
        <p:spPr>
          <a:xfrm>
            <a:off x="182880" y="2505456"/>
            <a:ext cx="8778240" cy="1005840"/>
          </a:xfrm>
          <a:prstGeom prst="rect">
            <a:avLst/>
          </a:prstGeom>
          <a:solidFill>
            <a:srgbClr val="F3E5F5"/>
          </a:solidFill>
          <a:ln w="12700">
            <a:solidFill>
              <a:srgbClr val="D0DCF0"/>
            </a:solidFill>
            <a:prstDash val="solid"/>
          </a:ln>
          <a:effectLst>
            <a:outerShdw blurRad="38100" dist="12700" dir="8100000" algn="bl" rotWithShape="0">
              <a:srgbClr val="000000">
                <a:alpha val="7000"/>
              </a:srgbClr>
            </a:outerShdw>
          </a:effectLst>
        </p:spPr>
      </p:sp>
      <p:sp>
        <p:nvSpPr>
          <p:cNvPr id="19" name="Shape 16"/>
          <p:cNvSpPr/>
          <p:nvPr/>
        </p:nvSpPr>
        <p:spPr>
          <a:xfrm>
            <a:off x="182880" y="2505456"/>
            <a:ext cx="411480" cy="1005840"/>
          </a:xfrm>
          <a:prstGeom prst="rect">
            <a:avLst/>
          </a:prstGeom>
          <a:solidFill>
            <a:srgbClr val="9C27B0"/>
          </a:solidFill>
          <a:ln w="12700">
            <a:solidFill>
              <a:srgbClr val="9C27B0"/>
            </a:solidFill>
            <a:prstDash val="solid"/>
          </a:ln>
        </p:spPr>
      </p:sp>
      <p:pic>
        <p:nvPicPr>
          <p:cNvPr id="20" name="Image 1" descr="preencoded.png"/>
          <p:cNvPicPr>
            <a:picLocks noChangeAspect="1"/>
          </p:cNvPicPr>
          <p:nvPr/>
        </p:nvPicPr>
        <p:blipFill>
          <a:blip r:embed="rId4"/>
          <a:stretch>
            <a:fillRect/>
          </a:stretch>
        </p:blipFill>
        <p:spPr>
          <a:xfrm>
            <a:off x="228600" y="2834640"/>
            <a:ext cx="320040" cy="320040"/>
          </a:xfrm>
          <a:prstGeom prst="rect">
            <a:avLst/>
          </a:prstGeom>
        </p:spPr>
      </p:pic>
      <p:sp>
        <p:nvSpPr>
          <p:cNvPr id="21" name="Text 17"/>
          <p:cNvSpPr/>
          <p:nvPr/>
        </p:nvSpPr>
        <p:spPr>
          <a:xfrm>
            <a:off x="685800" y="2596896"/>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Phase 2 (2026–2028): Transformation</a:t>
            </a:r>
            <a:endParaRPr lang="en-US" sz="1200" dirty="0"/>
          </a:p>
        </p:txBody>
      </p:sp>
      <p:sp>
        <p:nvSpPr>
          <p:cNvPr id="22" name="Text 18"/>
          <p:cNvSpPr/>
          <p:nvPr/>
        </p:nvSpPr>
        <p:spPr>
          <a:xfrm>
            <a:off x="685800" y="2889504"/>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Medium-term: AfC reform legislation, workforce analytics platform deployment, apprenticeship pathway expansion to 15,000 places, AI shortlisting rollout with bias auditing. Target: 20% vacancy rate reduction, 15% improvement in new hire diversity metrics.</a:t>
            </a:r>
            <a:endParaRPr lang="en-US" sz="1050" dirty="0"/>
          </a:p>
        </p:txBody>
      </p:sp>
      <p:sp>
        <p:nvSpPr>
          <p:cNvPr id="23" name="Shape 19"/>
          <p:cNvSpPr/>
          <p:nvPr/>
        </p:nvSpPr>
        <p:spPr>
          <a:xfrm>
            <a:off x="182880" y="3621024"/>
            <a:ext cx="8778240" cy="1005840"/>
          </a:xfrm>
          <a:prstGeom prst="rect">
            <a:avLst/>
          </a:prstGeom>
          <a:solidFill>
            <a:srgbClr val="E8F5E9"/>
          </a:solidFill>
          <a:ln w="12700">
            <a:solidFill>
              <a:srgbClr val="D0DCF0"/>
            </a:solidFill>
            <a:prstDash val="solid"/>
          </a:ln>
          <a:effectLst>
            <a:outerShdw blurRad="38100" dist="12700" dir="8100000" algn="bl" rotWithShape="0">
              <a:srgbClr val="000000">
                <a:alpha val="7000"/>
              </a:srgbClr>
            </a:outerShdw>
          </a:effectLst>
        </p:spPr>
      </p:sp>
      <p:sp>
        <p:nvSpPr>
          <p:cNvPr id="24" name="Shape 20"/>
          <p:cNvSpPr/>
          <p:nvPr/>
        </p:nvSpPr>
        <p:spPr>
          <a:xfrm>
            <a:off x="182880" y="3621024"/>
            <a:ext cx="411480" cy="1005840"/>
          </a:xfrm>
          <a:prstGeom prst="rect">
            <a:avLst/>
          </a:prstGeom>
          <a:solidFill>
            <a:srgbClr val="007F3B"/>
          </a:solidFill>
          <a:ln w="12700">
            <a:solidFill>
              <a:srgbClr val="007F3B"/>
            </a:solidFill>
            <a:prstDash val="solid"/>
          </a:ln>
        </p:spPr>
      </p:sp>
      <p:pic>
        <p:nvPicPr>
          <p:cNvPr id="25" name="Image 2" descr="preencoded.png"/>
          <p:cNvPicPr>
            <a:picLocks noChangeAspect="1"/>
          </p:cNvPicPr>
          <p:nvPr/>
        </p:nvPicPr>
        <p:blipFill>
          <a:blip r:embed="rId5"/>
          <a:stretch>
            <a:fillRect/>
          </a:stretch>
        </p:blipFill>
        <p:spPr>
          <a:xfrm>
            <a:off x="228600" y="3950208"/>
            <a:ext cx="320040" cy="320040"/>
          </a:xfrm>
          <a:prstGeom prst="rect">
            <a:avLst/>
          </a:prstGeom>
        </p:spPr>
      </p:pic>
      <p:sp>
        <p:nvSpPr>
          <p:cNvPr id="26" name="Text 21"/>
          <p:cNvSpPr/>
          <p:nvPr/>
        </p:nvSpPr>
        <p:spPr>
          <a:xfrm>
            <a:off x="685800" y="3712464"/>
            <a:ext cx="8229600" cy="274320"/>
          </a:xfrm>
          <a:prstGeom prst="rect">
            <a:avLst/>
          </a:prstGeom>
          <a:noFill/>
          <a:ln/>
        </p:spPr>
        <p:txBody>
          <a:bodyPr wrap="square" lIns="0" tIns="0" rIns="0" bIns="0" rtlCol="0" anchor="ctr"/>
          <a:lstStyle/>
          <a:p>
            <a:pPr marL="0" indent="0">
              <a:buNone/>
            </a:pPr>
            <a:r>
              <a:rPr lang="en-US" sz="1200" b="1" dirty="0">
                <a:solidFill>
                  <a:srgbClr val="003087"/>
                </a:solidFill>
                <a:latin typeface="Calibri" pitchFamily="34" charset="0"/>
                <a:ea typeface="Calibri" pitchFamily="34" charset="-122"/>
                <a:cs typeface="Calibri" pitchFamily="34" charset="-120"/>
              </a:rPr>
              <a:t>Phase 3 (2028–2030): Optimisation</a:t>
            </a:r>
            <a:endParaRPr lang="en-US" sz="1200" dirty="0"/>
          </a:p>
        </p:txBody>
      </p:sp>
      <p:sp>
        <p:nvSpPr>
          <p:cNvPr id="27" name="Text 22"/>
          <p:cNvSpPr/>
          <p:nvPr/>
        </p:nvSpPr>
        <p:spPr>
          <a:xfrm>
            <a:off x="685800" y="4005072"/>
            <a:ext cx="8183880" cy="548640"/>
          </a:xfrm>
          <a:prstGeom prst="rect">
            <a:avLst/>
          </a:prstGeom>
          <a:noFill/>
          <a:ln/>
        </p:spPr>
        <p:txBody>
          <a:bodyPr wrap="square" lIns="0" tIns="0" rIns="0" bIns="0" rtlCol="0" anchor="ctr"/>
          <a:lstStyle/>
          <a:p>
            <a:pPr marL="0" indent="0">
              <a:buNone/>
            </a:pPr>
            <a:r>
              <a:rPr lang="en-US" sz="1050" dirty="0">
                <a:solidFill>
                  <a:srgbClr val="2C3E50"/>
                </a:solidFill>
                <a:latin typeface="Calibri" pitchFamily="34" charset="0"/>
                <a:ea typeface="Calibri" pitchFamily="34" charset="-122"/>
                <a:cs typeface="Calibri" pitchFamily="34" charset="-120"/>
              </a:rPr>
              <a:t>Long-term: Digital workforce integration, predictive attrition system scaling, international reciprocal capacity building agreements. Target: Vacancy rate below 5% (comparable to NHS Scotland 2023), international recruitment dependency below 20% of annual joiners.</a:t>
            </a:r>
            <a:endParaRPr lang="en-US" sz="105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8">
    <p:bg>
      <p:bgPr>
        <a:solidFill>
          <a:srgbClr val="003087"/>
        </a:solidFill>
        <a:effectLst/>
      </p:bgPr>
    </p:bg>
    <p:spTree>
      <p:nvGrpSpPr>
        <p:cNvPr id="1" name=""/>
        <p:cNvGrpSpPr/>
        <p:nvPr/>
      </p:nvGrpSpPr>
      <p:grpSpPr>
        <a:xfrm>
          <a:off x="0" y="0"/>
          <a:ext cx="0" cy="0"/>
          <a:chOff x="0" y="0"/>
          <a:chExt cx="0" cy="0"/>
        </a:xfrm>
      </p:grpSpPr>
      <p:sp>
        <p:nvSpPr>
          <p:cNvPr id="2" name="Shape 0"/>
          <p:cNvSpPr/>
          <p:nvPr/>
        </p:nvSpPr>
        <p:spPr>
          <a:xfrm>
            <a:off x="0" y="4480560"/>
            <a:ext cx="9144000" cy="662940"/>
          </a:xfrm>
          <a:prstGeom prst="rect">
            <a:avLst/>
          </a:prstGeom>
          <a:solidFill>
            <a:srgbClr val="002870"/>
          </a:solidFill>
          <a:ln w="12700">
            <a:solidFill>
              <a:srgbClr val="002870"/>
            </a:solidFill>
            <a:prstDash val="solid"/>
          </a:ln>
        </p:spPr>
      </p:sp>
      <p:sp>
        <p:nvSpPr>
          <p:cNvPr id="3" name="Shape 1"/>
          <p:cNvSpPr/>
          <p:nvPr/>
        </p:nvSpPr>
        <p:spPr>
          <a:xfrm>
            <a:off x="5943600" y="0"/>
            <a:ext cx="3200400" cy="4480560"/>
          </a:xfrm>
          <a:prstGeom prst="rect">
            <a:avLst/>
          </a:prstGeom>
          <a:solidFill>
            <a:srgbClr val="00408A"/>
          </a:solidFill>
          <a:ln w="12700">
            <a:solidFill>
              <a:srgbClr val="00408A"/>
            </a:solidFill>
            <a:prstDash val="solid"/>
          </a:ln>
        </p:spPr>
      </p:sp>
      <p:sp>
        <p:nvSpPr>
          <p:cNvPr id="4" name="Shape 2"/>
          <p:cNvSpPr/>
          <p:nvPr/>
        </p:nvSpPr>
        <p:spPr>
          <a:xfrm>
            <a:off x="0" y="0"/>
            <a:ext cx="9144000" cy="384048"/>
          </a:xfrm>
          <a:prstGeom prst="rect">
            <a:avLst/>
          </a:prstGeom>
          <a:solidFill>
            <a:srgbClr val="003087"/>
          </a:solidFill>
          <a:ln w="12700">
            <a:solidFill>
              <a:srgbClr val="003087"/>
            </a:solidFill>
            <a:prstDash val="solid"/>
          </a:ln>
        </p:spPr>
      </p:sp>
      <p:sp>
        <p:nvSpPr>
          <p:cNvPr id="5" name="Text 3"/>
          <p:cNvSpPr/>
          <p:nvPr/>
        </p:nvSpPr>
        <p:spPr>
          <a:xfrm>
            <a:off x="137160" y="36576"/>
            <a:ext cx="640080" cy="310896"/>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6" name="Shape 4"/>
          <p:cNvSpPr/>
          <p:nvPr/>
        </p:nvSpPr>
        <p:spPr>
          <a:xfrm>
            <a:off x="804672" y="64008"/>
            <a:ext cx="18288" cy="237744"/>
          </a:xfrm>
          <a:prstGeom prst="rect">
            <a:avLst/>
          </a:prstGeom>
          <a:solidFill>
            <a:srgbClr val="41B6E6"/>
          </a:solidFill>
          <a:ln w="12700">
            <a:solidFill>
              <a:srgbClr val="41B6E6"/>
            </a:solidFill>
            <a:prstDash val="solid"/>
          </a:ln>
        </p:spPr>
      </p:sp>
      <p:sp>
        <p:nvSpPr>
          <p:cNvPr id="7" name="Text 5"/>
          <p:cNvSpPr/>
          <p:nvPr/>
        </p:nvSpPr>
        <p:spPr>
          <a:xfrm>
            <a:off x="868680" y="36576"/>
            <a:ext cx="8092440" cy="310896"/>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Shubham Patel — Group Leader | Group Summary  |  MBA Student</a:t>
            </a:r>
            <a:endParaRPr lang="en-US" sz="900" dirty="0"/>
          </a:p>
        </p:txBody>
      </p:sp>
      <p:sp>
        <p:nvSpPr>
          <p:cNvPr id="8" name="Shape 6"/>
          <p:cNvSpPr/>
          <p:nvPr/>
        </p:nvSpPr>
        <p:spPr>
          <a:xfrm>
            <a:off x="0" y="4892040"/>
            <a:ext cx="9144000" cy="251460"/>
          </a:xfrm>
          <a:prstGeom prst="rect">
            <a:avLst/>
          </a:prstGeom>
          <a:solidFill>
            <a:srgbClr val="003087"/>
          </a:solidFill>
          <a:ln w="12700">
            <a:solidFill>
              <a:srgbClr val="003087"/>
            </a:solidFill>
            <a:prstDash val="solid"/>
          </a:ln>
        </p:spPr>
      </p:sp>
      <p:sp>
        <p:nvSpPr>
          <p:cNvPr id="9" name="Text 7"/>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10" name="Text 8"/>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28 / 28</a:t>
            </a:r>
            <a:endParaRPr lang="en-US" sz="750" dirty="0"/>
          </a:p>
        </p:txBody>
      </p:sp>
      <p:sp>
        <p:nvSpPr>
          <p:cNvPr id="11" name="Text 9"/>
          <p:cNvSpPr/>
          <p:nvPr/>
        </p:nvSpPr>
        <p:spPr>
          <a:xfrm>
            <a:off x="365760" y="475488"/>
            <a:ext cx="5303520" cy="274320"/>
          </a:xfrm>
          <a:prstGeom prst="rect">
            <a:avLst/>
          </a:prstGeom>
          <a:noFill/>
          <a:ln/>
        </p:spPr>
        <p:txBody>
          <a:bodyPr wrap="square" lIns="0" tIns="0" rIns="0" bIns="0" rtlCol="0" anchor="ctr"/>
          <a:lstStyle/>
          <a:p>
            <a:pPr marL="0" indent="0">
              <a:buNone/>
            </a:pPr>
            <a:r>
              <a:rPr lang="en-US" sz="1000" kern="0" spc="300" dirty="0">
                <a:solidFill>
                  <a:srgbClr val="41B6E6"/>
                </a:solidFill>
                <a:latin typeface="Calibri" pitchFamily="34" charset="0"/>
                <a:ea typeface="Calibri" pitchFamily="34" charset="-122"/>
                <a:cs typeface="Calibri" pitchFamily="34" charset="-120"/>
              </a:rPr>
              <a:t>CONCLUSION</a:t>
            </a:r>
            <a:endParaRPr lang="en-US" sz="1000" dirty="0"/>
          </a:p>
        </p:txBody>
      </p:sp>
      <p:sp>
        <p:nvSpPr>
          <p:cNvPr id="12" name="Text 10"/>
          <p:cNvSpPr/>
          <p:nvPr/>
        </p:nvSpPr>
        <p:spPr>
          <a:xfrm>
            <a:off x="365760" y="749808"/>
            <a:ext cx="5486400" cy="914400"/>
          </a:xfrm>
          <a:prstGeom prst="rect">
            <a:avLst/>
          </a:prstGeom>
          <a:noFill/>
          <a:ln/>
        </p:spPr>
        <p:txBody>
          <a:bodyPr wrap="square" lIns="0" tIns="0" rIns="0" bIns="0"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Key Findings &amp;</a:t>
            </a:r>
            <a:endParaRPr lang="en-US" sz="2600" dirty="0"/>
          </a:p>
          <a:p>
            <a:pPr marL="0" indent="0">
              <a:buNone/>
            </a:pPr>
            <a:r>
              <a:rPr lang="en-US" sz="2600" b="1" dirty="0">
                <a:solidFill>
                  <a:srgbClr val="FFFFFF"/>
                </a:solidFill>
                <a:latin typeface="Calibri" pitchFamily="34" charset="0"/>
                <a:ea typeface="Calibri" pitchFamily="34" charset="-122"/>
                <a:cs typeface="Calibri" pitchFamily="34" charset="-120"/>
              </a:rPr>
              <a:t>Group Recommendations</a:t>
            </a:r>
            <a:endParaRPr lang="en-US" sz="2600" dirty="0"/>
          </a:p>
        </p:txBody>
      </p:sp>
      <p:sp>
        <p:nvSpPr>
          <p:cNvPr id="13" name="Shape 11"/>
          <p:cNvSpPr/>
          <p:nvPr/>
        </p:nvSpPr>
        <p:spPr>
          <a:xfrm>
            <a:off x="365760" y="1664208"/>
            <a:ext cx="3200400" cy="36576"/>
          </a:xfrm>
          <a:prstGeom prst="rect">
            <a:avLst/>
          </a:prstGeom>
          <a:solidFill>
            <a:srgbClr val="41B6E6"/>
          </a:solidFill>
          <a:ln w="12700">
            <a:solidFill>
              <a:srgbClr val="41B6E6"/>
            </a:solidFill>
            <a:prstDash val="solid"/>
          </a:ln>
        </p:spPr>
      </p:sp>
      <p:sp>
        <p:nvSpPr>
          <p:cNvPr id="14" name="Shape 12"/>
          <p:cNvSpPr/>
          <p:nvPr/>
        </p:nvSpPr>
        <p:spPr>
          <a:xfrm>
            <a:off x="365760" y="1828800"/>
            <a:ext cx="54864" cy="411480"/>
          </a:xfrm>
          <a:prstGeom prst="rect">
            <a:avLst/>
          </a:prstGeom>
          <a:solidFill>
            <a:srgbClr val="FFB81C"/>
          </a:solidFill>
          <a:ln w="12700">
            <a:solidFill>
              <a:srgbClr val="FFB81C"/>
            </a:solidFill>
            <a:prstDash val="solid"/>
          </a:ln>
        </p:spPr>
      </p:sp>
      <p:sp>
        <p:nvSpPr>
          <p:cNvPr id="15" name="Text 13"/>
          <p:cNvSpPr/>
          <p:nvPr/>
        </p:nvSpPr>
        <p:spPr>
          <a:xfrm>
            <a:off x="548640" y="1828800"/>
            <a:ext cx="5212080" cy="438912"/>
          </a:xfrm>
          <a:prstGeom prst="rect">
            <a:avLst/>
          </a:prstGeom>
          <a:noFill/>
          <a:ln/>
        </p:spPr>
        <p:txBody>
          <a:bodyPr wrap="square" lIns="0" tIns="0" rIns="0" bIns="0" rtlCol="0" anchor="ctr"/>
          <a:lstStyle/>
          <a:p>
            <a:pPr marL="0" indent="0">
              <a:buNone/>
            </a:pPr>
            <a:r>
              <a:rPr lang="en-US" sz="1050" dirty="0">
                <a:solidFill>
                  <a:srgbClr val="FFFFFF"/>
                </a:solidFill>
                <a:latin typeface="Calibri" pitchFamily="34" charset="0"/>
                <a:ea typeface="Calibri" pitchFamily="34" charset="-122"/>
                <a:cs typeface="Calibri" pitchFamily="34" charset="-120"/>
              </a:rPr>
              <a:t>The NHS faces a structural recruitment crisis of 112,000+ vacancies underpinned by policy failure, pay inadequacy, and process inefficiency.</a:t>
            </a:r>
            <a:endParaRPr lang="en-US" sz="1050" dirty="0"/>
          </a:p>
        </p:txBody>
      </p:sp>
      <p:sp>
        <p:nvSpPr>
          <p:cNvPr id="16" name="Shape 14"/>
          <p:cNvSpPr/>
          <p:nvPr/>
        </p:nvSpPr>
        <p:spPr>
          <a:xfrm>
            <a:off x="365760" y="2395728"/>
            <a:ext cx="54864" cy="411480"/>
          </a:xfrm>
          <a:prstGeom prst="rect">
            <a:avLst/>
          </a:prstGeom>
          <a:solidFill>
            <a:srgbClr val="FFB81C"/>
          </a:solidFill>
          <a:ln w="12700">
            <a:solidFill>
              <a:srgbClr val="FFB81C"/>
            </a:solidFill>
            <a:prstDash val="solid"/>
          </a:ln>
        </p:spPr>
      </p:sp>
      <p:sp>
        <p:nvSpPr>
          <p:cNvPr id="17" name="Text 15"/>
          <p:cNvSpPr/>
          <p:nvPr/>
        </p:nvSpPr>
        <p:spPr>
          <a:xfrm>
            <a:off x="548640" y="2395728"/>
            <a:ext cx="5212080" cy="438912"/>
          </a:xfrm>
          <a:prstGeom prst="rect">
            <a:avLst/>
          </a:prstGeom>
          <a:noFill/>
          <a:ln/>
        </p:spPr>
        <p:txBody>
          <a:bodyPr wrap="square" lIns="0" tIns="0" rIns="0" bIns="0" rtlCol="0" anchor="ctr"/>
          <a:lstStyle/>
          <a:p>
            <a:pPr marL="0" indent="0">
              <a:buNone/>
            </a:pPr>
            <a:r>
              <a:rPr lang="en-US" sz="1050" dirty="0">
                <a:solidFill>
                  <a:srgbClr val="FFFFFF"/>
                </a:solidFill>
                <a:latin typeface="Calibri" pitchFamily="34" charset="0"/>
                <a:ea typeface="Calibri" pitchFamily="34" charset="-122"/>
                <a:cs typeface="Calibri" pitchFamily="34" charset="-120"/>
              </a:rPr>
              <a:t>Root causes are systemic: interconnected policy, leadership, structural and cultural failures require integrated HRM solutions, not isolated fixes.</a:t>
            </a:r>
            <a:endParaRPr lang="en-US" sz="1050" dirty="0"/>
          </a:p>
        </p:txBody>
      </p:sp>
      <p:sp>
        <p:nvSpPr>
          <p:cNvPr id="18" name="Shape 16"/>
          <p:cNvSpPr/>
          <p:nvPr/>
        </p:nvSpPr>
        <p:spPr>
          <a:xfrm>
            <a:off x="365760" y="2962656"/>
            <a:ext cx="54864" cy="411480"/>
          </a:xfrm>
          <a:prstGeom prst="rect">
            <a:avLst/>
          </a:prstGeom>
          <a:solidFill>
            <a:srgbClr val="FFB81C"/>
          </a:solidFill>
          <a:ln w="12700">
            <a:solidFill>
              <a:srgbClr val="FFB81C"/>
            </a:solidFill>
            <a:prstDash val="solid"/>
          </a:ln>
        </p:spPr>
      </p:sp>
      <p:sp>
        <p:nvSpPr>
          <p:cNvPr id="19" name="Text 17"/>
          <p:cNvSpPr/>
          <p:nvPr/>
        </p:nvSpPr>
        <p:spPr>
          <a:xfrm>
            <a:off x="548640" y="2962656"/>
            <a:ext cx="5212080" cy="438912"/>
          </a:xfrm>
          <a:prstGeom prst="rect">
            <a:avLst/>
          </a:prstGeom>
          <a:noFill/>
          <a:ln/>
        </p:spPr>
        <p:txBody>
          <a:bodyPr wrap="square" lIns="0" tIns="0" rIns="0" bIns="0" rtlCol="0" anchor="ctr"/>
          <a:lstStyle/>
          <a:p>
            <a:pPr marL="0" indent="0">
              <a:buNone/>
            </a:pPr>
            <a:r>
              <a:rPr lang="en-US" sz="1050" dirty="0">
                <a:solidFill>
                  <a:srgbClr val="FFFFFF"/>
                </a:solidFill>
                <a:latin typeface="Calibri" pitchFamily="34" charset="0"/>
                <a:ea typeface="Calibri" pitchFamily="34" charset="-122"/>
                <a:cs typeface="Calibri" pitchFamily="34" charset="-120"/>
              </a:rPr>
              <a:t>Evidence-based recommendations across 4 pillars — strategic planning, EVP reform, process innovation, and inclusive pipelines — offer a viable transformation pathway.</a:t>
            </a:r>
            <a:endParaRPr lang="en-US" sz="1050" dirty="0"/>
          </a:p>
        </p:txBody>
      </p:sp>
      <p:sp>
        <p:nvSpPr>
          <p:cNvPr id="20" name="Shape 18"/>
          <p:cNvSpPr/>
          <p:nvPr/>
        </p:nvSpPr>
        <p:spPr>
          <a:xfrm>
            <a:off x="365760" y="3529584"/>
            <a:ext cx="54864" cy="411480"/>
          </a:xfrm>
          <a:prstGeom prst="rect">
            <a:avLst/>
          </a:prstGeom>
          <a:solidFill>
            <a:srgbClr val="FFB81C"/>
          </a:solidFill>
          <a:ln w="12700">
            <a:solidFill>
              <a:srgbClr val="FFB81C"/>
            </a:solidFill>
            <a:prstDash val="solid"/>
          </a:ln>
        </p:spPr>
      </p:sp>
      <p:sp>
        <p:nvSpPr>
          <p:cNvPr id="21" name="Text 19"/>
          <p:cNvSpPr/>
          <p:nvPr/>
        </p:nvSpPr>
        <p:spPr>
          <a:xfrm>
            <a:off x="548640" y="3529584"/>
            <a:ext cx="5212080" cy="438912"/>
          </a:xfrm>
          <a:prstGeom prst="rect">
            <a:avLst/>
          </a:prstGeom>
          <a:noFill/>
          <a:ln/>
        </p:spPr>
        <p:txBody>
          <a:bodyPr wrap="square" lIns="0" tIns="0" rIns="0" bIns="0" rtlCol="0" anchor="ctr"/>
          <a:lstStyle/>
          <a:p>
            <a:pPr marL="0" indent="0">
              <a:buNone/>
            </a:pPr>
            <a:r>
              <a:rPr lang="en-US" sz="1050" dirty="0">
                <a:solidFill>
                  <a:srgbClr val="FFFFFF"/>
                </a:solidFill>
                <a:latin typeface="Calibri" pitchFamily="34" charset="0"/>
                <a:ea typeface="Calibri" pitchFamily="34" charset="-122"/>
                <a:cs typeface="Calibri" pitchFamily="34" charset="-120"/>
              </a:rPr>
              <a:t>Academic frameworks (Harvard HRM, Herzberg, SCCT, Psychological Contract) confirm that people-centred, values-driven HRM reform is the sustainable solution.</a:t>
            </a:r>
            <a:endParaRPr lang="en-US" sz="1050" dirty="0"/>
          </a:p>
        </p:txBody>
      </p:sp>
      <p:sp>
        <p:nvSpPr>
          <p:cNvPr id="22" name="Text 20"/>
          <p:cNvSpPr/>
          <p:nvPr/>
        </p:nvSpPr>
        <p:spPr>
          <a:xfrm>
            <a:off x="6126480" y="502920"/>
            <a:ext cx="2743200" cy="32004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Key Statistics</a:t>
            </a:r>
            <a:endParaRPr lang="en-US" sz="1300" dirty="0"/>
          </a:p>
        </p:txBody>
      </p:sp>
      <p:sp>
        <p:nvSpPr>
          <p:cNvPr id="23" name="Shape 21"/>
          <p:cNvSpPr/>
          <p:nvPr/>
        </p:nvSpPr>
        <p:spPr>
          <a:xfrm>
            <a:off x="6172200" y="960120"/>
            <a:ext cx="1298448" cy="1188720"/>
          </a:xfrm>
          <a:prstGeom prst="rect">
            <a:avLst/>
          </a:prstGeom>
          <a:solidFill>
            <a:srgbClr val="004FAB"/>
          </a:solidFill>
          <a:ln w="12700">
            <a:solidFill>
              <a:srgbClr val="41B6E6"/>
            </a:solidFill>
            <a:prstDash val="solid"/>
          </a:ln>
        </p:spPr>
      </p:sp>
      <p:sp>
        <p:nvSpPr>
          <p:cNvPr id="24" name="Text 22"/>
          <p:cNvSpPr/>
          <p:nvPr/>
        </p:nvSpPr>
        <p:spPr>
          <a:xfrm>
            <a:off x="6172200" y="1143000"/>
            <a:ext cx="1298448" cy="502920"/>
          </a:xfrm>
          <a:prstGeom prst="rect">
            <a:avLst/>
          </a:prstGeom>
          <a:noFill/>
          <a:ln/>
        </p:spPr>
        <p:txBody>
          <a:bodyPr wrap="square" lIns="0" tIns="0" rIns="0" bIns="0" rtlCol="0" anchor="ctr"/>
          <a:lstStyle/>
          <a:p>
            <a:pPr marL="0" indent="0" algn="ctr">
              <a:buNone/>
            </a:pPr>
            <a:r>
              <a:rPr lang="en-US" sz="2200" b="1" dirty="0">
                <a:solidFill>
                  <a:srgbClr val="FFB81C"/>
                </a:solidFill>
                <a:latin typeface="Calibri" pitchFamily="34" charset="0"/>
                <a:ea typeface="Calibri" pitchFamily="34" charset="-122"/>
                <a:cs typeface="Calibri" pitchFamily="34" charset="-120"/>
              </a:rPr>
              <a:t>112,000+</a:t>
            </a:r>
            <a:endParaRPr lang="en-US" sz="2200" dirty="0"/>
          </a:p>
        </p:txBody>
      </p:sp>
      <p:sp>
        <p:nvSpPr>
          <p:cNvPr id="25" name="Text 23"/>
          <p:cNvSpPr/>
          <p:nvPr/>
        </p:nvSpPr>
        <p:spPr>
          <a:xfrm>
            <a:off x="6172200" y="1618488"/>
            <a:ext cx="1298448" cy="457200"/>
          </a:xfrm>
          <a:prstGeom prst="rect">
            <a:avLst/>
          </a:prstGeom>
          <a:noFill/>
          <a:ln/>
        </p:spPr>
        <p:txBody>
          <a:bodyPr wrap="square" lIns="0" tIns="0" rIns="0" bIns="0" rtlCol="0" anchor="ctr"/>
          <a:lstStyle/>
          <a:p>
            <a:pPr marL="0" indent="0" algn="ctr">
              <a:buNone/>
            </a:pPr>
            <a:r>
              <a:rPr lang="en-US" sz="850" dirty="0">
                <a:solidFill>
                  <a:srgbClr val="FFFFFF"/>
                </a:solidFill>
                <a:latin typeface="Calibri" pitchFamily="34" charset="0"/>
                <a:ea typeface="Calibri" pitchFamily="34" charset="-122"/>
                <a:cs typeface="Calibri" pitchFamily="34" charset="-120"/>
              </a:rPr>
              <a:t>NHS Vacancies</a:t>
            </a:r>
            <a:endParaRPr lang="en-US" sz="850" dirty="0"/>
          </a:p>
          <a:p>
            <a:pPr marL="0" indent="0" algn="ctr">
              <a:buNone/>
            </a:pPr>
            <a:r>
              <a:rPr lang="en-US" sz="850" dirty="0">
                <a:solidFill>
                  <a:srgbClr val="FFFFFF"/>
                </a:solidFill>
                <a:latin typeface="Calibri" pitchFamily="34" charset="0"/>
                <a:ea typeface="Calibri" pitchFamily="34" charset="-122"/>
                <a:cs typeface="Calibri" pitchFamily="34" charset="-120"/>
              </a:rPr>
              <a:t>(2023/24)</a:t>
            </a:r>
            <a:endParaRPr lang="en-US" sz="850" dirty="0"/>
          </a:p>
        </p:txBody>
      </p:sp>
      <p:sp>
        <p:nvSpPr>
          <p:cNvPr id="26" name="Shape 24"/>
          <p:cNvSpPr/>
          <p:nvPr/>
        </p:nvSpPr>
        <p:spPr>
          <a:xfrm>
            <a:off x="7589520" y="960120"/>
            <a:ext cx="1298448" cy="1188720"/>
          </a:xfrm>
          <a:prstGeom prst="rect">
            <a:avLst/>
          </a:prstGeom>
          <a:solidFill>
            <a:srgbClr val="004FAB"/>
          </a:solidFill>
          <a:ln w="12700">
            <a:solidFill>
              <a:srgbClr val="41B6E6"/>
            </a:solidFill>
            <a:prstDash val="solid"/>
          </a:ln>
        </p:spPr>
      </p:sp>
      <p:sp>
        <p:nvSpPr>
          <p:cNvPr id="27" name="Text 25"/>
          <p:cNvSpPr/>
          <p:nvPr/>
        </p:nvSpPr>
        <p:spPr>
          <a:xfrm>
            <a:off x="7589520" y="1143000"/>
            <a:ext cx="1298448" cy="502920"/>
          </a:xfrm>
          <a:prstGeom prst="rect">
            <a:avLst/>
          </a:prstGeom>
          <a:noFill/>
          <a:ln/>
        </p:spPr>
        <p:txBody>
          <a:bodyPr wrap="square" lIns="0" tIns="0" rIns="0" bIns="0" rtlCol="0" anchor="ctr"/>
          <a:lstStyle/>
          <a:p>
            <a:pPr marL="0" indent="0" algn="ctr">
              <a:buNone/>
            </a:pPr>
            <a:r>
              <a:rPr lang="en-US" sz="2200" b="1" dirty="0">
                <a:solidFill>
                  <a:srgbClr val="FFB81C"/>
                </a:solidFill>
                <a:latin typeface="Calibri" pitchFamily="34" charset="0"/>
                <a:ea typeface="Calibri" pitchFamily="34" charset="-122"/>
                <a:cs typeface="Calibri" pitchFamily="34" charset="-120"/>
              </a:rPr>
              <a:t>8.4%</a:t>
            </a:r>
            <a:endParaRPr lang="en-US" sz="2200" dirty="0"/>
          </a:p>
        </p:txBody>
      </p:sp>
      <p:sp>
        <p:nvSpPr>
          <p:cNvPr id="28" name="Text 26"/>
          <p:cNvSpPr/>
          <p:nvPr/>
        </p:nvSpPr>
        <p:spPr>
          <a:xfrm>
            <a:off x="7589520" y="1618488"/>
            <a:ext cx="1298448" cy="457200"/>
          </a:xfrm>
          <a:prstGeom prst="rect">
            <a:avLst/>
          </a:prstGeom>
          <a:noFill/>
          <a:ln/>
        </p:spPr>
        <p:txBody>
          <a:bodyPr wrap="square" lIns="0" tIns="0" rIns="0" bIns="0" rtlCol="0" anchor="ctr"/>
          <a:lstStyle/>
          <a:p>
            <a:pPr marL="0" indent="0" algn="ctr">
              <a:buNone/>
            </a:pPr>
            <a:r>
              <a:rPr lang="en-US" sz="850" dirty="0">
                <a:solidFill>
                  <a:srgbClr val="FFFFFF"/>
                </a:solidFill>
                <a:latin typeface="Calibri" pitchFamily="34" charset="0"/>
                <a:ea typeface="Calibri" pitchFamily="34" charset="-122"/>
                <a:cs typeface="Calibri" pitchFamily="34" charset="-120"/>
              </a:rPr>
              <a:t>Vacancy Rate</a:t>
            </a:r>
            <a:endParaRPr lang="en-US" sz="850" dirty="0"/>
          </a:p>
          <a:p>
            <a:pPr marL="0" indent="0" algn="ctr">
              <a:buNone/>
            </a:pPr>
            <a:r>
              <a:rPr lang="en-US" sz="850" dirty="0">
                <a:solidFill>
                  <a:srgbClr val="FFFFFF"/>
                </a:solidFill>
                <a:latin typeface="Calibri" pitchFamily="34" charset="0"/>
                <a:ea typeface="Calibri" pitchFamily="34" charset="-122"/>
                <a:cs typeface="Calibri" pitchFamily="34" charset="-120"/>
              </a:rPr>
              <a:t>(record high)</a:t>
            </a:r>
            <a:endParaRPr lang="en-US" sz="850" dirty="0"/>
          </a:p>
        </p:txBody>
      </p:sp>
      <p:sp>
        <p:nvSpPr>
          <p:cNvPr id="29" name="Shape 27"/>
          <p:cNvSpPr/>
          <p:nvPr/>
        </p:nvSpPr>
        <p:spPr>
          <a:xfrm>
            <a:off x="6172200" y="2331720"/>
            <a:ext cx="1298448" cy="1188720"/>
          </a:xfrm>
          <a:prstGeom prst="rect">
            <a:avLst/>
          </a:prstGeom>
          <a:solidFill>
            <a:srgbClr val="004FAB"/>
          </a:solidFill>
          <a:ln w="12700">
            <a:solidFill>
              <a:srgbClr val="41B6E6"/>
            </a:solidFill>
            <a:prstDash val="solid"/>
          </a:ln>
        </p:spPr>
      </p:sp>
      <p:sp>
        <p:nvSpPr>
          <p:cNvPr id="30" name="Text 28"/>
          <p:cNvSpPr/>
          <p:nvPr/>
        </p:nvSpPr>
        <p:spPr>
          <a:xfrm>
            <a:off x="6172200" y="2514600"/>
            <a:ext cx="1298448" cy="502920"/>
          </a:xfrm>
          <a:prstGeom prst="rect">
            <a:avLst/>
          </a:prstGeom>
          <a:noFill/>
          <a:ln/>
        </p:spPr>
        <p:txBody>
          <a:bodyPr wrap="square" lIns="0" tIns="0" rIns="0" bIns="0" rtlCol="0" anchor="ctr"/>
          <a:lstStyle/>
          <a:p>
            <a:pPr marL="0" indent="0" algn="ctr">
              <a:buNone/>
            </a:pPr>
            <a:r>
              <a:rPr lang="en-US" sz="2200" b="1" dirty="0">
                <a:solidFill>
                  <a:srgbClr val="FFB81C"/>
                </a:solidFill>
                <a:latin typeface="Calibri" pitchFamily="34" charset="0"/>
                <a:ea typeface="Calibri" pitchFamily="34" charset="-122"/>
                <a:cs typeface="Calibri" pitchFamily="34" charset="-120"/>
              </a:rPr>
              <a:t>£3.2bn</a:t>
            </a:r>
            <a:endParaRPr lang="en-US" sz="2200" dirty="0"/>
          </a:p>
        </p:txBody>
      </p:sp>
      <p:sp>
        <p:nvSpPr>
          <p:cNvPr id="31" name="Text 29"/>
          <p:cNvSpPr/>
          <p:nvPr/>
        </p:nvSpPr>
        <p:spPr>
          <a:xfrm>
            <a:off x="6172200" y="2990088"/>
            <a:ext cx="1298448" cy="457200"/>
          </a:xfrm>
          <a:prstGeom prst="rect">
            <a:avLst/>
          </a:prstGeom>
          <a:noFill/>
          <a:ln/>
        </p:spPr>
        <p:txBody>
          <a:bodyPr wrap="square" lIns="0" tIns="0" rIns="0" bIns="0" rtlCol="0" anchor="ctr"/>
          <a:lstStyle/>
          <a:p>
            <a:pPr marL="0" indent="0" algn="ctr">
              <a:buNone/>
            </a:pPr>
            <a:r>
              <a:rPr lang="en-US" sz="850" dirty="0">
                <a:solidFill>
                  <a:srgbClr val="FFFFFF"/>
                </a:solidFill>
                <a:latin typeface="Calibri" pitchFamily="34" charset="0"/>
                <a:ea typeface="Calibri" pitchFamily="34" charset="-122"/>
                <a:cs typeface="Calibri" pitchFamily="34" charset="-120"/>
              </a:rPr>
              <a:t>Locum/Agency</a:t>
            </a:r>
            <a:endParaRPr lang="en-US" sz="850" dirty="0"/>
          </a:p>
          <a:p>
            <a:pPr marL="0" indent="0" algn="ctr">
              <a:buNone/>
            </a:pPr>
            <a:r>
              <a:rPr lang="en-US" sz="850" dirty="0">
                <a:solidFill>
                  <a:srgbClr val="FFFFFF"/>
                </a:solidFill>
                <a:latin typeface="Calibri" pitchFamily="34" charset="0"/>
                <a:ea typeface="Calibri" pitchFamily="34" charset="-122"/>
                <a:cs typeface="Calibri" pitchFamily="34" charset="-120"/>
              </a:rPr>
              <a:t>Spend 2023</a:t>
            </a:r>
            <a:endParaRPr lang="en-US" sz="850" dirty="0"/>
          </a:p>
        </p:txBody>
      </p:sp>
      <p:sp>
        <p:nvSpPr>
          <p:cNvPr id="32" name="Shape 30"/>
          <p:cNvSpPr/>
          <p:nvPr/>
        </p:nvSpPr>
        <p:spPr>
          <a:xfrm>
            <a:off x="7589520" y="2331720"/>
            <a:ext cx="1298448" cy="1188720"/>
          </a:xfrm>
          <a:prstGeom prst="rect">
            <a:avLst/>
          </a:prstGeom>
          <a:solidFill>
            <a:srgbClr val="004FAB"/>
          </a:solidFill>
          <a:ln w="12700">
            <a:solidFill>
              <a:srgbClr val="41B6E6"/>
            </a:solidFill>
            <a:prstDash val="solid"/>
          </a:ln>
        </p:spPr>
      </p:sp>
      <p:sp>
        <p:nvSpPr>
          <p:cNvPr id="33" name="Text 31"/>
          <p:cNvSpPr/>
          <p:nvPr/>
        </p:nvSpPr>
        <p:spPr>
          <a:xfrm>
            <a:off x="7589520" y="2514600"/>
            <a:ext cx="1298448" cy="502920"/>
          </a:xfrm>
          <a:prstGeom prst="rect">
            <a:avLst/>
          </a:prstGeom>
          <a:noFill/>
          <a:ln/>
        </p:spPr>
        <p:txBody>
          <a:bodyPr wrap="square" lIns="0" tIns="0" rIns="0" bIns="0" rtlCol="0" anchor="ctr"/>
          <a:lstStyle/>
          <a:p>
            <a:pPr marL="0" indent="0" algn="ctr">
              <a:buNone/>
            </a:pPr>
            <a:r>
              <a:rPr lang="en-US" sz="2200" b="1" dirty="0">
                <a:solidFill>
                  <a:srgbClr val="FFB81C"/>
                </a:solidFill>
                <a:latin typeface="Calibri" pitchFamily="34" charset="0"/>
                <a:ea typeface="Calibri" pitchFamily="34" charset="-122"/>
                <a:cs typeface="Calibri" pitchFamily="34" charset="-120"/>
              </a:rPr>
              <a:t>360,000</a:t>
            </a:r>
            <a:endParaRPr lang="en-US" sz="2200" dirty="0"/>
          </a:p>
        </p:txBody>
      </p:sp>
      <p:sp>
        <p:nvSpPr>
          <p:cNvPr id="34" name="Text 32"/>
          <p:cNvSpPr/>
          <p:nvPr/>
        </p:nvSpPr>
        <p:spPr>
          <a:xfrm>
            <a:off x="7589520" y="2990088"/>
            <a:ext cx="1298448" cy="457200"/>
          </a:xfrm>
          <a:prstGeom prst="rect">
            <a:avLst/>
          </a:prstGeom>
          <a:noFill/>
          <a:ln/>
        </p:spPr>
        <p:txBody>
          <a:bodyPr wrap="square" lIns="0" tIns="0" rIns="0" bIns="0" rtlCol="0" anchor="ctr"/>
          <a:lstStyle/>
          <a:p>
            <a:pPr marL="0" indent="0" algn="ctr">
              <a:buNone/>
            </a:pPr>
            <a:r>
              <a:rPr lang="en-US" sz="850" dirty="0">
                <a:solidFill>
                  <a:srgbClr val="FFFFFF"/>
                </a:solidFill>
                <a:latin typeface="Calibri" pitchFamily="34" charset="0"/>
                <a:ea typeface="Calibri" pitchFamily="34" charset="-122"/>
                <a:cs typeface="Calibri" pitchFamily="34" charset="-120"/>
              </a:rPr>
              <a:t>Projected gap</a:t>
            </a:r>
            <a:endParaRPr lang="en-US" sz="850" dirty="0"/>
          </a:p>
          <a:p>
            <a:pPr marL="0" indent="0" algn="ctr">
              <a:buNone/>
            </a:pPr>
            <a:r>
              <a:rPr lang="en-US" sz="850" dirty="0">
                <a:solidFill>
                  <a:srgbClr val="FFFFFF"/>
                </a:solidFill>
                <a:latin typeface="Calibri" pitchFamily="34" charset="0"/>
                <a:ea typeface="Calibri" pitchFamily="34" charset="-122"/>
                <a:cs typeface="Calibri" pitchFamily="34" charset="-120"/>
              </a:rPr>
              <a:t>by 2036/37</a:t>
            </a:r>
            <a:endParaRPr lang="en-US" sz="850" dirty="0"/>
          </a:p>
        </p:txBody>
      </p:sp>
      <p:sp>
        <p:nvSpPr>
          <p:cNvPr id="35" name="Text 33"/>
          <p:cNvSpPr/>
          <p:nvPr/>
        </p:nvSpPr>
        <p:spPr>
          <a:xfrm>
            <a:off x="365760" y="4498848"/>
            <a:ext cx="8412480" cy="256032"/>
          </a:xfrm>
          <a:prstGeom prst="rect">
            <a:avLst/>
          </a:prstGeom>
          <a:noFill/>
          <a:ln/>
        </p:spPr>
        <p:txBody>
          <a:bodyPr wrap="square" lIns="0" tIns="0" rIns="0" bIns="0" rtlCol="0" anchor="ctr"/>
          <a:lstStyle/>
          <a:p>
            <a:pPr marL="0" indent="0" algn="ctr">
              <a:buNone/>
            </a:pPr>
            <a:r>
              <a:rPr lang="en-US" sz="1200" i="1" dirty="0">
                <a:solidFill>
                  <a:srgbClr val="FFFFFF"/>
                </a:solidFill>
                <a:latin typeface="Calibri" pitchFamily="34" charset="0"/>
                <a:ea typeface="Calibri" pitchFamily="34" charset="-122"/>
                <a:cs typeface="Calibri" pitchFamily="34" charset="-120"/>
              </a:rPr>
              <a:t>Thank you for your attention</a:t>
            </a:r>
            <a:endParaRPr lang="en-US" sz="12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2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475488"/>
          </a:xfrm>
          <a:prstGeom prst="rect">
            <a:avLst/>
          </a:prstGeom>
          <a:solidFill>
            <a:srgbClr val="003087"/>
          </a:solidFill>
          <a:ln w="12700">
            <a:solidFill>
              <a:srgbClr val="003087"/>
            </a:solidFill>
            <a:prstDash val="solid"/>
          </a:ln>
        </p:spPr>
      </p:sp>
      <p:sp>
        <p:nvSpPr>
          <p:cNvPr id="3" name="Text 1"/>
          <p:cNvSpPr/>
          <p:nvPr/>
        </p:nvSpPr>
        <p:spPr>
          <a:xfrm>
            <a:off x="137160" y="73152"/>
            <a:ext cx="731520" cy="329184"/>
          </a:xfrm>
          <a:prstGeom prst="rect">
            <a:avLst/>
          </a:prstGeom>
          <a:noFill/>
          <a:ln/>
        </p:spPr>
        <p:txBody>
          <a:bodyPr wrap="square" lIns="0" tIns="0" rIns="0" bIns="0" rtlCol="0" anchor="ctr"/>
          <a:lstStyle/>
          <a:p>
            <a:pPr marL="0" indent="0">
              <a:buNone/>
            </a:pPr>
            <a:r>
              <a:rPr lang="en-US" sz="1600" b="1" dirty="0">
                <a:solidFill>
                  <a:srgbClr val="FFFFFF"/>
                </a:solidFill>
                <a:latin typeface="Arial Black" pitchFamily="34" charset="0"/>
                <a:ea typeface="Arial Black" pitchFamily="34" charset="-122"/>
                <a:cs typeface="Arial Black" pitchFamily="34" charset="-120"/>
              </a:rPr>
              <a:t>NHS</a:t>
            </a:r>
            <a:endParaRPr lang="en-US" sz="1600" dirty="0"/>
          </a:p>
        </p:txBody>
      </p:sp>
      <p:sp>
        <p:nvSpPr>
          <p:cNvPr id="4" name="Text 2"/>
          <p:cNvSpPr/>
          <p:nvPr/>
        </p:nvSpPr>
        <p:spPr>
          <a:xfrm>
            <a:off x="960120" y="73152"/>
            <a:ext cx="7955280" cy="329184"/>
          </a:xfrm>
          <a:prstGeom prst="rect">
            <a:avLst/>
          </a:prstGeom>
          <a:noFill/>
          <a:ln/>
        </p:spPr>
        <p:txBody>
          <a:bodyPr wrap="square" lIns="0" tIns="0" rIns="0" bIns="0" rtlCol="0" anchor="ctr"/>
          <a:lstStyle/>
          <a:p>
            <a:pPr marL="0" indent="0">
              <a:buNone/>
            </a:pPr>
            <a:r>
              <a:rPr lang="en-US" sz="900" dirty="0">
                <a:solidFill>
                  <a:srgbClr val="FFFFFF"/>
                </a:solidFill>
                <a:latin typeface="Calibri" pitchFamily="34" charset="0"/>
                <a:ea typeface="Calibri" pitchFamily="34" charset="-122"/>
                <a:cs typeface="Calibri" pitchFamily="34" charset="-120"/>
              </a:rPr>
              <a:t>References — All Group Members  |  UWTSD Harvard Referencing Style</a:t>
            </a:r>
            <a:endParaRPr lang="en-US" sz="900" dirty="0"/>
          </a:p>
        </p:txBody>
      </p:sp>
      <p:sp>
        <p:nvSpPr>
          <p:cNvPr id="5" name="Shape 3"/>
          <p:cNvSpPr/>
          <p:nvPr/>
        </p:nvSpPr>
        <p:spPr>
          <a:xfrm>
            <a:off x="0" y="4892040"/>
            <a:ext cx="9144000" cy="251460"/>
          </a:xfrm>
          <a:prstGeom prst="rect">
            <a:avLst/>
          </a:prstGeom>
          <a:solidFill>
            <a:srgbClr val="003087"/>
          </a:solidFill>
          <a:ln w="12700">
            <a:solidFill>
              <a:srgbClr val="003087"/>
            </a:solidFill>
            <a:prstDash val="solid"/>
          </a:ln>
        </p:spPr>
      </p:sp>
      <p:sp>
        <p:nvSpPr>
          <p:cNvPr id="6" name="Text 4"/>
          <p:cNvSpPr/>
          <p:nvPr/>
        </p:nvSpPr>
        <p:spPr>
          <a:xfrm>
            <a:off x="182880" y="4901184"/>
            <a:ext cx="7772400" cy="228600"/>
          </a:xfrm>
          <a:prstGeom prst="rect">
            <a:avLst/>
          </a:prstGeom>
          <a:noFill/>
          <a:ln/>
        </p:spPr>
        <p:txBody>
          <a:bodyPr wrap="square" lIns="0" tIns="0" rIns="0" bIns="0" rtlCol="0" anchor="ctr"/>
          <a:lstStyle/>
          <a:p>
            <a:pPr marL="0" indent="0">
              <a:buNone/>
            </a:pPr>
            <a:r>
              <a:rPr lang="en-US" sz="750" dirty="0">
                <a:solidFill>
                  <a:srgbClr val="FFFFFF"/>
                </a:solidFill>
                <a:latin typeface="Calibri" pitchFamily="34" charset="0"/>
                <a:ea typeface="Calibri" pitchFamily="34" charset="-122"/>
                <a:cs typeface="Calibri" pitchFamily="34" charset="-120"/>
              </a:rPr>
              <a:t>Human Capital Management — NHS Recruitment | LCMB7023 | University of Wales Trinity Saint David</a:t>
            </a:r>
            <a:endParaRPr lang="en-US" sz="750" dirty="0"/>
          </a:p>
        </p:txBody>
      </p:sp>
      <p:sp>
        <p:nvSpPr>
          <p:cNvPr id="7" name="Text 5"/>
          <p:cNvSpPr/>
          <p:nvPr/>
        </p:nvSpPr>
        <p:spPr>
          <a:xfrm>
            <a:off x="8046720" y="4901184"/>
            <a:ext cx="914400" cy="228600"/>
          </a:xfrm>
          <a:prstGeom prst="rect">
            <a:avLst/>
          </a:prstGeom>
          <a:noFill/>
          <a:ln/>
        </p:spPr>
        <p:txBody>
          <a:bodyPr wrap="square" lIns="0" tIns="0" rIns="0" bIns="0" rtlCol="0" anchor="ctr"/>
          <a:lstStyle/>
          <a:p>
            <a:pPr marL="0" indent="0" algn="r">
              <a:buNone/>
            </a:pPr>
            <a:r>
              <a:rPr lang="en-US" sz="750" dirty="0">
                <a:solidFill>
                  <a:srgbClr val="FFFFFF"/>
                </a:solidFill>
                <a:latin typeface="Calibri" pitchFamily="34" charset="0"/>
                <a:ea typeface="Calibri" pitchFamily="34" charset="-122"/>
                <a:cs typeface="Calibri" pitchFamily="34" charset="-120"/>
              </a:rPr>
              <a:t>29 / 28</a:t>
            </a:r>
            <a:endParaRPr lang="en-US" sz="750" dirty="0"/>
          </a:p>
        </p:txBody>
      </p:sp>
      <p:sp>
        <p:nvSpPr>
          <p:cNvPr id="8" name="Text 6"/>
          <p:cNvSpPr/>
          <p:nvPr/>
        </p:nvSpPr>
        <p:spPr>
          <a:xfrm>
            <a:off x="365760" y="566928"/>
            <a:ext cx="8412480" cy="457200"/>
          </a:xfrm>
          <a:prstGeom prst="rect">
            <a:avLst/>
          </a:prstGeom>
          <a:noFill/>
          <a:ln/>
        </p:spPr>
        <p:txBody>
          <a:bodyPr wrap="square" lIns="0" tIns="0" rIns="0" bIns="0" rtlCol="0" anchor="ctr"/>
          <a:lstStyle/>
          <a:p>
            <a:pPr marL="0" indent="0">
              <a:buNone/>
            </a:pPr>
            <a:r>
              <a:rPr lang="en-US" sz="2200" b="1" dirty="0">
                <a:solidFill>
                  <a:srgbClr val="003087"/>
                </a:solidFill>
                <a:latin typeface="Calibri" pitchFamily="34" charset="0"/>
                <a:ea typeface="Calibri" pitchFamily="34" charset="-122"/>
                <a:cs typeface="Calibri" pitchFamily="34" charset="-120"/>
              </a:rPr>
              <a:t>References</a:t>
            </a:r>
            <a:endParaRPr lang="en-US" sz="2200" dirty="0"/>
          </a:p>
        </p:txBody>
      </p:sp>
      <p:sp>
        <p:nvSpPr>
          <p:cNvPr id="9" name="Shape 7"/>
          <p:cNvSpPr/>
          <p:nvPr/>
        </p:nvSpPr>
        <p:spPr>
          <a:xfrm>
            <a:off x="365760" y="1005840"/>
            <a:ext cx="1828800" cy="36576"/>
          </a:xfrm>
          <a:prstGeom prst="rect">
            <a:avLst/>
          </a:prstGeom>
          <a:solidFill>
            <a:srgbClr val="41B6E6"/>
          </a:solidFill>
          <a:ln w="12700">
            <a:solidFill>
              <a:srgbClr val="41B6E6"/>
            </a:solidFill>
            <a:prstDash val="solid"/>
          </a:ln>
        </p:spPr>
      </p:sp>
      <p:sp>
        <p:nvSpPr>
          <p:cNvPr id="10" name="Text 8"/>
          <p:cNvSpPr/>
          <p:nvPr/>
        </p:nvSpPr>
        <p:spPr>
          <a:xfrm>
            <a:off x="274320" y="1078992"/>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Bakker, A.B. and Demerouti, E. (2007) 'The Job Demands-Resources model: State of the art', Journal of Managerial Psychology, 22(3), pp. 309–328.</a:t>
            </a:r>
            <a:endParaRPr lang="en-US" sz="780" dirty="0"/>
          </a:p>
        </p:txBody>
      </p:sp>
      <p:sp>
        <p:nvSpPr>
          <p:cNvPr id="11" name="Text 9"/>
          <p:cNvSpPr/>
          <p:nvPr/>
        </p:nvSpPr>
        <p:spPr>
          <a:xfrm>
            <a:off x="274320" y="1440180"/>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Bass, B.M. and Avolio, B.J. (1994) Improving organizational effectiveness through transformational leadership. Thousand Oaks: SAGE.</a:t>
            </a:r>
            <a:endParaRPr lang="en-US" sz="780" dirty="0"/>
          </a:p>
        </p:txBody>
      </p:sp>
      <p:sp>
        <p:nvSpPr>
          <p:cNvPr id="12" name="Text 10"/>
          <p:cNvSpPr/>
          <p:nvPr/>
        </p:nvSpPr>
        <p:spPr>
          <a:xfrm>
            <a:off x="274320" y="1801368"/>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Beer, M. et al. (1984) Managing Human Assets. New York: Free Press.</a:t>
            </a:r>
            <a:endParaRPr lang="en-US" sz="780" dirty="0"/>
          </a:p>
        </p:txBody>
      </p:sp>
      <p:sp>
        <p:nvSpPr>
          <p:cNvPr id="13" name="Text 11"/>
          <p:cNvSpPr/>
          <p:nvPr/>
        </p:nvSpPr>
        <p:spPr>
          <a:xfrm>
            <a:off x="274320" y="2162556"/>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British Medical Association (BMA) (2023) NHS workforce crisis. London: BMA. Available at: https://www.bma.org.uk (Accessed: January 2025).</a:t>
            </a:r>
            <a:endParaRPr lang="en-US" sz="780" dirty="0"/>
          </a:p>
        </p:txBody>
      </p:sp>
      <p:sp>
        <p:nvSpPr>
          <p:cNvPr id="14" name="Text 12"/>
          <p:cNvSpPr/>
          <p:nvPr/>
        </p:nvSpPr>
        <p:spPr>
          <a:xfrm>
            <a:off x="274320" y="2523744"/>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CIPD (2023) Resourcing and talent planning survey 2023. London: CIPD.</a:t>
            </a:r>
            <a:endParaRPr lang="en-US" sz="780" dirty="0"/>
          </a:p>
        </p:txBody>
      </p:sp>
      <p:sp>
        <p:nvSpPr>
          <p:cNvPr id="15" name="Text 13"/>
          <p:cNvSpPr/>
          <p:nvPr/>
        </p:nvSpPr>
        <p:spPr>
          <a:xfrm>
            <a:off x="274320" y="2884932"/>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Deloitte (2022) Mental health and wellbeing in the workplace. London: Deloitte.</a:t>
            </a:r>
            <a:endParaRPr lang="en-US" sz="780" dirty="0"/>
          </a:p>
        </p:txBody>
      </p:sp>
      <p:sp>
        <p:nvSpPr>
          <p:cNvPr id="16" name="Text 14"/>
          <p:cNvSpPr/>
          <p:nvPr/>
        </p:nvSpPr>
        <p:spPr>
          <a:xfrm>
            <a:off x="274320" y="3246120"/>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Edmondson, A. (1999) 'Psychological safety and learning behaviour in work teams', Administrative Science Quarterly, 44(2), pp. 350–383.</a:t>
            </a:r>
            <a:endParaRPr lang="en-US" sz="780" dirty="0"/>
          </a:p>
        </p:txBody>
      </p:sp>
      <p:sp>
        <p:nvSpPr>
          <p:cNvPr id="17" name="Text 15"/>
          <p:cNvSpPr/>
          <p:nvPr/>
        </p:nvSpPr>
        <p:spPr>
          <a:xfrm>
            <a:off x="274320" y="3607308"/>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Fombrun, C., Tichy, N. and Devanna, M. (1984) Strategic Human Resource Management. New York: Wiley.</a:t>
            </a:r>
            <a:endParaRPr lang="en-US" sz="780" dirty="0"/>
          </a:p>
        </p:txBody>
      </p:sp>
      <p:sp>
        <p:nvSpPr>
          <p:cNvPr id="18" name="Text 16"/>
          <p:cNvSpPr/>
          <p:nvPr/>
        </p:nvSpPr>
        <p:spPr>
          <a:xfrm>
            <a:off x="274320" y="3968496"/>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General Medical Council (GMC) (2023) The state of medical education and practice in the UK. Manchester: GMC.</a:t>
            </a:r>
            <a:endParaRPr lang="en-US" sz="780" dirty="0"/>
          </a:p>
        </p:txBody>
      </p:sp>
      <p:sp>
        <p:nvSpPr>
          <p:cNvPr id="19" name="Text 17"/>
          <p:cNvSpPr/>
          <p:nvPr/>
        </p:nvSpPr>
        <p:spPr>
          <a:xfrm>
            <a:off x="274320" y="4329684"/>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Health Education England (HEE) (2023) NHS Long-Term Workforce Plan. London: HEE.</a:t>
            </a:r>
            <a:endParaRPr lang="en-US" sz="780" dirty="0"/>
          </a:p>
        </p:txBody>
      </p:sp>
      <p:sp>
        <p:nvSpPr>
          <p:cNvPr id="20" name="Text 18"/>
          <p:cNvSpPr/>
          <p:nvPr/>
        </p:nvSpPr>
        <p:spPr>
          <a:xfrm>
            <a:off x="4663440" y="1078992"/>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Herzberg, F. (1959) The Motivation to Work. New York: Wiley.</a:t>
            </a:r>
            <a:endParaRPr lang="en-US" sz="780" dirty="0"/>
          </a:p>
        </p:txBody>
      </p:sp>
      <p:sp>
        <p:nvSpPr>
          <p:cNvPr id="21" name="Text 19"/>
          <p:cNvSpPr/>
          <p:nvPr/>
        </p:nvSpPr>
        <p:spPr>
          <a:xfrm>
            <a:off x="4663440" y="1440180"/>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King's Fund (2023) NHS workforce: our position. London: The King's Fund.</a:t>
            </a:r>
            <a:endParaRPr lang="en-US" sz="780" dirty="0"/>
          </a:p>
        </p:txBody>
      </p:sp>
      <p:sp>
        <p:nvSpPr>
          <p:cNvPr id="22" name="Text 20"/>
          <p:cNvSpPr/>
          <p:nvPr/>
        </p:nvSpPr>
        <p:spPr>
          <a:xfrm>
            <a:off x="4663440" y="1801368"/>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Lent, R.W., Brown, S.D. and Hackett, G. (1994) 'Toward a unifying social cognitive theory of career and academic interest', Journal of Vocational Behaviour, 45(1), pp. 79–122.</a:t>
            </a:r>
            <a:endParaRPr lang="en-US" sz="780" dirty="0"/>
          </a:p>
        </p:txBody>
      </p:sp>
      <p:sp>
        <p:nvSpPr>
          <p:cNvPr id="23" name="Text 21"/>
          <p:cNvSpPr/>
          <p:nvPr/>
        </p:nvSpPr>
        <p:spPr>
          <a:xfrm>
            <a:off x="4663440" y="2162556"/>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NHS Digital (2023) NHS Workforce Statistics. Leeds: NHS Digital.</a:t>
            </a:r>
            <a:endParaRPr lang="en-US" sz="780" dirty="0"/>
          </a:p>
        </p:txBody>
      </p:sp>
      <p:sp>
        <p:nvSpPr>
          <p:cNvPr id="24" name="Text 22"/>
          <p:cNvSpPr/>
          <p:nvPr/>
        </p:nvSpPr>
        <p:spPr>
          <a:xfrm>
            <a:off x="4663440" y="2523744"/>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NHS England (2024) NHS Vacancy Statistics England. London: NHS England.</a:t>
            </a:r>
            <a:endParaRPr lang="en-US" sz="780" dirty="0"/>
          </a:p>
        </p:txBody>
      </p:sp>
      <p:sp>
        <p:nvSpPr>
          <p:cNvPr id="25" name="Text 23"/>
          <p:cNvSpPr/>
          <p:nvPr/>
        </p:nvSpPr>
        <p:spPr>
          <a:xfrm>
            <a:off x="4663440" y="2884932"/>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NHS Staff Survey (2023) National NHS Staff Survey results 2023. London: Picker Institute.</a:t>
            </a:r>
            <a:endParaRPr lang="en-US" sz="780" dirty="0"/>
          </a:p>
        </p:txBody>
      </p:sp>
      <p:sp>
        <p:nvSpPr>
          <p:cNvPr id="26" name="Text 24"/>
          <p:cNvSpPr/>
          <p:nvPr/>
        </p:nvSpPr>
        <p:spPr>
          <a:xfrm>
            <a:off x="4663440" y="3246120"/>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Rousseau, D.M. (1989) 'Psychological and implied contracts in organisations', Employee Responsibilities and Rights Journal, 2(2), pp. 121–139.</a:t>
            </a:r>
            <a:endParaRPr lang="en-US" sz="780" dirty="0"/>
          </a:p>
        </p:txBody>
      </p:sp>
      <p:sp>
        <p:nvSpPr>
          <p:cNvPr id="27" name="Text 25"/>
          <p:cNvSpPr/>
          <p:nvPr/>
        </p:nvSpPr>
        <p:spPr>
          <a:xfrm>
            <a:off x="4663440" y="3607308"/>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Senge, P. (1990) The Fifth Discipline. New York: Doubleday.</a:t>
            </a:r>
            <a:endParaRPr lang="en-US" sz="780" dirty="0"/>
          </a:p>
        </p:txBody>
      </p:sp>
      <p:sp>
        <p:nvSpPr>
          <p:cNvPr id="28" name="Text 26"/>
          <p:cNvSpPr/>
          <p:nvPr/>
        </p:nvSpPr>
        <p:spPr>
          <a:xfrm>
            <a:off x="4663440" y="3968496"/>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West, M. and Coia, D. (2019) Caring for doctors, caring for patients. London: GMC.</a:t>
            </a:r>
            <a:endParaRPr lang="en-US" sz="780" dirty="0"/>
          </a:p>
        </p:txBody>
      </p:sp>
      <p:sp>
        <p:nvSpPr>
          <p:cNvPr id="29" name="Text 27"/>
          <p:cNvSpPr/>
          <p:nvPr/>
        </p:nvSpPr>
        <p:spPr>
          <a:xfrm>
            <a:off x="4663440" y="4329684"/>
            <a:ext cx="4297680" cy="347472"/>
          </a:xfrm>
          <a:prstGeom prst="rect">
            <a:avLst/>
          </a:prstGeom>
          <a:noFill/>
          <a:ln/>
        </p:spPr>
        <p:txBody>
          <a:bodyPr wrap="square" lIns="0" tIns="0" rIns="0" bIns="0" rtlCol="0" anchor="t"/>
          <a:lstStyle/>
          <a:p>
            <a:pPr marL="0" indent="0">
              <a:buNone/>
            </a:pPr>
            <a:r>
              <a:rPr lang="en-US" sz="780" dirty="0">
                <a:solidFill>
                  <a:srgbClr val="2C3E50"/>
                </a:solidFill>
                <a:latin typeface="Calibri" pitchFamily="34" charset="0"/>
                <a:ea typeface="Calibri" pitchFamily="34" charset="-122"/>
                <a:cs typeface="Calibri" pitchFamily="34" charset="-120"/>
              </a:rPr>
              <a:t>World Health Organization (WHO) (2023) Health Workforce Support and Safeguards List 2023. Geneva: WHO.</a:t>
            </a:r>
            <a:endParaRPr lang="en-US" sz="780" dirty="0"/>
          </a:p>
        </p:txBody>
      </p:sp>
    </p:spTree>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TM04033923[[fn=Depth]]</Template>
  <TotalTime>29</TotalTime>
  <Words>5060</Words>
  <Application>Microsoft Office PowerPoint</Application>
  <PresentationFormat>On-screen Show (16:9)</PresentationFormat>
  <Paragraphs>425</Paragraphs>
  <Slides>30</Slides>
  <Notes>29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Arial Black</vt:lpstr>
      <vt:lpstr>Calibri</vt:lpstr>
      <vt:lpstr>Corbel</vt:lpstr>
      <vt:lpstr>Depth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Recruitment: Human Capital Management Challenges</dc:title>
  <dc:subject>PptxGenJS Presentation</dc:subject>
  <dc:creator>PptxGenJS</dc:creator>
  <cp:lastModifiedBy>DELL</cp:lastModifiedBy>
  <cp:revision>3</cp:revision>
  <dcterms:created xsi:type="dcterms:W3CDTF">2026-03-27T15:36:49Z</dcterms:created>
  <dcterms:modified xsi:type="dcterms:W3CDTF">2026-04-05T00:44:33Z</dcterms:modified>
</cp:coreProperties>
</file>