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81" r:id="rId1"/>
  </p:sldMasterIdLst>
  <p:notesMasterIdLst>
    <p:notesMasterId r:id="rId24"/>
  </p:notesMasterIdLst>
  <p:sldIdLst>
    <p:sldId id="256" r:id="rId2"/>
    <p:sldId id="257" r:id="rId3"/>
    <p:sldId id="258" r:id="rId4"/>
    <p:sldId id="259" r:id="rId5"/>
    <p:sldId id="260" r:id="rId6"/>
    <p:sldId id="262" r:id="rId7"/>
    <p:sldId id="261" r:id="rId8"/>
    <p:sldId id="263" r:id="rId9"/>
    <p:sldId id="264" r:id="rId10"/>
    <p:sldId id="265" r:id="rId11"/>
    <p:sldId id="269" r:id="rId12"/>
    <p:sldId id="268" r:id="rId13"/>
    <p:sldId id="266" r:id="rId14"/>
    <p:sldId id="267" r:id="rId15"/>
    <p:sldId id="270" r:id="rId16"/>
    <p:sldId id="275" r:id="rId17"/>
    <p:sldId id="273" r:id="rId18"/>
    <p:sldId id="276" r:id="rId19"/>
    <p:sldId id="277" r:id="rId20"/>
    <p:sldId id="278" r:id="rId21"/>
    <p:sldId id="279" r:id="rId22"/>
    <p:sldId id="280"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A766190-9D5D-408C-BAEA-1B79CC8FC7F2}" v="197" dt="2026-08-11T12:48:17.68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96" d="100"/>
          <a:sy n="96" d="100"/>
        </p:scale>
        <p:origin x="13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aron Maureen McDermott (2243145)" userId="0fcc2545-5390-4ffd-8b69-f780ec1885dc" providerId="ADAL" clId="{A635423B-E8B5-4395-B834-0CE974F0A826}"/>
    <pc:docChg chg="undo custSel addSld delSld modSld sldOrd">
      <pc:chgData name="Sharon Maureen McDermott (2243145)" userId="0fcc2545-5390-4ffd-8b69-f780ec1885dc" providerId="ADAL" clId="{A635423B-E8B5-4395-B834-0CE974F0A826}" dt="2026-08-11T12:53:06.834" v="2429" actId="47"/>
      <pc:docMkLst>
        <pc:docMk/>
      </pc:docMkLst>
      <pc:sldChg chg="addSp delSp modSp mod">
        <pc:chgData name="Sharon Maureen McDermott (2243145)" userId="0fcc2545-5390-4ffd-8b69-f780ec1885dc" providerId="ADAL" clId="{A635423B-E8B5-4395-B834-0CE974F0A826}" dt="2026-08-10T08:58:03.148" v="345" actId="20577"/>
        <pc:sldMkLst>
          <pc:docMk/>
          <pc:sldMk cId="3725118200" sldId="257"/>
        </pc:sldMkLst>
        <pc:spChg chg="mod">
          <ac:chgData name="Sharon Maureen McDermott (2243145)" userId="0fcc2545-5390-4ffd-8b69-f780ec1885dc" providerId="ADAL" clId="{A635423B-E8B5-4395-B834-0CE974F0A826}" dt="2026-08-10T07:47:17.429" v="32" actId="1076"/>
          <ac:spMkLst>
            <pc:docMk/>
            <pc:sldMk cId="3725118200" sldId="257"/>
            <ac:spMk id="2" creationId="{6811A02C-4F3C-8E46-AB6B-97A03CFCB91D}"/>
          </ac:spMkLst>
        </pc:spChg>
        <pc:spChg chg="add mod">
          <ac:chgData name="Sharon Maureen McDermott (2243145)" userId="0fcc2545-5390-4ffd-8b69-f780ec1885dc" providerId="ADAL" clId="{A635423B-E8B5-4395-B834-0CE974F0A826}" dt="2026-08-10T08:31:02.335" v="229" actId="14100"/>
          <ac:spMkLst>
            <pc:docMk/>
            <pc:sldMk cId="3725118200" sldId="257"/>
            <ac:spMk id="4" creationId="{5073AA60-454C-C183-6767-BCAEF828F3E1}"/>
          </ac:spMkLst>
        </pc:spChg>
        <pc:spChg chg="add del mod">
          <ac:chgData name="Sharon Maureen McDermott (2243145)" userId="0fcc2545-5390-4ffd-8b69-f780ec1885dc" providerId="ADAL" clId="{A635423B-E8B5-4395-B834-0CE974F0A826}" dt="2026-08-10T08:32:10.052" v="234" actId="478"/>
          <ac:spMkLst>
            <pc:docMk/>
            <pc:sldMk cId="3725118200" sldId="257"/>
            <ac:spMk id="7" creationId="{7DB3EA39-FD17-1133-4B67-47CD619E0749}"/>
          </ac:spMkLst>
        </pc:spChg>
        <pc:spChg chg="mod">
          <ac:chgData name="Sharon Maureen McDermott (2243145)" userId="0fcc2545-5390-4ffd-8b69-f780ec1885dc" providerId="ADAL" clId="{A635423B-E8B5-4395-B834-0CE974F0A826}" dt="2026-08-10T08:58:03.148" v="345" actId="20577"/>
          <ac:spMkLst>
            <pc:docMk/>
            <pc:sldMk cId="3725118200" sldId="257"/>
            <ac:spMk id="8" creationId="{3183C89F-6F38-4438-A94E-BA057D6C8B13}"/>
          </ac:spMkLst>
        </pc:spChg>
        <pc:picChg chg="mod">
          <ac:chgData name="Sharon Maureen McDermott (2243145)" userId="0fcc2545-5390-4ffd-8b69-f780ec1885dc" providerId="ADAL" clId="{A635423B-E8B5-4395-B834-0CE974F0A826}" dt="2026-08-10T08:05:20.392" v="122" actId="14100"/>
          <ac:picMkLst>
            <pc:docMk/>
            <pc:sldMk cId="3725118200" sldId="257"/>
            <ac:picMk id="6" creationId="{1EB10F4D-2523-8051-9C4F-5AB918C58666}"/>
          </ac:picMkLst>
        </pc:picChg>
      </pc:sldChg>
      <pc:sldChg chg="modSp mod">
        <pc:chgData name="Sharon Maureen McDermott (2243145)" userId="0fcc2545-5390-4ffd-8b69-f780ec1885dc" providerId="ADAL" clId="{A635423B-E8B5-4395-B834-0CE974F0A826}" dt="2026-08-10T08:29:49.312" v="226" actId="255"/>
        <pc:sldMkLst>
          <pc:docMk/>
          <pc:sldMk cId="1766851629" sldId="258"/>
        </pc:sldMkLst>
        <pc:spChg chg="mod">
          <ac:chgData name="Sharon Maureen McDermott (2243145)" userId="0fcc2545-5390-4ffd-8b69-f780ec1885dc" providerId="ADAL" clId="{A635423B-E8B5-4395-B834-0CE974F0A826}" dt="2026-08-10T08:29:14.754" v="225" actId="20577"/>
          <ac:spMkLst>
            <pc:docMk/>
            <pc:sldMk cId="1766851629" sldId="258"/>
            <ac:spMk id="24" creationId="{2B313367-5AA9-2A51-6809-9991F928ED92}"/>
          </ac:spMkLst>
        </pc:spChg>
        <pc:spChg chg="mod">
          <ac:chgData name="Sharon Maureen McDermott (2243145)" userId="0fcc2545-5390-4ffd-8b69-f780ec1885dc" providerId="ADAL" clId="{A635423B-E8B5-4395-B834-0CE974F0A826}" dt="2026-08-10T08:29:49.312" v="226" actId="255"/>
          <ac:spMkLst>
            <pc:docMk/>
            <pc:sldMk cId="1766851629" sldId="258"/>
            <ac:spMk id="40" creationId="{A1309CD6-A42B-92D7-9962-3A1AC77162BA}"/>
          </ac:spMkLst>
        </pc:spChg>
      </pc:sldChg>
      <pc:sldChg chg="modSp mod">
        <pc:chgData name="Sharon Maureen McDermott (2243145)" userId="0fcc2545-5390-4ffd-8b69-f780ec1885dc" providerId="ADAL" clId="{A635423B-E8B5-4395-B834-0CE974F0A826}" dt="2026-08-10T10:43:38.757" v="437" actId="20577"/>
        <pc:sldMkLst>
          <pc:docMk/>
          <pc:sldMk cId="3916652742" sldId="259"/>
        </pc:sldMkLst>
        <pc:spChg chg="mod">
          <ac:chgData name="Sharon Maureen McDermott (2243145)" userId="0fcc2545-5390-4ffd-8b69-f780ec1885dc" providerId="ADAL" clId="{A635423B-E8B5-4395-B834-0CE974F0A826}" dt="2026-08-10T10:03:06.621" v="372" actId="20577"/>
          <ac:spMkLst>
            <pc:docMk/>
            <pc:sldMk cId="3916652742" sldId="259"/>
            <ac:spMk id="5" creationId="{E565B970-4904-F522-CA44-943C8092ABFC}"/>
          </ac:spMkLst>
        </pc:spChg>
        <pc:spChg chg="mod">
          <ac:chgData name="Sharon Maureen McDermott (2243145)" userId="0fcc2545-5390-4ffd-8b69-f780ec1885dc" providerId="ADAL" clId="{A635423B-E8B5-4395-B834-0CE974F0A826}" dt="2026-08-10T09:20:16.341" v="362" actId="14100"/>
          <ac:spMkLst>
            <pc:docMk/>
            <pc:sldMk cId="3916652742" sldId="259"/>
            <ac:spMk id="9" creationId="{AB880175-21A5-2D7E-DE83-24A8DFEE2DC3}"/>
          </ac:spMkLst>
        </pc:spChg>
        <pc:spChg chg="mod">
          <ac:chgData name="Sharon Maureen McDermott (2243145)" userId="0fcc2545-5390-4ffd-8b69-f780ec1885dc" providerId="ADAL" clId="{A635423B-E8B5-4395-B834-0CE974F0A826}" dt="2026-08-10T10:43:38.757" v="437" actId="20577"/>
          <ac:spMkLst>
            <pc:docMk/>
            <pc:sldMk cId="3916652742" sldId="259"/>
            <ac:spMk id="10" creationId="{9ECBF9FF-BAB6-5F06-9B51-6BF942587FCC}"/>
          </ac:spMkLst>
        </pc:spChg>
        <pc:spChg chg="mod">
          <ac:chgData name="Sharon Maureen McDermott (2243145)" userId="0fcc2545-5390-4ffd-8b69-f780ec1885dc" providerId="ADAL" clId="{A635423B-E8B5-4395-B834-0CE974F0A826}" dt="2026-08-10T10:04:27.983" v="380" actId="14100"/>
          <ac:spMkLst>
            <pc:docMk/>
            <pc:sldMk cId="3916652742" sldId="259"/>
            <ac:spMk id="11" creationId="{70739046-31F6-419E-E91E-3C1C4DB7F02D}"/>
          </ac:spMkLst>
        </pc:spChg>
        <pc:picChg chg="mod">
          <ac:chgData name="Sharon Maureen McDermott (2243145)" userId="0fcc2545-5390-4ffd-8b69-f780ec1885dc" providerId="ADAL" clId="{A635423B-E8B5-4395-B834-0CE974F0A826}" dt="2026-08-10T10:03:41.933" v="376" actId="14100"/>
          <ac:picMkLst>
            <pc:docMk/>
            <pc:sldMk cId="3916652742" sldId="259"/>
            <ac:picMk id="13" creationId="{5FE21322-8657-7402-BAC9-2CC2816F164A}"/>
          </ac:picMkLst>
        </pc:picChg>
      </pc:sldChg>
      <pc:sldChg chg="modSp mod">
        <pc:chgData name="Sharon Maureen McDermott (2243145)" userId="0fcc2545-5390-4ffd-8b69-f780ec1885dc" providerId="ADAL" clId="{A635423B-E8B5-4395-B834-0CE974F0A826}" dt="2026-08-10T11:04:45.705" v="535" actId="20577"/>
        <pc:sldMkLst>
          <pc:docMk/>
          <pc:sldMk cId="2968611896" sldId="260"/>
        </pc:sldMkLst>
        <pc:spChg chg="mod">
          <ac:chgData name="Sharon Maureen McDermott (2243145)" userId="0fcc2545-5390-4ffd-8b69-f780ec1885dc" providerId="ADAL" clId="{A635423B-E8B5-4395-B834-0CE974F0A826}" dt="2026-08-10T11:04:45.705" v="535" actId="20577"/>
          <ac:spMkLst>
            <pc:docMk/>
            <pc:sldMk cId="2968611896" sldId="260"/>
            <ac:spMk id="5" creationId="{7312C160-F530-F586-94BF-4E171C063723}"/>
          </ac:spMkLst>
        </pc:spChg>
      </pc:sldChg>
      <pc:sldChg chg="modSp mod">
        <pc:chgData name="Sharon Maureen McDermott (2243145)" userId="0fcc2545-5390-4ffd-8b69-f780ec1885dc" providerId="ADAL" clId="{A635423B-E8B5-4395-B834-0CE974F0A826}" dt="2026-08-10T13:14:32.741" v="1154" actId="20577"/>
        <pc:sldMkLst>
          <pc:docMk/>
          <pc:sldMk cId="3199413850" sldId="261"/>
        </pc:sldMkLst>
        <pc:spChg chg="mod">
          <ac:chgData name="Sharon Maureen McDermott (2243145)" userId="0fcc2545-5390-4ffd-8b69-f780ec1885dc" providerId="ADAL" clId="{A635423B-E8B5-4395-B834-0CE974F0A826}" dt="2026-08-10T13:14:32.741" v="1154" actId="20577"/>
          <ac:spMkLst>
            <pc:docMk/>
            <pc:sldMk cId="3199413850" sldId="261"/>
            <ac:spMk id="8" creationId="{813F9278-902A-EE72-EB26-8643BD8367DD}"/>
          </ac:spMkLst>
        </pc:spChg>
      </pc:sldChg>
      <pc:sldChg chg="modSp mod">
        <pc:chgData name="Sharon Maureen McDermott (2243145)" userId="0fcc2545-5390-4ffd-8b69-f780ec1885dc" providerId="ADAL" clId="{A635423B-E8B5-4395-B834-0CE974F0A826}" dt="2026-08-10T18:35:54.524" v="1438" actId="14100"/>
        <pc:sldMkLst>
          <pc:docMk/>
          <pc:sldMk cId="3214245655" sldId="262"/>
        </pc:sldMkLst>
        <pc:spChg chg="mod">
          <ac:chgData name="Sharon Maureen McDermott (2243145)" userId="0fcc2545-5390-4ffd-8b69-f780ec1885dc" providerId="ADAL" clId="{A635423B-E8B5-4395-B834-0CE974F0A826}" dt="2026-08-10T18:35:54.524" v="1438" actId="14100"/>
          <ac:spMkLst>
            <pc:docMk/>
            <pc:sldMk cId="3214245655" sldId="262"/>
            <ac:spMk id="8" creationId="{870EEAD3-847F-86A7-470D-FFEB021F78DA}"/>
          </ac:spMkLst>
        </pc:spChg>
      </pc:sldChg>
      <pc:sldChg chg="modSp mod">
        <pc:chgData name="Sharon Maureen McDermott (2243145)" userId="0fcc2545-5390-4ffd-8b69-f780ec1885dc" providerId="ADAL" clId="{A635423B-E8B5-4395-B834-0CE974F0A826}" dt="2026-08-11T09:59:47.486" v="2172" actId="20577"/>
        <pc:sldMkLst>
          <pc:docMk/>
          <pc:sldMk cId="1001261996" sldId="264"/>
        </pc:sldMkLst>
        <pc:spChg chg="mod">
          <ac:chgData name="Sharon Maureen McDermott (2243145)" userId="0fcc2545-5390-4ffd-8b69-f780ec1885dc" providerId="ADAL" clId="{A635423B-E8B5-4395-B834-0CE974F0A826}" dt="2026-08-10T13:44:36.083" v="1220" actId="5793"/>
          <ac:spMkLst>
            <pc:docMk/>
            <pc:sldMk cId="1001261996" sldId="264"/>
            <ac:spMk id="5" creationId="{2E74B6B4-4AEF-51E9-8929-940BAC5DB19D}"/>
          </ac:spMkLst>
        </pc:spChg>
        <pc:spChg chg="mod">
          <ac:chgData name="Sharon Maureen McDermott (2243145)" userId="0fcc2545-5390-4ffd-8b69-f780ec1885dc" providerId="ADAL" clId="{A635423B-E8B5-4395-B834-0CE974F0A826}" dt="2026-08-11T09:59:47.486" v="2172" actId="20577"/>
          <ac:spMkLst>
            <pc:docMk/>
            <pc:sldMk cId="1001261996" sldId="264"/>
            <ac:spMk id="7" creationId="{89C5E24C-9183-EAF2-F7A4-E27918BED823}"/>
          </ac:spMkLst>
        </pc:spChg>
      </pc:sldChg>
      <pc:sldChg chg="addSp delSp modSp mod">
        <pc:chgData name="Sharon Maureen McDermott (2243145)" userId="0fcc2545-5390-4ffd-8b69-f780ec1885dc" providerId="ADAL" clId="{A635423B-E8B5-4395-B834-0CE974F0A826}" dt="2026-08-10T18:44:14.918" v="1451" actId="207"/>
        <pc:sldMkLst>
          <pc:docMk/>
          <pc:sldMk cId="1277363086" sldId="265"/>
        </pc:sldMkLst>
        <pc:spChg chg="add del mod">
          <ac:chgData name="Sharon Maureen McDermott (2243145)" userId="0fcc2545-5390-4ffd-8b69-f780ec1885dc" providerId="ADAL" clId="{A635423B-E8B5-4395-B834-0CE974F0A826}" dt="2026-08-10T14:32:48.125" v="1371"/>
          <ac:spMkLst>
            <pc:docMk/>
            <pc:sldMk cId="1277363086" sldId="265"/>
            <ac:spMk id="2" creationId="{74ACF6B3-8DD6-98EC-C381-128A38C0A579}"/>
          </ac:spMkLst>
        </pc:spChg>
        <pc:spChg chg="add del mod">
          <ac:chgData name="Sharon Maureen McDermott (2243145)" userId="0fcc2545-5390-4ffd-8b69-f780ec1885dc" providerId="ADAL" clId="{A635423B-E8B5-4395-B834-0CE974F0A826}" dt="2026-08-10T14:32:48.125" v="1373"/>
          <ac:spMkLst>
            <pc:docMk/>
            <pc:sldMk cId="1277363086" sldId="265"/>
            <ac:spMk id="3" creationId="{998DB15E-590C-036A-DFDD-96F542C6CA8F}"/>
          </ac:spMkLst>
        </pc:spChg>
        <pc:spChg chg="mod">
          <ac:chgData name="Sharon Maureen McDermott (2243145)" userId="0fcc2545-5390-4ffd-8b69-f780ec1885dc" providerId="ADAL" clId="{A635423B-E8B5-4395-B834-0CE974F0A826}" dt="2026-08-10T14:34:54.026" v="1387" actId="20577"/>
          <ac:spMkLst>
            <pc:docMk/>
            <pc:sldMk cId="1277363086" sldId="265"/>
            <ac:spMk id="5" creationId="{64763875-17A5-C568-A928-527AAAD119CB}"/>
          </ac:spMkLst>
        </pc:spChg>
        <pc:spChg chg="mod">
          <ac:chgData name="Sharon Maureen McDermott (2243145)" userId="0fcc2545-5390-4ffd-8b69-f780ec1885dc" providerId="ADAL" clId="{A635423B-E8B5-4395-B834-0CE974F0A826}" dt="2026-08-10T18:44:14.918" v="1451" actId="207"/>
          <ac:spMkLst>
            <pc:docMk/>
            <pc:sldMk cId="1277363086" sldId="265"/>
            <ac:spMk id="6" creationId="{E796CEBF-C3BE-0F7D-D4C6-5622E3BCD0B9}"/>
          </ac:spMkLst>
        </pc:spChg>
        <pc:spChg chg="add del mod">
          <ac:chgData name="Sharon Maureen McDermott (2243145)" userId="0fcc2545-5390-4ffd-8b69-f780ec1885dc" providerId="ADAL" clId="{A635423B-E8B5-4395-B834-0CE974F0A826}" dt="2026-08-10T14:33:25.857" v="1380"/>
          <ac:spMkLst>
            <pc:docMk/>
            <pc:sldMk cId="1277363086" sldId="265"/>
            <ac:spMk id="9" creationId="{902C1259-C178-F298-04A9-D9A5DEBE762A}"/>
          </ac:spMkLst>
        </pc:spChg>
      </pc:sldChg>
      <pc:sldChg chg="modSp add del mod">
        <pc:chgData name="Sharon Maureen McDermott (2243145)" userId="0fcc2545-5390-4ffd-8b69-f780ec1885dc" providerId="ADAL" clId="{A635423B-E8B5-4395-B834-0CE974F0A826}" dt="2026-08-10T22:52:31.540" v="1896" actId="20577"/>
        <pc:sldMkLst>
          <pc:docMk/>
          <pc:sldMk cId="83847616" sldId="266"/>
        </pc:sldMkLst>
        <pc:spChg chg="mod">
          <ac:chgData name="Sharon Maureen McDermott (2243145)" userId="0fcc2545-5390-4ffd-8b69-f780ec1885dc" providerId="ADAL" clId="{A635423B-E8B5-4395-B834-0CE974F0A826}" dt="2026-08-10T22:18:48.507" v="1817" actId="20577"/>
          <ac:spMkLst>
            <pc:docMk/>
            <pc:sldMk cId="83847616" sldId="266"/>
            <ac:spMk id="6" creationId="{9A0408A2-2BD1-B350-58AF-EDFC943DAF26}"/>
          </ac:spMkLst>
        </pc:spChg>
        <pc:spChg chg="mod">
          <ac:chgData name="Sharon Maureen McDermott (2243145)" userId="0fcc2545-5390-4ffd-8b69-f780ec1885dc" providerId="ADAL" clId="{A635423B-E8B5-4395-B834-0CE974F0A826}" dt="2026-08-10T22:52:31.540" v="1896" actId="20577"/>
          <ac:spMkLst>
            <pc:docMk/>
            <pc:sldMk cId="83847616" sldId="266"/>
            <ac:spMk id="8" creationId="{A1D9BA12-626F-EB7F-EE60-6D3BB24F9015}"/>
          </ac:spMkLst>
        </pc:spChg>
      </pc:sldChg>
      <pc:sldChg chg="modSp mod">
        <pc:chgData name="Sharon Maureen McDermott (2243145)" userId="0fcc2545-5390-4ffd-8b69-f780ec1885dc" providerId="ADAL" clId="{A635423B-E8B5-4395-B834-0CE974F0A826}" dt="2026-08-11T09:16:36.884" v="2050" actId="20577"/>
        <pc:sldMkLst>
          <pc:docMk/>
          <pc:sldMk cId="1457036596" sldId="267"/>
        </pc:sldMkLst>
        <pc:spChg chg="mod">
          <ac:chgData name="Sharon Maureen McDermott (2243145)" userId="0fcc2545-5390-4ffd-8b69-f780ec1885dc" providerId="ADAL" clId="{A635423B-E8B5-4395-B834-0CE974F0A826}" dt="2026-08-11T07:35:33.990" v="1898" actId="2711"/>
          <ac:spMkLst>
            <pc:docMk/>
            <pc:sldMk cId="1457036596" sldId="267"/>
            <ac:spMk id="4" creationId="{5133012E-2F75-F638-5B16-B0CF336D9191}"/>
          </ac:spMkLst>
        </pc:spChg>
        <pc:spChg chg="mod">
          <ac:chgData name="Sharon Maureen McDermott (2243145)" userId="0fcc2545-5390-4ffd-8b69-f780ec1885dc" providerId="ADAL" clId="{A635423B-E8B5-4395-B834-0CE974F0A826}" dt="2026-08-11T08:07:00.513" v="1961" actId="20577"/>
          <ac:spMkLst>
            <pc:docMk/>
            <pc:sldMk cId="1457036596" sldId="267"/>
            <ac:spMk id="8" creationId="{9EDE38AA-8947-7A61-4F12-8BA1FF3DB342}"/>
          </ac:spMkLst>
        </pc:spChg>
        <pc:spChg chg="mod">
          <ac:chgData name="Sharon Maureen McDermott (2243145)" userId="0fcc2545-5390-4ffd-8b69-f780ec1885dc" providerId="ADAL" clId="{A635423B-E8B5-4395-B834-0CE974F0A826}" dt="2026-08-11T08:36:27.883" v="2010" actId="20577"/>
          <ac:spMkLst>
            <pc:docMk/>
            <pc:sldMk cId="1457036596" sldId="267"/>
            <ac:spMk id="10" creationId="{633CC1EB-64C0-383B-EC76-639C89B0CB82}"/>
          </ac:spMkLst>
        </pc:spChg>
        <pc:spChg chg="mod">
          <ac:chgData name="Sharon Maureen McDermott (2243145)" userId="0fcc2545-5390-4ffd-8b69-f780ec1885dc" providerId="ADAL" clId="{A635423B-E8B5-4395-B834-0CE974F0A826}" dt="2026-08-11T09:16:36.884" v="2050" actId="20577"/>
          <ac:spMkLst>
            <pc:docMk/>
            <pc:sldMk cId="1457036596" sldId="267"/>
            <ac:spMk id="11" creationId="{B9DB1A28-008B-196C-9CE9-CBB94D13189A}"/>
          </ac:spMkLst>
        </pc:spChg>
      </pc:sldChg>
      <pc:sldChg chg="modSp mod">
        <pc:chgData name="Sharon Maureen McDermott (2243145)" userId="0fcc2545-5390-4ffd-8b69-f780ec1885dc" providerId="ADAL" clId="{A635423B-E8B5-4395-B834-0CE974F0A826}" dt="2026-08-10T21:22:14.235" v="1637" actId="20577"/>
        <pc:sldMkLst>
          <pc:docMk/>
          <pc:sldMk cId="986608163" sldId="268"/>
        </pc:sldMkLst>
        <pc:spChg chg="mod">
          <ac:chgData name="Sharon Maureen McDermott (2243145)" userId="0fcc2545-5390-4ffd-8b69-f780ec1885dc" providerId="ADAL" clId="{A635423B-E8B5-4395-B834-0CE974F0A826}" dt="2026-08-10T21:22:14.235" v="1637" actId="20577"/>
          <ac:spMkLst>
            <pc:docMk/>
            <pc:sldMk cId="986608163" sldId="268"/>
            <ac:spMk id="5" creationId="{C9F8D32C-5DE9-275C-79A0-1EFC212B472F}"/>
          </ac:spMkLst>
        </pc:spChg>
        <pc:picChg chg="mod">
          <ac:chgData name="Sharon Maureen McDermott (2243145)" userId="0fcc2545-5390-4ffd-8b69-f780ec1885dc" providerId="ADAL" clId="{A635423B-E8B5-4395-B834-0CE974F0A826}" dt="2026-08-10T08:59:12.504" v="349" actId="14100"/>
          <ac:picMkLst>
            <pc:docMk/>
            <pc:sldMk cId="986608163" sldId="268"/>
            <ac:picMk id="6" creationId="{94B98A73-6117-79E1-E543-B6F8EF4D606B}"/>
          </ac:picMkLst>
        </pc:picChg>
      </pc:sldChg>
      <pc:sldChg chg="modSp mod">
        <pc:chgData name="Sharon Maureen McDermott (2243145)" userId="0fcc2545-5390-4ffd-8b69-f780ec1885dc" providerId="ADAL" clId="{A635423B-E8B5-4395-B834-0CE974F0A826}" dt="2026-08-10T21:02:05.060" v="1592" actId="20577"/>
        <pc:sldMkLst>
          <pc:docMk/>
          <pc:sldMk cId="2440419257" sldId="269"/>
        </pc:sldMkLst>
        <pc:spChg chg="mod">
          <ac:chgData name="Sharon Maureen McDermott (2243145)" userId="0fcc2545-5390-4ffd-8b69-f780ec1885dc" providerId="ADAL" clId="{A635423B-E8B5-4395-B834-0CE974F0A826}" dt="2026-08-10T19:14:01.662" v="1457" actId="2711"/>
          <ac:spMkLst>
            <pc:docMk/>
            <pc:sldMk cId="2440419257" sldId="269"/>
            <ac:spMk id="4" creationId="{FC3C528F-6575-23DC-D37E-2FFB57E6C721}"/>
          </ac:spMkLst>
        </pc:spChg>
        <pc:spChg chg="mod">
          <ac:chgData name="Sharon Maureen McDermott (2243145)" userId="0fcc2545-5390-4ffd-8b69-f780ec1885dc" providerId="ADAL" clId="{A635423B-E8B5-4395-B834-0CE974F0A826}" dt="2026-08-10T20:27:11.069" v="1544" actId="20577"/>
          <ac:spMkLst>
            <pc:docMk/>
            <pc:sldMk cId="2440419257" sldId="269"/>
            <ac:spMk id="5" creationId="{62E03F59-BA3F-E82D-1E5E-574733609243}"/>
          </ac:spMkLst>
        </pc:spChg>
        <pc:spChg chg="mod">
          <ac:chgData name="Sharon Maureen McDermott (2243145)" userId="0fcc2545-5390-4ffd-8b69-f780ec1885dc" providerId="ADAL" clId="{A635423B-E8B5-4395-B834-0CE974F0A826}" dt="2026-08-10T19:35:47.942" v="1484" actId="14100"/>
          <ac:spMkLst>
            <pc:docMk/>
            <pc:sldMk cId="2440419257" sldId="269"/>
            <ac:spMk id="8" creationId="{50E941D9-66F2-C9BD-217D-2ECC0E78AC4B}"/>
          </ac:spMkLst>
        </pc:spChg>
        <pc:spChg chg="mod">
          <ac:chgData name="Sharon Maureen McDermott (2243145)" userId="0fcc2545-5390-4ffd-8b69-f780ec1885dc" providerId="ADAL" clId="{A635423B-E8B5-4395-B834-0CE974F0A826}" dt="2026-08-10T21:02:05.060" v="1592" actId="20577"/>
          <ac:spMkLst>
            <pc:docMk/>
            <pc:sldMk cId="2440419257" sldId="269"/>
            <ac:spMk id="10" creationId="{B2CF3C05-38E1-D81B-9382-E4B276CEF9BC}"/>
          </ac:spMkLst>
        </pc:spChg>
      </pc:sldChg>
      <pc:sldChg chg="addSp modSp mod">
        <pc:chgData name="Sharon Maureen McDermott (2243145)" userId="0fcc2545-5390-4ffd-8b69-f780ec1885dc" providerId="ADAL" clId="{A635423B-E8B5-4395-B834-0CE974F0A826}" dt="2026-08-11T10:23:08.925" v="2184" actId="20577"/>
        <pc:sldMkLst>
          <pc:docMk/>
          <pc:sldMk cId="210321444" sldId="270"/>
        </pc:sldMkLst>
        <pc:spChg chg="add mod">
          <ac:chgData name="Sharon Maureen McDermott (2243145)" userId="0fcc2545-5390-4ffd-8b69-f780ec1885dc" providerId="ADAL" clId="{A635423B-E8B5-4395-B834-0CE974F0A826}" dt="2026-08-11T10:23:08.925" v="2184" actId="20577"/>
          <ac:spMkLst>
            <pc:docMk/>
            <pc:sldMk cId="210321444" sldId="270"/>
            <ac:spMk id="2" creationId="{AB78B3F6-A7A5-41B6-7271-6EF8013FDF07}"/>
          </ac:spMkLst>
        </pc:spChg>
        <pc:spChg chg="mod">
          <ac:chgData name="Sharon Maureen McDermott (2243145)" userId="0fcc2545-5390-4ffd-8b69-f780ec1885dc" providerId="ADAL" clId="{A635423B-E8B5-4395-B834-0CE974F0A826}" dt="2026-08-11T09:20:19.132" v="2062" actId="255"/>
          <ac:spMkLst>
            <pc:docMk/>
            <pc:sldMk cId="210321444" sldId="270"/>
            <ac:spMk id="4" creationId="{9B414C3A-FF18-68E3-F778-9B365BAEEF49}"/>
          </ac:spMkLst>
        </pc:spChg>
        <pc:spChg chg="mod">
          <ac:chgData name="Sharon Maureen McDermott (2243145)" userId="0fcc2545-5390-4ffd-8b69-f780ec1885dc" providerId="ADAL" clId="{A635423B-E8B5-4395-B834-0CE974F0A826}" dt="2026-08-11T09:54:33.428" v="2133" actId="20577"/>
          <ac:spMkLst>
            <pc:docMk/>
            <pc:sldMk cId="210321444" sldId="270"/>
            <ac:spMk id="8" creationId="{B35F667C-2393-4F27-CB5B-1C657E52F7D8}"/>
          </ac:spMkLst>
        </pc:spChg>
      </pc:sldChg>
      <pc:sldChg chg="addSp delSp modSp del mod">
        <pc:chgData name="Sharon Maureen McDermott (2243145)" userId="0fcc2545-5390-4ffd-8b69-f780ec1885dc" providerId="ADAL" clId="{A635423B-E8B5-4395-B834-0CE974F0A826}" dt="2026-08-11T10:51:51.863" v="2200" actId="47"/>
        <pc:sldMkLst>
          <pc:docMk/>
          <pc:sldMk cId="3158509489" sldId="271"/>
        </pc:sldMkLst>
        <pc:spChg chg="del mod">
          <ac:chgData name="Sharon Maureen McDermott (2243145)" userId="0fcc2545-5390-4ffd-8b69-f780ec1885dc" providerId="ADAL" clId="{A635423B-E8B5-4395-B834-0CE974F0A826}" dt="2026-08-10T07:42:23.186" v="2" actId="478"/>
          <ac:spMkLst>
            <pc:docMk/>
            <pc:sldMk cId="3158509489" sldId="271"/>
            <ac:spMk id="2" creationId="{E59F2851-56D5-50C4-CCDC-D0487357FF89}"/>
          </ac:spMkLst>
        </pc:spChg>
        <pc:spChg chg="del">
          <ac:chgData name="Sharon Maureen McDermott (2243145)" userId="0fcc2545-5390-4ffd-8b69-f780ec1885dc" providerId="ADAL" clId="{A635423B-E8B5-4395-B834-0CE974F0A826}" dt="2026-08-10T07:42:45.517" v="3" actId="478"/>
          <ac:spMkLst>
            <pc:docMk/>
            <pc:sldMk cId="3158509489" sldId="271"/>
            <ac:spMk id="3" creationId="{9E0C5E8D-E3A8-75BE-F262-D9531219E88C}"/>
          </ac:spMkLst>
        </pc:spChg>
        <pc:spChg chg="add mod">
          <ac:chgData name="Sharon Maureen McDermott (2243145)" userId="0fcc2545-5390-4ffd-8b69-f780ec1885dc" providerId="ADAL" clId="{A635423B-E8B5-4395-B834-0CE974F0A826}" dt="2026-08-11T09:48:16.785" v="2107" actId="1076"/>
          <ac:spMkLst>
            <pc:docMk/>
            <pc:sldMk cId="3158509489" sldId="271"/>
            <ac:spMk id="4" creationId="{B0FDF338-5207-6225-3706-C0DE6F7F27FB}"/>
          </ac:spMkLst>
        </pc:spChg>
      </pc:sldChg>
      <pc:sldChg chg="addSp delSp modSp del mod">
        <pc:chgData name="Sharon Maureen McDermott (2243145)" userId="0fcc2545-5390-4ffd-8b69-f780ec1885dc" providerId="ADAL" clId="{A635423B-E8B5-4395-B834-0CE974F0A826}" dt="2026-08-11T10:51:54.039" v="2201" actId="47"/>
        <pc:sldMkLst>
          <pc:docMk/>
          <pc:sldMk cId="1530315561" sldId="272"/>
        </pc:sldMkLst>
        <pc:spChg chg="del">
          <ac:chgData name="Sharon Maureen McDermott (2243145)" userId="0fcc2545-5390-4ffd-8b69-f780ec1885dc" providerId="ADAL" clId="{A635423B-E8B5-4395-B834-0CE974F0A826}" dt="2026-08-10T10:49:33.748" v="440" actId="478"/>
          <ac:spMkLst>
            <pc:docMk/>
            <pc:sldMk cId="1530315561" sldId="272"/>
            <ac:spMk id="2" creationId="{97A0E63D-01C8-2499-1E23-05D921922413}"/>
          </ac:spMkLst>
        </pc:spChg>
        <pc:spChg chg="del">
          <ac:chgData name="Sharon Maureen McDermott (2243145)" userId="0fcc2545-5390-4ffd-8b69-f780ec1885dc" providerId="ADAL" clId="{A635423B-E8B5-4395-B834-0CE974F0A826}" dt="2026-08-10T10:49:49.983" v="441" actId="478"/>
          <ac:spMkLst>
            <pc:docMk/>
            <pc:sldMk cId="1530315561" sldId="272"/>
            <ac:spMk id="3" creationId="{4EEAA4DE-F84D-15D1-76FA-A3768498056F}"/>
          </ac:spMkLst>
        </pc:spChg>
        <pc:spChg chg="add mod">
          <ac:chgData name="Sharon Maureen McDermott (2243145)" userId="0fcc2545-5390-4ffd-8b69-f780ec1885dc" providerId="ADAL" clId="{A635423B-E8B5-4395-B834-0CE974F0A826}" dt="2026-08-10T12:28:13.040" v="1017" actId="114"/>
          <ac:spMkLst>
            <pc:docMk/>
            <pc:sldMk cId="1530315561" sldId="272"/>
            <ac:spMk id="4" creationId="{CFA79850-28C8-963C-BF5E-8ADA27B98827}"/>
          </ac:spMkLst>
        </pc:spChg>
        <pc:spChg chg="add del">
          <ac:chgData name="Sharon Maureen McDermott (2243145)" userId="0fcc2545-5390-4ffd-8b69-f780ec1885dc" providerId="ADAL" clId="{A635423B-E8B5-4395-B834-0CE974F0A826}" dt="2026-08-10T12:15:17.267" v="735" actId="22"/>
          <ac:spMkLst>
            <pc:docMk/>
            <pc:sldMk cId="1530315561" sldId="272"/>
            <ac:spMk id="6" creationId="{4DBDFA28-7E36-AD16-ED75-BA97759819FB}"/>
          </ac:spMkLst>
        </pc:spChg>
      </pc:sldChg>
      <pc:sldChg chg="addSp delSp modSp mod ord">
        <pc:chgData name="Sharon Maureen McDermott (2243145)" userId="0fcc2545-5390-4ffd-8b69-f780ec1885dc" providerId="ADAL" clId="{A635423B-E8B5-4395-B834-0CE974F0A826}" dt="2026-08-11T12:51:54.392" v="2422" actId="20577"/>
        <pc:sldMkLst>
          <pc:docMk/>
          <pc:sldMk cId="4035733936" sldId="273"/>
        </pc:sldMkLst>
        <pc:spChg chg="del">
          <ac:chgData name="Sharon Maureen McDermott (2243145)" userId="0fcc2545-5390-4ffd-8b69-f780ec1885dc" providerId="ADAL" clId="{A635423B-E8B5-4395-B834-0CE974F0A826}" dt="2026-08-10T11:40:48.863" v="621" actId="478"/>
          <ac:spMkLst>
            <pc:docMk/>
            <pc:sldMk cId="4035733936" sldId="273"/>
            <ac:spMk id="2" creationId="{F8A4BE9D-937D-F825-BF4B-A8BD752609C3}"/>
          </ac:spMkLst>
        </pc:spChg>
        <pc:spChg chg="del">
          <ac:chgData name="Sharon Maureen McDermott (2243145)" userId="0fcc2545-5390-4ffd-8b69-f780ec1885dc" providerId="ADAL" clId="{A635423B-E8B5-4395-B834-0CE974F0A826}" dt="2026-08-10T11:40:54.204" v="622" actId="478"/>
          <ac:spMkLst>
            <pc:docMk/>
            <pc:sldMk cId="4035733936" sldId="273"/>
            <ac:spMk id="3" creationId="{8FCE34C6-9B33-FE03-2951-37E1EAC4A901}"/>
          </ac:spMkLst>
        </pc:spChg>
        <pc:spChg chg="add mod">
          <ac:chgData name="Sharon Maureen McDermott (2243145)" userId="0fcc2545-5390-4ffd-8b69-f780ec1885dc" providerId="ADAL" clId="{A635423B-E8B5-4395-B834-0CE974F0A826}" dt="2026-08-11T12:51:54.392" v="2422" actId="20577"/>
          <ac:spMkLst>
            <pc:docMk/>
            <pc:sldMk cId="4035733936" sldId="273"/>
            <ac:spMk id="4" creationId="{E9E73F88-FBC2-5F54-C078-482E9EECABB0}"/>
          </ac:spMkLst>
        </pc:spChg>
      </pc:sldChg>
      <pc:sldChg chg="addSp delSp modSp del mod ord">
        <pc:chgData name="Sharon Maureen McDermott (2243145)" userId="0fcc2545-5390-4ffd-8b69-f780ec1885dc" providerId="ADAL" clId="{A635423B-E8B5-4395-B834-0CE974F0A826}" dt="2026-08-11T10:51:34.635" v="2198" actId="47"/>
        <pc:sldMkLst>
          <pc:docMk/>
          <pc:sldMk cId="102209697" sldId="274"/>
        </pc:sldMkLst>
        <pc:spChg chg="del">
          <ac:chgData name="Sharon Maureen McDermott (2243145)" userId="0fcc2545-5390-4ffd-8b69-f780ec1885dc" providerId="ADAL" clId="{A635423B-E8B5-4395-B834-0CE974F0A826}" dt="2026-08-10T11:50:21.698" v="656" actId="478"/>
          <ac:spMkLst>
            <pc:docMk/>
            <pc:sldMk cId="102209697" sldId="274"/>
            <ac:spMk id="2" creationId="{49CAAA20-464E-2700-2023-D882D24694B1}"/>
          </ac:spMkLst>
        </pc:spChg>
        <pc:spChg chg="del">
          <ac:chgData name="Sharon Maureen McDermott (2243145)" userId="0fcc2545-5390-4ffd-8b69-f780ec1885dc" providerId="ADAL" clId="{A635423B-E8B5-4395-B834-0CE974F0A826}" dt="2026-08-10T11:50:27.259" v="657" actId="478"/>
          <ac:spMkLst>
            <pc:docMk/>
            <pc:sldMk cId="102209697" sldId="274"/>
            <ac:spMk id="3" creationId="{9C8C5EEB-5A2D-D796-31B9-A41B535F9CCB}"/>
          </ac:spMkLst>
        </pc:spChg>
        <pc:spChg chg="add mod">
          <ac:chgData name="Sharon Maureen McDermott (2243145)" userId="0fcc2545-5390-4ffd-8b69-f780ec1885dc" providerId="ADAL" clId="{A635423B-E8B5-4395-B834-0CE974F0A826}" dt="2026-08-10T21:20:59.376" v="1631" actId="114"/>
          <ac:spMkLst>
            <pc:docMk/>
            <pc:sldMk cId="102209697" sldId="274"/>
            <ac:spMk id="4" creationId="{4D5C7C47-EE27-E3CA-7342-45D62D10407C}"/>
          </ac:spMkLst>
        </pc:spChg>
      </pc:sldChg>
      <pc:sldChg chg="addSp delSp modSp new del mod ord">
        <pc:chgData name="Sharon Maureen McDermott (2243145)" userId="0fcc2545-5390-4ffd-8b69-f780ec1885dc" providerId="ADAL" clId="{A635423B-E8B5-4395-B834-0CE974F0A826}" dt="2026-08-11T10:51:37.862" v="2199" actId="47"/>
        <pc:sldMkLst>
          <pc:docMk/>
          <pc:sldMk cId="2899490252" sldId="276"/>
        </pc:sldMkLst>
        <pc:spChg chg="del">
          <ac:chgData name="Sharon Maureen McDermott (2243145)" userId="0fcc2545-5390-4ffd-8b69-f780ec1885dc" providerId="ADAL" clId="{A635423B-E8B5-4395-B834-0CE974F0A826}" dt="2026-08-10T14:27:32.184" v="1338" actId="478"/>
          <ac:spMkLst>
            <pc:docMk/>
            <pc:sldMk cId="2899490252" sldId="276"/>
            <ac:spMk id="2" creationId="{1779CCD2-BD3A-9AA1-27B0-E4E2201EE332}"/>
          </ac:spMkLst>
        </pc:spChg>
        <pc:spChg chg="del">
          <ac:chgData name="Sharon Maureen McDermott (2243145)" userId="0fcc2545-5390-4ffd-8b69-f780ec1885dc" providerId="ADAL" clId="{A635423B-E8B5-4395-B834-0CE974F0A826}" dt="2026-08-10T14:27:38.233" v="1339" actId="478"/>
          <ac:spMkLst>
            <pc:docMk/>
            <pc:sldMk cId="2899490252" sldId="276"/>
            <ac:spMk id="3" creationId="{C1FBCB0E-7867-B6F6-D13C-A31AB1D2583E}"/>
          </ac:spMkLst>
        </pc:spChg>
        <pc:spChg chg="add mod">
          <ac:chgData name="Sharon Maureen McDermott (2243145)" userId="0fcc2545-5390-4ffd-8b69-f780ec1885dc" providerId="ADAL" clId="{A635423B-E8B5-4395-B834-0CE974F0A826}" dt="2026-08-11T10:03:48.767" v="2173" actId="6549"/>
          <ac:spMkLst>
            <pc:docMk/>
            <pc:sldMk cId="2899490252" sldId="276"/>
            <ac:spMk id="4" creationId="{ECAE7209-4DAE-8568-D73A-323104CCFE5B}"/>
          </ac:spMkLst>
        </pc:spChg>
      </pc:sldChg>
      <pc:sldChg chg="addSp delSp modSp new mod">
        <pc:chgData name="Sharon Maureen McDermott (2243145)" userId="0fcc2545-5390-4ffd-8b69-f780ec1885dc" providerId="ADAL" clId="{A635423B-E8B5-4395-B834-0CE974F0A826}" dt="2026-08-11T12:48:50.896" v="2402" actId="20577"/>
        <pc:sldMkLst>
          <pc:docMk/>
          <pc:sldMk cId="3091353156" sldId="276"/>
        </pc:sldMkLst>
        <pc:spChg chg="del">
          <ac:chgData name="Sharon Maureen McDermott (2243145)" userId="0fcc2545-5390-4ffd-8b69-f780ec1885dc" providerId="ADAL" clId="{A635423B-E8B5-4395-B834-0CE974F0A826}" dt="2026-08-11T10:54:00.481" v="2211" actId="478"/>
          <ac:spMkLst>
            <pc:docMk/>
            <pc:sldMk cId="3091353156" sldId="276"/>
            <ac:spMk id="2" creationId="{5ADC2E78-94AB-DDB4-B597-D15DA8164DDD}"/>
          </ac:spMkLst>
        </pc:spChg>
        <pc:spChg chg="del">
          <ac:chgData name="Sharon Maureen McDermott (2243145)" userId="0fcc2545-5390-4ffd-8b69-f780ec1885dc" providerId="ADAL" clId="{A635423B-E8B5-4395-B834-0CE974F0A826}" dt="2026-08-11T10:56:58.585" v="2218" actId="478"/>
          <ac:spMkLst>
            <pc:docMk/>
            <pc:sldMk cId="3091353156" sldId="276"/>
            <ac:spMk id="3" creationId="{A1BEF47B-40C0-4DE3-1061-DCDB26D098FB}"/>
          </ac:spMkLst>
        </pc:spChg>
        <pc:spChg chg="add del mod">
          <ac:chgData name="Sharon Maureen McDermott (2243145)" userId="0fcc2545-5390-4ffd-8b69-f780ec1885dc" providerId="ADAL" clId="{A635423B-E8B5-4395-B834-0CE974F0A826}" dt="2026-08-11T10:55:54.330" v="2216"/>
          <ac:spMkLst>
            <pc:docMk/>
            <pc:sldMk cId="3091353156" sldId="276"/>
            <ac:spMk id="5" creationId="{7A674296-77BB-5AFD-C991-E9F3E96EA97D}"/>
          </ac:spMkLst>
        </pc:spChg>
        <pc:spChg chg="add mod">
          <ac:chgData name="Sharon Maureen McDermott (2243145)" userId="0fcc2545-5390-4ffd-8b69-f780ec1885dc" providerId="ADAL" clId="{A635423B-E8B5-4395-B834-0CE974F0A826}" dt="2026-08-11T12:48:50.896" v="2402" actId="20577"/>
          <ac:spMkLst>
            <pc:docMk/>
            <pc:sldMk cId="3091353156" sldId="276"/>
            <ac:spMk id="6" creationId="{62909693-3894-98E2-22AE-1921A31733A4}"/>
          </ac:spMkLst>
        </pc:spChg>
      </pc:sldChg>
      <pc:sldChg chg="addSp delSp modSp new mod">
        <pc:chgData name="Sharon Maureen McDermott (2243145)" userId="0fcc2545-5390-4ffd-8b69-f780ec1885dc" providerId="ADAL" clId="{A635423B-E8B5-4395-B834-0CE974F0A826}" dt="2026-08-11T12:50:50.407" v="2411" actId="255"/>
        <pc:sldMkLst>
          <pc:docMk/>
          <pc:sldMk cId="113614527" sldId="277"/>
        </pc:sldMkLst>
        <pc:spChg chg="del">
          <ac:chgData name="Sharon Maureen McDermott (2243145)" userId="0fcc2545-5390-4ffd-8b69-f780ec1885dc" providerId="ADAL" clId="{A635423B-E8B5-4395-B834-0CE974F0A826}" dt="2026-08-11T11:28:30.778" v="2272" actId="478"/>
          <ac:spMkLst>
            <pc:docMk/>
            <pc:sldMk cId="113614527" sldId="277"/>
            <ac:spMk id="2" creationId="{10798F58-B43C-8E3D-3D2E-2CB48700B38F}"/>
          </ac:spMkLst>
        </pc:spChg>
        <pc:spChg chg="del">
          <ac:chgData name="Sharon Maureen McDermott (2243145)" userId="0fcc2545-5390-4ffd-8b69-f780ec1885dc" providerId="ADAL" clId="{A635423B-E8B5-4395-B834-0CE974F0A826}" dt="2026-08-11T11:28:41.734" v="2273" actId="478"/>
          <ac:spMkLst>
            <pc:docMk/>
            <pc:sldMk cId="113614527" sldId="277"/>
            <ac:spMk id="3" creationId="{46C6A9AB-E4F4-4219-8AE3-680F2B8355BC}"/>
          </ac:spMkLst>
        </pc:spChg>
        <pc:spChg chg="add mod">
          <ac:chgData name="Sharon Maureen McDermott (2243145)" userId="0fcc2545-5390-4ffd-8b69-f780ec1885dc" providerId="ADAL" clId="{A635423B-E8B5-4395-B834-0CE974F0A826}" dt="2026-08-11T12:50:50.407" v="2411" actId="255"/>
          <ac:spMkLst>
            <pc:docMk/>
            <pc:sldMk cId="113614527" sldId="277"/>
            <ac:spMk id="4" creationId="{4E22CF5F-C552-4209-EA97-3B2CFF38FE80}"/>
          </ac:spMkLst>
        </pc:spChg>
      </pc:sldChg>
      <pc:sldChg chg="addSp delSp modSp new mod">
        <pc:chgData name="Sharon Maureen McDermott (2243145)" userId="0fcc2545-5390-4ffd-8b69-f780ec1885dc" providerId="ADAL" clId="{A635423B-E8B5-4395-B834-0CE974F0A826}" dt="2026-08-11T12:52:22.032" v="2424" actId="255"/>
        <pc:sldMkLst>
          <pc:docMk/>
          <pc:sldMk cId="2360550932" sldId="278"/>
        </pc:sldMkLst>
        <pc:spChg chg="del">
          <ac:chgData name="Sharon Maureen McDermott (2243145)" userId="0fcc2545-5390-4ffd-8b69-f780ec1885dc" providerId="ADAL" clId="{A635423B-E8B5-4395-B834-0CE974F0A826}" dt="2026-08-11T11:37:22.719" v="2293" actId="478"/>
          <ac:spMkLst>
            <pc:docMk/>
            <pc:sldMk cId="2360550932" sldId="278"/>
            <ac:spMk id="2" creationId="{F10DF14A-FE33-8185-0ABE-46DCF3761FDE}"/>
          </ac:spMkLst>
        </pc:spChg>
        <pc:spChg chg="del">
          <ac:chgData name="Sharon Maureen McDermott (2243145)" userId="0fcc2545-5390-4ffd-8b69-f780ec1885dc" providerId="ADAL" clId="{A635423B-E8B5-4395-B834-0CE974F0A826}" dt="2026-08-11T11:37:29.245" v="2294" actId="478"/>
          <ac:spMkLst>
            <pc:docMk/>
            <pc:sldMk cId="2360550932" sldId="278"/>
            <ac:spMk id="3" creationId="{12F78C99-D3DD-F2D2-6158-4152DA1231D8}"/>
          </ac:spMkLst>
        </pc:spChg>
        <pc:spChg chg="add mod">
          <ac:chgData name="Sharon Maureen McDermott (2243145)" userId="0fcc2545-5390-4ffd-8b69-f780ec1885dc" providerId="ADAL" clId="{A635423B-E8B5-4395-B834-0CE974F0A826}" dt="2026-08-11T12:52:22.032" v="2424" actId="255"/>
          <ac:spMkLst>
            <pc:docMk/>
            <pc:sldMk cId="2360550932" sldId="278"/>
            <ac:spMk id="4" creationId="{C41C802A-4A5A-6706-066B-5EDB9E5794B7}"/>
          </ac:spMkLst>
        </pc:spChg>
      </pc:sldChg>
      <pc:sldChg chg="addSp delSp modSp new mod">
        <pc:chgData name="Sharon Maureen McDermott (2243145)" userId="0fcc2545-5390-4ffd-8b69-f780ec1885dc" providerId="ADAL" clId="{A635423B-E8B5-4395-B834-0CE974F0A826}" dt="2026-08-11T12:52:39.587" v="2427" actId="255"/>
        <pc:sldMkLst>
          <pc:docMk/>
          <pc:sldMk cId="137626451" sldId="279"/>
        </pc:sldMkLst>
        <pc:spChg chg="del">
          <ac:chgData name="Sharon Maureen McDermott (2243145)" userId="0fcc2545-5390-4ffd-8b69-f780ec1885dc" providerId="ADAL" clId="{A635423B-E8B5-4395-B834-0CE974F0A826}" dt="2026-08-11T11:49:10.916" v="2315" actId="478"/>
          <ac:spMkLst>
            <pc:docMk/>
            <pc:sldMk cId="137626451" sldId="279"/>
            <ac:spMk id="2" creationId="{351CBAFE-37AB-1B96-E2E5-479610EFCA2D}"/>
          </ac:spMkLst>
        </pc:spChg>
        <pc:spChg chg="del">
          <ac:chgData name="Sharon Maureen McDermott (2243145)" userId="0fcc2545-5390-4ffd-8b69-f780ec1885dc" providerId="ADAL" clId="{A635423B-E8B5-4395-B834-0CE974F0A826}" dt="2026-08-11T11:49:29.486" v="2316" actId="478"/>
          <ac:spMkLst>
            <pc:docMk/>
            <pc:sldMk cId="137626451" sldId="279"/>
            <ac:spMk id="3" creationId="{D0D9D256-1240-AB15-1D07-E308DBDAE2CB}"/>
          </ac:spMkLst>
        </pc:spChg>
        <pc:spChg chg="add del mod">
          <ac:chgData name="Sharon Maureen McDermott (2243145)" userId="0fcc2545-5390-4ffd-8b69-f780ec1885dc" providerId="ADAL" clId="{A635423B-E8B5-4395-B834-0CE974F0A826}" dt="2026-08-11T11:50:43.723" v="2322"/>
          <ac:spMkLst>
            <pc:docMk/>
            <pc:sldMk cId="137626451" sldId="279"/>
            <ac:spMk id="4" creationId="{670BD1C8-E352-69DD-DD24-5018169B34D9}"/>
          </ac:spMkLst>
        </pc:spChg>
        <pc:spChg chg="add mod">
          <ac:chgData name="Sharon Maureen McDermott (2243145)" userId="0fcc2545-5390-4ffd-8b69-f780ec1885dc" providerId="ADAL" clId="{A635423B-E8B5-4395-B834-0CE974F0A826}" dt="2026-08-11T12:52:39.587" v="2427" actId="255"/>
          <ac:spMkLst>
            <pc:docMk/>
            <pc:sldMk cId="137626451" sldId="279"/>
            <ac:spMk id="5" creationId="{A2CB2045-0ABE-49A5-C799-02BA4212BDFC}"/>
          </ac:spMkLst>
        </pc:spChg>
      </pc:sldChg>
      <pc:sldChg chg="addSp delSp modSp new mod">
        <pc:chgData name="Sharon Maureen McDermott (2243145)" userId="0fcc2545-5390-4ffd-8b69-f780ec1885dc" providerId="ADAL" clId="{A635423B-E8B5-4395-B834-0CE974F0A826}" dt="2026-08-11T12:10:19.004" v="2368" actId="20577"/>
        <pc:sldMkLst>
          <pc:docMk/>
          <pc:sldMk cId="935579295" sldId="280"/>
        </pc:sldMkLst>
        <pc:spChg chg="del">
          <ac:chgData name="Sharon Maureen McDermott (2243145)" userId="0fcc2545-5390-4ffd-8b69-f780ec1885dc" providerId="ADAL" clId="{A635423B-E8B5-4395-B834-0CE974F0A826}" dt="2026-08-11T12:05:47.665" v="2355" actId="478"/>
          <ac:spMkLst>
            <pc:docMk/>
            <pc:sldMk cId="935579295" sldId="280"/>
            <ac:spMk id="2" creationId="{F1074491-68B2-3FAC-365B-57A8DF03334C}"/>
          </ac:spMkLst>
        </pc:spChg>
        <pc:spChg chg="del">
          <ac:chgData name="Sharon Maureen McDermott (2243145)" userId="0fcc2545-5390-4ffd-8b69-f780ec1885dc" providerId="ADAL" clId="{A635423B-E8B5-4395-B834-0CE974F0A826}" dt="2026-08-11T12:05:53.824" v="2356" actId="478"/>
          <ac:spMkLst>
            <pc:docMk/>
            <pc:sldMk cId="935579295" sldId="280"/>
            <ac:spMk id="3" creationId="{725FBBE3-47A7-F044-8E62-029DEE42CB25}"/>
          </ac:spMkLst>
        </pc:spChg>
        <pc:spChg chg="add mod">
          <ac:chgData name="Sharon Maureen McDermott (2243145)" userId="0fcc2545-5390-4ffd-8b69-f780ec1885dc" providerId="ADAL" clId="{A635423B-E8B5-4395-B834-0CE974F0A826}" dt="2026-08-11T12:10:19.004" v="2368" actId="20577"/>
          <ac:spMkLst>
            <pc:docMk/>
            <pc:sldMk cId="935579295" sldId="280"/>
            <ac:spMk id="4" creationId="{957D0476-D815-E0A1-14F0-21873E286B20}"/>
          </ac:spMkLst>
        </pc:spChg>
      </pc:sldChg>
      <pc:sldChg chg="new del">
        <pc:chgData name="Sharon Maureen McDermott (2243145)" userId="0fcc2545-5390-4ffd-8b69-f780ec1885dc" providerId="ADAL" clId="{A635423B-E8B5-4395-B834-0CE974F0A826}" dt="2026-08-11T12:53:05.122" v="2428" actId="47"/>
        <pc:sldMkLst>
          <pc:docMk/>
          <pc:sldMk cId="4012012495" sldId="281"/>
        </pc:sldMkLst>
      </pc:sldChg>
      <pc:sldChg chg="new del">
        <pc:chgData name="Sharon Maureen McDermott (2243145)" userId="0fcc2545-5390-4ffd-8b69-f780ec1885dc" providerId="ADAL" clId="{A635423B-E8B5-4395-B834-0CE974F0A826}" dt="2026-08-11T12:53:06.834" v="2429" actId="47"/>
        <pc:sldMkLst>
          <pc:docMk/>
          <pc:sldMk cId="3313759116" sldId="282"/>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1A64038-1A54-44A4-A1D1-713271475130}" type="datetimeFigureOut">
              <a:rPr lang="en-GB" smtClean="0"/>
              <a:t>11/08/2026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61FFE5C-B36E-444F-8EF2-22BEFF33404C}" type="slidenum">
              <a:rPr lang="en-GB" smtClean="0"/>
              <a:t>‹#›</a:t>
            </a:fld>
            <a:endParaRPr lang="en-GB"/>
          </a:p>
        </p:txBody>
      </p:sp>
    </p:spTree>
    <p:extLst>
      <p:ext uri="{BB962C8B-B14F-4D97-AF65-F5344CB8AC3E}">
        <p14:creationId xmlns:p14="http://schemas.microsoft.com/office/powerpoint/2010/main" val="38934087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61FFE5C-B36E-444F-8EF2-22BEFF33404C}" type="slidenum">
              <a:rPr lang="en-GB" smtClean="0"/>
              <a:t>2</a:t>
            </a:fld>
            <a:endParaRPr lang="en-GB"/>
          </a:p>
        </p:txBody>
      </p:sp>
    </p:spTree>
    <p:extLst>
      <p:ext uri="{BB962C8B-B14F-4D97-AF65-F5344CB8AC3E}">
        <p14:creationId xmlns:p14="http://schemas.microsoft.com/office/powerpoint/2010/main" val="16487758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with Picture">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09CE9-F18C-5020-CF43-5960AFE654F6}"/>
              </a:ext>
            </a:extLst>
          </p:cNvPr>
          <p:cNvSpPr>
            <a:spLocks noGrp="1"/>
          </p:cNvSpPr>
          <p:nvPr>
            <p:ph type="ctrTitle"/>
          </p:nvPr>
        </p:nvSpPr>
        <p:spPr>
          <a:xfrm>
            <a:off x="685800" y="240410"/>
            <a:ext cx="10813067" cy="783835"/>
          </a:xfrm>
        </p:spPr>
        <p:txBody>
          <a:bodyPr vert="horz" lIns="91440" tIns="45720" rIns="91440" bIns="45720" rtlCol="0" anchor="b">
            <a:normAutofit/>
          </a:bodyPr>
          <a:lstStyle>
            <a:lvl1pPr>
              <a:defRPr lang="en-US" sz="3600" dirty="0">
                <a:solidFill>
                  <a:schemeClr val="tx2">
                    <a:alpha val="90000"/>
                  </a:schemeClr>
                </a:solidFill>
              </a:defRPr>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A16B3AA5-F8D6-AB69-241F-6F8F1DD41E55}"/>
              </a:ext>
            </a:extLst>
          </p:cNvPr>
          <p:cNvSpPr>
            <a:spLocks noGrp="1"/>
          </p:cNvSpPr>
          <p:nvPr>
            <p:ph type="subTitle" idx="1"/>
          </p:nvPr>
        </p:nvSpPr>
        <p:spPr>
          <a:xfrm>
            <a:off x="685800" y="998185"/>
            <a:ext cx="10813067" cy="541508"/>
          </a:xfrm>
        </p:spPr>
        <p:txBody>
          <a:bodyPr vert="horz" lIns="91440" tIns="45720" rIns="91440" bIns="45720" rtlCol="0">
            <a:normAutofit/>
          </a:bodyPr>
          <a:lstStyle>
            <a:lvl1pPr marL="0" indent="0">
              <a:buNone/>
              <a:defRPr lang="en-US" dirty="0"/>
            </a:lvl1pPr>
          </a:lstStyle>
          <a:p>
            <a:pPr lvl="0"/>
            <a:r>
              <a:rPr lang="en-US"/>
              <a:t>Click to edit Master subtitle style</a:t>
            </a:r>
            <a:endParaRPr lang="en-US" dirty="0"/>
          </a:p>
        </p:txBody>
      </p:sp>
      <p:sp>
        <p:nvSpPr>
          <p:cNvPr id="16" name="Picture Placeholder 15">
            <a:extLst>
              <a:ext uri="{FF2B5EF4-FFF2-40B4-BE49-F238E27FC236}">
                <a16:creationId xmlns:a16="http://schemas.microsoft.com/office/drawing/2014/main" id="{569E8996-63F9-282F-EB89-823A9E405F96}"/>
              </a:ext>
            </a:extLst>
          </p:cNvPr>
          <p:cNvSpPr>
            <a:spLocks noGrp="1"/>
          </p:cNvSpPr>
          <p:nvPr>
            <p:ph type="pic" sz="quarter" idx="13" hasCustomPrompt="1"/>
          </p:nvPr>
        </p:nvSpPr>
        <p:spPr>
          <a:xfrm>
            <a:off x="462974" y="1606318"/>
            <a:ext cx="11268845" cy="4791456"/>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7AE78127-77D8-DF99-4AE0-F322800B057B}"/>
              </a:ext>
            </a:extLst>
          </p:cNvPr>
          <p:cNvSpPr>
            <a:spLocks noGrp="1"/>
          </p:cNvSpPr>
          <p:nvPr>
            <p:ph type="ftr" sz="quarter" idx="11"/>
          </p:nvPr>
        </p:nvSpPr>
        <p:spPr>
          <a:xfrm>
            <a:off x="640080" y="6445997"/>
            <a:ext cx="3949302" cy="365125"/>
          </a:xfrm>
        </p:spPr>
        <p:txBody>
          <a:bodyPr/>
          <a:lstStyle>
            <a:lvl1pPr>
              <a:defRPr>
                <a:solidFill>
                  <a:schemeClr val="tx2"/>
                </a:solidFill>
              </a:defRPr>
            </a:lvl1pPr>
          </a:lstStyle>
          <a:p>
            <a:endParaRPr lang="en-GB"/>
          </a:p>
        </p:txBody>
      </p:sp>
      <p:sp>
        <p:nvSpPr>
          <p:cNvPr id="4" name="Date Placeholder 3">
            <a:extLst>
              <a:ext uri="{FF2B5EF4-FFF2-40B4-BE49-F238E27FC236}">
                <a16:creationId xmlns:a16="http://schemas.microsoft.com/office/drawing/2014/main" id="{D2D04168-7304-004B-C2F6-42E38FDC5908}"/>
              </a:ext>
            </a:extLst>
          </p:cNvPr>
          <p:cNvSpPr>
            <a:spLocks noGrp="1"/>
          </p:cNvSpPr>
          <p:nvPr>
            <p:ph type="dt" sz="half" idx="10"/>
          </p:nvPr>
        </p:nvSpPr>
        <p:spPr/>
        <p:txBody>
          <a:bodyPr/>
          <a:lstStyle>
            <a:lvl1pPr>
              <a:defRPr>
                <a:solidFill>
                  <a:schemeClr val="tx2"/>
                </a:solidFill>
              </a:defRPr>
            </a:lvl1pPr>
          </a:lstStyle>
          <a:p>
            <a:fld id="{D22D75E0-A9BB-4C37-9F28-B513B636C4EB}" type="datetimeFigureOut">
              <a:rPr lang="en-GB" smtClean="0"/>
              <a:t>11/08/2026</a:t>
            </a:fld>
            <a:endParaRPr lang="en-GB"/>
          </a:p>
        </p:txBody>
      </p:sp>
      <p:sp>
        <p:nvSpPr>
          <p:cNvPr id="6" name="Slide Number Placeholder 5">
            <a:extLst>
              <a:ext uri="{FF2B5EF4-FFF2-40B4-BE49-F238E27FC236}">
                <a16:creationId xmlns:a16="http://schemas.microsoft.com/office/drawing/2014/main" id="{D7C58464-EE0F-215A-2FA8-F434687B9E7A}"/>
              </a:ext>
            </a:extLst>
          </p:cNvPr>
          <p:cNvSpPr>
            <a:spLocks noGrp="1"/>
          </p:cNvSpPr>
          <p:nvPr>
            <p:ph type="sldNum" sz="quarter" idx="12"/>
          </p:nvPr>
        </p:nvSpPr>
        <p:spPr/>
        <p:txBody>
          <a:bodyPr/>
          <a:lstStyle>
            <a:lvl1pPr>
              <a:defRPr>
                <a:solidFill>
                  <a:schemeClr val="tx2"/>
                </a:solidFill>
              </a:defRPr>
            </a:lvl1pPr>
          </a:lstStyle>
          <a:p>
            <a:fld id="{F72E9E0E-C020-4AC7-BBDD-0F91E8756318}" type="slidenum">
              <a:rPr lang="en-GB" smtClean="0"/>
              <a:t>‹#›</a:t>
            </a:fld>
            <a:endParaRPr lang="en-GB"/>
          </a:p>
        </p:txBody>
      </p:sp>
      <p:cxnSp>
        <p:nvCxnSpPr>
          <p:cNvPr id="7" name="Straight Connector 6">
            <a:extLst>
              <a:ext uri="{FF2B5EF4-FFF2-40B4-BE49-F238E27FC236}">
                <a16:creationId xmlns:a16="http://schemas.microsoft.com/office/drawing/2014/main" id="{FFFC4771-5A22-2E68-AB04-0949D0A15B66}"/>
              </a:ext>
            </a:extLst>
          </p:cNvPr>
          <p:cNvCxnSpPr>
            <a:cxnSpLocks/>
          </p:cNvCxnSpPr>
          <p:nvPr/>
        </p:nvCxnSpPr>
        <p:spPr>
          <a:xfrm flipH="1">
            <a:off x="0" y="159971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AA95C5A-6D75-9E1D-C459-7F2022E84F55}"/>
              </a:ext>
            </a:extLst>
          </p:cNvPr>
          <p:cNvCxnSpPr>
            <a:cxnSpLocks/>
          </p:cNvCxnSpPr>
          <p:nvPr/>
        </p:nvCxnSpPr>
        <p:spPr>
          <a:xfrm>
            <a:off x="457200"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00ED5AC1-9F96-A868-7F45-523BF1A45E7C}"/>
              </a:ext>
            </a:extLst>
          </p:cNvPr>
          <p:cNvCxnSpPr>
            <a:cxnSpLocks/>
          </p:cNvCxnSpPr>
          <p:nvPr/>
        </p:nvCxnSpPr>
        <p:spPr>
          <a:xfrm>
            <a:off x="11734800"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60E1F764-5B01-7711-9CF1-7EA13A629701}"/>
              </a:ext>
            </a:extLst>
          </p:cNvPr>
          <p:cNvCxnSpPr>
            <a:cxnSpLocks/>
          </p:cNvCxnSpPr>
          <p:nvPr/>
        </p:nvCxnSpPr>
        <p:spPr>
          <a:xfrm flipH="1">
            <a:off x="0" y="6396171"/>
            <a:ext cx="12192000" cy="0"/>
          </a:xfrm>
          <a:prstGeom prst="line">
            <a:avLst/>
          </a:prstGeom>
          <a:ln w="9525">
            <a:solidFill>
              <a:schemeClr val="tx2">
                <a:alpha val="3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9293611"/>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685800" y="360221"/>
            <a:ext cx="10515600" cy="133046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685800" y="2004291"/>
            <a:ext cx="10515600" cy="41726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685800" y="6445997"/>
            <a:ext cx="3949302" cy="365125"/>
          </a:xfrm>
        </p:spPr>
        <p:txBody>
          <a:bodyPr/>
          <a:lstStyle/>
          <a:p>
            <a:endParaRPr lang="en-GB"/>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D22D75E0-A9BB-4C37-9F28-B513B636C4EB}" type="datetimeFigureOut">
              <a:rPr lang="en-GB" smtClean="0"/>
              <a:t>11/08/2026</a:t>
            </a:fld>
            <a:endParaRPr lang="en-GB"/>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F72E9E0E-C020-4AC7-BBDD-0F91E8756318}" type="slidenum">
              <a:rPr lang="en-GB" smtClean="0"/>
              <a:t>‹#›</a:t>
            </a:fld>
            <a:endParaRPr lang="en-GB"/>
          </a:p>
        </p:txBody>
      </p:sp>
      <p:cxnSp>
        <p:nvCxnSpPr>
          <p:cNvPr id="15" name="Straight Connector 14">
            <a:extLst>
              <a:ext uri="{FF2B5EF4-FFF2-40B4-BE49-F238E27FC236}">
                <a16:creationId xmlns:a16="http://schemas.microsoft.com/office/drawing/2014/main" id="{176D044F-5574-D6D7-2A47-5069E411C22F}"/>
              </a:ext>
            </a:extLst>
          </p:cNvPr>
          <p:cNvCxnSpPr>
            <a:cxnSpLocks/>
          </p:cNvCxnSpPr>
          <p:nvPr/>
        </p:nvCxnSpPr>
        <p:spPr>
          <a:xfrm flipH="1">
            <a:off x="0" y="1825625"/>
            <a:ext cx="12210293"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53479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with Picture 2">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09CE9-F18C-5020-CF43-5960AFE654F6}"/>
              </a:ext>
            </a:extLst>
          </p:cNvPr>
          <p:cNvSpPr>
            <a:spLocks noGrp="1"/>
          </p:cNvSpPr>
          <p:nvPr>
            <p:ph type="ctrTitle"/>
          </p:nvPr>
        </p:nvSpPr>
        <p:spPr>
          <a:xfrm>
            <a:off x="7772445" y="1480212"/>
            <a:ext cx="3849131" cy="2871351"/>
          </a:xfrm>
        </p:spPr>
        <p:txBody>
          <a:bodyPr anchor="ctr">
            <a:normAutofit/>
          </a:bodyPr>
          <a:lstStyle>
            <a:lvl1pPr algn="ctr">
              <a:defRPr sz="3600">
                <a:solidFill>
                  <a:schemeClr val="tx2">
                    <a:alpha val="90000"/>
                  </a:schemeClr>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16B3AA5-F8D6-AB69-241F-6F8F1DD41E55}"/>
              </a:ext>
            </a:extLst>
          </p:cNvPr>
          <p:cNvSpPr>
            <a:spLocks noGrp="1"/>
          </p:cNvSpPr>
          <p:nvPr>
            <p:ph type="subTitle" idx="1"/>
          </p:nvPr>
        </p:nvSpPr>
        <p:spPr>
          <a:xfrm>
            <a:off x="7772446" y="5410440"/>
            <a:ext cx="3849128" cy="1068207"/>
          </a:xfrm>
        </p:spPr>
        <p:txBody>
          <a:bodyPr anchor="ctr">
            <a:normAutofit/>
          </a:bodyPr>
          <a:lstStyle>
            <a:lvl1pPr marL="0" indent="0" algn="ctr">
              <a:buNone/>
              <a:defRPr sz="18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16" name="Picture Placeholder 15">
            <a:extLst>
              <a:ext uri="{FF2B5EF4-FFF2-40B4-BE49-F238E27FC236}">
                <a16:creationId xmlns:a16="http://schemas.microsoft.com/office/drawing/2014/main" id="{569E8996-63F9-282F-EB89-823A9E405F96}"/>
              </a:ext>
            </a:extLst>
          </p:cNvPr>
          <p:cNvSpPr>
            <a:spLocks noGrp="1"/>
          </p:cNvSpPr>
          <p:nvPr>
            <p:ph type="pic" sz="quarter" idx="13" hasCustomPrompt="1"/>
          </p:nvPr>
        </p:nvSpPr>
        <p:spPr>
          <a:xfrm>
            <a:off x="0" y="0"/>
            <a:ext cx="7204414" cy="6859634"/>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7AE78127-77D8-DF99-4AE0-F322800B057B}"/>
              </a:ext>
            </a:extLst>
          </p:cNvPr>
          <p:cNvSpPr>
            <a:spLocks noGrp="1"/>
          </p:cNvSpPr>
          <p:nvPr>
            <p:ph type="ftr" sz="quarter" idx="11"/>
          </p:nvPr>
        </p:nvSpPr>
        <p:spPr>
          <a:xfrm>
            <a:off x="7429501" y="6445997"/>
            <a:ext cx="2955465" cy="365125"/>
          </a:xfrm>
        </p:spPr>
        <p:txBody>
          <a:bodyPr/>
          <a:lstStyle>
            <a:lvl1pPr>
              <a:defRPr>
                <a:solidFill>
                  <a:schemeClr val="tx2"/>
                </a:solidFill>
              </a:defRPr>
            </a:lvl1pPr>
          </a:lstStyle>
          <a:p>
            <a:endParaRPr lang="en-GB"/>
          </a:p>
        </p:txBody>
      </p:sp>
      <p:sp>
        <p:nvSpPr>
          <p:cNvPr id="4" name="Date Placeholder 3">
            <a:extLst>
              <a:ext uri="{FF2B5EF4-FFF2-40B4-BE49-F238E27FC236}">
                <a16:creationId xmlns:a16="http://schemas.microsoft.com/office/drawing/2014/main" id="{D2D04168-7304-004B-C2F6-42E38FDC5908}"/>
              </a:ext>
            </a:extLst>
          </p:cNvPr>
          <p:cNvSpPr>
            <a:spLocks noGrp="1"/>
          </p:cNvSpPr>
          <p:nvPr>
            <p:ph type="dt" sz="half" idx="10"/>
          </p:nvPr>
        </p:nvSpPr>
        <p:spPr>
          <a:xfrm>
            <a:off x="10226650" y="6445997"/>
            <a:ext cx="1353059" cy="365125"/>
          </a:xfrm>
        </p:spPr>
        <p:txBody>
          <a:bodyPr/>
          <a:lstStyle>
            <a:lvl1pPr>
              <a:defRPr>
                <a:solidFill>
                  <a:schemeClr val="tx2"/>
                </a:solidFill>
              </a:defRPr>
            </a:lvl1pPr>
          </a:lstStyle>
          <a:p>
            <a:fld id="{D22D75E0-A9BB-4C37-9F28-B513B636C4EB}" type="datetimeFigureOut">
              <a:rPr lang="en-GB" smtClean="0"/>
              <a:t>11/08/2026</a:t>
            </a:fld>
            <a:endParaRPr lang="en-GB"/>
          </a:p>
        </p:txBody>
      </p:sp>
      <p:sp>
        <p:nvSpPr>
          <p:cNvPr id="6" name="Slide Number Placeholder 5">
            <a:extLst>
              <a:ext uri="{FF2B5EF4-FFF2-40B4-BE49-F238E27FC236}">
                <a16:creationId xmlns:a16="http://schemas.microsoft.com/office/drawing/2014/main" id="{D7C58464-EE0F-215A-2FA8-F434687B9E7A}"/>
              </a:ext>
            </a:extLst>
          </p:cNvPr>
          <p:cNvSpPr>
            <a:spLocks noGrp="1"/>
          </p:cNvSpPr>
          <p:nvPr>
            <p:ph type="sldNum" sz="quarter" idx="12"/>
          </p:nvPr>
        </p:nvSpPr>
        <p:spPr/>
        <p:txBody>
          <a:bodyPr/>
          <a:lstStyle>
            <a:lvl1pPr>
              <a:defRPr>
                <a:solidFill>
                  <a:schemeClr val="tx2"/>
                </a:solidFill>
              </a:defRPr>
            </a:lvl1pPr>
          </a:lstStyle>
          <a:p>
            <a:fld id="{F72E9E0E-C020-4AC7-BBDD-0F91E8756318}" type="slidenum">
              <a:rPr lang="en-GB" smtClean="0"/>
              <a:t>‹#›</a:t>
            </a:fld>
            <a:endParaRPr lang="en-GB"/>
          </a:p>
        </p:txBody>
      </p:sp>
      <p:cxnSp>
        <p:nvCxnSpPr>
          <p:cNvPr id="7" name="Straight Connector 6">
            <a:extLst>
              <a:ext uri="{FF2B5EF4-FFF2-40B4-BE49-F238E27FC236}">
                <a16:creationId xmlns:a16="http://schemas.microsoft.com/office/drawing/2014/main" id="{88BE003B-9AA9-5AAB-16A3-CC8CD5997AAA}"/>
              </a:ext>
            </a:extLst>
          </p:cNvPr>
          <p:cNvCxnSpPr>
            <a:cxnSpLocks/>
          </p:cNvCxnSpPr>
          <p:nvPr/>
        </p:nvCxnSpPr>
        <p:spPr>
          <a:xfrm flipH="1">
            <a:off x="7206802" y="5031087"/>
            <a:ext cx="4985198"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50CBC2A1-BC50-27CD-C764-435FA7A59ABD}"/>
              </a:ext>
            </a:extLst>
          </p:cNvPr>
          <p:cNvCxnSpPr>
            <a:cxnSpLocks/>
          </p:cNvCxnSpPr>
          <p:nvPr/>
        </p:nvCxnSpPr>
        <p:spPr>
          <a:xfrm>
            <a:off x="7206802"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74944196"/>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09CE9-F18C-5020-CF43-5960AFE654F6}"/>
              </a:ext>
            </a:extLst>
          </p:cNvPr>
          <p:cNvSpPr>
            <a:spLocks noGrp="1"/>
          </p:cNvSpPr>
          <p:nvPr>
            <p:ph type="ctrTitle"/>
          </p:nvPr>
        </p:nvSpPr>
        <p:spPr>
          <a:xfrm>
            <a:off x="1636222" y="1246912"/>
            <a:ext cx="8919556" cy="3050766"/>
          </a:xfrm>
        </p:spPr>
        <p:txBody>
          <a:bodyPr anchor="ctr">
            <a:normAutofit/>
          </a:bodyPr>
          <a:lstStyle>
            <a:lvl1pPr algn="ctr">
              <a:defRPr sz="5400">
                <a:solidFill>
                  <a:schemeClr val="tx2">
                    <a:alpha val="90000"/>
                  </a:schemeClr>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16B3AA5-F8D6-AB69-241F-6F8F1DD41E55}"/>
              </a:ext>
            </a:extLst>
          </p:cNvPr>
          <p:cNvSpPr>
            <a:spLocks noGrp="1"/>
          </p:cNvSpPr>
          <p:nvPr>
            <p:ph type="subTitle" idx="1"/>
          </p:nvPr>
        </p:nvSpPr>
        <p:spPr>
          <a:xfrm>
            <a:off x="2451378" y="5345199"/>
            <a:ext cx="7289245" cy="1184035"/>
          </a:xfrm>
        </p:spPr>
        <p:txBody>
          <a:bodyPr anchor="ctr">
            <a:normAutofit/>
          </a:bodyPr>
          <a:lstStyle>
            <a:lvl1pPr marL="0" indent="0" algn="ctr">
              <a:buNone/>
              <a:defRPr sz="18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5" name="Footer Placeholder 4">
            <a:extLst>
              <a:ext uri="{FF2B5EF4-FFF2-40B4-BE49-F238E27FC236}">
                <a16:creationId xmlns:a16="http://schemas.microsoft.com/office/drawing/2014/main" id="{7AE78127-77D8-DF99-4AE0-F322800B057B}"/>
              </a:ext>
            </a:extLst>
          </p:cNvPr>
          <p:cNvSpPr>
            <a:spLocks noGrp="1"/>
          </p:cNvSpPr>
          <p:nvPr>
            <p:ph type="ftr" sz="quarter" idx="11"/>
          </p:nvPr>
        </p:nvSpPr>
        <p:spPr/>
        <p:txBody>
          <a:bodyPr/>
          <a:lstStyle>
            <a:lvl1pPr>
              <a:defRPr>
                <a:solidFill>
                  <a:schemeClr val="tx2"/>
                </a:solidFill>
              </a:defRPr>
            </a:lvl1pPr>
          </a:lstStyle>
          <a:p>
            <a:endParaRPr lang="en-GB"/>
          </a:p>
        </p:txBody>
      </p:sp>
      <p:sp>
        <p:nvSpPr>
          <p:cNvPr id="4" name="Date Placeholder 3">
            <a:extLst>
              <a:ext uri="{FF2B5EF4-FFF2-40B4-BE49-F238E27FC236}">
                <a16:creationId xmlns:a16="http://schemas.microsoft.com/office/drawing/2014/main" id="{D2D04168-7304-004B-C2F6-42E38FDC5908}"/>
              </a:ext>
            </a:extLst>
          </p:cNvPr>
          <p:cNvSpPr>
            <a:spLocks noGrp="1"/>
          </p:cNvSpPr>
          <p:nvPr>
            <p:ph type="dt" sz="half" idx="10"/>
          </p:nvPr>
        </p:nvSpPr>
        <p:spPr/>
        <p:txBody>
          <a:bodyPr/>
          <a:lstStyle>
            <a:lvl1pPr>
              <a:defRPr>
                <a:solidFill>
                  <a:schemeClr val="tx2"/>
                </a:solidFill>
              </a:defRPr>
            </a:lvl1pPr>
          </a:lstStyle>
          <a:p>
            <a:fld id="{D22D75E0-A9BB-4C37-9F28-B513B636C4EB}" type="datetimeFigureOut">
              <a:rPr lang="en-GB" smtClean="0"/>
              <a:t>11/08/2026</a:t>
            </a:fld>
            <a:endParaRPr lang="en-GB"/>
          </a:p>
        </p:txBody>
      </p:sp>
      <p:sp>
        <p:nvSpPr>
          <p:cNvPr id="6" name="Slide Number Placeholder 5">
            <a:extLst>
              <a:ext uri="{FF2B5EF4-FFF2-40B4-BE49-F238E27FC236}">
                <a16:creationId xmlns:a16="http://schemas.microsoft.com/office/drawing/2014/main" id="{D7C58464-EE0F-215A-2FA8-F434687B9E7A}"/>
              </a:ext>
            </a:extLst>
          </p:cNvPr>
          <p:cNvSpPr>
            <a:spLocks noGrp="1"/>
          </p:cNvSpPr>
          <p:nvPr>
            <p:ph type="sldNum" sz="quarter" idx="12"/>
          </p:nvPr>
        </p:nvSpPr>
        <p:spPr/>
        <p:txBody>
          <a:bodyPr/>
          <a:lstStyle>
            <a:lvl1pPr>
              <a:defRPr>
                <a:solidFill>
                  <a:schemeClr val="tx2"/>
                </a:solidFill>
              </a:defRPr>
            </a:lvl1pPr>
          </a:lstStyle>
          <a:p>
            <a:fld id="{F72E9E0E-C020-4AC7-BBDD-0F91E8756318}" type="slidenum">
              <a:rPr lang="en-GB" smtClean="0"/>
              <a:t>‹#›</a:t>
            </a:fld>
            <a:endParaRPr lang="en-GB"/>
          </a:p>
        </p:txBody>
      </p:sp>
      <p:cxnSp>
        <p:nvCxnSpPr>
          <p:cNvPr id="7" name="Straight Connector 6">
            <a:extLst>
              <a:ext uri="{FF2B5EF4-FFF2-40B4-BE49-F238E27FC236}">
                <a16:creationId xmlns:a16="http://schemas.microsoft.com/office/drawing/2014/main" id="{77C4A186-7A3C-2849-F4A7-5B5565EB29E6}"/>
              </a:ext>
            </a:extLst>
          </p:cNvPr>
          <p:cNvCxnSpPr>
            <a:cxnSpLocks/>
          </p:cNvCxnSpPr>
          <p:nvPr/>
        </p:nvCxnSpPr>
        <p:spPr>
          <a:xfrm flipH="1">
            <a:off x="0" y="5016433"/>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90C7E87E-EC44-47F9-6172-5EEA03DE5D87}"/>
              </a:ext>
            </a:extLst>
          </p:cNvPr>
          <p:cNvCxnSpPr>
            <a:cxnSpLocks/>
          </p:cNvCxnSpPr>
          <p:nvPr/>
        </p:nvCxnSpPr>
        <p:spPr>
          <a:xfrm flipH="1">
            <a:off x="0" y="459932"/>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68743207"/>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22D6AD5-6168-B411-89A9-90C82303B25C}"/>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4EC6DA0-2CB8-AFC5-DB06-AB9235983979}"/>
              </a:ext>
            </a:extLst>
          </p:cNvPr>
          <p:cNvSpPr>
            <a:spLocks noGrp="1"/>
          </p:cNvSpPr>
          <p:nvPr>
            <p:ph type="title"/>
          </p:nvPr>
        </p:nvSpPr>
        <p:spPr>
          <a:xfrm>
            <a:off x="457200" y="2838087"/>
            <a:ext cx="8932653" cy="3312544"/>
          </a:xfrm>
        </p:spPr>
        <p:txBody>
          <a:bodyPr anchor="b">
            <a:normAutofit/>
          </a:bodyPr>
          <a:lstStyle>
            <a:lvl1pPr>
              <a:lnSpc>
                <a:spcPct val="80000"/>
              </a:lnSpc>
              <a:defRPr sz="6600" cap="all" baseline="0">
                <a:solidFill>
                  <a:schemeClr val="tx2">
                    <a:alpha val="55000"/>
                  </a:schemeClr>
                </a:solidFill>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8E16A9F-28B9-2207-66D3-D952EB7EC876}"/>
              </a:ext>
            </a:extLst>
          </p:cNvPr>
          <p:cNvSpPr>
            <a:spLocks noGrp="1"/>
          </p:cNvSpPr>
          <p:nvPr>
            <p:ph type="body" idx="1"/>
          </p:nvPr>
        </p:nvSpPr>
        <p:spPr>
          <a:xfrm>
            <a:off x="685800" y="-789870"/>
            <a:ext cx="10515600" cy="638352"/>
          </a:xfrm>
        </p:spPr>
        <p:txBody>
          <a:bodyPr>
            <a:normAutofit/>
          </a:bodyPr>
          <a:lstStyle>
            <a:lvl1pPr marL="0" indent="0">
              <a:buNone/>
              <a:defRPr sz="2000">
                <a:solidFill>
                  <a:schemeClr val="bg2"/>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5" name="Footer Placeholder 4">
            <a:extLst>
              <a:ext uri="{FF2B5EF4-FFF2-40B4-BE49-F238E27FC236}">
                <a16:creationId xmlns:a16="http://schemas.microsoft.com/office/drawing/2014/main" id="{28B3F77F-C41D-1011-B9F4-A5DE814F43EF}"/>
              </a:ext>
            </a:extLst>
          </p:cNvPr>
          <p:cNvSpPr>
            <a:spLocks noGrp="1"/>
          </p:cNvSpPr>
          <p:nvPr>
            <p:ph type="ftr" sz="quarter" idx="11"/>
          </p:nvPr>
        </p:nvSpPr>
        <p:spPr>
          <a:xfrm>
            <a:off x="457200" y="6445997"/>
            <a:ext cx="3751081" cy="365125"/>
          </a:xfrm>
        </p:spPr>
        <p:txBody>
          <a:bodyPr/>
          <a:lstStyle>
            <a:lvl1pPr>
              <a:defRPr>
                <a:solidFill>
                  <a:schemeClr val="tx2"/>
                </a:solidFill>
              </a:defRPr>
            </a:lvl1pPr>
          </a:lstStyle>
          <a:p>
            <a:endParaRPr lang="en-GB"/>
          </a:p>
        </p:txBody>
      </p:sp>
      <p:sp>
        <p:nvSpPr>
          <p:cNvPr id="4" name="Date Placeholder 3">
            <a:extLst>
              <a:ext uri="{FF2B5EF4-FFF2-40B4-BE49-F238E27FC236}">
                <a16:creationId xmlns:a16="http://schemas.microsoft.com/office/drawing/2014/main" id="{E58CD507-925C-84B3-8F49-9F3B91209D8F}"/>
              </a:ext>
            </a:extLst>
          </p:cNvPr>
          <p:cNvSpPr>
            <a:spLocks noGrp="1"/>
          </p:cNvSpPr>
          <p:nvPr>
            <p:ph type="dt" sz="half" idx="10"/>
          </p:nvPr>
        </p:nvSpPr>
        <p:spPr/>
        <p:txBody>
          <a:bodyPr/>
          <a:lstStyle>
            <a:lvl1pPr>
              <a:defRPr>
                <a:solidFill>
                  <a:schemeClr val="tx2"/>
                </a:solidFill>
              </a:defRPr>
            </a:lvl1pPr>
          </a:lstStyle>
          <a:p>
            <a:fld id="{D22D75E0-A9BB-4C37-9F28-B513B636C4EB}" type="datetimeFigureOut">
              <a:rPr lang="en-GB" smtClean="0"/>
              <a:t>11/08/2026</a:t>
            </a:fld>
            <a:endParaRPr lang="en-GB"/>
          </a:p>
        </p:txBody>
      </p:sp>
      <p:sp>
        <p:nvSpPr>
          <p:cNvPr id="6" name="Slide Number Placeholder 5">
            <a:extLst>
              <a:ext uri="{FF2B5EF4-FFF2-40B4-BE49-F238E27FC236}">
                <a16:creationId xmlns:a16="http://schemas.microsoft.com/office/drawing/2014/main" id="{6C13B4AE-32E8-CAFF-4A3C-6CBE4FFFA843}"/>
              </a:ext>
            </a:extLst>
          </p:cNvPr>
          <p:cNvSpPr>
            <a:spLocks noGrp="1"/>
          </p:cNvSpPr>
          <p:nvPr>
            <p:ph type="sldNum" sz="quarter" idx="12"/>
          </p:nvPr>
        </p:nvSpPr>
        <p:spPr/>
        <p:txBody>
          <a:bodyPr/>
          <a:lstStyle>
            <a:lvl1pPr>
              <a:defRPr>
                <a:solidFill>
                  <a:schemeClr val="tx2"/>
                </a:solidFill>
              </a:defRPr>
            </a:lvl1pPr>
          </a:lstStyle>
          <a:p>
            <a:fld id="{F72E9E0E-C020-4AC7-BBDD-0F91E8756318}" type="slidenum">
              <a:rPr lang="en-GB" smtClean="0"/>
              <a:t>‹#›</a:t>
            </a:fld>
            <a:endParaRPr lang="en-GB"/>
          </a:p>
        </p:txBody>
      </p:sp>
      <p:cxnSp>
        <p:nvCxnSpPr>
          <p:cNvPr id="7" name="Straight Connector 6">
            <a:extLst>
              <a:ext uri="{FF2B5EF4-FFF2-40B4-BE49-F238E27FC236}">
                <a16:creationId xmlns:a16="http://schemas.microsoft.com/office/drawing/2014/main" id="{9BFA0DE8-9E4B-D747-CB64-14B8DEDC02EA}"/>
              </a:ext>
            </a:extLst>
          </p:cNvPr>
          <p:cNvCxnSpPr>
            <a:cxnSpLocks/>
          </p:cNvCxnSpPr>
          <p:nvPr/>
        </p:nvCxnSpPr>
        <p:spPr>
          <a:xfrm flipH="1">
            <a:off x="0" y="1367580"/>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11EB75EB-F27E-271A-C843-4096E1F19057}"/>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15366192"/>
      </p:ext>
    </p:extLst>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cSld name="Agenda">
    <p:bg>
      <p:bgRef idx="1001">
        <a:schemeClr val="bg1"/>
      </p:bgRef>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02D18C4-A1A8-6CA4-B4A2-0E9791DC7F71}"/>
              </a:ext>
            </a:extLst>
          </p:cNvPr>
          <p:cNvSpPr/>
          <p:nvPr/>
        </p:nvSpPr>
        <p:spPr>
          <a:xfrm>
            <a:off x="0" y="0"/>
            <a:ext cx="12192000" cy="6858000"/>
          </a:xfrm>
          <a:prstGeom prst="rect">
            <a:avLst/>
          </a:prstGeom>
          <a:solidFill>
            <a:schemeClr val="bg2">
              <a:lumMod val="90000"/>
              <a:alpha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457201" y="463362"/>
            <a:ext cx="11122507" cy="1162632"/>
          </a:xfrm>
        </p:spPr>
        <p:txBody>
          <a:bodyPr anchor="ctr">
            <a:normAutofit/>
          </a:bodyPr>
          <a:lstStyle>
            <a:lvl1pPr>
              <a:defRPr sz="7200" cap="all" baseline="0">
                <a:solidFill>
                  <a:schemeClr val="accent1"/>
                </a:solidFill>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5479085" y="2249592"/>
            <a:ext cx="6100623" cy="3787062"/>
          </a:xfrm>
        </p:spPr>
        <p:txBody>
          <a:bodyPr vert="horz" lIns="91440" tIns="45720" rIns="91440" bIns="45720" rtlCol="0">
            <a:normAutofit/>
          </a:bodyPr>
          <a:lstStyle>
            <a:lvl1pPr marL="457200" indent="-457200">
              <a:buFont typeface="+mj-lt"/>
              <a:buAutoNum type="arabicPeriod"/>
              <a:defRPr lang="en-US" sz="2000" dirty="0">
                <a:solidFill>
                  <a:schemeClr val="tx2"/>
                </a:solidFill>
              </a:defRPr>
            </a:lvl1pPr>
            <a:lvl2pPr marL="571500" indent="-342900">
              <a:buFont typeface="+mj-lt"/>
              <a:buAutoNum type="arabicPeriod"/>
              <a:defRPr lang="en-US" sz="1800" dirty="0">
                <a:solidFill>
                  <a:schemeClr val="tx2"/>
                </a:solidFill>
              </a:defRPr>
            </a:lvl2pPr>
            <a:lvl3pPr marL="800100" indent="-342900">
              <a:buFont typeface="+mj-lt"/>
              <a:buAutoNum type="arabicPeriod"/>
              <a:defRPr lang="en-US" sz="1600" dirty="0">
                <a:solidFill>
                  <a:schemeClr val="tx2"/>
                </a:solidFill>
              </a:defRPr>
            </a:lvl3pPr>
            <a:lvl4pPr marL="1028700" indent="-342900">
              <a:buFont typeface="+mj-lt"/>
              <a:buAutoNum type="arabicPeriod"/>
              <a:defRPr lang="en-US" sz="1400" dirty="0">
                <a:solidFill>
                  <a:schemeClr val="tx2"/>
                </a:solidFill>
              </a:defRPr>
            </a:lvl4pPr>
            <a:lvl5pPr marL="1257300" indent="-342900">
              <a:buFont typeface="+mj-lt"/>
              <a:buAutoNum type="arabicPeriod"/>
              <a:defRPr lang="en-US" sz="1400" dirty="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457200" y="6445997"/>
            <a:ext cx="3949302" cy="365125"/>
          </a:xfrm>
        </p:spPr>
        <p:txBody>
          <a:bodyPr/>
          <a:lstStyle>
            <a:lvl1pPr>
              <a:defRPr>
                <a:solidFill>
                  <a:schemeClr val="tx2"/>
                </a:solidFill>
              </a:defRPr>
            </a:lvl1pPr>
          </a:lstStyle>
          <a:p>
            <a:endParaRPr lang="en-GB"/>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lvl1pPr>
              <a:defRPr>
                <a:solidFill>
                  <a:schemeClr val="tx2"/>
                </a:solidFill>
              </a:defRPr>
            </a:lvl1pPr>
          </a:lstStyle>
          <a:p>
            <a:fld id="{D22D75E0-A9BB-4C37-9F28-B513B636C4EB}" type="datetimeFigureOut">
              <a:rPr lang="en-GB" smtClean="0"/>
              <a:t>11/08/2026</a:t>
            </a:fld>
            <a:endParaRPr lang="en-GB"/>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lvl1pPr>
              <a:defRPr>
                <a:solidFill>
                  <a:schemeClr val="tx2"/>
                </a:solidFill>
              </a:defRPr>
            </a:lvl1pPr>
          </a:lstStyle>
          <a:p>
            <a:fld id="{F72E9E0E-C020-4AC7-BBDD-0F91E8756318}" type="slidenum">
              <a:rPr lang="en-GB" smtClean="0"/>
              <a:t>‹#›</a:t>
            </a:fld>
            <a:endParaRPr lang="en-GB"/>
          </a:p>
        </p:txBody>
      </p:sp>
      <p:cxnSp>
        <p:nvCxnSpPr>
          <p:cNvPr id="11" name="Straight Connector 10">
            <a:extLst>
              <a:ext uri="{FF2B5EF4-FFF2-40B4-BE49-F238E27FC236}">
                <a16:creationId xmlns:a16="http://schemas.microsoft.com/office/drawing/2014/main" id="{F06406B2-3637-5849-867E-A0ADC9D9DDA5}"/>
              </a:ext>
            </a:extLst>
          </p:cNvPr>
          <p:cNvCxnSpPr>
            <a:cxnSpLocks/>
          </p:cNvCxnSpPr>
          <p:nvPr/>
        </p:nvCxnSpPr>
        <p:spPr>
          <a:xfrm flipH="1">
            <a:off x="0" y="1822345"/>
            <a:ext cx="12192000" cy="0"/>
          </a:xfrm>
          <a:prstGeom prst="line">
            <a:avLst/>
          </a:prstGeom>
          <a:ln w="12700">
            <a:solidFill>
              <a:schemeClr val="tx1">
                <a:lumMod val="75000"/>
                <a:lumOff val="2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40E47964-42E3-09B6-4B3F-96D1060D072B}"/>
              </a:ext>
            </a:extLst>
          </p:cNvPr>
          <p:cNvCxnSpPr>
            <a:cxnSpLocks/>
          </p:cNvCxnSpPr>
          <p:nvPr/>
        </p:nvCxnSpPr>
        <p:spPr>
          <a:xfrm flipH="1">
            <a:off x="0" y="6398068"/>
            <a:ext cx="12192000" cy="0"/>
          </a:xfrm>
          <a:prstGeom prst="line">
            <a:avLst/>
          </a:prstGeom>
          <a:ln w="9525">
            <a:solidFill>
              <a:schemeClr val="tx1">
                <a:lumMod val="75000"/>
                <a:lumOff val="25000"/>
                <a:alpha val="3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8555896"/>
      </p:ext>
    </p:extLst>
  </p:cSld>
  <p:clrMapOvr>
    <a:overrideClrMapping bg1="lt1" tx1="dk1" bg2="lt2" tx2="dk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Agenda with Picture">
    <p:bg>
      <p:bgRef idx="1001">
        <a:schemeClr val="bg1"/>
      </p:bgRef>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0D0A563-F018-FFF1-B911-D69E42CEEAA5}"/>
              </a:ext>
            </a:extLst>
          </p:cNvPr>
          <p:cNvSpPr/>
          <p:nvPr/>
        </p:nvSpPr>
        <p:spPr>
          <a:xfrm>
            <a:off x="0" y="0"/>
            <a:ext cx="12192000" cy="6858000"/>
          </a:xfrm>
          <a:prstGeom prst="rect">
            <a:avLst/>
          </a:prstGeom>
          <a:solidFill>
            <a:schemeClr val="bg2">
              <a:lumMod val="90000"/>
              <a:alpha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457201" y="463362"/>
            <a:ext cx="11130279" cy="1162632"/>
          </a:xfrm>
        </p:spPr>
        <p:txBody>
          <a:bodyPr anchor="ctr">
            <a:normAutofit/>
          </a:bodyPr>
          <a:lstStyle>
            <a:lvl1pPr>
              <a:defRPr sz="7200" cap="all" baseline="0">
                <a:solidFill>
                  <a:schemeClr val="accent1"/>
                </a:solidFill>
              </a:defRPr>
            </a:lvl1pPr>
          </a:lstStyle>
          <a:p>
            <a:r>
              <a:rPr lang="en-US"/>
              <a:t>Click to edit Master title style</a:t>
            </a:r>
            <a:endParaRPr lang="en-US" dirty="0"/>
          </a:p>
        </p:txBody>
      </p:sp>
      <p:sp>
        <p:nvSpPr>
          <p:cNvPr id="8" name="Picture Placeholder 7">
            <a:extLst>
              <a:ext uri="{FF2B5EF4-FFF2-40B4-BE49-F238E27FC236}">
                <a16:creationId xmlns:a16="http://schemas.microsoft.com/office/drawing/2014/main" id="{5DA2B1BE-7DDF-C8B4-6A46-21B5A0257D08}"/>
              </a:ext>
            </a:extLst>
          </p:cNvPr>
          <p:cNvSpPr>
            <a:spLocks noGrp="1"/>
          </p:cNvSpPr>
          <p:nvPr>
            <p:ph type="pic" sz="quarter" idx="14" hasCustomPrompt="1"/>
          </p:nvPr>
        </p:nvSpPr>
        <p:spPr>
          <a:xfrm>
            <a:off x="-8364" y="1830708"/>
            <a:ext cx="5321063" cy="4563927"/>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5846552" y="2191025"/>
            <a:ext cx="5733156" cy="3894807"/>
          </a:xfrm>
        </p:spPr>
        <p:txBody>
          <a:bodyPr vert="horz" lIns="91440" tIns="45720" rIns="91440" bIns="45720" rtlCol="0">
            <a:normAutofit/>
          </a:bodyPr>
          <a:lstStyle>
            <a:lvl1pPr marL="457200" indent="-457200">
              <a:buFont typeface="+mj-lt"/>
              <a:buAutoNum type="arabicPeriod"/>
              <a:defRPr lang="en-US" sz="2000" dirty="0">
                <a:solidFill>
                  <a:schemeClr val="tx2"/>
                </a:solidFill>
              </a:defRPr>
            </a:lvl1pPr>
            <a:lvl2pPr marL="571500" indent="-342900">
              <a:buFont typeface="+mj-lt"/>
              <a:buAutoNum type="arabicPeriod"/>
              <a:defRPr lang="en-US" sz="1800" dirty="0">
                <a:solidFill>
                  <a:schemeClr val="tx2"/>
                </a:solidFill>
              </a:defRPr>
            </a:lvl2pPr>
            <a:lvl3pPr marL="800100" indent="-342900">
              <a:buFont typeface="+mj-lt"/>
              <a:buAutoNum type="arabicPeriod"/>
              <a:defRPr lang="en-US" sz="1600" dirty="0">
                <a:solidFill>
                  <a:schemeClr val="tx2"/>
                </a:solidFill>
              </a:defRPr>
            </a:lvl3pPr>
            <a:lvl4pPr marL="1028700" indent="-342900">
              <a:buFont typeface="+mj-lt"/>
              <a:buAutoNum type="arabicPeriod"/>
              <a:defRPr lang="en-US" sz="1400" dirty="0">
                <a:solidFill>
                  <a:schemeClr val="tx2"/>
                </a:solidFill>
              </a:defRPr>
            </a:lvl4pPr>
            <a:lvl5pPr marL="1257300" indent="-342900">
              <a:buFont typeface="+mj-lt"/>
              <a:buAutoNum type="arabicPeriod"/>
              <a:defRPr lang="en-US" sz="1400" dirty="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457200" y="6445997"/>
            <a:ext cx="3949302" cy="365125"/>
          </a:xfrm>
        </p:spPr>
        <p:txBody>
          <a:bodyPr/>
          <a:lstStyle>
            <a:lvl1pPr>
              <a:defRPr>
                <a:solidFill>
                  <a:schemeClr val="tx2"/>
                </a:solidFill>
              </a:defRPr>
            </a:lvl1pPr>
          </a:lstStyle>
          <a:p>
            <a:endParaRPr lang="en-GB"/>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lvl1pPr>
              <a:defRPr>
                <a:solidFill>
                  <a:schemeClr val="tx2"/>
                </a:solidFill>
              </a:defRPr>
            </a:lvl1pPr>
          </a:lstStyle>
          <a:p>
            <a:fld id="{D22D75E0-A9BB-4C37-9F28-B513B636C4EB}" type="datetimeFigureOut">
              <a:rPr lang="en-GB" smtClean="0"/>
              <a:t>11/08/2026</a:t>
            </a:fld>
            <a:endParaRPr lang="en-GB"/>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lvl1pPr>
              <a:defRPr>
                <a:solidFill>
                  <a:schemeClr val="tx2"/>
                </a:solidFill>
              </a:defRPr>
            </a:lvl1pPr>
          </a:lstStyle>
          <a:p>
            <a:fld id="{F72E9E0E-C020-4AC7-BBDD-0F91E8756318}" type="slidenum">
              <a:rPr lang="en-GB" smtClean="0"/>
              <a:t>‹#›</a:t>
            </a:fld>
            <a:endParaRPr lang="en-GB"/>
          </a:p>
        </p:txBody>
      </p:sp>
      <p:cxnSp>
        <p:nvCxnSpPr>
          <p:cNvPr id="11" name="Straight Connector 10">
            <a:extLst>
              <a:ext uri="{FF2B5EF4-FFF2-40B4-BE49-F238E27FC236}">
                <a16:creationId xmlns:a16="http://schemas.microsoft.com/office/drawing/2014/main" id="{F06406B2-3637-5849-867E-A0ADC9D9DDA5}"/>
              </a:ext>
            </a:extLst>
          </p:cNvPr>
          <p:cNvCxnSpPr>
            <a:cxnSpLocks/>
          </p:cNvCxnSpPr>
          <p:nvPr/>
        </p:nvCxnSpPr>
        <p:spPr>
          <a:xfrm flipH="1">
            <a:off x="0" y="1822345"/>
            <a:ext cx="12192000" cy="0"/>
          </a:xfrm>
          <a:prstGeom prst="line">
            <a:avLst/>
          </a:prstGeom>
          <a:ln w="9525">
            <a:solidFill>
              <a:schemeClr val="tx1">
                <a:lumMod val="75000"/>
                <a:lumOff val="2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40E47964-42E3-09B6-4B3F-96D1060D072B}"/>
              </a:ext>
            </a:extLst>
          </p:cNvPr>
          <p:cNvCxnSpPr>
            <a:cxnSpLocks/>
          </p:cNvCxnSpPr>
          <p:nvPr/>
        </p:nvCxnSpPr>
        <p:spPr>
          <a:xfrm flipH="1">
            <a:off x="0" y="6398068"/>
            <a:ext cx="12192000" cy="0"/>
          </a:xfrm>
          <a:prstGeom prst="line">
            <a:avLst/>
          </a:prstGeom>
          <a:ln w="9525">
            <a:solidFill>
              <a:schemeClr val="tx1">
                <a:lumMod val="75000"/>
                <a:lumOff val="2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25DD64E6-257D-65B2-D2A7-6A1002E1E580}"/>
              </a:ext>
            </a:extLst>
          </p:cNvPr>
          <p:cNvCxnSpPr>
            <a:cxnSpLocks/>
          </p:cNvCxnSpPr>
          <p:nvPr/>
        </p:nvCxnSpPr>
        <p:spPr>
          <a:xfrm>
            <a:off x="5321065" y="1822345"/>
            <a:ext cx="0" cy="5035655"/>
          </a:xfrm>
          <a:prstGeom prst="line">
            <a:avLst/>
          </a:prstGeom>
          <a:ln w="9525">
            <a:solidFill>
              <a:schemeClr val="tx1">
                <a:lumMod val="75000"/>
                <a:lumOff val="25000"/>
                <a:alpha val="3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66341613"/>
      </p:ext>
    </p:extLst>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457200" y="721299"/>
            <a:ext cx="3689927" cy="1486906"/>
          </a:xfrm>
        </p:spPr>
        <p:txBody>
          <a:bodyPr anchor="t"/>
          <a:lstStyle>
            <a:lvl1pPr>
              <a:defRPr>
                <a:solidFill>
                  <a:schemeClr val="tx2"/>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4904515" y="2780147"/>
            <a:ext cx="6567049" cy="33598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p:txBody>
          <a:bodyPr/>
          <a:lstStyle/>
          <a:p>
            <a:endParaRPr lang="en-GB"/>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D22D75E0-A9BB-4C37-9F28-B513B636C4EB}" type="datetimeFigureOut">
              <a:rPr lang="en-GB" smtClean="0"/>
              <a:t>11/08/2026</a:t>
            </a:fld>
            <a:endParaRPr lang="en-GB"/>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F72E9E0E-C020-4AC7-BBDD-0F91E8756318}" type="slidenum">
              <a:rPr lang="en-GB" smtClean="0"/>
              <a:t>‹#›</a:t>
            </a:fld>
            <a:endParaRPr lang="en-GB"/>
          </a:p>
        </p:txBody>
      </p:sp>
      <p:cxnSp>
        <p:nvCxnSpPr>
          <p:cNvPr id="11" name="Straight Connector 10">
            <a:extLst>
              <a:ext uri="{FF2B5EF4-FFF2-40B4-BE49-F238E27FC236}">
                <a16:creationId xmlns:a16="http://schemas.microsoft.com/office/drawing/2014/main" id="{4BF5C1EC-3A2D-2E51-65A6-6155B3776C4A}"/>
              </a:ext>
            </a:extLst>
          </p:cNvPr>
          <p:cNvCxnSpPr>
            <a:cxnSpLocks/>
          </p:cNvCxnSpPr>
          <p:nvPr/>
        </p:nvCxnSpPr>
        <p:spPr>
          <a:xfrm flipH="1">
            <a:off x="0" y="2397979"/>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F797FEE4-9B7E-CE58-4AA3-EC6E3E1861F3}"/>
              </a:ext>
            </a:extLst>
          </p:cNvPr>
          <p:cNvCxnSpPr>
            <a:cxnSpLocks/>
          </p:cNvCxnSpPr>
          <p:nvPr/>
        </p:nvCxnSpPr>
        <p:spPr>
          <a:xfrm>
            <a:off x="4469245"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7302216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3360">
          <p15:clr>
            <a:srgbClr val="FBAE40"/>
          </p15:clr>
        </p15:guide>
        <p15:guide id="4" pos="2928">
          <p15:clr>
            <a:srgbClr val="FBAE40"/>
          </p15:clr>
        </p15:guide>
        <p15:guide id="5" pos="4752">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457200" y="720473"/>
            <a:ext cx="3664107" cy="3864052"/>
          </a:xfrm>
        </p:spPr>
        <p:txBody>
          <a:bodyPr anchor="t"/>
          <a:lstStyle>
            <a:lvl1pPr>
              <a:defRPr>
                <a:solidFill>
                  <a:schemeClr val="tx2"/>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5270349" y="720473"/>
            <a:ext cx="6309360" cy="5303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p:txBody>
          <a:bodyPr/>
          <a:lstStyle/>
          <a:p>
            <a:endParaRPr lang="en-GB"/>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D22D75E0-A9BB-4C37-9F28-B513B636C4EB}" type="datetimeFigureOut">
              <a:rPr lang="en-GB" smtClean="0"/>
              <a:t>11/08/2026</a:t>
            </a:fld>
            <a:endParaRPr lang="en-GB"/>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F72E9E0E-C020-4AC7-BBDD-0F91E8756318}" type="slidenum">
              <a:rPr lang="en-GB" smtClean="0"/>
              <a:t>‹#›</a:t>
            </a:fld>
            <a:endParaRPr lang="en-GB"/>
          </a:p>
        </p:txBody>
      </p:sp>
      <p:cxnSp>
        <p:nvCxnSpPr>
          <p:cNvPr id="9" name="Straight Connector 8">
            <a:extLst>
              <a:ext uri="{FF2B5EF4-FFF2-40B4-BE49-F238E27FC236}">
                <a16:creationId xmlns:a16="http://schemas.microsoft.com/office/drawing/2014/main" id="{A6AC6891-86BE-FF41-E94E-AB97BFFB2322}"/>
              </a:ext>
            </a:extLst>
          </p:cNvPr>
          <p:cNvCxnSpPr>
            <a:cxnSpLocks/>
          </p:cNvCxnSpPr>
          <p:nvPr/>
        </p:nvCxnSpPr>
        <p:spPr>
          <a:xfrm>
            <a:off x="4643464"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151E503-5C8D-3CDA-5CC2-A56B4F2A6193}"/>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6239480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Content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4911995" y="559483"/>
            <a:ext cx="6825541" cy="1009652"/>
          </a:xfrm>
        </p:spPr>
        <p:txBody>
          <a:bodyPr anchor="b"/>
          <a:lstStyle/>
          <a:p>
            <a:r>
              <a:rPr lang="en-US"/>
              <a:t>Click to edit Master title style</a:t>
            </a:r>
            <a:endParaRPr lang="en-US" dirty="0"/>
          </a:p>
        </p:txBody>
      </p:sp>
      <p:sp>
        <p:nvSpPr>
          <p:cNvPr id="19" name="Picture Placeholder 18">
            <a:extLst>
              <a:ext uri="{FF2B5EF4-FFF2-40B4-BE49-F238E27FC236}">
                <a16:creationId xmlns:a16="http://schemas.microsoft.com/office/drawing/2014/main" id="{FBB1EB8E-9C26-DC32-8498-7F5998392555}"/>
              </a:ext>
            </a:extLst>
          </p:cNvPr>
          <p:cNvSpPr>
            <a:spLocks noGrp="1"/>
          </p:cNvSpPr>
          <p:nvPr>
            <p:ph type="pic" sz="quarter" idx="13" hasCustomPrompt="1"/>
          </p:nvPr>
        </p:nvSpPr>
        <p:spPr>
          <a:xfrm>
            <a:off x="0" y="1"/>
            <a:ext cx="4421943" cy="6398066"/>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4911994" y="2083837"/>
            <a:ext cx="6825545" cy="4032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0" y="6445997"/>
            <a:ext cx="3811448" cy="365125"/>
          </a:xfrm>
        </p:spPr>
        <p:txBody>
          <a:bodyPr/>
          <a:lstStyle/>
          <a:p>
            <a:endParaRPr lang="en-GB"/>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D22D75E0-A9BB-4C37-9F28-B513B636C4EB}" type="datetimeFigureOut">
              <a:rPr lang="en-GB" smtClean="0"/>
              <a:t>11/08/2026</a:t>
            </a:fld>
            <a:endParaRPr lang="en-GB"/>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F72E9E0E-C020-4AC7-BBDD-0F91E8756318}" type="slidenum">
              <a:rPr lang="en-GB" smtClean="0"/>
              <a:t>‹#›</a:t>
            </a:fld>
            <a:endParaRPr lang="en-GB"/>
          </a:p>
        </p:txBody>
      </p:sp>
      <p:cxnSp>
        <p:nvCxnSpPr>
          <p:cNvPr id="14" name="Straight Connector 13">
            <a:extLst>
              <a:ext uri="{FF2B5EF4-FFF2-40B4-BE49-F238E27FC236}">
                <a16:creationId xmlns:a16="http://schemas.microsoft.com/office/drawing/2014/main" id="{6EB92977-9D16-C370-F779-0B9C67993046}"/>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254AC9C-312D-B8D1-5D04-C0CE07B464DB}"/>
              </a:ext>
            </a:extLst>
          </p:cNvPr>
          <p:cNvCxnSpPr>
            <a:cxnSpLocks/>
          </p:cNvCxnSpPr>
          <p:nvPr/>
        </p:nvCxnSpPr>
        <p:spPr>
          <a:xfrm>
            <a:off x="4423739"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F4F50A3-1136-13EC-E499-F6DDCBFE375F}"/>
              </a:ext>
            </a:extLst>
          </p:cNvPr>
          <p:cNvCxnSpPr>
            <a:cxnSpLocks/>
          </p:cNvCxnSpPr>
          <p:nvPr/>
        </p:nvCxnSpPr>
        <p:spPr>
          <a:xfrm flipH="1">
            <a:off x="4425535" y="1810995"/>
            <a:ext cx="7750205"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613952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ontent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4472644" y="669386"/>
            <a:ext cx="7231413" cy="1005840"/>
          </a:xfrm>
        </p:spPr>
        <p:txBody>
          <a:bodyPr/>
          <a:lstStyle/>
          <a:p>
            <a:r>
              <a:rPr lang="en-US"/>
              <a:t>Click to edit Master title style</a:t>
            </a:r>
            <a:endParaRPr lang="en-US" dirty="0"/>
          </a:p>
        </p:txBody>
      </p:sp>
      <p:sp>
        <p:nvSpPr>
          <p:cNvPr id="19" name="Picture Placeholder 18">
            <a:extLst>
              <a:ext uri="{FF2B5EF4-FFF2-40B4-BE49-F238E27FC236}">
                <a16:creationId xmlns:a16="http://schemas.microsoft.com/office/drawing/2014/main" id="{FBB1EB8E-9C26-DC32-8498-7F5998392555}"/>
              </a:ext>
            </a:extLst>
          </p:cNvPr>
          <p:cNvSpPr>
            <a:spLocks noGrp="1"/>
          </p:cNvSpPr>
          <p:nvPr>
            <p:ph type="pic" sz="quarter" idx="13" hasCustomPrompt="1"/>
          </p:nvPr>
        </p:nvSpPr>
        <p:spPr>
          <a:xfrm>
            <a:off x="-8994" y="-5468"/>
            <a:ext cx="4011836" cy="6398066"/>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4472644" y="1812385"/>
            <a:ext cx="7231407" cy="44238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0" y="6445997"/>
            <a:ext cx="3408011" cy="365125"/>
          </a:xfrm>
        </p:spPr>
        <p:txBody>
          <a:bodyPr/>
          <a:lstStyle/>
          <a:p>
            <a:endParaRPr lang="en-GB"/>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D22D75E0-A9BB-4C37-9F28-B513B636C4EB}" type="datetimeFigureOut">
              <a:rPr lang="en-GB" smtClean="0"/>
              <a:t>11/08/2026</a:t>
            </a:fld>
            <a:endParaRPr lang="en-GB"/>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F72E9E0E-C020-4AC7-BBDD-0F91E8756318}" type="slidenum">
              <a:rPr lang="en-GB" smtClean="0"/>
              <a:t>‹#›</a:t>
            </a:fld>
            <a:endParaRPr lang="en-GB"/>
          </a:p>
        </p:txBody>
      </p:sp>
      <p:cxnSp>
        <p:nvCxnSpPr>
          <p:cNvPr id="14" name="Straight Connector 13">
            <a:extLst>
              <a:ext uri="{FF2B5EF4-FFF2-40B4-BE49-F238E27FC236}">
                <a16:creationId xmlns:a16="http://schemas.microsoft.com/office/drawing/2014/main" id="{6EB92977-9D16-C370-F779-0B9C67993046}"/>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254AC9C-312D-B8D1-5D04-C0CE07B464DB}"/>
              </a:ext>
            </a:extLst>
          </p:cNvPr>
          <p:cNvCxnSpPr>
            <a:cxnSpLocks/>
          </p:cNvCxnSpPr>
          <p:nvPr/>
        </p:nvCxnSpPr>
        <p:spPr>
          <a:xfrm>
            <a:off x="4009212"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8415421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ontent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457200" y="680728"/>
            <a:ext cx="7281067" cy="1005840"/>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457200" y="1823728"/>
            <a:ext cx="7281061" cy="44238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Picture Placeholder 18">
            <a:extLst>
              <a:ext uri="{FF2B5EF4-FFF2-40B4-BE49-F238E27FC236}">
                <a16:creationId xmlns:a16="http://schemas.microsoft.com/office/drawing/2014/main" id="{FBB1EB8E-9C26-DC32-8498-7F5998392555}"/>
              </a:ext>
            </a:extLst>
          </p:cNvPr>
          <p:cNvSpPr>
            <a:spLocks noGrp="1"/>
          </p:cNvSpPr>
          <p:nvPr>
            <p:ph type="pic" sz="quarter" idx="13" hasCustomPrompt="1"/>
          </p:nvPr>
        </p:nvSpPr>
        <p:spPr>
          <a:xfrm>
            <a:off x="8195489" y="-6369"/>
            <a:ext cx="3996512" cy="6398066"/>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0" y="6445997"/>
            <a:ext cx="3949302" cy="365125"/>
          </a:xfrm>
        </p:spPr>
        <p:txBody>
          <a:bodyPr/>
          <a:lstStyle/>
          <a:p>
            <a:endParaRPr lang="en-GB"/>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D22D75E0-A9BB-4C37-9F28-B513B636C4EB}" type="datetimeFigureOut">
              <a:rPr lang="en-GB" smtClean="0"/>
              <a:t>11/08/2026</a:t>
            </a:fld>
            <a:endParaRPr lang="en-GB"/>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F72E9E0E-C020-4AC7-BBDD-0F91E8756318}" type="slidenum">
              <a:rPr lang="en-GB" smtClean="0"/>
              <a:t>‹#›</a:t>
            </a:fld>
            <a:endParaRPr lang="en-GB"/>
          </a:p>
        </p:txBody>
      </p:sp>
      <p:cxnSp>
        <p:nvCxnSpPr>
          <p:cNvPr id="14" name="Straight Connector 13">
            <a:extLst>
              <a:ext uri="{FF2B5EF4-FFF2-40B4-BE49-F238E27FC236}">
                <a16:creationId xmlns:a16="http://schemas.microsoft.com/office/drawing/2014/main" id="{6EB92977-9D16-C370-F779-0B9C67993046}"/>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254AC9C-312D-B8D1-5D04-C0CE07B464DB}"/>
              </a:ext>
            </a:extLst>
          </p:cNvPr>
          <p:cNvCxnSpPr>
            <a:cxnSpLocks/>
          </p:cNvCxnSpPr>
          <p:nvPr/>
        </p:nvCxnSpPr>
        <p:spPr>
          <a:xfrm>
            <a:off x="8188287"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3536023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ontent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457200" y="678485"/>
            <a:ext cx="6369370" cy="1005840"/>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457200" y="1821484"/>
            <a:ext cx="6360897" cy="42921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Picture Placeholder 18">
            <a:extLst>
              <a:ext uri="{FF2B5EF4-FFF2-40B4-BE49-F238E27FC236}">
                <a16:creationId xmlns:a16="http://schemas.microsoft.com/office/drawing/2014/main" id="{FBB1EB8E-9C26-DC32-8498-7F5998392555}"/>
              </a:ext>
            </a:extLst>
          </p:cNvPr>
          <p:cNvSpPr>
            <a:spLocks noGrp="1"/>
          </p:cNvSpPr>
          <p:nvPr>
            <p:ph type="pic" sz="quarter" idx="13" hasCustomPrompt="1"/>
          </p:nvPr>
        </p:nvSpPr>
        <p:spPr>
          <a:xfrm>
            <a:off x="7277100" y="-8466"/>
            <a:ext cx="4914895" cy="6398066"/>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0" y="6445997"/>
            <a:ext cx="3949302" cy="365125"/>
          </a:xfrm>
        </p:spPr>
        <p:txBody>
          <a:bodyPr/>
          <a:lstStyle/>
          <a:p>
            <a:endParaRPr lang="en-GB"/>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D22D75E0-A9BB-4C37-9F28-B513B636C4EB}" type="datetimeFigureOut">
              <a:rPr lang="en-GB" smtClean="0"/>
              <a:t>11/08/2026</a:t>
            </a:fld>
            <a:endParaRPr lang="en-GB"/>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F72E9E0E-C020-4AC7-BBDD-0F91E8756318}" type="slidenum">
              <a:rPr lang="en-GB" smtClean="0"/>
              <a:t>‹#›</a:t>
            </a:fld>
            <a:endParaRPr lang="en-GB"/>
          </a:p>
        </p:txBody>
      </p:sp>
      <p:cxnSp>
        <p:nvCxnSpPr>
          <p:cNvPr id="14" name="Straight Connector 13">
            <a:extLst>
              <a:ext uri="{FF2B5EF4-FFF2-40B4-BE49-F238E27FC236}">
                <a16:creationId xmlns:a16="http://schemas.microsoft.com/office/drawing/2014/main" id="{6EB92977-9D16-C370-F779-0B9C67993046}"/>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254AC9C-312D-B8D1-5D04-C0CE07B464DB}"/>
              </a:ext>
            </a:extLst>
          </p:cNvPr>
          <p:cNvCxnSpPr>
            <a:cxnSpLocks/>
          </p:cNvCxnSpPr>
          <p:nvPr/>
        </p:nvCxnSpPr>
        <p:spPr>
          <a:xfrm>
            <a:off x="7270008"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2266534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ntent with Picture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457200" y="458145"/>
            <a:ext cx="4000497" cy="1679799"/>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457200" y="2272880"/>
            <a:ext cx="4000497" cy="378949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Picture Placeholder 18">
            <a:extLst>
              <a:ext uri="{FF2B5EF4-FFF2-40B4-BE49-F238E27FC236}">
                <a16:creationId xmlns:a16="http://schemas.microsoft.com/office/drawing/2014/main" id="{FBB1EB8E-9C26-DC32-8498-7F5998392555}"/>
              </a:ext>
            </a:extLst>
          </p:cNvPr>
          <p:cNvSpPr>
            <a:spLocks noGrp="1"/>
          </p:cNvSpPr>
          <p:nvPr>
            <p:ph type="pic" sz="quarter" idx="13" hasCustomPrompt="1"/>
          </p:nvPr>
        </p:nvSpPr>
        <p:spPr>
          <a:xfrm>
            <a:off x="4853323" y="0"/>
            <a:ext cx="7338676" cy="6396281"/>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0" y="6445997"/>
            <a:ext cx="4000500" cy="365125"/>
          </a:xfrm>
        </p:spPr>
        <p:txBody>
          <a:bodyPr/>
          <a:lstStyle/>
          <a:p>
            <a:endParaRPr lang="en-GB"/>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D22D75E0-A9BB-4C37-9F28-B513B636C4EB}" type="datetimeFigureOut">
              <a:rPr lang="en-GB" smtClean="0"/>
              <a:t>11/08/2026</a:t>
            </a:fld>
            <a:endParaRPr lang="en-GB"/>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F72E9E0E-C020-4AC7-BBDD-0F91E8756318}" type="slidenum">
              <a:rPr lang="en-GB" smtClean="0"/>
              <a:t>‹#›</a:t>
            </a:fld>
            <a:endParaRPr lang="en-GB"/>
          </a:p>
        </p:txBody>
      </p:sp>
      <p:cxnSp>
        <p:nvCxnSpPr>
          <p:cNvPr id="14" name="Straight Connector 13">
            <a:extLst>
              <a:ext uri="{FF2B5EF4-FFF2-40B4-BE49-F238E27FC236}">
                <a16:creationId xmlns:a16="http://schemas.microsoft.com/office/drawing/2014/main" id="{6EB92977-9D16-C370-F779-0B9C67993046}"/>
              </a:ext>
            </a:extLst>
          </p:cNvPr>
          <p:cNvCxnSpPr>
            <a:cxnSpLocks/>
          </p:cNvCxnSpPr>
          <p:nvPr/>
        </p:nvCxnSpPr>
        <p:spPr>
          <a:xfrm flipH="1">
            <a:off x="0" y="6399854"/>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254AC9C-312D-B8D1-5D04-C0CE07B464DB}"/>
              </a:ext>
            </a:extLst>
          </p:cNvPr>
          <p:cNvCxnSpPr>
            <a:cxnSpLocks/>
          </p:cNvCxnSpPr>
          <p:nvPr/>
        </p:nvCxnSpPr>
        <p:spPr>
          <a:xfrm>
            <a:off x="4849331"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7713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ntent with Picture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7739922" y="458144"/>
            <a:ext cx="3909536" cy="1485873"/>
          </a:xfrm>
        </p:spPr>
        <p:txBody>
          <a:bodyPr/>
          <a:lstStyle/>
          <a:p>
            <a:r>
              <a:rPr lang="en-US"/>
              <a:t>Click to edit Master title style</a:t>
            </a:r>
            <a:endParaRPr lang="en-US" dirty="0"/>
          </a:p>
        </p:txBody>
      </p:sp>
      <p:sp>
        <p:nvSpPr>
          <p:cNvPr id="19" name="Picture Placeholder 18">
            <a:extLst>
              <a:ext uri="{FF2B5EF4-FFF2-40B4-BE49-F238E27FC236}">
                <a16:creationId xmlns:a16="http://schemas.microsoft.com/office/drawing/2014/main" id="{FBB1EB8E-9C26-DC32-8498-7F5998392555}"/>
              </a:ext>
            </a:extLst>
          </p:cNvPr>
          <p:cNvSpPr>
            <a:spLocks noGrp="1"/>
          </p:cNvSpPr>
          <p:nvPr>
            <p:ph type="pic" sz="quarter" idx="13" hasCustomPrompt="1"/>
          </p:nvPr>
        </p:nvSpPr>
        <p:spPr>
          <a:xfrm>
            <a:off x="0" y="0"/>
            <a:ext cx="7268396" cy="6396281"/>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7739922" y="2463789"/>
            <a:ext cx="3909534" cy="356109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0" y="6445997"/>
            <a:ext cx="3949302" cy="365125"/>
          </a:xfrm>
        </p:spPr>
        <p:txBody>
          <a:bodyPr/>
          <a:lstStyle/>
          <a:p>
            <a:endParaRPr lang="en-GB"/>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D22D75E0-A9BB-4C37-9F28-B513B636C4EB}" type="datetimeFigureOut">
              <a:rPr lang="en-GB" smtClean="0"/>
              <a:t>11/08/2026</a:t>
            </a:fld>
            <a:endParaRPr lang="en-GB"/>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F72E9E0E-C020-4AC7-BBDD-0F91E8756318}" type="slidenum">
              <a:rPr lang="en-GB" smtClean="0"/>
              <a:t>‹#›</a:t>
            </a:fld>
            <a:endParaRPr lang="en-GB"/>
          </a:p>
        </p:txBody>
      </p:sp>
      <p:cxnSp>
        <p:nvCxnSpPr>
          <p:cNvPr id="14" name="Straight Connector 13">
            <a:extLst>
              <a:ext uri="{FF2B5EF4-FFF2-40B4-BE49-F238E27FC236}">
                <a16:creationId xmlns:a16="http://schemas.microsoft.com/office/drawing/2014/main" id="{6EB92977-9D16-C370-F779-0B9C67993046}"/>
              </a:ext>
            </a:extLst>
          </p:cNvPr>
          <p:cNvCxnSpPr>
            <a:cxnSpLocks/>
          </p:cNvCxnSpPr>
          <p:nvPr/>
        </p:nvCxnSpPr>
        <p:spPr>
          <a:xfrm flipH="1">
            <a:off x="0" y="6399854"/>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A67EAFE-BA64-2156-9780-AA400F6F3026}"/>
              </a:ext>
            </a:extLst>
          </p:cNvPr>
          <p:cNvCxnSpPr>
            <a:cxnSpLocks/>
          </p:cNvCxnSpPr>
          <p:nvPr/>
        </p:nvCxnSpPr>
        <p:spPr>
          <a:xfrm>
            <a:off x="7271347"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854F2342-86AA-3EA4-EB3B-2DB8D68315E6}"/>
              </a:ext>
            </a:extLst>
          </p:cNvPr>
          <p:cNvCxnSpPr>
            <a:cxnSpLocks/>
          </p:cNvCxnSpPr>
          <p:nvPr/>
        </p:nvCxnSpPr>
        <p:spPr>
          <a:xfrm flipH="1">
            <a:off x="7227420" y="2212509"/>
            <a:ext cx="493532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630052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ntent with Picture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457199" y="3959530"/>
            <a:ext cx="3512409" cy="2199864"/>
          </a:xfrm>
        </p:spPr>
        <p:txBody>
          <a:bodyPr anchor="t"/>
          <a:lstStyle/>
          <a:p>
            <a:r>
              <a:rPr lang="en-US"/>
              <a:t>Click to edit Master title style</a:t>
            </a:r>
            <a:endParaRPr lang="en-US" dirty="0"/>
          </a:p>
        </p:txBody>
      </p:sp>
      <p:sp>
        <p:nvSpPr>
          <p:cNvPr id="15" name="Picture Placeholder 14">
            <a:extLst>
              <a:ext uri="{FF2B5EF4-FFF2-40B4-BE49-F238E27FC236}">
                <a16:creationId xmlns:a16="http://schemas.microsoft.com/office/drawing/2014/main" id="{3B441162-7125-E1E0-1B82-FCC1AB84227E}"/>
              </a:ext>
            </a:extLst>
          </p:cNvPr>
          <p:cNvSpPr>
            <a:spLocks noGrp="1"/>
          </p:cNvSpPr>
          <p:nvPr>
            <p:ph type="pic" sz="quarter" idx="13" hasCustomPrompt="1"/>
          </p:nvPr>
        </p:nvSpPr>
        <p:spPr>
          <a:xfrm>
            <a:off x="-857" y="-1"/>
            <a:ext cx="12192000" cy="3648977"/>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4723613" y="3959529"/>
            <a:ext cx="7011183" cy="236954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1" y="6445997"/>
            <a:ext cx="3543299" cy="365125"/>
          </a:xfrm>
        </p:spPr>
        <p:txBody>
          <a:bodyPr/>
          <a:lstStyle/>
          <a:p>
            <a:endParaRPr lang="en-GB"/>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D22D75E0-A9BB-4C37-9F28-B513B636C4EB}" type="datetimeFigureOut">
              <a:rPr lang="en-GB" smtClean="0"/>
              <a:t>11/08/2026</a:t>
            </a:fld>
            <a:endParaRPr lang="en-GB"/>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F72E9E0E-C020-4AC7-BBDD-0F91E8756318}" type="slidenum">
              <a:rPr lang="en-GB" smtClean="0"/>
              <a:t>‹#›</a:t>
            </a:fld>
            <a:endParaRPr lang="en-GB"/>
          </a:p>
        </p:txBody>
      </p:sp>
      <p:cxnSp>
        <p:nvCxnSpPr>
          <p:cNvPr id="8" name="Straight Connector 7">
            <a:extLst>
              <a:ext uri="{FF2B5EF4-FFF2-40B4-BE49-F238E27FC236}">
                <a16:creationId xmlns:a16="http://schemas.microsoft.com/office/drawing/2014/main" id="{2FF81FBD-8D67-B5E4-E22E-74E98EF89F80}"/>
              </a:ext>
            </a:extLst>
          </p:cNvPr>
          <p:cNvCxnSpPr>
            <a:cxnSpLocks/>
          </p:cNvCxnSpPr>
          <p:nvPr/>
        </p:nvCxnSpPr>
        <p:spPr>
          <a:xfrm>
            <a:off x="4290210" y="3648976"/>
            <a:ext cx="0" cy="3209024"/>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78892870-1B48-2935-21E8-3BC6F474C661}"/>
              </a:ext>
            </a:extLst>
          </p:cNvPr>
          <p:cNvCxnSpPr>
            <a:cxnSpLocks/>
          </p:cNvCxnSpPr>
          <p:nvPr/>
        </p:nvCxnSpPr>
        <p:spPr>
          <a:xfrm flipH="1">
            <a:off x="-857" y="3654706"/>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0228164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ontent with Picture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457199" y="377072"/>
            <a:ext cx="4958078" cy="1225485"/>
          </a:xfrm>
        </p:spPr>
        <p:txBody>
          <a:bodyPr anchor="t"/>
          <a:lstStyle/>
          <a:p>
            <a:r>
              <a:rPr lang="en-US"/>
              <a:t>Click to edit Master title style</a:t>
            </a:r>
            <a:endParaRPr lang="en-US" dirty="0"/>
          </a:p>
        </p:txBody>
      </p:sp>
      <p:sp>
        <p:nvSpPr>
          <p:cNvPr id="19" name="Picture Placeholder 18">
            <a:extLst>
              <a:ext uri="{FF2B5EF4-FFF2-40B4-BE49-F238E27FC236}">
                <a16:creationId xmlns:a16="http://schemas.microsoft.com/office/drawing/2014/main" id="{FBB1EB8E-9C26-DC32-8498-7F5998392555}"/>
              </a:ext>
            </a:extLst>
          </p:cNvPr>
          <p:cNvSpPr>
            <a:spLocks noGrp="1"/>
          </p:cNvSpPr>
          <p:nvPr>
            <p:ph type="pic" sz="quarter" idx="13" hasCustomPrompt="1"/>
          </p:nvPr>
        </p:nvSpPr>
        <p:spPr>
          <a:xfrm>
            <a:off x="0" y="1842182"/>
            <a:ext cx="5758172" cy="4546457"/>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6176142" y="377072"/>
            <a:ext cx="5558655" cy="57974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0" y="6445997"/>
            <a:ext cx="3949302" cy="365125"/>
          </a:xfrm>
        </p:spPr>
        <p:txBody>
          <a:bodyPr/>
          <a:lstStyle/>
          <a:p>
            <a:endParaRPr lang="en-GB"/>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D22D75E0-A9BB-4C37-9F28-B513B636C4EB}" type="datetimeFigureOut">
              <a:rPr lang="en-GB" smtClean="0"/>
              <a:t>11/08/2026</a:t>
            </a:fld>
            <a:endParaRPr lang="en-GB"/>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F72E9E0E-C020-4AC7-BBDD-0F91E8756318}" type="slidenum">
              <a:rPr lang="en-GB" smtClean="0"/>
              <a:t>‹#›</a:t>
            </a:fld>
            <a:endParaRPr lang="en-GB"/>
          </a:p>
        </p:txBody>
      </p:sp>
      <p:cxnSp>
        <p:nvCxnSpPr>
          <p:cNvPr id="14" name="Straight Connector 13">
            <a:extLst>
              <a:ext uri="{FF2B5EF4-FFF2-40B4-BE49-F238E27FC236}">
                <a16:creationId xmlns:a16="http://schemas.microsoft.com/office/drawing/2014/main" id="{6EB92977-9D16-C370-F779-0B9C67993046}"/>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57362BC-3CD1-D6F5-CB9B-B2AAD7EAD176}"/>
              </a:ext>
            </a:extLst>
          </p:cNvPr>
          <p:cNvCxnSpPr>
            <a:cxnSpLocks/>
          </p:cNvCxnSpPr>
          <p:nvPr/>
        </p:nvCxnSpPr>
        <p:spPr>
          <a:xfrm>
            <a:off x="5758174"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F4F50A3-1136-13EC-E499-F6DDCBFE375F}"/>
              </a:ext>
            </a:extLst>
          </p:cNvPr>
          <p:cNvCxnSpPr>
            <a:cxnSpLocks/>
          </p:cNvCxnSpPr>
          <p:nvPr/>
        </p:nvCxnSpPr>
        <p:spPr>
          <a:xfrm flipH="1">
            <a:off x="0" y="1842182"/>
            <a:ext cx="5758174"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859278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Content with Picture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457201" y="4407360"/>
            <a:ext cx="3543299" cy="1732820"/>
          </a:xfrm>
        </p:spPr>
        <p:txBody>
          <a:bodyPr anchor="t"/>
          <a:lstStyle/>
          <a:p>
            <a:r>
              <a:rPr lang="en-US"/>
              <a:t>Click to edit Master title style</a:t>
            </a:r>
            <a:endParaRPr lang="en-US" dirty="0"/>
          </a:p>
        </p:txBody>
      </p:sp>
      <p:sp>
        <p:nvSpPr>
          <p:cNvPr id="19" name="Picture Placeholder 18">
            <a:extLst>
              <a:ext uri="{FF2B5EF4-FFF2-40B4-BE49-F238E27FC236}">
                <a16:creationId xmlns:a16="http://schemas.microsoft.com/office/drawing/2014/main" id="{FBB1EB8E-9C26-DC32-8498-7F5998392555}"/>
              </a:ext>
            </a:extLst>
          </p:cNvPr>
          <p:cNvSpPr>
            <a:spLocks noGrp="1"/>
          </p:cNvSpPr>
          <p:nvPr>
            <p:ph type="pic" sz="quarter" idx="13" hasCustomPrompt="1"/>
          </p:nvPr>
        </p:nvSpPr>
        <p:spPr>
          <a:xfrm>
            <a:off x="1" y="466598"/>
            <a:ext cx="4460008" cy="3601433"/>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4892635" y="788704"/>
            <a:ext cx="6730614" cy="538585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0" y="6445997"/>
            <a:ext cx="3543300" cy="365125"/>
          </a:xfrm>
        </p:spPr>
        <p:txBody>
          <a:bodyPr/>
          <a:lstStyle/>
          <a:p>
            <a:endParaRPr lang="en-GB"/>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D22D75E0-A9BB-4C37-9F28-B513B636C4EB}" type="datetimeFigureOut">
              <a:rPr lang="en-GB" smtClean="0"/>
              <a:t>11/08/2026</a:t>
            </a:fld>
            <a:endParaRPr lang="en-GB"/>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F72E9E0E-C020-4AC7-BBDD-0F91E8756318}" type="slidenum">
              <a:rPr lang="en-GB" smtClean="0"/>
              <a:t>‹#›</a:t>
            </a:fld>
            <a:endParaRPr lang="en-GB"/>
          </a:p>
        </p:txBody>
      </p:sp>
      <p:cxnSp>
        <p:nvCxnSpPr>
          <p:cNvPr id="14" name="Straight Connector 13">
            <a:extLst>
              <a:ext uri="{FF2B5EF4-FFF2-40B4-BE49-F238E27FC236}">
                <a16:creationId xmlns:a16="http://schemas.microsoft.com/office/drawing/2014/main" id="{6EB92977-9D16-C370-F779-0B9C67993046}"/>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F4F50A3-1136-13EC-E499-F6DDCBFE375F}"/>
              </a:ext>
            </a:extLst>
          </p:cNvPr>
          <p:cNvCxnSpPr>
            <a:cxnSpLocks/>
          </p:cNvCxnSpPr>
          <p:nvPr/>
        </p:nvCxnSpPr>
        <p:spPr>
          <a:xfrm flipH="1">
            <a:off x="0" y="4068031"/>
            <a:ext cx="4460008"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57362BC-3CD1-D6F5-CB9B-B2AAD7EAD176}"/>
              </a:ext>
            </a:extLst>
          </p:cNvPr>
          <p:cNvCxnSpPr>
            <a:cxnSpLocks/>
          </p:cNvCxnSpPr>
          <p:nvPr/>
        </p:nvCxnSpPr>
        <p:spPr>
          <a:xfrm>
            <a:off x="4460008"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440D58D1-F636-9620-582E-41FBB707092B}"/>
              </a:ext>
            </a:extLst>
          </p:cNvPr>
          <p:cNvCxnSpPr>
            <a:cxnSpLocks/>
          </p:cNvCxnSpPr>
          <p:nvPr/>
        </p:nvCxnSpPr>
        <p:spPr>
          <a:xfrm flipH="1">
            <a:off x="0" y="459932"/>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8189045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Number Large">
    <p:bg>
      <p:bgRef idx="1001">
        <a:schemeClr val="bg2"/>
      </p:bgRef>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91F6A87-CC7B-D4BD-1F6A-C3948971C39D}"/>
              </a:ext>
            </a:extLst>
          </p:cNvPr>
          <p:cNvSpPr/>
          <p:nvPr/>
        </p:nvSpPr>
        <p:spPr>
          <a:xfrm>
            <a:off x="0" y="0"/>
            <a:ext cx="12192000" cy="6858000"/>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B5B8561-D435-07DE-2456-79994CDFB83C}"/>
              </a:ext>
            </a:extLst>
          </p:cNvPr>
          <p:cNvSpPr>
            <a:spLocks noGrp="1"/>
          </p:cNvSpPr>
          <p:nvPr>
            <p:ph type="title" hasCustomPrompt="1"/>
          </p:nvPr>
        </p:nvSpPr>
        <p:spPr>
          <a:xfrm>
            <a:off x="1188720" y="5264780"/>
            <a:ext cx="9811512" cy="1097280"/>
          </a:xfrm>
        </p:spPr>
        <p:txBody>
          <a:bodyPr vert="horz" lIns="91440" tIns="45720" rIns="91440" bIns="45720" rtlCol="0" anchor="ctr">
            <a:normAutofit/>
          </a:bodyPr>
          <a:lstStyle>
            <a:lvl1pPr algn="ctr">
              <a:lnSpc>
                <a:spcPct val="110000"/>
              </a:lnSpc>
              <a:defRPr lang="en-US" sz="2800" cap="all" spc="100" baseline="0" dirty="0">
                <a:solidFill>
                  <a:schemeClr val="tx2">
                    <a:lumMod val="90000"/>
                  </a:schemeClr>
                </a:solidFill>
                <a:latin typeface="+mn-lt"/>
              </a:defRPr>
            </a:lvl1pPr>
          </a:lstStyle>
          <a:p>
            <a:pPr lvl="0"/>
            <a:r>
              <a:rPr lang="en-US" dirty="0"/>
              <a:t>Click to edit Master title styles</a:t>
            </a:r>
          </a:p>
        </p:txBody>
      </p:sp>
      <p:sp>
        <p:nvSpPr>
          <p:cNvPr id="7" name="Content Placeholder 6">
            <a:extLst>
              <a:ext uri="{FF2B5EF4-FFF2-40B4-BE49-F238E27FC236}">
                <a16:creationId xmlns:a16="http://schemas.microsoft.com/office/drawing/2014/main" id="{A42AC33E-6837-F850-DF64-4475DAA059EE}"/>
              </a:ext>
            </a:extLst>
          </p:cNvPr>
          <p:cNvSpPr>
            <a:spLocks noGrp="1"/>
          </p:cNvSpPr>
          <p:nvPr>
            <p:ph sz="quarter" idx="13" hasCustomPrompt="1"/>
          </p:nvPr>
        </p:nvSpPr>
        <p:spPr>
          <a:xfrm>
            <a:off x="493776" y="676656"/>
            <a:ext cx="11201400" cy="4206240"/>
          </a:xfrm>
        </p:spPr>
        <p:txBody>
          <a:bodyPr vert="horz" lIns="91440" tIns="45720" rIns="91440" bIns="45720" rtlCol="0" anchor="b">
            <a:normAutofit/>
          </a:bodyPr>
          <a:lstStyle>
            <a:lvl1pPr marL="0" indent="0" algn="ctr">
              <a:lnSpc>
                <a:spcPct val="90000"/>
              </a:lnSpc>
              <a:spcBef>
                <a:spcPts val="0"/>
              </a:spcBef>
              <a:buNone/>
              <a:defRPr lang="en-US" sz="27800" dirty="0">
                <a:solidFill>
                  <a:schemeClr val="tx2">
                    <a:lumMod val="90000"/>
                  </a:schemeClr>
                </a:solidFill>
                <a:latin typeface="+mj-lt"/>
              </a:defRPr>
            </a:lvl1pPr>
          </a:lstStyle>
          <a:p>
            <a:pPr lvl="0"/>
            <a:r>
              <a:rPr lang="en-US" dirty="0"/>
              <a:t>##%</a:t>
            </a:r>
          </a:p>
        </p:txBody>
      </p:sp>
      <p:sp>
        <p:nvSpPr>
          <p:cNvPr id="4" name="Footer Placeholder 3">
            <a:extLst>
              <a:ext uri="{FF2B5EF4-FFF2-40B4-BE49-F238E27FC236}">
                <a16:creationId xmlns:a16="http://schemas.microsoft.com/office/drawing/2014/main" id="{943AE6E7-0083-439C-3FBC-ADE4BE86C1A4}"/>
              </a:ext>
            </a:extLst>
          </p:cNvPr>
          <p:cNvSpPr>
            <a:spLocks noGrp="1"/>
          </p:cNvSpPr>
          <p:nvPr>
            <p:ph type="ftr" sz="quarter" idx="11"/>
          </p:nvPr>
        </p:nvSpPr>
        <p:spPr/>
        <p:txBody>
          <a:bodyPr/>
          <a:lstStyle>
            <a:lvl1pPr>
              <a:defRPr>
                <a:solidFill>
                  <a:schemeClr val="tx2"/>
                </a:solidFill>
              </a:defRPr>
            </a:lvl1pPr>
          </a:lstStyle>
          <a:p>
            <a:endParaRPr lang="en-GB"/>
          </a:p>
        </p:txBody>
      </p:sp>
      <p:sp>
        <p:nvSpPr>
          <p:cNvPr id="3" name="Date Placeholder 2">
            <a:extLst>
              <a:ext uri="{FF2B5EF4-FFF2-40B4-BE49-F238E27FC236}">
                <a16:creationId xmlns:a16="http://schemas.microsoft.com/office/drawing/2014/main" id="{615DF3EE-4BB8-4215-E053-BF3ED1BB9F97}"/>
              </a:ext>
            </a:extLst>
          </p:cNvPr>
          <p:cNvSpPr>
            <a:spLocks noGrp="1"/>
          </p:cNvSpPr>
          <p:nvPr>
            <p:ph type="dt" sz="half" idx="10"/>
          </p:nvPr>
        </p:nvSpPr>
        <p:spPr/>
        <p:txBody>
          <a:bodyPr/>
          <a:lstStyle>
            <a:lvl1pPr>
              <a:defRPr>
                <a:solidFill>
                  <a:schemeClr val="tx2"/>
                </a:solidFill>
              </a:defRPr>
            </a:lvl1pPr>
          </a:lstStyle>
          <a:p>
            <a:fld id="{D22D75E0-A9BB-4C37-9F28-B513B636C4EB}" type="datetimeFigureOut">
              <a:rPr lang="en-GB" smtClean="0"/>
              <a:t>11/08/2026</a:t>
            </a:fld>
            <a:endParaRPr lang="en-GB"/>
          </a:p>
        </p:txBody>
      </p:sp>
      <p:sp>
        <p:nvSpPr>
          <p:cNvPr id="5" name="Slide Number Placeholder 4">
            <a:extLst>
              <a:ext uri="{FF2B5EF4-FFF2-40B4-BE49-F238E27FC236}">
                <a16:creationId xmlns:a16="http://schemas.microsoft.com/office/drawing/2014/main" id="{2AF27A3B-009A-1790-7D93-9A1F6351D8BE}"/>
              </a:ext>
            </a:extLst>
          </p:cNvPr>
          <p:cNvSpPr>
            <a:spLocks noGrp="1"/>
          </p:cNvSpPr>
          <p:nvPr>
            <p:ph type="sldNum" sz="quarter" idx="12"/>
          </p:nvPr>
        </p:nvSpPr>
        <p:spPr/>
        <p:txBody>
          <a:bodyPr/>
          <a:lstStyle>
            <a:lvl1pPr>
              <a:defRPr>
                <a:solidFill>
                  <a:schemeClr val="tx2"/>
                </a:solidFill>
              </a:defRPr>
            </a:lvl1pPr>
          </a:lstStyle>
          <a:p>
            <a:fld id="{F72E9E0E-C020-4AC7-BBDD-0F91E8756318}" type="slidenum">
              <a:rPr lang="en-GB" smtClean="0"/>
              <a:t>‹#›</a:t>
            </a:fld>
            <a:endParaRPr lang="en-GB"/>
          </a:p>
        </p:txBody>
      </p:sp>
      <p:cxnSp>
        <p:nvCxnSpPr>
          <p:cNvPr id="10" name="Straight Connector 9">
            <a:extLst>
              <a:ext uri="{FF2B5EF4-FFF2-40B4-BE49-F238E27FC236}">
                <a16:creationId xmlns:a16="http://schemas.microsoft.com/office/drawing/2014/main" id="{85ADE133-B5D6-A1C0-6BC9-C723D008EC0E}"/>
              </a:ext>
            </a:extLst>
          </p:cNvPr>
          <p:cNvCxnSpPr>
            <a:cxnSpLocks/>
          </p:cNvCxnSpPr>
          <p:nvPr/>
        </p:nvCxnSpPr>
        <p:spPr>
          <a:xfrm flipH="1">
            <a:off x="0" y="5018669"/>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93700071"/>
      </p:ext>
    </p:extLst>
  </p:cSld>
  <p:clrMapOvr>
    <a:overrideClrMapping bg1="dk1" tx1="lt1" bg2="dk2" tx2="lt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Statement">
    <p:bg>
      <p:bgRef idx="1001">
        <a:schemeClr val="bg2"/>
      </p:bgRef>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5FB4D75-C478-D736-9A5A-B64DEA241030}"/>
              </a:ext>
            </a:extLst>
          </p:cNvPr>
          <p:cNvSpPr/>
          <p:nvPr/>
        </p:nvSpPr>
        <p:spPr>
          <a:xfrm>
            <a:off x="0" y="0"/>
            <a:ext cx="12192000" cy="6858000"/>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lvl1pPr>
              <a:defRPr>
                <a:solidFill>
                  <a:schemeClr val="bg2"/>
                </a:solidFill>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1693103" y="1493520"/>
            <a:ext cx="8805794" cy="3911600"/>
          </a:xfrm>
        </p:spPr>
        <p:txBody>
          <a:bodyPr anchor="ctr">
            <a:normAutofit/>
          </a:bodyPr>
          <a:lstStyle>
            <a:lvl1pPr marL="0" indent="0" algn="ctr">
              <a:lnSpc>
                <a:spcPct val="110000"/>
              </a:lnSpc>
              <a:buNone/>
              <a:defRPr sz="5400" b="0">
                <a:solidFill>
                  <a:schemeClr val="tx2"/>
                </a:solidFill>
                <a:latin typeface="+mj-lt"/>
              </a:defRPr>
            </a:lvl1pPr>
            <a:lvl2pPr marL="228600" indent="0" algn="ctr">
              <a:lnSpc>
                <a:spcPct val="110000"/>
              </a:lnSpc>
              <a:buNone/>
              <a:defRPr sz="4800" b="0">
                <a:solidFill>
                  <a:schemeClr val="tx2"/>
                </a:solidFill>
                <a:latin typeface="+mj-lt"/>
              </a:defRPr>
            </a:lvl2pPr>
            <a:lvl3pPr marL="457200" indent="0" algn="ctr">
              <a:lnSpc>
                <a:spcPct val="110000"/>
              </a:lnSpc>
              <a:buNone/>
              <a:defRPr sz="4400" b="0">
                <a:solidFill>
                  <a:schemeClr val="tx2"/>
                </a:solidFill>
                <a:latin typeface="+mj-lt"/>
              </a:defRPr>
            </a:lvl3pPr>
            <a:lvl4pPr marL="685800" indent="0" algn="ctr">
              <a:lnSpc>
                <a:spcPct val="110000"/>
              </a:lnSpc>
              <a:buNone/>
              <a:defRPr sz="4000" b="0">
                <a:solidFill>
                  <a:schemeClr val="tx2"/>
                </a:solidFill>
                <a:latin typeface="+mj-lt"/>
              </a:defRPr>
            </a:lvl4pPr>
            <a:lvl5pPr marL="914400" indent="0" algn="ctr">
              <a:lnSpc>
                <a:spcPct val="110000"/>
              </a:lnSpc>
              <a:buNone/>
              <a:defRPr sz="3600" b="0">
                <a:solidFill>
                  <a:schemeClr val="tx2"/>
                </a:solidFill>
                <a:latin typeface="+mj-lt"/>
              </a:defRPr>
            </a:lvl5pPr>
          </a:lstStyle>
          <a:p>
            <a:pPr lvl="0"/>
            <a:r>
              <a:rPr lang="en-US" dirty="0"/>
              <a:t>Click to edit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a:xfrm>
            <a:off x="640080" y="6445997"/>
            <a:ext cx="3949302" cy="365125"/>
          </a:xfrm>
        </p:spPr>
        <p:txBody>
          <a:bodyPr/>
          <a:lstStyle>
            <a:lvl1pPr>
              <a:defRPr>
                <a:solidFill>
                  <a:schemeClr val="tx2"/>
                </a:solidFill>
              </a:defRPr>
            </a:lvl1pPr>
          </a:lstStyle>
          <a:p>
            <a:endParaRPr lang="en-GB"/>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lvl1pPr>
              <a:defRPr>
                <a:solidFill>
                  <a:schemeClr val="tx2"/>
                </a:solidFill>
              </a:defRPr>
            </a:lvl1pPr>
          </a:lstStyle>
          <a:p>
            <a:fld id="{D22D75E0-A9BB-4C37-9F28-B513B636C4EB}" type="datetimeFigureOut">
              <a:rPr lang="en-GB" smtClean="0"/>
              <a:t>11/08/2026</a:t>
            </a:fld>
            <a:endParaRPr lang="en-GB"/>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lvl1pPr>
              <a:defRPr>
                <a:solidFill>
                  <a:schemeClr val="tx2"/>
                </a:solidFill>
              </a:defRPr>
            </a:lvl1pPr>
          </a:lstStyle>
          <a:p>
            <a:fld id="{F72E9E0E-C020-4AC7-BBDD-0F91E8756318}" type="slidenum">
              <a:rPr lang="en-GB" smtClean="0"/>
              <a:t>‹#›</a:t>
            </a:fld>
            <a:endParaRPr lang="en-GB"/>
          </a:p>
        </p:txBody>
      </p:sp>
      <p:cxnSp>
        <p:nvCxnSpPr>
          <p:cNvPr id="9" name="Straight Connector 8">
            <a:extLst>
              <a:ext uri="{FF2B5EF4-FFF2-40B4-BE49-F238E27FC236}">
                <a16:creationId xmlns:a16="http://schemas.microsoft.com/office/drawing/2014/main" id="{6C547212-589F-3A5C-2FF7-4E576B86E3A3}"/>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440E2472-A2D0-B3C4-1592-E709B2EC9AD6}"/>
              </a:ext>
            </a:extLst>
          </p:cNvPr>
          <p:cNvCxnSpPr>
            <a:cxnSpLocks/>
          </p:cNvCxnSpPr>
          <p:nvPr/>
        </p:nvCxnSpPr>
        <p:spPr>
          <a:xfrm>
            <a:off x="457200"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2F95E0B8-C6C3-8095-D53F-FB618E39D7CE}"/>
              </a:ext>
            </a:extLst>
          </p:cNvPr>
          <p:cNvCxnSpPr>
            <a:cxnSpLocks/>
          </p:cNvCxnSpPr>
          <p:nvPr/>
        </p:nvCxnSpPr>
        <p:spPr>
          <a:xfrm flipH="1">
            <a:off x="0" y="459932"/>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DAD2DF78-237E-1E21-906C-273460F55F55}"/>
              </a:ext>
            </a:extLst>
          </p:cNvPr>
          <p:cNvCxnSpPr>
            <a:cxnSpLocks/>
          </p:cNvCxnSpPr>
          <p:nvPr/>
        </p:nvCxnSpPr>
        <p:spPr>
          <a:xfrm>
            <a:off x="11734800"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97916012"/>
      </p:ext>
    </p:extLst>
  </p:cSld>
  <p:clrMapOvr>
    <a:overrideClrMapping bg1="dk1" tx1="lt1" bg2="dk2" tx2="lt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Quote">
    <p:bg>
      <p:bgRef idx="1001">
        <a:schemeClr val="bg2"/>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47DCC75-46A1-9953-9459-89672E9805A8}"/>
              </a:ext>
            </a:extLst>
          </p:cNvPr>
          <p:cNvSpPr/>
          <p:nvPr/>
        </p:nvSpPr>
        <p:spPr>
          <a:xfrm>
            <a:off x="0" y="0"/>
            <a:ext cx="12192000" cy="6858000"/>
          </a:xfrm>
          <a:prstGeom prst="rect">
            <a:avLst/>
          </a:prstGeom>
          <a:solidFill>
            <a:schemeClr val="accent1">
              <a:lumMod val="40000"/>
              <a:lumOff val="60000"/>
              <a:alpha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23F0761-EA67-F7D1-62E4-095EADA262F0}"/>
              </a:ext>
            </a:extLst>
          </p:cNvPr>
          <p:cNvSpPr>
            <a:spLocks noGrp="1"/>
          </p:cNvSpPr>
          <p:nvPr>
            <p:ph type="title" hasCustomPrompt="1"/>
          </p:nvPr>
        </p:nvSpPr>
        <p:spPr>
          <a:xfrm>
            <a:off x="1562100" y="5549186"/>
            <a:ext cx="9199563" cy="653184"/>
          </a:xfrm>
        </p:spPr>
        <p:txBody>
          <a:bodyPr anchor="ctr">
            <a:normAutofit/>
          </a:bodyPr>
          <a:lstStyle>
            <a:lvl1pPr>
              <a:lnSpc>
                <a:spcPct val="120000"/>
              </a:lnSpc>
              <a:defRPr sz="1800" b="1" cap="all" spc="100" baseline="0">
                <a:solidFill>
                  <a:schemeClr val="accent4">
                    <a:lumMod val="75000"/>
                  </a:schemeClr>
                </a:solidFill>
                <a:latin typeface="+mn-lt"/>
              </a:defRPr>
            </a:lvl1pPr>
          </a:lstStyle>
          <a:p>
            <a:r>
              <a:rPr lang="en-US" dirty="0"/>
              <a:t>Quote Author</a:t>
            </a:r>
          </a:p>
        </p:txBody>
      </p:sp>
      <p:sp>
        <p:nvSpPr>
          <p:cNvPr id="10" name="Content Placeholder 9">
            <a:extLst>
              <a:ext uri="{FF2B5EF4-FFF2-40B4-BE49-F238E27FC236}">
                <a16:creationId xmlns:a16="http://schemas.microsoft.com/office/drawing/2014/main" id="{636EB602-83B2-B4EE-7805-FB94B7747666}"/>
              </a:ext>
            </a:extLst>
          </p:cNvPr>
          <p:cNvSpPr>
            <a:spLocks noGrp="1"/>
          </p:cNvSpPr>
          <p:nvPr>
            <p:ph sz="quarter" idx="14" hasCustomPrompt="1"/>
          </p:nvPr>
        </p:nvSpPr>
        <p:spPr>
          <a:xfrm>
            <a:off x="1562100" y="823913"/>
            <a:ext cx="9199563" cy="3614737"/>
          </a:xfrm>
        </p:spPr>
        <p:txBody>
          <a:bodyPr anchor="ctr">
            <a:normAutofit/>
          </a:bodyPr>
          <a:lstStyle>
            <a:lvl1pPr marL="182880" indent="-182880">
              <a:buNone/>
              <a:defRPr sz="4000">
                <a:solidFill>
                  <a:schemeClr val="accent4">
                    <a:lumMod val="75000"/>
                  </a:schemeClr>
                </a:solidFill>
                <a:latin typeface="+mj-lt"/>
              </a:defRPr>
            </a:lvl1pPr>
          </a:lstStyle>
          <a:p>
            <a:pPr lvl="0"/>
            <a:r>
              <a:rPr lang="en-US" dirty="0"/>
              <a:t>Click to edit Quote</a:t>
            </a:r>
          </a:p>
        </p:txBody>
      </p:sp>
      <p:sp>
        <p:nvSpPr>
          <p:cNvPr id="4" name="Footer Placeholder 3">
            <a:extLst>
              <a:ext uri="{FF2B5EF4-FFF2-40B4-BE49-F238E27FC236}">
                <a16:creationId xmlns:a16="http://schemas.microsoft.com/office/drawing/2014/main" id="{B54C2DF4-76B6-1299-74E1-66F403C01A3C}"/>
              </a:ext>
            </a:extLst>
          </p:cNvPr>
          <p:cNvSpPr>
            <a:spLocks noGrp="1"/>
          </p:cNvSpPr>
          <p:nvPr>
            <p:ph type="ftr" sz="quarter" idx="11"/>
          </p:nvPr>
        </p:nvSpPr>
        <p:spPr>
          <a:xfrm>
            <a:off x="685800" y="6445997"/>
            <a:ext cx="3949302" cy="365125"/>
          </a:xfrm>
        </p:spPr>
        <p:txBody>
          <a:bodyPr/>
          <a:lstStyle>
            <a:lvl1pPr>
              <a:defRPr>
                <a:solidFill>
                  <a:schemeClr val="tx2"/>
                </a:solidFill>
              </a:defRPr>
            </a:lvl1pPr>
          </a:lstStyle>
          <a:p>
            <a:endParaRPr lang="en-GB"/>
          </a:p>
        </p:txBody>
      </p:sp>
      <p:sp>
        <p:nvSpPr>
          <p:cNvPr id="3" name="Date Placeholder 2">
            <a:extLst>
              <a:ext uri="{FF2B5EF4-FFF2-40B4-BE49-F238E27FC236}">
                <a16:creationId xmlns:a16="http://schemas.microsoft.com/office/drawing/2014/main" id="{49A78CD0-57A9-DB86-E3A3-40628E6D68B7}"/>
              </a:ext>
            </a:extLst>
          </p:cNvPr>
          <p:cNvSpPr>
            <a:spLocks noGrp="1"/>
          </p:cNvSpPr>
          <p:nvPr>
            <p:ph type="dt" sz="half" idx="10"/>
          </p:nvPr>
        </p:nvSpPr>
        <p:spPr/>
        <p:txBody>
          <a:bodyPr/>
          <a:lstStyle>
            <a:lvl1pPr>
              <a:defRPr>
                <a:solidFill>
                  <a:schemeClr val="tx2"/>
                </a:solidFill>
              </a:defRPr>
            </a:lvl1pPr>
          </a:lstStyle>
          <a:p>
            <a:fld id="{D22D75E0-A9BB-4C37-9F28-B513B636C4EB}" type="datetimeFigureOut">
              <a:rPr lang="en-GB" smtClean="0"/>
              <a:t>11/08/2026</a:t>
            </a:fld>
            <a:endParaRPr lang="en-GB"/>
          </a:p>
        </p:txBody>
      </p:sp>
      <p:sp>
        <p:nvSpPr>
          <p:cNvPr id="5" name="Slide Number Placeholder 4">
            <a:extLst>
              <a:ext uri="{FF2B5EF4-FFF2-40B4-BE49-F238E27FC236}">
                <a16:creationId xmlns:a16="http://schemas.microsoft.com/office/drawing/2014/main" id="{2535CA15-3DFE-125B-C658-77179EDEA2F0}"/>
              </a:ext>
            </a:extLst>
          </p:cNvPr>
          <p:cNvSpPr>
            <a:spLocks noGrp="1"/>
          </p:cNvSpPr>
          <p:nvPr>
            <p:ph type="sldNum" sz="quarter" idx="12"/>
          </p:nvPr>
        </p:nvSpPr>
        <p:spPr/>
        <p:txBody>
          <a:bodyPr/>
          <a:lstStyle>
            <a:lvl1pPr>
              <a:defRPr>
                <a:solidFill>
                  <a:schemeClr val="tx2"/>
                </a:solidFill>
              </a:defRPr>
            </a:lvl1pPr>
          </a:lstStyle>
          <a:p>
            <a:fld id="{F72E9E0E-C020-4AC7-BBDD-0F91E8756318}" type="slidenum">
              <a:rPr lang="en-GB" smtClean="0"/>
              <a:t>‹#›</a:t>
            </a:fld>
            <a:endParaRPr lang="en-GB"/>
          </a:p>
        </p:txBody>
      </p:sp>
      <p:cxnSp>
        <p:nvCxnSpPr>
          <p:cNvPr id="6" name="Straight Connector 5">
            <a:extLst>
              <a:ext uri="{FF2B5EF4-FFF2-40B4-BE49-F238E27FC236}">
                <a16:creationId xmlns:a16="http://schemas.microsoft.com/office/drawing/2014/main" id="{741338F2-C5CE-45A7-7748-138B348BA1E7}"/>
              </a:ext>
            </a:extLst>
          </p:cNvPr>
          <p:cNvCxnSpPr>
            <a:cxnSpLocks/>
          </p:cNvCxnSpPr>
          <p:nvPr/>
        </p:nvCxnSpPr>
        <p:spPr>
          <a:xfrm>
            <a:off x="457200" y="0"/>
            <a:ext cx="0" cy="6858000"/>
          </a:xfrm>
          <a:prstGeom prst="line">
            <a:avLst/>
          </a:prstGeom>
          <a:ln w="9525">
            <a:solidFill>
              <a:schemeClr val="tx2">
                <a:alpha val="30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A14CFB94-8AB3-65DB-0B12-EC4F7DAAEBF7}"/>
              </a:ext>
            </a:extLst>
          </p:cNvPr>
          <p:cNvCxnSpPr>
            <a:cxnSpLocks/>
          </p:cNvCxnSpPr>
          <p:nvPr/>
        </p:nvCxnSpPr>
        <p:spPr>
          <a:xfrm flipH="1">
            <a:off x="0" y="5043721"/>
            <a:ext cx="12192000" cy="0"/>
          </a:xfrm>
          <a:prstGeom prst="line">
            <a:avLst/>
          </a:prstGeom>
          <a:ln w="9525">
            <a:solidFill>
              <a:schemeClr val="tx2">
                <a:alpha val="3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74943169"/>
      </p:ext>
    </p:extLst>
  </p:cSld>
  <p:clrMapOvr>
    <a:overrideClrMapping bg1="lt1" tx1="dk1" bg2="lt2" tx2="dk2" accent1="accent1" accent2="accent2" accent3="accent3" accent4="accent4" accent5="accent5" accent6="accent6" hlink="hlink" folHlink="folHlink"/>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C27BF6-CDFA-AAF4-F7FD-F4F8D06FF275}"/>
              </a:ext>
            </a:extLst>
          </p:cNvPr>
          <p:cNvSpPr>
            <a:spLocks noGrp="1"/>
          </p:cNvSpPr>
          <p:nvPr>
            <p:ph type="title"/>
          </p:nvPr>
        </p:nvSpPr>
        <p:spPr>
          <a:xfrm>
            <a:off x="457200" y="275309"/>
            <a:ext cx="11277600" cy="914400"/>
          </a:xfrm>
        </p:spPr>
        <p:txBody>
          <a:bodyPr anchor="ctr"/>
          <a:lstStyle>
            <a:lvl1pPr>
              <a:defRPr>
                <a:solidFill>
                  <a:schemeClr val="tx2"/>
                </a:solidFill>
              </a:defRPr>
            </a:lvl1pPr>
          </a:lstStyle>
          <a:p>
            <a:r>
              <a:rPr lang="en-US"/>
              <a:t>Click to edit Master title style</a:t>
            </a:r>
            <a:endParaRPr lang="en-US" dirty="0"/>
          </a:p>
        </p:txBody>
      </p:sp>
      <p:sp>
        <p:nvSpPr>
          <p:cNvPr id="4" name="Content Placeholder 3">
            <a:extLst>
              <a:ext uri="{FF2B5EF4-FFF2-40B4-BE49-F238E27FC236}">
                <a16:creationId xmlns:a16="http://schemas.microsoft.com/office/drawing/2014/main" id="{6EAB1904-05A3-AF54-90B7-8B4E5E9BFC62}"/>
              </a:ext>
            </a:extLst>
          </p:cNvPr>
          <p:cNvSpPr>
            <a:spLocks noGrp="1"/>
          </p:cNvSpPr>
          <p:nvPr>
            <p:ph sz="quarter" idx="15"/>
          </p:nvPr>
        </p:nvSpPr>
        <p:spPr>
          <a:xfrm>
            <a:off x="455613" y="1677988"/>
            <a:ext cx="5181600" cy="44989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Content Placeholder 11">
            <a:extLst>
              <a:ext uri="{FF2B5EF4-FFF2-40B4-BE49-F238E27FC236}">
                <a16:creationId xmlns:a16="http://schemas.microsoft.com/office/drawing/2014/main" id="{0D15555F-2C1E-04D7-CE37-D06ABFB5685F}"/>
              </a:ext>
            </a:extLst>
          </p:cNvPr>
          <p:cNvSpPr>
            <a:spLocks noGrp="1"/>
          </p:cNvSpPr>
          <p:nvPr>
            <p:ph sz="quarter" idx="16"/>
          </p:nvPr>
        </p:nvSpPr>
        <p:spPr>
          <a:xfrm>
            <a:off x="6553200" y="1677988"/>
            <a:ext cx="5180013" cy="44989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1B108197-F703-726D-4372-C7520052DC70}"/>
              </a:ext>
            </a:extLst>
          </p:cNvPr>
          <p:cNvSpPr>
            <a:spLocks noGrp="1"/>
          </p:cNvSpPr>
          <p:nvPr>
            <p:ph type="ftr" sz="quarter" idx="11"/>
          </p:nvPr>
        </p:nvSpPr>
        <p:spPr/>
        <p:txBody>
          <a:bodyPr/>
          <a:lstStyle/>
          <a:p>
            <a:endParaRPr lang="en-GB"/>
          </a:p>
        </p:txBody>
      </p:sp>
      <p:sp>
        <p:nvSpPr>
          <p:cNvPr id="5" name="Date Placeholder 4">
            <a:extLst>
              <a:ext uri="{FF2B5EF4-FFF2-40B4-BE49-F238E27FC236}">
                <a16:creationId xmlns:a16="http://schemas.microsoft.com/office/drawing/2014/main" id="{F85FAA39-5E1E-3A94-5A04-C36BA19E34ED}"/>
              </a:ext>
            </a:extLst>
          </p:cNvPr>
          <p:cNvSpPr>
            <a:spLocks noGrp="1"/>
          </p:cNvSpPr>
          <p:nvPr>
            <p:ph type="dt" sz="half" idx="10"/>
          </p:nvPr>
        </p:nvSpPr>
        <p:spPr/>
        <p:txBody>
          <a:bodyPr/>
          <a:lstStyle/>
          <a:p>
            <a:fld id="{D22D75E0-A9BB-4C37-9F28-B513B636C4EB}" type="datetimeFigureOut">
              <a:rPr lang="en-GB" smtClean="0"/>
              <a:t>11/08/2026</a:t>
            </a:fld>
            <a:endParaRPr lang="en-GB"/>
          </a:p>
        </p:txBody>
      </p:sp>
      <p:sp>
        <p:nvSpPr>
          <p:cNvPr id="7" name="Slide Number Placeholder 6">
            <a:extLst>
              <a:ext uri="{FF2B5EF4-FFF2-40B4-BE49-F238E27FC236}">
                <a16:creationId xmlns:a16="http://schemas.microsoft.com/office/drawing/2014/main" id="{ACE80595-19B6-01B9-FCF5-F94B0C1BBAA2}"/>
              </a:ext>
            </a:extLst>
          </p:cNvPr>
          <p:cNvSpPr>
            <a:spLocks noGrp="1"/>
          </p:cNvSpPr>
          <p:nvPr>
            <p:ph type="sldNum" sz="quarter" idx="12"/>
          </p:nvPr>
        </p:nvSpPr>
        <p:spPr/>
        <p:txBody>
          <a:bodyPr/>
          <a:lstStyle/>
          <a:p>
            <a:fld id="{F72E9E0E-C020-4AC7-BBDD-0F91E8756318}" type="slidenum">
              <a:rPr lang="en-GB" smtClean="0"/>
              <a:t>‹#›</a:t>
            </a:fld>
            <a:endParaRPr lang="en-GB"/>
          </a:p>
        </p:txBody>
      </p:sp>
      <p:cxnSp>
        <p:nvCxnSpPr>
          <p:cNvPr id="9" name="Straight Connector 8">
            <a:extLst>
              <a:ext uri="{FF2B5EF4-FFF2-40B4-BE49-F238E27FC236}">
                <a16:creationId xmlns:a16="http://schemas.microsoft.com/office/drawing/2014/main" id="{52C5098A-8A29-951C-ABCF-B4C329C3A94F}"/>
              </a:ext>
            </a:extLst>
          </p:cNvPr>
          <p:cNvCxnSpPr>
            <a:cxnSpLocks/>
          </p:cNvCxnSpPr>
          <p:nvPr/>
        </p:nvCxnSpPr>
        <p:spPr>
          <a:xfrm>
            <a:off x="6096000" y="1362719"/>
            <a:ext cx="0" cy="5490348"/>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754A1D01-2B46-73F0-8DC7-926AA95F7DFC}"/>
              </a:ext>
            </a:extLst>
          </p:cNvPr>
          <p:cNvCxnSpPr>
            <a:cxnSpLocks/>
          </p:cNvCxnSpPr>
          <p:nvPr/>
        </p:nvCxnSpPr>
        <p:spPr>
          <a:xfrm flipH="1">
            <a:off x="0" y="1362719"/>
            <a:ext cx="12200040" cy="0"/>
          </a:xfrm>
          <a:prstGeom prst="line">
            <a:avLst/>
          </a:prstGeom>
          <a:ln w="9525">
            <a:solidFill>
              <a:srgbClr val="616867">
                <a:alpha val="45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7956579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5F27A1-B3E2-4312-9475-76586DB132FF}"/>
              </a:ext>
            </a:extLst>
          </p:cNvPr>
          <p:cNvSpPr>
            <a:spLocks noGrp="1"/>
          </p:cNvSpPr>
          <p:nvPr>
            <p:ph type="title"/>
          </p:nvPr>
        </p:nvSpPr>
        <p:spPr>
          <a:xfrm>
            <a:off x="457199" y="276838"/>
            <a:ext cx="11274552" cy="914400"/>
          </a:xfrm>
        </p:spPr>
        <p:txBody>
          <a:bodyPr vert="horz" lIns="91440" tIns="45720" rIns="91440" bIns="45720" rtlCol="0" anchor="ctr">
            <a:normAutofit/>
          </a:bodyPr>
          <a:lstStyle>
            <a:lvl1pPr>
              <a:defRPr lang="en-US" dirty="0"/>
            </a:lvl1pPr>
          </a:lstStyle>
          <a:p>
            <a:pPr lvl="0"/>
            <a:r>
              <a:rPr lang="en-US"/>
              <a:t>Click to edit Master title style</a:t>
            </a:r>
            <a:endParaRPr lang="en-US" dirty="0"/>
          </a:p>
        </p:txBody>
      </p:sp>
      <p:sp>
        <p:nvSpPr>
          <p:cNvPr id="3" name="Text Placeholder 2">
            <a:extLst>
              <a:ext uri="{FF2B5EF4-FFF2-40B4-BE49-F238E27FC236}">
                <a16:creationId xmlns:a16="http://schemas.microsoft.com/office/drawing/2014/main" id="{25FD6984-5D8F-6F35-3DC2-352D46E75874}"/>
              </a:ext>
            </a:extLst>
          </p:cNvPr>
          <p:cNvSpPr>
            <a:spLocks noGrp="1"/>
          </p:cNvSpPr>
          <p:nvPr>
            <p:ph type="body" idx="1"/>
          </p:nvPr>
        </p:nvSpPr>
        <p:spPr>
          <a:xfrm>
            <a:off x="457199" y="1475623"/>
            <a:ext cx="5184648" cy="676690"/>
          </a:xfrm>
        </p:spPr>
        <p:txBody>
          <a:bodyPr anchor="ctr">
            <a:normAutofit/>
          </a:bodyPr>
          <a:lstStyle>
            <a:lvl1pPr marL="0" indent="0">
              <a:buNone/>
              <a:defRPr sz="1800" b="0" cap="all" spc="16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9CD5136-48A0-D788-8CE2-627309A00EC8}"/>
              </a:ext>
            </a:extLst>
          </p:cNvPr>
          <p:cNvSpPr>
            <a:spLocks noGrp="1"/>
          </p:cNvSpPr>
          <p:nvPr>
            <p:ph sz="quarter" idx="15"/>
          </p:nvPr>
        </p:nvSpPr>
        <p:spPr>
          <a:xfrm>
            <a:off x="457200" y="2522538"/>
            <a:ext cx="5178425" cy="38068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8807CEA6-7FDB-2A72-485B-D38A79C1826D}"/>
              </a:ext>
            </a:extLst>
          </p:cNvPr>
          <p:cNvSpPr>
            <a:spLocks noGrp="1"/>
          </p:cNvSpPr>
          <p:nvPr>
            <p:ph type="body" sz="quarter" idx="3"/>
          </p:nvPr>
        </p:nvSpPr>
        <p:spPr>
          <a:xfrm>
            <a:off x="6556248" y="1475622"/>
            <a:ext cx="5184648" cy="676690"/>
          </a:xfrm>
        </p:spPr>
        <p:txBody>
          <a:bodyPr anchor="ctr">
            <a:normAutofit/>
          </a:bodyPr>
          <a:lstStyle>
            <a:lvl1pPr marL="0" indent="0">
              <a:buNone/>
              <a:defRPr sz="1800" b="0" cap="all" spc="16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4" name="Content Placeholder 13">
            <a:extLst>
              <a:ext uri="{FF2B5EF4-FFF2-40B4-BE49-F238E27FC236}">
                <a16:creationId xmlns:a16="http://schemas.microsoft.com/office/drawing/2014/main" id="{FC4D723F-4492-3B3B-CE74-0959714EEB14}"/>
              </a:ext>
            </a:extLst>
          </p:cNvPr>
          <p:cNvSpPr>
            <a:spLocks noGrp="1"/>
          </p:cNvSpPr>
          <p:nvPr>
            <p:ph sz="quarter" idx="16"/>
          </p:nvPr>
        </p:nvSpPr>
        <p:spPr>
          <a:xfrm>
            <a:off x="6556375" y="2522538"/>
            <a:ext cx="5175249" cy="38068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Footer Placeholder 10">
            <a:extLst>
              <a:ext uri="{FF2B5EF4-FFF2-40B4-BE49-F238E27FC236}">
                <a16:creationId xmlns:a16="http://schemas.microsoft.com/office/drawing/2014/main" id="{3FA108E0-63AE-4B5C-404F-AD0FEC4AB8B8}"/>
              </a:ext>
            </a:extLst>
          </p:cNvPr>
          <p:cNvSpPr>
            <a:spLocks noGrp="1"/>
          </p:cNvSpPr>
          <p:nvPr>
            <p:ph type="ftr" sz="quarter" idx="11"/>
          </p:nvPr>
        </p:nvSpPr>
        <p:spPr/>
        <p:txBody>
          <a:bodyPr/>
          <a:lstStyle/>
          <a:p>
            <a:endParaRPr lang="en-GB"/>
          </a:p>
        </p:txBody>
      </p:sp>
      <p:sp>
        <p:nvSpPr>
          <p:cNvPr id="10" name="Date Placeholder 9">
            <a:extLst>
              <a:ext uri="{FF2B5EF4-FFF2-40B4-BE49-F238E27FC236}">
                <a16:creationId xmlns:a16="http://schemas.microsoft.com/office/drawing/2014/main" id="{42E2EB77-3CF8-CDC9-D0D4-1AC07FC535D4}"/>
              </a:ext>
            </a:extLst>
          </p:cNvPr>
          <p:cNvSpPr>
            <a:spLocks noGrp="1"/>
          </p:cNvSpPr>
          <p:nvPr>
            <p:ph type="dt" sz="half" idx="10"/>
          </p:nvPr>
        </p:nvSpPr>
        <p:spPr/>
        <p:txBody>
          <a:bodyPr/>
          <a:lstStyle/>
          <a:p>
            <a:fld id="{D22D75E0-A9BB-4C37-9F28-B513B636C4EB}" type="datetimeFigureOut">
              <a:rPr lang="en-GB" smtClean="0"/>
              <a:t>11/08/2026</a:t>
            </a:fld>
            <a:endParaRPr lang="en-GB"/>
          </a:p>
        </p:txBody>
      </p:sp>
      <p:sp>
        <p:nvSpPr>
          <p:cNvPr id="15" name="Slide Number Placeholder 14">
            <a:extLst>
              <a:ext uri="{FF2B5EF4-FFF2-40B4-BE49-F238E27FC236}">
                <a16:creationId xmlns:a16="http://schemas.microsoft.com/office/drawing/2014/main" id="{6918C09E-FCA3-F1F6-7408-40D98FCEA9FD}"/>
              </a:ext>
            </a:extLst>
          </p:cNvPr>
          <p:cNvSpPr>
            <a:spLocks noGrp="1"/>
          </p:cNvSpPr>
          <p:nvPr>
            <p:ph type="sldNum" sz="quarter" idx="12"/>
          </p:nvPr>
        </p:nvSpPr>
        <p:spPr/>
        <p:txBody>
          <a:bodyPr/>
          <a:lstStyle/>
          <a:p>
            <a:fld id="{F72E9E0E-C020-4AC7-BBDD-0F91E8756318}" type="slidenum">
              <a:rPr lang="en-GB" smtClean="0"/>
              <a:t>‹#›</a:t>
            </a:fld>
            <a:endParaRPr lang="en-GB"/>
          </a:p>
        </p:txBody>
      </p:sp>
      <p:cxnSp>
        <p:nvCxnSpPr>
          <p:cNvPr id="7" name="Straight Connector 6">
            <a:extLst>
              <a:ext uri="{FF2B5EF4-FFF2-40B4-BE49-F238E27FC236}">
                <a16:creationId xmlns:a16="http://schemas.microsoft.com/office/drawing/2014/main" id="{354F547E-1AC1-2FFD-3E17-DC3F25B07823}"/>
              </a:ext>
            </a:extLst>
          </p:cNvPr>
          <p:cNvCxnSpPr>
            <a:cxnSpLocks/>
          </p:cNvCxnSpPr>
          <p:nvPr/>
        </p:nvCxnSpPr>
        <p:spPr>
          <a:xfrm>
            <a:off x="6096000" y="1362719"/>
            <a:ext cx="0" cy="5490348"/>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8695E25D-D4B1-2002-F8AB-8B987C1683D9}"/>
              </a:ext>
            </a:extLst>
          </p:cNvPr>
          <p:cNvCxnSpPr>
            <a:cxnSpLocks/>
          </p:cNvCxnSpPr>
          <p:nvPr/>
        </p:nvCxnSpPr>
        <p:spPr>
          <a:xfrm flipH="1">
            <a:off x="0" y="2268129"/>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8335EA16-C700-BA75-F075-2E4BC3EAFBE2}"/>
              </a:ext>
            </a:extLst>
          </p:cNvPr>
          <p:cNvCxnSpPr>
            <a:cxnSpLocks/>
          </p:cNvCxnSpPr>
          <p:nvPr/>
        </p:nvCxnSpPr>
        <p:spPr>
          <a:xfrm flipH="1">
            <a:off x="0" y="1362719"/>
            <a:ext cx="12200040" cy="0"/>
          </a:xfrm>
          <a:prstGeom prst="line">
            <a:avLst/>
          </a:prstGeom>
          <a:ln w="9525">
            <a:solidFill>
              <a:srgbClr val="616867">
                <a:alpha val="45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969606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4552C1-DD73-A90F-46E0-33A4D558013C}"/>
              </a:ext>
            </a:extLst>
          </p:cNvPr>
          <p:cNvSpPr>
            <a:spLocks noGrp="1"/>
          </p:cNvSpPr>
          <p:nvPr>
            <p:ph type="title"/>
          </p:nvPr>
        </p:nvSpPr>
        <p:spPr/>
        <p:txBody>
          <a:body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238F8C10-87B8-01D2-2FEE-DAC41B9CF7CE}"/>
              </a:ext>
            </a:extLst>
          </p:cNvPr>
          <p:cNvSpPr>
            <a:spLocks noGrp="1"/>
          </p:cNvSpPr>
          <p:nvPr>
            <p:ph type="ftr" sz="quarter" idx="11"/>
          </p:nvPr>
        </p:nvSpPr>
        <p:spPr/>
        <p:txBody>
          <a:bodyPr/>
          <a:lstStyle/>
          <a:p>
            <a:endParaRPr lang="en-GB"/>
          </a:p>
        </p:txBody>
      </p:sp>
      <p:sp>
        <p:nvSpPr>
          <p:cNvPr id="3" name="Date Placeholder 2">
            <a:extLst>
              <a:ext uri="{FF2B5EF4-FFF2-40B4-BE49-F238E27FC236}">
                <a16:creationId xmlns:a16="http://schemas.microsoft.com/office/drawing/2014/main" id="{6225E57E-7F73-3825-2158-80859BAD43A4}"/>
              </a:ext>
            </a:extLst>
          </p:cNvPr>
          <p:cNvSpPr>
            <a:spLocks noGrp="1"/>
          </p:cNvSpPr>
          <p:nvPr>
            <p:ph type="dt" sz="half" idx="10"/>
          </p:nvPr>
        </p:nvSpPr>
        <p:spPr/>
        <p:txBody>
          <a:bodyPr/>
          <a:lstStyle/>
          <a:p>
            <a:fld id="{D22D75E0-A9BB-4C37-9F28-B513B636C4EB}" type="datetimeFigureOut">
              <a:rPr lang="en-GB" smtClean="0"/>
              <a:t>11/08/2026</a:t>
            </a:fld>
            <a:endParaRPr lang="en-GB"/>
          </a:p>
        </p:txBody>
      </p:sp>
      <p:sp>
        <p:nvSpPr>
          <p:cNvPr id="5" name="Slide Number Placeholder 4">
            <a:extLst>
              <a:ext uri="{FF2B5EF4-FFF2-40B4-BE49-F238E27FC236}">
                <a16:creationId xmlns:a16="http://schemas.microsoft.com/office/drawing/2014/main" id="{27A634BF-792D-AC8C-B0E0-492263401E1B}"/>
              </a:ext>
            </a:extLst>
          </p:cNvPr>
          <p:cNvSpPr>
            <a:spLocks noGrp="1"/>
          </p:cNvSpPr>
          <p:nvPr>
            <p:ph type="sldNum" sz="quarter" idx="12"/>
          </p:nvPr>
        </p:nvSpPr>
        <p:spPr/>
        <p:txBody>
          <a:bodyPr/>
          <a:lstStyle/>
          <a:p>
            <a:fld id="{F72E9E0E-C020-4AC7-BBDD-0F91E8756318}" type="slidenum">
              <a:rPr lang="en-GB" smtClean="0"/>
              <a:t>‹#›</a:t>
            </a:fld>
            <a:endParaRPr lang="en-GB"/>
          </a:p>
        </p:txBody>
      </p:sp>
    </p:spTree>
    <p:extLst>
      <p:ext uri="{BB962C8B-B14F-4D97-AF65-F5344CB8AC3E}">
        <p14:creationId xmlns:p14="http://schemas.microsoft.com/office/powerpoint/2010/main" val="63436986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Empty">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3151370D-0A93-44DD-E049-EF3265B73F77}"/>
              </a:ext>
            </a:extLst>
          </p:cNvPr>
          <p:cNvSpPr>
            <a:spLocks noGrp="1"/>
          </p:cNvSpPr>
          <p:nvPr>
            <p:ph type="ftr" sz="quarter" idx="11"/>
          </p:nvPr>
        </p:nvSpPr>
        <p:spPr/>
        <p:txBody>
          <a:bodyPr/>
          <a:lstStyle/>
          <a:p>
            <a:endParaRPr lang="en-GB"/>
          </a:p>
        </p:txBody>
      </p:sp>
      <p:sp>
        <p:nvSpPr>
          <p:cNvPr id="2" name="Date Placeholder 1">
            <a:extLst>
              <a:ext uri="{FF2B5EF4-FFF2-40B4-BE49-F238E27FC236}">
                <a16:creationId xmlns:a16="http://schemas.microsoft.com/office/drawing/2014/main" id="{B6FF00A2-5853-30A7-62F5-7C7CB5A22191}"/>
              </a:ext>
            </a:extLst>
          </p:cNvPr>
          <p:cNvSpPr>
            <a:spLocks noGrp="1"/>
          </p:cNvSpPr>
          <p:nvPr>
            <p:ph type="dt" sz="half" idx="10"/>
          </p:nvPr>
        </p:nvSpPr>
        <p:spPr/>
        <p:txBody>
          <a:bodyPr/>
          <a:lstStyle/>
          <a:p>
            <a:fld id="{D22D75E0-A9BB-4C37-9F28-B513B636C4EB}" type="datetimeFigureOut">
              <a:rPr lang="en-GB" smtClean="0"/>
              <a:t>11/08/2026</a:t>
            </a:fld>
            <a:endParaRPr lang="en-GB"/>
          </a:p>
        </p:txBody>
      </p:sp>
      <p:sp>
        <p:nvSpPr>
          <p:cNvPr id="4" name="Slide Number Placeholder 3">
            <a:extLst>
              <a:ext uri="{FF2B5EF4-FFF2-40B4-BE49-F238E27FC236}">
                <a16:creationId xmlns:a16="http://schemas.microsoft.com/office/drawing/2014/main" id="{ED3E97DA-A7DF-E3FF-8937-F6A36D17F59B}"/>
              </a:ext>
            </a:extLst>
          </p:cNvPr>
          <p:cNvSpPr>
            <a:spLocks noGrp="1"/>
          </p:cNvSpPr>
          <p:nvPr>
            <p:ph type="sldNum" sz="quarter" idx="12"/>
          </p:nvPr>
        </p:nvSpPr>
        <p:spPr/>
        <p:txBody>
          <a:bodyPr/>
          <a:lstStyle/>
          <a:p>
            <a:fld id="{F72E9E0E-C020-4AC7-BBDD-0F91E8756318}" type="slidenum">
              <a:rPr lang="en-GB" smtClean="0"/>
              <a:t>‹#›</a:t>
            </a:fld>
            <a:endParaRPr lang="en-GB"/>
          </a:p>
        </p:txBody>
      </p:sp>
    </p:spTree>
    <p:extLst>
      <p:ext uri="{BB962C8B-B14F-4D97-AF65-F5344CB8AC3E}">
        <p14:creationId xmlns:p14="http://schemas.microsoft.com/office/powerpoint/2010/main" val="35758648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onclusion">
    <p:bg>
      <p:bgRef idx="1001">
        <a:schemeClr val="bg2"/>
      </p:bgRef>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5319627-2791-E32D-91B0-857B27F822FB}"/>
              </a:ext>
            </a:extLst>
          </p:cNvPr>
          <p:cNvSpPr/>
          <p:nvPr/>
        </p:nvSpPr>
        <p:spPr>
          <a:xfrm>
            <a:off x="0" y="0"/>
            <a:ext cx="12192000" cy="6858000"/>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57200" y="1034473"/>
            <a:ext cx="11122508" cy="1993399"/>
          </a:xfrm>
        </p:spPr>
        <p:txBody>
          <a:bodyPr anchor="b">
            <a:normAutofit/>
          </a:bodyPr>
          <a:lstStyle>
            <a:lvl1pPr>
              <a:defRPr sz="6000" cap="all" baseline="0">
                <a:solidFill>
                  <a:schemeClr val="accent1"/>
                </a:solidFill>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457199" y="3528206"/>
            <a:ext cx="11122509" cy="2754253"/>
          </a:xfrm>
        </p:spPr>
        <p:txBody>
          <a:bodyPr vert="horz" lIns="91440" tIns="45720" rIns="91440" bIns="45720" rtlCol="0">
            <a:normAutofit/>
          </a:bodyPr>
          <a:lstStyle>
            <a:lvl1pPr marL="0" indent="0">
              <a:buNone/>
              <a:defRPr lang="en-US" dirty="0">
                <a:solidFill>
                  <a:schemeClr val="tx2"/>
                </a:solidFill>
              </a:defRPr>
            </a:lvl1pPr>
            <a:lvl2pPr marL="228600" indent="0">
              <a:buNone/>
              <a:defRPr lang="en-US" dirty="0">
                <a:solidFill>
                  <a:schemeClr val="tx2"/>
                </a:solidFill>
              </a:defRPr>
            </a:lvl2pPr>
            <a:lvl3pPr marL="457200" indent="0">
              <a:buNone/>
              <a:defRPr lang="en-US" dirty="0">
                <a:solidFill>
                  <a:schemeClr val="tx2"/>
                </a:solidFill>
              </a:defRPr>
            </a:lvl3pPr>
            <a:lvl4pPr marL="685800" indent="0">
              <a:buNone/>
              <a:defRPr lang="en-US" dirty="0">
                <a:solidFill>
                  <a:schemeClr val="tx2"/>
                </a:solidFill>
              </a:defRPr>
            </a:lvl4pPr>
            <a:lvl5pPr marL="914400" indent="0">
              <a:buNone/>
              <a:defRPr lang="en-US" dirty="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457200" y="6445997"/>
            <a:ext cx="3949302" cy="365125"/>
          </a:xfrm>
        </p:spPr>
        <p:txBody>
          <a:bodyPr/>
          <a:lstStyle>
            <a:lvl1pPr>
              <a:defRPr>
                <a:solidFill>
                  <a:schemeClr val="tx2"/>
                </a:solidFill>
              </a:defRPr>
            </a:lvl1pPr>
          </a:lstStyle>
          <a:p>
            <a:endParaRPr lang="en-GB"/>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2"/>
                </a:solidFill>
              </a:defRPr>
            </a:lvl1pPr>
          </a:lstStyle>
          <a:p>
            <a:fld id="{D22D75E0-A9BB-4C37-9F28-B513B636C4EB}" type="datetimeFigureOut">
              <a:rPr lang="en-GB" smtClean="0"/>
              <a:t>11/08/2026</a:t>
            </a:fld>
            <a:endParaRPr lang="en-GB"/>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2"/>
                </a:solidFill>
              </a:defRPr>
            </a:lvl1pPr>
          </a:lstStyle>
          <a:p>
            <a:fld id="{F72E9E0E-C020-4AC7-BBDD-0F91E8756318}" type="slidenum">
              <a:rPr lang="en-GB" smtClean="0"/>
              <a:t>‹#›</a:t>
            </a:fld>
            <a:endParaRPr lang="en-GB"/>
          </a:p>
        </p:txBody>
      </p:sp>
      <p:cxnSp>
        <p:nvCxnSpPr>
          <p:cNvPr id="11" name="Straight Connector 10">
            <a:extLst>
              <a:ext uri="{FF2B5EF4-FFF2-40B4-BE49-F238E27FC236}">
                <a16:creationId xmlns:a16="http://schemas.microsoft.com/office/drawing/2014/main" id="{E2128EF9-7F8A-2F1B-41F7-2CA02A35CCA7}"/>
              </a:ext>
            </a:extLst>
          </p:cNvPr>
          <p:cNvCxnSpPr>
            <a:cxnSpLocks/>
          </p:cNvCxnSpPr>
          <p:nvPr/>
        </p:nvCxnSpPr>
        <p:spPr>
          <a:xfrm flipH="1">
            <a:off x="0" y="3191402"/>
            <a:ext cx="12192000" cy="0"/>
          </a:xfrm>
          <a:prstGeom prst="line">
            <a:avLst/>
          </a:prstGeom>
          <a:ln w="12700">
            <a:solidFill>
              <a:schemeClr val="tx1">
                <a:lumMod val="75000"/>
                <a:lumOff val="25000"/>
                <a:alpha val="3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38293577"/>
      </p:ext>
    </p:extLst>
  </p:cSld>
  <p:clrMapOvr>
    <a:overrideClrMapping bg1="lt1" tx1="dk1" bg2="lt2" tx2="dk2" accent1="accent1" accent2="accent2" accent3="accent3" accent4="accent4" accent5="accent5" accent6="accent6" hlink="hlink" folHlink="folHlink"/>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Conclusion 2">
    <p:bg>
      <p:bgRef idx="1001">
        <a:schemeClr val="bg2"/>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7CD7571-736E-B4CB-34E0-C8B31B5A98C2}"/>
              </a:ext>
            </a:extLst>
          </p:cNvPr>
          <p:cNvSpPr/>
          <p:nvPr/>
        </p:nvSpPr>
        <p:spPr>
          <a:xfrm>
            <a:off x="0" y="0"/>
            <a:ext cx="12192000" cy="6858000"/>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57200" y="1034473"/>
            <a:ext cx="6768193" cy="1993399"/>
          </a:xfrm>
        </p:spPr>
        <p:txBody>
          <a:bodyPr anchor="b">
            <a:normAutofit/>
          </a:bodyPr>
          <a:lstStyle>
            <a:lvl1pPr>
              <a:defRPr sz="6000" cap="all" baseline="0">
                <a:solidFill>
                  <a:schemeClr val="accent1"/>
                </a:solidFill>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457200" y="3528206"/>
            <a:ext cx="6768193" cy="1794899"/>
          </a:xfrm>
        </p:spPr>
        <p:txBody>
          <a:bodyPr vert="horz" lIns="91440" tIns="45720" rIns="91440" bIns="45720" rtlCol="0">
            <a:normAutofit/>
          </a:bodyPr>
          <a:lstStyle>
            <a:lvl1pPr marL="0" indent="0">
              <a:buNone/>
              <a:defRPr lang="en-US" dirty="0">
                <a:solidFill>
                  <a:schemeClr val="tx2"/>
                </a:solidFill>
              </a:defRPr>
            </a:lvl1pPr>
            <a:lvl2pPr marL="228600" indent="0">
              <a:buNone/>
              <a:defRPr lang="en-US" dirty="0">
                <a:solidFill>
                  <a:schemeClr val="tx2"/>
                </a:solidFill>
              </a:defRPr>
            </a:lvl2pPr>
            <a:lvl3pPr marL="457200" indent="0">
              <a:buNone/>
              <a:defRPr lang="en-US" dirty="0">
                <a:solidFill>
                  <a:schemeClr val="tx2"/>
                </a:solidFill>
              </a:defRPr>
            </a:lvl3pPr>
            <a:lvl4pPr marL="685800" indent="0">
              <a:buNone/>
              <a:defRPr lang="en-US" dirty="0">
                <a:solidFill>
                  <a:schemeClr val="tx2"/>
                </a:solidFill>
              </a:defRPr>
            </a:lvl4pPr>
            <a:lvl5pPr marL="914400" indent="0">
              <a:buNone/>
              <a:defRPr lang="en-US" dirty="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457200" y="6445997"/>
            <a:ext cx="3949302" cy="365125"/>
          </a:xfrm>
        </p:spPr>
        <p:txBody>
          <a:bodyPr/>
          <a:lstStyle>
            <a:lvl1pPr>
              <a:defRPr>
                <a:solidFill>
                  <a:schemeClr val="tx2"/>
                </a:solidFill>
              </a:defRPr>
            </a:lvl1pPr>
          </a:lstStyle>
          <a:p>
            <a:endParaRPr lang="en-GB"/>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2"/>
                </a:solidFill>
              </a:defRPr>
            </a:lvl1pPr>
          </a:lstStyle>
          <a:p>
            <a:fld id="{D22D75E0-A9BB-4C37-9F28-B513B636C4EB}" type="datetimeFigureOut">
              <a:rPr lang="en-GB" smtClean="0"/>
              <a:t>11/08/2026</a:t>
            </a:fld>
            <a:endParaRPr lang="en-GB"/>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2"/>
                </a:solidFill>
              </a:defRPr>
            </a:lvl1pPr>
          </a:lstStyle>
          <a:p>
            <a:fld id="{F72E9E0E-C020-4AC7-BBDD-0F91E8756318}" type="slidenum">
              <a:rPr lang="en-GB" smtClean="0"/>
              <a:t>‹#›</a:t>
            </a:fld>
            <a:endParaRPr lang="en-GB"/>
          </a:p>
        </p:txBody>
      </p:sp>
      <p:cxnSp>
        <p:nvCxnSpPr>
          <p:cNvPr id="11" name="Straight Connector 10">
            <a:extLst>
              <a:ext uri="{FF2B5EF4-FFF2-40B4-BE49-F238E27FC236}">
                <a16:creationId xmlns:a16="http://schemas.microsoft.com/office/drawing/2014/main" id="{E2128EF9-7F8A-2F1B-41F7-2CA02A35CCA7}"/>
              </a:ext>
            </a:extLst>
          </p:cNvPr>
          <p:cNvCxnSpPr>
            <a:cxnSpLocks/>
          </p:cNvCxnSpPr>
          <p:nvPr/>
        </p:nvCxnSpPr>
        <p:spPr>
          <a:xfrm flipH="1">
            <a:off x="0" y="3191402"/>
            <a:ext cx="12192000" cy="0"/>
          </a:xfrm>
          <a:prstGeom prst="line">
            <a:avLst/>
          </a:prstGeom>
          <a:ln w="12700">
            <a:solidFill>
              <a:schemeClr val="tx1">
                <a:lumMod val="75000"/>
                <a:lumOff val="25000"/>
                <a:alpha val="3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52244802"/>
      </p:ext>
    </p:extLst>
  </p:cSld>
  <p:clrMapOvr>
    <a:overrideClrMapping bg1="lt1" tx1="dk1" bg2="lt2" tx2="dk2" accent1="accent1" accent2="accent2" accent3="accent3" accent4="accent4" accent5="accent5" accent6="accent6" hlink="hlink" folHlink="folHlink"/>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1_Agend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18288" y="82296"/>
            <a:ext cx="8139659" cy="1554480"/>
          </a:xfrm>
        </p:spPr>
        <p:txBody>
          <a:bodyPr anchor="t">
            <a:normAutofit/>
          </a:bodyPr>
          <a:lstStyle>
            <a:lvl1pPr>
              <a:defRPr sz="5600"/>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1" y="1896472"/>
            <a:ext cx="8139660" cy="3557904"/>
          </a:xfrm>
        </p:spPr>
        <p:txBody>
          <a:bodyPr>
            <a:normAutofit/>
          </a:bodyPr>
          <a:lstStyle>
            <a:lvl1pPr marL="342900" indent="-342900">
              <a:buFont typeface="+mj-lt"/>
              <a:buAutoNum type="arabicPeriod"/>
              <a:defRPr sz="1400"/>
            </a:lvl1pPr>
            <a:lvl2pPr marL="571500" indent="-342900">
              <a:buFont typeface="+mj-lt"/>
              <a:buAutoNum type="arabicPeriod"/>
              <a:defRPr sz="1400"/>
            </a:lvl2pPr>
            <a:lvl3pPr marL="800100" indent="-342900">
              <a:buFont typeface="+mj-lt"/>
              <a:buAutoNum type="arabicPeriod"/>
              <a:defRPr sz="1400"/>
            </a:lvl3pPr>
            <a:lvl4pPr marL="1028700" indent="-342900">
              <a:buFont typeface="+mj-lt"/>
              <a:buAutoNum type="arabicPeriod"/>
              <a:defRPr sz="1400"/>
            </a:lvl4pPr>
            <a:lvl5pPr marL="1257300" indent="-342900">
              <a:buFont typeface="+mj-lt"/>
              <a:buAutoNum type="arabicPeriod"/>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Slide Number Placeholder 5">
            <a:extLst>
              <a:ext uri="{FF2B5EF4-FFF2-40B4-BE49-F238E27FC236}">
                <a16:creationId xmlns:a16="http://schemas.microsoft.com/office/drawing/2014/main" id="{01E193C2-09EC-BB41-5A34-007D34EB8B49}"/>
              </a:ext>
            </a:extLst>
          </p:cNvPr>
          <p:cNvSpPr>
            <a:spLocks noGrp="1"/>
          </p:cNvSpPr>
          <p:nvPr>
            <p:ph type="sldNum" sz="quarter" idx="12"/>
          </p:nvPr>
        </p:nvSpPr>
        <p:spPr>
          <a:xfrm>
            <a:off x="11762793" y="100701"/>
            <a:ext cx="429207" cy="365125"/>
          </a:xfrm>
        </p:spPr>
        <p:txBody>
          <a:bodyPr/>
          <a:lstStyle/>
          <a:p>
            <a:fld id="{F72E9E0E-C020-4AC7-BBDD-0F91E8756318}" type="slidenum">
              <a:rPr lang="en-GB" smtClean="0"/>
              <a:t>‹#›</a:t>
            </a:fld>
            <a:endParaRPr lang="en-GB"/>
          </a:p>
        </p:txBody>
      </p:sp>
    </p:spTree>
    <p:extLst>
      <p:ext uri="{BB962C8B-B14F-4D97-AF65-F5344CB8AC3E}">
        <p14:creationId xmlns:p14="http://schemas.microsoft.com/office/powerpoint/2010/main" val="396806025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1_Content with Picture 5">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98B87BE0-867D-AF74-02DD-6F5420BC6D61}"/>
              </a:ext>
            </a:extLst>
          </p:cNvPr>
          <p:cNvSpPr>
            <a:spLocks noGrp="1"/>
          </p:cNvSpPr>
          <p:nvPr>
            <p:ph type="title"/>
          </p:nvPr>
        </p:nvSpPr>
        <p:spPr>
          <a:xfrm>
            <a:off x="518965" y="621792"/>
            <a:ext cx="4446871" cy="1867629"/>
          </a:xfrm>
        </p:spPr>
        <p:txBody>
          <a:bodyPr anchor="t">
            <a:noAutofit/>
          </a:bodyPr>
          <a:lstStyle>
            <a:lvl1pPr>
              <a:defRPr sz="5600"/>
            </a:lvl1pPr>
          </a:lstStyle>
          <a:p>
            <a:r>
              <a:rPr lang="en-US"/>
              <a:t>Click to edit Master title style</a:t>
            </a:r>
            <a:endParaRPr lang="en-US" dirty="0"/>
          </a:p>
        </p:txBody>
      </p:sp>
      <p:sp>
        <p:nvSpPr>
          <p:cNvPr id="9" name="Content Placeholder 7">
            <a:extLst>
              <a:ext uri="{FF2B5EF4-FFF2-40B4-BE49-F238E27FC236}">
                <a16:creationId xmlns:a16="http://schemas.microsoft.com/office/drawing/2014/main" id="{7B86FDEC-359F-20D5-12F6-5CBA3DC009EA}"/>
              </a:ext>
            </a:extLst>
          </p:cNvPr>
          <p:cNvSpPr>
            <a:spLocks noGrp="1"/>
          </p:cNvSpPr>
          <p:nvPr>
            <p:ph sz="quarter" idx="14"/>
          </p:nvPr>
        </p:nvSpPr>
        <p:spPr>
          <a:xfrm>
            <a:off x="543940" y="2890729"/>
            <a:ext cx="4449227" cy="3138438"/>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Picture Placeholder 10">
            <a:extLst>
              <a:ext uri="{FF2B5EF4-FFF2-40B4-BE49-F238E27FC236}">
                <a16:creationId xmlns:a16="http://schemas.microsoft.com/office/drawing/2014/main" id="{FBEF9CB2-E8D7-8869-9B11-C58F1606DFE0}"/>
              </a:ext>
            </a:extLst>
          </p:cNvPr>
          <p:cNvSpPr>
            <a:spLocks noGrp="1"/>
          </p:cNvSpPr>
          <p:nvPr>
            <p:ph type="pic" sz="quarter" idx="13" hasCustomPrompt="1"/>
          </p:nvPr>
        </p:nvSpPr>
        <p:spPr>
          <a:xfrm>
            <a:off x="5363570" y="0"/>
            <a:ext cx="6828430" cy="6858000"/>
          </a:xfrm>
          <a:blipFill>
            <a:blip r:embed="rId2">
              <a:alphaModFix amt="70000"/>
            </a:blip>
            <a:stretch>
              <a:fillRect/>
            </a:stretch>
          </a:blipFill>
        </p:spPr>
        <p:txBody>
          <a:bodyPr/>
          <a:lstStyle>
            <a:lvl1pPr>
              <a:defRPr/>
            </a:lvl1pPr>
          </a:lstStyle>
          <a:p>
            <a:r>
              <a:rPr lang="en-US" dirty="0"/>
              <a:t> </a:t>
            </a:r>
          </a:p>
        </p:txBody>
      </p:sp>
      <p:sp>
        <p:nvSpPr>
          <p:cNvPr id="10" name="Footer Placeholder 8">
            <a:extLst>
              <a:ext uri="{FF2B5EF4-FFF2-40B4-BE49-F238E27FC236}">
                <a16:creationId xmlns:a16="http://schemas.microsoft.com/office/drawing/2014/main" id="{4784CE43-81E9-3B12-CB65-9B5FC6ECE9ED}"/>
              </a:ext>
            </a:extLst>
          </p:cNvPr>
          <p:cNvSpPr>
            <a:spLocks noGrp="1"/>
          </p:cNvSpPr>
          <p:nvPr>
            <p:ph type="ftr" sz="quarter" idx="16"/>
          </p:nvPr>
        </p:nvSpPr>
        <p:spPr>
          <a:xfrm>
            <a:off x="515618" y="6430476"/>
            <a:ext cx="1968375" cy="379867"/>
          </a:xfrm>
        </p:spPr>
        <p:txBody>
          <a:bodyPr anchor="b"/>
          <a:lstStyle/>
          <a:p>
            <a:endParaRPr lang="en-GB"/>
          </a:p>
        </p:txBody>
      </p:sp>
      <p:sp>
        <p:nvSpPr>
          <p:cNvPr id="11" name="Slide Number Placeholder 9">
            <a:extLst>
              <a:ext uri="{FF2B5EF4-FFF2-40B4-BE49-F238E27FC236}">
                <a16:creationId xmlns:a16="http://schemas.microsoft.com/office/drawing/2014/main" id="{779F1775-5104-9F86-4A61-07F914947CC9}"/>
              </a:ext>
            </a:extLst>
          </p:cNvPr>
          <p:cNvSpPr>
            <a:spLocks noGrp="1"/>
          </p:cNvSpPr>
          <p:nvPr>
            <p:ph type="sldNum" sz="quarter" idx="17"/>
          </p:nvPr>
        </p:nvSpPr>
        <p:spPr>
          <a:xfrm>
            <a:off x="4563960" y="6430476"/>
            <a:ext cx="429207" cy="379867"/>
          </a:xfrm>
        </p:spPr>
        <p:txBody>
          <a:bodyPr anchor="b"/>
          <a:lstStyle/>
          <a:p>
            <a:fld id="{F72E9E0E-C020-4AC7-BBDD-0F91E8756318}" type="slidenum">
              <a:rPr lang="en-GB" smtClean="0"/>
              <a:t>‹#›</a:t>
            </a:fld>
            <a:endParaRPr lang="en-GB"/>
          </a:p>
        </p:txBody>
      </p:sp>
    </p:spTree>
    <p:extLst>
      <p:ext uri="{BB962C8B-B14F-4D97-AF65-F5344CB8AC3E}">
        <p14:creationId xmlns:p14="http://schemas.microsoft.com/office/powerpoint/2010/main" val="405228006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D22D75E0-A9BB-4C37-9F28-B513B636C4EB}" type="datetimeFigureOut">
              <a:rPr lang="en-GB" smtClean="0"/>
              <a:t>11/08/2026</a:t>
            </a:fld>
            <a:endParaRPr lang="en-GB"/>
          </a:p>
        </p:txBody>
      </p:sp>
      <p:sp>
        <p:nvSpPr>
          <p:cNvPr id="9" name="Footer Placeholder 8"/>
          <p:cNvSpPr>
            <a:spLocks noGrp="1"/>
          </p:cNvSpPr>
          <p:nvPr>
            <p:ph type="ftr" sz="quarter" idx="11"/>
          </p:nvPr>
        </p:nvSpPr>
        <p:spPr/>
        <p:txBody>
          <a:bodyPr/>
          <a:lstStyle/>
          <a:p>
            <a:endParaRPr lang="en-GB"/>
          </a:p>
        </p:txBody>
      </p:sp>
      <p:sp>
        <p:nvSpPr>
          <p:cNvPr id="10" name="Slide Number Placeholder 9"/>
          <p:cNvSpPr>
            <a:spLocks noGrp="1"/>
          </p:cNvSpPr>
          <p:nvPr>
            <p:ph type="sldNum" sz="quarter" idx="12"/>
          </p:nvPr>
        </p:nvSpPr>
        <p:spPr/>
        <p:txBody>
          <a:bodyPr/>
          <a:lstStyle/>
          <a:p>
            <a:fld id="{F72E9E0E-C020-4AC7-BBDD-0F91E8756318}" type="slidenum">
              <a:rPr lang="en-GB" smtClean="0"/>
              <a:t>‹#›</a:t>
            </a:fld>
            <a:endParaRPr lang="en-GB"/>
          </a:p>
        </p:txBody>
      </p:sp>
    </p:spTree>
    <p:extLst>
      <p:ext uri="{BB962C8B-B14F-4D97-AF65-F5344CB8AC3E}">
        <p14:creationId xmlns:p14="http://schemas.microsoft.com/office/powerpoint/2010/main" val="347708039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1_Title with Picture 2">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FD120947-D69A-84F3-7617-0239E8E5C7F8}"/>
              </a:ext>
              <a:ext uri="{C183D7F6-B498-43B3-948B-1728B52AA6E4}">
                <adec:decorative xmlns:adec="http://schemas.microsoft.com/office/drawing/2017/decorative" val="0"/>
              </a:ext>
            </a:extLst>
          </p:cNvPr>
          <p:cNvSpPr>
            <a:spLocks noGrp="1"/>
          </p:cNvSpPr>
          <p:nvPr>
            <p:ph type="pic" sz="quarter" idx="13" hasCustomPrompt="1"/>
          </p:nvPr>
        </p:nvSpPr>
        <p:spPr>
          <a:xfrm>
            <a:off x="-791" y="1371600"/>
            <a:ext cx="6706392" cy="5486400"/>
          </a:xfrm>
          <a:blipFill>
            <a:blip r:embed="rId2">
              <a:alphaModFix amt="70000"/>
            </a:blip>
            <a:stretch>
              <a:fillRect/>
            </a:stretch>
          </a:blipFill>
        </p:spPr>
        <p:txBody>
          <a:bodyPr/>
          <a:lstStyle>
            <a:lvl1pPr marL="0" indent="0">
              <a:buNone/>
              <a:defRPr/>
            </a:lvl1pPr>
          </a:lstStyle>
          <a:p>
            <a:r>
              <a:rPr lang="en-US" dirty="0"/>
              <a:t> </a:t>
            </a:r>
          </a:p>
        </p:txBody>
      </p:sp>
      <p:sp>
        <p:nvSpPr>
          <p:cNvPr id="2" name="Title 1">
            <a:extLst>
              <a:ext uri="{FF2B5EF4-FFF2-40B4-BE49-F238E27FC236}">
                <a16:creationId xmlns:a16="http://schemas.microsoft.com/office/drawing/2014/main" id="{DE07B916-0B90-35E7-AFFD-50AAA1ED4584}"/>
              </a:ext>
            </a:extLst>
          </p:cNvPr>
          <p:cNvSpPr>
            <a:spLocks noGrp="1"/>
          </p:cNvSpPr>
          <p:nvPr>
            <p:ph type="ctrTitle"/>
          </p:nvPr>
        </p:nvSpPr>
        <p:spPr>
          <a:xfrm>
            <a:off x="4133850" y="685799"/>
            <a:ext cx="6373670" cy="2743201"/>
          </a:xfrm>
          <a:solidFill>
            <a:schemeClr val="bg2"/>
          </a:solidFill>
        </p:spPr>
        <p:txBody>
          <a:bodyPr vert="horz" lIns="182880" tIns="45720" rIns="91440" bIns="91440" rtlCol="0" anchor="b">
            <a:normAutofit/>
          </a:bodyPr>
          <a:lstStyle>
            <a:lvl1pPr>
              <a:lnSpc>
                <a:spcPct val="80000"/>
              </a:lnSpc>
              <a:defRPr lang="en-US" sz="6800" dirty="0">
                <a:solidFill>
                  <a:schemeClr val="accent1"/>
                </a:solidFill>
              </a:defRPr>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926AEA00-2D64-E177-C13E-F879B49AC353}"/>
              </a:ext>
            </a:extLst>
          </p:cNvPr>
          <p:cNvSpPr>
            <a:spLocks noGrp="1"/>
          </p:cNvSpPr>
          <p:nvPr>
            <p:ph type="subTitle" idx="1"/>
          </p:nvPr>
        </p:nvSpPr>
        <p:spPr>
          <a:xfrm>
            <a:off x="7500457" y="5570290"/>
            <a:ext cx="4114799" cy="699518"/>
          </a:xfrm>
        </p:spPr>
        <p:txBody>
          <a:bodyPr vert="horz" lIns="91440" tIns="45720" rIns="91440" bIns="45720" rtlCol="0" anchor="b">
            <a:normAutofit/>
          </a:bodyPr>
          <a:lstStyle>
            <a:lvl1pPr marL="0" indent="0" algn="r">
              <a:buNone/>
              <a:defRPr lang="en-US" sz="1600" cap="all" baseline="0" dirty="0">
                <a:solidFill>
                  <a:schemeClr val="accent3">
                    <a:lumMod val="75000"/>
                  </a:schemeClr>
                </a:solidFill>
                <a:latin typeface="+mj-lt"/>
              </a:defRPr>
            </a:lvl1pPr>
          </a:lstStyle>
          <a:p>
            <a:pPr lvl="0"/>
            <a:r>
              <a:rPr lang="en-US"/>
              <a:t>Click to edit Master subtitle style</a:t>
            </a:r>
            <a:endParaRPr lang="en-US" dirty="0"/>
          </a:p>
        </p:txBody>
      </p:sp>
      <p:sp>
        <p:nvSpPr>
          <p:cNvPr id="6" name="Slide Number Placeholder 5">
            <a:extLst>
              <a:ext uri="{FF2B5EF4-FFF2-40B4-BE49-F238E27FC236}">
                <a16:creationId xmlns:a16="http://schemas.microsoft.com/office/drawing/2014/main" id="{B945FE83-3A40-27CC-D68D-E889297B8CA2}"/>
              </a:ext>
            </a:extLst>
          </p:cNvPr>
          <p:cNvSpPr>
            <a:spLocks noGrp="1"/>
          </p:cNvSpPr>
          <p:nvPr>
            <p:ph type="sldNum" sz="quarter" idx="14"/>
          </p:nvPr>
        </p:nvSpPr>
        <p:spPr>
          <a:xfrm>
            <a:off x="145716" y="508084"/>
            <a:ext cx="429372" cy="365125"/>
          </a:xfrm>
          <a:noFill/>
        </p:spPr>
        <p:txBody>
          <a:bodyPr/>
          <a:lstStyle/>
          <a:p>
            <a:fld id="{27F8DDA4-3B80-4E8A-A8F5-521F73BF9127}" type="slidenum">
              <a:rPr lang="en-US" smtClean="0"/>
              <a:t>‹#›</a:t>
            </a:fld>
            <a:endParaRPr lang="en-US"/>
          </a:p>
        </p:txBody>
      </p:sp>
      <p:sp>
        <p:nvSpPr>
          <p:cNvPr id="4" name="Date Placeholder 3">
            <a:extLst>
              <a:ext uri="{FF2B5EF4-FFF2-40B4-BE49-F238E27FC236}">
                <a16:creationId xmlns:a16="http://schemas.microsoft.com/office/drawing/2014/main" id="{F8C94BB4-778E-86AE-EEFF-88EE621D2809}"/>
              </a:ext>
            </a:extLst>
          </p:cNvPr>
          <p:cNvSpPr>
            <a:spLocks noGrp="1"/>
          </p:cNvSpPr>
          <p:nvPr>
            <p:ph type="dt" sz="half" idx="10"/>
          </p:nvPr>
        </p:nvSpPr>
        <p:spPr>
          <a:xfrm>
            <a:off x="603663" y="508084"/>
            <a:ext cx="1203320" cy="365125"/>
          </a:xfrm>
          <a:solidFill>
            <a:schemeClr val="bg2"/>
          </a:solidFill>
        </p:spPr>
        <p:txBody>
          <a:bodyPr/>
          <a:lstStyle>
            <a:lvl1pPr algn="l">
              <a:defRPr/>
            </a:lvl1pPr>
          </a:lstStyle>
          <a:p>
            <a:fld id="{D666FC17-48E9-4EB3-BB0E-C81F4FBF1D65}" type="datetime1">
              <a:rPr lang="en-US" smtClean="0"/>
              <a:t>8/11/2026</a:t>
            </a:fld>
            <a:endParaRPr lang="en-US"/>
          </a:p>
        </p:txBody>
      </p:sp>
      <p:sp>
        <p:nvSpPr>
          <p:cNvPr id="5" name="Footer Placeholder 4">
            <a:extLst>
              <a:ext uri="{FF2B5EF4-FFF2-40B4-BE49-F238E27FC236}">
                <a16:creationId xmlns:a16="http://schemas.microsoft.com/office/drawing/2014/main" id="{4098519F-6576-5C5F-82CA-E9D93EB8AD91}"/>
              </a:ext>
            </a:extLst>
          </p:cNvPr>
          <p:cNvSpPr>
            <a:spLocks noGrp="1"/>
          </p:cNvSpPr>
          <p:nvPr>
            <p:ph type="ftr" sz="quarter" idx="11"/>
          </p:nvPr>
        </p:nvSpPr>
        <p:spPr>
          <a:xfrm>
            <a:off x="10134603" y="612063"/>
            <a:ext cx="1487296" cy="478334"/>
          </a:xfrm>
          <a:solidFill>
            <a:schemeClr val="bg2"/>
          </a:solidFill>
        </p:spPr>
        <p:txBody>
          <a:bodyPr anchor="t"/>
          <a:lstStyle>
            <a:lvl1pPr algn="r">
              <a:defRPr sz="1050"/>
            </a:lvl1pPr>
          </a:lstStyle>
          <a:p>
            <a:r>
              <a:rPr lang="en-US"/>
              <a:t>Sample Footer Text</a:t>
            </a:r>
          </a:p>
        </p:txBody>
      </p:sp>
    </p:spTree>
    <p:extLst>
      <p:ext uri="{BB962C8B-B14F-4D97-AF65-F5344CB8AC3E}">
        <p14:creationId xmlns:p14="http://schemas.microsoft.com/office/powerpoint/2010/main" val="991363931"/>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57148D-D60C-3359-4AC2-15A43E221742}"/>
              </a:ext>
            </a:extLst>
          </p:cNvPr>
          <p:cNvSpPr>
            <a:spLocks noGrp="1"/>
          </p:cNvSpPr>
          <p:nvPr>
            <p:ph type="title"/>
          </p:nvPr>
        </p:nvSpPr>
        <p:spPr>
          <a:xfrm>
            <a:off x="457200" y="533401"/>
            <a:ext cx="10515600" cy="1157288"/>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1A8731C-FCAE-A05A-5A11-57005B86ABD4}"/>
              </a:ext>
            </a:extLst>
          </p:cNvPr>
          <p:cNvSpPr>
            <a:spLocks noGrp="1"/>
          </p:cNvSpPr>
          <p:nvPr>
            <p:ph type="body" idx="1"/>
          </p:nvPr>
        </p:nvSpPr>
        <p:spPr>
          <a:xfrm>
            <a:off x="457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44952E70-B2DF-717F-6373-70A688FAD82F}"/>
              </a:ext>
            </a:extLst>
          </p:cNvPr>
          <p:cNvSpPr>
            <a:spLocks noGrp="1"/>
          </p:cNvSpPr>
          <p:nvPr>
            <p:ph type="ftr" sz="quarter" idx="3"/>
          </p:nvPr>
        </p:nvSpPr>
        <p:spPr>
          <a:xfrm>
            <a:off x="457200" y="6445997"/>
            <a:ext cx="3949302" cy="365125"/>
          </a:xfrm>
          <a:prstGeom prst="rect">
            <a:avLst/>
          </a:prstGeom>
        </p:spPr>
        <p:txBody>
          <a:bodyPr vert="horz" lIns="91440" tIns="45720" rIns="91440" bIns="45720" rtlCol="0" anchor="ctr"/>
          <a:lstStyle>
            <a:lvl1pPr algn="l">
              <a:defRPr sz="900">
                <a:solidFill>
                  <a:schemeClr val="tx1">
                    <a:lumMod val="95000"/>
                    <a:lumOff val="5000"/>
                  </a:schemeClr>
                </a:solidFill>
              </a:defRPr>
            </a:lvl1pPr>
          </a:lstStyle>
          <a:p>
            <a:endParaRPr lang="en-GB"/>
          </a:p>
        </p:txBody>
      </p:sp>
      <p:sp>
        <p:nvSpPr>
          <p:cNvPr id="4" name="Date Placeholder 3">
            <a:extLst>
              <a:ext uri="{FF2B5EF4-FFF2-40B4-BE49-F238E27FC236}">
                <a16:creationId xmlns:a16="http://schemas.microsoft.com/office/drawing/2014/main" id="{225215E5-6146-14C5-665E-EF04630DCB32}"/>
              </a:ext>
            </a:extLst>
          </p:cNvPr>
          <p:cNvSpPr>
            <a:spLocks noGrp="1"/>
          </p:cNvSpPr>
          <p:nvPr>
            <p:ph type="dt" sz="half" idx="2"/>
          </p:nvPr>
        </p:nvSpPr>
        <p:spPr>
          <a:xfrm>
            <a:off x="9737594" y="6445997"/>
            <a:ext cx="1842115" cy="365125"/>
          </a:xfrm>
          <a:prstGeom prst="rect">
            <a:avLst/>
          </a:prstGeom>
        </p:spPr>
        <p:txBody>
          <a:bodyPr vert="horz" lIns="91440" tIns="45720" rIns="91440" bIns="45720" rtlCol="0" anchor="ctr"/>
          <a:lstStyle>
            <a:lvl1pPr algn="r">
              <a:defRPr sz="900">
                <a:solidFill>
                  <a:schemeClr val="tx1">
                    <a:lumMod val="95000"/>
                    <a:lumOff val="5000"/>
                  </a:schemeClr>
                </a:solidFill>
              </a:defRPr>
            </a:lvl1pPr>
          </a:lstStyle>
          <a:p>
            <a:fld id="{D22D75E0-A9BB-4C37-9F28-B513B636C4EB}" type="datetimeFigureOut">
              <a:rPr lang="en-GB" smtClean="0"/>
              <a:t>11/08/2026</a:t>
            </a:fld>
            <a:endParaRPr lang="en-GB"/>
          </a:p>
        </p:txBody>
      </p:sp>
      <p:sp>
        <p:nvSpPr>
          <p:cNvPr id="6" name="Slide Number Placeholder 5">
            <a:extLst>
              <a:ext uri="{FF2B5EF4-FFF2-40B4-BE49-F238E27FC236}">
                <a16:creationId xmlns:a16="http://schemas.microsoft.com/office/drawing/2014/main" id="{20E8FA3A-8706-3F4B-41CC-B024431F6200}"/>
              </a:ext>
            </a:extLst>
          </p:cNvPr>
          <p:cNvSpPr>
            <a:spLocks noGrp="1"/>
          </p:cNvSpPr>
          <p:nvPr>
            <p:ph type="sldNum" sz="quarter" idx="4"/>
          </p:nvPr>
        </p:nvSpPr>
        <p:spPr>
          <a:xfrm>
            <a:off x="11734800" y="6445997"/>
            <a:ext cx="457200" cy="365125"/>
          </a:xfrm>
          <a:prstGeom prst="rect">
            <a:avLst/>
          </a:prstGeom>
        </p:spPr>
        <p:txBody>
          <a:bodyPr vert="horz" lIns="91440" tIns="45720" rIns="91440" bIns="45720" rtlCol="0" anchor="ctr"/>
          <a:lstStyle>
            <a:lvl1pPr algn="ctr">
              <a:defRPr sz="900">
                <a:solidFill>
                  <a:schemeClr val="tx1">
                    <a:lumMod val="95000"/>
                    <a:lumOff val="5000"/>
                  </a:schemeClr>
                </a:solidFill>
              </a:defRPr>
            </a:lvl1pPr>
          </a:lstStyle>
          <a:p>
            <a:fld id="{F72E9E0E-C020-4AC7-BBDD-0F91E8756318}" type="slidenum">
              <a:rPr lang="en-GB" smtClean="0"/>
              <a:t>‹#›</a:t>
            </a:fld>
            <a:endParaRPr lang="en-GB"/>
          </a:p>
        </p:txBody>
      </p:sp>
    </p:spTree>
    <p:extLst>
      <p:ext uri="{BB962C8B-B14F-4D97-AF65-F5344CB8AC3E}">
        <p14:creationId xmlns:p14="http://schemas.microsoft.com/office/powerpoint/2010/main" val="1337090633"/>
      </p:ext>
    </p:extLst>
  </p:cSld>
  <p:clrMap bg1="lt1" tx1="dk1" bg2="lt2" tx2="dk2" accent1="accent1" accent2="accent2" accent3="accent3" accent4="accent4" accent5="accent5" accent6="accent6" hlink="hlink" folHlink="folHlink"/>
  <p:sldLayoutIdLst>
    <p:sldLayoutId id="2147484082" r:id="rId1"/>
    <p:sldLayoutId id="2147484083" r:id="rId2"/>
    <p:sldLayoutId id="2147484084" r:id="rId3"/>
    <p:sldLayoutId id="2147484085" r:id="rId4"/>
    <p:sldLayoutId id="2147484086" r:id="rId5"/>
    <p:sldLayoutId id="2147484087" r:id="rId6"/>
    <p:sldLayoutId id="2147484088" r:id="rId7"/>
    <p:sldLayoutId id="2147484089" r:id="rId8"/>
    <p:sldLayoutId id="2147484090" r:id="rId9"/>
    <p:sldLayoutId id="2147484091" r:id="rId10"/>
    <p:sldLayoutId id="2147484092" r:id="rId11"/>
    <p:sldLayoutId id="2147484093" r:id="rId12"/>
    <p:sldLayoutId id="2147484094" r:id="rId13"/>
    <p:sldLayoutId id="2147484095" r:id="rId14"/>
    <p:sldLayoutId id="2147484096" r:id="rId15"/>
    <p:sldLayoutId id="2147484097" r:id="rId16"/>
    <p:sldLayoutId id="2147484098" r:id="rId17"/>
    <p:sldLayoutId id="2147484099" r:id="rId18"/>
    <p:sldLayoutId id="2147484100" r:id="rId19"/>
    <p:sldLayoutId id="2147484101" r:id="rId20"/>
    <p:sldLayoutId id="2147484102" r:id="rId21"/>
    <p:sldLayoutId id="2147484103" r:id="rId22"/>
    <p:sldLayoutId id="2147484104" r:id="rId23"/>
    <p:sldLayoutId id="2147484105" r:id="rId24"/>
    <p:sldLayoutId id="2147484106" r:id="rId25"/>
    <p:sldLayoutId id="2147484107" r:id="rId26"/>
    <p:sldLayoutId id="2147484108" r:id="rId27"/>
    <p:sldLayoutId id="2147484109" r:id="rId28"/>
    <p:sldLayoutId id="2147484110" r:id="rId29"/>
    <p:sldLayoutId id="2147484111" r:id="rId30"/>
    <p:sldLayoutId id="2147484112" r:id="rId31"/>
  </p:sldLayoutIdLst>
  <p:txStyles>
    <p:titleStyle>
      <a:lvl1pPr algn="l" defTabSz="914400" rtl="0" eaLnBrk="1" latinLnBrk="0" hangingPunct="1">
        <a:lnSpc>
          <a:spcPct val="90000"/>
        </a:lnSpc>
        <a:spcBef>
          <a:spcPct val="0"/>
        </a:spcBef>
        <a:buNone/>
        <a:defRPr sz="3200" kern="1200">
          <a:solidFill>
            <a:schemeClr val="tx2"/>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800" kern="1200">
          <a:solidFill>
            <a:schemeClr val="tx2"/>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2"/>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08">
          <p15:clr>
            <a:srgbClr val="F26B43"/>
          </p15:clr>
        </p15:guide>
        <p15:guide id="3" pos="4872">
          <p15:clr>
            <a:srgbClr val="F26B43"/>
          </p15:clr>
        </p15:guide>
        <p15:guide id="4" pos="5160">
          <p15:clr>
            <a:srgbClr val="F26B43"/>
          </p15:clr>
        </p15:guide>
        <p15:guide id="5" pos="2520">
          <p15:clr>
            <a:srgbClr val="F26B43"/>
          </p15:clr>
        </p15:guide>
        <p15:guide id="6" pos="4584">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cid:image001.png@01D0EA4A.2BD679A0" TargetMode="External"/><Relationship Id="rId2" Type="http://schemas.openxmlformats.org/officeDocument/2006/relationships/image" Target="../media/image8.png"/><Relationship Id="rId1" Type="http://schemas.openxmlformats.org/officeDocument/2006/relationships/slideLayout" Target="../slideLayouts/slideLayout28.xml"/><Relationship Id="rId4" Type="http://schemas.openxmlformats.org/officeDocument/2006/relationships/image" Target="../media/image9.jpeg"/></Relationships>
</file>

<file path=ppt/slides/_rels/slide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0.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4.svg"/><Relationship Id="rId1" Type="http://schemas.openxmlformats.org/officeDocument/2006/relationships/slideLayout" Target="../slideLayouts/slideLayout28.xml"/></Relationships>
</file>

<file path=ppt/slides/_rels/slide6.xml.rels><?xml version="1.0" encoding="UTF-8" standalone="yes"?>
<Relationships xmlns="http://schemas.openxmlformats.org/package/2006/relationships"><Relationship Id="rId3" Type="http://schemas.openxmlformats.org/officeDocument/2006/relationships/hyperlink" Target="https://www.parkview.com/blog?categoryId=5" TargetMode="External"/><Relationship Id="rId2" Type="http://schemas.openxmlformats.org/officeDocument/2006/relationships/image" Target="../media/image15.jp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8.xml"/></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8.xml"/></Relationships>
</file>

<file path=ppt/slides/_rels/slide1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svg"/><Relationship Id="rId1" Type="http://schemas.openxmlformats.org/officeDocument/2006/relationships/slideLayout" Target="../slideLayouts/slideLayout28.xml"/></Relationships>
</file>

<file path=ppt/slides/_rels/slide1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7.xml.rels><?xml version="1.0" encoding="UTF-8" standalone="yes"?>
<Relationships xmlns="http://schemas.openxmlformats.org/package/2006/relationships"><Relationship Id="rId8" Type="http://schemas.openxmlformats.org/officeDocument/2006/relationships/hyperlink" Target="https://doi.org/10.2147/PPA.S387813" TargetMode="External"/><Relationship Id="rId3" Type="http://schemas.openxmlformats.org/officeDocument/2006/relationships/hyperlink" Target="https://doi.org/10.1186/s12889-024-18170-0" TargetMode="External"/><Relationship Id="rId7" Type="http://schemas.openxmlformats.org/officeDocument/2006/relationships/hyperlink" Target="https://doi.org/10.1111/dom.12760" TargetMode="External"/><Relationship Id="rId12" Type="http://schemas.openxmlformats.org/officeDocument/2006/relationships/hyperlink" Target="https://doi.org/10.1186/s12916-023-02796-9" TargetMode="External"/><Relationship Id="rId2" Type="http://schemas.openxmlformats.org/officeDocument/2006/relationships/hyperlink" Target="https://doi.org/10.1111/ggi.14979" TargetMode="External"/><Relationship Id="rId1" Type="http://schemas.openxmlformats.org/officeDocument/2006/relationships/slideLayout" Target="../slideLayouts/slideLayout2.xml"/><Relationship Id="rId6" Type="http://schemas.openxmlformats.org/officeDocument/2006/relationships/hyperlink" Target="https://doi.org/10.1111/dme.15452" TargetMode="External"/><Relationship Id="rId11" Type="http://schemas.openxmlformats.org/officeDocument/2006/relationships/hyperlink" Target="https://doi.org/10.3238/arztebl.m2023.0219" TargetMode="External"/><Relationship Id="rId5" Type="http://schemas.openxmlformats.org/officeDocument/2006/relationships/hyperlink" Target="https://doi.org/10.1080/09638288.2025.2463629" TargetMode="External"/><Relationship Id="rId10" Type="http://schemas.openxmlformats.org/officeDocument/2006/relationships/hyperlink" Target="https://doi.org/10.1371/journal.pone.0319478" TargetMode="External"/><Relationship Id="rId4" Type="http://schemas.openxmlformats.org/officeDocument/2006/relationships/hyperlink" Target="https://doi.org/10.1111/dme.15340" TargetMode="External"/><Relationship Id="rId9" Type="http://schemas.openxmlformats.org/officeDocument/2006/relationships/hyperlink" Target="https://doi.org/10.1046/j.1365-2362.32.s3.5.x"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doi.org/10.2337/dci22-0034" TargetMode="External"/><Relationship Id="rId3" Type="http://schemas.openxmlformats.org/officeDocument/2006/relationships/hyperlink" Target="https://doi.org/10.1080/17437199.2023.2268731" TargetMode="External"/><Relationship Id="rId7" Type="http://schemas.openxmlformats.org/officeDocument/2006/relationships/hyperlink" Target="https://health.clevelandclinic.org/how-to-prevent-diabetes" TargetMode="External"/><Relationship Id="rId2" Type="http://schemas.openxmlformats.org/officeDocument/2006/relationships/hyperlink" Target="https://doi.org/10.1186/s12933-018-0677-0" TargetMode="External"/><Relationship Id="rId1" Type="http://schemas.openxmlformats.org/officeDocument/2006/relationships/slideLayout" Target="../slideLayouts/slideLayout2.xml"/><Relationship Id="rId6" Type="http://schemas.openxmlformats.org/officeDocument/2006/relationships/hyperlink" Target="https://my.clevelandclinic.org/health/diseases/21500-type-1-diabetes" TargetMode="External"/><Relationship Id="rId11" Type="http://schemas.openxmlformats.org/officeDocument/2006/relationships/hyperlink" Target="https://doi.org/10.2337/dc25-S006" TargetMode="External"/><Relationship Id="rId5" Type="http://schemas.openxmlformats.org/officeDocument/2006/relationships/hyperlink" Target="https://doi.org/10.1155/2024/8145388" TargetMode="External"/><Relationship Id="rId10" Type="http://schemas.openxmlformats.org/officeDocument/2006/relationships/hyperlink" Target="https://doi.org/10.1111/dme.14854" TargetMode="External"/><Relationship Id="rId4" Type="http://schemas.openxmlformats.org/officeDocument/2006/relationships/hyperlink" Target="https://www.cdc.gov/diabetes/prevention-type-2/type-2-diabetes-prevention-guide.html" TargetMode="External"/><Relationship Id="rId9" Type="http://schemas.openxmlformats.org/officeDocument/2006/relationships/hyperlink" Target="https://doi.org/10.1111/imj.13792" TargetMode="External"/></Relationships>
</file>

<file path=ppt/slides/_rels/slide19.xml.rels><?xml version="1.0" encoding="UTF-8" standalone="yes"?>
<Relationships xmlns="http://schemas.openxmlformats.org/package/2006/relationships"><Relationship Id="rId8" Type="http://schemas.openxmlformats.org/officeDocument/2006/relationships/hyperlink" Target="https://doi.org/10.1007/s00125-018-4711-2" TargetMode="External"/><Relationship Id="rId13" Type="http://schemas.openxmlformats.org/officeDocument/2006/relationships/hyperlink" Target="https://doi.org/10.1007/s13300-023-01418-0" TargetMode="External"/><Relationship Id="rId3" Type="http://schemas.openxmlformats.org/officeDocument/2006/relationships/hyperlink" Target="https://doi.org/10.3390/metabo11100691" TargetMode="External"/><Relationship Id="rId7" Type="http://schemas.openxmlformats.org/officeDocument/2006/relationships/hyperlink" Target="https://doi.org/10.2196/57313" TargetMode="External"/><Relationship Id="rId12" Type="http://schemas.openxmlformats.org/officeDocument/2006/relationships/hyperlink" Target="https://doi.org/10.1371/journal.pone.0305430" TargetMode="External"/><Relationship Id="rId2" Type="http://schemas.openxmlformats.org/officeDocument/2006/relationships/hyperlink" Target="https://doi.org/10.5334/ijic.ICIC25231" TargetMode="External"/><Relationship Id="rId1" Type="http://schemas.openxmlformats.org/officeDocument/2006/relationships/slideLayout" Target="../slideLayouts/slideLayout2.xml"/><Relationship Id="rId6" Type="http://schemas.openxmlformats.org/officeDocument/2006/relationships/hyperlink" Target="https://doi.org/10.1002/14651858.CD014513" TargetMode="External"/><Relationship Id="rId11" Type="http://schemas.openxmlformats.org/officeDocument/2006/relationships/hyperlink" Target="https://doi.org/10.1111/dme.70274" TargetMode="External"/><Relationship Id="rId5" Type="http://schemas.openxmlformats.org/officeDocument/2006/relationships/hyperlink" Target="https://doi.org/10.1038/s43856-025-00742-9" TargetMode="External"/><Relationship Id="rId10" Type="http://schemas.openxmlformats.org/officeDocument/2006/relationships/hyperlink" Target="https://www.everydayhealth.com/diabetes/switching-medications-if-type-2-diabetes-medication-isnt-working/" TargetMode="External"/><Relationship Id="rId4" Type="http://schemas.openxmlformats.org/officeDocument/2006/relationships/hyperlink" Target="https://doi.org/10.1111/dme.13895" TargetMode="External"/><Relationship Id="rId9" Type="http://schemas.openxmlformats.org/officeDocument/2006/relationships/hyperlink" Target="https://doi.org/10.1111/dme.15326" TargetMode="External"/></Relationships>
</file>

<file path=ppt/slides/_rels/slide20.xml.rels><?xml version="1.0" encoding="UTF-8" standalone="yes"?>
<Relationships xmlns="http://schemas.openxmlformats.org/package/2006/relationships"><Relationship Id="rId8" Type="http://schemas.openxmlformats.org/officeDocument/2006/relationships/hyperlink" Target="https://www.gov.uk/government/statistics/diabetes-profile-update-march-2025/diabetes-profile-statistical-commentary-march-2025" TargetMode="External"/><Relationship Id="rId13" Type="http://schemas.openxmlformats.org/officeDocument/2006/relationships/hyperlink" Target="https://doi.org/10.1111/dom.14219" TargetMode="External"/><Relationship Id="rId3" Type="http://schemas.openxmlformats.org/officeDocument/2006/relationships/hyperlink" Target="https://doi.org/10.1136/bmjopen-2017-018826" TargetMode="External"/><Relationship Id="rId7" Type="http://schemas.openxmlformats.org/officeDocument/2006/relationships/hyperlink" Target="https://doi.org/10.5334/ijic.3552" TargetMode="External"/><Relationship Id="rId12" Type="http://schemas.openxmlformats.org/officeDocument/2006/relationships/hyperlink" Target="https://doi.org/10.4239/wjd.v15.i8.1704" TargetMode="External"/><Relationship Id="rId2" Type="http://schemas.openxmlformats.org/officeDocument/2006/relationships/hyperlink" Target="https://doi.org/10.1177/20503121221096605" TargetMode="External"/><Relationship Id="rId1" Type="http://schemas.openxmlformats.org/officeDocument/2006/relationships/slideLayout" Target="../slideLayouts/slideLayout2.xml"/><Relationship Id="rId6" Type="http://schemas.openxmlformats.org/officeDocument/2006/relationships/hyperlink" Target="https://doi.org/10.1136/bmjdrc-2020-001878" TargetMode="External"/><Relationship Id="rId11" Type="http://schemas.openxmlformats.org/officeDocument/2006/relationships/hyperlink" Target="https://doi.org/10.1057/s41599-025-05116-z" TargetMode="External"/><Relationship Id="rId5" Type="http://schemas.openxmlformats.org/officeDocument/2006/relationships/hyperlink" Target="https://doi.org/10.1136/bmjinnov-2020-000526" TargetMode="External"/><Relationship Id="rId10" Type="http://schemas.openxmlformats.org/officeDocument/2006/relationships/hyperlink" Target="https://doi.org/10.1111/dom.14311" TargetMode="External"/><Relationship Id="rId4" Type="http://schemas.openxmlformats.org/officeDocument/2006/relationships/hyperlink" Target="https://doi.org/10.1038/s41392-024-01951-9" TargetMode="External"/><Relationship Id="rId9" Type="http://schemas.openxmlformats.org/officeDocument/2006/relationships/hyperlink" Target="https://doi.org/10.1111/dme.14284" TargetMode="External"/></Relationships>
</file>

<file path=ppt/slides/_rels/slide21.xml.rels><?xml version="1.0" encoding="UTF-8" standalone="yes"?>
<Relationships xmlns="http://schemas.openxmlformats.org/package/2006/relationships"><Relationship Id="rId8" Type="http://schemas.openxmlformats.org/officeDocument/2006/relationships/hyperlink" Target="https://doi.org/10.1136/bmjopen-2024-093955" TargetMode="External"/><Relationship Id="rId3" Type="http://schemas.openxmlformats.org/officeDocument/2006/relationships/hyperlink" Target="https://doi.org/10.1111/dom.15556" TargetMode="External"/><Relationship Id="rId7" Type="http://schemas.openxmlformats.org/officeDocument/2006/relationships/hyperlink" Target="https://doi.org/10.1111/dom.15260" TargetMode="External"/><Relationship Id="rId2" Type="http://schemas.openxmlformats.org/officeDocument/2006/relationships/hyperlink" Target="https://doi.org/10.1111/dme.14066" TargetMode="External"/><Relationship Id="rId1" Type="http://schemas.openxmlformats.org/officeDocument/2006/relationships/slideLayout" Target="../slideLayouts/slideLayout2.xml"/><Relationship Id="rId6" Type="http://schemas.openxmlformats.org/officeDocument/2006/relationships/hyperlink" Target="https://doi.org/10.1136/bmjopen-2023-082083" TargetMode="External"/><Relationship Id="rId11" Type="http://schemas.openxmlformats.org/officeDocument/2006/relationships/hyperlink" Target="https://doi.org/10.1007/s00125-025-06632-y" TargetMode="External"/><Relationship Id="rId5" Type="http://schemas.openxmlformats.org/officeDocument/2006/relationships/hyperlink" Target="https://doi.org/10.1186/s12933-021-01434-z" TargetMode="External"/><Relationship Id="rId10" Type="http://schemas.openxmlformats.org/officeDocument/2006/relationships/hyperlink" Target="https://doi.org/10.1111/dom.15105" TargetMode="External"/><Relationship Id="rId4" Type="http://schemas.openxmlformats.org/officeDocument/2006/relationships/hyperlink" Target="https://doi.org/10.1007/s00125-020-05174-9" TargetMode="External"/><Relationship Id="rId9" Type="http://schemas.openxmlformats.org/officeDocument/2006/relationships/hyperlink" Target="https://doi.org/10.1111/dme.15506" TargetMode="External"/></Relationships>
</file>

<file path=ppt/slides/_rels/slide22.xml.rels><?xml version="1.0" encoding="UTF-8" standalone="yes"?>
<Relationships xmlns="http://schemas.openxmlformats.org/package/2006/relationships"><Relationship Id="rId8" Type="http://schemas.openxmlformats.org/officeDocument/2006/relationships/hyperlink" Target="https://doi.org/10.1371/journal.pone.0343234" TargetMode="External"/><Relationship Id="rId3" Type="http://schemas.openxmlformats.org/officeDocument/2006/relationships/hyperlink" Target="https://doi.org/10.1111/dme.14225" TargetMode="External"/><Relationship Id="rId7" Type="http://schemas.openxmlformats.org/officeDocument/2006/relationships/hyperlink" Target="https://doi.org/10.1186/s12933-022-01560-2" TargetMode="External"/><Relationship Id="rId2" Type="http://schemas.openxmlformats.org/officeDocument/2006/relationships/hyperlink" Target="https://doi.org/10.1007/s00125-025-06632-y" TargetMode="External"/><Relationship Id="rId1" Type="http://schemas.openxmlformats.org/officeDocument/2006/relationships/slideLayout" Target="../slideLayouts/slideLayout2.xml"/><Relationship Id="rId6" Type="http://schemas.openxmlformats.org/officeDocument/2006/relationships/hyperlink" Target="https://doi.org/10.2196/16984" TargetMode="External"/><Relationship Id="rId5" Type="http://schemas.openxmlformats.org/officeDocument/2006/relationships/hyperlink" Target="https://doi.org/10.1007/s13300-025-01722-x" TargetMode="External"/><Relationship Id="rId10" Type="http://schemas.openxmlformats.org/officeDocument/2006/relationships/hyperlink" Target="https://doi.org/10.1111/dom.16414" TargetMode="External"/><Relationship Id="rId4" Type="http://schemas.openxmlformats.org/officeDocument/2006/relationships/hyperlink" Target="https://doi.org/10.1111/dom.70130" TargetMode="External"/><Relationship Id="rId9" Type="http://schemas.openxmlformats.org/officeDocument/2006/relationships/hyperlink" Target="https://doi.org/10.1177/20552076241272514"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99C5319-0B5C-1E2A-6F9F-A1A3D533F32F}"/>
              </a:ext>
            </a:extLst>
          </p:cNvPr>
          <p:cNvSpPr txBox="1"/>
          <p:nvPr/>
        </p:nvSpPr>
        <p:spPr>
          <a:xfrm>
            <a:off x="6241408" y="159391"/>
            <a:ext cx="5142453" cy="1200329"/>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Community Care and Management of Longer-term Conditions -Presentation</a:t>
            </a:r>
          </a:p>
          <a:p>
            <a:endParaRPr lang="en-GB" b="1" dirty="0">
              <a:latin typeface="Arial" panose="020B0604020202020204" pitchFamily="34" charset="0"/>
              <a:cs typeface="Arial" panose="020B0604020202020204" pitchFamily="34" charset="0"/>
            </a:endParaRPr>
          </a:p>
          <a:p>
            <a:endParaRPr lang="en-GB" dirty="0"/>
          </a:p>
        </p:txBody>
      </p:sp>
      <p:pic>
        <p:nvPicPr>
          <p:cNvPr id="7" name="Picture 6" descr="Discover University of Wales Trinity Saint David">
            <a:extLst>
              <a:ext uri="{FF2B5EF4-FFF2-40B4-BE49-F238E27FC236}">
                <a16:creationId xmlns:a16="http://schemas.microsoft.com/office/drawing/2014/main" id="{6C338C47-DC30-B8A6-E9F0-924EE366309E}"/>
              </a:ext>
            </a:extLst>
          </p:cNvPr>
          <p:cNvPicPr>
            <a:picLocks noChangeAspect="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243281" y="11891"/>
            <a:ext cx="3254928" cy="1657518"/>
          </a:xfrm>
          <a:prstGeom prst="rect">
            <a:avLst/>
          </a:prstGeom>
          <a:noFill/>
          <a:ln>
            <a:noFill/>
          </a:ln>
        </p:spPr>
      </p:pic>
      <p:pic>
        <p:nvPicPr>
          <p:cNvPr id="13" name="Picture 12" descr="Long Term Conditions - Boroughbury Medical Centre">
            <a:extLst>
              <a:ext uri="{FF2B5EF4-FFF2-40B4-BE49-F238E27FC236}">
                <a16:creationId xmlns:a16="http://schemas.microsoft.com/office/drawing/2014/main" id="{27848926-8DE0-B015-D8C1-B88093A19C33}"/>
              </a:ext>
            </a:extLst>
          </p:cNvPr>
          <p:cNvPicPr>
            <a:picLocks noChangeAspect="1"/>
          </p:cNvPicPr>
          <p:nvPr/>
        </p:nvPicPr>
        <p:blipFill>
          <a:blip r:embed="rId4"/>
          <a:stretch>
            <a:fillRect/>
          </a:stretch>
        </p:blipFill>
        <p:spPr>
          <a:xfrm>
            <a:off x="61519" y="1669409"/>
            <a:ext cx="8839200" cy="5289532"/>
          </a:xfrm>
          <a:prstGeom prst="rect">
            <a:avLst/>
          </a:prstGeom>
        </p:spPr>
      </p:pic>
      <p:sp>
        <p:nvSpPr>
          <p:cNvPr id="18" name="TextBox 17">
            <a:extLst>
              <a:ext uri="{FF2B5EF4-FFF2-40B4-BE49-F238E27FC236}">
                <a16:creationId xmlns:a16="http://schemas.microsoft.com/office/drawing/2014/main" id="{C27CE276-1757-BF28-6A90-7A3291D3D393}"/>
              </a:ext>
            </a:extLst>
          </p:cNvPr>
          <p:cNvSpPr txBox="1"/>
          <p:nvPr/>
        </p:nvSpPr>
        <p:spPr>
          <a:xfrm>
            <a:off x="6908177" y="838900"/>
            <a:ext cx="4475684" cy="369332"/>
          </a:xfrm>
          <a:prstGeom prst="rect">
            <a:avLst/>
          </a:prstGeom>
          <a:noFill/>
        </p:spPr>
        <p:txBody>
          <a:bodyPr wrap="square" rtlCol="0">
            <a:spAutoFit/>
          </a:bodyPr>
          <a:lstStyle/>
          <a:p>
            <a:pPr lvl="0"/>
            <a:r>
              <a:rPr lang="en-GB" b="1" dirty="0">
                <a:latin typeface="Arial" panose="020B0604020202020204" pitchFamily="34" charset="0"/>
                <a:cs typeface="Arial" panose="020B0604020202020204" pitchFamily="34" charset="0"/>
              </a:rPr>
              <a:t>Module code: </a:t>
            </a:r>
            <a:r>
              <a:rPr lang="en-GB" dirty="0">
                <a:latin typeface="Arial" panose="020B0604020202020204" pitchFamily="34" charset="0"/>
                <a:cs typeface="Arial" panose="020B0604020202020204" pitchFamily="34" charset="0"/>
              </a:rPr>
              <a:t>LCHS7003</a:t>
            </a:r>
            <a:endParaRPr lang="en-US" dirty="0">
              <a:latin typeface="Arial" panose="020B0604020202020204" pitchFamily="34" charset="0"/>
              <a:cs typeface="Arial" panose="020B0604020202020204" pitchFamily="34" charset="0"/>
            </a:endParaRPr>
          </a:p>
        </p:txBody>
      </p:sp>
      <p:sp>
        <p:nvSpPr>
          <p:cNvPr id="19" name="TextBox 18">
            <a:extLst>
              <a:ext uri="{FF2B5EF4-FFF2-40B4-BE49-F238E27FC236}">
                <a16:creationId xmlns:a16="http://schemas.microsoft.com/office/drawing/2014/main" id="{3AA6F426-A52C-E80E-6FE5-1228E0CAB55C}"/>
              </a:ext>
            </a:extLst>
          </p:cNvPr>
          <p:cNvSpPr txBox="1"/>
          <p:nvPr/>
        </p:nvSpPr>
        <p:spPr>
          <a:xfrm>
            <a:off x="9580228" y="3244334"/>
            <a:ext cx="2139192" cy="646331"/>
          </a:xfrm>
          <a:prstGeom prst="rect">
            <a:avLst/>
          </a:prstGeom>
          <a:noFill/>
        </p:spPr>
        <p:txBody>
          <a:bodyPr wrap="square" rtlCol="0">
            <a:spAutoFit/>
          </a:bodyPr>
          <a:lstStyle/>
          <a:p>
            <a:pPr lvl="0"/>
            <a:r>
              <a:rPr lang="en-GB" b="1" dirty="0">
                <a:latin typeface="Arial" panose="020B0604020202020204" pitchFamily="34" charset="0"/>
                <a:cs typeface="Arial" panose="020B0604020202020204" pitchFamily="34" charset="0"/>
              </a:rPr>
              <a:t>Student name</a:t>
            </a:r>
            <a:r>
              <a:rPr lang="en-GB" dirty="0">
                <a:latin typeface="Arial" panose="020B0604020202020204" pitchFamily="34" charset="0"/>
                <a:cs typeface="Arial" panose="020B0604020202020204" pitchFamily="34" charset="0"/>
              </a:rPr>
              <a:t>: Sharon McDermott</a:t>
            </a:r>
            <a:endParaRPr lang="en-US" dirty="0">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id="{27D61640-9423-D3C3-6F4E-FAFE551BA857}"/>
              </a:ext>
            </a:extLst>
          </p:cNvPr>
          <p:cNvSpPr txBox="1"/>
          <p:nvPr/>
        </p:nvSpPr>
        <p:spPr>
          <a:xfrm>
            <a:off x="9433422" y="3890665"/>
            <a:ext cx="2728221" cy="369332"/>
          </a:xfrm>
          <a:prstGeom prst="rect">
            <a:avLst/>
          </a:prstGeom>
          <a:noFill/>
        </p:spPr>
        <p:txBody>
          <a:bodyPr wrap="square" rtlCol="0">
            <a:spAutoFit/>
          </a:bodyPr>
          <a:lstStyle/>
          <a:p>
            <a:pPr lvl="0"/>
            <a:r>
              <a:rPr lang="en-GB" b="1" dirty="0">
                <a:latin typeface="Arial" panose="020B0604020202020204" pitchFamily="34" charset="0"/>
                <a:cs typeface="Arial" panose="020B0604020202020204" pitchFamily="34" charset="0"/>
              </a:rPr>
              <a:t>Student DI: </a:t>
            </a:r>
            <a:r>
              <a:rPr lang="en-GB" dirty="0"/>
              <a:t>2243145</a:t>
            </a:r>
            <a:endParaRPr lang="en-US" dirty="0"/>
          </a:p>
        </p:txBody>
      </p:sp>
      <p:sp>
        <p:nvSpPr>
          <p:cNvPr id="21" name="TextBox 20">
            <a:extLst>
              <a:ext uri="{FF2B5EF4-FFF2-40B4-BE49-F238E27FC236}">
                <a16:creationId xmlns:a16="http://schemas.microsoft.com/office/drawing/2014/main" id="{CB8A6988-F0C3-A5C2-4C94-BD1C7E037DB5}"/>
              </a:ext>
            </a:extLst>
          </p:cNvPr>
          <p:cNvSpPr txBox="1"/>
          <p:nvPr/>
        </p:nvSpPr>
        <p:spPr>
          <a:xfrm>
            <a:off x="9169167" y="5478011"/>
            <a:ext cx="2961314" cy="646331"/>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Lecturer: Muhammad Khan</a:t>
            </a:r>
          </a:p>
          <a:p>
            <a:endParaRPr lang="en-GB" dirty="0"/>
          </a:p>
        </p:txBody>
      </p:sp>
    </p:spTree>
    <p:extLst>
      <p:ext uri="{BB962C8B-B14F-4D97-AF65-F5344CB8AC3E}">
        <p14:creationId xmlns:p14="http://schemas.microsoft.com/office/powerpoint/2010/main" val="10465387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11A02C-4F3C-8E46-AB6B-97A03CFCB91D}"/>
              </a:ext>
            </a:extLst>
          </p:cNvPr>
          <p:cNvSpPr>
            <a:spLocks noGrp="1"/>
          </p:cNvSpPr>
          <p:nvPr>
            <p:ph type="title"/>
          </p:nvPr>
        </p:nvSpPr>
        <p:spPr>
          <a:xfrm>
            <a:off x="461320" y="-93531"/>
            <a:ext cx="4885037" cy="2258761"/>
          </a:xfrm>
        </p:spPr>
        <p:txBody>
          <a:bodyPr anchor="b">
            <a:normAutofit fontScale="90000"/>
          </a:bodyPr>
          <a:lstStyle/>
          <a:p>
            <a:r>
              <a:rPr lang="en-US" b="1" dirty="0"/>
              <a:t>Introduction</a:t>
            </a:r>
            <a:br>
              <a:rPr lang="en-US" b="1" dirty="0"/>
            </a:br>
            <a:endParaRPr lang="en-GB" dirty="0"/>
          </a:p>
        </p:txBody>
      </p:sp>
      <p:pic>
        <p:nvPicPr>
          <p:cNvPr id="6" name="Picture 5" descr="Capsules and pills inside a glass bowl">
            <a:extLst>
              <a:ext uri="{FF2B5EF4-FFF2-40B4-BE49-F238E27FC236}">
                <a16:creationId xmlns:a16="http://schemas.microsoft.com/office/drawing/2014/main" id="{1EB10F4D-2523-8051-9C4F-5AB918C58666}"/>
              </a:ext>
            </a:extLst>
          </p:cNvPr>
          <p:cNvPicPr>
            <a:picLocks noChangeAspect="1"/>
          </p:cNvPicPr>
          <p:nvPr/>
        </p:nvPicPr>
        <p:blipFill>
          <a:blip r:embed="rId3"/>
          <a:srcRect r="29500"/>
          <a:stretch>
            <a:fillRect/>
          </a:stretch>
        </p:blipFill>
        <p:spPr>
          <a:xfrm>
            <a:off x="5346357" y="803794"/>
            <a:ext cx="6779740" cy="6054205"/>
          </a:xfrm>
          <a:prstGeom prst="rect">
            <a:avLst/>
          </a:prstGeom>
          <a:noFill/>
        </p:spPr>
      </p:pic>
      <p:sp>
        <p:nvSpPr>
          <p:cNvPr id="8" name="Rectangle: Diagonal Corners Rounded 7">
            <a:extLst>
              <a:ext uri="{FF2B5EF4-FFF2-40B4-BE49-F238E27FC236}">
                <a16:creationId xmlns:a16="http://schemas.microsoft.com/office/drawing/2014/main" id="{3183C89F-6F38-4438-A94E-BA057D6C8B13}"/>
              </a:ext>
            </a:extLst>
          </p:cNvPr>
          <p:cNvSpPr/>
          <p:nvPr/>
        </p:nvSpPr>
        <p:spPr>
          <a:xfrm>
            <a:off x="65904" y="1664898"/>
            <a:ext cx="5280453" cy="5131318"/>
          </a:xfrm>
          <a:prstGeom prst="round2Diag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lnSpc>
                <a:spcPct val="150000"/>
              </a:lnSpc>
              <a:buFont typeface="Arial" panose="020B0604020202020204" pitchFamily="34" charset="0"/>
              <a:buChar char="•"/>
            </a:pPr>
            <a:r>
              <a:rPr lang="en-GB" sz="1200" dirty="0">
                <a:solidFill>
                  <a:srgbClr val="000000"/>
                </a:solidFill>
                <a:latin typeface="Arial" panose="020B0604020202020204" pitchFamily="34" charset="0"/>
                <a:cs typeface="Arial" panose="020B0604020202020204" pitchFamily="34" charset="0"/>
              </a:rPr>
              <a:t>Type 2 diabetes is a progressive condition that impairs blood glucose control. </a:t>
            </a:r>
          </a:p>
          <a:p>
            <a:pPr>
              <a:lnSpc>
                <a:spcPct val="150000"/>
              </a:lnSpc>
            </a:pPr>
            <a:r>
              <a:rPr lang="en-GB" sz="1200" dirty="0">
                <a:solidFill>
                  <a:srgbClr val="000000"/>
                </a:solidFill>
                <a:latin typeface="Arial" panose="020B0604020202020204" pitchFamily="34" charset="0"/>
                <a:cs typeface="Arial" panose="020B0604020202020204" pitchFamily="34" charset="0"/>
              </a:rPr>
              <a:t>       Early diagnosis, risk-factor management, appropriate medication, and ongoing support can slow its progression.</a:t>
            </a:r>
          </a:p>
          <a:p>
            <a:pPr>
              <a:lnSpc>
                <a:spcPct val="150000"/>
              </a:lnSpc>
            </a:pPr>
            <a:endParaRPr lang="en-GB" sz="1200" dirty="0">
              <a:solidFill>
                <a:srgbClr val="000000"/>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GB" sz="1200" dirty="0">
                <a:solidFill>
                  <a:srgbClr val="000000"/>
                </a:solidFill>
                <a:latin typeface="Arial" panose="020B0604020202020204" pitchFamily="34" charset="0"/>
                <a:cs typeface="Arial" panose="020B0604020202020204" pitchFamily="34" charset="0"/>
              </a:rPr>
              <a:t> Effective care should follow evidence-based guidance, encourage patient self-management, foster collaboration with healthcare professionals, and address behavioural, social, and environmental barriers equitably. (</a:t>
            </a:r>
            <a:r>
              <a:rPr kumimoji="0" lang="en-GB" sz="1100" b="0" i="0" u="none" strike="noStrike" kern="1200" cap="none" spc="0" normalizeH="0" baseline="0" noProof="0" dirty="0">
                <a:ln>
                  <a:noFill/>
                </a:ln>
                <a:solidFill>
                  <a:srgbClr val="131313"/>
                </a:solidFill>
                <a:effectLst/>
                <a:uLnTx/>
                <a:uFillTx/>
                <a:latin typeface="Arial" panose="020B0604020202020204" pitchFamily="34" charset="0"/>
                <a:ea typeface="+mn-ea"/>
                <a:cs typeface="Arial" panose="020B0604020202020204" pitchFamily="34" charset="0"/>
              </a:rPr>
              <a:t>O’Riordan, B. and </a:t>
            </a:r>
            <a:r>
              <a:rPr kumimoji="0" lang="en-GB" sz="1100" b="0" i="0" u="none" strike="noStrike" kern="1200" cap="none" spc="0" normalizeH="0" baseline="0" noProof="0" dirty="0" err="1">
                <a:ln>
                  <a:noFill/>
                </a:ln>
                <a:solidFill>
                  <a:srgbClr val="131313"/>
                </a:solidFill>
                <a:effectLst/>
                <a:uLnTx/>
                <a:uFillTx/>
                <a:latin typeface="Arial" panose="020B0604020202020204" pitchFamily="34" charset="0"/>
                <a:ea typeface="+mn-ea"/>
                <a:cs typeface="Arial" panose="020B0604020202020204" pitchFamily="34" charset="0"/>
              </a:rPr>
              <a:t>Haseldine</a:t>
            </a:r>
            <a:r>
              <a:rPr kumimoji="0" lang="en-GB" sz="1100" b="0" i="0" u="none" strike="noStrike" kern="1200" cap="none" spc="0" normalizeH="0" baseline="0" noProof="0" dirty="0">
                <a:ln>
                  <a:noFill/>
                </a:ln>
                <a:solidFill>
                  <a:srgbClr val="131313"/>
                </a:solidFill>
                <a:effectLst/>
                <a:uLnTx/>
                <a:uFillTx/>
                <a:latin typeface="Arial" panose="020B0604020202020204" pitchFamily="34" charset="0"/>
                <a:ea typeface="+mn-ea"/>
                <a:cs typeface="Arial" panose="020B0604020202020204" pitchFamily="34" charset="0"/>
              </a:rPr>
              <a:t>, et al. 2017) </a:t>
            </a:r>
            <a:r>
              <a:rPr lang="en-GB" sz="1200" dirty="0">
                <a:latin typeface="Arial" panose="020B0604020202020204" pitchFamily="34" charset="0"/>
                <a:cs typeface="Arial" panose="020B0604020202020204" pitchFamily="34" charset="0"/>
              </a:rPr>
              <a:t>Alberti, K.G.M.M., Zimmet, P. and Shaw, J. (2007) </a:t>
            </a:r>
            <a:endParaRPr lang="en-GB" sz="1200" dirty="0">
              <a:solidFill>
                <a:srgbClr val="000000"/>
              </a:solidFill>
              <a:latin typeface="Arial" panose="020B0604020202020204" pitchFamily="34" charset="0"/>
              <a:cs typeface="Arial" panose="020B0604020202020204" pitchFamily="34" charset="0"/>
            </a:endParaRPr>
          </a:p>
          <a:p>
            <a:pPr algn="ctr"/>
            <a:r>
              <a:rPr lang="en-GB" dirty="0"/>
              <a:t>  </a:t>
            </a:r>
          </a:p>
        </p:txBody>
      </p:sp>
      <p:sp>
        <p:nvSpPr>
          <p:cNvPr id="4" name="TextBox 3">
            <a:extLst>
              <a:ext uri="{FF2B5EF4-FFF2-40B4-BE49-F238E27FC236}">
                <a16:creationId xmlns:a16="http://schemas.microsoft.com/office/drawing/2014/main" id="{5073AA60-454C-C183-6767-BCAEF828F3E1}"/>
              </a:ext>
            </a:extLst>
          </p:cNvPr>
          <p:cNvSpPr txBox="1"/>
          <p:nvPr/>
        </p:nvSpPr>
        <p:spPr>
          <a:xfrm rot="10800000" flipV="1">
            <a:off x="1685676" y="2927324"/>
            <a:ext cx="2848283" cy="369332"/>
          </a:xfrm>
          <a:prstGeom prst="rect">
            <a:avLst/>
          </a:prstGeom>
          <a:noFill/>
        </p:spPr>
        <p:txBody>
          <a:bodyPr wrap="square">
            <a:spAutoFit/>
          </a:bodyPr>
          <a:lstStyle/>
          <a:p>
            <a:r>
              <a:rPr lang="en-GB" sz="1100" dirty="0">
                <a:latin typeface="Arial" panose="020B0604020202020204" pitchFamily="34" charset="0"/>
                <a:cs typeface="Arial" panose="020B0604020202020204" pitchFamily="34" charset="0"/>
              </a:rPr>
              <a:t>(Sargeant, J.A. </a:t>
            </a:r>
            <a:r>
              <a:rPr lang="en-GB" sz="1100" i="1" dirty="0">
                <a:latin typeface="Arial" panose="020B0604020202020204" pitchFamily="34" charset="0"/>
                <a:cs typeface="Arial" panose="020B0604020202020204" pitchFamily="34" charset="0"/>
              </a:rPr>
              <a:t>et al., </a:t>
            </a:r>
            <a:r>
              <a:rPr lang="en-GB" sz="1100" dirty="0">
                <a:latin typeface="Arial" panose="020B0604020202020204" pitchFamily="34" charset="0"/>
                <a:cs typeface="Arial" panose="020B0604020202020204" pitchFamily="34" charset="0"/>
              </a:rPr>
              <a:t>2020</a:t>
            </a:r>
            <a:r>
              <a:rPr lang="en-GB" sz="1800" dirty="0"/>
              <a:t>) </a:t>
            </a:r>
            <a:endParaRPr lang="en-GB" dirty="0"/>
          </a:p>
        </p:txBody>
      </p:sp>
    </p:spTree>
    <p:extLst>
      <p:ext uri="{BB962C8B-B14F-4D97-AF65-F5344CB8AC3E}">
        <p14:creationId xmlns:p14="http://schemas.microsoft.com/office/powerpoint/2010/main" val="37251182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D5B5F56A-4777-58DC-3ED6-92FE8F9AC936}"/>
              </a:ext>
            </a:extLst>
          </p:cNvPr>
          <p:cNvSpPr txBox="1"/>
          <p:nvPr/>
        </p:nvSpPr>
        <p:spPr>
          <a:xfrm>
            <a:off x="1375720" y="-1"/>
            <a:ext cx="10569146" cy="1715705"/>
          </a:xfrm>
          <a:prstGeom prst="rect">
            <a:avLst/>
          </a:prstGeom>
        </p:spPr>
        <p:txBody>
          <a:bodyPr vert="horz" lIns="91440" tIns="45720" rIns="91440" bIns="45720" rtlCol="0" anchor="ctr">
            <a:normAutofit/>
          </a:bodyPr>
          <a:lstStyle/>
          <a:p>
            <a:pPr defTabSz="914400">
              <a:lnSpc>
                <a:spcPct val="90000"/>
              </a:lnSpc>
              <a:spcBef>
                <a:spcPct val="0"/>
              </a:spcBef>
              <a:spcAft>
                <a:spcPts val="600"/>
              </a:spcAft>
            </a:pPr>
            <a:r>
              <a:rPr lang="en-US" sz="4400" b="1" kern="1200" cap="all" dirty="0">
                <a:latin typeface="+mj-lt"/>
                <a:ea typeface="+mj-ea"/>
                <a:cs typeface="+mj-cs"/>
              </a:rPr>
              <a:t>Type Two Diabetes Causes</a:t>
            </a:r>
          </a:p>
          <a:p>
            <a:pPr defTabSz="914400">
              <a:lnSpc>
                <a:spcPct val="90000"/>
              </a:lnSpc>
              <a:spcBef>
                <a:spcPct val="0"/>
              </a:spcBef>
              <a:spcAft>
                <a:spcPts val="600"/>
              </a:spcAft>
            </a:pPr>
            <a:endParaRPr lang="en-US" sz="4400" kern="1200" dirty="0">
              <a:latin typeface="+mj-lt"/>
              <a:ea typeface="+mj-ea"/>
              <a:cs typeface="+mj-cs"/>
            </a:endParaRPr>
          </a:p>
        </p:txBody>
      </p:sp>
      <p:sp>
        <p:nvSpPr>
          <p:cNvPr id="4" name="TextBox 3">
            <a:extLst>
              <a:ext uri="{FF2B5EF4-FFF2-40B4-BE49-F238E27FC236}">
                <a16:creationId xmlns:a16="http://schemas.microsoft.com/office/drawing/2014/main" id="{5059D7C9-AC3B-D7A0-337D-E6DE3A8A3F67}"/>
              </a:ext>
            </a:extLst>
          </p:cNvPr>
          <p:cNvSpPr txBox="1"/>
          <p:nvPr/>
        </p:nvSpPr>
        <p:spPr>
          <a:xfrm>
            <a:off x="710979" y="2762171"/>
            <a:ext cx="7879335" cy="3592629"/>
          </a:xfrm>
          <a:prstGeom prst="rect">
            <a:avLst/>
          </a:prstGeom>
        </p:spPr>
        <p:txBody>
          <a:bodyPr vert="horz" lIns="91440" tIns="45720" rIns="91440" bIns="45720" rtlCol="0" anchor="b">
            <a:normAutofit/>
          </a:bodyPr>
          <a:lstStyle/>
          <a:p>
            <a:pPr>
              <a:lnSpc>
                <a:spcPct val="90000"/>
              </a:lnSpc>
              <a:spcBef>
                <a:spcPct val="0"/>
              </a:spcBef>
              <a:spcAft>
                <a:spcPts val="600"/>
              </a:spcAft>
            </a:pPr>
            <a:endParaRPr lang="en-US" sz="6000" kern="1200" cap="all" baseline="0" dirty="0">
              <a:latin typeface="+mj-lt"/>
              <a:ea typeface="+mj-ea"/>
              <a:cs typeface="+mj-cs"/>
            </a:endParaRPr>
          </a:p>
        </p:txBody>
      </p:sp>
      <p:sp>
        <p:nvSpPr>
          <p:cNvPr id="24" name="Rectangle: Single Corner Rounded 23">
            <a:extLst>
              <a:ext uri="{FF2B5EF4-FFF2-40B4-BE49-F238E27FC236}">
                <a16:creationId xmlns:a16="http://schemas.microsoft.com/office/drawing/2014/main" id="{2B313367-5AA9-2A51-6809-9991F928ED92}"/>
              </a:ext>
            </a:extLst>
          </p:cNvPr>
          <p:cNvSpPr/>
          <p:nvPr/>
        </p:nvSpPr>
        <p:spPr>
          <a:xfrm>
            <a:off x="151665" y="2490788"/>
            <a:ext cx="2862958" cy="4135394"/>
          </a:xfrm>
          <a:prstGeom prst="round1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GB" b="1" dirty="0">
              <a:solidFill>
                <a:schemeClr val="tx1"/>
              </a:solidFill>
              <a:latin typeface="Arial" panose="020B0604020202020204" pitchFamily="34" charset="0"/>
              <a:ea typeface="Arial"/>
              <a:cs typeface="Arial" panose="020B0604020202020204" pitchFamily="34" charset="0"/>
            </a:endParaRPr>
          </a:p>
          <a:p>
            <a:endParaRPr lang="en-GB" b="1" dirty="0">
              <a:solidFill>
                <a:schemeClr val="tx1"/>
              </a:solidFill>
              <a:latin typeface="Arial" panose="020B0604020202020204" pitchFamily="34" charset="0"/>
              <a:ea typeface="Arial"/>
              <a:cs typeface="Arial" panose="020B0604020202020204" pitchFamily="34" charset="0"/>
            </a:endParaRPr>
          </a:p>
          <a:p>
            <a:endParaRPr lang="en-GB" b="1" dirty="0">
              <a:solidFill>
                <a:schemeClr val="tx1"/>
              </a:solidFill>
              <a:latin typeface="Arial" panose="020B0604020202020204" pitchFamily="34" charset="0"/>
              <a:ea typeface="Arial"/>
              <a:cs typeface="Arial" panose="020B0604020202020204" pitchFamily="34" charset="0"/>
            </a:endParaRPr>
          </a:p>
          <a:p>
            <a:endParaRPr lang="en-GB" b="1" dirty="0">
              <a:solidFill>
                <a:schemeClr val="tx1"/>
              </a:solidFill>
              <a:latin typeface="Arial" panose="020B0604020202020204" pitchFamily="34" charset="0"/>
              <a:ea typeface="Arial"/>
              <a:cs typeface="Arial" panose="020B0604020202020204" pitchFamily="34" charset="0"/>
            </a:endParaRPr>
          </a:p>
          <a:p>
            <a:endParaRPr lang="en-GB" b="1" dirty="0">
              <a:solidFill>
                <a:schemeClr val="tx1"/>
              </a:solidFill>
              <a:latin typeface="Arial" panose="020B0604020202020204" pitchFamily="34" charset="0"/>
              <a:ea typeface="Arial"/>
              <a:cs typeface="Arial" panose="020B0604020202020204" pitchFamily="34" charset="0"/>
            </a:endParaRPr>
          </a:p>
          <a:p>
            <a:endParaRPr lang="en-GB" b="1" dirty="0">
              <a:solidFill>
                <a:schemeClr val="tx1"/>
              </a:solidFill>
              <a:latin typeface="Arial" panose="020B0604020202020204" pitchFamily="34" charset="0"/>
              <a:ea typeface="Arial"/>
              <a:cs typeface="Arial" panose="020B0604020202020204" pitchFamily="34" charset="0"/>
            </a:endParaRPr>
          </a:p>
          <a:p>
            <a:endParaRPr lang="en-GB" b="1" dirty="0">
              <a:solidFill>
                <a:schemeClr val="tx1"/>
              </a:solidFill>
              <a:latin typeface="Arial" panose="020B0604020202020204" pitchFamily="34" charset="0"/>
              <a:ea typeface="Arial"/>
              <a:cs typeface="Arial" panose="020B0604020202020204" pitchFamily="34" charset="0"/>
            </a:endParaRPr>
          </a:p>
          <a:p>
            <a:endParaRPr lang="en-GB" b="1" dirty="0">
              <a:solidFill>
                <a:schemeClr val="tx1"/>
              </a:solidFill>
              <a:latin typeface="Arial" panose="020B0604020202020204" pitchFamily="34" charset="0"/>
              <a:ea typeface="Arial"/>
              <a:cs typeface="Arial" panose="020B0604020202020204" pitchFamily="34" charset="0"/>
            </a:endParaRPr>
          </a:p>
          <a:p>
            <a:endParaRPr lang="en-GB" b="1" dirty="0">
              <a:solidFill>
                <a:schemeClr val="tx1"/>
              </a:solidFill>
              <a:latin typeface="Arial" panose="020B0604020202020204" pitchFamily="34" charset="0"/>
              <a:ea typeface="Arial"/>
              <a:cs typeface="Arial" panose="020B0604020202020204" pitchFamily="34" charset="0"/>
            </a:endParaRPr>
          </a:p>
          <a:p>
            <a:pPr lvl="0">
              <a:lnSpc>
                <a:spcPct val="150000"/>
              </a:lnSpc>
            </a:pPr>
            <a:endParaRPr lang="en-GB"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dirty="0">
              <a:solidFill>
                <a:schemeClr val="tx1"/>
              </a:solidFill>
              <a:latin typeface="Arial" panose="020B0604020202020204" pitchFamily="34" charset="0"/>
              <a:cs typeface="Arial" panose="020B0604020202020204" pitchFamily="34" charset="0"/>
            </a:endParaRPr>
          </a:p>
          <a:p>
            <a:pPr lvl="0">
              <a:lnSpc>
                <a:spcPct val="150000"/>
              </a:lnSpc>
            </a:pPr>
            <a:endParaRPr lang="en-GB"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Type 2 diabetes causes persistently high blood glucose due to insulin resistance and declining β-cell function. (</a:t>
            </a:r>
            <a:r>
              <a:rPr kumimoji="0" lang="en-GB" sz="1100" b="0" i="0" u="none" strike="noStrike" kern="1200" cap="none" spc="0" normalizeH="0" baseline="0" noProof="0" dirty="0">
                <a:ln>
                  <a:noFill/>
                </a:ln>
                <a:solidFill>
                  <a:srgbClr val="131313"/>
                </a:solidFill>
                <a:effectLst/>
                <a:uLnTx/>
                <a:uFillTx/>
                <a:latin typeface="Arial" panose="020B0604020202020204" pitchFamily="34" charset="0"/>
                <a:ea typeface="+mn-ea"/>
                <a:cs typeface="Arial" panose="020B0604020202020204" pitchFamily="34" charset="0"/>
              </a:rPr>
              <a:t>Lu, X. et al. </a:t>
            </a:r>
            <a:r>
              <a:rPr lang="en-GB" sz="1100" dirty="0">
                <a:solidFill>
                  <a:srgbClr val="131313"/>
                </a:solidFill>
                <a:latin typeface="Arial" panose="020B0604020202020204" pitchFamily="34" charset="0"/>
                <a:cs typeface="Arial" panose="020B0604020202020204" pitchFamily="34" charset="0"/>
              </a:rPr>
              <a:t>,</a:t>
            </a:r>
            <a:r>
              <a:rPr kumimoji="0" lang="en-GB" sz="1100" b="0" i="0" u="none" strike="noStrike" kern="1200" cap="none" spc="0" normalizeH="0" baseline="0" noProof="0" dirty="0">
                <a:ln>
                  <a:noFill/>
                </a:ln>
                <a:solidFill>
                  <a:srgbClr val="131313"/>
                </a:solidFill>
                <a:effectLst/>
                <a:uLnTx/>
                <a:uFillTx/>
                <a:latin typeface="Arial" panose="020B0604020202020204" pitchFamily="34" charset="0"/>
                <a:ea typeface="+mn-ea"/>
                <a:cs typeface="Arial" panose="020B0604020202020204" pitchFamily="34" charset="0"/>
              </a:rPr>
              <a:t>2024) </a:t>
            </a:r>
            <a:r>
              <a:rPr lang="en-GB" sz="1200" dirty="0">
                <a:latin typeface="Arial" panose="020B0604020202020204" pitchFamily="34" charset="0"/>
                <a:cs typeface="Arial" panose="020B0604020202020204" pitchFamily="34" charset="0"/>
              </a:rPr>
              <a:t>Lu, X. et al. (2024)</a:t>
            </a:r>
            <a:r>
              <a:rPr lang="en-GB" sz="1200" dirty="0">
                <a:solidFill>
                  <a:schemeClr val="tx1"/>
                </a:solidFill>
                <a:latin typeface="Arial" panose="020B0604020202020204" pitchFamily="34" charset="0"/>
                <a:cs typeface="Arial" panose="020B0604020202020204" pitchFamily="34" charset="0"/>
              </a:rPr>
              <a:t> </a:t>
            </a: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The pancreas initially produces extra insulin but may eventually fail to meet the body’s needs. </a:t>
            </a: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“Adult-onset” and “non-insulin-dependent” are inaccurate because it can affect young people and may require insulin treatment. (</a:t>
            </a:r>
            <a:r>
              <a:rPr kumimoji="0" lang="en-GB" sz="1100" b="0" i="0" u="none" strike="noStrike" kern="1200" cap="none" spc="0" normalizeH="0" baseline="0" noProof="0" dirty="0">
                <a:ln>
                  <a:noFill/>
                </a:ln>
                <a:solidFill>
                  <a:srgbClr val="131313"/>
                </a:solidFill>
                <a:effectLst/>
                <a:uLnTx/>
                <a:uFillTx/>
                <a:latin typeface="Arial" panose="020B0604020202020204" pitchFamily="34" charset="0"/>
                <a:ea typeface="+mn-ea"/>
                <a:cs typeface="Arial" panose="020B0604020202020204" pitchFamily="34" charset="0"/>
              </a:rPr>
              <a:t>Bergman, R.N., Finegood, D.T., et al. 2002) </a:t>
            </a:r>
            <a:endParaRPr lang="en-GB" sz="1200" dirty="0">
              <a:solidFill>
                <a:schemeClr val="tx1"/>
              </a:solidFill>
            </a:endParaRPr>
          </a:p>
          <a:p>
            <a:endParaRPr lang="en-GB" b="1" dirty="0">
              <a:solidFill>
                <a:schemeClr val="tx1"/>
              </a:solidFill>
              <a:latin typeface="Arial" panose="020B0604020202020204" pitchFamily="34" charset="0"/>
              <a:ea typeface="Arial"/>
              <a:cs typeface="Arial" panose="020B0604020202020204" pitchFamily="34" charset="0"/>
            </a:endParaRPr>
          </a:p>
          <a:p>
            <a:endParaRPr lang="en-GB" b="1" dirty="0">
              <a:solidFill>
                <a:schemeClr val="tx1"/>
              </a:solidFill>
              <a:latin typeface="Arial" panose="020B0604020202020204" pitchFamily="34" charset="0"/>
              <a:ea typeface="Arial"/>
              <a:cs typeface="Arial" panose="020B0604020202020204" pitchFamily="34" charset="0"/>
            </a:endParaRPr>
          </a:p>
          <a:p>
            <a:endParaRPr lang="en-GB" b="1" dirty="0">
              <a:solidFill>
                <a:schemeClr val="tx1"/>
              </a:solidFill>
              <a:latin typeface="Arial" panose="020B0604020202020204" pitchFamily="34" charset="0"/>
              <a:ea typeface="Arial"/>
              <a:cs typeface="Arial" panose="020B0604020202020204" pitchFamily="34" charset="0"/>
            </a:endParaRPr>
          </a:p>
          <a:p>
            <a:endParaRPr lang="en-GB" b="1" dirty="0">
              <a:solidFill>
                <a:schemeClr val="tx1"/>
              </a:solidFill>
              <a:latin typeface="Arial" panose="020B0604020202020204" pitchFamily="34" charset="0"/>
              <a:ea typeface="Arial"/>
              <a:cs typeface="Arial" panose="020B0604020202020204" pitchFamily="34" charset="0"/>
            </a:endParaRPr>
          </a:p>
          <a:p>
            <a:endParaRPr lang="en-GB" b="1" dirty="0">
              <a:solidFill>
                <a:schemeClr val="tx1"/>
              </a:solidFill>
              <a:latin typeface="Arial" panose="020B0604020202020204" pitchFamily="34" charset="0"/>
              <a:ea typeface="Arial"/>
              <a:cs typeface="Arial" panose="020B0604020202020204" pitchFamily="34" charset="0"/>
            </a:endParaRPr>
          </a:p>
          <a:p>
            <a:endParaRPr lang="en-GB" b="1" dirty="0">
              <a:solidFill>
                <a:schemeClr val="tx1"/>
              </a:solidFill>
              <a:latin typeface="Arial" panose="020B0604020202020204" pitchFamily="34" charset="0"/>
              <a:ea typeface="Arial"/>
              <a:cs typeface="Arial" panose="020B0604020202020204" pitchFamily="34" charset="0"/>
            </a:endParaRPr>
          </a:p>
          <a:p>
            <a:endParaRPr lang="en-GB" b="1" dirty="0">
              <a:solidFill>
                <a:schemeClr val="tx1"/>
              </a:solidFill>
              <a:latin typeface="Arial" panose="020B0604020202020204" pitchFamily="34" charset="0"/>
              <a:ea typeface="Arial"/>
              <a:cs typeface="Arial" panose="020B0604020202020204" pitchFamily="34" charset="0"/>
            </a:endParaRPr>
          </a:p>
          <a:p>
            <a:endParaRPr lang="en-GB" b="1" dirty="0">
              <a:solidFill>
                <a:schemeClr val="tx1"/>
              </a:solidFill>
              <a:latin typeface="Arial" panose="020B0604020202020204" pitchFamily="34" charset="0"/>
              <a:ea typeface="Arial"/>
              <a:cs typeface="Arial" panose="020B0604020202020204" pitchFamily="34" charset="0"/>
            </a:endParaRPr>
          </a:p>
          <a:p>
            <a:endParaRPr lang="en-GB" b="1" dirty="0">
              <a:solidFill>
                <a:schemeClr val="tx1"/>
              </a:solidFill>
              <a:latin typeface="Arial" panose="020B0604020202020204" pitchFamily="34" charset="0"/>
              <a:ea typeface="Arial"/>
              <a:cs typeface="Arial" panose="020B0604020202020204" pitchFamily="34" charset="0"/>
            </a:endParaRPr>
          </a:p>
          <a:p>
            <a:endParaRPr lang="en-GB" b="1" dirty="0">
              <a:solidFill>
                <a:schemeClr val="tx1"/>
              </a:solidFill>
              <a:latin typeface="Arial" panose="020B0604020202020204" pitchFamily="34" charset="0"/>
              <a:ea typeface="Arial"/>
              <a:cs typeface="Arial" panose="020B0604020202020204" pitchFamily="34" charset="0"/>
            </a:endParaRPr>
          </a:p>
          <a:p>
            <a:endParaRPr lang="en-GB" b="1" dirty="0">
              <a:solidFill>
                <a:schemeClr val="tx1"/>
              </a:solidFill>
              <a:latin typeface="Arial" panose="020B0604020202020204" pitchFamily="34" charset="0"/>
              <a:ea typeface="Arial"/>
              <a:cs typeface="Arial" panose="020B0604020202020204" pitchFamily="34" charset="0"/>
            </a:endParaRPr>
          </a:p>
          <a:p>
            <a:endParaRPr lang="en-GB" b="1" dirty="0">
              <a:solidFill>
                <a:schemeClr val="tx1"/>
              </a:solidFill>
              <a:latin typeface="Arial" panose="020B0604020202020204" pitchFamily="34" charset="0"/>
              <a:ea typeface="Arial"/>
              <a:cs typeface="Arial" panose="020B0604020202020204" pitchFamily="34" charset="0"/>
            </a:endParaRPr>
          </a:p>
          <a:p>
            <a:endParaRPr lang="en-GB" b="1" dirty="0">
              <a:solidFill>
                <a:schemeClr val="tx1"/>
              </a:solidFill>
              <a:latin typeface="Arial" panose="020B0604020202020204" pitchFamily="34" charset="0"/>
              <a:ea typeface="Arial"/>
              <a:cs typeface="Arial" panose="020B0604020202020204" pitchFamily="34" charset="0"/>
            </a:endParaRPr>
          </a:p>
          <a:p>
            <a:endParaRPr lang="en-GB" b="1" dirty="0">
              <a:solidFill>
                <a:schemeClr val="tx1"/>
              </a:solidFill>
              <a:latin typeface="Arial" panose="020B0604020202020204" pitchFamily="34" charset="0"/>
              <a:ea typeface="Arial"/>
              <a:cs typeface="Arial" panose="020B0604020202020204" pitchFamily="34" charset="0"/>
            </a:endParaRPr>
          </a:p>
          <a:p>
            <a:endParaRPr lang="en-GB" b="1" dirty="0">
              <a:solidFill>
                <a:schemeClr val="tx1"/>
              </a:solidFill>
              <a:latin typeface="Arial" panose="020B0604020202020204" pitchFamily="34" charset="0"/>
              <a:ea typeface="Arial"/>
              <a:cs typeface="Arial" panose="020B0604020202020204" pitchFamily="34" charset="0"/>
            </a:endParaRPr>
          </a:p>
          <a:p>
            <a:endParaRPr lang="en-GB" b="1" dirty="0">
              <a:solidFill>
                <a:schemeClr val="tx1"/>
              </a:solidFill>
              <a:latin typeface="Arial" panose="020B0604020202020204" pitchFamily="34" charset="0"/>
              <a:ea typeface="Arial"/>
              <a:cs typeface="Arial" panose="020B0604020202020204" pitchFamily="34" charset="0"/>
            </a:endParaRPr>
          </a:p>
          <a:p>
            <a:endParaRPr lang="en-GB" b="1" dirty="0">
              <a:solidFill>
                <a:schemeClr val="tx1"/>
              </a:solidFill>
              <a:latin typeface="Arial" panose="020B0604020202020204" pitchFamily="34" charset="0"/>
              <a:ea typeface="Arial"/>
              <a:cs typeface="Arial" panose="020B0604020202020204" pitchFamily="34" charset="0"/>
            </a:endParaRPr>
          </a:p>
        </p:txBody>
      </p:sp>
      <p:sp>
        <p:nvSpPr>
          <p:cNvPr id="30" name="TextBox 29">
            <a:extLst>
              <a:ext uri="{FF2B5EF4-FFF2-40B4-BE49-F238E27FC236}">
                <a16:creationId xmlns:a16="http://schemas.microsoft.com/office/drawing/2014/main" id="{E9FB3DF9-570C-05A0-E22B-C528A8D58DCB}"/>
              </a:ext>
            </a:extLst>
          </p:cNvPr>
          <p:cNvSpPr txBox="1"/>
          <p:nvPr/>
        </p:nvSpPr>
        <p:spPr>
          <a:xfrm>
            <a:off x="151666" y="1980148"/>
            <a:ext cx="2212594" cy="646331"/>
          </a:xfrm>
          <a:prstGeom prst="rect">
            <a:avLst/>
          </a:prstGeom>
          <a:noFill/>
        </p:spPr>
        <p:txBody>
          <a:bodyPr wrap="square" rtlCol="0">
            <a:spAutoFit/>
          </a:bodyPr>
          <a:lstStyle/>
          <a:p>
            <a:r>
              <a:rPr lang="en-GB" b="1" dirty="0">
                <a:latin typeface="Arial" panose="020B0604020202020204" pitchFamily="34" charset="0"/>
                <a:ea typeface="Arial"/>
                <a:cs typeface="Arial" panose="020B0604020202020204" pitchFamily="34" charset="0"/>
              </a:rPr>
              <a:t>Definition</a:t>
            </a:r>
          </a:p>
          <a:p>
            <a:endParaRPr lang="en-GB" dirty="0"/>
          </a:p>
        </p:txBody>
      </p:sp>
      <p:sp>
        <p:nvSpPr>
          <p:cNvPr id="32" name="TextBox 31">
            <a:extLst>
              <a:ext uri="{FF2B5EF4-FFF2-40B4-BE49-F238E27FC236}">
                <a16:creationId xmlns:a16="http://schemas.microsoft.com/office/drawing/2014/main" id="{2E03CDBE-E038-F8B2-B63A-1EE42F91EB60}"/>
              </a:ext>
            </a:extLst>
          </p:cNvPr>
          <p:cNvSpPr txBox="1"/>
          <p:nvPr/>
        </p:nvSpPr>
        <p:spPr>
          <a:xfrm rot="10800000" flipV="1">
            <a:off x="3961295" y="3840202"/>
            <a:ext cx="1883838"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Symptoms</a:t>
            </a:r>
            <a:endParaRPr lang="en-GB" dirty="0">
              <a:latin typeface="Arial" panose="020B0604020202020204" pitchFamily="34" charset="0"/>
              <a:cs typeface="Arial" panose="020B0604020202020204" pitchFamily="34" charset="0"/>
            </a:endParaRPr>
          </a:p>
        </p:txBody>
      </p:sp>
      <p:sp>
        <p:nvSpPr>
          <p:cNvPr id="33" name="Rectangle 32">
            <a:extLst>
              <a:ext uri="{FF2B5EF4-FFF2-40B4-BE49-F238E27FC236}">
                <a16:creationId xmlns:a16="http://schemas.microsoft.com/office/drawing/2014/main" id="{C1AD41C0-34E8-8E74-437B-DC1F409E4E1B}"/>
              </a:ext>
            </a:extLst>
          </p:cNvPr>
          <p:cNvSpPr/>
          <p:nvPr/>
        </p:nvSpPr>
        <p:spPr>
          <a:xfrm>
            <a:off x="3014623" y="4198593"/>
            <a:ext cx="3616836" cy="2648465"/>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lgn="ctr">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Symptoms include increased thirst, frequent urination, tiredness, blurred vision, recurrent infections, and slow wound healing (</a:t>
            </a:r>
            <a:r>
              <a:rPr lang="en-GB" sz="1200" dirty="0" err="1">
                <a:solidFill>
                  <a:schemeClr val="tx1"/>
                </a:solidFill>
                <a:latin typeface="Arial" panose="020B0604020202020204" pitchFamily="34" charset="0"/>
                <a:cs typeface="Arial" panose="020B0604020202020204" pitchFamily="34" charset="0"/>
              </a:rPr>
              <a:t>Alrashed</a:t>
            </a:r>
            <a:r>
              <a:rPr lang="en-GB" sz="1200" dirty="0">
                <a:solidFill>
                  <a:schemeClr val="tx1"/>
                </a:solidFill>
                <a:latin typeface="Arial" panose="020B0604020202020204" pitchFamily="34" charset="0"/>
                <a:cs typeface="Arial" panose="020B0604020202020204" pitchFamily="34" charset="0"/>
              </a:rPr>
              <a:t> et al., 2024). Some people may have no symptoms for years (</a:t>
            </a:r>
            <a:r>
              <a:rPr lang="en-GB" sz="1200" dirty="0" err="1">
                <a:solidFill>
                  <a:schemeClr val="tx1"/>
                </a:solidFill>
                <a:latin typeface="Arial" panose="020B0604020202020204" pitchFamily="34" charset="0"/>
                <a:cs typeface="Arial" panose="020B0604020202020204" pitchFamily="34" charset="0"/>
              </a:rPr>
              <a:t>Bondzie</a:t>
            </a:r>
            <a:r>
              <a:rPr lang="en-GB" sz="1200" dirty="0">
                <a:solidFill>
                  <a:schemeClr val="tx1"/>
                </a:solidFill>
                <a:latin typeface="Arial" panose="020B0604020202020204" pitchFamily="34" charset="0"/>
                <a:cs typeface="Arial" panose="020B0604020202020204" pitchFamily="34" charset="0"/>
              </a:rPr>
              <a:t> et al., 2025).</a:t>
            </a:r>
          </a:p>
          <a:p>
            <a:pPr marL="285750" indent="-285750" algn="ctr">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 Prolonged high blood sugar can damage blood vessels and nerves, causing heart, kidney, eye, and nerve problems.</a:t>
            </a:r>
          </a:p>
          <a:p>
            <a:pPr algn="ctr"/>
            <a:endParaRPr lang="en-GB" dirty="0"/>
          </a:p>
        </p:txBody>
      </p:sp>
      <p:pic>
        <p:nvPicPr>
          <p:cNvPr id="35" name="Picture 34">
            <a:extLst>
              <a:ext uri="{FF2B5EF4-FFF2-40B4-BE49-F238E27FC236}">
                <a16:creationId xmlns:a16="http://schemas.microsoft.com/office/drawing/2014/main" id="{6F2F355E-9038-4B6E-9889-4B9E74863163}"/>
              </a:ext>
            </a:extLst>
          </p:cNvPr>
          <p:cNvPicPr>
            <a:picLocks noChangeAspect="1"/>
          </p:cNvPicPr>
          <p:nvPr/>
        </p:nvPicPr>
        <p:blipFill>
          <a:blip r:embed="rId2"/>
          <a:stretch>
            <a:fillRect/>
          </a:stretch>
        </p:blipFill>
        <p:spPr>
          <a:xfrm>
            <a:off x="3126313" y="1985320"/>
            <a:ext cx="3941752" cy="1788332"/>
          </a:xfrm>
          <a:prstGeom prst="rect">
            <a:avLst/>
          </a:prstGeom>
        </p:spPr>
      </p:pic>
      <p:sp>
        <p:nvSpPr>
          <p:cNvPr id="36" name="Rectangle: Diagonal Corners Rounded 35">
            <a:extLst>
              <a:ext uri="{FF2B5EF4-FFF2-40B4-BE49-F238E27FC236}">
                <a16:creationId xmlns:a16="http://schemas.microsoft.com/office/drawing/2014/main" id="{17D335A6-B063-9BFE-90AD-917AFF64F897}"/>
              </a:ext>
            </a:extLst>
          </p:cNvPr>
          <p:cNvSpPr/>
          <p:nvPr/>
        </p:nvSpPr>
        <p:spPr>
          <a:xfrm>
            <a:off x="7327866" y="1936581"/>
            <a:ext cx="4333102" cy="4992130"/>
          </a:xfrm>
          <a:prstGeom prst="round2Diag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nSpc>
                <a:spcPct val="150000"/>
              </a:lnSpc>
            </a:pPr>
            <a:endParaRPr lang="en-GB" sz="1400" b="1" dirty="0">
              <a:latin typeface="Arial" panose="020B0604020202020204" pitchFamily="34" charset="0"/>
              <a:cs typeface="Arial" panose="020B0604020202020204" pitchFamily="34" charset="0"/>
            </a:endParaRPr>
          </a:p>
          <a:p>
            <a:pPr>
              <a:lnSpc>
                <a:spcPct val="150000"/>
              </a:lnSpc>
            </a:pPr>
            <a:endParaRPr lang="en-GB" sz="1400" b="1" dirty="0">
              <a:latin typeface="Arial" panose="020B0604020202020204" pitchFamily="34" charset="0"/>
              <a:cs typeface="Arial" panose="020B0604020202020204" pitchFamily="34" charset="0"/>
            </a:endParaRPr>
          </a:p>
          <a:p>
            <a:pPr>
              <a:lnSpc>
                <a:spcPct val="150000"/>
              </a:lnSpc>
            </a:pPr>
            <a:endParaRPr lang="en-GB" sz="1400" b="1" dirty="0">
              <a:latin typeface="Arial" panose="020B0604020202020204" pitchFamily="34" charset="0"/>
              <a:cs typeface="Arial" panose="020B0604020202020204" pitchFamily="34" charset="0"/>
            </a:endParaRPr>
          </a:p>
          <a:p>
            <a:pPr>
              <a:lnSpc>
                <a:spcPct val="150000"/>
              </a:lnSpc>
            </a:pPr>
            <a:endParaRPr lang="en-GB" sz="1400" b="1" dirty="0">
              <a:latin typeface="Arial" panose="020B0604020202020204" pitchFamily="34" charset="0"/>
              <a:cs typeface="Arial" panose="020B0604020202020204" pitchFamily="34" charset="0"/>
            </a:endParaRPr>
          </a:p>
          <a:p>
            <a:pPr>
              <a:lnSpc>
                <a:spcPct val="150000"/>
              </a:lnSpc>
            </a:pPr>
            <a:endParaRPr lang="en-GB" sz="1400" b="1" dirty="0">
              <a:latin typeface="Arial" panose="020B0604020202020204" pitchFamily="34" charset="0"/>
              <a:cs typeface="Arial" panose="020B0604020202020204" pitchFamily="34" charset="0"/>
            </a:endParaRPr>
          </a:p>
          <a:p>
            <a:pPr>
              <a:lnSpc>
                <a:spcPct val="150000"/>
              </a:lnSpc>
            </a:pPr>
            <a:endParaRPr lang="en-GB" sz="1400" b="1" dirty="0">
              <a:latin typeface="Arial" panose="020B0604020202020204" pitchFamily="34" charset="0"/>
              <a:cs typeface="Arial" panose="020B0604020202020204" pitchFamily="34" charset="0"/>
            </a:endParaRPr>
          </a:p>
          <a:p>
            <a:pPr>
              <a:lnSpc>
                <a:spcPct val="150000"/>
              </a:lnSpc>
            </a:pPr>
            <a:endParaRPr lang="en-GB" sz="1400" b="1" dirty="0">
              <a:latin typeface="Arial" panose="020B0604020202020204" pitchFamily="34" charset="0"/>
              <a:cs typeface="Arial" panose="020B0604020202020204" pitchFamily="34" charset="0"/>
            </a:endParaRPr>
          </a:p>
          <a:p>
            <a:pPr>
              <a:lnSpc>
                <a:spcPct val="150000"/>
              </a:lnSpc>
            </a:pPr>
            <a:endParaRPr lang="en-GB" sz="1400" b="1" dirty="0">
              <a:latin typeface="Arial" panose="020B0604020202020204" pitchFamily="34" charset="0"/>
              <a:cs typeface="Arial" panose="020B0604020202020204" pitchFamily="34" charset="0"/>
            </a:endParaRPr>
          </a:p>
          <a:p>
            <a:pPr>
              <a:lnSpc>
                <a:spcPct val="150000"/>
              </a:lnSpc>
            </a:pPr>
            <a:endParaRPr lang="en-GB" sz="1400" b="1" dirty="0">
              <a:latin typeface="Arial" panose="020B0604020202020204" pitchFamily="34" charset="0"/>
              <a:cs typeface="Arial" panose="020B0604020202020204" pitchFamily="34" charset="0"/>
            </a:endParaRPr>
          </a:p>
          <a:p>
            <a:pPr>
              <a:lnSpc>
                <a:spcPct val="150000"/>
              </a:lnSpc>
            </a:pPr>
            <a:endParaRPr lang="en-GB" sz="1400" b="1" dirty="0">
              <a:latin typeface="Arial" panose="020B0604020202020204" pitchFamily="34" charset="0"/>
              <a:cs typeface="Arial" panose="020B0604020202020204" pitchFamily="34" charset="0"/>
            </a:endParaRPr>
          </a:p>
          <a:p>
            <a:pPr>
              <a:lnSpc>
                <a:spcPct val="150000"/>
              </a:lnSpc>
            </a:pPr>
            <a:endParaRPr lang="en-GB" sz="1400" b="1" dirty="0">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r>
              <a:rPr lang="en-GB" sz="1200" b="1" dirty="0">
                <a:solidFill>
                  <a:schemeClr val="tx1"/>
                </a:solidFill>
                <a:latin typeface="Arial" panose="020B0604020202020204" pitchFamily="34" charset="0"/>
                <a:cs typeface="Arial" panose="020B0604020202020204" pitchFamily="34" charset="0"/>
              </a:rPr>
              <a:t>Genetic and biological factors:</a:t>
            </a:r>
          </a:p>
          <a:p>
            <a:pPr marL="28575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Type 2 diabetes develops through a combination of genetic susceptibility, ageing, insulin resistance, and progressive pancreatic β-cell dysfunction. Risk is higher among people with a family history of the condition, a history of gestational diabetes, or polycystic ovary syndrome (PCOS), and among South Asian, Black African, and African Caribbean populations. (Tahir et al., 2025)</a:t>
            </a:r>
          </a:p>
          <a:p>
            <a:pPr>
              <a:lnSpc>
                <a:spcPct val="150000"/>
              </a:lnSpc>
            </a:pPr>
            <a:r>
              <a:rPr lang="en-GB" sz="1200" b="1" dirty="0">
                <a:solidFill>
                  <a:schemeClr val="tx1"/>
                </a:solidFill>
                <a:latin typeface="Arial" panose="020B0604020202020204" pitchFamily="34" charset="0"/>
                <a:cs typeface="Arial" panose="020B0604020202020204" pitchFamily="34" charset="0"/>
              </a:rPr>
              <a:t>Lifestyle, health, and socioeconomic factors:</a:t>
            </a:r>
          </a:p>
          <a:p>
            <a:pPr>
              <a:lnSpc>
                <a:spcPct val="150000"/>
              </a:lnSpc>
            </a:pPr>
            <a:r>
              <a:rPr lang="en-GB" sz="1200" dirty="0">
                <a:solidFill>
                  <a:schemeClr val="tx1"/>
                </a:solidFill>
                <a:latin typeface="Arial" panose="020B0604020202020204" pitchFamily="34" charset="0"/>
                <a:cs typeface="Arial" panose="020B0604020202020204" pitchFamily="34" charset="0"/>
              </a:rPr>
              <a:t>Abdominal obesity, physical inactivity, an unhealthy diet, certain medications, and hormonal conditions can increase the risk of type 2 diabetes by disrupting glucose regulation and appetite. Food insecurity, chronic stress, and wider social and economic inequalities may also contribute to its development (Silva et al., 2021).</a:t>
            </a:r>
          </a:p>
          <a:p>
            <a:pPr marL="285750" indent="-285750">
              <a:lnSpc>
                <a:spcPct val="150000"/>
              </a:lnSpc>
              <a:buFont typeface="Arial" panose="020B0604020202020204" pitchFamily="34" charset="0"/>
              <a:buChar char="•"/>
            </a:pPr>
            <a:endParaRPr lang="en-GB" sz="1400" dirty="0">
              <a:solidFill>
                <a:schemeClr val="tx1"/>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endParaRPr lang="en-GB" sz="1400" dirty="0">
              <a:solidFill>
                <a:schemeClr val="tx1"/>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endParaRPr lang="en-GB" sz="1400" dirty="0">
              <a:solidFill>
                <a:schemeClr val="tx1"/>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endParaRPr lang="en-GB" sz="1400" dirty="0">
              <a:solidFill>
                <a:schemeClr val="tx1"/>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endParaRPr lang="en-GB" sz="1400" dirty="0">
              <a:solidFill>
                <a:schemeClr val="tx1"/>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endParaRPr lang="en-GB" sz="1400" dirty="0">
              <a:solidFill>
                <a:schemeClr val="tx1"/>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endParaRPr lang="en-GB" sz="1400" dirty="0">
              <a:solidFill>
                <a:schemeClr val="tx1"/>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endParaRPr lang="en-GB" sz="1400" dirty="0">
              <a:solidFill>
                <a:schemeClr val="tx1"/>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endParaRPr lang="en-GB" sz="1400" dirty="0">
              <a:solidFill>
                <a:schemeClr val="tx1"/>
              </a:solidFill>
              <a:latin typeface="Arial" panose="020B0604020202020204" pitchFamily="34" charset="0"/>
              <a:cs typeface="Arial" panose="020B0604020202020204" pitchFamily="34" charset="0"/>
            </a:endParaRPr>
          </a:p>
          <a:p>
            <a:pPr>
              <a:lnSpc>
                <a:spcPct val="150000"/>
              </a:lnSpc>
            </a:pPr>
            <a:endParaRPr lang="en-GB" b="1" dirty="0">
              <a:latin typeface="Arial" panose="020B0604020202020204" pitchFamily="34" charset="0"/>
              <a:cs typeface="Arial" panose="020B0604020202020204" pitchFamily="34" charset="0"/>
            </a:endParaRPr>
          </a:p>
          <a:p>
            <a:pPr algn="ctr"/>
            <a:endParaRPr lang="en-GB" dirty="0">
              <a:solidFill>
                <a:schemeClr val="tx1"/>
              </a:solidFill>
            </a:endParaRPr>
          </a:p>
        </p:txBody>
      </p:sp>
      <p:sp>
        <p:nvSpPr>
          <p:cNvPr id="39" name="TextBox 38">
            <a:extLst>
              <a:ext uri="{FF2B5EF4-FFF2-40B4-BE49-F238E27FC236}">
                <a16:creationId xmlns:a16="http://schemas.microsoft.com/office/drawing/2014/main" id="{586C23C7-5599-CFC4-693D-DDAF4D50FD90}"/>
              </a:ext>
            </a:extLst>
          </p:cNvPr>
          <p:cNvSpPr txBox="1"/>
          <p:nvPr/>
        </p:nvSpPr>
        <p:spPr>
          <a:xfrm>
            <a:off x="8550798" y="1443724"/>
            <a:ext cx="2611472" cy="646331"/>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Aetiology (Causes)</a:t>
            </a:r>
          </a:p>
          <a:p>
            <a:endParaRPr lang="en-GB" dirty="0"/>
          </a:p>
        </p:txBody>
      </p:sp>
      <p:sp>
        <p:nvSpPr>
          <p:cNvPr id="40" name="TextBox 39">
            <a:extLst>
              <a:ext uri="{FF2B5EF4-FFF2-40B4-BE49-F238E27FC236}">
                <a16:creationId xmlns:a16="http://schemas.microsoft.com/office/drawing/2014/main" id="{A1309CD6-A42B-92D7-9962-3A1AC77162BA}"/>
              </a:ext>
            </a:extLst>
          </p:cNvPr>
          <p:cNvSpPr txBox="1"/>
          <p:nvPr/>
        </p:nvSpPr>
        <p:spPr>
          <a:xfrm>
            <a:off x="5318267" y="3625795"/>
            <a:ext cx="1925372" cy="646331"/>
          </a:xfrm>
          <a:prstGeom prst="rect">
            <a:avLst/>
          </a:prstGeom>
          <a:noFill/>
        </p:spPr>
        <p:txBody>
          <a:bodyPr wrap="square" rtlCol="0">
            <a:spAutoFit/>
          </a:bodyPr>
          <a:lstStyle/>
          <a:p>
            <a:r>
              <a:rPr lang="en-GB" dirty="0"/>
              <a:t>(</a:t>
            </a:r>
            <a:r>
              <a:rPr lang="en-GB" sz="1100" dirty="0">
                <a:latin typeface="Arial" panose="020B0604020202020204" pitchFamily="34" charset="0"/>
                <a:cs typeface="Arial" panose="020B0604020202020204" pitchFamily="34" charset="0"/>
              </a:rPr>
              <a:t>Cleveland Clinic, 2025</a:t>
            </a:r>
            <a:r>
              <a:rPr lang="en-GB" dirty="0"/>
              <a:t>)</a:t>
            </a:r>
          </a:p>
          <a:p>
            <a:endParaRPr lang="en-GB" dirty="0"/>
          </a:p>
        </p:txBody>
      </p:sp>
    </p:spTree>
    <p:extLst>
      <p:ext uri="{BB962C8B-B14F-4D97-AF65-F5344CB8AC3E}">
        <p14:creationId xmlns:p14="http://schemas.microsoft.com/office/powerpoint/2010/main" val="17668516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180B4AE-3600-8586-A637-CEDE53026CB8}"/>
              </a:ext>
            </a:extLst>
          </p:cNvPr>
          <p:cNvSpPr txBox="1"/>
          <p:nvPr/>
        </p:nvSpPr>
        <p:spPr>
          <a:xfrm>
            <a:off x="1725433" y="159026"/>
            <a:ext cx="9032682" cy="646331"/>
          </a:xfrm>
          <a:prstGeom prst="rect">
            <a:avLst/>
          </a:prstGeom>
          <a:noFill/>
        </p:spPr>
        <p:txBody>
          <a:bodyPr wrap="square" rtlCol="0">
            <a:spAutoFit/>
          </a:bodyPr>
          <a:lstStyle/>
          <a:p>
            <a:r>
              <a:rPr lang="en-GB" b="1" dirty="0">
                <a:solidFill>
                  <a:srgbClr val="111827"/>
                </a:solidFill>
                <a:latin typeface="Arial" panose="020B0604020202020204" pitchFamily="34" charset="0"/>
                <a:ea typeface="Arial"/>
                <a:cs typeface="Arial" panose="020B0604020202020204" pitchFamily="34" charset="0"/>
              </a:rPr>
              <a:t>Most spending follows preventable complications</a:t>
            </a:r>
            <a:endParaRPr lang="en-GB" dirty="0">
              <a:latin typeface="Arial" panose="020B0604020202020204" pitchFamily="34" charset="0"/>
              <a:cs typeface="Arial" panose="020B0604020202020204" pitchFamily="34" charset="0"/>
            </a:endParaRPr>
          </a:p>
          <a:p>
            <a:endParaRPr lang="en-GB" dirty="0"/>
          </a:p>
        </p:txBody>
      </p:sp>
      <p:sp>
        <p:nvSpPr>
          <p:cNvPr id="5" name="Rectangle: Diagonal Corners Rounded 4">
            <a:extLst>
              <a:ext uri="{FF2B5EF4-FFF2-40B4-BE49-F238E27FC236}">
                <a16:creationId xmlns:a16="http://schemas.microsoft.com/office/drawing/2014/main" id="{E565B970-4904-F522-CA44-943C8092ABFC}"/>
              </a:ext>
            </a:extLst>
          </p:cNvPr>
          <p:cNvSpPr/>
          <p:nvPr/>
        </p:nvSpPr>
        <p:spPr>
          <a:xfrm>
            <a:off x="-103367" y="1529488"/>
            <a:ext cx="3604591" cy="5328512"/>
          </a:xfrm>
          <a:prstGeom prst="round2DiagRect">
            <a:avLst>
              <a:gd name="adj1" fmla="val 37785"/>
              <a:gd name="adj2" fmla="val 7067"/>
            </a:avLst>
          </a:prstGeom>
          <a:solidFill>
            <a:schemeClr val="bg1">
              <a:lumMod val="9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Diabetes costs the UK healthcare system an estimated </a:t>
            </a:r>
            <a:r>
              <a:rPr lang="en-GB" sz="1200" b="1" dirty="0">
                <a:solidFill>
                  <a:schemeClr val="tx1"/>
                </a:solidFill>
                <a:latin typeface="Arial" panose="020B0604020202020204" pitchFamily="34" charset="0"/>
                <a:cs typeface="Arial" panose="020B0604020202020204" pitchFamily="34" charset="0"/>
              </a:rPr>
              <a:t>£10.7 billion annually</a:t>
            </a:r>
            <a:r>
              <a:rPr lang="en-GB" sz="1200" dirty="0">
                <a:solidFill>
                  <a:schemeClr val="tx1"/>
                </a:solidFill>
                <a:latin typeface="Arial" panose="020B0604020202020204" pitchFamily="34" charset="0"/>
                <a:cs typeface="Arial" panose="020B0604020202020204" pitchFamily="34" charset="0"/>
              </a:rPr>
              <a:t>, placing a heavy financial burden on the NHS. (Diabetes UK, 2024).</a:t>
            </a: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Managing diabetes-related complications accounts for </a:t>
            </a:r>
            <a:r>
              <a:rPr lang="en-GB" sz="1200" b="1" dirty="0">
                <a:solidFill>
                  <a:schemeClr val="tx1"/>
                </a:solidFill>
                <a:latin typeface="Arial" panose="020B0604020202020204" pitchFamily="34" charset="0"/>
                <a:cs typeface="Arial" panose="020B0604020202020204" pitchFamily="34" charset="0"/>
              </a:rPr>
              <a:t>over 60% of healthcare spending</a:t>
            </a:r>
            <a:r>
              <a:rPr lang="en-GB" sz="1200" dirty="0">
                <a:solidFill>
                  <a:schemeClr val="tx1"/>
                </a:solidFill>
                <a:latin typeface="Arial" panose="020B0604020202020204" pitchFamily="34" charset="0"/>
                <a:cs typeface="Arial" panose="020B0604020202020204" pitchFamily="34" charset="0"/>
              </a:rPr>
              <a:t>. </a:t>
            </a:r>
          </a:p>
          <a:p>
            <a:pPr lvl="0">
              <a:lnSpc>
                <a:spcPct val="150000"/>
              </a:lnSpc>
            </a:pPr>
            <a:r>
              <a:rPr lang="en-GB" sz="1200" dirty="0">
                <a:solidFill>
                  <a:schemeClr val="tx1"/>
                </a:solidFill>
                <a:latin typeface="Arial" panose="020B0604020202020204" pitchFamily="34" charset="0"/>
                <a:cs typeface="Arial" panose="020B0604020202020204" pitchFamily="34" charset="0"/>
              </a:rPr>
              <a:t>If current trends continue, NHS diabetes-related expenses could reach </a:t>
            </a:r>
            <a:r>
              <a:rPr lang="en-GB" sz="1200" b="1" dirty="0">
                <a:solidFill>
                  <a:schemeClr val="tx1"/>
                </a:solidFill>
                <a:latin typeface="Arial" panose="020B0604020202020204" pitchFamily="34" charset="0"/>
                <a:cs typeface="Arial" panose="020B0604020202020204" pitchFamily="34" charset="0"/>
              </a:rPr>
              <a:t>£18 billion by 2035</a:t>
            </a:r>
            <a:r>
              <a:rPr lang="en-GB" sz="1200" dirty="0">
                <a:solidFill>
                  <a:schemeClr val="tx1"/>
                </a:solidFill>
                <a:latin typeface="Arial" panose="020B0604020202020204" pitchFamily="34" charset="0"/>
                <a:cs typeface="Arial" panose="020B0604020202020204" pitchFamily="34" charset="0"/>
              </a:rPr>
              <a:t>. (</a:t>
            </a:r>
            <a:r>
              <a:rPr kumimoji="0" lang="en-GB" sz="1100" b="0" i="0" u="none" strike="noStrike" kern="1200" cap="none" spc="0" normalizeH="0" baseline="0" noProof="0" dirty="0">
                <a:ln>
                  <a:noFill/>
                </a:ln>
                <a:solidFill>
                  <a:srgbClr val="131313"/>
                </a:solidFill>
                <a:effectLst/>
                <a:uLnTx/>
                <a:uFillTx/>
                <a:latin typeface="Arial" panose="020B0604020202020204" pitchFamily="34" charset="0"/>
                <a:ea typeface="+mn-ea"/>
                <a:cs typeface="Arial" panose="020B0604020202020204" pitchFamily="34" charset="0"/>
              </a:rPr>
              <a:t>Harding, J.L. et al. (2019) </a:t>
            </a: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Wider economic effects include increased workplace absence, reduced earnings and productivity, greater reliance on unpaid carers, and costs associated with early mortality</a:t>
            </a:r>
            <a:r>
              <a:rPr lang="en-GB" sz="1200" dirty="0">
                <a:solidFill>
                  <a:schemeClr val="tx1"/>
                </a:solidFill>
              </a:rPr>
              <a:t>. (</a:t>
            </a:r>
            <a:r>
              <a:rPr kumimoji="0" lang="en-GB" sz="1100" b="0" i="0" u="none" strike="noStrike" kern="1200" cap="none" spc="0" normalizeH="0" baseline="0" noProof="0" dirty="0">
                <a:ln>
                  <a:noFill/>
                </a:ln>
                <a:solidFill>
                  <a:srgbClr val="131313"/>
                </a:solidFill>
                <a:effectLst/>
                <a:uLnTx/>
                <a:uFillTx/>
                <a:latin typeface="Arial" panose="020B0604020202020204" pitchFamily="34" charset="0"/>
                <a:ea typeface="+mn-ea"/>
                <a:cs typeface="Arial" panose="020B0604020202020204" pitchFamily="34" charset="0"/>
              </a:rPr>
              <a:t>Vries, S.A.G. et al. 2023) </a:t>
            </a:r>
            <a:endParaRPr lang="en-GB" sz="1200" dirty="0">
              <a:solidFill>
                <a:schemeClr val="tx1"/>
              </a:solidFill>
            </a:endParaRPr>
          </a:p>
          <a:p>
            <a:pPr algn="ctr"/>
            <a:endParaRPr lang="en-GB" dirty="0"/>
          </a:p>
        </p:txBody>
      </p:sp>
      <p:sp>
        <p:nvSpPr>
          <p:cNvPr id="9" name="TextBox 8">
            <a:extLst>
              <a:ext uri="{FF2B5EF4-FFF2-40B4-BE49-F238E27FC236}">
                <a16:creationId xmlns:a16="http://schemas.microsoft.com/office/drawing/2014/main" id="{AB880175-21A5-2D7E-DE83-24A8DFEE2DC3}"/>
              </a:ext>
            </a:extLst>
          </p:cNvPr>
          <p:cNvSpPr txBox="1"/>
          <p:nvPr/>
        </p:nvSpPr>
        <p:spPr>
          <a:xfrm>
            <a:off x="222637" y="1105231"/>
            <a:ext cx="3689405" cy="646331"/>
          </a:xfrm>
          <a:prstGeom prst="rect">
            <a:avLst/>
          </a:prstGeom>
          <a:noFill/>
        </p:spPr>
        <p:txBody>
          <a:bodyPr wrap="square" rtlCol="0">
            <a:spAutoFit/>
          </a:bodyPr>
          <a:lstStyle/>
          <a:p>
            <a:r>
              <a:rPr lang="en-GB" b="1" dirty="0">
                <a:latin typeface="Arial"/>
                <a:ea typeface="Arial"/>
                <a:cs typeface="Arial"/>
              </a:rPr>
              <a:t>Economic burden</a:t>
            </a:r>
          </a:p>
          <a:p>
            <a:endParaRPr lang="en-GB" dirty="0"/>
          </a:p>
        </p:txBody>
      </p:sp>
      <p:sp>
        <p:nvSpPr>
          <p:cNvPr id="10" name="Rectangle: Diagonal Corners Rounded 9">
            <a:extLst>
              <a:ext uri="{FF2B5EF4-FFF2-40B4-BE49-F238E27FC236}">
                <a16:creationId xmlns:a16="http://schemas.microsoft.com/office/drawing/2014/main" id="{9ECBF9FF-BAB6-5F06-9B51-6BF942587FCC}"/>
              </a:ext>
            </a:extLst>
          </p:cNvPr>
          <p:cNvSpPr/>
          <p:nvPr/>
        </p:nvSpPr>
        <p:spPr>
          <a:xfrm>
            <a:off x="8513198" y="1940119"/>
            <a:ext cx="3604591" cy="4917882"/>
          </a:xfrm>
          <a:prstGeom prst="round2DiagRect">
            <a:avLst>
              <a:gd name="adj1" fmla="val 15606"/>
              <a:gd name="adj2" fmla="val 0"/>
            </a:avLst>
          </a:prstGeom>
          <a:solidFill>
            <a:schemeClr val="tx1">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Ongoing medical care, medication, monitoring, and lifestyle management. </a:t>
            </a: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Emotional challenges, including distress, anxiety, depression, and stigma.(Joseph</a:t>
            </a:r>
            <a:r>
              <a:rPr lang="en-GB" sz="1200" dirty="0">
                <a:latin typeface="Arial" panose="020B0604020202020204" pitchFamily="34" charset="0"/>
                <a:cs typeface="Arial" panose="020B0604020202020204" pitchFamily="34" charset="0"/>
              </a:rPr>
              <a:t>, </a:t>
            </a:r>
            <a:r>
              <a:rPr lang="en-GB" sz="1200" dirty="0">
                <a:solidFill>
                  <a:schemeClr val="tx1"/>
                </a:solidFill>
                <a:latin typeface="Arial" panose="020B0604020202020204" pitchFamily="34" charset="0"/>
                <a:cs typeface="Arial" panose="020B0604020202020204" pitchFamily="34" charset="0"/>
              </a:rPr>
              <a:t>L. et al. (2024) </a:t>
            </a: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Financial pressure from treatment, healthy food, medication, and transport costs. (Hex, N. </a:t>
            </a:r>
            <a:r>
              <a:rPr lang="en-GB" sz="1200" i="1" dirty="0">
                <a:solidFill>
                  <a:schemeClr val="tx1"/>
                </a:solidFill>
                <a:latin typeface="Arial" panose="020B0604020202020204" pitchFamily="34" charset="0"/>
                <a:cs typeface="Arial" panose="020B0604020202020204" pitchFamily="34" charset="0"/>
              </a:rPr>
              <a:t>et al.</a:t>
            </a:r>
            <a:r>
              <a:rPr lang="en-GB" sz="1200" dirty="0">
                <a:solidFill>
                  <a:schemeClr val="tx1"/>
                </a:solidFill>
                <a:latin typeface="Arial" panose="020B0604020202020204" pitchFamily="34" charset="0"/>
                <a:cs typeface="Arial" panose="020B0604020202020204" pitchFamily="34" charset="0"/>
              </a:rPr>
              <a:t> (2024) )</a:t>
            </a: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Reduced quality of life and unequal outcomes, especially in disadvantaged and minority communities. (Lu, J.B. </a:t>
            </a:r>
            <a:r>
              <a:rPr lang="en-GB" sz="1200" i="1" dirty="0">
                <a:solidFill>
                  <a:schemeClr val="tx1"/>
                </a:solidFill>
                <a:latin typeface="Arial" panose="020B0604020202020204" pitchFamily="34" charset="0"/>
                <a:cs typeface="Arial" panose="020B0604020202020204" pitchFamily="34" charset="0"/>
              </a:rPr>
              <a:t>et al.</a:t>
            </a:r>
            <a:r>
              <a:rPr lang="en-GB" sz="1200" dirty="0">
                <a:solidFill>
                  <a:schemeClr val="tx1"/>
                </a:solidFill>
                <a:latin typeface="Arial" panose="020B0604020202020204" pitchFamily="34" charset="0"/>
                <a:cs typeface="Arial" panose="020B0604020202020204" pitchFamily="34" charset="0"/>
              </a:rPr>
              <a:t> 2018)</a:t>
            </a:r>
          </a:p>
          <a:p>
            <a:pPr algn="ctr"/>
            <a:endParaRPr lang="en-GB" dirty="0"/>
          </a:p>
        </p:txBody>
      </p:sp>
      <p:sp>
        <p:nvSpPr>
          <p:cNvPr id="11" name="TextBox 10">
            <a:extLst>
              <a:ext uri="{FF2B5EF4-FFF2-40B4-BE49-F238E27FC236}">
                <a16:creationId xmlns:a16="http://schemas.microsoft.com/office/drawing/2014/main" id="{70739046-31F6-419E-E91E-3C1C4DB7F02D}"/>
              </a:ext>
            </a:extLst>
          </p:cNvPr>
          <p:cNvSpPr txBox="1"/>
          <p:nvPr/>
        </p:nvSpPr>
        <p:spPr>
          <a:xfrm>
            <a:off x="9613126" y="1529488"/>
            <a:ext cx="2356237" cy="646331"/>
          </a:xfrm>
          <a:prstGeom prst="rect">
            <a:avLst/>
          </a:prstGeom>
          <a:noFill/>
        </p:spPr>
        <p:txBody>
          <a:bodyPr wrap="square" rtlCol="0">
            <a:spAutoFit/>
          </a:bodyPr>
          <a:lstStyle/>
          <a:p>
            <a:r>
              <a:rPr lang="en-GB" b="1" dirty="0">
                <a:latin typeface="Arial"/>
                <a:ea typeface="Arial"/>
                <a:cs typeface="Arial"/>
              </a:rPr>
              <a:t>Social burden</a:t>
            </a:r>
          </a:p>
          <a:p>
            <a:endParaRPr lang="en-GB" dirty="0"/>
          </a:p>
        </p:txBody>
      </p:sp>
      <p:pic>
        <p:nvPicPr>
          <p:cNvPr id="13" name="Picture 12">
            <a:extLst>
              <a:ext uri="{FF2B5EF4-FFF2-40B4-BE49-F238E27FC236}">
                <a16:creationId xmlns:a16="http://schemas.microsoft.com/office/drawing/2014/main" id="{5FE21322-8657-7402-BAC9-2CC2816F16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06647" y="1812897"/>
            <a:ext cx="4011281" cy="2656304"/>
          </a:xfrm>
          <a:prstGeom prst="rect">
            <a:avLst/>
          </a:prstGeom>
        </p:spPr>
      </p:pic>
      <p:sp>
        <p:nvSpPr>
          <p:cNvPr id="17" name="TextBox 16">
            <a:extLst>
              <a:ext uri="{FF2B5EF4-FFF2-40B4-BE49-F238E27FC236}">
                <a16:creationId xmlns:a16="http://schemas.microsoft.com/office/drawing/2014/main" id="{F0E9B840-E4A7-C945-B5D3-9526EB844E4C}"/>
              </a:ext>
            </a:extLst>
          </p:cNvPr>
          <p:cNvSpPr txBox="1"/>
          <p:nvPr/>
        </p:nvSpPr>
        <p:spPr>
          <a:xfrm>
            <a:off x="4476584" y="1529488"/>
            <a:ext cx="2806811" cy="646331"/>
          </a:xfrm>
          <a:prstGeom prst="rect">
            <a:avLst/>
          </a:prstGeom>
          <a:noFill/>
        </p:spPr>
        <p:txBody>
          <a:bodyPr wrap="square" rtlCol="0">
            <a:spAutoFit/>
          </a:bodyPr>
          <a:lstStyle/>
          <a:p>
            <a:r>
              <a:rPr lang="en-GB" dirty="0"/>
              <a:t>(</a:t>
            </a:r>
            <a:r>
              <a:rPr lang="en-GB" sz="1200" dirty="0">
                <a:latin typeface="Arial" panose="020B0604020202020204" pitchFamily="34" charset="0"/>
                <a:cs typeface="Arial" panose="020B0604020202020204" pitchFamily="34" charset="0"/>
              </a:rPr>
              <a:t>Diabetes GOV.UK, 2018)</a:t>
            </a:r>
          </a:p>
          <a:p>
            <a:endParaRPr lang="en-GB" dirty="0"/>
          </a:p>
        </p:txBody>
      </p:sp>
      <p:pic>
        <p:nvPicPr>
          <p:cNvPr id="19" name="Picture 18">
            <a:extLst>
              <a:ext uri="{FF2B5EF4-FFF2-40B4-BE49-F238E27FC236}">
                <a16:creationId xmlns:a16="http://schemas.microsoft.com/office/drawing/2014/main" id="{8196D3CA-07F5-D306-5468-B4EF32EF2F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86969" y="4553203"/>
            <a:ext cx="4416937" cy="1781337"/>
          </a:xfrm>
          <a:prstGeom prst="rect">
            <a:avLst/>
          </a:prstGeom>
        </p:spPr>
      </p:pic>
      <p:sp>
        <p:nvSpPr>
          <p:cNvPr id="20" name="TextBox 19">
            <a:extLst>
              <a:ext uri="{FF2B5EF4-FFF2-40B4-BE49-F238E27FC236}">
                <a16:creationId xmlns:a16="http://schemas.microsoft.com/office/drawing/2014/main" id="{069E64F4-682A-FC2B-4D8D-F52D8AB1F162}"/>
              </a:ext>
            </a:extLst>
          </p:cNvPr>
          <p:cNvSpPr txBox="1"/>
          <p:nvPr/>
        </p:nvSpPr>
        <p:spPr>
          <a:xfrm>
            <a:off x="5581816" y="6257677"/>
            <a:ext cx="3108962" cy="369332"/>
          </a:xfrm>
          <a:prstGeom prst="rect">
            <a:avLst/>
          </a:prstGeom>
          <a:noFill/>
        </p:spPr>
        <p:txBody>
          <a:bodyPr wrap="square" rtlCol="0">
            <a:spAutoFit/>
          </a:bodyPr>
          <a:lstStyle/>
          <a:p>
            <a:r>
              <a:rPr lang="en-GB" dirty="0"/>
              <a:t>(</a:t>
            </a:r>
            <a:r>
              <a:rPr lang="en-GB" sz="1200" dirty="0">
                <a:latin typeface="Arial" panose="020B0604020202020204" pitchFamily="34" charset="0"/>
                <a:cs typeface="Arial" panose="020B0604020202020204" pitchFamily="34" charset="0"/>
              </a:rPr>
              <a:t>Thomason Bunn,  CDCES, et al.,2025)</a:t>
            </a:r>
            <a:endParaRPr lang="en-GB" sz="1200" dirty="0"/>
          </a:p>
        </p:txBody>
      </p:sp>
    </p:spTree>
    <p:extLst>
      <p:ext uri="{BB962C8B-B14F-4D97-AF65-F5344CB8AC3E}">
        <p14:creationId xmlns:p14="http://schemas.microsoft.com/office/powerpoint/2010/main" val="39166527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9D35DAB-77E4-A802-53DE-3720D723F21C}"/>
              </a:ext>
            </a:extLst>
          </p:cNvPr>
          <p:cNvSpPr txBox="1"/>
          <p:nvPr/>
        </p:nvSpPr>
        <p:spPr>
          <a:xfrm>
            <a:off x="-18288" y="82296"/>
            <a:ext cx="8139659" cy="1554480"/>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3500" b="1" kern="1200" dirty="0">
                <a:solidFill>
                  <a:schemeClr val="tx2"/>
                </a:solidFill>
                <a:latin typeface="+mj-lt"/>
                <a:ea typeface="+mj-ea"/>
                <a:cs typeface="+mj-cs"/>
              </a:rPr>
              <a:t>Diabetes is common, rising and substantially underdiagnosed</a:t>
            </a:r>
          </a:p>
          <a:p>
            <a:pPr>
              <a:lnSpc>
                <a:spcPct val="90000"/>
              </a:lnSpc>
              <a:spcBef>
                <a:spcPct val="0"/>
              </a:spcBef>
              <a:spcAft>
                <a:spcPts val="600"/>
              </a:spcAft>
            </a:pPr>
            <a:endParaRPr lang="en-US" sz="3500" kern="1200" dirty="0">
              <a:solidFill>
                <a:schemeClr val="tx2"/>
              </a:solidFill>
              <a:latin typeface="+mj-lt"/>
              <a:ea typeface="+mj-ea"/>
              <a:cs typeface="+mj-cs"/>
            </a:endParaRPr>
          </a:p>
        </p:txBody>
      </p:sp>
      <p:sp>
        <p:nvSpPr>
          <p:cNvPr id="5" name="Rectangle: Diagonal Corners Rounded 4">
            <a:extLst>
              <a:ext uri="{FF2B5EF4-FFF2-40B4-BE49-F238E27FC236}">
                <a16:creationId xmlns:a16="http://schemas.microsoft.com/office/drawing/2014/main" id="{7312C160-F530-F586-94BF-4E171C063723}"/>
              </a:ext>
            </a:extLst>
          </p:cNvPr>
          <p:cNvSpPr/>
          <p:nvPr/>
        </p:nvSpPr>
        <p:spPr>
          <a:xfrm>
            <a:off x="5043777" y="1437968"/>
            <a:ext cx="6716202" cy="5337736"/>
          </a:xfrm>
          <a:prstGeom prst="round2DiagRect">
            <a:avLst>
              <a:gd name="adj1" fmla="val 16667"/>
              <a:gd name="adj2" fmla="val 50000"/>
            </a:avLst>
          </a:prstGeom>
          <a:solidFill>
            <a:schemeClr val="bg1">
              <a:lumMod val="9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nSpc>
                <a:spcPct val="150000"/>
              </a:lnSpc>
            </a:pPr>
            <a:r>
              <a:rPr lang="en-GB" b="1" dirty="0">
                <a:solidFill>
                  <a:schemeClr val="tx1"/>
                </a:solidFill>
                <a:latin typeface="Arial" panose="020B0604020202020204" pitchFamily="34" charset="0"/>
                <a:cs typeface="Arial" panose="020B0604020202020204" pitchFamily="34" charset="0"/>
              </a:rPr>
              <a:t>Diabetes Is a Common Long-Term Condition:</a:t>
            </a:r>
          </a:p>
          <a:p>
            <a:pPr marL="285750" lvl="0" indent="-285750">
              <a:lnSpc>
                <a:spcPct val="150000"/>
              </a:lnSpc>
              <a:buFont typeface="Arial" panose="020B0604020202020204" pitchFamily="34" charset="0"/>
              <a:buChar char="•"/>
            </a:pPr>
            <a:r>
              <a:rPr lang="en-GB" sz="1200" b="1" dirty="0">
                <a:solidFill>
                  <a:schemeClr val="tx1"/>
                </a:solidFill>
                <a:latin typeface="Arial" panose="020B0604020202020204" pitchFamily="34" charset="0"/>
                <a:cs typeface="Arial" panose="020B0604020202020204" pitchFamily="34" charset="0"/>
              </a:rPr>
              <a:t>Diabetes affects millions of people in the UK and worldwide, and </a:t>
            </a:r>
            <a:r>
              <a:rPr lang="en-GB" sz="1200" dirty="0">
                <a:solidFill>
                  <a:schemeClr val="tx1"/>
                </a:solidFill>
                <a:latin typeface="Arial" panose="020B0604020202020204" pitchFamily="34" charset="0"/>
                <a:cs typeface="Arial" panose="020B0604020202020204" pitchFamily="34" charset="0"/>
              </a:rPr>
              <a:t>its prevalence is increasing. (Gregg, E.W. </a:t>
            </a:r>
            <a:r>
              <a:rPr lang="en-GB" sz="1200" i="1" dirty="0">
                <a:solidFill>
                  <a:schemeClr val="tx1"/>
                </a:solidFill>
                <a:latin typeface="Arial" panose="020B0604020202020204" pitchFamily="34" charset="0"/>
                <a:cs typeface="Arial" panose="020B0604020202020204" pitchFamily="34" charset="0"/>
              </a:rPr>
              <a:t>et al.</a:t>
            </a:r>
            <a:r>
              <a:rPr lang="en-GB" sz="1200" dirty="0">
                <a:solidFill>
                  <a:schemeClr val="tx1"/>
                </a:solidFill>
                <a:latin typeface="Arial" panose="020B0604020202020204" pitchFamily="34" charset="0"/>
                <a:cs typeface="Arial" panose="020B0604020202020204" pitchFamily="34" charset="0"/>
              </a:rPr>
              <a:t> (2025) </a:t>
            </a: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r>
              <a:rPr lang="en-GB" sz="1200" b="1" dirty="0">
                <a:solidFill>
                  <a:schemeClr val="tx1"/>
                </a:solidFill>
                <a:latin typeface="Arial" panose="020B0604020202020204" pitchFamily="34" charset="0"/>
                <a:cs typeface="Arial" panose="020B0604020202020204" pitchFamily="34" charset="0"/>
              </a:rPr>
              <a:t>Prevalence</a:t>
            </a: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Around 6 million people in the UK have diabetes: 4.7 million are diagnosed, while 1.3 million may have undiagnosed type 2 diabetes. </a:t>
            </a: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Type 2 diabetes accounts for approximately 90% of diagnosed UK cases. (Whicher, C.A., O’Neill, S. et al., 2020) </a:t>
            </a:r>
          </a:p>
          <a:p>
            <a:pPr marL="285750" lvl="0" indent="-285750">
              <a:lnSpc>
                <a:spcPct val="150000"/>
              </a:lnSpc>
              <a:buFont typeface="Arial" panose="020B0604020202020204" pitchFamily="34" charset="0"/>
              <a:buChar char="•"/>
            </a:pPr>
            <a:r>
              <a:rPr lang="en-GB" sz="1200" b="1" dirty="0">
                <a:solidFill>
                  <a:schemeClr val="tx1"/>
                </a:solidFill>
                <a:latin typeface="Arial" panose="020B0604020202020204" pitchFamily="34" charset="0"/>
                <a:cs typeface="Arial" panose="020B0604020202020204" pitchFamily="34" charset="0"/>
              </a:rPr>
              <a:t>Globally, estimates vary by methodology</a:t>
            </a:r>
            <a:r>
              <a:rPr lang="en-GB" sz="1200" dirty="0">
                <a:solidFill>
                  <a:schemeClr val="tx1"/>
                </a:solidFill>
                <a:latin typeface="Arial" panose="020B0604020202020204" pitchFamily="34" charset="0"/>
                <a:cs typeface="Arial" panose="020B0604020202020204" pitchFamily="34" charset="0"/>
              </a:rPr>
              <a:t>: 589 million adults aged 20–79 had diabetes in 2024, projected to reach 853 million by 2050, while WHO estimated 830 million people in 2022. Comparisons should state the age groups, population denominators and diagnostic methods used</a:t>
            </a:r>
            <a:r>
              <a:rPr lang="en-GB" sz="1200" b="1" dirty="0">
                <a:solidFill>
                  <a:schemeClr val="tx1"/>
                </a:solidFill>
                <a:latin typeface="Arial" panose="020B0604020202020204" pitchFamily="34" charset="0"/>
                <a:cs typeface="Arial" panose="020B0604020202020204" pitchFamily="34" charset="0"/>
              </a:rPr>
              <a:t>. (</a:t>
            </a:r>
            <a:r>
              <a:rPr lang="en-GB" sz="1200" dirty="0">
                <a:solidFill>
                  <a:schemeClr val="tx1"/>
                </a:solidFill>
                <a:latin typeface="Arial" panose="020B0604020202020204" pitchFamily="34" charset="0"/>
                <a:cs typeface="Arial" panose="020B0604020202020204" pitchFamily="34" charset="0"/>
              </a:rPr>
              <a:t>Davis, W.A. et al. 2018)</a:t>
            </a:r>
            <a:r>
              <a:rPr lang="en-GB" sz="1200" b="1" dirty="0">
                <a:solidFill>
                  <a:schemeClr val="tx1"/>
                </a:solidFill>
                <a:latin typeface="Arial" panose="020B0604020202020204" pitchFamily="34" charset="0"/>
                <a:cs typeface="Arial" panose="020B0604020202020204" pitchFamily="34" charset="0"/>
              </a:rPr>
              <a:t> </a:t>
            </a:r>
          </a:p>
          <a:p>
            <a:pPr algn="ctr"/>
            <a:endParaRPr lang="en-GB" dirty="0"/>
          </a:p>
        </p:txBody>
      </p:sp>
      <p:pic>
        <p:nvPicPr>
          <p:cNvPr id="7" name="Graphic 6">
            <a:extLst>
              <a:ext uri="{FF2B5EF4-FFF2-40B4-BE49-F238E27FC236}">
                <a16:creationId xmlns:a16="http://schemas.microsoft.com/office/drawing/2014/main" id="{81F890EE-A111-1163-9211-B8CF7F86EF46}"/>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14400" y="1611740"/>
            <a:ext cx="4039264" cy="4585859"/>
          </a:xfrm>
          <a:prstGeom prst="rect">
            <a:avLst/>
          </a:prstGeom>
        </p:spPr>
      </p:pic>
      <p:sp>
        <p:nvSpPr>
          <p:cNvPr id="8" name="TextBox 7">
            <a:extLst>
              <a:ext uri="{FF2B5EF4-FFF2-40B4-BE49-F238E27FC236}">
                <a16:creationId xmlns:a16="http://schemas.microsoft.com/office/drawing/2014/main" id="{0BAA4580-FF96-BFAD-7179-651BD187FF2D}"/>
              </a:ext>
            </a:extLst>
          </p:cNvPr>
          <p:cNvSpPr txBox="1"/>
          <p:nvPr/>
        </p:nvSpPr>
        <p:spPr>
          <a:xfrm>
            <a:off x="1820848" y="6337189"/>
            <a:ext cx="2687541" cy="553998"/>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(Official Statistics,2025)</a:t>
            </a:r>
          </a:p>
          <a:p>
            <a:endParaRPr lang="en-GB" dirty="0"/>
          </a:p>
        </p:txBody>
      </p:sp>
    </p:spTree>
    <p:extLst>
      <p:ext uri="{BB962C8B-B14F-4D97-AF65-F5344CB8AC3E}">
        <p14:creationId xmlns:p14="http://schemas.microsoft.com/office/powerpoint/2010/main" val="29686118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FB676023-71AE-C934-DB81-66E4C55F85F3}"/>
              </a:ext>
            </a:extLst>
          </p:cNvPr>
          <p:cNvSpPr txBox="1"/>
          <p:nvPr/>
        </p:nvSpPr>
        <p:spPr>
          <a:xfrm>
            <a:off x="457200" y="721299"/>
            <a:ext cx="3689927" cy="1486906"/>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3200" b="1" kern="1200" dirty="0">
                <a:solidFill>
                  <a:schemeClr val="tx2"/>
                </a:solidFill>
                <a:latin typeface="+mj-lt"/>
                <a:ea typeface="+mj-ea"/>
                <a:cs typeface="+mj-cs"/>
              </a:rPr>
              <a:t>Diagnosis and Initial Assessment </a:t>
            </a:r>
          </a:p>
          <a:p>
            <a:pPr>
              <a:lnSpc>
                <a:spcPct val="90000"/>
              </a:lnSpc>
              <a:spcBef>
                <a:spcPct val="0"/>
              </a:spcBef>
              <a:spcAft>
                <a:spcPts val="600"/>
              </a:spcAft>
            </a:pPr>
            <a:endParaRPr lang="en-US" sz="3200" kern="1200" dirty="0">
              <a:solidFill>
                <a:schemeClr val="tx2"/>
              </a:solidFill>
              <a:latin typeface="+mj-lt"/>
              <a:ea typeface="+mj-ea"/>
              <a:cs typeface="+mj-cs"/>
            </a:endParaRPr>
          </a:p>
        </p:txBody>
      </p:sp>
      <p:sp>
        <p:nvSpPr>
          <p:cNvPr id="8" name="Rectangle: Top Corners One Rounded and One Snipped 7">
            <a:extLst>
              <a:ext uri="{FF2B5EF4-FFF2-40B4-BE49-F238E27FC236}">
                <a16:creationId xmlns:a16="http://schemas.microsoft.com/office/drawing/2014/main" id="{870EEAD3-847F-86A7-470D-FFEB021F78DA}"/>
              </a:ext>
            </a:extLst>
          </p:cNvPr>
          <p:cNvSpPr/>
          <p:nvPr/>
        </p:nvSpPr>
        <p:spPr>
          <a:xfrm>
            <a:off x="6003235" y="560567"/>
            <a:ext cx="5958619" cy="6297433"/>
          </a:xfrm>
          <a:prstGeom prst="snipRoundRect">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r>
              <a:rPr lang="en-GB" sz="1200" b="1" dirty="0">
                <a:solidFill>
                  <a:schemeClr val="tx1"/>
                </a:solidFill>
                <a:latin typeface="Arial" panose="020B0604020202020204" pitchFamily="34" charset="0"/>
                <a:cs typeface="Arial" panose="020B0604020202020204" pitchFamily="34" charset="0"/>
              </a:rPr>
              <a:t>Diagnostic Thresholds &amp; Initial Evaluation</a:t>
            </a: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Diagnose diabetes with fasting plasma glucose ≥7.0 mmol/L, HbA1c ≥48 mmol/mol (6.5%), or two-hour OGTT glucose ≥11.1 mmol/L; repeat testing on another day if asymptomatic. (Wang, Y. </a:t>
            </a:r>
            <a:r>
              <a:rPr lang="en-GB" sz="1200" i="1" dirty="0">
                <a:solidFill>
                  <a:schemeClr val="tx1"/>
                </a:solidFill>
                <a:latin typeface="Arial" panose="020B0604020202020204" pitchFamily="34" charset="0"/>
                <a:cs typeface="Arial" panose="020B0604020202020204" pitchFamily="34" charset="0"/>
              </a:rPr>
              <a:t>et al.</a:t>
            </a:r>
            <a:r>
              <a:rPr lang="en-GB" sz="1200" dirty="0">
                <a:solidFill>
                  <a:schemeClr val="tx1"/>
                </a:solidFill>
                <a:latin typeface="Arial" panose="020B0604020202020204" pitchFamily="34" charset="0"/>
                <a:cs typeface="Arial" panose="020B0604020202020204" pitchFamily="34" charset="0"/>
              </a:rPr>
              <a:t> (2026) </a:t>
            </a: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Do not rely solely on HbA1c in pregnancy, acute illness, abnormal red-cell turnover, rapidly worsening symptoms, or suspected type 1 diabetes. (Xue, X. et al. (2025) </a:t>
            </a:r>
          </a:p>
          <a:p>
            <a:pPr>
              <a:lnSpc>
                <a:spcPct val="150000"/>
              </a:lnSpc>
            </a:pPr>
            <a:r>
              <a:rPr lang="en-GB" sz="1200" b="1" dirty="0">
                <a:solidFill>
                  <a:schemeClr val="tx1"/>
                </a:solidFill>
                <a:latin typeface="Arial" panose="020B0604020202020204" pitchFamily="34" charset="0"/>
                <a:cs typeface="Arial" panose="020B0604020202020204" pitchFamily="34" charset="0"/>
              </a:rPr>
              <a:t>Initial Assessment</a:t>
            </a: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Assess glycaemia, acute risks, complications, cardiovascular–renal health, and the patient’s priorities. </a:t>
            </a: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Review symptoms, medications, family history, lifestyle, smoking, and psychological wellbeing; examine BMI/waist, blood pressure, feet, and relevant injection sites. (Cardoso</a:t>
            </a:r>
            <a:r>
              <a:rPr lang="en-GB" sz="1200" dirty="0">
                <a:latin typeface="Arial" panose="020B0604020202020204" pitchFamily="34" charset="0"/>
                <a:cs typeface="Arial" panose="020B0604020202020204" pitchFamily="34" charset="0"/>
              </a:rPr>
              <a:t>, </a:t>
            </a:r>
            <a:r>
              <a:rPr lang="en-GB" sz="1200" dirty="0">
                <a:solidFill>
                  <a:schemeClr val="tx1"/>
                </a:solidFill>
                <a:latin typeface="Arial" panose="020B0604020202020204" pitchFamily="34" charset="0"/>
                <a:cs typeface="Arial" panose="020B0604020202020204" pitchFamily="34" charset="0"/>
              </a:rPr>
              <a:t>C.R.L. et al. (2018) </a:t>
            </a: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Check HbA1c, eGFR, urinary albumin-to-creatinine ratio, lipids, and liver function when indicated; confirm retinopathy screening and evaluate cardiovascular disease, heart failure, chronic kidney disease, and atypical diabetes. (Zhang, D., Shi, L. and Wang, et al. 2026)</a:t>
            </a:r>
          </a:p>
          <a:p>
            <a:pPr lvl="0">
              <a:lnSpc>
                <a:spcPct val="150000"/>
              </a:lnSpc>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endParaRPr>
          </a:p>
        </p:txBody>
      </p:sp>
      <p:pic>
        <p:nvPicPr>
          <p:cNvPr id="9" name="Picture 8">
            <a:extLst>
              <a:ext uri="{FF2B5EF4-FFF2-40B4-BE49-F238E27FC236}">
                <a16:creationId xmlns:a16="http://schemas.microsoft.com/office/drawing/2014/main" id="{FCB2C4F1-883C-88FC-6D9D-E3ABFCF86595}"/>
              </a:ext>
            </a:extLst>
          </p:cNvPr>
          <p:cNvPicPr>
            <a:picLocks noChangeAspect="1"/>
          </p:cNvPicPr>
          <p:nvPr/>
        </p:nvPicPr>
        <p:blipFill>
          <a:blip r:embed="rId2"/>
          <a:stretch>
            <a:fillRect/>
          </a:stretch>
        </p:blipFill>
        <p:spPr>
          <a:xfrm>
            <a:off x="101599" y="2452642"/>
            <a:ext cx="5709921" cy="3684059"/>
          </a:xfrm>
          <a:prstGeom prst="rect">
            <a:avLst/>
          </a:prstGeom>
        </p:spPr>
      </p:pic>
      <p:sp>
        <p:nvSpPr>
          <p:cNvPr id="10" name="TextBox 9">
            <a:extLst>
              <a:ext uri="{FF2B5EF4-FFF2-40B4-BE49-F238E27FC236}">
                <a16:creationId xmlns:a16="http://schemas.microsoft.com/office/drawing/2014/main" id="{E1969D51-B1AD-02CD-B5B4-773F4A0DDC8A}"/>
              </a:ext>
            </a:extLst>
          </p:cNvPr>
          <p:cNvSpPr txBox="1"/>
          <p:nvPr/>
        </p:nvSpPr>
        <p:spPr>
          <a:xfrm>
            <a:off x="721360" y="6136701"/>
            <a:ext cx="4978400" cy="369332"/>
          </a:xfrm>
          <a:prstGeom prst="rect">
            <a:avLst/>
          </a:prstGeom>
          <a:noFill/>
        </p:spPr>
        <p:txBody>
          <a:bodyPr wrap="square" rtlCol="0">
            <a:spAutoFit/>
          </a:bodyPr>
          <a:lstStyle/>
          <a:p>
            <a:r>
              <a:rPr lang="en-GB" dirty="0"/>
              <a:t>(</a:t>
            </a:r>
            <a:r>
              <a:rPr lang="en-GB" sz="1200" u="sng" dirty="0">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Diseases &amp; Disorders</a:t>
            </a:r>
            <a:r>
              <a:rPr lang="en-GB" sz="1200" u="sng" dirty="0">
                <a:latin typeface="Arial" panose="020B0604020202020204" pitchFamily="34" charset="0"/>
                <a:cs typeface="Arial" panose="020B0604020202020204" pitchFamily="34" charset="0"/>
              </a:rPr>
              <a:t> </a:t>
            </a:r>
            <a:r>
              <a:rPr lang="en-GB" sz="1200" b="1" dirty="0">
                <a:latin typeface="Arial" panose="020B0604020202020204" pitchFamily="34" charset="0"/>
                <a:cs typeface="Arial" panose="020B0604020202020204" pitchFamily="34" charset="0"/>
              </a:rPr>
              <a:t>2019</a:t>
            </a:r>
            <a:r>
              <a:rPr lang="en-GB" dirty="0"/>
              <a:t>)</a:t>
            </a:r>
          </a:p>
        </p:txBody>
      </p:sp>
    </p:spTree>
    <p:extLst>
      <p:ext uri="{BB962C8B-B14F-4D97-AF65-F5344CB8AC3E}">
        <p14:creationId xmlns:p14="http://schemas.microsoft.com/office/powerpoint/2010/main" val="32142456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EE9FF60F-7963-A1C6-95CC-FC481AB631DA}"/>
              </a:ext>
            </a:extLst>
          </p:cNvPr>
          <p:cNvSpPr txBox="1"/>
          <p:nvPr/>
        </p:nvSpPr>
        <p:spPr>
          <a:xfrm>
            <a:off x="5470496" y="147098"/>
            <a:ext cx="6721503" cy="1489677"/>
          </a:xfrm>
          <a:prstGeom prst="rect">
            <a:avLst/>
          </a:prstGeom>
        </p:spPr>
        <p:txBody>
          <a:bodyPr vert="horz" lIns="91440" tIns="45720" rIns="91440" bIns="45720" rtlCol="0" anchor="t">
            <a:normAutofit fontScale="92500" lnSpcReduction="20000"/>
          </a:bodyPr>
          <a:lstStyle/>
          <a:p>
            <a:pPr>
              <a:lnSpc>
                <a:spcPct val="90000"/>
              </a:lnSpc>
              <a:spcBef>
                <a:spcPct val="0"/>
              </a:spcBef>
              <a:spcAft>
                <a:spcPts val="600"/>
              </a:spcAft>
            </a:pPr>
            <a:r>
              <a:rPr lang="en-US" sz="4300" b="1" kern="1200" dirty="0">
                <a:solidFill>
                  <a:schemeClr val="tx2"/>
                </a:solidFill>
                <a:latin typeface="+mj-lt"/>
                <a:ea typeface="+mj-ea"/>
                <a:cs typeface="+mj-cs"/>
              </a:rPr>
              <a:t>Management starts with person-</a:t>
            </a:r>
            <a:r>
              <a:rPr lang="en-US" sz="4300" b="1" kern="1200" dirty="0" err="1">
                <a:solidFill>
                  <a:schemeClr val="tx2"/>
                </a:solidFill>
                <a:latin typeface="+mj-lt"/>
                <a:ea typeface="+mj-ea"/>
                <a:cs typeface="+mj-cs"/>
              </a:rPr>
              <a:t>centred</a:t>
            </a:r>
            <a:r>
              <a:rPr lang="en-US" sz="4300" b="1" kern="1200" dirty="0">
                <a:solidFill>
                  <a:schemeClr val="tx2"/>
                </a:solidFill>
                <a:latin typeface="+mj-lt"/>
                <a:ea typeface="+mj-ea"/>
                <a:cs typeface="+mj-cs"/>
              </a:rPr>
              <a:t> goals</a:t>
            </a:r>
          </a:p>
        </p:txBody>
      </p:sp>
      <p:sp>
        <p:nvSpPr>
          <p:cNvPr id="8" name="Rectangle: Diagonal Corners Snipped 7">
            <a:extLst>
              <a:ext uri="{FF2B5EF4-FFF2-40B4-BE49-F238E27FC236}">
                <a16:creationId xmlns:a16="http://schemas.microsoft.com/office/drawing/2014/main" id="{813F9278-902A-EE72-EB26-8643BD8367DD}"/>
              </a:ext>
            </a:extLst>
          </p:cNvPr>
          <p:cNvSpPr/>
          <p:nvPr/>
        </p:nvSpPr>
        <p:spPr>
          <a:xfrm>
            <a:off x="147700" y="437322"/>
            <a:ext cx="4921856" cy="6217920"/>
          </a:xfrm>
          <a:prstGeom prst="snip2DiagRect">
            <a:avLst>
              <a:gd name="adj1" fmla="val 7025"/>
              <a:gd name="adj2" fmla="val 17549"/>
            </a:avLst>
          </a:prstGeom>
          <a:solidFill>
            <a:schemeClr val="tx1">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nSpc>
                <a:spcPct val="150000"/>
              </a:lnSpc>
            </a:pPr>
            <a:endParaRPr lang="en-GB" sz="1200" b="1" dirty="0">
              <a:solidFill>
                <a:schemeClr val="tx1"/>
              </a:solidFill>
              <a:latin typeface="Arial" panose="020B0604020202020204" pitchFamily="34" charset="0"/>
              <a:cs typeface="Arial" panose="020B0604020202020204" pitchFamily="34" charset="0"/>
            </a:endParaRPr>
          </a:p>
          <a:p>
            <a:pPr lvl="0">
              <a:lnSpc>
                <a:spcPct val="150000"/>
              </a:lnSpc>
            </a:pPr>
            <a:endParaRPr lang="en-GB" sz="1200" b="1" dirty="0">
              <a:solidFill>
                <a:schemeClr val="tx1"/>
              </a:solidFill>
              <a:latin typeface="Arial" panose="020B0604020202020204" pitchFamily="34" charset="0"/>
              <a:cs typeface="Arial" panose="020B0604020202020204" pitchFamily="34" charset="0"/>
            </a:endParaRPr>
          </a:p>
          <a:p>
            <a:pPr lvl="0">
              <a:lnSpc>
                <a:spcPct val="150000"/>
              </a:lnSpc>
            </a:pPr>
            <a:endParaRPr lang="en-GB" sz="1200" b="1" dirty="0">
              <a:solidFill>
                <a:schemeClr val="tx1"/>
              </a:solidFill>
              <a:latin typeface="Arial" panose="020B0604020202020204" pitchFamily="34" charset="0"/>
              <a:cs typeface="Arial" panose="020B0604020202020204" pitchFamily="34" charset="0"/>
            </a:endParaRPr>
          </a:p>
          <a:p>
            <a:pPr lvl="0">
              <a:lnSpc>
                <a:spcPct val="150000"/>
              </a:lnSpc>
            </a:pPr>
            <a:endParaRPr lang="en-GB" sz="1200" b="1" dirty="0">
              <a:solidFill>
                <a:schemeClr val="tx1"/>
              </a:solidFill>
              <a:latin typeface="Arial" panose="020B0604020202020204" pitchFamily="34" charset="0"/>
              <a:cs typeface="Arial" panose="020B0604020202020204" pitchFamily="34" charset="0"/>
            </a:endParaRPr>
          </a:p>
          <a:p>
            <a:pPr lvl="0">
              <a:lnSpc>
                <a:spcPct val="150000"/>
              </a:lnSpc>
            </a:pPr>
            <a:endParaRPr lang="en-GB" sz="1200" b="1" dirty="0">
              <a:solidFill>
                <a:schemeClr val="tx1"/>
              </a:solidFill>
              <a:latin typeface="Arial" panose="020B0604020202020204" pitchFamily="34" charset="0"/>
              <a:cs typeface="Arial" panose="020B0604020202020204" pitchFamily="34" charset="0"/>
            </a:endParaRPr>
          </a:p>
          <a:p>
            <a:pPr lvl="0">
              <a:lnSpc>
                <a:spcPct val="150000"/>
              </a:lnSpc>
            </a:pPr>
            <a:endParaRPr lang="en-GB" sz="1200" b="1" dirty="0">
              <a:solidFill>
                <a:schemeClr val="tx1"/>
              </a:solidFill>
              <a:latin typeface="Arial" panose="020B0604020202020204" pitchFamily="34" charset="0"/>
              <a:cs typeface="Arial" panose="020B0604020202020204" pitchFamily="34" charset="0"/>
            </a:endParaRPr>
          </a:p>
          <a:p>
            <a:pPr lvl="0">
              <a:lnSpc>
                <a:spcPct val="150000"/>
              </a:lnSpc>
            </a:pPr>
            <a:endParaRPr lang="en-GB" sz="1200" b="1" dirty="0">
              <a:solidFill>
                <a:schemeClr val="tx1"/>
              </a:solidFill>
              <a:latin typeface="Arial" panose="020B0604020202020204" pitchFamily="34" charset="0"/>
              <a:cs typeface="Arial" panose="020B0604020202020204" pitchFamily="34" charset="0"/>
            </a:endParaRPr>
          </a:p>
          <a:p>
            <a:pPr lvl="0">
              <a:lnSpc>
                <a:spcPct val="150000"/>
              </a:lnSpc>
            </a:pPr>
            <a:endParaRPr lang="en-GB" sz="1200" b="1" dirty="0">
              <a:solidFill>
                <a:schemeClr val="tx1"/>
              </a:solidFill>
              <a:latin typeface="Arial" panose="020B0604020202020204" pitchFamily="34" charset="0"/>
              <a:cs typeface="Arial" panose="020B0604020202020204" pitchFamily="34" charset="0"/>
            </a:endParaRPr>
          </a:p>
          <a:p>
            <a:pPr lvl="0">
              <a:lnSpc>
                <a:spcPct val="150000"/>
              </a:lnSpc>
            </a:pPr>
            <a:endParaRPr lang="en-GB" sz="1200" b="1" dirty="0">
              <a:solidFill>
                <a:schemeClr val="tx1"/>
              </a:solidFill>
              <a:latin typeface="Arial" panose="020B0604020202020204" pitchFamily="34" charset="0"/>
              <a:cs typeface="Arial" panose="020B0604020202020204" pitchFamily="34" charset="0"/>
            </a:endParaRPr>
          </a:p>
          <a:p>
            <a:pPr lvl="0">
              <a:lnSpc>
                <a:spcPct val="150000"/>
              </a:lnSpc>
            </a:pPr>
            <a:endParaRPr lang="en-GB" sz="1200" b="1" dirty="0">
              <a:solidFill>
                <a:schemeClr val="tx1"/>
              </a:solidFill>
              <a:latin typeface="Arial" panose="020B0604020202020204" pitchFamily="34" charset="0"/>
              <a:cs typeface="Arial" panose="020B0604020202020204" pitchFamily="34" charset="0"/>
            </a:endParaRPr>
          </a:p>
          <a:p>
            <a:pPr lvl="0">
              <a:lnSpc>
                <a:spcPct val="150000"/>
              </a:lnSpc>
            </a:pPr>
            <a:endParaRPr lang="en-GB" sz="1200" b="1" dirty="0">
              <a:solidFill>
                <a:schemeClr val="tx1"/>
              </a:solidFill>
              <a:latin typeface="Arial" panose="020B0604020202020204" pitchFamily="34" charset="0"/>
              <a:cs typeface="Arial" panose="020B0604020202020204" pitchFamily="34" charset="0"/>
            </a:endParaRPr>
          </a:p>
          <a:p>
            <a:pPr lvl="0">
              <a:lnSpc>
                <a:spcPct val="150000"/>
              </a:lnSpc>
            </a:pPr>
            <a:endParaRPr lang="en-GB" sz="1200" b="1" dirty="0">
              <a:solidFill>
                <a:schemeClr val="tx1"/>
              </a:solidFill>
              <a:latin typeface="Arial" panose="020B0604020202020204" pitchFamily="34" charset="0"/>
              <a:cs typeface="Arial" panose="020B0604020202020204" pitchFamily="34" charset="0"/>
            </a:endParaRPr>
          </a:p>
          <a:p>
            <a:pPr lvl="0">
              <a:lnSpc>
                <a:spcPct val="150000"/>
              </a:lnSpc>
            </a:pPr>
            <a:endParaRPr lang="en-GB" sz="1200" b="1" dirty="0">
              <a:solidFill>
                <a:schemeClr val="tx1"/>
              </a:solidFill>
              <a:latin typeface="Arial" panose="020B0604020202020204" pitchFamily="34" charset="0"/>
              <a:cs typeface="Arial" panose="020B0604020202020204" pitchFamily="34" charset="0"/>
            </a:endParaRPr>
          </a:p>
          <a:p>
            <a:pPr lvl="0">
              <a:lnSpc>
                <a:spcPct val="150000"/>
              </a:lnSpc>
            </a:pPr>
            <a:endParaRPr lang="en-GB" sz="1200" b="1" dirty="0">
              <a:solidFill>
                <a:schemeClr val="tx1"/>
              </a:solidFill>
              <a:latin typeface="Arial" panose="020B0604020202020204" pitchFamily="34" charset="0"/>
              <a:cs typeface="Arial" panose="020B0604020202020204" pitchFamily="34" charset="0"/>
            </a:endParaRPr>
          </a:p>
          <a:p>
            <a:pPr lvl="0">
              <a:lnSpc>
                <a:spcPct val="150000"/>
              </a:lnSpc>
            </a:pPr>
            <a:endParaRPr lang="en-GB" sz="1200" b="1" dirty="0">
              <a:solidFill>
                <a:schemeClr val="tx1"/>
              </a:solidFill>
              <a:latin typeface="Arial" panose="020B0604020202020204" pitchFamily="34" charset="0"/>
              <a:cs typeface="Arial" panose="020B0604020202020204" pitchFamily="34" charset="0"/>
            </a:endParaRPr>
          </a:p>
          <a:p>
            <a:pPr lvl="0">
              <a:lnSpc>
                <a:spcPct val="150000"/>
              </a:lnSpc>
            </a:pPr>
            <a:endParaRPr lang="en-GB" sz="1200" b="1" dirty="0">
              <a:solidFill>
                <a:schemeClr val="tx1"/>
              </a:solidFill>
              <a:latin typeface="Arial" panose="020B0604020202020204" pitchFamily="34" charset="0"/>
              <a:cs typeface="Arial" panose="020B0604020202020204" pitchFamily="34" charset="0"/>
            </a:endParaRPr>
          </a:p>
          <a:p>
            <a:pPr lvl="0">
              <a:lnSpc>
                <a:spcPct val="150000"/>
              </a:lnSpc>
            </a:pPr>
            <a:endParaRPr lang="en-GB" sz="1200" b="1" dirty="0">
              <a:solidFill>
                <a:schemeClr val="tx1"/>
              </a:solidFill>
              <a:latin typeface="Arial" panose="020B0604020202020204" pitchFamily="34" charset="0"/>
              <a:cs typeface="Arial" panose="020B0604020202020204" pitchFamily="34" charset="0"/>
            </a:endParaRPr>
          </a:p>
          <a:p>
            <a:pPr lvl="0">
              <a:lnSpc>
                <a:spcPct val="150000"/>
              </a:lnSpc>
            </a:pPr>
            <a:endParaRPr lang="en-GB" sz="1200" b="1" dirty="0">
              <a:solidFill>
                <a:schemeClr val="tx1"/>
              </a:solidFill>
              <a:latin typeface="Arial" panose="020B0604020202020204" pitchFamily="34" charset="0"/>
              <a:cs typeface="Arial" panose="020B0604020202020204" pitchFamily="34" charset="0"/>
            </a:endParaRPr>
          </a:p>
          <a:p>
            <a:pPr lvl="0">
              <a:lnSpc>
                <a:spcPct val="150000"/>
              </a:lnSpc>
            </a:pPr>
            <a:endParaRPr lang="en-GB" sz="1200" b="1"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lvl="0">
              <a:lnSpc>
                <a:spcPct val="150000"/>
              </a:lnSpc>
            </a:pPr>
            <a:endParaRPr lang="en-GB" sz="1200" dirty="0">
              <a:solidFill>
                <a:schemeClr val="tx1"/>
              </a:solidFill>
              <a:latin typeface="Arial" panose="020B0604020202020204" pitchFamily="34" charset="0"/>
              <a:cs typeface="Arial" panose="020B0604020202020204" pitchFamily="34" charset="0"/>
            </a:endParaRPr>
          </a:p>
          <a:p>
            <a:pPr lvl="0">
              <a:lnSpc>
                <a:spcPct val="150000"/>
              </a:lnSpc>
            </a:pPr>
            <a:r>
              <a:rPr lang="en-GB" sz="1200" dirty="0">
                <a:solidFill>
                  <a:schemeClr val="tx1"/>
                </a:solidFill>
                <a:latin typeface="Arial" panose="020B0604020202020204" pitchFamily="34" charset="0"/>
                <a:cs typeface="Arial" panose="020B0604020202020204" pitchFamily="34" charset="0"/>
              </a:rPr>
              <a:t>Explore priorities, frailty, life expectancy, </a:t>
            </a:r>
          </a:p>
          <a:p>
            <a:pPr lvl="0">
              <a:lnSpc>
                <a:spcPct val="150000"/>
              </a:lnSpc>
            </a:pPr>
            <a:r>
              <a:rPr lang="en-GB" sz="1200" dirty="0">
                <a:solidFill>
                  <a:schemeClr val="tx1"/>
                </a:solidFill>
                <a:latin typeface="Arial" panose="020B0604020202020204" pitchFamily="34" charset="0"/>
                <a:cs typeface="Arial" panose="020B0604020202020204" pitchFamily="34" charset="0"/>
              </a:rPr>
              <a:t> Explore priorities, frailty, life expectancy, treatment burden, and health literacy; assess HbA1c, cardiovascular and kidney disease, heart failure, weight, and hypoglycaemia risk. (McCoy, R.G. et al. 2020) </a:t>
            </a:r>
          </a:p>
          <a:p>
            <a:pPr lvl="0">
              <a:lnSpc>
                <a:spcPct val="150000"/>
              </a:lnSpc>
            </a:pPr>
            <a:endParaRPr lang="en-GB" sz="1200" dirty="0">
              <a:solidFill>
                <a:schemeClr val="tx1"/>
              </a:solidFill>
              <a:latin typeface="Arial" panose="020B0604020202020204" pitchFamily="34" charset="0"/>
              <a:cs typeface="Arial" panose="020B0604020202020204" pitchFamily="34" charset="0"/>
            </a:endParaRPr>
          </a:p>
          <a:p>
            <a:pPr lvl="0">
              <a:lnSpc>
                <a:spcPct val="150000"/>
              </a:lnSpc>
            </a:pPr>
            <a:r>
              <a:rPr lang="en-GB" sz="1200" b="1" dirty="0">
                <a:solidFill>
                  <a:schemeClr val="tx1"/>
                </a:solidFill>
                <a:latin typeface="Arial" panose="020B0604020202020204" pitchFamily="34" charset="0"/>
                <a:cs typeface="Arial" panose="020B0604020202020204" pitchFamily="34" charset="0"/>
              </a:rPr>
              <a:t>Agre</a:t>
            </a: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Use shared decision-making to set personalised HbA1c and broader risk-factor goals. (Brockamp, C. et al. (2023) </a:t>
            </a:r>
          </a:p>
          <a:p>
            <a:pPr lvl="0">
              <a:lnSpc>
                <a:spcPct val="150000"/>
              </a:lnSpc>
            </a:pPr>
            <a:r>
              <a:rPr lang="en-GB" sz="1200" dirty="0">
                <a:solidFill>
                  <a:schemeClr val="tx1"/>
                </a:solidFill>
                <a:latin typeface="Arial" panose="020B0604020202020204" pitchFamily="34" charset="0"/>
                <a:cs typeface="Arial" panose="020B0604020202020204" pitchFamily="34" charset="0"/>
              </a:rPr>
              <a:t> </a:t>
            </a:r>
            <a:r>
              <a:rPr lang="en-GB" sz="1200" b="1" dirty="0">
                <a:solidFill>
                  <a:schemeClr val="tx1"/>
                </a:solidFill>
                <a:latin typeface="Arial" panose="020B0604020202020204" pitchFamily="34" charset="0"/>
                <a:cs typeface="Arial" panose="020B0604020202020204" pitchFamily="34" charset="0"/>
              </a:rPr>
              <a:t>Treat</a:t>
            </a: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 Integrate lifestyle support and cardiovascular–renal protection with glucose-lowering medicines, balancing benefits, safety, and preferences. (Bain,</a:t>
            </a:r>
            <a:r>
              <a:rPr lang="en-GB" sz="1200" dirty="0">
                <a:latin typeface="Arial" panose="020B0604020202020204" pitchFamily="34" charset="0"/>
                <a:cs typeface="Arial" panose="020B0604020202020204" pitchFamily="34" charset="0"/>
              </a:rPr>
              <a:t> </a:t>
            </a:r>
            <a:r>
              <a:rPr lang="en-GB" sz="1200" dirty="0">
                <a:solidFill>
                  <a:schemeClr val="tx1"/>
                </a:solidFill>
                <a:latin typeface="Arial" panose="020B0604020202020204" pitchFamily="34" charset="0"/>
                <a:cs typeface="Arial" panose="020B0604020202020204" pitchFamily="34" charset="0"/>
              </a:rPr>
              <a:t>S.C. </a:t>
            </a:r>
            <a:r>
              <a:rPr lang="en-GB" sz="1200" i="1" dirty="0">
                <a:solidFill>
                  <a:schemeClr val="tx1"/>
                </a:solidFill>
                <a:latin typeface="Arial" panose="020B0604020202020204" pitchFamily="34" charset="0"/>
                <a:cs typeface="Arial" panose="020B0604020202020204" pitchFamily="34" charset="0"/>
              </a:rPr>
              <a:t>et al. 2016</a:t>
            </a:r>
            <a:r>
              <a:rPr lang="en-GB" sz="1200" dirty="0">
                <a:solidFill>
                  <a:schemeClr val="tx1"/>
                </a:solidFill>
                <a:latin typeface="Arial" panose="020B0604020202020204" pitchFamily="34" charset="0"/>
                <a:cs typeface="Arial" panose="020B0604020202020204" pitchFamily="34" charset="0"/>
              </a:rPr>
              <a:t>) </a:t>
            </a:r>
          </a:p>
          <a:p>
            <a:pPr lvl="0">
              <a:lnSpc>
                <a:spcPct val="150000"/>
              </a:lnSpc>
            </a:pPr>
            <a:endParaRPr lang="en-GB" sz="1200" dirty="0">
              <a:solidFill>
                <a:schemeClr val="tx1"/>
              </a:solidFill>
              <a:latin typeface="Arial" panose="020B0604020202020204" pitchFamily="34" charset="0"/>
              <a:cs typeface="Arial" panose="020B0604020202020204" pitchFamily="34" charset="0"/>
            </a:endParaRPr>
          </a:p>
          <a:p>
            <a:pPr lvl="0">
              <a:lnSpc>
                <a:spcPct val="150000"/>
              </a:lnSpc>
            </a:pPr>
            <a:r>
              <a:rPr lang="en-GB" sz="1200" b="1" dirty="0">
                <a:solidFill>
                  <a:schemeClr val="tx1"/>
                </a:solidFill>
                <a:latin typeface="Arial" panose="020B0604020202020204" pitchFamily="34" charset="0"/>
                <a:cs typeface="Arial" panose="020B0604020202020204" pitchFamily="34" charset="0"/>
              </a:rPr>
              <a:t>Review, educate and reassess:</a:t>
            </a: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Monitor response, side effects, adherence, and complications; provide structured education and revisit goals as health or priorities change. (Bartlett Ellis, R.J., Haase, J.E. et al. 2023) </a:t>
            </a: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lvl="0">
              <a:lnSpc>
                <a:spcPct val="150000"/>
              </a:lnSpc>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algn="ctr"/>
            <a:endParaRPr lang="en-GB" dirty="0"/>
          </a:p>
        </p:txBody>
      </p:sp>
      <p:sp>
        <p:nvSpPr>
          <p:cNvPr id="10" name="TextBox 9">
            <a:extLst>
              <a:ext uri="{FF2B5EF4-FFF2-40B4-BE49-F238E27FC236}">
                <a16:creationId xmlns:a16="http://schemas.microsoft.com/office/drawing/2014/main" id="{DDD670AC-60F0-46C6-510A-BD9E8B4036C3}"/>
              </a:ext>
            </a:extLst>
          </p:cNvPr>
          <p:cNvSpPr txBox="1"/>
          <p:nvPr/>
        </p:nvSpPr>
        <p:spPr>
          <a:xfrm>
            <a:off x="914400" y="145961"/>
            <a:ext cx="3069203" cy="646331"/>
          </a:xfrm>
          <a:prstGeom prst="rect">
            <a:avLst/>
          </a:prstGeom>
          <a:noFill/>
        </p:spPr>
        <p:txBody>
          <a:bodyPr wrap="square" rtlCol="0">
            <a:spAutoFit/>
          </a:bodyPr>
          <a:lstStyle/>
          <a:p>
            <a:r>
              <a:rPr lang="en-GB" sz="1400" b="1" dirty="0">
                <a:latin typeface="Arial" panose="020B0604020202020204" pitchFamily="34" charset="0"/>
                <a:cs typeface="Arial" panose="020B0604020202020204" pitchFamily="34" charset="0"/>
              </a:rPr>
              <a:t>Understand and assess</a:t>
            </a:r>
            <a:r>
              <a:rPr lang="en-GB" b="1" dirty="0">
                <a:latin typeface="Arial" panose="020B0604020202020204" pitchFamily="34" charset="0"/>
                <a:cs typeface="Arial" panose="020B0604020202020204" pitchFamily="34" charset="0"/>
              </a:rPr>
              <a:t>:</a:t>
            </a:r>
          </a:p>
          <a:p>
            <a:endParaRPr lang="en-GB" dirty="0"/>
          </a:p>
        </p:txBody>
      </p:sp>
      <p:pic>
        <p:nvPicPr>
          <p:cNvPr id="13" name="Picture 12">
            <a:extLst>
              <a:ext uri="{FF2B5EF4-FFF2-40B4-BE49-F238E27FC236}">
                <a16:creationId xmlns:a16="http://schemas.microsoft.com/office/drawing/2014/main" id="{7C56CA1E-6D13-E8E0-23C5-9D97339C4977}"/>
              </a:ext>
            </a:extLst>
          </p:cNvPr>
          <p:cNvPicPr>
            <a:picLocks noChangeAspect="1"/>
          </p:cNvPicPr>
          <p:nvPr/>
        </p:nvPicPr>
        <p:blipFill>
          <a:blip r:embed="rId2"/>
          <a:stretch>
            <a:fillRect/>
          </a:stretch>
        </p:blipFill>
        <p:spPr>
          <a:xfrm>
            <a:off x="5128591" y="2073521"/>
            <a:ext cx="6444662" cy="3786589"/>
          </a:xfrm>
          <a:prstGeom prst="rect">
            <a:avLst/>
          </a:prstGeom>
        </p:spPr>
      </p:pic>
      <p:sp>
        <p:nvSpPr>
          <p:cNvPr id="14" name="TextBox 13">
            <a:extLst>
              <a:ext uri="{FF2B5EF4-FFF2-40B4-BE49-F238E27FC236}">
                <a16:creationId xmlns:a16="http://schemas.microsoft.com/office/drawing/2014/main" id="{359093B9-2036-E929-781B-880F6CC07BD3}"/>
              </a:ext>
            </a:extLst>
          </p:cNvPr>
          <p:cNvSpPr txBox="1"/>
          <p:nvPr/>
        </p:nvSpPr>
        <p:spPr>
          <a:xfrm>
            <a:off x="7122445" y="6101244"/>
            <a:ext cx="2180581" cy="553998"/>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(Willis RGN, 2026)</a:t>
            </a:r>
          </a:p>
          <a:p>
            <a:endParaRPr lang="en-GB" dirty="0"/>
          </a:p>
        </p:txBody>
      </p:sp>
    </p:spTree>
    <p:extLst>
      <p:ext uri="{BB962C8B-B14F-4D97-AF65-F5344CB8AC3E}">
        <p14:creationId xmlns:p14="http://schemas.microsoft.com/office/powerpoint/2010/main" val="31994138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F8A8D9E-C6E4-EAC7-568C-7E4861A54014}"/>
              </a:ext>
            </a:extLst>
          </p:cNvPr>
          <p:cNvSpPr txBox="1"/>
          <p:nvPr/>
        </p:nvSpPr>
        <p:spPr>
          <a:xfrm>
            <a:off x="119270" y="166976"/>
            <a:ext cx="4349363" cy="2051437"/>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2200" b="1" kern="1200" dirty="0">
                <a:solidFill>
                  <a:schemeClr val="tx2"/>
                </a:solidFill>
                <a:latin typeface="+mj-lt"/>
                <a:ea typeface="+mj-ea"/>
                <a:cs typeface="+mj-cs"/>
              </a:rPr>
              <a:t>Integrated frameworks turn guidelines into reliable practice</a:t>
            </a:r>
          </a:p>
          <a:p>
            <a:pPr>
              <a:lnSpc>
                <a:spcPct val="90000"/>
              </a:lnSpc>
              <a:spcBef>
                <a:spcPct val="0"/>
              </a:spcBef>
              <a:spcAft>
                <a:spcPts val="600"/>
              </a:spcAft>
            </a:pPr>
            <a:endParaRPr lang="en-US" sz="2200" kern="1200" dirty="0">
              <a:solidFill>
                <a:schemeClr val="tx2"/>
              </a:solidFill>
              <a:latin typeface="+mj-lt"/>
              <a:ea typeface="+mj-ea"/>
              <a:cs typeface="+mj-cs"/>
            </a:endParaRPr>
          </a:p>
        </p:txBody>
      </p:sp>
      <p:sp>
        <p:nvSpPr>
          <p:cNvPr id="8" name="Rectangle: Diagonal Corners Rounded 7">
            <a:extLst>
              <a:ext uri="{FF2B5EF4-FFF2-40B4-BE49-F238E27FC236}">
                <a16:creationId xmlns:a16="http://schemas.microsoft.com/office/drawing/2014/main" id="{C8A7E3B5-3011-27C6-4A1C-0AB26F24AEAD}"/>
              </a:ext>
            </a:extLst>
          </p:cNvPr>
          <p:cNvSpPr/>
          <p:nvPr/>
        </p:nvSpPr>
        <p:spPr>
          <a:xfrm>
            <a:off x="4468633" y="652007"/>
            <a:ext cx="5239911" cy="6039017"/>
          </a:xfrm>
          <a:prstGeom prst="round2Diag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nSpc>
                <a:spcPct val="90000"/>
              </a:lnSpc>
              <a:spcBef>
                <a:spcPts val="1000"/>
              </a:spcBef>
              <a:buClr>
                <a:schemeClr val="accent1"/>
              </a:buClr>
            </a:pPr>
            <a:endParaRPr lang="en-US" sz="1200" b="1" dirty="0">
              <a:solidFill>
                <a:schemeClr val="tx1">
                  <a:lumMod val="75000"/>
                  <a:lumOff val="25000"/>
                </a:schemeClr>
              </a:solidFill>
              <a:latin typeface="Arial" panose="020B0604020202020204" pitchFamily="34" charset="0"/>
              <a:cs typeface="Arial" panose="020B0604020202020204" pitchFamily="34" charset="0"/>
            </a:endParaRPr>
          </a:p>
          <a:p>
            <a:pPr lvl="0">
              <a:lnSpc>
                <a:spcPct val="90000"/>
              </a:lnSpc>
              <a:spcBef>
                <a:spcPts val="1000"/>
              </a:spcBef>
              <a:buClr>
                <a:schemeClr val="accent1"/>
              </a:buClr>
            </a:pPr>
            <a:endParaRPr lang="en-US" sz="1200" b="1" dirty="0">
              <a:solidFill>
                <a:schemeClr val="tx1">
                  <a:lumMod val="75000"/>
                  <a:lumOff val="25000"/>
                </a:schemeClr>
              </a:solidFill>
              <a:latin typeface="Arial" panose="020B0604020202020204" pitchFamily="34" charset="0"/>
              <a:cs typeface="Arial" panose="020B0604020202020204" pitchFamily="34" charset="0"/>
            </a:endParaRPr>
          </a:p>
          <a:p>
            <a:pPr lvl="0">
              <a:lnSpc>
                <a:spcPct val="90000"/>
              </a:lnSpc>
              <a:spcBef>
                <a:spcPts val="1000"/>
              </a:spcBef>
              <a:buClr>
                <a:schemeClr val="accent1"/>
              </a:buClr>
            </a:pPr>
            <a:endParaRPr lang="en-US" sz="1200" b="1" dirty="0">
              <a:solidFill>
                <a:schemeClr val="tx1">
                  <a:lumMod val="75000"/>
                  <a:lumOff val="25000"/>
                </a:schemeClr>
              </a:solidFill>
              <a:latin typeface="Arial" panose="020B0604020202020204" pitchFamily="34" charset="0"/>
              <a:cs typeface="Arial" panose="020B0604020202020204" pitchFamily="34" charset="0"/>
            </a:endParaRPr>
          </a:p>
          <a:p>
            <a:pPr lvl="0">
              <a:lnSpc>
                <a:spcPct val="90000"/>
              </a:lnSpc>
              <a:spcBef>
                <a:spcPts val="1000"/>
              </a:spcBef>
              <a:buClr>
                <a:schemeClr val="accent1"/>
              </a:buClr>
            </a:pPr>
            <a:endParaRPr lang="en-US" sz="1200" b="1" dirty="0">
              <a:solidFill>
                <a:schemeClr val="tx1">
                  <a:lumMod val="75000"/>
                  <a:lumOff val="25000"/>
                </a:schemeClr>
              </a:solidFill>
              <a:latin typeface="Arial" panose="020B0604020202020204" pitchFamily="34" charset="0"/>
              <a:cs typeface="Arial" panose="020B0604020202020204" pitchFamily="34" charset="0"/>
            </a:endParaRPr>
          </a:p>
          <a:p>
            <a:pPr lvl="0">
              <a:lnSpc>
                <a:spcPct val="90000"/>
              </a:lnSpc>
              <a:spcBef>
                <a:spcPts val="1000"/>
              </a:spcBef>
              <a:buClr>
                <a:schemeClr val="accent1"/>
              </a:buClr>
            </a:pPr>
            <a:endParaRPr lang="en-US" sz="1200" b="1" dirty="0">
              <a:solidFill>
                <a:schemeClr val="tx1">
                  <a:lumMod val="75000"/>
                  <a:lumOff val="25000"/>
                </a:schemeClr>
              </a:solidFill>
              <a:latin typeface="Arial" panose="020B0604020202020204" pitchFamily="34" charset="0"/>
              <a:cs typeface="Arial" panose="020B0604020202020204" pitchFamily="34" charset="0"/>
            </a:endParaRPr>
          </a:p>
          <a:p>
            <a:pPr lvl="0">
              <a:lnSpc>
                <a:spcPct val="90000"/>
              </a:lnSpc>
              <a:spcBef>
                <a:spcPts val="1000"/>
              </a:spcBef>
              <a:buClr>
                <a:schemeClr val="accent1"/>
              </a:buClr>
            </a:pPr>
            <a:endParaRPr lang="en-US" sz="1200" b="1" dirty="0">
              <a:solidFill>
                <a:schemeClr val="tx1">
                  <a:lumMod val="75000"/>
                  <a:lumOff val="25000"/>
                </a:schemeClr>
              </a:solidFill>
              <a:latin typeface="Arial" panose="020B0604020202020204" pitchFamily="34" charset="0"/>
              <a:cs typeface="Arial" panose="020B0604020202020204" pitchFamily="34" charset="0"/>
            </a:endParaRPr>
          </a:p>
          <a:p>
            <a:pPr lvl="0">
              <a:lnSpc>
                <a:spcPct val="90000"/>
              </a:lnSpc>
              <a:spcBef>
                <a:spcPts val="1000"/>
              </a:spcBef>
              <a:buClr>
                <a:schemeClr val="accent1"/>
              </a:buClr>
            </a:pPr>
            <a:endParaRPr lang="en-US" sz="1200" b="1" dirty="0">
              <a:solidFill>
                <a:schemeClr val="tx1">
                  <a:lumMod val="75000"/>
                  <a:lumOff val="25000"/>
                </a:schemeClr>
              </a:solidFill>
              <a:latin typeface="Arial" panose="020B0604020202020204" pitchFamily="34" charset="0"/>
              <a:cs typeface="Arial" panose="020B0604020202020204" pitchFamily="34" charset="0"/>
            </a:endParaRPr>
          </a:p>
          <a:p>
            <a:pPr lvl="0">
              <a:lnSpc>
                <a:spcPct val="90000"/>
              </a:lnSpc>
              <a:spcBef>
                <a:spcPts val="1000"/>
              </a:spcBef>
              <a:buClr>
                <a:schemeClr val="accent1"/>
              </a:buClr>
            </a:pPr>
            <a:endParaRPr lang="en-US" sz="1200" b="1" dirty="0">
              <a:solidFill>
                <a:schemeClr val="tx1">
                  <a:lumMod val="75000"/>
                  <a:lumOff val="25000"/>
                </a:schemeClr>
              </a:solidFill>
              <a:latin typeface="Arial" panose="020B0604020202020204" pitchFamily="34" charset="0"/>
              <a:cs typeface="Arial" panose="020B0604020202020204" pitchFamily="34" charset="0"/>
            </a:endParaRPr>
          </a:p>
          <a:p>
            <a:pPr lvl="0">
              <a:lnSpc>
                <a:spcPct val="90000"/>
              </a:lnSpc>
              <a:spcBef>
                <a:spcPts val="1000"/>
              </a:spcBef>
              <a:buClr>
                <a:schemeClr val="accent1"/>
              </a:buClr>
            </a:pPr>
            <a:endParaRPr lang="en-US" sz="1200" b="1" dirty="0">
              <a:solidFill>
                <a:schemeClr val="tx1">
                  <a:lumMod val="75000"/>
                  <a:lumOff val="25000"/>
                </a:schemeClr>
              </a:solidFill>
              <a:latin typeface="Arial" panose="020B0604020202020204" pitchFamily="34" charset="0"/>
              <a:cs typeface="Arial" panose="020B0604020202020204" pitchFamily="34" charset="0"/>
            </a:endParaRPr>
          </a:p>
          <a:p>
            <a:pPr lvl="0">
              <a:lnSpc>
                <a:spcPct val="90000"/>
              </a:lnSpc>
              <a:spcBef>
                <a:spcPts val="1000"/>
              </a:spcBef>
              <a:buClr>
                <a:schemeClr val="accent1"/>
              </a:buClr>
            </a:pPr>
            <a:endParaRPr lang="en-US" sz="1200" b="1" dirty="0">
              <a:solidFill>
                <a:schemeClr val="tx1">
                  <a:lumMod val="75000"/>
                  <a:lumOff val="25000"/>
                </a:schemeClr>
              </a:solidFill>
              <a:latin typeface="Arial" panose="020B0604020202020204" pitchFamily="34" charset="0"/>
              <a:cs typeface="Arial" panose="020B0604020202020204" pitchFamily="34" charset="0"/>
            </a:endParaRPr>
          </a:p>
          <a:p>
            <a:pPr lvl="0">
              <a:lnSpc>
                <a:spcPct val="90000"/>
              </a:lnSpc>
              <a:spcBef>
                <a:spcPts val="1000"/>
              </a:spcBef>
              <a:buClr>
                <a:schemeClr val="accent1"/>
              </a:buClr>
            </a:pPr>
            <a:endParaRPr lang="en-US" sz="1200" b="1" dirty="0">
              <a:solidFill>
                <a:schemeClr val="tx1">
                  <a:lumMod val="75000"/>
                  <a:lumOff val="25000"/>
                </a:schemeClr>
              </a:solidFill>
              <a:latin typeface="Arial" panose="020B0604020202020204" pitchFamily="34" charset="0"/>
              <a:cs typeface="Arial" panose="020B0604020202020204" pitchFamily="34" charset="0"/>
            </a:endParaRPr>
          </a:p>
          <a:p>
            <a:pPr lvl="0">
              <a:lnSpc>
                <a:spcPct val="90000"/>
              </a:lnSpc>
              <a:spcBef>
                <a:spcPts val="1000"/>
              </a:spcBef>
              <a:buClr>
                <a:schemeClr val="accent1"/>
              </a:buClr>
            </a:pPr>
            <a:endParaRPr lang="en-US" sz="1200" b="1" dirty="0">
              <a:solidFill>
                <a:schemeClr val="tx1">
                  <a:lumMod val="75000"/>
                  <a:lumOff val="25000"/>
                </a:schemeClr>
              </a:solidFill>
              <a:latin typeface="Arial" panose="020B0604020202020204" pitchFamily="34" charset="0"/>
              <a:cs typeface="Arial" panose="020B0604020202020204" pitchFamily="34" charset="0"/>
            </a:endParaRPr>
          </a:p>
          <a:p>
            <a:pPr lvl="0">
              <a:lnSpc>
                <a:spcPct val="90000"/>
              </a:lnSpc>
              <a:spcBef>
                <a:spcPts val="1000"/>
              </a:spcBef>
              <a:buClr>
                <a:schemeClr val="accent1"/>
              </a:buClr>
            </a:pPr>
            <a:endParaRPr lang="en-US" sz="1200" b="1" dirty="0">
              <a:solidFill>
                <a:schemeClr val="tx1">
                  <a:lumMod val="75000"/>
                  <a:lumOff val="25000"/>
                </a:schemeClr>
              </a:solidFill>
              <a:latin typeface="Arial" panose="020B0604020202020204" pitchFamily="34" charset="0"/>
              <a:cs typeface="Arial" panose="020B0604020202020204" pitchFamily="34" charset="0"/>
            </a:endParaRPr>
          </a:p>
          <a:p>
            <a:pPr lvl="0">
              <a:lnSpc>
                <a:spcPct val="90000"/>
              </a:lnSpc>
              <a:spcBef>
                <a:spcPts val="1000"/>
              </a:spcBef>
              <a:buClr>
                <a:schemeClr val="accent1"/>
              </a:buClr>
            </a:pPr>
            <a:endParaRPr lang="en-US" sz="1200" b="1" dirty="0">
              <a:solidFill>
                <a:schemeClr val="tx1">
                  <a:lumMod val="75000"/>
                  <a:lumOff val="25000"/>
                </a:schemeClr>
              </a:solidFill>
              <a:latin typeface="Arial" panose="020B0604020202020204" pitchFamily="34" charset="0"/>
              <a:cs typeface="Arial" panose="020B0604020202020204" pitchFamily="34" charset="0"/>
            </a:endParaRPr>
          </a:p>
          <a:p>
            <a:pPr lvl="0">
              <a:lnSpc>
                <a:spcPct val="90000"/>
              </a:lnSpc>
              <a:spcBef>
                <a:spcPts val="1000"/>
              </a:spcBef>
              <a:buClr>
                <a:schemeClr val="accent1"/>
              </a:buClr>
            </a:pPr>
            <a:endParaRPr lang="en-US" sz="1200" b="1" dirty="0">
              <a:solidFill>
                <a:schemeClr val="tx1">
                  <a:lumMod val="75000"/>
                  <a:lumOff val="25000"/>
                </a:schemeClr>
              </a:solidFill>
              <a:latin typeface="Arial" panose="020B0604020202020204" pitchFamily="34" charset="0"/>
              <a:cs typeface="Arial" panose="020B0604020202020204" pitchFamily="34" charset="0"/>
            </a:endParaRPr>
          </a:p>
          <a:p>
            <a:pPr lvl="0">
              <a:lnSpc>
                <a:spcPct val="90000"/>
              </a:lnSpc>
              <a:spcBef>
                <a:spcPts val="1000"/>
              </a:spcBef>
              <a:buClr>
                <a:schemeClr val="accent1"/>
              </a:buClr>
            </a:pPr>
            <a:endParaRPr lang="en-US" sz="1200" b="1" dirty="0">
              <a:solidFill>
                <a:schemeClr val="tx1">
                  <a:lumMod val="75000"/>
                  <a:lumOff val="25000"/>
                </a:schemeClr>
              </a:solidFill>
              <a:latin typeface="Arial" panose="020B0604020202020204" pitchFamily="34" charset="0"/>
              <a:cs typeface="Arial" panose="020B0604020202020204" pitchFamily="34" charset="0"/>
            </a:endParaRPr>
          </a:p>
          <a:p>
            <a:pPr lvl="0">
              <a:lnSpc>
                <a:spcPct val="90000"/>
              </a:lnSpc>
              <a:spcBef>
                <a:spcPts val="1000"/>
              </a:spcBef>
              <a:buClr>
                <a:schemeClr val="accent1"/>
              </a:buClr>
            </a:pPr>
            <a:endParaRPr lang="en-US" sz="1200" b="1" dirty="0">
              <a:solidFill>
                <a:schemeClr val="tx1">
                  <a:lumMod val="75000"/>
                  <a:lumOff val="25000"/>
                </a:schemeClr>
              </a:solidFill>
              <a:latin typeface="Arial" panose="020B0604020202020204" pitchFamily="34" charset="0"/>
              <a:cs typeface="Arial" panose="020B0604020202020204" pitchFamily="34" charset="0"/>
            </a:endParaRPr>
          </a:p>
          <a:p>
            <a:pPr lvl="0">
              <a:lnSpc>
                <a:spcPct val="90000"/>
              </a:lnSpc>
              <a:spcBef>
                <a:spcPts val="1000"/>
              </a:spcBef>
              <a:buClr>
                <a:schemeClr val="accent1"/>
              </a:buClr>
            </a:pPr>
            <a:endParaRPr lang="en-US" sz="1200" b="1" dirty="0">
              <a:solidFill>
                <a:schemeClr val="tx1">
                  <a:lumMod val="75000"/>
                  <a:lumOff val="25000"/>
                </a:schemeClr>
              </a:solidFill>
              <a:latin typeface="Arial" panose="020B0604020202020204" pitchFamily="34" charset="0"/>
              <a:cs typeface="Arial" panose="020B0604020202020204" pitchFamily="34" charset="0"/>
            </a:endParaRPr>
          </a:p>
          <a:p>
            <a:pPr lvl="0">
              <a:lnSpc>
                <a:spcPct val="90000"/>
              </a:lnSpc>
              <a:spcBef>
                <a:spcPts val="1000"/>
              </a:spcBef>
              <a:buClr>
                <a:schemeClr val="accent1"/>
              </a:buClr>
            </a:pPr>
            <a:endParaRPr lang="en-US" sz="1200" b="1" dirty="0">
              <a:solidFill>
                <a:schemeClr val="tx1">
                  <a:lumMod val="75000"/>
                  <a:lumOff val="25000"/>
                </a:schemeClr>
              </a:solidFill>
              <a:latin typeface="Arial" panose="020B0604020202020204" pitchFamily="34" charset="0"/>
              <a:cs typeface="Arial" panose="020B0604020202020204" pitchFamily="34" charset="0"/>
            </a:endParaRPr>
          </a:p>
          <a:p>
            <a:pPr lvl="0">
              <a:lnSpc>
                <a:spcPct val="90000"/>
              </a:lnSpc>
              <a:spcBef>
                <a:spcPts val="1000"/>
              </a:spcBef>
              <a:buClr>
                <a:schemeClr val="accent1"/>
              </a:buClr>
            </a:pPr>
            <a:endParaRPr lang="en-US" sz="1200" b="1" dirty="0">
              <a:solidFill>
                <a:schemeClr val="tx1">
                  <a:lumMod val="75000"/>
                  <a:lumOff val="25000"/>
                </a:schemeClr>
              </a:solidFill>
              <a:latin typeface="Arial" panose="020B0604020202020204" pitchFamily="34" charset="0"/>
              <a:cs typeface="Arial" panose="020B0604020202020204" pitchFamily="34" charset="0"/>
            </a:endParaRPr>
          </a:p>
          <a:p>
            <a:pPr lvl="0">
              <a:lnSpc>
                <a:spcPct val="90000"/>
              </a:lnSpc>
              <a:spcBef>
                <a:spcPts val="1000"/>
              </a:spcBef>
              <a:buClr>
                <a:schemeClr val="accent1"/>
              </a:buClr>
            </a:pPr>
            <a:endParaRPr lang="en-US" sz="1200" b="1" dirty="0">
              <a:solidFill>
                <a:schemeClr val="tx1">
                  <a:lumMod val="75000"/>
                  <a:lumOff val="25000"/>
                </a:schemeClr>
              </a:solidFill>
              <a:latin typeface="Arial" panose="020B0604020202020204" pitchFamily="34" charset="0"/>
              <a:cs typeface="Arial" panose="020B0604020202020204" pitchFamily="34" charset="0"/>
            </a:endParaRPr>
          </a:p>
          <a:p>
            <a:pPr lvl="0">
              <a:lnSpc>
                <a:spcPct val="90000"/>
              </a:lnSpc>
              <a:spcBef>
                <a:spcPts val="1000"/>
              </a:spcBef>
              <a:buClr>
                <a:schemeClr val="accent1"/>
              </a:buClr>
            </a:pPr>
            <a:endParaRPr lang="en-US" sz="1200" b="1" dirty="0">
              <a:solidFill>
                <a:schemeClr val="tx1">
                  <a:lumMod val="75000"/>
                  <a:lumOff val="25000"/>
                </a:schemeClr>
              </a:solidFill>
              <a:latin typeface="Arial" panose="020B0604020202020204" pitchFamily="34" charset="0"/>
              <a:cs typeface="Arial" panose="020B0604020202020204" pitchFamily="34" charset="0"/>
            </a:endParaRPr>
          </a:p>
          <a:p>
            <a:pPr lvl="0">
              <a:lnSpc>
                <a:spcPct val="90000"/>
              </a:lnSpc>
              <a:spcBef>
                <a:spcPts val="1000"/>
              </a:spcBef>
              <a:buClr>
                <a:schemeClr val="accent1"/>
              </a:buClr>
            </a:pPr>
            <a:endParaRPr lang="en-US" sz="1200" b="1" dirty="0">
              <a:solidFill>
                <a:schemeClr val="tx1">
                  <a:lumMod val="75000"/>
                  <a:lumOff val="25000"/>
                </a:schemeClr>
              </a:solidFill>
              <a:latin typeface="Arial" panose="020B0604020202020204" pitchFamily="34" charset="0"/>
              <a:cs typeface="Arial" panose="020B0604020202020204" pitchFamily="34" charset="0"/>
            </a:endParaRPr>
          </a:p>
          <a:p>
            <a:pPr lvl="0">
              <a:lnSpc>
                <a:spcPct val="90000"/>
              </a:lnSpc>
              <a:spcBef>
                <a:spcPts val="1000"/>
              </a:spcBef>
              <a:buClr>
                <a:schemeClr val="accent1"/>
              </a:buClr>
            </a:pPr>
            <a:endParaRPr lang="en-US" sz="1200" b="1" dirty="0">
              <a:solidFill>
                <a:schemeClr val="tx1">
                  <a:lumMod val="75000"/>
                  <a:lumOff val="25000"/>
                </a:schemeClr>
              </a:solidFill>
              <a:latin typeface="Arial" panose="020B0604020202020204" pitchFamily="34" charset="0"/>
              <a:cs typeface="Arial" panose="020B0604020202020204" pitchFamily="34" charset="0"/>
            </a:endParaRPr>
          </a:p>
          <a:p>
            <a:pPr lvl="0">
              <a:lnSpc>
                <a:spcPct val="90000"/>
              </a:lnSpc>
              <a:spcBef>
                <a:spcPts val="1000"/>
              </a:spcBef>
              <a:buClr>
                <a:schemeClr val="accent1"/>
              </a:buClr>
            </a:pPr>
            <a:endParaRPr lang="en-US" sz="1200" b="1" dirty="0">
              <a:solidFill>
                <a:schemeClr val="tx1">
                  <a:lumMod val="75000"/>
                  <a:lumOff val="25000"/>
                </a:schemeClr>
              </a:solidFill>
              <a:latin typeface="Arial" panose="020B0604020202020204" pitchFamily="34" charset="0"/>
              <a:cs typeface="Arial" panose="020B0604020202020204" pitchFamily="34" charset="0"/>
            </a:endParaRPr>
          </a:p>
          <a:p>
            <a:pPr lvl="0">
              <a:lnSpc>
                <a:spcPct val="150000"/>
              </a:lnSpc>
              <a:spcBef>
                <a:spcPts val="1000"/>
              </a:spcBef>
              <a:buClr>
                <a:schemeClr val="accent1"/>
              </a:buClr>
            </a:pPr>
            <a:endParaRPr lang="en-US" sz="1200" b="1" dirty="0">
              <a:solidFill>
                <a:schemeClr val="tx1">
                  <a:lumMod val="75000"/>
                  <a:lumOff val="25000"/>
                </a:schemeClr>
              </a:solidFill>
              <a:latin typeface="Arial" panose="020B0604020202020204" pitchFamily="34" charset="0"/>
              <a:cs typeface="Arial" panose="020B0604020202020204" pitchFamily="34" charset="0"/>
            </a:endParaRPr>
          </a:p>
          <a:p>
            <a:pPr lvl="0">
              <a:lnSpc>
                <a:spcPct val="150000"/>
              </a:lnSpc>
              <a:spcBef>
                <a:spcPts val="1000"/>
              </a:spcBef>
              <a:buClr>
                <a:schemeClr val="accent1"/>
              </a:buClr>
            </a:pPr>
            <a:r>
              <a:rPr lang="en-US" sz="1200" b="1" dirty="0">
                <a:solidFill>
                  <a:schemeClr val="tx1">
                    <a:lumMod val="75000"/>
                    <a:lumOff val="25000"/>
                  </a:schemeClr>
                </a:solidFill>
                <a:latin typeface="Arial" panose="020B0604020202020204" pitchFamily="34" charset="0"/>
                <a:cs typeface="Arial" panose="020B0604020202020204" pitchFamily="34" charset="0"/>
              </a:rPr>
              <a:t>Models of care:</a:t>
            </a:r>
          </a:p>
          <a:p>
            <a:pPr marL="285750" lvl="0" indent="-285750">
              <a:lnSpc>
                <a:spcPct val="150000"/>
              </a:lnSpc>
              <a:spcBef>
                <a:spcPts val="1000"/>
              </a:spcBef>
              <a:buClr>
                <a:schemeClr val="accent1"/>
              </a:buClr>
              <a:buFont typeface="Wingdings 3" charset="2"/>
              <a:buChar char=""/>
            </a:pPr>
            <a:r>
              <a:rPr lang="en-US" sz="1200" dirty="0">
                <a:solidFill>
                  <a:schemeClr val="tx1">
                    <a:lumMod val="75000"/>
                    <a:lumOff val="25000"/>
                  </a:schemeClr>
                </a:solidFill>
                <a:latin typeface="Arial" panose="020B0604020202020204" pitchFamily="34" charset="0"/>
                <a:cs typeface="Arial" panose="020B0604020202020204" pitchFamily="34" charset="0"/>
              </a:rPr>
              <a:t> The House of Care and Chronic Care Model connect engaged people with prepared professionals, supported by effective systems, decision tools, registries and community resources. (</a:t>
            </a:r>
            <a:r>
              <a:rPr lang="en-GB" sz="1200" dirty="0" err="1">
                <a:solidFill>
                  <a:schemeClr val="tx1"/>
                </a:solidFill>
                <a:latin typeface="Arial" panose="020B0604020202020204" pitchFamily="34" charset="0"/>
                <a:cs typeface="Arial" panose="020B0604020202020204" pitchFamily="34" charset="0"/>
              </a:rPr>
              <a:t>Gudlavalleti</a:t>
            </a:r>
            <a:r>
              <a:rPr lang="en-GB" sz="1200" dirty="0">
                <a:solidFill>
                  <a:schemeClr val="tx1"/>
                </a:solidFill>
                <a:latin typeface="Arial" panose="020B0604020202020204" pitchFamily="34" charset="0"/>
                <a:cs typeface="Arial" panose="020B0604020202020204" pitchFamily="34" charset="0"/>
              </a:rPr>
              <a:t>, A.G. et al. 2024).</a:t>
            </a:r>
          </a:p>
          <a:p>
            <a:pPr lvl="0">
              <a:lnSpc>
                <a:spcPct val="150000"/>
              </a:lnSpc>
              <a:spcBef>
                <a:spcPts val="1000"/>
              </a:spcBef>
              <a:buClr>
                <a:schemeClr val="accent1"/>
              </a:buClr>
            </a:pPr>
            <a:r>
              <a:rPr lang="en-US" sz="1200" b="1" dirty="0">
                <a:solidFill>
                  <a:schemeClr val="tx1">
                    <a:lumMod val="75000"/>
                    <a:lumOff val="25000"/>
                  </a:schemeClr>
                </a:solidFill>
                <a:latin typeface="Arial" panose="020B0604020202020204" pitchFamily="34" charset="0"/>
                <a:cs typeface="Arial" panose="020B0604020202020204" pitchFamily="34" charset="0"/>
              </a:rPr>
              <a:t>Quality improvement:</a:t>
            </a:r>
          </a:p>
          <a:p>
            <a:pPr marL="285750" lvl="0" indent="-285750">
              <a:lnSpc>
                <a:spcPct val="150000"/>
              </a:lnSpc>
              <a:spcBef>
                <a:spcPts val="1000"/>
              </a:spcBef>
              <a:buClr>
                <a:schemeClr val="accent1"/>
              </a:buClr>
              <a:buFont typeface="Wingdings 3" charset="2"/>
              <a:buChar char=""/>
            </a:pPr>
            <a:r>
              <a:rPr lang="en-US" sz="1200" dirty="0">
                <a:solidFill>
                  <a:schemeClr val="tx1">
                    <a:lumMod val="75000"/>
                    <a:lumOff val="25000"/>
                  </a:schemeClr>
                </a:solidFill>
                <a:latin typeface="Arial" panose="020B0604020202020204" pitchFamily="34" charset="0"/>
                <a:cs typeface="Arial" panose="020B0604020202020204" pitchFamily="34" charset="0"/>
              </a:rPr>
              <a:t> PDSA cycles, audit and feedback, and co-designed measures help identify and close gaps across nine core care processes and related outcomes. (</a:t>
            </a:r>
            <a:r>
              <a:rPr lang="en-GB" sz="1200" dirty="0">
                <a:solidFill>
                  <a:schemeClr val="tx1"/>
                </a:solidFill>
                <a:latin typeface="Arial" panose="020B0604020202020204" pitchFamily="34" charset="0"/>
                <a:cs typeface="Arial" panose="020B0604020202020204" pitchFamily="34" charset="0"/>
              </a:rPr>
              <a:t>Astrup, K., Rolving, et al. 2025)</a:t>
            </a:r>
            <a:endParaRPr lang="en-US" sz="1200" dirty="0">
              <a:solidFill>
                <a:schemeClr val="tx1"/>
              </a:solidFill>
              <a:latin typeface="Arial" panose="020B0604020202020204" pitchFamily="34" charset="0"/>
              <a:cs typeface="Arial" panose="020B0604020202020204" pitchFamily="34" charset="0"/>
            </a:endParaRPr>
          </a:p>
          <a:p>
            <a:pPr lvl="0">
              <a:lnSpc>
                <a:spcPct val="150000"/>
              </a:lnSpc>
              <a:spcBef>
                <a:spcPts val="1000"/>
              </a:spcBef>
              <a:buClr>
                <a:schemeClr val="accent1"/>
              </a:buClr>
            </a:pPr>
            <a:r>
              <a:rPr lang="en-US" sz="1200" b="1" dirty="0">
                <a:solidFill>
                  <a:schemeClr val="tx1">
                    <a:lumMod val="75000"/>
                    <a:lumOff val="25000"/>
                  </a:schemeClr>
                </a:solidFill>
                <a:latin typeface="Arial" panose="020B0604020202020204" pitchFamily="34" charset="0"/>
                <a:cs typeface="Arial" panose="020B0604020202020204" pitchFamily="34" charset="0"/>
              </a:rPr>
              <a:t>Population health management:</a:t>
            </a:r>
          </a:p>
          <a:p>
            <a:pPr marL="285750" lvl="0" indent="-285750">
              <a:lnSpc>
                <a:spcPct val="150000"/>
              </a:lnSpc>
              <a:spcBef>
                <a:spcPts val="1000"/>
              </a:spcBef>
              <a:buClr>
                <a:schemeClr val="accent1"/>
              </a:buClr>
              <a:buFont typeface="Wingdings 3" charset="2"/>
              <a:buChar char=""/>
            </a:pPr>
            <a:r>
              <a:rPr lang="en-US" sz="1200" dirty="0">
                <a:solidFill>
                  <a:schemeClr val="tx1">
                    <a:lumMod val="75000"/>
                    <a:lumOff val="25000"/>
                  </a:schemeClr>
                </a:solidFill>
                <a:latin typeface="Arial" panose="020B0604020202020204" pitchFamily="34" charset="0"/>
                <a:cs typeface="Arial" panose="020B0604020202020204" pitchFamily="34" charset="0"/>
              </a:rPr>
              <a:t> Primary care networks can use risk stratification, proactive recall, and equity-focused case-finding to improve access and target support. (</a:t>
            </a:r>
            <a:r>
              <a:rPr lang="en-GB" sz="1200" dirty="0">
                <a:solidFill>
                  <a:schemeClr val="tx1"/>
                </a:solidFill>
                <a:latin typeface="Arial" panose="020B0604020202020204" pitchFamily="34" charset="0"/>
                <a:cs typeface="Arial" panose="020B0604020202020204" pitchFamily="34" charset="0"/>
              </a:rPr>
              <a:t>Elston, J., </a:t>
            </a:r>
            <a:r>
              <a:rPr lang="en-GB" sz="1200" dirty="0" err="1">
                <a:solidFill>
                  <a:schemeClr val="tx1"/>
                </a:solidFill>
                <a:latin typeface="Arial" panose="020B0604020202020204" pitchFamily="34" charset="0"/>
                <a:cs typeface="Arial" panose="020B0604020202020204" pitchFamily="34" charset="0"/>
              </a:rPr>
              <a:t>Gradinger</a:t>
            </a:r>
            <a:r>
              <a:rPr lang="en-GB" sz="1200" dirty="0">
                <a:solidFill>
                  <a:schemeClr val="tx1"/>
                </a:solidFill>
                <a:latin typeface="Arial" panose="020B0604020202020204" pitchFamily="34" charset="0"/>
                <a:cs typeface="Arial" panose="020B0604020202020204" pitchFamily="34" charset="0"/>
              </a:rPr>
              <a:t>, et al. 2026) </a:t>
            </a:r>
            <a:endParaRPr lang="en-US" sz="1200" dirty="0">
              <a:solidFill>
                <a:schemeClr val="tx1"/>
              </a:solidFill>
              <a:latin typeface="Arial" panose="020B0604020202020204" pitchFamily="34" charset="0"/>
              <a:cs typeface="Arial" panose="020B0604020202020204" pitchFamily="34" charset="0"/>
            </a:endParaRPr>
          </a:p>
          <a:p>
            <a:pPr lvl="0">
              <a:lnSpc>
                <a:spcPct val="150000"/>
              </a:lnSpc>
              <a:spcBef>
                <a:spcPts val="1000"/>
              </a:spcBef>
              <a:buClr>
                <a:schemeClr val="accent1"/>
              </a:buClr>
            </a:pPr>
            <a:r>
              <a:rPr lang="en-US" sz="1200" b="1" dirty="0">
                <a:solidFill>
                  <a:schemeClr val="tx1">
                    <a:lumMod val="75000"/>
                    <a:lumOff val="25000"/>
                  </a:schemeClr>
                </a:solidFill>
                <a:latin typeface="Arial" panose="020B0604020202020204" pitchFamily="34" charset="0"/>
                <a:cs typeface="Arial" panose="020B0604020202020204" pitchFamily="34" charset="0"/>
              </a:rPr>
              <a:t>Critical test:</a:t>
            </a:r>
          </a:p>
          <a:p>
            <a:pPr marL="285750" lvl="0" indent="-285750">
              <a:lnSpc>
                <a:spcPct val="150000"/>
              </a:lnSpc>
              <a:spcBef>
                <a:spcPts val="1000"/>
              </a:spcBef>
              <a:buClr>
                <a:schemeClr val="accent1"/>
              </a:buClr>
              <a:buFont typeface="Wingdings 3" charset="2"/>
              <a:buChar char=""/>
            </a:pPr>
            <a:r>
              <a:rPr lang="en-US" sz="1200" dirty="0">
                <a:solidFill>
                  <a:schemeClr val="tx1">
                    <a:lumMod val="75000"/>
                    <a:lumOff val="25000"/>
                  </a:schemeClr>
                </a:solidFill>
                <a:latin typeface="Arial" panose="020B0604020202020204" pitchFamily="34" charset="0"/>
                <a:cs typeface="Arial" panose="020B0604020202020204" pitchFamily="34" charset="0"/>
              </a:rPr>
              <a:t> The model should strengthen continuity, reach underserved groups, reduce treatment workload and improve health outcomes—not simply introduce new labels.(</a:t>
            </a:r>
            <a:r>
              <a:rPr lang="en-GB" sz="1200" dirty="0" err="1">
                <a:solidFill>
                  <a:schemeClr val="tx1"/>
                </a:solidFill>
                <a:latin typeface="Arial" panose="020B0604020202020204" pitchFamily="34" charset="0"/>
                <a:cs typeface="Arial" panose="020B0604020202020204" pitchFamily="34" charset="0"/>
              </a:rPr>
              <a:t>Kanumilli</a:t>
            </a:r>
            <a:r>
              <a:rPr lang="en-GB" sz="1200" dirty="0">
                <a:solidFill>
                  <a:schemeClr val="tx1"/>
                </a:solidFill>
                <a:latin typeface="Arial" panose="020B0604020202020204" pitchFamily="34" charset="0"/>
                <a:cs typeface="Arial" panose="020B0604020202020204" pitchFamily="34" charset="0"/>
              </a:rPr>
              <a:t>, N. et al. 2023)</a:t>
            </a:r>
            <a:endParaRPr lang="en-US" sz="1200" dirty="0">
              <a:solidFill>
                <a:schemeClr val="tx1"/>
              </a:solidFill>
              <a:latin typeface="Arial" panose="020B0604020202020204" pitchFamily="34" charset="0"/>
              <a:cs typeface="Arial" panose="020B0604020202020204" pitchFamily="34" charset="0"/>
            </a:endParaRPr>
          </a:p>
          <a:p>
            <a:pPr marL="285750" lvl="0" indent="-285750">
              <a:lnSpc>
                <a:spcPct val="150000"/>
              </a:lnSpc>
              <a:spcBef>
                <a:spcPts val="1000"/>
              </a:spcBef>
              <a:buClr>
                <a:schemeClr val="accent1"/>
              </a:buClr>
              <a:buFont typeface="Wingdings 3" charset="2"/>
              <a:buChar char=""/>
            </a:pPr>
            <a:endParaRPr lang="en-GB" sz="1200" dirty="0">
              <a:solidFill>
                <a:schemeClr val="tx1"/>
              </a:solidFill>
              <a:latin typeface="Arial" panose="020B0604020202020204" pitchFamily="34" charset="0"/>
              <a:cs typeface="Arial" panose="020B0604020202020204" pitchFamily="34" charset="0"/>
            </a:endParaRPr>
          </a:p>
          <a:p>
            <a:pPr lvl="0">
              <a:lnSpc>
                <a:spcPct val="150000"/>
              </a:lnSpc>
              <a:spcBef>
                <a:spcPts val="1000"/>
              </a:spcBef>
              <a:buClr>
                <a:schemeClr val="accent1"/>
              </a:buCl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spcBef>
                <a:spcPts val="1000"/>
              </a:spcBef>
              <a:buClr>
                <a:schemeClr val="accent1"/>
              </a:buClr>
              <a:buFont typeface="Wingdings 3" charset="2"/>
              <a:buChar char=""/>
            </a:pPr>
            <a:endParaRPr lang="en-GB" sz="1200" dirty="0">
              <a:solidFill>
                <a:schemeClr val="tx1"/>
              </a:solidFill>
              <a:latin typeface="Arial" panose="020B0604020202020204" pitchFamily="34" charset="0"/>
              <a:cs typeface="Arial" panose="020B0604020202020204" pitchFamily="34" charset="0"/>
            </a:endParaRPr>
          </a:p>
          <a:p>
            <a:pPr lvl="0">
              <a:lnSpc>
                <a:spcPct val="170000"/>
              </a:lnSpc>
              <a:spcBef>
                <a:spcPts val="1000"/>
              </a:spcBef>
              <a:buClr>
                <a:schemeClr val="accent1"/>
              </a:buCl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70000"/>
              </a:lnSpc>
              <a:spcBef>
                <a:spcPts val="1000"/>
              </a:spcBef>
              <a:buClr>
                <a:schemeClr val="accent1"/>
              </a:buClr>
              <a:buFont typeface="Wingdings 3" charset="2"/>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70000"/>
              </a:lnSpc>
              <a:spcBef>
                <a:spcPts val="1000"/>
              </a:spcBef>
              <a:buClr>
                <a:schemeClr val="accent1"/>
              </a:buClr>
              <a:buFont typeface="Wingdings 3" charset="2"/>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70000"/>
              </a:lnSpc>
              <a:spcBef>
                <a:spcPts val="1000"/>
              </a:spcBef>
              <a:buClr>
                <a:schemeClr val="accent1"/>
              </a:buClr>
              <a:buFont typeface="Wingdings 3" charset="2"/>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70000"/>
              </a:lnSpc>
              <a:spcBef>
                <a:spcPts val="1000"/>
              </a:spcBef>
              <a:buClr>
                <a:schemeClr val="accent1"/>
              </a:buClr>
              <a:buFont typeface="Wingdings 3" charset="2"/>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70000"/>
              </a:lnSpc>
              <a:spcBef>
                <a:spcPts val="1000"/>
              </a:spcBef>
              <a:buClr>
                <a:schemeClr val="accent1"/>
              </a:buClr>
              <a:buFont typeface="Wingdings 3" charset="2"/>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70000"/>
              </a:lnSpc>
              <a:spcBef>
                <a:spcPts val="1000"/>
              </a:spcBef>
              <a:buClr>
                <a:schemeClr val="accent1"/>
              </a:buClr>
              <a:buFont typeface="Wingdings 3" charset="2"/>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70000"/>
              </a:lnSpc>
              <a:spcBef>
                <a:spcPts val="1000"/>
              </a:spcBef>
              <a:buClr>
                <a:schemeClr val="accent1"/>
              </a:buClr>
              <a:buFont typeface="Wingdings 3" charset="2"/>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70000"/>
              </a:lnSpc>
              <a:spcBef>
                <a:spcPts val="1000"/>
              </a:spcBef>
              <a:buClr>
                <a:schemeClr val="accent1"/>
              </a:buClr>
              <a:buFont typeface="Wingdings 3" charset="2"/>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70000"/>
              </a:lnSpc>
              <a:spcBef>
                <a:spcPts val="1000"/>
              </a:spcBef>
              <a:buClr>
                <a:schemeClr val="accent1"/>
              </a:buClr>
              <a:buFont typeface="Wingdings 3" charset="2"/>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70000"/>
              </a:lnSpc>
              <a:spcBef>
                <a:spcPts val="1000"/>
              </a:spcBef>
              <a:buClr>
                <a:schemeClr val="accent1"/>
              </a:buClr>
              <a:buFont typeface="Wingdings 3" charset="2"/>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70000"/>
              </a:lnSpc>
              <a:spcBef>
                <a:spcPts val="1000"/>
              </a:spcBef>
              <a:buClr>
                <a:schemeClr val="accent1"/>
              </a:buClr>
              <a:buFont typeface="Wingdings 3" charset="2"/>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70000"/>
              </a:lnSpc>
              <a:spcBef>
                <a:spcPts val="1000"/>
              </a:spcBef>
              <a:buClr>
                <a:schemeClr val="accent1"/>
              </a:buClr>
              <a:buFont typeface="Wingdings 3" charset="2"/>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70000"/>
              </a:lnSpc>
              <a:spcBef>
                <a:spcPts val="1000"/>
              </a:spcBef>
              <a:buClr>
                <a:schemeClr val="accent1"/>
              </a:buClr>
              <a:buFont typeface="Wingdings 3" charset="2"/>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70000"/>
              </a:lnSpc>
              <a:spcBef>
                <a:spcPts val="1000"/>
              </a:spcBef>
              <a:buClr>
                <a:schemeClr val="accent1"/>
              </a:buClr>
              <a:buFont typeface="Wingdings 3" charset="2"/>
              <a:buChar char=""/>
            </a:pPr>
            <a:endParaRPr lang="en-US" sz="1200" dirty="0">
              <a:solidFill>
                <a:schemeClr val="tx1"/>
              </a:solidFill>
              <a:latin typeface="Arial" panose="020B0604020202020204" pitchFamily="34" charset="0"/>
              <a:cs typeface="Arial" panose="020B0604020202020204" pitchFamily="34" charset="0"/>
            </a:endParaRPr>
          </a:p>
          <a:p>
            <a:pPr marL="285750" lvl="0" indent="-285750">
              <a:lnSpc>
                <a:spcPct val="170000"/>
              </a:lnSpc>
              <a:spcBef>
                <a:spcPts val="1000"/>
              </a:spcBef>
              <a:buClr>
                <a:schemeClr val="accent1"/>
              </a:buClr>
              <a:buFont typeface="Wingdings 3" charset="2"/>
              <a:buChar char=""/>
            </a:pPr>
            <a:endParaRPr lang="en-US" sz="1200" dirty="0">
              <a:solidFill>
                <a:schemeClr val="tx1"/>
              </a:solidFill>
              <a:latin typeface="Arial" panose="020B0604020202020204" pitchFamily="34" charset="0"/>
              <a:cs typeface="Arial" panose="020B0604020202020204" pitchFamily="34" charset="0"/>
            </a:endParaRPr>
          </a:p>
          <a:p>
            <a:pPr algn="ctr"/>
            <a:endParaRPr lang="en-GB" dirty="0"/>
          </a:p>
        </p:txBody>
      </p:sp>
      <p:pic>
        <p:nvPicPr>
          <p:cNvPr id="11" name="Picture 10" descr="A pie chart showing the 7 elements you need to create a health and wellbeing culture.">
            <a:extLst>
              <a:ext uri="{FF2B5EF4-FFF2-40B4-BE49-F238E27FC236}">
                <a16:creationId xmlns:a16="http://schemas.microsoft.com/office/drawing/2014/main" id="{B9D79C82-5961-A023-5443-579A94B942BE}"/>
              </a:ext>
            </a:extLst>
          </p:cNvPr>
          <p:cNvPicPr>
            <a:picLocks noChangeAspect="1"/>
          </p:cNvPicPr>
          <p:nvPr/>
        </p:nvPicPr>
        <p:blipFill>
          <a:blip r:embed="rId2"/>
          <a:stretch>
            <a:fillRect/>
          </a:stretch>
        </p:blipFill>
        <p:spPr>
          <a:xfrm>
            <a:off x="223520" y="1776297"/>
            <a:ext cx="4094038" cy="4244373"/>
          </a:xfrm>
          <a:prstGeom prst="rect">
            <a:avLst/>
          </a:prstGeom>
        </p:spPr>
      </p:pic>
      <p:sp>
        <p:nvSpPr>
          <p:cNvPr id="12" name="TextBox 11">
            <a:extLst>
              <a:ext uri="{FF2B5EF4-FFF2-40B4-BE49-F238E27FC236}">
                <a16:creationId xmlns:a16="http://schemas.microsoft.com/office/drawing/2014/main" id="{A31D23AB-40AC-938B-A122-2002274EC55E}"/>
              </a:ext>
            </a:extLst>
          </p:cNvPr>
          <p:cNvSpPr txBox="1"/>
          <p:nvPr/>
        </p:nvSpPr>
        <p:spPr>
          <a:xfrm>
            <a:off x="751177" y="5743671"/>
            <a:ext cx="3335794" cy="553998"/>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(NHS Trust, England, 2023)</a:t>
            </a:r>
          </a:p>
          <a:p>
            <a:endParaRPr lang="en-GB" dirty="0"/>
          </a:p>
        </p:txBody>
      </p:sp>
    </p:spTree>
    <p:extLst>
      <p:ext uri="{BB962C8B-B14F-4D97-AF65-F5344CB8AC3E}">
        <p14:creationId xmlns:p14="http://schemas.microsoft.com/office/powerpoint/2010/main" val="28272177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D9193BE-4D53-ECC2-1EF5-18605339CF02}"/>
              </a:ext>
            </a:extLst>
          </p:cNvPr>
          <p:cNvSpPr txBox="1"/>
          <p:nvPr/>
        </p:nvSpPr>
        <p:spPr>
          <a:xfrm>
            <a:off x="-18288" y="82296"/>
            <a:ext cx="8139659" cy="1554480"/>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3100" b="1" kern="1200" dirty="0">
                <a:solidFill>
                  <a:schemeClr val="tx2"/>
                </a:solidFill>
                <a:latin typeface="+mj-lt"/>
                <a:ea typeface="+mj-ea"/>
                <a:cs typeface="+mj-cs"/>
              </a:rPr>
              <a:t>Treatment choice balances glucose, organ protection and burden</a:t>
            </a:r>
            <a:endParaRPr lang="en-US" sz="3100" kern="1200" dirty="0">
              <a:solidFill>
                <a:schemeClr val="tx2"/>
              </a:solidFill>
              <a:latin typeface="+mj-lt"/>
              <a:ea typeface="+mj-ea"/>
              <a:cs typeface="+mj-cs"/>
            </a:endParaRPr>
          </a:p>
          <a:p>
            <a:pPr>
              <a:lnSpc>
                <a:spcPct val="90000"/>
              </a:lnSpc>
              <a:spcBef>
                <a:spcPct val="0"/>
              </a:spcBef>
              <a:spcAft>
                <a:spcPts val="600"/>
              </a:spcAft>
            </a:pPr>
            <a:endParaRPr lang="en-US" sz="3100" kern="1200" dirty="0">
              <a:solidFill>
                <a:schemeClr val="tx2"/>
              </a:solidFill>
              <a:latin typeface="+mj-lt"/>
              <a:ea typeface="+mj-ea"/>
              <a:cs typeface="+mj-cs"/>
            </a:endParaRPr>
          </a:p>
        </p:txBody>
      </p:sp>
      <p:sp>
        <p:nvSpPr>
          <p:cNvPr id="5" name="Rectangle: Diagonal Corners Rounded 4">
            <a:extLst>
              <a:ext uri="{FF2B5EF4-FFF2-40B4-BE49-F238E27FC236}">
                <a16:creationId xmlns:a16="http://schemas.microsoft.com/office/drawing/2014/main" id="{2E74B6B4-4AEF-51E9-8929-940BAC5DB19D}"/>
              </a:ext>
            </a:extLst>
          </p:cNvPr>
          <p:cNvSpPr/>
          <p:nvPr/>
        </p:nvSpPr>
        <p:spPr>
          <a:xfrm>
            <a:off x="151074" y="1636776"/>
            <a:ext cx="3872285" cy="4207433"/>
          </a:xfrm>
          <a:prstGeom prst="round2DiagRect">
            <a:avLst/>
          </a:prstGeom>
          <a:solidFill>
            <a:schemeClr val="tx1">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nSpc>
                <a:spcPct val="150000"/>
              </a:lnSpc>
            </a:pPr>
            <a:r>
              <a:rPr lang="en-GB" sz="1200" b="1" dirty="0">
                <a:solidFill>
                  <a:schemeClr val="tx1"/>
                </a:solidFill>
                <a:latin typeface="Arial" panose="020B0604020202020204" pitchFamily="34" charset="0"/>
                <a:cs typeface="Arial" panose="020B0604020202020204" pitchFamily="34" charset="0"/>
              </a:rPr>
              <a:t>Foundation of care</a:t>
            </a: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Individualise treatment according to comorbidities, kidney function, hypoglycaemia risk, weight goals, cost and personal preferences. (Araki, A. (2024)</a:t>
            </a:r>
          </a:p>
          <a:p>
            <a:pPr marL="28575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Support culturally appropriate diet, physical activity, weight management, smoking cessation and structured education</a:t>
            </a:r>
            <a:r>
              <a:rPr lang="en-GB" dirty="0">
                <a:solidFill>
                  <a:schemeClr val="tx1"/>
                </a:solidFill>
                <a:latin typeface="Arial" panose="020B0604020202020204" pitchFamily="34" charset="0"/>
                <a:cs typeface="Arial" panose="020B0604020202020204" pitchFamily="34" charset="0"/>
              </a:rPr>
              <a:t>. </a:t>
            </a:r>
            <a:r>
              <a:rPr lang="en-GB" sz="1200" dirty="0">
                <a:solidFill>
                  <a:schemeClr val="tx1"/>
                </a:solidFill>
                <a:latin typeface="Arial" panose="020B0604020202020204" pitchFamily="34" charset="0"/>
                <a:cs typeface="Arial" panose="020B0604020202020204" pitchFamily="34" charset="0"/>
              </a:rPr>
              <a:t>(</a:t>
            </a:r>
            <a:r>
              <a:rPr lang="en-GB" sz="1200" dirty="0" err="1">
                <a:solidFill>
                  <a:schemeClr val="tx1"/>
                </a:solidFill>
                <a:latin typeface="Arial" panose="020B0604020202020204" pitchFamily="34" charset="0"/>
                <a:cs typeface="Arial" panose="020B0604020202020204" pitchFamily="34" charset="0"/>
              </a:rPr>
              <a:t>Manikam</a:t>
            </a:r>
            <a:r>
              <a:rPr lang="en-GB" sz="1200" dirty="0">
                <a:solidFill>
                  <a:schemeClr val="tx1"/>
                </a:solidFill>
                <a:latin typeface="Arial" panose="020B0604020202020204" pitchFamily="34" charset="0"/>
                <a:cs typeface="Arial" panose="020B0604020202020204" pitchFamily="34" charset="0"/>
              </a:rPr>
              <a:t>, L. et al. 2024) </a:t>
            </a:r>
            <a:endParaRPr lang="en-GB" sz="1200" dirty="0">
              <a:latin typeface="Arial" panose="020B0604020202020204" pitchFamily="34" charset="0"/>
              <a:cs typeface="Arial" panose="020B0604020202020204" pitchFamily="34" charset="0"/>
            </a:endParaRPr>
          </a:p>
          <a:p>
            <a:pPr lvl="0">
              <a:lnSpc>
                <a:spcPct val="150000"/>
              </a:lnSpc>
            </a:pPr>
            <a:endParaRPr lang="en-GB" sz="1200" dirty="0">
              <a:solidFill>
                <a:schemeClr val="tx1"/>
              </a:solidFill>
              <a:latin typeface="Arial" panose="020B0604020202020204" pitchFamily="34" charset="0"/>
              <a:cs typeface="Arial" panose="020B0604020202020204" pitchFamily="34" charset="0"/>
            </a:endParaRPr>
          </a:p>
          <a:p>
            <a:pPr algn="ctr"/>
            <a:endParaRPr lang="en-GB" dirty="0"/>
          </a:p>
        </p:txBody>
      </p:sp>
      <p:sp>
        <p:nvSpPr>
          <p:cNvPr id="7" name="Rectangle: Diagonal Corners Rounded 6">
            <a:extLst>
              <a:ext uri="{FF2B5EF4-FFF2-40B4-BE49-F238E27FC236}">
                <a16:creationId xmlns:a16="http://schemas.microsoft.com/office/drawing/2014/main" id="{89C5E24C-9183-EAF2-F7A4-E27918BED823}"/>
              </a:ext>
            </a:extLst>
          </p:cNvPr>
          <p:cNvSpPr/>
          <p:nvPr/>
        </p:nvSpPr>
        <p:spPr>
          <a:xfrm>
            <a:off x="7847938" y="1876507"/>
            <a:ext cx="3943846" cy="4102873"/>
          </a:xfrm>
          <a:prstGeom prst="round2DiagRect">
            <a:avLst>
              <a:gd name="adj1" fmla="val 16667"/>
              <a:gd name="adj2" fmla="val 0"/>
            </a:avLst>
          </a:prstGeom>
          <a:solidFill>
            <a:schemeClr val="bg2">
              <a:lumMod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nSpc>
                <a:spcPct val="150000"/>
              </a:lnSpc>
            </a:pPr>
            <a:r>
              <a:rPr lang="en-GB" b="1" dirty="0">
                <a:solidFill>
                  <a:schemeClr val="tx1"/>
                </a:solidFill>
                <a:latin typeface="Arial" panose="020B0604020202020204" pitchFamily="34" charset="0"/>
                <a:cs typeface="Arial" panose="020B0604020202020204" pitchFamily="34" charset="0"/>
              </a:rPr>
              <a:t>Medication options</a:t>
            </a:r>
          </a:p>
          <a:p>
            <a:pPr>
              <a:lnSpc>
                <a:spcPct val="150000"/>
              </a:lnSpc>
            </a:pPr>
            <a:r>
              <a:rPr lang="en-GB" sz="1200" dirty="0">
                <a:solidFill>
                  <a:schemeClr val="tx1"/>
                </a:solidFill>
                <a:latin typeface="Arial" panose="020B0604020202020204" pitchFamily="34" charset="0"/>
                <a:cs typeface="Arial" panose="020B0604020202020204" pitchFamily="34" charset="0"/>
              </a:rPr>
              <a:t>Metformin is commonly first-line; SGLT-2 inhibitors, GLP-1 receptor agonists or tirzepatide may offer additional heart, kidney, glucose or weight benefits, depending on eligibility and tolerability. (Yepes-Cortés, C.A. et al. 2025).</a:t>
            </a:r>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 </a:t>
            </a: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Other options include DPP-4 inhibitors, sulfonylureas, pioglitazone and insulin, selected according to effectiveness, side effects, contraindications and the severity of hyperglycaemia. (Chai, S. et al. 2024). </a:t>
            </a:r>
          </a:p>
          <a:p>
            <a:pPr lvl="0">
              <a:lnSpc>
                <a:spcPct val="150000"/>
              </a:lnSpc>
            </a:pPr>
            <a:endParaRPr lang="en-GB" dirty="0">
              <a:latin typeface="Arial" panose="020B0604020202020204" pitchFamily="34" charset="0"/>
              <a:cs typeface="Arial" panose="020B0604020202020204" pitchFamily="34" charset="0"/>
            </a:endParaRPr>
          </a:p>
          <a:p>
            <a:pPr algn="ctr"/>
            <a:endParaRPr lang="en-GB" dirty="0"/>
          </a:p>
        </p:txBody>
      </p:sp>
      <p:pic>
        <p:nvPicPr>
          <p:cNvPr id="11" name="Picture 10" descr=" ">
            <a:extLst>
              <a:ext uri="{FF2B5EF4-FFF2-40B4-BE49-F238E27FC236}">
                <a16:creationId xmlns:a16="http://schemas.microsoft.com/office/drawing/2014/main" id="{160366B0-81C6-10EC-A114-73F7B82546F5}"/>
              </a:ext>
            </a:extLst>
          </p:cNvPr>
          <p:cNvPicPr>
            <a:picLocks noChangeAspect="1"/>
          </p:cNvPicPr>
          <p:nvPr/>
        </p:nvPicPr>
        <p:blipFill>
          <a:blip r:embed="rId2"/>
          <a:stretch>
            <a:fillRect/>
          </a:stretch>
        </p:blipFill>
        <p:spPr>
          <a:xfrm>
            <a:off x="4083209" y="2218414"/>
            <a:ext cx="3526189" cy="3530379"/>
          </a:xfrm>
          <a:prstGeom prst="rect">
            <a:avLst/>
          </a:prstGeom>
        </p:spPr>
      </p:pic>
      <p:sp>
        <p:nvSpPr>
          <p:cNvPr id="12" name="TextBox 11">
            <a:extLst>
              <a:ext uri="{FF2B5EF4-FFF2-40B4-BE49-F238E27FC236}">
                <a16:creationId xmlns:a16="http://schemas.microsoft.com/office/drawing/2014/main" id="{DCDDD0EB-AAA6-6598-999F-118F11031BF1}"/>
              </a:ext>
            </a:extLst>
          </p:cNvPr>
          <p:cNvSpPr txBox="1"/>
          <p:nvPr/>
        </p:nvSpPr>
        <p:spPr>
          <a:xfrm>
            <a:off x="3800723" y="5844209"/>
            <a:ext cx="3872284"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 Jara, </a:t>
            </a:r>
            <a:r>
              <a:rPr lang="en-GB" sz="1200" dirty="0" err="1">
                <a:latin typeface="Arial" panose="020B0604020202020204" pitchFamily="34" charset="0"/>
                <a:cs typeface="Arial" panose="020B0604020202020204" pitchFamily="34" charset="0"/>
              </a:rPr>
              <a:t>Golmam</a:t>
            </a:r>
            <a:r>
              <a:rPr lang="en-GB" sz="1200" dirty="0">
                <a:latin typeface="Arial" panose="020B0604020202020204" pitchFamily="34" charset="0"/>
                <a:cs typeface="Arial" panose="020B0604020202020204" pitchFamily="34" charset="0"/>
              </a:rPr>
              <a:t>, DM, etal.2026)</a:t>
            </a:r>
          </a:p>
        </p:txBody>
      </p:sp>
    </p:spTree>
    <p:extLst>
      <p:ext uri="{BB962C8B-B14F-4D97-AF65-F5344CB8AC3E}">
        <p14:creationId xmlns:p14="http://schemas.microsoft.com/office/powerpoint/2010/main" val="10012619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FCEF5B0-BA68-2B5A-830D-357644524B6C}"/>
              </a:ext>
            </a:extLst>
          </p:cNvPr>
          <p:cNvSpPr txBox="1"/>
          <p:nvPr/>
        </p:nvSpPr>
        <p:spPr>
          <a:xfrm>
            <a:off x="457200" y="721299"/>
            <a:ext cx="3689927" cy="1486906"/>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3200" b="1" kern="1200" dirty="0">
                <a:solidFill>
                  <a:schemeClr val="tx2"/>
                </a:solidFill>
                <a:latin typeface="+mj-lt"/>
                <a:ea typeface="+mj-ea"/>
                <a:cs typeface="+mj-cs"/>
              </a:rPr>
              <a:t>Comorbidity should reshape the care plan</a:t>
            </a:r>
            <a:endParaRPr lang="en-US" sz="3200" kern="1200" dirty="0">
              <a:solidFill>
                <a:schemeClr val="tx2"/>
              </a:solidFill>
              <a:latin typeface="+mj-lt"/>
              <a:ea typeface="+mj-ea"/>
              <a:cs typeface="+mj-cs"/>
            </a:endParaRPr>
          </a:p>
          <a:p>
            <a:pPr>
              <a:lnSpc>
                <a:spcPct val="90000"/>
              </a:lnSpc>
              <a:spcBef>
                <a:spcPct val="0"/>
              </a:spcBef>
              <a:spcAft>
                <a:spcPts val="600"/>
              </a:spcAft>
            </a:pPr>
            <a:endParaRPr lang="en-US" sz="3200" kern="1200" dirty="0">
              <a:solidFill>
                <a:schemeClr val="tx2"/>
              </a:solidFill>
              <a:latin typeface="+mj-lt"/>
              <a:ea typeface="+mj-ea"/>
              <a:cs typeface="+mj-cs"/>
            </a:endParaRPr>
          </a:p>
        </p:txBody>
      </p:sp>
      <p:sp>
        <p:nvSpPr>
          <p:cNvPr id="5" name="Rectangle: Diagonal Corners Rounded 4">
            <a:extLst>
              <a:ext uri="{FF2B5EF4-FFF2-40B4-BE49-F238E27FC236}">
                <a16:creationId xmlns:a16="http://schemas.microsoft.com/office/drawing/2014/main" id="{64763875-17A5-C568-A928-527AAAD119CB}"/>
              </a:ext>
            </a:extLst>
          </p:cNvPr>
          <p:cNvSpPr/>
          <p:nvPr/>
        </p:nvSpPr>
        <p:spPr>
          <a:xfrm>
            <a:off x="63610" y="2296174"/>
            <a:ext cx="4389120" cy="4561826"/>
          </a:xfrm>
          <a:prstGeom prst="round2DiagRect">
            <a:avLst/>
          </a:prstGeom>
          <a:solidFill>
            <a:schemeClr val="bg1">
              <a:lumMod val="8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gn="ct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gn="ct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gn="ctr">
              <a:lnSpc>
                <a:spcPct val="150000"/>
              </a:lnSpc>
            </a:pPr>
            <a:r>
              <a:rPr lang="en-GB" sz="1200" b="1" dirty="0">
                <a:solidFill>
                  <a:schemeClr val="tx1"/>
                </a:solidFill>
                <a:latin typeface="Arial" panose="020B0604020202020204" pitchFamily="34" charset="0"/>
                <a:cs typeface="Arial" panose="020B0604020202020204" pitchFamily="34" charset="0"/>
              </a:rPr>
              <a:t>Major Associated with Type 2 Diabetes</a:t>
            </a:r>
          </a:p>
          <a:p>
            <a:pPr algn="ct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gn="ct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gn="ctr">
              <a:lnSpc>
                <a:spcPct val="150000"/>
              </a:lnSpc>
            </a:pPr>
            <a:endParaRPr lang="en-GB" sz="1200" b="1" dirty="0">
              <a:solidFill>
                <a:schemeClr val="tx1"/>
              </a:solidFill>
              <a:latin typeface="Arial" panose="020B0604020202020204" pitchFamily="34" charset="0"/>
              <a:cs typeface="Arial" panose="020B0604020202020204" pitchFamily="34" charset="0"/>
            </a:endParaRPr>
          </a:p>
          <a:p>
            <a:pPr lvl="0">
              <a:lnSpc>
                <a:spcPct val="150000"/>
              </a:lnSpc>
            </a:pPr>
            <a:r>
              <a:rPr lang="en-GB" sz="1200" b="1" dirty="0">
                <a:solidFill>
                  <a:schemeClr val="tx1"/>
                </a:solidFill>
                <a:latin typeface="Arial" panose="020B0604020202020204" pitchFamily="34" charset="0"/>
                <a:cs typeface="Arial" panose="020B0604020202020204" pitchFamily="34" charset="0"/>
              </a:rPr>
              <a:t>Cardiovascular Disease</a:t>
            </a:r>
            <a:r>
              <a:rPr lang="en-GB" sz="1200" dirty="0">
                <a:solidFill>
                  <a:schemeClr val="tx1"/>
                </a:solidFill>
                <a:latin typeface="Arial" panose="020B0604020202020204" pitchFamily="34" charset="0"/>
                <a:cs typeface="Arial" panose="020B0604020202020204" pitchFamily="34" charset="0"/>
              </a:rPr>
              <a:t>:</a:t>
            </a: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 Coronary heart disease, stroke, peripheral arterial disease, and heart failure. (Pagano, E. et al. (2021) </a:t>
            </a:r>
          </a:p>
          <a:p>
            <a:pPr marL="285750" lvl="0" indent="-285750">
              <a:lnSpc>
                <a:spcPct val="150000"/>
              </a:lnSpc>
              <a:buFont typeface="Arial" panose="020B0604020202020204" pitchFamily="34" charset="0"/>
              <a:buChar char="•"/>
            </a:pPr>
            <a:r>
              <a:rPr lang="en-GB" sz="1200" b="1" dirty="0">
                <a:solidFill>
                  <a:schemeClr val="tx1"/>
                </a:solidFill>
                <a:latin typeface="Arial" panose="020B0604020202020204" pitchFamily="34" charset="0"/>
                <a:cs typeface="Arial" panose="020B0604020202020204" pitchFamily="34" charset="0"/>
              </a:rPr>
              <a:t>Metabolic and Renal Disorders</a:t>
            </a:r>
            <a:r>
              <a:rPr lang="en-GB" sz="1200" dirty="0">
                <a:solidFill>
                  <a:schemeClr val="tx1"/>
                </a:solidFill>
                <a:latin typeface="Arial" panose="020B0604020202020204" pitchFamily="34" charset="0"/>
                <a:cs typeface="Arial" panose="020B0604020202020204" pitchFamily="34" charset="0"/>
              </a:rPr>
              <a:t>:</a:t>
            </a: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 Obesity, hypertension, dyslipidaemia, metabolic liver disease, chronic kidney disease, and albuminuria. (Yun, J.-S. et al. 2022) </a:t>
            </a:r>
          </a:p>
          <a:p>
            <a:pPr marL="285750" lvl="0" indent="-285750">
              <a:lnSpc>
                <a:spcPct val="150000"/>
              </a:lnSpc>
              <a:buFont typeface="Arial" panose="020B0604020202020204" pitchFamily="34" charset="0"/>
              <a:buChar char="•"/>
            </a:pPr>
            <a:r>
              <a:rPr lang="en-GB" sz="1200" b="1" dirty="0">
                <a:solidFill>
                  <a:schemeClr val="tx1"/>
                </a:solidFill>
                <a:latin typeface="Arial" panose="020B0604020202020204" pitchFamily="34" charset="0"/>
                <a:cs typeface="Arial" panose="020B0604020202020204" pitchFamily="34" charset="0"/>
              </a:rPr>
              <a:t>Psychological and Cognitive Conditions</a:t>
            </a:r>
            <a:r>
              <a:rPr lang="en-GB" sz="1200" dirty="0">
                <a:solidFill>
                  <a:schemeClr val="tx1"/>
                </a:solidFill>
                <a:latin typeface="Arial" panose="020B0604020202020204" pitchFamily="34" charset="0"/>
                <a:cs typeface="Arial" panose="020B0604020202020204" pitchFamily="34" charset="0"/>
              </a:rPr>
              <a:t>: Depression, anxiety, diabetes-related distress, disordered eating, and cognitive impairment</a:t>
            </a:r>
            <a:r>
              <a:rPr lang="en-GB" dirty="0">
                <a:solidFill>
                  <a:schemeClr val="tx1"/>
                </a:solidFill>
                <a:latin typeface="Arial" panose="020B0604020202020204" pitchFamily="34" charset="0"/>
                <a:cs typeface="Arial" panose="020B0604020202020204" pitchFamily="34" charset="0"/>
              </a:rPr>
              <a:t>. </a:t>
            </a:r>
            <a:r>
              <a:rPr lang="en-GB" sz="1100" dirty="0">
                <a:solidFill>
                  <a:schemeClr val="tx1"/>
                </a:solidFill>
                <a:latin typeface="Arial" panose="020B0604020202020204" pitchFamily="34" charset="0"/>
                <a:cs typeface="Arial" panose="020B0604020202020204" pitchFamily="34" charset="0"/>
              </a:rPr>
              <a:t>(</a:t>
            </a:r>
            <a:r>
              <a:rPr lang="en-GB" sz="1200" dirty="0" err="1">
                <a:solidFill>
                  <a:schemeClr val="tx1"/>
                </a:solidFill>
                <a:latin typeface="Arial" panose="020B0604020202020204" pitchFamily="34" charset="0"/>
                <a:cs typeface="Arial" panose="020B0604020202020204" pitchFamily="34" charset="0"/>
              </a:rPr>
              <a:t>Kintzoglanakis</a:t>
            </a:r>
            <a:r>
              <a:rPr lang="en-GB" sz="1200" dirty="0">
                <a:solidFill>
                  <a:schemeClr val="tx1"/>
                </a:solidFill>
                <a:latin typeface="Arial" panose="020B0604020202020204" pitchFamily="34" charset="0"/>
                <a:cs typeface="Arial" panose="020B0604020202020204" pitchFamily="34" charset="0"/>
              </a:rPr>
              <a:t>, K. et al. 2022) </a:t>
            </a:r>
          </a:p>
          <a:p>
            <a:pPr lvl="0">
              <a:lnSpc>
                <a:spcPct val="150000"/>
              </a:lnSpc>
            </a:pPr>
            <a:endParaRPr lang="en-GB" dirty="0">
              <a:solidFill>
                <a:schemeClr val="tx1"/>
              </a:solidFill>
              <a:latin typeface="Arial" panose="020B0604020202020204" pitchFamily="34" charset="0"/>
              <a:cs typeface="Arial" panose="020B0604020202020204" pitchFamily="34" charset="0"/>
            </a:endParaRPr>
          </a:p>
          <a:p>
            <a:pPr algn="ctr"/>
            <a:endParaRPr lang="en-GB" dirty="0"/>
          </a:p>
        </p:txBody>
      </p:sp>
      <p:sp>
        <p:nvSpPr>
          <p:cNvPr id="6" name="Rectangle: Diagonal Corners Rounded 5">
            <a:extLst>
              <a:ext uri="{FF2B5EF4-FFF2-40B4-BE49-F238E27FC236}">
                <a16:creationId xmlns:a16="http://schemas.microsoft.com/office/drawing/2014/main" id="{E796CEBF-C3BE-0F7D-D4C6-5622E3BCD0B9}"/>
              </a:ext>
            </a:extLst>
          </p:cNvPr>
          <p:cNvSpPr/>
          <p:nvPr/>
        </p:nvSpPr>
        <p:spPr>
          <a:xfrm>
            <a:off x="7739272" y="2208205"/>
            <a:ext cx="4306953" cy="4561826"/>
          </a:xfrm>
          <a:prstGeom prst="round2DiagRect">
            <a:avLst>
              <a:gd name="adj1" fmla="val 16667"/>
              <a:gd name="adj2" fmla="val 0"/>
            </a:avLst>
          </a:prstGeom>
          <a:solidFill>
            <a:schemeClr val="tx1">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nSpc>
                <a:spcPct val="150000"/>
              </a:lnSpc>
            </a:pPr>
            <a:r>
              <a:rPr lang="en-GB" sz="1200" b="1" dirty="0">
                <a:solidFill>
                  <a:schemeClr val="tx1"/>
                </a:solidFill>
                <a:latin typeface="Arial" panose="020B0604020202020204" pitchFamily="34" charset="0"/>
                <a:cs typeface="Arial" panose="020B0604020202020204" pitchFamily="34" charset="0"/>
              </a:rPr>
              <a:t>Diabetes-Related Complications and Management Implications</a:t>
            </a: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Type 2 diabetes increases the risk of microvascular complications, including retinopathy, neuropathy, foot ulcers, and autonomic dysfunction. (Zhang, Z. </a:t>
            </a:r>
            <a:r>
              <a:rPr lang="en-GB" sz="1200" i="1" dirty="0">
                <a:solidFill>
                  <a:schemeClr val="tx1"/>
                </a:solidFill>
                <a:latin typeface="Arial" panose="020B0604020202020204" pitchFamily="34" charset="0"/>
                <a:cs typeface="Arial" panose="020B0604020202020204" pitchFamily="34" charset="0"/>
              </a:rPr>
              <a:t>et al.</a:t>
            </a:r>
            <a:r>
              <a:rPr lang="en-GB" sz="1200" dirty="0">
                <a:solidFill>
                  <a:schemeClr val="tx1"/>
                </a:solidFill>
                <a:latin typeface="Arial" panose="020B0604020202020204" pitchFamily="34" charset="0"/>
                <a:cs typeface="Arial" panose="020B0604020202020204" pitchFamily="34" charset="0"/>
              </a:rPr>
              <a:t> 2025</a:t>
            </a:r>
            <a:r>
              <a:rPr lang="en-GB" sz="1200" dirty="0">
                <a:latin typeface="Arial" panose="020B0604020202020204" pitchFamily="34" charset="0"/>
                <a:cs typeface="Arial" panose="020B0604020202020204" pitchFamily="34" charset="0"/>
              </a:rPr>
              <a:t>) </a:t>
            </a: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Other associated conditions include sleep apnoea, sexual dysfunction, recurrent infections, and musculoskeletal limitations. (Arshad, M.F. </a:t>
            </a:r>
            <a:r>
              <a:rPr lang="en-GB" sz="1200" i="1" dirty="0">
                <a:solidFill>
                  <a:schemeClr val="tx1"/>
                </a:solidFill>
                <a:latin typeface="Arial" panose="020B0604020202020204" pitchFamily="34" charset="0"/>
                <a:cs typeface="Arial" panose="020B0604020202020204" pitchFamily="34" charset="0"/>
              </a:rPr>
              <a:t>et al.</a:t>
            </a:r>
            <a:r>
              <a:rPr lang="en-GB" sz="1200" dirty="0">
                <a:solidFill>
                  <a:schemeClr val="tx1"/>
                </a:solidFill>
                <a:latin typeface="Arial" panose="020B0604020202020204" pitchFamily="34" charset="0"/>
                <a:cs typeface="Arial" panose="020B0604020202020204" pitchFamily="34" charset="0"/>
              </a:rPr>
              <a:t> 2024) </a:t>
            </a: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Holistic, person-centred care should reduce treatment burden and prioritise outcomes that matter most.(</a:t>
            </a:r>
            <a:r>
              <a:rPr lang="en-GB" sz="1200" dirty="0" err="1">
                <a:solidFill>
                  <a:schemeClr val="tx1"/>
                </a:solidFill>
                <a:latin typeface="Arial" panose="020B0604020202020204" pitchFamily="34" charset="0"/>
                <a:cs typeface="Arial" panose="020B0604020202020204" pitchFamily="34" charset="0"/>
              </a:rPr>
              <a:t>Rodbard</a:t>
            </a:r>
            <a:r>
              <a:rPr lang="en-GB" sz="1200" dirty="0">
                <a:solidFill>
                  <a:schemeClr val="tx1"/>
                </a:solidFill>
                <a:latin typeface="Arial" panose="020B0604020202020204" pitchFamily="34" charset="0"/>
                <a:cs typeface="Arial" panose="020B0604020202020204" pitchFamily="34" charset="0"/>
              </a:rPr>
              <a:t>, H.W. </a:t>
            </a:r>
            <a:r>
              <a:rPr lang="en-GB" sz="1200" i="1" dirty="0">
                <a:solidFill>
                  <a:schemeClr val="tx1"/>
                </a:solidFill>
                <a:latin typeface="Arial" panose="020B0604020202020204" pitchFamily="34" charset="0"/>
                <a:cs typeface="Arial" panose="020B0604020202020204" pitchFamily="34" charset="0"/>
              </a:rPr>
              <a:t>et al.</a:t>
            </a:r>
            <a:r>
              <a:rPr lang="en-GB" sz="1200" dirty="0">
                <a:solidFill>
                  <a:schemeClr val="tx1"/>
                </a:solidFill>
                <a:latin typeface="Arial" panose="020B0604020202020204" pitchFamily="34" charset="0"/>
                <a:cs typeface="Arial" panose="020B0604020202020204" pitchFamily="34" charset="0"/>
              </a:rPr>
              <a:t> 2024) </a:t>
            </a:r>
          </a:p>
        </p:txBody>
      </p:sp>
      <p:pic>
        <p:nvPicPr>
          <p:cNvPr id="7" name="Picture 6" descr="Figure 1">
            <a:extLst>
              <a:ext uri="{FF2B5EF4-FFF2-40B4-BE49-F238E27FC236}">
                <a16:creationId xmlns:a16="http://schemas.microsoft.com/office/drawing/2014/main" id="{39EB6325-8089-45A4-8F89-5B17E71F140A}"/>
              </a:ext>
            </a:extLst>
          </p:cNvPr>
          <p:cNvPicPr>
            <a:picLocks noChangeAspect="1"/>
          </p:cNvPicPr>
          <p:nvPr/>
        </p:nvPicPr>
        <p:blipFill>
          <a:blip r:embed="rId2"/>
          <a:stretch>
            <a:fillRect/>
          </a:stretch>
        </p:blipFill>
        <p:spPr>
          <a:xfrm>
            <a:off x="4556098" y="2547602"/>
            <a:ext cx="3183174" cy="3483765"/>
          </a:xfrm>
          <a:prstGeom prst="rect">
            <a:avLst/>
          </a:prstGeom>
        </p:spPr>
      </p:pic>
      <p:sp>
        <p:nvSpPr>
          <p:cNvPr id="8" name="TextBox 7">
            <a:extLst>
              <a:ext uri="{FF2B5EF4-FFF2-40B4-BE49-F238E27FC236}">
                <a16:creationId xmlns:a16="http://schemas.microsoft.com/office/drawing/2014/main" id="{F7C4E898-738B-A9F4-9A41-82310F7570E0}"/>
              </a:ext>
            </a:extLst>
          </p:cNvPr>
          <p:cNvSpPr txBox="1"/>
          <p:nvPr/>
        </p:nvSpPr>
        <p:spPr>
          <a:xfrm>
            <a:off x="4844475" y="6031367"/>
            <a:ext cx="3114782" cy="738664"/>
          </a:xfrm>
          <a:prstGeom prst="rect">
            <a:avLst/>
          </a:prstGeom>
          <a:noFill/>
        </p:spPr>
        <p:txBody>
          <a:bodyPr wrap="square" rtlCol="0">
            <a:spAutoFit/>
          </a:bodyPr>
          <a:lstStyle/>
          <a:p>
            <a:r>
              <a:rPr lang="en-GB" dirty="0"/>
              <a:t>(</a:t>
            </a:r>
            <a:r>
              <a:rPr lang="en-GB" sz="1200" dirty="0" err="1">
                <a:latin typeface="Arial" panose="020B0604020202020204" pitchFamily="34" charset="0"/>
                <a:cs typeface="Arial" panose="020B0604020202020204" pitchFamily="34" charset="0"/>
              </a:rPr>
              <a:t>Baishideng</a:t>
            </a:r>
            <a:r>
              <a:rPr lang="en-GB" sz="1200" dirty="0">
                <a:latin typeface="Arial" panose="020B0604020202020204" pitchFamily="34" charset="0"/>
                <a:cs typeface="Arial" panose="020B0604020202020204" pitchFamily="34" charset="0"/>
              </a:rPr>
              <a:t> Publishing Group. 2024)</a:t>
            </a:r>
            <a:br>
              <a:rPr lang="en-GB" sz="1200" dirty="0">
                <a:latin typeface="Arial" panose="020B0604020202020204" pitchFamily="34" charset="0"/>
                <a:cs typeface="Arial" panose="020B0604020202020204" pitchFamily="34" charset="0"/>
              </a:rPr>
            </a:br>
            <a:br>
              <a:rPr lang="en-GB" sz="1200" dirty="0">
                <a:latin typeface="Arial" panose="020B0604020202020204" pitchFamily="34" charset="0"/>
                <a:cs typeface="Arial" panose="020B0604020202020204" pitchFamily="34" charset="0"/>
              </a:rPr>
            </a:b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773630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C3C528F-6575-23DC-D37E-2FFB57E6C721}"/>
              </a:ext>
            </a:extLst>
          </p:cNvPr>
          <p:cNvSpPr txBox="1"/>
          <p:nvPr/>
        </p:nvSpPr>
        <p:spPr>
          <a:xfrm>
            <a:off x="-18288" y="82296"/>
            <a:ext cx="11651488" cy="1554480"/>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3500" b="1" kern="1200" dirty="0">
                <a:solidFill>
                  <a:schemeClr val="tx2"/>
                </a:solidFill>
                <a:latin typeface="Arial" panose="020B0604020202020204" pitchFamily="34" charset="0"/>
                <a:ea typeface="+mj-ea"/>
                <a:cs typeface="Arial" panose="020B0604020202020204" pitchFamily="34" charset="0"/>
              </a:rPr>
              <a:t>Monitoring should prevent harm, not merely record HbA1c</a:t>
            </a:r>
            <a:endParaRPr lang="en-US" sz="3500" kern="1200" dirty="0">
              <a:solidFill>
                <a:schemeClr val="tx2"/>
              </a:solidFill>
              <a:latin typeface="Arial" panose="020B0604020202020204" pitchFamily="34" charset="0"/>
              <a:ea typeface="+mj-ea"/>
              <a:cs typeface="Arial" panose="020B0604020202020204" pitchFamily="34" charset="0"/>
            </a:endParaRPr>
          </a:p>
          <a:p>
            <a:pPr>
              <a:lnSpc>
                <a:spcPct val="90000"/>
              </a:lnSpc>
              <a:spcBef>
                <a:spcPct val="0"/>
              </a:spcBef>
              <a:spcAft>
                <a:spcPts val="600"/>
              </a:spcAft>
            </a:pPr>
            <a:endParaRPr lang="en-US" sz="3500" kern="1200" dirty="0">
              <a:solidFill>
                <a:schemeClr val="tx2"/>
              </a:solidFill>
              <a:latin typeface="+mj-lt"/>
              <a:ea typeface="+mj-ea"/>
              <a:cs typeface="+mj-cs"/>
            </a:endParaRPr>
          </a:p>
        </p:txBody>
      </p:sp>
      <p:sp>
        <p:nvSpPr>
          <p:cNvPr id="5" name="Rectangle: Diagonal Corners Rounded 4">
            <a:extLst>
              <a:ext uri="{FF2B5EF4-FFF2-40B4-BE49-F238E27FC236}">
                <a16:creationId xmlns:a16="http://schemas.microsoft.com/office/drawing/2014/main" id="{62E03F59-BA3F-E82D-1E5E-574733609243}"/>
              </a:ext>
            </a:extLst>
          </p:cNvPr>
          <p:cNvSpPr/>
          <p:nvPr/>
        </p:nvSpPr>
        <p:spPr>
          <a:xfrm>
            <a:off x="103367" y="1829994"/>
            <a:ext cx="4428876" cy="4945710"/>
          </a:xfrm>
          <a:prstGeom prst="round2DiagRect">
            <a:avLst/>
          </a:prstGeom>
          <a:solidFill>
            <a:schemeClr val="bg1">
              <a:lumMod val="9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nSpc>
                <a:spcPct val="150000"/>
              </a:lnSpc>
            </a:pPr>
            <a:r>
              <a:rPr lang="en-GB" sz="1200" b="1" dirty="0">
                <a:solidFill>
                  <a:schemeClr val="tx1"/>
                </a:solidFill>
                <a:latin typeface="Arial" panose="020B0604020202020204" pitchFamily="34" charset="0"/>
                <a:cs typeface="Arial" panose="020B0604020202020204" pitchFamily="34" charset="0"/>
              </a:rPr>
              <a:t>Clinical Monitoring and Quality &amp; Safety</a:t>
            </a: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Conduct a comprehensive annual diabetes review covering glycaemic, cardiovascular, renal, ocular, foot, and psychological health. (</a:t>
            </a:r>
            <a:r>
              <a:rPr lang="en-GB" sz="1200" dirty="0" err="1">
                <a:solidFill>
                  <a:schemeClr val="tx1"/>
                </a:solidFill>
                <a:latin typeface="Arial" panose="020B0604020202020204" pitchFamily="34" charset="0"/>
                <a:cs typeface="Arial" panose="020B0604020202020204" pitchFamily="34" charset="0"/>
              </a:rPr>
              <a:t>Elbalshy</a:t>
            </a:r>
            <a:r>
              <a:rPr lang="en-GB" sz="1200" dirty="0">
                <a:solidFill>
                  <a:schemeClr val="tx1"/>
                </a:solidFill>
                <a:latin typeface="Arial" panose="020B0604020202020204" pitchFamily="34" charset="0"/>
                <a:cs typeface="Arial" panose="020B0604020202020204" pitchFamily="34" charset="0"/>
              </a:rPr>
              <a:t>, M. </a:t>
            </a:r>
            <a:r>
              <a:rPr lang="en-GB" sz="1200" i="1" dirty="0">
                <a:solidFill>
                  <a:schemeClr val="tx1"/>
                </a:solidFill>
                <a:latin typeface="Arial" panose="020B0604020202020204" pitchFamily="34" charset="0"/>
                <a:cs typeface="Arial" panose="020B0604020202020204" pitchFamily="34" charset="0"/>
              </a:rPr>
              <a:t>et al.</a:t>
            </a:r>
            <a:r>
              <a:rPr lang="en-GB" sz="1200" dirty="0">
                <a:solidFill>
                  <a:schemeClr val="tx1"/>
                </a:solidFill>
                <a:latin typeface="Arial" panose="020B0604020202020204" pitchFamily="34" charset="0"/>
                <a:cs typeface="Arial" panose="020B0604020202020204" pitchFamily="34" charset="0"/>
              </a:rPr>
              <a:t> 2022) </a:t>
            </a: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Monitor HbA1c every 3–6 months until controlled, then approximately every 6 months; also assess blood pressure, weight, BMI, medications, kidney function, urinary ACR, lipids, and cardiovascular risk. (</a:t>
            </a:r>
            <a:r>
              <a:rPr lang="en-GB" sz="1200" dirty="0" err="1">
                <a:solidFill>
                  <a:schemeClr val="tx1"/>
                </a:solidFill>
                <a:latin typeface="Arial" panose="020B0604020202020204" pitchFamily="34" charset="0"/>
                <a:cs typeface="Arial" panose="020B0604020202020204" pitchFamily="34" charset="0"/>
              </a:rPr>
              <a:t>Termannsen</a:t>
            </a:r>
            <a:r>
              <a:rPr lang="en-GB" sz="1200" dirty="0">
                <a:solidFill>
                  <a:schemeClr val="tx1"/>
                </a:solidFill>
                <a:latin typeface="Arial" panose="020B0604020202020204" pitchFamily="34" charset="0"/>
                <a:cs typeface="Arial" panose="020B0604020202020204" pitchFamily="34" charset="0"/>
              </a:rPr>
              <a:t>, A. </a:t>
            </a:r>
            <a:r>
              <a:rPr lang="en-GB" sz="1200" i="1" dirty="0">
                <a:solidFill>
                  <a:schemeClr val="tx1"/>
                </a:solidFill>
                <a:latin typeface="Arial" panose="020B0604020202020204" pitchFamily="34" charset="0"/>
                <a:cs typeface="Arial" panose="020B0604020202020204" pitchFamily="34" charset="0"/>
              </a:rPr>
              <a:t>et al.</a:t>
            </a:r>
            <a:r>
              <a:rPr lang="en-GB" sz="1200" dirty="0">
                <a:solidFill>
                  <a:schemeClr val="tx1"/>
                </a:solidFill>
                <a:latin typeface="Arial" panose="020B0604020202020204" pitchFamily="34" charset="0"/>
                <a:cs typeface="Arial" panose="020B0604020202020204" pitchFamily="34" charset="0"/>
              </a:rPr>
              <a:t> 2025)</a:t>
            </a: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Ensure retinal screening and regular foot assessments, with prompt referral for active foot complications. (Stedman, M. </a:t>
            </a:r>
            <a:r>
              <a:rPr lang="en-GB" sz="1200" i="1" dirty="0">
                <a:solidFill>
                  <a:schemeClr val="tx1"/>
                </a:solidFill>
                <a:latin typeface="Arial" panose="020B0604020202020204" pitchFamily="34" charset="0"/>
                <a:cs typeface="Arial" panose="020B0604020202020204" pitchFamily="34" charset="0"/>
              </a:rPr>
              <a:t>et al.</a:t>
            </a:r>
            <a:r>
              <a:rPr lang="en-GB" sz="1200" dirty="0">
                <a:solidFill>
                  <a:schemeClr val="tx1"/>
                </a:solidFill>
                <a:latin typeface="Arial" panose="020B0604020202020204" pitchFamily="34" charset="0"/>
                <a:cs typeface="Arial" panose="020B0604020202020204" pitchFamily="34" charset="0"/>
              </a:rPr>
              <a:t> 2023) </a:t>
            </a:r>
          </a:p>
          <a:p>
            <a:pPr algn="ctr"/>
            <a:endParaRPr lang="en-GB" dirty="0"/>
          </a:p>
        </p:txBody>
      </p:sp>
      <p:sp>
        <p:nvSpPr>
          <p:cNvPr id="8" name="Rectangle 7" descr="Kidney">
            <a:extLst>
              <a:ext uri="{FF2B5EF4-FFF2-40B4-BE49-F238E27FC236}">
                <a16:creationId xmlns:a16="http://schemas.microsoft.com/office/drawing/2014/main" id="{50E941D9-66F2-C9BD-217D-2ECC0E78AC4B}"/>
              </a:ext>
            </a:extLst>
          </p:cNvPr>
          <p:cNvSpPr/>
          <p:nvPr/>
        </p:nvSpPr>
        <p:spPr>
          <a:xfrm>
            <a:off x="3331597" y="5645426"/>
            <a:ext cx="1128436" cy="867339"/>
          </a:xfrm>
          <a:prstGeom prst="rect">
            <a:avLst/>
          </a:prstGeom>
          <a: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p:spPr>
        <p:style>
          <a:lnRef idx="2">
            <a:scrgbClr r="0" g="0" b="0"/>
          </a:lnRef>
          <a:fillRef idx="1">
            <a:scrgbClr r="0" g="0" b="0"/>
          </a:fillRef>
          <a:effectRef idx="0">
            <a:schemeClr val="accent3">
              <a:hueOff val="0"/>
              <a:satOff val="0"/>
              <a:lumOff val="0"/>
              <a:alphaOff val="0"/>
            </a:schemeClr>
          </a:effectRef>
          <a:fontRef idx="minor">
            <a:schemeClr val="lt1"/>
          </a:fontRef>
        </p:style>
        <p:txBody>
          <a:bodyPr/>
          <a:lstStyle/>
          <a:p>
            <a:endParaRPr lang="en-GB"/>
          </a:p>
        </p:txBody>
      </p:sp>
      <p:sp>
        <p:nvSpPr>
          <p:cNvPr id="10" name="Rectangle: Diagonal Corners Rounded 9">
            <a:extLst>
              <a:ext uri="{FF2B5EF4-FFF2-40B4-BE49-F238E27FC236}">
                <a16:creationId xmlns:a16="http://schemas.microsoft.com/office/drawing/2014/main" id="{B2CF3C05-38E1-D81B-9382-E4B276CEF9BC}"/>
              </a:ext>
            </a:extLst>
          </p:cNvPr>
          <p:cNvSpPr/>
          <p:nvPr/>
        </p:nvSpPr>
        <p:spPr>
          <a:xfrm>
            <a:off x="8563555" y="1829993"/>
            <a:ext cx="3427012" cy="4443585"/>
          </a:xfrm>
          <a:prstGeom prst="round2DiagRect">
            <a:avLst/>
          </a:prstGeom>
          <a:solidFill>
            <a:schemeClr val="bg1">
              <a:lumMod val="9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nSpc>
                <a:spcPct val="150000"/>
              </a:lnSpc>
            </a:pPr>
            <a:r>
              <a:rPr lang="en-GB" sz="1200" b="1" dirty="0">
                <a:solidFill>
                  <a:schemeClr val="tx1"/>
                </a:solidFill>
                <a:latin typeface="Arial" panose="020B0604020202020204" pitchFamily="34" charset="0"/>
                <a:cs typeface="Arial" panose="020B0604020202020204" pitchFamily="34" charset="0"/>
              </a:rPr>
              <a:t>Quality, safety and equitable care</a:t>
            </a: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Regularly discuss hypoglycaemia, driving and occupational risks, sick-day rules, injection technique, and glucose-monitoring data. (ElSayed, N.A. </a:t>
            </a:r>
            <a:r>
              <a:rPr lang="en-GB" sz="1200" i="1" dirty="0">
                <a:solidFill>
                  <a:schemeClr val="tx1"/>
                </a:solidFill>
                <a:latin typeface="Arial" panose="020B0604020202020204" pitchFamily="34" charset="0"/>
                <a:cs typeface="Arial" panose="020B0604020202020204" pitchFamily="34" charset="0"/>
              </a:rPr>
              <a:t>et al.</a:t>
            </a:r>
            <a:r>
              <a:rPr lang="en-GB" sz="1200" dirty="0">
                <a:solidFill>
                  <a:schemeClr val="tx1"/>
                </a:solidFill>
                <a:latin typeface="Arial" panose="020B0604020202020204" pitchFamily="34" charset="0"/>
                <a:cs typeface="Arial" panose="020B0604020202020204" pitchFamily="34" charset="0"/>
              </a:rPr>
              <a:t> 2025)</a:t>
            </a: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Review adherence supportively, simplify treatment where appropriate, and screen for diabetes distress and depression. </a:t>
            </a: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Monitor recommended care processes and outcomes across ethnic and socioeconomic groups to identify and reduce inequalities. (Goff, L.M., 2019)</a:t>
            </a:r>
          </a:p>
          <a:p>
            <a:pPr algn="ctr"/>
            <a:endParaRPr lang="en-GB" dirty="0"/>
          </a:p>
        </p:txBody>
      </p:sp>
      <p:pic>
        <p:nvPicPr>
          <p:cNvPr id="12" name="Picture 11" descr="Diabetes statistics infographic for the UK">
            <a:extLst>
              <a:ext uri="{FF2B5EF4-FFF2-40B4-BE49-F238E27FC236}">
                <a16:creationId xmlns:a16="http://schemas.microsoft.com/office/drawing/2014/main" id="{8D2625F9-0701-06CA-65D0-B2717753D2F8}"/>
              </a:ext>
            </a:extLst>
          </p:cNvPr>
          <p:cNvPicPr>
            <a:picLocks noChangeAspect="1"/>
          </p:cNvPicPr>
          <p:nvPr/>
        </p:nvPicPr>
        <p:blipFill>
          <a:blip r:embed="rId3"/>
          <a:stretch>
            <a:fillRect/>
          </a:stretch>
        </p:blipFill>
        <p:spPr>
          <a:xfrm>
            <a:off x="4778735" y="1890606"/>
            <a:ext cx="3784820" cy="4360311"/>
          </a:xfrm>
          <a:prstGeom prst="rect">
            <a:avLst/>
          </a:prstGeom>
          <a:solidFill>
            <a:schemeClr val="tx2">
              <a:lumMod val="25000"/>
              <a:lumOff val="75000"/>
            </a:schemeClr>
          </a:solidFill>
        </p:spPr>
      </p:pic>
      <p:sp>
        <p:nvSpPr>
          <p:cNvPr id="13" name="TextBox 12">
            <a:extLst>
              <a:ext uri="{FF2B5EF4-FFF2-40B4-BE49-F238E27FC236}">
                <a16:creationId xmlns:a16="http://schemas.microsoft.com/office/drawing/2014/main" id="{6E6B82F6-5DFF-B26D-63DF-9F2773C6D5F3}"/>
              </a:ext>
            </a:extLst>
          </p:cNvPr>
          <p:cNvSpPr txBox="1"/>
          <p:nvPr/>
        </p:nvSpPr>
        <p:spPr>
          <a:xfrm>
            <a:off x="5251163" y="6359311"/>
            <a:ext cx="2170706"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(Burnett, 2025) </a:t>
            </a:r>
          </a:p>
        </p:txBody>
      </p:sp>
    </p:spTree>
    <p:extLst>
      <p:ext uri="{BB962C8B-B14F-4D97-AF65-F5344CB8AC3E}">
        <p14:creationId xmlns:p14="http://schemas.microsoft.com/office/powerpoint/2010/main" val="24404192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E04EA95-710B-C3ED-659D-29291960C0CD}"/>
              </a:ext>
            </a:extLst>
          </p:cNvPr>
          <p:cNvSpPr txBox="1"/>
          <p:nvPr/>
        </p:nvSpPr>
        <p:spPr>
          <a:xfrm>
            <a:off x="-91440" y="274320"/>
            <a:ext cx="10007600" cy="1903405"/>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3200" b="1" kern="1200" dirty="0">
                <a:solidFill>
                  <a:schemeClr val="tx2"/>
                </a:solidFill>
                <a:latin typeface="+mj-lt"/>
                <a:ea typeface="+mj-ea"/>
                <a:cs typeface="+mj-cs"/>
              </a:rPr>
              <a:t>Type Two Diabetes prevention</a:t>
            </a:r>
            <a:endParaRPr lang="en-US" sz="3200" kern="1200" dirty="0">
              <a:solidFill>
                <a:schemeClr val="tx2"/>
              </a:solidFill>
              <a:latin typeface="+mj-lt"/>
              <a:ea typeface="+mj-ea"/>
              <a:cs typeface="+mj-cs"/>
            </a:endParaRPr>
          </a:p>
          <a:p>
            <a:pPr>
              <a:lnSpc>
                <a:spcPct val="90000"/>
              </a:lnSpc>
              <a:spcBef>
                <a:spcPct val="0"/>
              </a:spcBef>
              <a:spcAft>
                <a:spcPts val="600"/>
              </a:spcAft>
            </a:pPr>
            <a:endParaRPr lang="en-US" sz="3200" kern="1200" dirty="0">
              <a:solidFill>
                <a:schemeClr val="tx2"/>
              </a:solidFill>
              <a:latin typeface="+mj-lt"/>
              <a:ea typeface="+mj-ea"/>
              <a:cs typeface="+mj-cs"/>
            </a:endParaRPr>
          </a:p>
        </p:txBody>
      </p:sp>
      <p:sp>
        <p:nvSpPr>
          <p:cNvPr id="5" name="Rectangle: Diagonal Corners Rounded 4">
            <a:extLst>
              <a:ext uri="{FF2B5EF4-FFF2-40B4-BE49-F238E27FC236}">
                <a16:creationId xmlns:a16="http://schemas.microsoft.com/office/drawing/2014/main" id="{C9F8D32C-5DE9-275C-79A0-1EFC212B472F}"/>
              </a:ext>
            </a:extLst>
          </p:cNvPr>
          <p:cNvSpPr/>
          <p:nvPr/>
        </p:nvSpPr>
        <p:spPr>
          <a:xfrm>
            <a:off x="6170211" y="1296063"/>
            <a:ext cx="4587903" cy="5104737"/>
          </a:xfrm>
          <a:prstGeom prst="round2DiagRect">
            <a:avLst>
              <a:gd name="adj1" fmla="val 16667"/>
              <a:gd name="adj2" fmla="val 0"/>
            </a:avLst>
          </a:prstGeom>
          <a:solidFill>
            <a:schemeClr val="bg1">
              <a:lumMod val="9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r>
              <a:rPr lang="en-GB" sz="1200" b="1" dirty="0">
                <a:solidFill>
                  <a:schemeClr val="tx1"/>
                </a:solidFill>
                <a:latin typeface="Arial" panose="020B0604020202020204" pitchFamily="34" charset="0"/>
                <a:cs typeface="Arial" panose="020B0604020202020204" pitchFamily="34" charset="0"/>
              </a:rPr>
              <a:t>Steps for a Healthy Lifestyle</a:t>
            </a:r>
          </a:p>
          <a:p>
            <a:pPr lvl="0">
              <a:lnSpc>
                <a:spcPct val="150000"/>
              </a:lnSpc>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Maintain a healthy weight and get at least 150 minutes of moderate activity each week, including strength training twice a week. (Raben, A. </a:t>
            </a:r>
            <a:r>
              <a:rPr lang="en-GB" sz="1200" i="1" dirty="0">
                <a:solidFill>
                  <a:schemeClr val="tx1"/>
                </a:solidFill>
                <a:latin typeface="Arial" panose="020B0604020202020204" pitchFamily="34" charset="0"/>
                <a:cs typeface="Arial" panose="020B0604020202020204" pitchFamily="34" charset="0"/>
              </a:rPr>
              <a:t>et al.</a:t>
            </a:r>
            <a:r>
              <a:rPr lang="en-GB" sz="1200" dirty="0">
                <a:solidFill>
                  <a:schemeClr val="tx1"/>
                </a:solidFill>
                <a:latin typeface="Arial" panose="020B0604020202020204" pitchFamily="34" charset="0"/>
                <a:cs typeface="Arial" panose="020B0604020202020204" pitchFamily="34" charset="0"/>
              </a:rPr>
              <a:t>2021)</a:t>
            </a: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Eat a balanced, high-fibre diet with vegetables, fruits, wholegrains, lean protein, beans, and lentils. Limit sugary drinks and heavily processed foods. </a:t>
            </a: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Avoid smoking, moderate alcohol intake, prioritise quality sleep, and make sustainable, long-term lifestyle changes. (Song, Z. </a:t>
            </a:r>
            <a:r>
              <a:rPr lang="en-GB" sz="1200" i="1" dirty="0">
                <a:solidFill>
                  <a:schemeClr val="tx1"/>
                </a:solidFill>
                <a:latin typeface="Arial" panose="020B0604020202020204" pitchFamily="34" charset="0"/>
                <a:cs typeface="Arial" panose="020B0604020202020204" pitchFamily="34" charset="0"/>
              </a:rPr>
              <a:t>et al.</a:t>
            </a:r>
            <a:r>
              <a:rPr lang="en-GB" sz="1200" dirty="0">
                <a:solidFill>
                  <a:schemeClr val="tx1"/>
                </a:solidFill>
                <a:latin typeface="Arial" panose="020B0604020202020204" pitchFamily="34" charset="0"/>
                <a:cs typeface="Arial" panose="020B0604020202020204" pitchFamily="34" charset="0"/>
              </a:rPr>
              <a:t> 2021)</a:t>
            </a:r>
          </a:p>
        </p:txBody>
      </p:sp>
      <p:pic>
        <p:nvPicPr>
          <p:cNvPr id="6" name="Picture 5" descr="Six ways to prevent Type 2 diabetes">
            <a:extLst>
              <a:ext uri="{FF2B5EF4-FFF2-40B4-BE49-F238E27FC236}">
                <a16:creationId xmlns:a16="http://schemas.microsoft.com/office/drawing/2014/main" id="{94B98A73-6117-79E1-E543-B6F8EF4D606B}"/>
              </a:ext>
            </a:extLst>
          </p:cNvPr>
          <p:cNvPicPr>
            <a:picLocks noChangeAspect="1"/>
          </p:cNvPicPr>
          <p:nvPr/>
        </p:nvPicPr>
        <p:blipFill>
          <a:blip r:embed="rId2"/>
          <a:stretch>
            <a:fillRect/>
          </a:stretch>
        </p:blipFill>
        <p:spPr>
          <a:xfrm>
            <a:off x="132080" y="1431236"/>
            <a:ext cx="4726167" cy="4786684"/>
          </a:xfrm>
          <a:prstGeom prst="rect">
            <a:avLst/>
          </a:prstGeom>
        </p:spPr>
      </p:pic>
      <p:sp>
        <p:nvSpPr>
          <p:cNvPr id="7" name="TextBox 6">
            <a:extLst>
              <a:ext uri="{FF2B5EF4-FFF2-40B4-BE49-F238E27FC236}">
                <a16:creationId xmlns:a16="http://schemas.microsoft.com/office/drawing/2014/main" id="{B053ED24-8BEE-3F79-1760-DEA6E551AB01}"/>
              </a:ext>
            </a:extLst>
          </p:cNvPr>
          <p:cNvSpPr txBox="1"/>
          <p:nvPr/>
        </p:nvSpPr>
        <p:spPr>
          <a:xfrm>
            <a:off x="904240" y="6129621"/>
            <a:ext cx="3383280" cy="369332"/>
          </a:xfrm>
          <a:prstGeom prst="rect">
            <a:avLst/>
          </a:prstGeom>
          <a:noFill/>
        </p:spPr>
        <p:txBody>
          <a:bodyPr wrap="square" rtlCol="0">
            <a:spAutoFit/>
          </a:bodyPr>
          <a:lstStyle/>
          <a:p>
            <a:r>
              <a:rPr lang="en-GB" dirty="0"/>
              <a:t>(Cleveland Clinic, 2026)</a:t>
            </a:r>
          </a:p>
        </p:txBody>
      </p:sp>
    </p:spTree>
    <p:extLst>
      <p:ext uri="{BB962C8B-B14F-4D97-AF65-F5344CB8AC3E}">
        <p14:creationId xmlns:p14="http://schemas.microsoft.com/office/powerpoint/2010/main" val="9866081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68422D9-FCDB-FD56-1E0A-D656ECC6779A}"/>
              </a:ext>
            </a:extLst>
          </p:cNvPr>
          <p:cNvSpPr txBox="1"/>
          <p:nvPr/>
        </p:nvSpPr>
        <p:spPr>
          <a:xfrm>
            <a:off x="685800" y="360221"/>
            <a:ext cx="10515600" cy="1330468"/>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3200" b="1" kern="1200" dirty="0">
                <a:solidFill>
                  <a:schemeClr val="tx2"/>
                </a:solidFill>
                <a:latin typeface="+mj-lt"/>
                <a:ea typeface="+mj-ea"/>
                <a:cs typeface="+mj-cs"/>
              </a:rPr>
              <a:t>Co-production changes who holds power in care</a:t>
            </a:r>
          </a:p>
          <a:p>
            <a:pPr>
              <a:lnSpc>
                <a:spcPct val="90000"/>
              </a:lnSpc>
              <a:spcBef>
                <a:spcPct val="0"/>
              </a:spcBef>
              <a:spcAft>
                <a:spcPts val="600"/>
              </a:spcAft>
            </a:pPr>
            <a:endParaRPr lang="en-US" sz="3200" kern="1200" dirty="0">
              <a:solidFill>
                <a:schemeClr val="tx2"/>
              </a:solidFill>
              <a:latin typeface="+mj-lt"/>
              <a:ea typeface="+mj-ea"/>
              <a:cs typeface="+mj-cs"/>
            </a:endParaRPr>
          </a:p>
        </p:txBody>
      </p:sp>
      <p:sp>
        <p:nvSpPr>
          <p:cNvPr id="6" name="Rectangle: Diagonal Corners Rounded 5">
            <a:extLst>
              <a:ext uri="{FF2B5EF4-FFF2-40B4-BE49-F238E27FC236}">
                <a16:creationId xmlns:a16="http://schemas.microsoft.com/office/drawing/2014/main" id="{9A0408A2-2BD1-B350-58AF-EDFC943DAF26}"/>
              </a:ext>
            </a:extLst>
          </p:cNvPr>
          <p:cNvSpPr/>
          <p:nvPr/>
        </p:nvSpPr>
        <p:spPr>
          <a:xfrm>
            <a:off x="135172" y="1860605"/>
            <a:ext cx="4071068" cy="4637174"/>
          </a:xfrm>
          <a:prstGeom prst="round2Diag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nSpc>
                <a:spcPct val="150000"/>
              </a:lnSpc>
            </a:pPr>
            <a:r>
              <a:rPr lang="en-GB" sz="1200" b="1" dirty="0">
                <a:solidFill>
                  <a:schemeClr val="tx1"/>
                </a:solidFill>
                <a:latin typeface="Arial" panose="020B0604020202020204" pitchFamily="34" charset="0"/>
                <a:cs typeface="Arial" panose="020B0604020202020204" pitchFamily="34" charset="0"/>
              </a:rPr>
              <a:t>Skills</a:t>
            </a: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Build a collaborative partnership that combines clinical expertise with the person’s experiences, priorities and Diabetes treatment preferences. </a:t>
            </a:r>
          </a:p>
          <a:p>
            <a:pPr marL="28575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Use active listening, open-ended questions, accessible language, teach-back, cultural sensitivity, and trauma-informed communication. (Sørensen, M., Groven, et </a:t>
            </a:r>
            <a:r>
              <a:rPr lang="en-GB" sz="1200" dirty="0">
                <a:solidFill>
                  <a:schemeClr val="tx1"/>
                </a:solidFill>
              </a:rPr>
              <a:t>al., 2020)</a:t>
            </a:r>
          </a:p>
          <a:p>
            <a:pPr marL="285750" indent="-285750">
              <a:lnSpc>
                <a:spcPct val="150000"/>
              </a:lnSpc>
              <a:buFont typeface="Arial" panose="020B0604020202020204" pitchFamily="34" charset="0"/>
              <a:buChar char="•"/>
            </a:pPr>
            <a:r>
              <a:rPr lang="en-GB" sz="1200" b="1" dirty="0">
                <a:solidFill>
                  <a:schemeClr val="tx1"/>
                </a:solidFill>
              </a:rPr>
              <a:t> </a:t>
            </a:r>
            <a:r>
              <a:rPr lang="en-GB" sz="1200" dirty="0">
                <a:solidFill>
                  <a:schemeClr val="tx1"/>
                </a:solidFill>
                <a:latin typeface="Arial" panose="020B0604020202020204" pitchFamily="34" charset="0"/>
                <a:cs typeface="Arial" panose="020B0604020202020204" pitchFamily="34" charset="0"/>
              </a:rPr>
              <a:t>Support shared decision-making through goal setting, motivational interviewing, strengths-based coaching, teamwork, and clear safety-netting to manage diabetes. (Zhang, W. </a:t>
            </a:r>
            <a:r>
              <a:rPr lang="en-GB" sz="1200" i="1" dirty="0">
                <a:solidFill>
                  <a:schemeClr val="tx1"/>
                </a:solidFill>
                <a:latin typeface="Arial" panose="020B0604020202020204" pitchFamily="34" charset="0"/>
                <a:cs typeface="Arial" panose="020B0604020202020204" pitchFamily="34" charset="0"/>
              </a:rPr>
              <a:t>et al.</a:t>
            </a:r>
            <a:r>
              <a:rPr lang="en-GB" sz="1200" dirty="0">
                <a:solidFill>
                  <a:schemeClr val="tx1"/>
                </a:solidFill>
                <a:latin typeface="Arial" panose="020B0604020202020204" pitchFamily="34" charset="0"/>
                <a:cs typeface="Arial" panose="020B0604020202020204" pitchFamily="34" charset="0"/>
              </a:rPr>
              <a:t>, 2024)</a:t>
            </a:r>
          </a:p>
          <a:p>
            <a:pPr algn="ctr"/>
            <a:endParaRPr lang="en-GB" dirty="0"/>
          </a:p>
        </p:txBody>
      </p:sp>
      <p:sp>
        <p:nvSpPr>
          <p:cNvPr id="8" name="Rectangle: Diagonal Corners Rounded 7">
            <a:extLst>
              <a:ext uri="{FF2B5EF4-FFF2-40B4-BE49-F238E27FC236}">
                <a16:creationId xmlns:a16="http://schemas.microsoft.com/office/drawing/2014/main" id="{A1D9BA12-626F-EB7F-EE60-6D3BB24F9015}"/>
              </a:ext>
            </a:extLst>
          </p:cNvPr>
          <p:cNvSpPr/>
          <p:nvPr/>
        </p:nvSpPr>
        <p:spPr>
          <a:xfrm>
            <a:off x="7985762" y="1817654"/>
            <a:ext cx="4318496" cy="4853490"/>
          </a:xfrm>
          <a:prstGeom prst="round2DiagRect">
            <a:avLst>
              <a:gd name="adj1" fmla="val 16667"/>
              <a:gd name="adj2" fmla="val 50000"/>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nSpc>
                <a:spcPct val="150000"/>
              </a:lnSpc>
            </a:pPr>
            <a:r>
              <a:rPr lang="en-GB" sz="1200" b="1" dirty="0">
                <a:solidFill>
                  <a:schemeClr val="tx1"/>
                </a:solidFill>
                <a:latin typeface="Arial" panose="020B0604020202020204" pitchFamily="34" charset="0"/>
                <a:cs typeface="Arial" panose="020B0604020202020204" pitchFamily="34" charset="0"/>
              </a:rPr>
              <a:t>Values and Behaviours</a:t>
            </a: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Respect individual autonomy, including each person’s right to accept or decline treatment, and involve carers—with consent—while maintaining confidentiality. (</a:t>
            </a:r>
            <a:r>
              <a:rPr lang="en-GB" sz="1200" dirty="0" err="1">
                <a:solidFill>
                  <a:schemeClr val="tx1"/>
                </a:solidFill>
                <a:latin typeface="Arial" panose="020B0604020202020204" pitchFamily="34" charset="0"/>
                <a:cs typeface="Arial" panose="020B0604020202020204" pitchFamily="34" charset="0"/>
              </a:rPr>
              <a:t>Rehackova</a:t>
            </a:r>
            <a:r>
              <a:rPr lang="en-GB" sz="1200" dirty="0">
                <a:solidFill>
                  <a:schemeClr val="tx1"/>
                </a:solidFill>
                <a:latin typeface="Arial" panose="020B0604020202020204" pitchFamily="34" charset="0"/>
                <a:cs typeface="Arial" panose="020B0604020202020204" pitchFamily="34" charset="0"/>
              </a:rPr>
              <a:t>, L. et al.,2020) </a:t>
            </a: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Provide curious, non-judgemental and non-stigmatising care, recognising power imbalances and wider social factors affecting health outcomes. (Creevy, N. and Boocock, R. 2026). </a:t>
            </a: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Build trust through transparency, shared decision-making, reliable follow-through and prompt action to rebuild confidence when problems occur. (Park, K. and Yoon, H.Y</a:t>
            </a:r>
            <a:r>
              <a:rPr lang="en-GB" sz="1200">
                <a:solidFill>
                  <a:schemeClr val="tx1"/>
                </a:solidFill>
                <a:latin typeface="Arial" panose="020B0604020202020204" pitchFamily="34" charset="0"/>
                <a:cs typeface="Arial" panose="020B0604020202020204" pitchFamily="34" charset="0"/>
              </a:rPr>
              <a:t>. 2025</a:t>
            </a:r>
            <a:r>
              <a:rPr lang="en-GB" sz="1200" dirty="0">
                <a:solidFill>
                  <a:schemeClr val="tx1"/>
                </a:solidFill>
                <a:latin typeface="Arial" panose="020B0604020202020204" pitchFamily="34" charset="0"/>
                <a:cs typeface="Arial" panose="020B0604020202020204" pitchFamily="34" charset="0"/>
              </a:rPr>
              <a:t>) </a:t>
            </a:r>
          </a:p>
          <a:p>
            <a:pPr algn="ctr"/>
            <a:endParaRPr lang="en-GB" dirty="0"/>
          </a:p>
        </p:txBody>
      </p:sp>
      <p:pic>
        <p:nvPicPr>
          <p:cNvPr id="11" name="Picture 10">
            <a:extLst>
              <a:ext uri="{FF2B5EF4-FFF2-40B4-BE49-F238E27FC236}">
                <a16:creationId xmlns:a16="http://schemas.microsoft.com/office/drawing/2014/main" id="{29E9F59B-87E5-5447-B104-E5323ED2D8A4}"/>
              </a:ext>
            </a:extLst>
          </p:cNvPr>
          <p:cNvPicPr>
            <a:picLocks noChangeAspect="1"/>
          </p:cNvPicPr>
          <p:nvPr/>
        </p:nvPicPr>
        <p:blipFill>
          <a:blip r:embed="rId2"/>
          <a:stretch>
            <a:fillRect/>
          </a:stretch>
        </p:blipFill>
        <p:spPr>
          <a:xfrm>
            <a:off x="4318498" y="1860605"/>
            <a:ext cx="3667264" cy="4420925"/>
          </a:xfrm>
          <a:prstGeom prst="rect">
            <a:avLst/>
          </a:prstGeom>
        </p:spPr>
      </p:pic>
      <p:sp>
        <p:nvSpPr>
          <p:cNvPr id="12" name="TextBox 11">
            <a:extLst>
              <a:ext uri="{FF2B5EF4-FFF2-40B4-BE49-F238E27FC236}">
                <a16:creationId xmlns:a16="http://schemas.microsoft.com/office/drawing/2014/main" id="{7A39E118-C788-8CA9-0BC1-BC66AF6E98AB}"/>
              </a:ext>
            </a:extLst>
          </p:cNvPr>
          <p:cNvSpPr txBox="1"/>
          <p:nvPr/>
        </p:nvSpPr>
        <p:spPr>
          <a:xfrm>
            <a:off x="4318499" y="6337190"/>
            <a:ext cx="3386316" cy="738664"/>
          </a:xfrm>
          <a:prstGeom prst="rect">
            <a:avLst/>
          </a:prstGeom>
          <a:noFill/>
        </p:spPr>
        <p:txBody>
          <a:bodyPr wrap="square" rtlCol="0">
            <a:spAutoFit/>
          </a:bodyPr>
          <a:lstStyle/>
          <a:p>
            <a:r>
              <a:rPr lang="en-GB" dirty="0"/>
              <a:t>(</a:t>
            </a:r>
            <a:r>
              <a:rPr lang="en-GB" sz="1200" dirty="0" err="1">
                <a:latin typeface="Arial" panose="020B0604020202020204" pitchFamily="34" charset="0"/>
                <a:cs typeface="Arial" panose="020B0604020202020204" pitchFamily="34" charset="0"/>
              </a:rPr>
              <a:t>Baishideng</a:t>
            </a:r>
            <a:r>
              <a:rPr lang="en-GB" sz="1200" dirty="0">
                <a:latin typeface="Arial" panose="020B0604020202020204" pitchFamily="34" charset="0"/>
                <a:cs typeface="Arial" panose="020B0604020202020204" pitchFamily="34" charset="0"/>
              </a:rPr>
              <a:t> Publishing Group 2024)</a:t>
            </a:r>
            <a:br>
              <a:rPr lang="en-GB" sz="1200" dirty="0">
                <a:latin typeface="Arial" panose="020B0604020202020204" pitchFamily="34" charset="0"/>
                <a:cs typeface="Arial" panose="020B0604020202020204" pitchFamily="34" charset="0"/>
              </a:rPr>
            </a:br>
            <a:br>
              <a:rPr lang="en-GB" sz="1200" dirty="0">
                <a:latin typeface="Arial" panose="020B0604020202020204" pitchFamily="34" charset="0"/>
                <a:cs typeface="Arial" panose="020B0604020202020204" pitchFamily="34" charset="0"/>
              </a:rPr>
            </a:b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38476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133012E-2F75-F638-5B16-B0CF336D9191}"/>
              </a:ext>
            </a:extLst>
          </p:cNvPr>
          <p:cNvSpPr txBox="1"/>
          <p:nvPr/>
        </p:nvSpPr>
        <p:spPr>
          <a:xfrm>
            <a:off x="693751" y="59634"/>
            <a:ext cx="10660711" cy="1654909"/>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3200" b="1" kern="1200" dirty="0">
                <a:solidFill>
                  <a:schemeClr val="tx2"/>
                </a:solidFill>
                <a:latin typeface="Arial" panose="020B0604020202020204" pitchFamily="34" charset="0"/>
                <a:ea typeface="+mj-ea"/>
                <a:cs typeface="Arial" panose="020B0604020202020204" pitchFamily="34" charset="0"/>
              </a:rPr>
              <a:t>All six </a:t>
            </a:r>
            <a:r>
              <a:rPr lang="en-US" sz="3200" b="1" kern="1200" dirty="0" err="1">
                <a:solidFill>
                  <a:schemeClr val="tx2"/>
                </a:solidFill>
                <a:latin typeface="Arial" panose="020B0604020202020204" pitchFamily="34" charset="0"/>
                <a:ea typeface="+mj-ea"/>
                <a:cs typeface="Arial" panose="020B0604020202020204" pitchFamily="34" charset="0"/>
              </a:rPr>
              <a:t>personalised</a:t>
            </a:r>
            <a:r>
              <a:rPr lang="en-US" sz="3200" b="1" kern="1200" dirty="0">
                <a:solidFill>
                  <a:schemeClr val="tx2"/>
                </a:solidFill>
                <a:latin typeface="Arial" panose="020B0604020202020204" pitchFamily="34" charset="0"/>
                <a:ea typeface="+mj-ea"/>
                <a:cs typeface="Arial" panose="020B0604020202020204" pitchFamily="34" charset="0"/>
              </a:rPr>
              <a:t>-care components should work together</a:t>
            </a:r>
          </a:p>
          <a:p>
            <a:pPr>
              <a:lnSpc>
                <a:spcPct val="90000"/>
              </a:lnSpc>
              <a:spcBef>
                <a:spcPct val="0"/>
              </a:spcBef>
              <a:spcAft>
                <a:spcPts val="600"/>
              </a:spcAft>
            </a:pPr>
            <a:endParaRPr lang="en-US" sz="3200" kern="1200" dirty="0">
              <a:solidFill>
                <a:schemeClr val="tx2"/>
              </a:solidFill>
              <a:latin typeface="+mj-lt"/>
              <a:ea typeface="+mj-ea"/>
              <a:cs typeface="+mj-cs"/>
            </a:endParaRPr>
          </a:p>
        </p:txBody>
      </p:sp>
      <p:sp>
        <p:nvSpPr>
          <p:cNvPr id="8" name="Rectangle: Diagonal Corners Rounded 7">
            <a:extLst>
              <a:ext uri="{FF2B5EF4-FFF2-40B4-BE49-F238E27FC236}">
                <a16:creationId xmlns:a16="http://schemas.microsoft.com/office/drawing/2014/main" id="{9EDE38AA-8947-7A61-4F12-8BA1FF3DB342}"/>
              </a:ext>
            </a:extLst>
          </p:cNvPr>
          <p:cNvSpPr/>
          <p:nvPr/>
        </p:nvSpPr>
        <p:spPr>
          <a:xfrm>
            <a:off x="151075" y="1296063"/>
            <a:ext cx="3617843" cy="5502303"/>
          </a:xfrm>
          <a:prstGeom prst="round2DiagRect">
            <a:avLst/>
          </a:prstGeom>
          <a:solidFill>
            <a:schemeClr val="bg1">
              <a:lumMod val="9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r>
              <a:rPr lang="en-GB" sz="1200" b="1" dirty="0">
                <a:solidFill>
                  <a:schemeClr val="tx1"/>
                </a:solidFill>
                <a:latin typeface="Arial" panose="020B0604020202020204" pitchFamily="34" charset="0"/>
                <a:cs typeface="Arial" panose="020B0604020202020204" pitchFamily="34" charset="0"/>
              </a:rPr>
              <a:t>1. Shared Decision-Making</a:t>
            </a: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Collaborate with individuals to explore Diabetes treatment options and make informed choices. (Yu, C. </a:t>
            </a:r>
            <a:r>
              <a:rPr lang="en-GB" sz="1200" i="1" dirty="0">
                <a:solidFill>
                  <a:schemeClr val="tx1"/>
                </a:solidFill>
                <a:latin typeface="Arial" panose="020B0604020202020204" pitchFamily="34" charset="0"/>
                <a:cs typeface="Arial" panose="020B0604020202020204" pitchFamily="34" charset="0"/>
              </a:rPr>
              <a:t>et al. </a:t>
            </a:r>
            <a:r>
              <a:rPr lang="en-GB" sz="1200" dirty="0">
                <a:solidFill>
                  <a:schemeClr val="tx1"/>
                </a:solidFill>
                <a:latin typeface="Arial" panose="020B0604020202020204" pitchFamily="34" charset="0"/>
                <a:cs typeface="Arial" panose="020B0604020202020204" pitchFamily="34" charset="0"/>
              </a:rPr>
              <a:t>2020) </a:t>
            </a: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Ensure decisions reflect their preferences, values, and health goals. </a:t>
            </a: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Use decision aids and option grids to discuss glycaemic targets, medications, and diabetes management</a:t>
            </a:r>
          </a:p>
          <a:p>
            <a:pPr>
              <a:lnSpc>
                <a:spcPct val="150000"/>
              </a:lnSpc>
            </a:pPr>
            <a:r>
              <a:rPr lang="en-GB" sz="1200" b="1" dirty="0">
                <a:solidFill>
                  <a:schemeClr val="tx1"/>
                </a:solidFill>
                <a:latin typeface="Arial" panose="020B0604020202020204" pitchFamily="34" charset="0"/>
                <a:cs typeface="Arial" panose="020B0604020202020204" pitchFamily="34" charset="0"/>
              </a:rPr>
              <a:t>2. Personalised Care and Support Planning</a:t>
            </a: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Create one tailored care plan that is clear and accessible. (Spencer, E. </a:t>
            </a:r>
            <a:r>
              <a:rPr lang="en-GB" sz="1200" i="1" dirty="0">
                <a:solidFill>
                  <a:schemeClr val="tx1"/>
                </a:solidFill>
                <a:latin typeface="Arial" panose="020B0604020202020204" pitchFamily="34" charset="0"/>
                <a:cs typeface="Arial" panose="020B0604020202020204" pitchFamily="34" charset="0"/>
              </a:rPr>
              <a:t>et al.</a:t>
            </a:r>
            <a:r>
              <a:rPr lang="en-GB" sz="1200" dirty="0">
                <a:solidFill>
                  <a:schemeClr val="tx1"/>
                </a:solidFill>
                <a:latin typeface="Arial" panose="020B0604020202020204" pitchFamily="34" charset="0"/>
                <a:cs typeface="Arial" panose="020B0604020202020204" pitchFamily="34" charset="0"/>
              </a:rPr>
              <a:t> 2024) </a:t>
            </a: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Include agreed goals, warning signs, and review schedules. </a:t>
            </a: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Set out contingency arrangements to keep care coordinated and responsive. </a:t>
            </a:r>
          </a:p>
          <a:p>
            <a:pPr lvl="0">
              <a:lnSpc>
                <a:spcPct val="150000"/>
              </a:lnSpc>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endParaRPr>
          </a:p>
        </p:txBody>
      </p:sp>
      <p:sp>
        <p:nvSpPr>
          <p:cNvPr id="10" name="Rectangle: Diagonal Corners Rounded 9">
            <a:extLst>
              <a:ext uri="{FF2B5EF4-FFF2-40B4-BE49-F238E27FC236}">
                <a16:creationId xmlns:a16="http://schemas.microsoft.com/office/drawing/2014/main" id="{633CC1EB-64C0-383B-EC76-639C89B0CB82}"/>
              </a:ext>
            </a:extLst>
          </p:cNvPr>
          <p:cNvSpPr/>
          <p:nvPr/>
        </p:nvSpPr>
        <p:spPr>
          <a:xfrm>
            <a:off x="4127720" y="1355697"/>
            <a:ext cx="3506525" cy="5502303"/>
          </a:xfrm>
          <a:prstGeom prst="round2DiagRect">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r>
              <a:rPr lang="en-GB" sz="1200" b="1" dirty="0">
                <a:solidFill>
                  <a:schemeClr val="tx1"/>
                </a:solidFill>
                <a:latin typeface="Arial" panose="020B0604020202020204" pitchFamily="34" charset="0"/>
                <a:cs typeface="Arial" panose="020B0604020202020204" pitchFamily="34" charset="0"/>
              </a:rPr>
              <a:t>3. Enabling Choice</a:t>
            </a: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Offer flexible education and appointment formats that suit individual circumstances and preferences. </a:t>
            </a: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Provide evidence-based treatment options to support personalised care in medicine options, diet control, blood sugar monitoring, etc. (Olesen, K. </a:t>
            </a:r>
            <a:r>
              <a:rPr lang="en-GB" sz="1200" i="1" dirty="0">
                <a:solidFill>
                  <a:schemeClr val="tx1"/>
                </a:solidFill>
                <a:latin typeface="Arial" panose="020B0604020202020204" pitchFamily="34" charset="0"/>
                <a:cs typeface="Arial" panose="020B0604020202020204" pitchFamily="34" charset="0"/>
              </a:rPr>
              <a:t>et al.</a:t>
            </a:r>
            <a:r>
              <a:rPr lang="en-GB" sz="1200" dirty="0">
                <a:solidFill>
                  <a:schemeClr val="tx1"/>
                </a:solidFill>
                <a:latin typeface="Arial" panose="020B0604020202020204" pitchFamily="34" charset="0"/>
                <a:cs typeface="Arial" panose="020B0604020202020204" pitchFamily="34" charset="0"/>
              </a:rPr>
              <a:t> 2020) </a:t>
            </a:r>
          </a:p>
          <a:p>
            <a:pPr>
              <a:lnSpc>
                <a:spcPct val="150000"/>
              </a:lnSpc>
            </a:pPr>
            <a:r>
              <a:rPr lang="en-GB" sz="1200" b="1" dirty="0">
                <a:solidFill>
                  <a:schemeClr val="tx1"/>
                </a:solidFill>
                <a:latin typeface="Arial" panose="020B0604020202020204" pitchFamily="34" charset="0"/>
                <a:cs typeface="Arial" panose="020B0604020202020204" pitchFamily="34" charset="0"/>
              </a:rPr>
              <a:t>4. Social Prescribing</a:t>
            </a:r>
          </a:p>
          <a:p>
            <a:pPr lvl="0">
              <a:lnSpc>
                <a:spcPct val="150000"/>
              </a:lnSpc>
            </a:pPr>
            <a:r>
              <a:rPr lang="en-GB" sz="1200" dirty="0">
                <a:solidFill>
                  <a:schemeClr val="tx1"/>
                </a:solidFill>
                <a:latin typeface="Arial" panose="020B0604020202020204" pitchFamily="34" charset="0"/>
                <a:cs typeface="Arial" panose="020B0604020202020204" pitchFamily="34" charset="0"/>
              </a:rPr>
              <a:t>Recognises how social and environmental factors affect health and wellbeing. </a:t>
            </a:r>
          </a:p>
          <a:p>
            <a:pPr lvl="0">
              <a:lnSpc>
                <a:spcPct val="150000"/>
              </a:lnSpc>
            </a:pPr>
            <a:r>
              <a:rPr lang="en-GB" sz="1200" dirty="0">
                <a:solidFill>
                  <a:schemeClr val="tx1"/>
                </a:solidFill>
                <a:latin typeface="Arial" panose="020B0604020202020204" pitchFamily="34" charset="0"/>
                <a:cs typeface="Arial" panose="020B0604020202020204" pitchFamily="34" charset="0"/>
              </a:rPr>
              <a:t>Connects individuals with community support, including physical activity, welfare, nutrition, housing, peer networks, and culturally appropriate programmes. (Olesen, K. </a:t>
            </a:r>
            <a:r>
              <a:rPr lang="en-GB" sz="1200" i="1" dirty="0">
                <a:solidFill>
                  <a:schemeClr val="tx1"/>
                </a:solidFill>
                <a:latin typeface="Arial" panose="020B0604020202020204" pitchFamily="34" charset="0"/>
                <a:cs typeface="Arial" panose="020B0604020202020204" pitchFamily="34" charset="0"/>
              </a:rPr>
              <a:t>et al.</a:t>
            </a:r>
            <a:r>
              <a:rPr lang="en-GB" sz="1200" dirty="0">
                <a:solidFill>
                  <a:schemeClr val="tx1"/>
                </a:solidFill>
                <a:latin typeface="Arial" panose="020B0604020202020204" pitchFamily="34" charset="0"/>
                <a:cs typeface="Arial" panose="020B0604020202020204" pitchFamily="34" charset="0"/>
              </a:rPr>
              <a:t> 2020)</a:t>
            </a: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700" dirty="0"/>
          </a:p>
          <a:p>
            <a:pPr algn="ctr"/>
            <a:endParaRPr lang="en-GB" dirty="0"/>
          </a:p>
        </p:txBody>
      </p:sp>
      <p:sp>
        <p:nvSpPr>
          <p:cNvPr id="11" name="Rectangle: Diagonal Corners Rounded 10">
            <a:extLst>
              <a:ext uri="{FF2B5EF4-FFF2-40B4-BE49-F238E27FC236}">
                <a16:creationId xmlns:a16="http://schemas.microsoft.com/office/drawing/2014/main" id="{B9DB1A28-008B-196C-9CE9-CBB94D13189A}"/>
              </a:ext>
            </a:extLst>
          </p:cNvPr>
          <p:cNvSpPr/>
          <p:nvPr/>
        </p:nvSpPr>
        <p:spPr>
          <a:xfrm>
            <a:off x="7993047" y="1105231"/>
            <a:ext cx="3904091" cy="5693135"/>
          </a:xfrm>
          <a:prstGeom prst="round2DiagRect">
            <a:avLst/>
          </a:prstGeom>
          <a:solidFill>
            <a:schemeClr val="bg1">
              <a:lumMod val="8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endParaRPr lang="en-GB" sz="1200" b="1" dirty="0">
              <a:solidFill>
                <a:schemeClr val="tx1"/>
              </a:solidFill>
              <a:latin typeface="Arial" panose="020B0604020202020204" pitchFamily="34" charset="0"/>
              <a:cs typeface="Arial" panose="020B0604020202020204" pitchFamily="34" charset="0"/>
            </a:endParaRPr>
          </a:p>
          <a:p>
            <a:pPr>
              <a:lnSpc>
                <a:spcPct val="150000"/>
              </a:lnSpc>
            </a:pPr>
            <a:r>
              <a:rPr lang="en-GB" sz="1200" b="1" dirty="0">
                <a:solidFill>
                  <a:schemeClr val="tx1"/>
                </a:solidFill>
                <a:latin typeface="Arial" panose="020B0604020202020204" pitchFamily="34" charset="0"/>
                <a:cs typeface="Arial" panose="020B0604020202020204" pitchFamily="34" charset="0"/>
              </a:rPr>
              <a:t>5. Supported Self-Management</a:t>
            </a: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Helps people build the knowledge, confidence, and skills to manage diabetes through education, coaching, peer support, and tailored digital resources. </a:t>
            </a:r>
          </a:p>
          <a:p>
            <a:pPr marL="285750" lvl="0" indent="-285750">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Works best when integrated with other components of personalised care and adapted to individual needs and engagement levels. (Carvalho, M. </a:t>
            </a:r>
            <a:r>
              <a:rPr lang="en-GB" sz="1200" i="1" dirty="0">
                <a:solidFill>
                  <a:schemeClr val="tx1"/>
                </a:solidFill>
                <a:latin typeface="Arial" panose="020B0604020202020204" pitchFamily="34" charset="0"/>
                <a:cs typeface="Arial" panose="020B0604020202020204" pitchFamily="34" charset="0"/>
              </a:rPr>
              <a:t>et al.</a:t>
            </a:r>
            <a:r>
              <a:rPr lang="en-GB" sz="1200" dirty="0">
                <a:solidFill>
                  <a:schemeClr val="tx1"/>
                </a:solidFill>
                <a:latin typeface="Arial" panose="020B0604020202020204" pitchFamily="34" charset="0"/>
                <a:cs typeface="Arial" panose="020B0604020202020204" pitchFamily="34" charset="0"/>
              </a:rPr>
              <a:t> 2024)</a:t>
            </a:r>
          </a:p>
          <a:p>
            <a:pPr>
              <a:lnSpc>
                <a:spcPct val="150000"/>
              </a:lnSpc>
            </a:pPr>
            <a:r>
              <a:rPr lang="en-GB" sz="1200" b="1" dirty="0">
                <a:solidFill>
                  <a:schemeClr val="tx1"/>
                </a:solidFill>
                <a:latin typeface="Arial" panose="020B0604020202020204" pitchFamily="34" charset="0"/>
                <a:cs typeface="Arial" panose="020B0604020202020204" pitchFamily="34" charset="0"/>
              </a:rPr>
              <a:t>6. Personal health</a:t>
            </a:r>
          </a:p>
          <a:p>
            <a:pPr lvl="0">
              <a:lnSpc>
                <a:spcPct val="150000"/>
              </a:lnSpc>
            </a:pPr>
            <a:r>
              <a:rPr lang="en-GB" sz="1200" dirty="0">
                <a:solidFill>
                  <a:schemeClr val="tx1"/>
                </a:solidFill>
                <a:latin typeface="Arial" panose="020B0604020202020204" pitchFamily="34" charset="0"/>
                <a:cs typeface="Arial" panose="020B0604020202020204" pitchFamily="34" charset="0"/>
              </a:rPr>
              <a:t>Personal health budgets give people greater control over resources to achieve agreed health outcomes. (Carvalho, M. </a:t>
            </a:r>
            <a:r>
              <a:rPr lang="en-GB" sz="1200" i="1" dirty="0">
                <a:solidFill>
                  <a:schemeClr val="tx1"/>
                </a:solidFill>
                <a:latin typeface="Arial" panose="020B0604020202020204" pitchFamily="34" charset="0"/>
                <a:cs typeface="Arial" panose="020B0604020202020204" pitchFamily="34" charset="0"/>
              </a:rPr>
              <a:t>et al.</a:t>
            </a:r>
            <a:r>
              <a:rPr lang="en-GB" sz="1200" dirty="0">
                <a:solidFill>
                  <a:schemeClr val="tx1"/>
                </a:solidFill>
                <a:latin typeface="Arial" panose="020B0604020202020204" pitchFamily="34" charset="0"/>
                <a:cs typeface="Arial" panose="020B0604020202020204" pitchFamily="34" charset="0"/>
              </a:rPr>
              <a:t> 2024)</a:t>
            </a:r>
          </a:p>
          <a:p>
            <a:pPr lvl="0">
              <a:lnSpc>
                <a:spcPct val="150000"/>
              </a:lnSpc>
            </a:pPr>
            <a:r>
              <a:rPr lang="en-GB" sz="1200" dirty="0">
                <a:solidFill>
                  <a:schemeClr val="tx1"/>
                </a:solidFill>
                <a:latin typeface="Arial" panose="020B0604020202020204" pitchFamily="34" charset="0"/>
                <a:cs typeface="Arial" panose="020B0604020202020204" pitchFamily="34" charset="0"/>
              </a:rPr>
              <a:t>When used transparently and collaboratively alongside shared decision-making, care planning, choice, social prescribing and self-management support, they help meet personal goals, improve outcomes and avoid unfairly transferring responsibility or risk. </a:t>
            </a:r>
          </a:p>
          <a:p>
            <a:pPr lvl="0">
              <a:lnSpc>
                <a:spcPct val="150000"/>
              </a:lnSpc>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marL="285750" lvl="0" indent="-285750">
              <a:lnSpc>
                <a:spcPct val="150000"/>
              </a:lnSpc>
              <a:buFont typeface="Arial" panose="020B0604020202020204" pitchFamily="34" charset="0"/>
              <a:buChar char="•"/>
            </a:pPr>
            <a:endParaRPr lang="en-GB" sz="1200" dirty="0">
              <a:solidFill>
                <a:schemeClr val="tx1"/>
              </a:solidFill>
              <a:latin typeface="Arial" panose="020B0604020202020204" pitchFamily="34" charset="0"/>
              <a:cs typeface="Arial" panose="020B0604020202020204" pitchFamily="34" charset="0"/>
            </a:endParaRPr>
          </a:p>
          <a:p>
            <a:pPr algn="ctr"/>
            <a:endParaRPr lang="en-GB" dirty="0"/>
          </a:p>
        </p:txBody>
      </p:sp>
    </p:spTree>
    <p:extLst>
      <p:ext uri="{BB962C8B-B14F-4D97-AF65-F5344CB8AC3E}">
        <p14:creationId xmlns:p14="http://schemas.microsoft.com/office/powerpoint/2010/main" val="14570365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B414C3A-FF18-68E3-F778-9B365BAEEF49}"/>
              </a:ext>
            </a:extLst>
          </p:cNvPr>
          <p:cNvSpPr txBox="1"/>
          <p:nvPr/>
        </p:nvSpPr>
        <p:spPr>
          <a:xfrm>
            <a:off x="7303998" y="218662"/>
            <a:ext cx="4864147" cy="1725356"/>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800" b="1" kern="1200" dirty="0">
                <a:solidFill>
                  <a:schemeClr val="tx2"/>
                </a:solidFill>
                <a:latin typeface="Arial" panose="020B0604020202020204" pitchFamily="34" charset="0"/>
                <a:ea typeface="+mj-ea"/>
                <a:cs typeface="Arial" panose="020B0604020202020204" pitchFamily="34" charset="0"/>
              </a:rPr>
              <a:t>A practical recommendation: build one coordinated pathway</a:t>
            </a:r>
          </a:p>
          <a:p>
            <a:pPr>
              <a:lnSpc>
                <a:spcPct val="90000"/>
              </a:lnSpc>
              <a:spcBef>
                <a:spcPct val="0"/>
              </a:spcBef>
              <a:spcAft>
                <a:spcPts val="600"/>
              </a:spcAft>
            </a:pPr>
            <a:endParaRPr lang="en-US" sz="2200" kern="1200" dirty="0">
              <a:solidFill>
                <a:schemeClr val="tx2"/>
              </a:solidFill>
              <a:latin typeface="+mj-lt"/>
              <a:ea typeface="+mj-ea"/>
              <a:cs typeface="+mj-cs"/>
            </a:endParaRPr>
          </a:p>
        </p:txBody>
      </p:sp>
      <p:pic>
        <p:nvPicPr>
          <p:cNvPr id="13" name="Picture 12">
            <a:extLst>
              <a:ext uri="{FF2B5EF4-FFF2-40B4-BE49-F238E27FC236}">
                <a16:creationId xmlns:a16="http://schemas.microsoft.com/office/drawing/2014/main" id="{F057A34D-6762-48C0-373D-DCEBCA5AFAC7}"/>
              </a:ext>
            </a:extLst>
          </p:cNvPr>
          <p:cNvPicPr>
            <a:picLocks noChangeAspect="1"/>
          </p:cNvPicPr>
          <p:nvPr/>
        </p:nvPicPr>
        <p:blipFill>
          <a:blip r:embed="rId2"/>
          <a:srcRect l="18415" r="17666"/>
          <a:stretch>
            <a:fillRect/>
          </a:stretch>
        </p:blipFill>
        <p:spPr>
          <a:xfrm>
            <a:off x="761256" y="1152939"/>
            <a:ext cx="5647495" cy="4622432"/>
          </a:xfrm>
          <a:prstGeom prst="rect">
            <a:avLst/>
          </a:prstGeom>
          <a:solidFill>
            <a:srgbClr val="0070C0"/>
          </a:solidFill>
        </p:spPr>
      </p:pic>
      <p:sp>
        <p:nvSpPr>
          <p:cNvPr id="8" name="Rectangle: Diagonal Corners Snipped 7">
            <a:extLst>
              <a:ext uri="{FF2B5EF4-FFF2-40B4-BE49-F238E27FC236}">
                <a16:creationId xmlns:a16="http://schemas.microsoft.com/office/drawing/2014/main" id="{B35F667C-2393-4F27-CB5B-1C657E52F7D8}"/>
              </a:ext>
            </a:extLst>
          </p:cNvPr>
          <p:cNvSpPr/>
          <p:nvPr/>
        </p:nvSpPr>
        <p:spPr>
          <a:xfrm>
            <a:off x="7345379" y="2258170"/>
            <a:ext cx="4781384" cy="3824578"/>
          </a:xfrm>
          <a:prstGeom prst="rect">
            <a:avLst/>
          </a:prstGeom>
          <a:solidFill>
            <a:schemeClr val="bg1">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vert="horz" lIns="91440" tIns="45720" rIns="91440" bIns="45720" rtlCol="0">
            <a:normAutofit/>
          </a:bodyPr>
          <a:lstStyle/>
          <a:p>
            <a:pPr marL="228600" lvl="0" indent="-228600">
              <a:lnSpc>
                <a:spcPct val="110000"/>
              </a:lnSpc>
              <a:spcBef>
                <a:spcPts val="1000"/>
              </a:spcBef>
              <a:buClr>
                <a:schemeClr val="accent1"/>
              </a:buClr>
              <a:buFont typeface="Arial" panose="020B0604020202020204" pitchFamily="34" charset="0"/>
              <a:buChar char="•"/>
            </a:pPr>
            <a:r>
              <a:rPr lang="en-US" sz="1100" b="1" dirty="0">
                <a:solidFill>
                  <a:schemeClr val="tx2"/>
                </a:solidFill>
              </a:rPr>
              <a:t> Co-design:</a:t>
            </a:r>
            <a:r>
              <a:rPr lang="en-US" sz="1100" dirty="0">
                <a:solidFill>
                  <a:schemeClr val="tx2"/>
                </a:solidFill>
              </a:rPr>
              <a:t> </a:t>
            </a:r>
            <a:r>
              <a:rPr lang="en-US" sz="1100" dirty="0">
                <a:solidFill>
                  <a:schemeClr val="tx2"/>
                </a:solidFill>
                <a:latin typeface="Arial" panose="020B0604020202020204" pitchFamily="34" charset="0"/>
                <a:cs typeface="Arial" panose="020B0604020202020204" pitchFamily="34" charset="0"/>
              </a:rPr>
              <a:t>Involve and pay diverse people with diabetes and carers to shape equitable services and review inequalities. (</a:t>
            </a:r>
            <a:r>
              <a:rPr lang="en-GB" sz="1100" dirty="0">
                <a:solidFill>
                  <a:schemeClr val="tx1"/>
                </a:solidFill>
                <a:latin typeface="Arial" panose="020B0604020202020204" pitchFamily="34" charset="0"/>
                <a:cs typeface="Arial" panose="020B0604020202020204" pitchFamily="34" charset="0"/>
              </a:rPr>
              <a:t>Jordan, J.E. </a:t>
            </a:r>
            <a:r>
              <a:rPr lang="en-GB" sz="1100" i="1" dirty="0">
                <a:solidFill>
                  <a:schemeClr val="tx1"/>
                </a:solidFill>
                <a:latin typeface="Arial" panose="020B0604020202020204" pitchFamily="34" charset="0"/>
                <a:cs typeface="Arial" panose="020B0604020202020204" pitchFamily="34" charset="0"/>
              </a:rPr>
              <a:t>et al.</a:t>
            </a:r>
            <a:r>
              <a:rPr lang="en-GB" sz="1100" dirty="0">
                <a:solidFill>
                  <a:schemeClr val="tx1"/>
                </a:solidFill>
                <a:latin typeface="Arial" panose="020B0604020202020204" pitchFamily="34" charset="0"/>
                <a:cs typeface="Arial" panose="020B0604020202020204" pitchFamily="34" charset="0"/>
              </a:rPr>
              <a:t> 2026) </a:t>
            </a:r>
            <a:endParaRPr lang="en-US" sz="1100" dirty="0">
              <a:solidFill>
                <a:schemeClr val="tx1"/>
              </a:solidFill>
              <a:latin typeface="Arial" panose="020B0604020202020204" pitchFamily="34" charset="0"/>
              <a:cs typeface="Arial" panose="020B0604020202020204" pitchFamily="34" charset="0"/>
            </a:endParaRPr>
          </a:p>
          <a:p>
            <a:pPr marL="228600" lvl="0" indent="-228600">
              <a:lnSpc>
                <a:spcPct val="110000"/>
              </a:lnSpc>
              <a:spcBef>
                <a:spcPts val="1000"/>
              </a:spcBef>
              <a:buClr>
                <a:schemeClr val="accent1"/>
              </a:buClr>
              <a:buFont typeface="Arial" panose="020B0604020202020204" pitchFamily="34" charset="0"/>
              <a:buChar char="•"/>
            </a:pPr>
            <a:r>
              <a:rPr lang="en-US" sz="1100" b="1" dirty="0">
                <a:solidFill>
                  <a:schemeClr val="tx2"/>
                </a:solidFill>
                <a:latin typeface="Arial" panose="020B0604020202020204" pitchFamily="34" charset="0"/>
                <a:cs typeface="Arial" panose="020B0604020202020204" pitchFamily="34" charset="0"/>
              </a:rPr>
              <a:t>Connect:</a:t>
            </a:r>
            <a:r>
              <a:rPr lang="en-US" sz="1100" dirty="0">
                <a:solidFill>
                  <a:schemeClr val="tx2"/>
                </a:solidFill>
                <a:latin typeface="Arial" panose="020B0604020202020204" pitchFamily="34" charset="0"/>
                <a:cs typeface="Arial" panose="020B0604020202020204" pitchFamily="34" charset="0"/>
              </a:rPr>
              <a:t> Provide clear access to multidisciplinary, psychological and community support through social prescribing.</a:t>
            </a:r>
          </a:p>
          <a:p>
            <a:pPr marL="228600" lvl="0" indent="-228600">
              <a:lnSpc>
                <a:spcPct val="110000"/>
              </a:lnSpc>
              <a:spcBef>
                <a:spcPts val="1000"/>
              </a:spcBef>
              <a:buClr>
                <a:schemeClr val="accent1"/>
              </a:buClr>
              <a:buFont typeface="Arial" panose="020B0604020202020204" pitchFamily="34" charset="0"/>
              <a:buChar char="•"/>
            </a:pPr>
            <a:r>
              <a:rPr lang="en-US" sz="1100" b="1" dirty="0">
                <a:solidFill>
                  <a:schemeClr val="tx2"/>
                </a:solidFill>
                <a:latin typeface="Arial" panose="020B0604020202020204" pitchFamily="34" charset="0"/>
                <a:cs typeface="Arial" panose="020B0604020202020204" pitchFamily="34" charset="0"/>
              </a:rPr>
              <a:t>Learn:</a:t>
            </a:r>
            <a:r>
              <a:rPr lang="en-US" sz="1100" dirty="0">
                <a:solidFill>
                  <a:schemeClr val="tx2"/>
                </a:solidFill>
                <a:latin typeface="Arial" panose="020B0604020202020204" pitchFamily="34" charset="0"/>
                <a:cs typeface="Arial" panose="020B0604020202020204" pitchFamily="34" charset="0"/>
              </a:rPr>
              <a:t> Review experience, wellbeing, clinical outcomes, treatment burden and inequalities quarterly.</a:t>
            </a:r>
          </a:p>
          <a:p>
            <a:pPr marL="228600" lvl="0" indent="-228600">
              <a:lnSpc>
                <a:spcPct val="110000"/>
              </a:lnSpc>
              <a:spcBef>
                <a:spcPts val="1000"/>
              </a:spcBef>
              <a:buClr>
                <a:schemeClr val="accent1"/>
              </a:buClr>
              <a:buFont typeface="Arial" panose="020B0604020202020204" pitchFamily="34" charset="0"/>
              <a:buChar char="•"/>
            </a:pPr>
            <a:r>
              <a:rPr lang="en-US" sz="1100" b="1" dirty="0">
                <a:solidFill>
                  <a:schemeClr val="tx2"/>
                </a:solidFill>
                <a:latin typeface="Arial" panose="020B0604020202020204" pitchFamily="34" charset="0"/>
                <a:cs typeface="Arial" panose="020B0604020202020204" pitchFamily="34" charset="0"/>
              </a:rPr>
              <a:t>Target support:</a:t>
            </a:r>
            <a:r>
              <a:rPr lang="en-US" sz="1100" dirty="0">
                <a:solidFill>
                  <a:schemeClr val="tx2"/>
                </a:solidFill>
                <a:latin typeface="Arial" panose="020B0604020202020204" pitchFamily="34" charset="0"/>
                <a:cs typeface="Arial" panose="020B0604020202020204" pitchFamily="34" charset="0"/>
              </a:rPr>
              <a:t> Combine universal access with targeted outreach and intensive care for people with greater needs. (</a:t>
            </a:r>
            <a:r>
              <a:rPr lang="en-GB" sz="1100" dirty="0">
                <a:solidFill>
                  <a:schemeClr val="tx1"/>
                </a:solidFill>
                <a:latin typeface="Arial" panose="020B0604020202020204" pitchFamily="34" charset="0"/>
                <a:cs typeface="Arial" panose="020B0604020202020204" pitchFamily="34" charset="0"/>
              </a:rPr>
              <a:t>Grimshaw, J.M. </a:t>
            </a:r>
            <a:r>
              <a:rPr lang="en-GB" sz="1100" i="1" dirty="0">
                <a:solidFill>
                  <a:schemeClr val="tx1"/>
                </a:solidFill>
                <a:latin typeface="Arial" panose="020B0604020202020204" pitchFamily="34" charset="0"/>
                <a:cs typeface="Arial" panose="020B0604020202020204" pitchFamily="34" charset="0"/>
              </a:rPr>
              <a:t>et al.</a:t>
            </a:r>
            <a:r>
              <a:rPr lang="en-GB" sz="1100" dirty="0">
                <a:solidFill>
                  <a:schemeClr val="tx1"/>
                </a:solidFill>
                <a:latin typeface="Arial" panose="020B0604020202020204" pitchFamily="34" charset="0"/>
                <a:cs typeface="Arial" panose="020B0604020202020204" pitchFamily="34" charset="0"/>
              </a:rPr>
              <a:t> 2023) </a:t>
            </a:r>
            <a:endParaRPr lang="en-US" sz="1100" dirty="0">
              <a:solidFill>
                <a:schemeClr val="tx1"/>
              </a:solidFill>
              <a:latin typeface="Arial" panose="020B0604020202020204" pitchFamily="34" charset="0"/>
              <a:cs typeface="Arial" panose="020B0604020202020204" pitchFamily="34" charset="0"/>
            </a:endParaRPr>
          </a:p>
          <a:p>
            <a:pPr marL="228600" lvl="0" indent="-228600">
              <a:lnSpc>
                <a:spcPct val="110000"/>
              </a:lnSpc>
              <a:spcBef>
                <a:spcPts val="1000"/>
              </a:spcBef>
              <a:buClr>
                <a:schemeClr val="accent1"/>
              </a:buClr>
              <a:buFont typeface="Arial" panose="020B0604020202020204" pitchFamily="34" charset="0"/>
              <a:buChar char="•"/>
            </a:pPr>
            <a:r>
              <a:rPr lang="en-US" sz="1100" b="1" dirty="0">
                <a:solidFill>
                  <a:schemeClr val="tx2"/>
                </a:solidFill>
                <a:latin typeface="Arial" panose="020B0604020202020204" pitchFamily="34" charset="0"/>
                <a:cs typeface="Arial" panose="020B0604020202020204" pitchFamily="34" charset="0"/>
              </a:rPr>
              <a:t>Enable choice:</a:t>
            </a:r>
            <a:r>
              <a:rPr lang="en-US" sz="1100" dirty="0">
                <a:solidFill>
                  <a:schemeClr val="tx2"/>
                </a:solidFill>
                <a:latin typeface="Arial" panose="020B0604020202020204" pitchFamily="34" charset="0"/>
                <a:cs typeface="Arial" panose="020B0604020202020204" pitchFamily="34" charset="0"/>
              </a:rPr>
              <a:t> Support shared decisions, personal health budgets, education, peer support, healthy activity and timely psychological help.</a:t>
            </a:r>
          </a:p>
          <a:p>
            <a:pPr marL="228600" lvl="1" indent="-228600">
              <a:lnSpc>
                <a:spcPct val="110000"/>
              </a:lnSpc>
              <a:spcBef>
                <a:spcPts val="1000"/>
              </a:spcBef>
              <a:buClr>
                <a:schemeClr val="accent1"/>
              </a:buClr>
              <a:buFont typeface="Arial" panose="020B0604020202020204" pitchFamily="34" charset="0"/>
              <a:buChar char="•"/>
            </a:pPr>
            <a:r>
              <a:rPr lang="en-US" sz="1100" b="1" dirty="0">
                <a:solidFill>
                  <a:schemeClr val="tx2"/>
                </a:solidFill>
                <a:latin typeface="Arial" panose="020B0604020202020204" pitchFamily="34" charset="0"/>
                <a:cs typeface="Arial" panose="020B0604020202020204" pitchFamily="34" charset="0"/>
              </a:rPr>
              <a:t>Plan:</a:t>
            </a:r>
            <a:r>
              <a:rPr lang="en-US" sz="1100" dirty="0">
                <a:solidFill>
                  <a:schemeClr val="tx2"/>
                </a:solidFill>
                <a:latin typeface="Arial" panose="020B0604020202020204" pitchFamily="34" charset="0"/>
                <a:cs typeface="Arial" panose="020B0604020202020204" pitchFamily="34" charset="0"/>
              </a:rPr>
              <a:t> Create one </a:t>
            </a:r>
            <a:r>
              <a:rPr lang="en-US" sz="1100" dirty="0" err="1">
                <a:solidFill>
                  <a:schemeClr val="tx2"/>
                </a:solidFill>
                <a:latin typeface="Arial" panose="020B0604020202020204" pitchFamily="34" charset="0"/>
                <a:cs typeface="Arial" panose="020B0604020202020204" pitchFamily="34" charset="0"/>
              </a:rPr>
              <a:t>personalised</a:t>
            </a:r>
            <a:r>
              <a:rPr lang="en-US" sz="1100" dirty="0">
                <a:solidFill>
                  <a:schemeClr val="tx2"/>
                </a:solidFill>
                <a:latin typeface="Arial" panose="020B0604020202020204" pitchFamily="34" charset="0"/>
                <a:cs typeface="Arial" panose="020B0604020202020204" pitchFamily="34" charset="0"/>
              </a:rPr>
              <a:t> plan covering goals, treatment, medication, self-management, coping strategies and escalation advice. (</a:t>
            </a:r>
            <a:r>
              <a:rPr lang="en-GB" sz="1100" dirty="0">
                <a:solidFill>
                  <a:schemeClr val="tx1"/>
                </a:solidFill>
                <a:latin typeface="Arial" panose="020B0604020202020204" pitchFamily="34" charset="0"/>
                <a:cs typeface="Arial" panose="020B0604020202020204" pitchFamily="34" charset="0"/>
              </a:rPr>
              <a:t>Avari, P. </a:t>
            </a:r>
            <a:r>
              <a:rPr lang="en-GB" sz="1100" i="1" dirty="0">
                <a:solidFill>
                  <a:schemeClr val="tx1"/>
                </a:solidFill>
                <a:latin typeface="Arial" panose="020B0604020202020204" pitchFamily="34" charset="0"/>
                <a:cs typeface="Arial" panose="020B0604020202020204" pitchFamily="34" charset="0"/>
              </a:rPr>
              <a:t>et al .</a:t>
            </a:r>
            <a:r>
              <a:rPr lang="en-GB" sz="1100" dirty="0">
                <a:solidFill>
                  <a:schemeClr val="tx1"/>
                </a:solidFill>
                <a:latin typeface="Arial" panose="020B0604020202020204" pitchFamily="34" charset="0"/>
                <a:cs typeface="Arial" panose="020B0604020202020204" pitchFamily="34" charset="0"/>
              </a:rPr>
              <a:t>2025) </a:t>
            </a:r>
            <a:endParaRPr lang="en-US" sz="1100" dirty="0">
              <a:solidFill>
                <a:schemeClr val="tx1"/>
              </a:solidFill>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AB78B3F6-A7A5-41B6-7271-6EF8013FDF07}"/>
              </a:ext>
            </a:extLst>
          </p:cNvPr>
          <p:cNvSpPr txBox="1"/>
          <p:nvPr/>
        </p:nvSpPr>
        <p:spPr>
          <a:xfrm>
            <a:off x="882595" y="5701085"/>
            <a:ext cx="6011186" cy="600164"/>
          </a:xfrm>
          <a:prstGeom prst="rect">
            <a:avLst/>
          </a:prstGeom>
          <a:noFill/>
        </p:spPr>
        <p:txBody>
          <a:bodyPr wrap="square" rtlCol="0">
            <a:spAutoFit/>
          </a:bodyPr>
          <a:lstStyle/>
          <a:p>
            <a:r>
              <a:rPr lang="en-GB" sz="1100" dirty="0"/>
              <a:t>A coordinated, person-centred pathway for type 2 diabetes, integrating lifestyle modification, weight and glycaemic management, cardiovascular risk reduction and cardiorenal protection. AI-generated using OpenAI (2026) illustration informed by Davies </a:t>
            </a:r>
            <a:r>
              <a:rPr lang="en-GB" sz="1100" i="1" dirty="0"/>
              <a:t>et al.</a:t>
            </a:r>
            <a:r>
              <a:rPr lang="en-GB" sz="1100" dirty="0"/>
              <a:t> (2022).</a:t>
            </a:r>
            <a:endParaRPr lang="en-GB" sz="1400" dirty="0"/>
          </a:p>
        </p:txBody>
      </p:sp>
    </p:spTree>
    <p:extLst>
      <p:ext uri="{BB962C8B-B14F-4D97-AF65-F5344CB8AC3E}">
        <p14:creationId xmlns:p14="http://schemas.microsoft.com/office/powerpoint/2010/main" val="2103214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Diagonal Corners Rounded 3">
            <a:extLst>
              <a:ext uri="{FF2B5EF4-FFF2-40B4-BE49-F238E27FC236}">
                <a16:creationId xmlns:a16="http://schemas.microsoft.com/office/drawing/2014/main" id="{FEBA3A5E-DB1B-9CE0-7EC0-A32825593D30}"/>
              </a:ext>
            </a:extLst>
          </p:cNvPr>
          <p:cNvSpPr/>
          <p:nvPr/>
        </p:nvSpPr>
        <p:spPr>
          <a:xfrm>
            <a:off x="3395206" y="2099144"/>
            <a:ext cx="5740841" cy="3144180"/>
          </a:xfrm>
          <a:prstGeom prst="round2DiagRect">
            <a:avLst>
              <a:gd name="adj1" fmla="val 16667"/>
              <a:gd name="adj2" fmla="val 50000"/>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id="{A250F538-7E28-5691-BA88-71CAF01AD16F}"/>
              </a:ext>
            </a:extLst>
          </p:cNvPr>
          <p:cNvSpPr txBox="1"/>
          <p:nvPr/>
        </p:nvSpPr>
        <p:spPr>
          <a:xfrm>
            <a:off x="5208105" y="3991555"/>
            <a:ext cx="1224501" cy="523220"/>
          </a:xfrm>
          <a:prstGeom prst="rect">
            <a:avLst/>
          </a:prstGeom>
          <a:noFill/>
        </p:spPr>
        <p:txBody>
          <a:bodyPr wrap="square" rtlCol="0">
            <a:spAutoFit/>
          </a:bodyPr>
          <a:lstStyle/>
          <a:p>
            <a:r>
              <a:rPr lang="en-GB" sz="2800" dirty="0">
                <a:latin typeface="Arial" panose="020B0604020202020204" pitchFamily="34" charset="0"/>
                <a:cs typeface="Arial" panose="020B0604020202020204" pitchFamily="34" charset="0"/>
              </a:rPr>
              <a:t> </a:t>
            </a:r>
            <a:r>
              <a:rPr lang="en-GB" sz="2800" dirty="0">
                <a:solidFill>
                  <a:srgbClr val="00B0F0"/>
                </a:solidFill>
                <a:latin typeface="Arial" panose="020B0604020202020204" pitchFamily="34" charset="0"/>
                <a:cs typeface="Arial" panose="020B0604020202020204" pitchFamily="34" charset="0"/>
              </a:rPr>
              <a:t>ANY?</a:t>
            </a:r>
          </a:p>
        </p:txBody>
      </p:sp>
      <p:sp>
        <p:nvSpPr>
          <p:cNvPr id="29" name="TextBox 28">
            <a:extLst>
              <a:ext uri="{FF2B5EF4-FFF2-40B4-BE49-F238E27FC236}">
                <a16:creationId xmlns:a16="http://schemas.microsoft.com/office/drawing/2014/main" id="{7F47C050-3D71-8FA8-9B40-6BF89B6581B4}"/>
              </a:ext>
            </a:extLst>
          </p:cNvPr>
          <p:cNvSpPr txBox="1"/>
          <p:nvPr/>
        </p:nvSpPr>
        <p:spPr>
          <a:xfrm>
            <a:off x="4325509" y="2759103"/>
            <a:ext cx="3713259" cy="584775"/>
          </a:xfrm>
          <a:prstGeom prst="rect">
            <a:avLst/>
          </a:prstGeom>
          <a:noFill/>
        </p:spPr>
        <p:txBody>
          <a:bodyPr wrap="square" rtlCol="0">
            <a:spAutoFit/>
          </a:bodyPr>
          <a:lstStyle/>
          <a:p>
            <a:r>
              <a:rPr lang="en-GB" sz="3200" dirty="0">
                <a:solidFill>
                  <a:srgbClr val="00B0F0"/>
                </a:solidFill>
                <a:latin typeface="Arial" panose="020B0604020202020204" pitchFamily="34" charset="0"/>
                <a:cs typeface="Arial" panose="020B0604020202020204" pitchFamily="34" charset="0"/>
              </a:rPr>
              <a:t>THANK YOU</a:t>
            </a:r>
          </a:p>
        </p:txBody>
      </p:sp>
    </p:spTree>
    <p:extLst>
      <p:ext uri="{BB962C8B-B14F-4D97-AF65-F5344CB8AC3E}">
        <p14:creationId xmlns:p14="http://schemas.microsoft.com/office/powerpoint/2010/main" val="30379733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9E73F88-FBC2-5F54-C078-482E9EECABB0}"/>
              </a:ext>
            </a:extLst>
          </p:cNvPr>
          <p:cNvSpPr txBox="1"/>
          <p:nvPr/>
        </p:nvSpPr>
        <p:spPr>
          <a:xfrm>
            <a:off x="0" y="-151074"/>
            <a:ext cx="11934908" cy="8394606"/>
          </a:xfrm>
          <a:prstGeom prst="rect">
            <a:avLst/>
          </a:prstGeom>
          <a:noFill/>
        </p:spPr>
        <p:txBody>
          <a:bodyPr wrap="square" rtlCol="0">
            <a:spAutoFit/>
          </a:bodyPr>
          <a:lstStyle/>
          <a:p>
            <a:endParaRPr lang="en-GB" b="1" dirty="0">
              <a:latin typeface="Arial" panose="020B0604020202020204" pitchFamily="34" charset="0"/>
              <a:cs typeface="Arial" panose="020B0604020202020204" pitchFamily="34" charset="0"/>
            </a:endParaRPr>
          </a:p>
          <a:p>
            <a:r>
              <a:rPr lang="en-GB" b="1" dirty="0">
                <a:latin typeface="Arial" panose="020B0604020202020204" pitchFamily="34" charset="0"/>
                <a:cs typeface="Arial" panose="020B0604020202020204" pitchFamily="34" charset="0"/>
              </a:rPr>
              <a:t>Reference</a:t>
            </a:r>
          </a:p>
          <a:p>
            <a:pPr>
              <a:lnSpc>
                <a:spcPct val="150000"/>
              </a:lnSpc>
            </a:pPr>
            <a:r>
              <a:rPr lang="en-GB" sz="1100" dirty="0">
                <a:latin typeface="Arial" panose="020B0604020202020204" pitchFamily="34" charset="0"/>
                <a:cs typeface="Arial" panose="020B0604020202020204" pitchFamily="34" charset="0"/>
              </a:rPr>
              <a:t>Araki, A. (2024) “Individualised treatment of diabetes mellitus in older adults,” </a:t>
            </a:r>
            <a:r>
              <a:rPr lang="en-GB" sz="1100" i="1" dirty="0">
                <a:latin typeface="Arial" panose="020B0604020202020204" pitchFamily="34" charset="0"/>
                <a:cs typeface="Arial" panose="020B0604020202020204" pitchFamily="34" charset="0"/>
              </a:rPr>
              <a:t>Geriatrics &amp; gerontology international</a:t>
            </a:r>
            <a:r>
              <a:rPr lang="en-GB" sz="1100" dirty="0">
                <a:latin typeface="Arial" panose="020B0604020202020204" pitchFamily="34" charset="0"/>
                <a:cs typeface="Arial" panose="020B0604020202020204" pitchFamily="34" charset="0"/>
              </a:rPr>
              <a:t>, 24(12), pp. 1257–1268. Available at: </a:t>
            </a:r>
            <a:r>
              <a:rPr lang="en-GB" sz="1100" u="sng" dirty="0">
                <a:latin typeface="Arial" panose="020B0604020202020204" pitchFamily="34" charset="0"/>
                <a:cs typeface="Arial" panose="020B0604020202020204" pitchFamily="34" charset="0"/>
                <a:hlinkClick r:id="rId2"/>
              </a:rPr>
              <a:t>https://doi.org/10.1111/ggi.14979</a:t>
            </a:r>
            <a:r>
              <a:rPr lang="en-GB" sz="1100" dirty="0">
                <a:latin typeface="Arial" panose="020B0604020202020204" pitchFamily="34" charset="0"/>
                <a:cs typeface="Arial" panose="020B0604020202020204" pitchFamily="34" charset="0"/>
              </a:rPr>
              <a:t>.</a:t>
            </a:r>
          </a:p>
          <a:p>
            <a:pPr>
              <a:lnSpc>
                <a:spcPct val="150000"/>
              </a:lnSpc>
            </a:pPr>
            <a:r>
              <a:rPr lang="en-GB" sz="1100" dirty="0" err="1">
                <a:latin typeface="Arial" panose="020B0604020202020204" pitchFamily="34" charset="0"/>
                <a:cs typeface="Arial" panose="020B0604020202020204" pitchFamily="34" charset="0"/>
              </a:rPr>
              <a:t>Alrashed</a:t>
            </a:r>
            <a:r>
              <a:rPr lang="en-GB" sz="1100" dirty="0">
                <a:latin typeface="Arial" panose="020B0604020202020204" pitchFamily="34" charset="0"/>
                <a:cs typeface="Arial" panose="020B0604020202020204" pitchFamily="34" charset="0"/>
              </a:rPr>
              <a:t>, F.A. </a:t>
            </a:r>
            <a:r>
              <a:rPr lang="en-GB" sz="1100" i="1" dirty="0">
                <a:latin typeface="Arial" panose="020B0604020202020204" pitchFamily="34" charset="0"/>
                <a:cs typeface="Arial" panose="020B0604020202020204" pitchFamily="34" charset="0"/>
              </a:rPr>
              <a:t>et al.</a:t>
            </a:r>
            <a:r>
              <a:rPr lang="en-GB" sz="1100" dirty="0">
                <a:latin typeface="Arial" panose="020B0604020202020204" pitchFamily="34" charset="0"/>
                <a:cs typeface="Arial" panose="020B0604020202020204" pitchFamily="34" charset="0"/>
              </a:rPr>
              <a:t> (2024) “Exploring determinants of sex and family history-based disparity in type 2 diabetes mellitus prevalence among clinical patients,” </a:t>
            </a:r>
            <a:r>
              <a:rPr lang="en-GB" sz="1100" i="1" dirty="0">
                <a:latin typeface="Arial" panose="020B0604020202020204" pitchFamily="34" charset="0"/>
                <a:cs typeface="Arial" panose="020B0604020202020204" pitchFamily="34" charset="0"/>
              </a:rPr>
              <a:t>BMC Public Health</a:t>
            </a:r>
            <a:r>
              <a:rPr lang="en-GB" sz="1100" dirty="0">
                <a:latin typeface="Arial" panose="020B0604020202020204" pitchFamily="34" charset="0"/>
                <a:cs typeface="Arial" panose="020B0604020202020204" pitchFamily="34" charset="0"/>
              </a:rPr>
              <a:t>, 24(1). Available at: </a:t>
            </a:r>
            <a:r>
              <a:rPr lang="en-GB" sz="1100" u="sng" dirty="0">
                <a:latin typeface="Arial" panose="020B0604020202020204" pitchFamily="34" charset="0"/>
                <a:cs typeface="Arial" panose="020B0604020202020204" pitchFamily="34" charset="0"/>
                <a:hlinkClick r:id="rId3"/>
              </a:rPr>
              <a:t>https://doi.org/10.1186/s12889-024-18170-0</a:t>
            </a:r>
            <a:r>
              <a:rPr lang="en-GB" sz="1100" dirty="0">
                <a:latin typeface="Arial" panose="020B0604020202020204" pitchFamily="34" charset="0"/>
                <a:cs typeface="Arial" panose="020B0604020202020204" pitchFamily="34" charset="0"/>
              </a:rPr>
              <a:t>.</a:t>
            </a:r>
            <a:endParaRPr lang="nl-NL" sz="1100" dirty="0">
              <a:latin typeface="Arial" panose="020B0604020202020204" pitchFamily="34" charset="0"/>
              <a:cs typeface="Arial" panose="020B0604020202020204" pitchFamily="34" charset="0"/>
            </a:endParaRPr>
          </a:p>
          <a:p>
            <a:pPr>
              <a:lnSpc>
                <a:spcPct val="150000"/>
              </a:lnSpc>
            </a:pPr>
            <a:r>
              <a:rPr lang="nl-NL" sz="1100" dirty="0">
                <a:latin typeface="Arial" panose="020B0604020202020204" pitchFamily="34" charset="0"/>
                <a:cs typeface="Arial" panose="020B0604020202020204" pitchFamily="34" charset="0"/>
              </a:rPr>
              <a:t>Arshad, M.F. </a:t>
            </a:r>
            <a:r>
              <a:rPr lang="nl-NL" sz="1100" i="1" dirty="0">
                <a:latin typeface="Arial" panose="020B0604020202020204" pitchFamily="34" charset="0"/>
                <a:cs typeface="Arial" panose="020B0604020202020204" pitchFamily="34" charset="0"/>
              </a:rPr>
              <a:t>et al.</a:t>
            </a:r>
            <a:r>
              <a:rPr lang="nl-NL" sz="1100"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(2024) “Diabetic autonomic neuropathy does not impede improvement in hypoglycaemia awareness in adults: Sub‐study results from the </a:t>
            </a:r>
            <a:r>
              <a:rPr lang="en-GB" sz="1100" dirty="0" err="1">
                <a:latin typeface="Arial" panose="020B0604020202020204" pitchFamily="34" charset="0"/>
                <a:cs typeface="Arial" panose="020B0604020202020204" pitchFamily="34" charset="0"/>
              </a:rPr>
              <a:t>HypoCOMPaSS</a:t>
            </a:r>
            <a:r>
              <a:rPr lang="en-GB" sz="1100" dirty="0">
                <a:latin typeface="Arial" panose="020B0604020202020204" pitchFamily="34" charset="0"/>
                <a:cs typeface="Arial" panose="020B0604020202020204" pitchFamily="34" charset="0"/>
              </a:rPr>
              <a:t> trial,” </a:t>
            </a:r>
            <a:r>
              <a:rPr lang="en-GB" sz="1100" i="1" dirty="0">
                <a:latin typeface="Arial" panose="020B0604020202020204" pitchFamily="34" charset="0"/>
                <a:cs typeface="Arial" panose="020B0604020202020204" pitchFamily="34" charset="0"/>
              </a:rPr>
              <a:t>Diabetic medicine</a:t>
            </a:r>
            <a:r>
              <a:rPr lang="en-GB" sz="1100" dirty="0">
                <a:latin typeface="Arial" panose="020B0604020202020204" pitchFamily="34" charset="0"/>
                <a:cs typeface="Arial" panose="020B0604020202020204" pitchFamily="34" charset="0"/>
              </a:rPr>
              <a:t>, 41(9), pp. e15340–e15340. Available at: </a:t>
            </a:r>
            <a:r>
              <a:rPr lang="en-GB" sz="1100" u="sng" dirty="0">
                <a:latin typeface="Arial" panose="020B0604020202020204" pitchFamily="34" charset="0"/>
                <a:cs typeface="Arial" panose="020B0604020202020204" pitchFamily="34" charset="0"/>
                <a:hlinkClick r:id="rId4"/>
              </a:rPr>
              <a:t>https://doi.org/10.1111/dme.15340</a:t>
            </a:r>
            <a:r>
              <a:rPr lang="en-GB" sz="1100" dirty="0">
                <a:latin typeface="Arial" panose="020B0604020202020204" pitchFamily="34" charset="0"/>
                <a:cs typeface="Arial" panose="020B0604020202020204" pitchFamily="34" charset="0"/>
              </a:rPr>
              <a:t>.</a:t>
            </a:r>
          </a:p>
          <a:p>
            <a:pPr>
              <a:lnSpc>
                <a:spcPct val="150000"/>
              </a:lnSpc>
            </a:pPr>
            <a:r>
              <a:rPr lang="en-GB" sz="1100" dirty="0">
                <a:latin typeface="Arial" panose="020B0604020202020204" pitchFamily="34" charset="0"/>
                <a:cs typeface="Arial" panose="020B0604020202020204" pitchFamily="34" charset="0"/>
              </a:rPr>
              <a:t>Astrup, K., Rolving, N. and Sørensen, L. (2025) “Improving quality of physical function assessment in intensive care units through routine use of the Danish Chelsea Critical Care Physical Assessment Tool (</a:t>
            </a:r>
            <a:r>
              <a:rPr lang="en-GB" sz="1100" dirty="0" err="1">
                <a:latin typeface="Arial" panose="020B0604020202020204" pitchFamily="34" charset="0"/>
                <a:cs typeface="Arial" panose="020B0604020202020204" pitchFamily="34" charset="0"/>
              </a:rPr>
              <a:t>CPAx</a:t>
            </a:r>
            <a:r>
              <a:rPr lang="en-GB" sz="1100" dirty="0">
                <a:latin typeface="Arial" panose="020B0604020202020204" pitchFamily="34" charset="0"/>
                <a:cs typeface="Arial" panose="020B0604020202020204" pitchFamily="34" charset="0"/>
              </a:rPr>
              <a:t>-D),” </a:t>
            </a:r>
            <a:r>
              <a:rPr lang="en-GB" sz="1100" i="1" dirty="0">
                <a:latin typeface="Arial" panose="020B0604020202020204" pitchFamily="34" charset="0"/>
                <a:cs typeface="Arial" panose="020B0604020202020204" pitchFamily="34" charset="0"/>
              </a:rPr>
              <a:t>Disability and Rehabilitation</a:t>
            </a:r>
            <a:r>
              <a:rPr lang="en-GB" sz="1100" dirty="0">
                <a:latin typeface="Arial" panose="020B0604020202020204" pitchFamily="34" charset="0"/>
                <a:cs typeface="Arial" panose="020B0604020202020204" pitchFamily="34" charset="0"/>
              </a:rPr>
              <a:t>, 47(21), pp. 5594–5601. Available at: </a:t>
            </a:r>
            <a:r>
              <a:rPr lang="en-GB" sz="1100" u="sng" dirty="0">
                <a:latin typeface="Arial" panose="020B0604020202020204" pitchFamily="34" charset="0"/>
                <a:cs typeface="Arial" panose="020B0604020202020204" pitchFamily="34" charset="0"/>
                <a:hlinkClick r:id="rId5"/>
              </a:rPr>
              <a:t>https://doi.org/10.1080/09638288.2025.2463629</a:t>
            </a:r>
            <a:r>
              <a:rPr lang="en-GB" sz="1100" dirty="0">
                <a:latin typeface="Arial" panose="020B0604020202020204" pitchFamily="34" charset="0"/>
                <a:cs typeface="Arial" panose="020B0604020202020204" pitchFamily="34" charset="0"/>
              </a:rPr>
              <a:t>. </a:t>
            </a:r>
          </a:p>
          <a:p>
            <a:pPr>
              <a:lnSpc>
                <a:spcPct val="150000"/>
              </a:lnSpc>
            </a:pPr>
            <a:r>
              <a:rPr lang="en-GB" sz="1100" dirty="0">
                <a:latin typeface="Arial" panose="020B0604020202020204" pitchFamily="34" charset="0"/>
                <a:cs typeface="Arial" panose="020B0604020202020204" pitchFamily="34" charset="0"/>
              </a:rPr>
              <a:t>Avari, P. </a:t>
            </a:r>
            <a:r>
              <a:rPr lang="en-GB" sz="1100" i="1" dirty="0">
                <a:latin typeface="Arial" panose="020B0604020202020204" pitchFamily="34" charset="0"/>
                <a:cs typeface="Arial" panose="020B0604020202020204" pitchFamily="34" charset="0"/>
              </a:rPr>
              <a:t>et al.</a:t>
            </a:r>
            <a:r>
              <a:rPr lang="en-GB" sz="1100" dirty="0">
                <a:latin typeface="Arial" panose="020B0604020202020204" pitchFamily="34" charset="0"/>
                <a:cs typeface="Arial" panose="020B0604020202020204" pitchFamily="34" charset="0"/>
              </a:rPr>
              <a:t> (2025) “Using technology to support diabetes care in hospital: Guidelines from the Joint British Diabetes Societies for Inpatient Care (JBDS‐IP) group and Diabetes Technology Network (DTN) UK,” </a:t>
            </a:r>
            <a:r>
              <a:rPr lang="en-GB" sz="1100" i="1" dirty="0">
                <a:latin typeface="Arial" panose="020B0604020202020204" pitchFamily="34" charset="0"/>
                <a:cs typeface="Arial" panose="020B0604020202020204" pitchFamily="34" charset="0"/>
              </a:rPr>
              <a:t>Diabetic medicine</a:t>
            </a:r>
            <a:r>
              <a:rPr lang="en-GB" sz="1100" dirty="0">
                <a:latin typeface="Arial" panose="020B0604020202020204" pitchFamily="34" charset="0"/>
                <a:cs typeface="Arial" panose="020B0604020202020204" pitchFamily="34" charset="0"/>
              </a:rPr>
              <a:t>, 42(3), pp. e15452-n/a. Available at: </a:t>
            </a:r>
            <a:r>
              <a:rPr lang="en-GB" sz="1100" u="sng" dirty="0">
                <a:latin typeface="Arial" panose="020B0604020202020204" pitchFamily="34" charset="0"/>
                <a:cs typeface="Arial" panose="020B0604020202020204" pitchFamily="34" charset="0"/>
                <a:hlinkClick r:id="rId6"/>
              </a:rPr>
              <a:t>https://doi.org/10.1111/dme.15452</a:t>
            </a:r>
            <a:r>
              <a:rPr lang="en-GB" sz="1100" dirty="0">
                <a:latin typeface="Arial" panose="020B0604020202020204" pitchFamily="34" charset="0"/>
                <a:cs typeface="Arial" panose="020B0604020202020204" pitchFamily="34" charset="0"/>
              </a:rPr>
              <a:t>. </a:t>
            </a:r>
            <a:endParaRPr lang="en-GB" sz="1100" i="1" dirty="0">
              <a:latin typeface="Arial" panose="020B0604020202020204" pitchFamily="34" charset="0"/>
              <a:cs typeface="Arial" panose="020B0604020202020204" pitchFamily="34" charset="0"/>
            </a:endParaRPr>
          </a:p>
          <a:p>
            <a:pPr>
              <a:lnSpc>
                <a:spcPct val="150000"/>
              </a:lnSpc>
            </a:pPr>
            <a:r>
              <a:rPr lang="nl-NL" sz="1100" dirty="0">
                <a:latin typeface="Arial" panose="020B0604020202020204" pitchFamily="34" charset="0"/>
                <a:cs typeface="Arial" panose="020B0604020202020204" pitchFamily="34" charset="0"/>
              </a:rPr>
              <a:t>Bain, S.C. </a:t>
            </a:r>
            <a:r>
              <a:rPr lang="nl-NL" sz="1100" i="1" dirty="0">
                <a:latin typeface="Arial" panose="020B0604020202020204" pitchFamily="34" charset="0"/>
                <a:cs typeface="Arial" panose="020B0604020202020204" pitchFamily="34" charset="0"/>
              </a:rPr>
              <a:t>et al.</a:t>
            </a:r>
            <a:r>
              <a:rPr lang="nl-NL" sz="1100"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(2016) “Management of type 2 diabetes: the current situation and key opportunities to improve care in the UK,” Diabetes, obesity &amp; metabolism, 18(12), pp. 1157–1166. Available at: </a:t>
            </a:r>
            <a:r>
              <a:rPr lang="en-GB" sz="1100" u="sng" dirty="0">
                <a:latin typeface="Arial" panose="020B0604020202020204" pitchFamily="34" charset="0"/>
                <a:cs typeface="Arial" panose="020B0604020202020204" pitchFamily="34" charset="0"/>
                <a:hlinkClick r:id="rId7"/>
              </a:rPr>
              <a:t>https://doi.org/10.1111/dom.12760</a:t>
            </a:r>
            <a:endParaRPr lang="en-GB" sz="1100" dirty="0">
              <a:latin typeface="Arial" panose="020B0604020202020204" pitchFamily="34" charset="0"/>
              <a:cs typeface="Arial" panose="020B0604020202020204" pitchFamily="34" charset="0"/>
            </a:endParaRPr>
          </a:p>
          <a:p>
            <a:pPr>
              <a:lnSpc>
                <a:spcPct val="150000"/>
              </a:lnSpc>
            </a:pPr>
            <a:r>
              <a:rPr lang="en-GB" sz="1100" dirty="0">
                <a:latin typeface="Arial" panose="020B0604020202020204" pitchFamily="34" charset="0"/>
                <a:cs typeface="Arial" panose="020B0604020202020204" pitchFamily="34" charset="0"/>
              </a:rPr>
              <a:t>Bartlett Ellis, R.J., Haase, J.E. and </a:t>
            </a:r>
            <a:r>
              <a:rPr lang="en-GB" sz="1100" dirty="0" err="1">
                <a:latin typeface="Arial" panose="020B0604020202020204" pitchFamily="34" charset="0"/>
                <a:cs typeface="Arial" panose="020B0604020202020204" pitchFamily="34" charset="0"/>
              </a:rPr>
              <a:t>Ruppar</a:t>
            </a:r>
            <a:r>
              <a:rPr lang="en-GB" sz="1100" dirty="0">
                <a:latin typeface="Arial" panose="020B0604020202020204" pitchFamily="34" charset="0"/>
                <a:cs typeface="Arial" panose="020B0604020202020204" pitchFamily="34" charset="0"/>
              </a:rPr>
              <a:t>, T.M. (2023) “Understanding Processes, Outcomes, and Contexts in Medication Adherence: The Medication Adherence Context and Outcomes (MACO) Framework,” Patient Preference and Adherence, 17, pp. 239–248. Available at: </a:t>
            </a:r>
            <a:r>
              <a:rPr lang="en-GB" sz="1100" u="sng" dirty="0">
                <a:latin typeface="Arial" panose="020B0604020202020204" pitchFamily="34" charset="0"/>
                <a:cs typeface="Arial" panose="020B0604020202020204" pitchFamily="34" charset="0"/>
                <a:hlinkClick r:id="rId8"/>
              </a:rPr>
              <a:t>https://doi.org/10.2147/PPA.S387813</a:t>
            </a:r>
            <a:r>
              <a:rPr lang="en-GB" sz="1100" dirty="0">
                <a:latin typeface="Arial" panose="020B0604020202020204" pitchFamily="34" charset="0"/>
                <a:cs typeface="Arial" panose="020B0604020202020204" pitchFamily="34" charset="0"/>
              </a:rPr>
              <a:t>.</a:t>
            </a:r>
          </a:p>
          <a:p>
            <a:pPr>
              <a:lnSpc>
                <a:spcPct val="150000"/>
              </a:lnSpc>
            </a:pPr>
            <a:r>
              <a:rPr lang="en-GB" sz="1100" dirty="0">
                <a:latin typeface="Arial" panose="020B0604020202020204" pitchFamily="34" charset="0"/>
                <a:cs typeface="Arial" panose="020B0604020202020204" pitchFamily="34" charset="0"/>
              </a:rPr>
              <a:t>Bergman, R.N., Finegood, D.T. and Kahn, S.E. (2002) “The evolution of </a:t>
            </a:r>
            <a:r>
              <a:rPr lang="el-GR" sz="1100" dirty="0">
                <a:latin typeface="Arial" panose="020B0604020202020204" pitchFamily="34" charset="0"/>
                <a:cs typeface="Arial" panose="020B0604020202020204" pitchFamily="34" charset="0"/>
              </a:rPr>
              <a:t>β-</a:t>
            </a:r>
            <a:r>
              <a:rPr lang="en-GB" sz="1100" dirty="0">
                <a:latin typeface="Arial" panose="020B0604020202020204" pitchFamily="34" charset="0"/>
                <a:cs typeface="Arial" panose="020B0604020202020204" pitchFamily="34" charset="0"/>
              </a:rPr>
              <a:t>cell dysfunction and insulin resistance in type 2 diabetes,” </a:t>
            </a:r>
            <a:r>
              <a:rPr lang="en-GB" sz="1100" i="1" dirty="0">
                <a:latin typeface="Arial" panose="020B0604020202020204" pitchFamily="34" charset="0"/>
                <a:cs typeface="Arial" panose="020B0604020202020204" pitchFamily="34" charset="0"/>
              </a:rPr>
              <a:t>European journal of clinical investigation</a:t>
            </a:r>
            <a:r>
              <a:rPr lang="en-GB" sz="1100" dirty="0">
                <a:latin typeface="Arial" panose="020B0604020202020204" pitchFamily="34" charset="0"/>
                <a:cs typeface="Arial" panose="020B0604020202020204" pitchFamily="34" charset="0"/>
              </a:rPr>
              <a:t>, 32(s3), pp. 35–45. Available at: </a:t>
            </a:r>
            <a:r>
              <a:rPr lang="en-GB" sz="1100" u="sng" dirty="0">
                <a:latin typeface="Arial" panose="020B0604020202020204" pitchFamily="34" charset="0"/>
                <a:cs typeface="Arial" panose="020B0604020202020204" pitchFamily="34" charset="0"/>
                <a:hlinkClick r:id="rId9"/>
              </a:rPr>
              <a:t>https://doi.org/10.1046/j.1365-2362.32.s3.5.x</a:t>
            </a:r>
            <a:r>
              <a:rPr lang="en-GB" sz="1100" dirty="0">
                <a:latin typeface="Arial" panose="020B0604020202020204" pitchFamily="34" charset="0"/>
                <a:cs typeface="Arial" panose="020B0604020202020204" pitchFamily="34" charset="0"/>
              </a:rPr>
              <a:t>. </a:t>
            </a:r>
          </a:p>
          <a:p>
            <a:pPr>
              <a:lnSpc>
                <a:spcPct val="150000"/>
              </a:lnSpc>
            </a:pPr>
            <a:r>
              <a:rPr lang="nl-NL" sz="1100" dirty="0">
                <a:latin typeface="Arial" panose="020B0604020202020204" pitchFamily="34" charset="0"/>
                <a:cs typeface="Arial" panose="020B0604020202020204" pitchFamily="34" charset="0"/>
              </a:rPr>
              <a:t>Bondzie, E.P.K. </a:t>
            </a:r>
            <a:r>
              <a:rPr lang="nl-NL" sz="1100" i="1" dirty="0">
                <a:latin typeface="Arial" panose="020B0604020202020204" pitchFamily="34" charset="0"/>
                <a:cs typeface="Arial" panose="020B0604020202020204" pitchFamily="34" charset="0"/>
              </a:rPr>
              <a:t>et al.</a:t>
            </a:r>
            <a:r>
              <a:rPr lang="nl-NL" sz="1100"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(2025) “Impact of health systems interventions in primary health settings on type 2 diabetes care and health outcomes among adults in West Africa: A systematic review,” </a:t>
            </a:r>
            <a:r>
              <a:rPr lang="en-GB" sz="1100" i="1" dirty="0" err="1">
                <a:latin typeface="Arial" panose="020B0604020202020204" pitchFamily="34" charset="0"/>
                <a:cs typeface="Arial" panose="020B0604020202020204" pitchFamily="34" charset="0"/>
              </a:rPr>
              <a:t>PLoS</a:t>
            </a:r>
            <a:r>
              <a:rPr lang="en-GB" sz="1100" i="1" dirty="0">
                <a:latin typeface="Arial" panose="020B0604020202020204" pitchFamily="34" charset="0"/>
                <a:cs typeface="Arial" panose="020B0604020202020204" pitchFamily="34" charset="0"/>
              </a:rPr>
              <a:t> one</a:t>
            </a:r>
            <a:r>
              <a:rPr lang="en-GB" sz="1100" dirty="0">
                <a:latin typeface="Arial" panose="020B0604020202020204" pitchFamily="34" charset="0"/>
                <a:cs typeface="Arial" panose="020B0604020202020204" pitchFamily="34" charset="0"/>
              </a:rPr>
              <a:t>, 20(4), p. e0319478. Available at: </a:t>
            </a:r>
            <a:r>
              <a:rPr lang="en-GB" sz="1100" u="sng" dirty="0">
                <a:latin typeface="Arial" panose="020B0604020202020204" pitchFamily="34" charset="0"/>
                <a:cs typeface="Arial" panose="020B0604020202020204" pitchFamily="34" charset="0"/>
                <a:hlinkClick r:id="rId10"/>
              </a:rPr>
              <a:t>https://doi.org/10.1371/journal.pone.0319478</a:t>
            </a:r>
            <a:r>
              <a:rPr lang="en-GB" sz="1100" dirty="0">
                <a:latin typeface="Arial" panose="020B0604020202020204" pitchFamily="34" charset="0"/>
                <a:cs typeface="Arial" panose="020B0604020202020204" pitchFamily="34" charset="0"/>
              </a:rPr>
              <a:t>.</a:t>
            </a:r>
          </a:p>
          <a:p>
            <a:pPr>
              <a:lnSpc>
                <a:spcPct val="150000"/>
              </a:lnSpc>
            </a:pPr>
            <a:r>
              <a:rPr lang="en-GB" sz="1100" dirty="0">
                <a:latin typeface="Arial" panose="020B0604020202020204" pitchFamily="34" charset="0"/>
                <a:cs typeface="Arial" panose="020B0604020202020204" pitchFamily="34" charset="0"/>
              </a:rPr>
              <a:t> Booth, K. and Morelli, A. (2026) “Speaking Quality Improvement: Leveraging the PDSA Framework to Improve Dialysis Outcomes,” </a:t>
            </a:r>
            <a:r>
              <a:rPr lang="en-GB" sz="1100" i="1" dirty="0">
                <a:latin typeface="Arial" panose="020B0604020202020204" pitchFamily="34" charset="0"/>
                <a:cs typeface="Arial" panose="020B0604020202020204" pitchFamily="34" charset="0"/>
              </a:rPr>
              <a:t>Nephrology nursing journal: journal of the American Nephrology Nurses’ Association, 53(3), pp. 227–233. Available at: https://doi.org/10.37526/1526-744X.2026.53.3.227</a:t>
            </a:r>
            <a:endParaRPr lang="en-GB" sz="1100" dirty="0">
              <a:latin typeface="Arial" panose="020B0604020202020204" pitchFamily="34" charset="0"/>
              <a:cs typeface="Arial" panose="020B0604020202020204" pitchFamily="34" charset="0"/>
            </a:endParaRPr>
          </a:p>
          <a:p>
            <a:pPr>
              <a:lnSpc>
                <a:spcPct val="150000"/>
              </a:lnSpc>
            </a:pPr>
            <a:r>
              <a:rPr lang="nl-NL" sz="1100" dirty="0">
                <a:latin typeface="Arial" panose="020B0604020202020204" pitchFamily="34" charset="0"/>
                <a:cs typeface="Arial" panose="020B0604020202020204" pitchFamily="34" charset="0"/>
              </a:rPr>
              <a:t>Brockamp, C. et al. </a:t>
            </a:r>
            <a:r>
              <a:rPr lang="en-GB" sz="1100" dirty="0">
                <a:latin typeface="Arial" panose="020B0604020202020204" pitchFamily="34" charset="0"/>
                <a:cs typeface="Arial" panose="020B0604020202020204" pitchFamily="34" charset="0"/>
              </a:rPr>
              <a:t>(2023) “Clinical Practice Guideline: Shared Decision Making, Diagnostic Evaluation, and Pharmacotherapy in Type 2 Diabetes,” </a:t>
            </a:r>
            <a:r>
              <a:rPr lang="en-GB" sz="1100" i="1" dirty="0" err="1">
                <a:latin typeface="Arial" panose="020B0604020202020204" pitchFamily="34" charset="0"/>
                <a:cs typeface="Arial" panose="020B0604020202020204" pitchFamily="34" charset="0"/>
              </a:rPr>
              <a:t>Deutsches</a:t>
            </a:r>
            <a:r>
              <a:rPr lang="en-GB" sz="1100" i="1" dirty="0">
                <a:latin typeface="Arial" panose="020B0604020202020204" pitchFamily="34" charset="0"/>
                <a:cs typeface="Arial" panose="020B0604020202020204" pitchFamily="34" charset="0"/>
              </a:rPr>
              <a:t> </a:t>
            </a:r>
            <a:r>
              <a:rPr lang="en-GB" sz="1100" i="1" dirty="0" err="1">
                <a:latin typeface="Arial" panose="020B0604020202020204" pitchFamily="34" charset="0"/>
                <a:cs typeface="Arial" panose="020B0604020202020204" pitchFamily="34" charset="0"/>
              </a:rPr>
              <a:t>Ärzteblatt</a:t>
            </a:r>
            <a:r>
              <a:rPr lang="en-GB" sz="1100" i="1" dirty="0">
                <a:latin typeface="Arial" panose="020B0604020202020204" pitchFamily="34" charset="0"/>
                <a:cs typeface="Arial" panose="020B0604020202020204" pitchFamily="34" charset="0"/>
              </a:rPr>
              <a:t> international</a:t>
            </a:r>
            <a:r>
              <a:rPr lang="en-GB" sz="1100" dirty="0">
                <a:latin typeface="Arial" panose="020B0604020202020204" pitchFamily="34" charset="0"/>
                <a:cs typeface="Arial" panose="020B0604020202020204" pitchFamily="34" charset="0"/>
              </a:rPr>
              <a:t>, 120(47), p. 804. Available at: </a:t>
            </a:r>
            <a:r>
              <a:rPr lang="en-GB" sz="1100" u="sng" dirty="0">
                <a:latin typeface="Arial" panose="020B0604020202020204" pitchFamily="34" charset="0"/>
                <a:cs typeface="Arial" panose="020B0604020202020204" pitchFamily="34" charset="0"/>
                <a:hlinkClick r:id="rId11"/>
              </a:rPr>
              <a:t>https://doi.org/10.3238/arztebl.m2023.0219</a:t>
            </a:r>
            <a:r>
              <a:rPr lang="en-GB" sz="1100" dirty="0">
                <a:latin typeface="Arial" panose="020B0604020202020204" pitchFamily="34" charset="0"/>
                <a:cs typeface="Arial" panose="020B0604020202020204" pitchFamily="34" charset="0"/>
              </a:rPr>
              <a:t>. </a:t>
            </a:r>
          </a:p>
          <a:p>
            <a:pPr>
              <a:lnSpc>
                <a:spcPct val="150000"/>
              </a:lnSpc>
            </a:pPr>
            <a:r>
              <a:rPr lang="nl-NL" sz="1100" dirty="0">
                <a:latin typeface="Arial" panose="020B0604020202020204" pitchFamily="34" charset="0"/>
                <a:cs typeface="Arial" panose="020B0604020202020204" pitchFamily="34" charset="0"/>
              </a:rPr>
              <a:t>Calderón-Larrañaga, S. </a:t>
            </a:r>
            <a:r>
              <a:rPr lang="nl-NL" sz="1100" i="1" dirty="0">
                <a:latin typeface="Arial" panose="020B0604020202020204" pitchFamily="34" charset="0"/>
                <a:cs typeface="Arial" panose="020B0604020202020204" pitchFamily="34" charset="0"/>
              </a:rPr>
              <a:t>et al.</a:t>
            </a:r>
            <a:r>
              <a:rPr lang="nl-NL" sz="1100"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(2023) “Unravelling the potential of social prescribing in individual-level type 2 diabetes prevention: a mixed-methods realist evaluation,” </a:t>
            </a:r>
            <a:r>
              <a:rPr lang="en-GB" sz="1100" i="1" dirty="0">
                <a:latin typeface="Arial" panose="020B0604020202020204" pitchFamily="34" charset="0"/>
                <a:cs typeface="Arial" panose="020B0604020202020204" pitchFamily="34" charset="0"/>
              </a:rPr>
              <a:t>BMC Medicine</a:t>
            </a:r>
            <a:r>
              <a:rPr lang="en-GB" sz="1100" dirty="0">
                <a:latin typeface="Arial" panose="020B0604020202020204" pitchFamily="34" charset="0"/>
                <a:cs typeface="Arial" panose="020B0604020202020204" pitchFamily="34" charset="0"/>
              </a:rPr>
              <a:t>, 21(1). Available at: </a:t>
            </a:r>
            <a:r>
              <a:rPr lang="en-GB" sz="1100" u="sng" dirty="0">
                <a:latin typeface="Arial" panose="020B0604020202020204" pitchFamily="34" charset="0"/>
                <a:cs typeface="Arial" panose="020B0604020202020204" pitchFamily="34" charset="0"/>
                <a:hlinkClick r:id="rId12"/>
              </a:rPr>
              <a:t>https://doi.org/10.1186/s12916-023-02796-9</a:t>
            </a:r>
            <a:endParaRPr lang="en-GB" sz="1100" u="sng" dirty="0">
              <a:latin typeface="Arial" panose="020B0604020202020204" pitchFamily="34" charset="0"/>
              <a:cs typeface="Arial" panose="020B0604020202020204" pitchFamily="34" charset="0"/>
            </a:endParaRPr>
          </a:p>
          <a:p>
            <a:pPr>
              <a:lnSpc>
                <a:spcPct val="150000"/>
              </a:lnSpc>
            </a:pPr>
            <a:endParaRPr lang="en-GB" sz="1100" u="sng" dirty="0">
              <a:latin typeface="Arial" panose="020B0604020202020204" pitchFamily="34" charset="0"/>
              <a:cs typeface="Arial" panose="020B0604020202020204" pitchFamily="34" charset="0"/>
            </a:endParaRPr>
          </a:p>
          <a:p>
            <a:pPr>
              <a:lnSpc>
                <a:spcPct val="150000"/>
              </a:lnSpc>
            </a:pPr>
            <a:endParaRPr lang="en-GB" sz="1100" dirty="0">
              <a:latin typeface="Arial" panose="020B0604020202020204" pitchFamily="34" charset="0"/>
              <a:cs typeface="Arial" panose="020B0604020202020204" pitchFamily="34" charset="0"/>
            </a:endParaRPr>
          </a:p>
          <a:p>
            <a:pPr>
              <a:lnSpc>
                <a:spcPct val="150000"/>
              </a:lnSpc>
            </a:pPr>
            <a:endParaRPr lang="en-GB" sz="1100"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357339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62909693-3894-98E2-22AE-1921A31733A4}"/>
              </a:ext>
            </a:extLst>
          </p:cNvPr>
          <p:cNvSpPr txBox="1"/>
          <p:nvPr/>
        </p:nvSpPr>
        <p:spPr>
          <a:xfrm>
            <a:off x="357809" y="469127"/>
            <a:ext cx="11608904" cy="6154955"/>
          </a:xfrm>
          <a:prstGeom prst="rect">
            <a:avLst/>
          </a:prstGeom>
          <a:noFill/>
        </p:spPr>
        <p:txBody>
          <a:bodyPr wrap="square" rtlCol="0">
            <a:spAutoFit/>
          </a:bodyPr>
          <a:lstStyle/>
          <a:p>
            <a:pPr>
              <a:lnSpc>
                <a:spcPct val="150000"/>
              </a:lnSpc>
            </a:pPr>
            <a:r>
              <a:rPr lang="nl-NL" sz="1100" dirty="0">
                <a:latin typeface="Arial" panose="020B0604020202020204" pitchFamily="34" charset="0"/>
                <a:cs typeface="Arial" panose="020B0604020202020204" pitchFamily="34" charset="0"/>
              </a:rPr>
              <a:t>Cardoso, C.R.L. et al. </a:t>
            </a:r>
            <a:r>
              <a:rPr lang="en-GB" sz="1100" dirty="0">
                <a:latin typeface="Arial" panose="020B0604020202020204" pitchFamily="34" charset="0"/>
                <a:cs typeface="Arial" panose="020B0604020202020204" pitchFamily="34" charset="0"/>
              </a:rPr>
              <a:t>(2018) “Long-term visit-to-visit </a:t>
            </a:r>
            <a:r>
              <a:rPr lang="en-GB" sz="1100" dirty="0" err="1">
                <a:latin typeface="Arial" panose="020B0604020202020204" pitchFamily="34" charset="0"/>
                <a:cs typeface="Arial" panose="020B0604020202020204" pitchFamily="34" charset="0"/>
              </a:rPr>
              <a:t>glycemic</a:t>
            </a:r>
            <a:r>
              <a:rPr lang="en-GB" sz="1100" dirty="0">
                <a:latin typeface="Arial" panose="020B0604020202020204" pitchFamily="34" charset="0"/>
                <a:cs typeface="Arial" panose="020B0604020202020204" pitchFamily="34" charset="0"/>
              </a:rPr>
              <a:t> variability as predictor of micro- and macrovascular complications in patients with type 2 diabetes: The Rio de Janeiro Type 2 Diabetes Cohort Study,” </a:t>
            </a:r>
            <a:r>
              <a:rPr lang="en-GB" sz="1100" i="1" dirty="0">
                <a:latin typeface="Arial" panose="020B0604020202020204" pitchFamily="34" charset="0"/>
                <a:cs typeface="Arial" panose="020B0604020202020204" pitchFamily="34" charset="0"/>
              </a:rPr>
              <a:t>Cardiovascular Diabetology</a:t>
            </a:r>
            <a:r>
              <a:rPr lang="en-GB" sz="1100" dirty="0">
                <a:latin typeface="Arial" panose="020B0604020202020204" pitchFamily="34" charset="0"/>
                <a:cs typeface="Arial" panose="020B0604020202020204" pitchFamily="34" charset="0"/>
              </a:rPr>
              <a:t>, 17(1). Available at: </a:t>
            </a:r>
            <a:r>
              <a:rPr lang="en-GB" sz="1100" u="sng" dirty="0">
                <a:latin typeface="Arial" panose="020B0604020202020204" pitchFamily="34" charset="0"/>
                <a:cs typeface="Arial" panose="020B0604020202020204" pitchFamily="34" charset="0"/>
                <a:hlinkClick r:id="rId2"/>
              </a:rPr>
              <a:t>https://doi.org/10.1186/s12933-018-0677-0</a:t>
            </a:r>
            <a:r>
              <a:rPr lang="en-GB" sz="1100" dirty="0">
                <a:latin typeface="Arial" panose="020B0604020202020204" pitchFamily="34" charset="0"/>
                <a:cs typeface="Arial" panose="020B0604020202020204" pitchFamily="34" charset="0"/>
              </a:rPr>
              <a:t>. </a:t>
            </a:r>
          </a:p>
          <a:p>
            <a:pPr>
              <a:lnSpc>
                <a:spcPct val="150000"/>
              </a:lnSpc>
            </a:pPr>
            <a:r>
              <a:rPr lang="nl-NL" sz="1100" dirty="0">
                <a:latin typeface="Arial" panose="020B0604020202020204" pitchFamily="34" charset="0"/>
                <a:cs typeface="Arial" panose="020B0604020202020204" pitchFamily="34" charset="0"/>
              </a:rPr>
              <a:t>Cardoso, C.R.L. et al. </a:t>
            </a:r>
            <a:r>
              <a:rPr lang="en-GB" sz="1100" dirty="0">
                <a:latin typeface="Arial" panose="020B0604020202020204" pitchFamily="34" charset="0"/>
                <a:cs typeface="Arial" panose="020B0604020202020204" pitchFamily="34" charset="0"/>
              </a:rPr>
              <a:t>(2018) “Long-term visit-to-visit </a:t>
            </a:r>
            <a:r>
              <a:rPr lang="en-GB" sz="1100" dirty="0" err="1">
                <a:latin typeface="Arial" panose="020B0604020202020204" pitchFamily="34" charset="0"/>
                <a:cs typeface="Arial" panose="020B0604020202020204" pitchFamily="34" charset="0"/>
              </a:rPr>
              <a:t>glycemic</a:t>
            </a:r>
            <a:r>
              <a:rPr lang="en-GB" sz="1100" dirty="0">
                <a:latin typeface="Arial" panose="020B0604020202020204" pitchFamily="34" charset="0"/>
                <a:cs typeface="Arial" panose="020B0604020202020204" pitchFamily="34" charset="0"/>
              </a:rPr>
              <a:t> variability as predictor of micro- and macrovascular complications in patients with type 2 diabetes: The Rio de Janeiro Type 2 Diabetes Cohort Study,” </a:t>
            </a:r>
            <a:r>
              <a:rPr lang="en-GB" sz="1100" i="1" dirty="0">
                <a:latin typeface="Arial" panose="020B0604020202020204" pitchFamily="34" charset="0"/>
                <a:cs typeface="Arial" panose="020B0604020202020204" pitchFamily="34" charset="0"/>
              </a:rPr>
              <a:t>Cardiovascular diabetology</a:t>
            </a:r>
            <a:r>
              <a:rPr lang="en-GB" sz="1100" dirty="0">
                <a:latin typeface="Arial" panose="020B0604020202020204" pitchFamily="34" charset="0"/>
                <a:cs typeface="Arial" panose="020B0604020202020204" pitchFamily="34" charset="0"/>
              </a:rPr>
              <a:t>, 17(1). Available at: </a:t>
            </a:r>
            <a:r>
              <a:rPr lang="en-GB" sz="1100" u="sng" dirty="0">
                <a:latin typeface="Arial" panose="020B0604020202020204" pitchFamily="34" charset="0"/>
                <a:cs typeface="Arial" panose="020B0604020202020204" pitchFamily="34" charset="0"/>
                <a:hlinkClick r:id="rId2"/>
              </a:rPr>
              <a:t>https://doi.org/10.1186/s12933-018-0677-0</a:t>
            </a:r>
            <a:r>
              <a:rPr lang="en-GB" sz="1100" dirty="0">
                <a:latin typeface="Arial" panose="020B0604020202020204" pitchFamily="34" charset="0"/>
                <a:cs typeface="Arial" panose="020B0604020202020204" pitchFamily="34" charset="0"/>
              </a:rPr>
              <a:t>. </a:t>
            </a:r>
          </a:p>
          <a:p>
            <a:pPr>
              <a:lnSpc>
                <a:spcPct val="150000"/>
              </a:lnSpc>
            </a:pPr>
            <a:r>
              <a:rPr lang="en-GB" sz="1100" dirty="0">
                <a:latin typeface="Arial" panose="020B0604020202020204" pitchFamily="34" charset="0"/>
                <a:cs typeface="Arial" panose="020B0604020202020204" pitchFamily="34" charset="0"/>
              </a:rPr>
              <a:t>Carvalho, M. </a:t>
            </a:r>
            <a:r>
              <a:rPr lang="en-GB" sz="1100" i="1" dirty="0">
                <a:latin typeface="Arial" panose="020B0604020202020204" pitchFamily="34" charset="0"/>
                <a:cs typeface="Arial" panose="020B0604020202020204" pitchFamily="34" charset="0"/>
              </a:rPr>
              <a:t>et al.</a:t>
            </a:r>
            <a:r>
              <a:rPr lang="en-GB" sz="1100" dirty="0">
                <a:latin typeface="Arial" panose="020B0604020202020204" pitchFamily="34" charset="0"/>
                <a:cs typeface="Arial" panose="020B0604020202020204" pitchFamily="34" charset="0"/>
              </a:rPr>
              <a:t> (2024) “Barriers and enablers to maintaining self-management behaviours after attending a self-management support intervention for type 2 diabetes: a systematic review and qualitative evidence synthesis,” </a:t>
            </a:r>
            <a:r>
              <a:rPr lang="en-GB" sz="1100" i="1" dirty="0">
                <a:latin typeface="Arial" panose="020B0604020202020204" pitchFamily="34" charset="0"/>
                <a:cs typeface="Arial" panose="020B0604020202020204" pitchFamily="34" charset="0"/>
              </a:rPr>
              <a:t>Health Psychology Review</a:t>
            </a:r>
            <a:r>
              <a:rPr lang="en-GB" sz="1100" dirty="0">
                <a:latin typeface="Arial" panose="020B0604020202020204" pitchFamily="34" charset="0"/>
                <a:cs typeface="Arial" panose="020B0604020202020204" pitchFamily="34" charset="0"/>
              </a:rPr>
              <a:t>, 18(3), pp. 478–507. Available at: </a:t>
            </a:r>
            <a:r>
              <a:rPr lang="en-GB" sz="1100" u="sng" dirty="0">
                <a:latin typeface="Arial" panose="020B0604020202020204" pitchFamily="34" charset="0"/>
                <a:cs typeface="Arial" panose="020B0604020202020204" pitchFamily="34" charset="0"/>
                <a:hlinkClick r:id="rId3"/>
              </a:rPr>
              <a:t>https://doi.org/10.1080/17437199.2023.2268731</a:t>
            </a:r>
            <a:endParaRPr lang="en-GB" sz="1100" dirty="0">
              <a:latin typeface="Arial" panose="020B0604020202020204" pitchFamily="34" charset="0"/>
              <a:cs typeface="Arial" panose="020B0604020202020204" pitchFamily="34" charset="0"/>
            </a:endParaRPr>
          </a:p>
          <a:p>
            <a:pPr>
              <a:lnSpc>
                <a:spcPct val="150000"/>
              </a:lnSpc>
            </a:pPr>
            <a:r>
              <a:rPr lang="en-GB" sz="1100" dirty="0">
                <a:latin typeface="Arial" panose="020B0604020202020204" pitchFamily="34" charset="0"/>
                <a:cs typeface="Arial" panose="020B0604020202020204" pitchFamily="34" charset="0"/>
              </a:rPr>
              <a:t>CDC Diabetes (2024) </a:t>
            </a:r>
            <a:r>
              <a:rPr lang="en-GB" sz="1100" i="1" dirty="0">
                <a:latin typeface="Arial" panose="020B0604020202020204" pitchFamily="34" charset="0"/>
                <a:cs typeface="Arial" panose="020B0604020202020204" pitchFamily="34" charset="0"/>
              </a:rPr>
              <a:t>About "On Your Way to Preventing Type 2 Diabetes</a:t>
            </a:r>
            <a:r>
              <a:rPr lang="en-GB" sz="1100" dirty="0">
                <a:latin typeface="Arial" panose="020B0604020202020204" pitchFamily="34" charset="0"/>
                <a:cs typeface="Arial" panose="020B0604020202020204" pitchFamily="34" charset="0"/>
              </a:rPr>
              <a:t>.</a:t>
            </a:r>
            <a:r>
              <a:rPr lang="en-GB" sz="1100" u="sng" dirty="0">
                <a:latin typeface="Arial" panose="020B0604020202020204" pitchFamily="34" charset="0"/>
                <a:cs typeface="Arial" panose="020B0604020202020204" pitchFamily="34" charset="0"/>
                <a:hlinkClick r:id="rId4"/>
              </a:rPr>
              <a:t> Available at</a:t>
            </a:r>
            <a:r>
              <a:rPr lang="en-GB" sz="1100" b="1" u="sng" dirty="0">
                <a:latin typeface="Arial" panose="020B0604020202020204" pitchFamily="34" charset="0"/>
                <a:cs typeface="Arial" panose="020B0604020202020204" pitchFamily="34" charset="0"/>
                <a:hlinkClick r:id="rId4"/>
              </a:rPr>
              <a:t>:</a:t>
            </a:r>
            <a:r>
              <a:rPr lang="en-GB" sz="1100" u="sng" dirty="0">
                <a:latin typeface="Arial" panose="020B0604020202020204" pitchFamily="34" charset="0"/>
                <a:cs typeface="Arial" panose="020B0604020202020204" pitchFamily="34" charset="0"/>
                <a:hlinkClick r:id="rId4"/>
              </a:rPr>
              <a:t> https://www.cdc.gov/diabetes/prevention-type-2/type-2-diabetes-prevention-guide.html</a:t>
            </a:r>
            <a:r>
              <a:rPr lang="en-GB" sz="1100" dirty="0">
                <a:latin typeface="Arial" panose="020B0604020202020204" pitchFamily="34" charset="0"/>
                <a:cs typeface="Arial" panose="020B0604020202020204" pitchFamily="34" charset="0"/>
              </a:rPr>
              <a:t> (Accessed 7August</a:t>
            </a:r>
          </a:p>
          <a:p>
            <a:pPr>
              <a:lnSpc>
                <a:spcPct val="150000"/>
              </a:lnSpc>
            </a:pPr>
            <a:r>
              <a:rPr lang="nl-NL" sz="1100" dirty="0">
                <a:latin typeface="Arial" panose="020B0604020202020204" pitchFamily="34" charset="0"/>
                <a:cs typeface="Arial" panose="020B0604020202020204" pitchFamily="34" charset="0"/>
              </a:rPr>
              <a:t>Chai, S. et al. </a:t>
            </a:r>
            <a:r>
              <a:rPr lang="en-GB" sz="1100" dirty="0">
                <a:latin typeface="Arial" panose="020B0604020202020204" pitchFamily="34" charset="0"/>
                <a:cs typeface="Arial" panose="020B0604020202020204" pitchFamily="34" charset="0"/>
              </a:rPr>
              <a:t>(2024) “Comparison of GLP-1 Receptor Agonists, SGLT-2 Inhibitors, and DPP-4 Inhibitors as an Add-On Drug to Insulin Combined with Oral </a:t>
            </a:r>
            <a:r>
              <a:rPr lang="en-GB" sz="1100" dirty="0" err="1">
                <a:latin typeface="Arial" panose="020B0604020202020204" pitchFamily="34" charset="0"/>
                <a:cs typeface="Arial" panose="020B0604020202020204" pitchFamily="34" charset="0"/>
              </a:rPr>
              <a:t>Hypoglycemic</a:t>
            </a:r>
            <a:r>
              <a:rPr lang="en-GB" sz="1100" dirty="0">
                <a:latin typeface="Arial" panose="020B0604020202020204" pitchFamily="34" charset="0"/>
                <a:cs typeface="Arial" panose="020B0604020202020204" pitchFamily="34" charset="0"/>
              </a:rPr>
              <a:t> Drugs: Umbrella Review,” </a:t>
            </a:r>
            <a:r>
              <a:rPr lang="en-GB" sz="1100" i="1" dirty="0">
                <a:latin typeface="Arial" panose="020B0604020202020204" pitchFamily="34" charset="0"/>
                <a:cs typeface="Arial" panose="020B0604020202020204" pitchFamily="34" charset="0"/>
              </a:rPr>
              <a:t>Journal of Diabetes Research</a:t>
            </a:r>
            <a:r>
              <a:rPr lang="en-GB" sz="1100" dirty="0">
                <a:latin typeface="Arial" panose="020B0604020202020204" pitchFamily="34" charset="0"/>
                <a:cs typeface="Arial" panose="020B0604020202020204" pitchFamily="34" charset="0"/>
              </a:rPr>
              <a:t>. </a:t>
            </a:r>
            <a:r>
              <a:rPr lang="en-GB" sz="1100" i="1" dirty="0">
                <a:latin typeface="Arial" panose="020B0604020202020204" pitchFamily="34" charset="0"/>
                <a:cs typeface="Arial" panose="020B0604020202020204" pitchFamily="34" charset="0"/>
              </a:rPr>
              <a:t>Edited by M. Yorek</a:t>
            </a:r>
            <a:r>
              <a:rPr lang="en-GB" sz="1100" dirty="0">
                <a:latin typeface="Arial" panose="020B0604020202020204" pitchFamily="34" charset="0"/>
                <a:cs typeface="Arial" panose="020B0604020202020204" pitchFamily="34" charset="0"/>
              </a:rPr>
              <a:t>, 2024(1), p. 8145388. Available at: </a:t>
            </a:r>
            <a:r>
              <a:rPr lang="en-GB" sz="1100" u="sng" dirty="0">
                <a:latin typeface="Arial" panose="020B0604020202020204" pitchFamily="34" charset="0"/>
                <a:cs typeface="Arial" panose="020B0604020202020204" pitchFamily="34" charset="0"/>
                <a:hlinkClick r:id="rId5"/>
              </a:rPr>
              <a:t>https://doi.org/10.1155/2024/8145388</a:t>
            </a:r>
            <a:r>
              <a:rPr lang="en-GB" sz="1100" dirty="0">
                <a:latin typeface="Arial" panose="020B0604020202020204" pitchFamily="34" charset="0"/>
                <a:cs typeface="Arial" panose="020B0604020202020204" pitchFamily="34" charset="0"/>
              </a:rPr>
              <a:t>. </a:t>
            </a:r>
          </a:p>
          <a:p>
            <a:pPr>
              <a:lnSpc>
                <a:spcPct val="150000"/>
              </a:lnSpc>
            </a:pPr>
            <a:r>
              <a:rPr lang="en-GB" sz="1100" dirty="0">
                <a:latin typeface="Arial" panose="020B0604020202020204" pitchFamily="34" charset="0"/>
                <a:cs typeface="Arial" panose="020B0604020202020204" pitchFamily="34" charset="0"/>
              </a:rPr>
              <a:t>Cleveland Clinic (2025) </a:t>
            </a:r>
            <a:r>
              <a:rPr lang="en-GB" sz="1100" i="1" dirty="0">
                <a:latin typeface="Arial" panose="020B0604020202020204" pitchFamily="34" charset="0"/>
                <a:cs typeface="Arial" panose="020B0604020202020204" pitchFamily="34" charset="0"/>
              </a:rPr>
              <a:t>Type 1 Diabetes</a:t>
            </a:r>
            <a:r>
              <a:rPr lang="en-GB" sz="1100" dirty="0">
                <a:latin typeface="Arial" panose="020B0604020202020204" pitchFamily="34" charset="0"/>
                <a:cs typeface="Arial" panose="020B0604020202020204" pitchFamily="34" charset="0"/>
              </a:rPr>
              <a:t>. Available at: </a:t>
            </a:r>
            <a:r>
              <a:rPr lang="en-GB" sz="1100" u="sng" dirty="0">
                <a:latin typeface="Arial" panose="020B0604020202020204" pitchFamily="34" charset="0"/>
                <a:cs typeface="Arial" panose="020B0604020202020204" pitchFamily="34" charset="0"/>
                <a:hlinkClick r:id="rId6"/>
              </a:rPr>
              <a:t>https://my.clevelandclinic.org/health/diseases/21500-type-1-diabetes</a:t>
            </a:r>
            <a:r>
              <a:rPr lang="en-GB" sz="1100" dirty="0">
                <a:latin typeface="Arial" panose="020B0604020202020204" pitchFamily="34" charset="0"/>
                <a:cs typeface="Arial" panose="020B0604020202020204" pitchFamily="34" charset="0"/>
              </a:rPr>
              <a:t> (Accessed 7 August 2026)</a:t>
            </a:r>
          </a:p>
          <a:p>
            <a:pPr>
              <a:lnSpc>
                <a:spcPct val="150000"/>
              </a:lnSpc>
            </a:pPr>
            <a:r>
              <a:rPr lang="en-GB" sz="1100" dirty="0">
                <a:latin typeface="Arial" panose="020B0604020202020204" pitchFamily="34" charset="0"/>
                <a:cs typeface="Arial" panose="020B0604020202020204" pitchFamily="34" charset="0"/>
              </a:rPr>
              <a:t>Cleveland Clinic Health Essentials (2026) </a:t>
            </a:r>
            <a:r>
              <a:rPr lang="en-GB" sz="1100" i="1" dirty="0">
                <a:latin typeface="Arial" panose="020B0604020202020204" pitchFamily="34" charset="0"/>
                <a:cs typeface="Arial" panose="020B0604020202020204" pitchFamily="34" charset="0"/>
              </a:rPr>
              <a:t>Steps To Take Toward Diabetes Prevention</a:t>
            </a:r>
            <a:r>
              <a:rPr lang="en-GB" sz="1100" dirty="0">
                <a:latin typeface="Arial" panose="020B0604020202020204" pitchFamily="34" charset="0"/>
                <a:cs typeface="Arial" panose="020B0604020202020204" pitchFamily="34" charset="0"/>
              </a:rPr>
              <a:t>. Available at: </a:t>
            </a:r>
            <a:r>
              <a:rPr lang="en-GB" sz="1100" u="sng" dirty="0">
                <a:latin typeface="Arial" panose="020B0604020202020204" pitchFamily="34" charset="0"/>
                <a:cs typeface="Arial" panose="020B0604020202020204" pitchFamily="34" charset="0"/>
                <a:hlinkClick r:id="rId7"/>
              </a:rPr>
              <a:t>https://health.clevelandclinic.org/how-to-prevent-diabetes</a:t>
            </a:r>
            <a:r>
              <a:rPr lang="en-GB" sz="1100" dirty="0">
                <a:latin typeface="Arial" panose="020B0604020202020204" pitchFamily="34" charset="0"/>
                <a:cs typeface="Arial" panose="020B0604020202020204" pitchFamily="34" charset="0"/>
              </a:rPr>
              <a:t>  (Accessed 8 August 2026)</a:t>
            </a:r>
          </a:p>
          <a:p>
            <a:pPr>
              <a:lnSpc>
                <a:spcPct val="150000"/>
              </a:lnSpc>
            </a:pPr>
            <a:r>
              <a:rPr lang="en-GB" sz="1100" dirty="0">
                <a:latin typeface="Arial" panose="020B0604020202020204" pitchFamily="34" charset="0"/>
                <a:cs typeface="Arial" panose="020B0604020202020204" pitchFamily="34" charset="0"/>
              </a:rPr>
              <a:t>Creevy, N. and Boocock, R. (2026) “Information and Support Needs of Clinicians and Food‐Insecure Adults with Type 2 Diabetes: A Systematic Review,” </a:t>
            </a:r>
            <a:r>
              <a:rPr lang="en-GB" sz="1100" i="1" dirty="0">
                <a:latin typeface="Arial" panose="020B0604020202020204" pitchFamily="34" charset="0"/>
                <a:cs typeface="Arial" panose="020B0604020202020204" pitchFamily="34" charset="0"/>
              </a:rPr>
              <a:t>Journal of Human Nutrition and Dietetics, 39(1), pp. e70191-n/a. Available at: https://doi.org/10.1111/jhn.70191.  </a:t>
            </a:r>
          </a:p>
          <a:p>
            <a:pPr>
              <a:lnSpc>
                <a:spcPct val="150000"/>
              </a:lnSpc>
            </a:pPr>
            <a:r>
              <a:rPr lang="nl-NL" sz="1100" dirty="0">
                <a:latin typeface="Arial" panose="020B0604020202020204" pitchFamily="34" charset="0"/>
                <a:cs typeface="Arial" panose="020B0604020202020204" pitchFamily="34" charset="0"/>
              </a:rPr>
              <a:t>Davies, M.J., Aroda, V.R., Collins, B.S. </a:t>
            </a:r>
            <a:r>
              <a:rPr lang="nl-NL" sz="1100" i="1" dirty="0">
                <a:latin typeface="Arial" panose="020B0604020202020204" pitchFamily="34" charset="0"/>
                <a:cs typeface="Arial" panose="020B0604020202020204" pitchFamily="34" charset="0"/>
              </a:rPr>
              <a:t>et al.</a:t>
            </a:r>
            <a:r>
              <a:rPr lang="nl-NL" sz="1100"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(2022) ‘Management of </a:t>
            </a:r>
            <a:r>
              <a:rPr lang="en-GB" sz="1100" dirty="0" err="1">
                <a:latin typeface="Arial" panose="020B0604020202020204" pitchFamily="34" charset="0"/>
                <a:cs typeface="Arial" panose="020B0604020202020204" pitchFamily="34" charset="0"/>
              </a:rPr>
              <a:t>hyperglycemia</a:t>
            </a:r>
            <a:r>
              <a:rPr lang="en-GB" sz="1100" dirty="0">
                <a:latin typeface="Arial" panose="020B0604020202020204" pitchFamily="34" charset="0"/>
                <a:cs typeface="Arial" panose="020B0604020202020204" pitchFamily="34" charset="0"/>
              </a:rPr>
              <a:t> in type 2 diabetes, 2022: A consensus report by the American Diabetes Association and the European Association for the Study of Diabetes’, </a:t>
            </a:r>
            <a:r>
              <a:rPr lang="en-GB" sz="1100" i="1" dirty="0">
                <a:latin typeface="Arial" panose="020B0604020202020204" pitchFamily="34" charset="0"/>
                <a:cs typeface="Arial" panose="020B0604020202020204" pitchFamily="34" charset="0"/>
              </a:rPr>
              <a:t>Diabetes Care</a:t>
            </a:r>
            <a:r>
              <a:rPr lang="en-GB" sz="1100" dirty="0">
                <a:latin typeface="Arial" panose="020B0604020202020204" pitchFamily="34" charset="0"/>
                <a:cs typeface="Arial" panose="020B0604020202020204" pitchFamily="34" charset="0"/>
              </a:rPr>
              <a:t>, 45(11), pp. 2753–2786. Available at: </a:t>
            </a:r>
            <a:r>
              <a:rPr lang="en-GB" sz="1100" u="sng" dirty="0">
                <a:latin typeface="Arial" panose="020B0604020202020204" pitchFamily="34" charset="0"/>
                <a:cs typeface="Arial" panose="020B0604020202020204" pitchFamily="34" charset="0"/>
                <a:hlinkClick r:id="rId8"/>
              </a:rPr>
              <a:t>https://doi.org/10.2337/dci22-0034</a:t>
            </a:r>
            <a:endParaRPr lang="en-GB" sz="1100" dirty="0">
              <a:latin typeface="Arial" panose="020B0604020202020204" pitchFamily="34" charset="0"/>
              <a:cs typeface="Arial" panose="020B0604020202020204" pitchFamily="34" charset="0"/>
            </a:endParaRPr>
          </a:p>
          <a:p>
            <a:pPr>
              <a:lnSpc>
                <a:spcPct val="150000"/>
              </a:lnSpc>
            </a:pPr>
            <a:r>
              <a:rPr lang="en-GB" sz="1100" dirty="0">
                <a:latin typeface="Arial" panose="020B0604020202020204" pitchFamily="34" charset="0"/>
                <a:cs typeface="Arial" panose="020B0604020202020204" pitchFamily="34" charset="0"/>
              </a:rPr>
              <a:t>Davis, W.A., Peters, K.E., Makepeace, A., et al. (2018) “Prevalence of diabetes in Australia: insights from the Fremantle Diabetes Study Phase II,” Internal Medicine Journal, 48(7), pp. 803–809. Available at: </a:t>
            </a:r>
            <a:r>
              <a:rPr lang="en-GB" sz="1100" u="sng" dirty="0">
                <a:latin typeface="Arial" panose="020B0604020202020204" pitchFamily="34" charset="0"/>
                <a:cs typeface="Arial" panose="020B0604020202020204" pitchFamily="34" charset="0"/>
                <a:hlinkClick r:id="rId9"/>
              </a:rPr>
              <a:t>https://doi.org/10.1111/imj.13792</a:t>
            </a:r>
            <a:r>
              <a:rPr lang="en-GB" sz="1100" dirty="0">
                <a:latin typeface="Arial" panose="020B0604020202020204" pitchFamily="34" charset="0"/>
                <a:cs typeface="Arial" panose="020B0604020202020204" pitchFamily="34" charset="0"/>
              </a:rPr>
              <a:t>. </a:t>
            </a:r>
          </a:p>
          <a:p>
            <a:pPr>
              <a:lnSpc>
                <a:spcPct val="150000"/>
              </a:lnSpc>
            </a:pPr>
            <a:r>
              <a:rPr lang="en-GB" sz="1100" dirty="0" err="1">
                <a:latin typeface="Arial" panose="020B0604020202020204" pitchFamily="34" charset="0"/>
                <a:cs typeface="Arial" panose="020B0604020202020204" pitchFamily="34" charset="0"/>
              </a:rPr>
              <a:t>Elbalshy</a:t>
            </a:r>
            <a:r>
              <a:rPr lang="en-GB" sz="1100" dirty="0">
                <a:latin typeface="Arial" panose="020B0604020202020204" pitchFamily="34" charset="0"/>
                <a:cs typeface="Arial" panose="020B0604020202020204" pitchFamily="34" charset="0"/>
              </a:rPr>
              <a:t>, M. </a:t>
            </a:r>
            <a:r>
              <a:rPr lang="en-GB" sz="1100" i="1" dirty="0">
                <a:latin typeface="Arial" panose="020B0604020202020204" pitchFamily="34" charset="0"/>
                <a:cs typeface="Arial" panose="020B0604020202020204" pitchFamily="34" charset="0"/>
              </a:rPr>
              <a:t>et al.</a:t>
            </a:r>
            <a:r>
              <a:rPr lang="en-GB" sz="1100" dirty="0">
                <a:latin typeface="Arial" panose="020B0604020202020204" pitchFamily="34" charset="0"/>
                <a:cs typeface="Arial" panose="020B0604020202020204" pitchFamily="34" charset="0"/>
              </a:rPr>
              <a:t> (2022) “Effect of divergent continuous glucose monitoring technologies on glycaemic control in type 1 diabetes mellitus: A systematic review and meta‐analysis of randomised controlled trials</a:t>
            </a:r>
            <a:r>
              <a:rPr lang="en-GB" sz="1100" i="1" dirty="0">
                <a:latin typeface="Arial" panose="020B0604020202020204" pitchFamily="34" charset="0"/>
                <a:cs typeface="Arial" panose="020B0604020202020204" pitchFamily="34" charset="0"/>
              </a:rPr>
              <a:t>,” Diabetic Medicine</a:t>
            </a:r>
            <a:r>
              <a:rPr lang="en-GB" sz="1100" dirty="0">
                <a:latin typeface="Arial" panose="020B0604020202020204" pitchFamily="34" charset="0"/>
                <a:cs typeface="Arial" panose="020B0604020202020204" pitchFamily="34" charset="0"/>
              </a:rPr>
              <a:t>, 39(8), pp. e14854-n/a. Available at: </a:t>
            </a:r>
            <a:r>
              <a:rPr lang="en-GB" sz="1100" u="sng" dirty="0">
                <a:latin typeface="Arial" panose="020B0604020202020204" pitchFamily="34" charset="0"/>
                <a:cs typeface="Arial" panose="020B0604020202020204" pitchFamily="34" charset="0"/>
                <a:hlinkClick r:id="rId10"/>
              </a:rPr>
              <a:t>https://doi.org/10.1111/dme.14854</a:t>
            </a:r>
            <a:endParaRPr lang="en-GB" sz="1100" u="sng" dirty="0">
              <a:latin typeface="Arial" panose="020B0604020202020204" pitchFamily="34" charset="0"/>
              <a:cs typeface="Arial" panose="020B0604020202020204" pitchFamily="34" charset="0"/>
            </a:endParaRPr>
          </a:p>
          <a:p>
            <a:pPr>
              <a:lnSpc>
                <a:spcPct val="150000"/>
              </a:lnSpc>
            </a:pPr>
            <a:r>
              <a:rPr lang="en-GB" sz="1100" dirty="0">
                <a:latin typeface="Arial" panose="020B0604020202020204" pitchFamily="34" charset="0"/>
                <a:cs typeface="Arial" panose="020B0604020202020204" pitchFamily="34" charset="0"/>
              </a:rPr>
              <a:t>ElSayed, N.A. </a:t>
            </a:r>
            <a:r>
              <a:rPr lang="en-GB" sz="1100" i="1" dirty="0">
                <a:latin typeface="Arial" panose="020B0604020202020204" pitchFamily="34" charset="0"/>
                <a:cs typeface="Arial" panose="020B0604020202020204" pitchFamily="34" charset="0"/>
              </a:rPr>
              <a:t>et al.</a:t>
            </a:r>
            <a:r>
              <a:rPr lang="en-GB" sz="1100" dirty="0">
                <a:latin typeface="Arial" panose="020B0604020202020204" pitchFamily="34" charset="0"/>
                <a:cs typeface="Arial" panose="020B0604020202020204" pitchFamily="34" charset="0"/>
              </a:rPr>
              <a:t> (2025) “6. </a:t>
            </a:r>
            <a:r>
              <a:rPr lang="en-GB" sz="1100" dirty="0" err="1">
                <a:latin typeface="Arial" panose="020B0604020202020204" pitchFamily="34" charset="0"/>
                <a:cs typeface="Arial" panose="020B0604020202020204" pitchFamily="34" charset="0"/>
              </a:rPr>
              <a:t>Glycemic</a:t>
            </a:r>
            <a:r>
              <a:rPr lang="en-GB" sz="1100" dirty="0">
                <a:latin typeface="Arial" panose="020B0604020202020204" pitchFamily="34" charset="0"/>
                <a:cs typeface="Arial" panose="020B0604020202020204" pitchFamily="34" charset="0"/>
              </a:rPr>
              <a:t> Goals and </a:t>
            </a:r>
            <a:r>
              <a:rPr lang="en-GB" sz="1100" dirty="0" err="1">
                <a:latin typeface="Arial" panose="020B0604020202020204" pitchFamily="34" charset="0"/>
                <a:cs typeface="Arial" panose="020B0604020202020204" pitchFamily="34" charset="0"/>
              </a:rPr>
              <a:t>Hypoglycemia</a:t>
            </a:r>
            <a:r>
              <a:rPr lang="en-GB" sz="1100" dirty="0">
                <a:latin typeface="Arial" panose="020B0604020202020204" pitchFamily="34" charset="0"/>
                <a:cs typeface="Arial" panose="020B0604020202020204" pitchFamily="34" charset="0"/>
              </a:rPr>
              <a:t>: Standards of Care in Diabetes—2025,” </a:t>
            </a:r>
            <a:r>
              <a:rPr lang="en-GB" sz="1100" i="1" dirty="0">
                <a:latin typeface="Arial" panose="020B0604020202020204" pitchFamily="34" charset="0"/>
                <a:cs typeface="Arial" panose="020B0604020202020204" pitchFamily="34" charset="0"/>
              </a:rPr>
              <a:t>Diabetes care</a:t>
            </a:r>
            <a:r>
              <a:rPr lang="en-GB" sz="1100" dirty="0">
                <a:latin typeface="Arial" panose="020B0604020202020204" pitchFamily="34" charset="0"/>
                <a:cs typeface="Arial" panose="020B0604020202020204" pitchFamily="34" charset="0"/>
              </a:rPr>
              <a:t>, 48(Supplement_1), pp. S128–S145. Available at: </a:t>
            </a:r>
            <a:r>
              <a:rPr lang="en-GB" sz="1100" u="sng" dirty="0">
                <a:latin typeface="Arial" panose="020B0604020202020204" pitchFamily="34" charset="0"/>
                <a:cs typeface="Arial" panose="020B0604020202020204" pitchFamily="34" charset="0"/>
                <a:hlinkClick r:id="rId11"/>
              </a:rPr>
              <a:t>https://doi.org/10.2337/dc25-S006</a:t>
            </a:r>
            <a:r>
              <a:rPr lang="en-GB" sz="1100" dirty="0">
                <a:latin typeface="Arial" panose="020B0604020202020204" pitchFamily="34" charset="0"/>
                <a:cs typeface="Arial" panose="020B0604020202020204" pitchFamily="34" charset="0"/>
              </a:rPr>
              <a:t>.</a:t>
            </a:r>
          </a:p>
          <a:p>
            <a:pPr>
              <a:lnSpc>
                <a:spcPct val="150000"/>
              </a:lnSpc>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913531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E22CF5F-C552-4209-EA97-3B2CFF38FE80}"/>
              </a:ext>
            </a:extLst>
          </p:cNvPr>
          <p:cNvSpPr txBox="1"/>
          <p:nvPr/>
        </p:nvSpPr>
        <p:spPr>
          <a:xfrm>
            <a:off x="214685" y="286247"/>
            <a:ext cx="11977315" cy="6062622"/>
          </a:xfrm>
          <a:prstGeom prst="rect">
            <a:avLst/>
          </a:prstGeom>
          <a:noFill/>
        </p:spPr>
        <p:txBody>
          <a:bodyPr wrap="square" rtlCol="0">
            <a:spAutoFit/>
          </a:bodyPr>
          <a:lstStyle/>
          <a:p>
            <a:pPr>
              <a:lnSpc>
                <a:spcPct val="150000"/>
              </a:lnSpc>
            </a:pPr>
            <a:r>
              <a:rPr lang="en-GB" sz="1100" dirty="0">
                <a:latin typeface="Arial" panose="020B0604020202020204" pitchFamily="34" charset="0"/>
                <a:cs typeface="Arial" panose="020B0604020202020204" pitchFamily="34" charset="0"/>
              </a:rPr>
              <a:t>Elston, J., </a:t>
            </a:r>
            <a:r>
              <a:rPr lang="en-GB" sz="1100" dirty="0" err="1">
                <a:latin typeface="Arial" panose="020B0604020202020204" pitchFamily="34" charset="0"/>
                <a:cs typeface="Arial" panose="020B0604020202020204" pitchFamily="34" charset="0"/>
              </a:rPr>
              <a:t>Gradinger</a:t>
            </a:r>
            <a:r>
              <a:rPr lang="en-GB" sz="1100" dirty="0">
                <a:latin typeface="Arial" panose="020B0604020202020204" pitchFamily="34" charset="0"/>
                <a:cs typeface="Arial" panose="020B0604020202020204" pitchFamily="34" charset="0"/>
              </a:rPr>
              <a:t>, F. and Asthana, S. (2026) “Implementing Population Health Management across Primary Care in a UK Integrated Care System (April 2022-2024),” </a:t>
            </a:r>
            <a:r>
              <a:rPr lang="en-GB" sz="1100" i="1" dirty="0">
                <a:latin typeface="Arial" panose="020B0604020202020204" pitchFamily="34" charset="0"/>
                <a:cs typeface="Arial" panose="020B0604020202020204" pitchFamily="34" charset="0"/>
              </a:rPr>
              <a:t>International Journal of Integrated Care</a:t>
            </a:r>
            <a:r>
              <a:rPr lang="en-GB" sz="1100" dirty="0">
                <a:latin typeface="Arial" panose="020B0604020202020204" pitchFamily="34" charset="0"/>
                <a:cs typeface="Arial" panose="020B0604020202020204" pitchFamily="34" charset="0"/>
              </a:rPr>
              <a:t>, 26(S1), p. 231. Available at: </a:t>
            </a:r>
            <a:r>
              <a:rPr lang="en-GB" sz="1100" u="sng" dirty="0">
                <a:latin typeface="Arial" panose="020B0604020202020204" pitchFamily="34" charset="0"/>
                <a:cs typeface="Arial" panose="020B0604020202020204" pitchFamily="34" charset="0"/>
                <a:hlinkClick r:id="rId2"/>
              </a:rPr>
              <a:t>https://doi.org/10.5334/ijic.ICIC25231</a:t>
            </a:r>
            <a:r>
              <a:rPr lang="en-GB" sz="1100" dirty="0">
                <a:latin typeface="Arial" panose="020B0604020202020204" pitchFamily="34" charset="0"/>
                <a:cs typeface="Arial" panose="020B0604020202020204" pitchFamily="34" charset="0"/>
              </a:rPr>
              <a:t>. </a:t>
            </a:r>
          </a:p>
          <a:p>
            <a:pPr>
              <a:lnSpc>
                <a:spcPct val="150000"/>
              </a:lnSpc>
            </a:pPr>
            <a:r>
              <a:rPr lang="en-GB" sz="1100" dirty="0">
                <a:latin typeface="Arial" panose="020B0604020202020204" pitchFamily="34" charset="0"/>
                <a:cs typeface="Arial" panose="020B0604020202020204" pitchFamily="34" charset="0"/>
              </a:rPr>
              <a:t>Fernandes Silva, L., </a:t>
            </a:r>
            <a:r>
              <a:rPr lang="en-GB" sz="1100" dirty="0" err="1">
                <a:latin typeface="Arial" panose="020B0604020202020204" pitchFamily="34" charset="0"/>
                <a:cs typeface="Arial" panose="020B0604020202020204" pitchFamily="34" charset="0"/>
              </a:rPr>
              <a:t>Vangipurapu</a:t>
            </a:r>
            <a:r>
              <a:rPr lang="en-GB" sz="1100" dirty="0">
                <a:latin typeface="Arial" panose="020B0604020202020204" pitchFamily="34" charset="0"/>
                <a:cs typeface="Arial" panose="020B0604020202020204" pitchFamily="34" charset="0"/>
              </a:rPr>
              <a:t>, J. and Laakso, M. (2021) “The ‘Common Soil Hypothesis’ Revisited—Risk Factors for Type 2 Diabetes and Cardiovascular Disease,” </a:t>
            </a:r>
            <a:r>
              <a:rPr lang="en-GB" sz="1100" i="1" dirty="0">
                <a:latin typeface="Arial" panose="020B0604020202020204" pitchFamily="34" charset="0"/>
                <a:cs typeface="Arial" panose="020B0604020202020204" pitchFamily="34" charset="0"/>
              </a:rPr>
              <a:t>Metabolites</a:t>
            </a:r>
            <a:r>
              <a:rPr lang="en-GB" sz="1100" dirty="0">
                <a:latin typeface="Arial" panose="020B0604020202020204" pitchFamily="34" charset="0"/>
                <a:cs typeface="Arial" panose="020B0604020202020204" pitchFamily="34" charset="0"/>
              </a:rPr>
              <a:t>, 11(10), p. 691. Available at: </a:t>
            </a:r>
            <a:r>
              <a:rPr lang="en-GB" sz="1100" u="sng" dirty="0">
                <a:latin typeface="Arial" panose="020B0604020202020204" pitchFamily="34" charset="0"/>
                <a:cs typeface="Arial" panose="020B0604020202020204" pitchFamily="34" charset="0"/>
                <a:hlinkClick r:id="rId3"/>
              </a:rPr>
              <a:t>https://doi.org/10.3390/metabo11100691</a:t>
            </a:r>
            <a:r>
              <a:rPr lang="en-GB" sz="1100" dirty="0">
                <a:latin typeface="Arial" panose="020B0604020202020204" pitchFamily="34" charset="0"/>
                <a:cs typeface="Arial" panose="020B0604020202020204" pitchFamily="34" charset="0"/>
              </a:rPr>
              <a:t>. (Accessed 3 August 2026)</a:t>
            </a:r>
          </a:p>
          <a:p>
            <a:pPr>
              <a:lnSpc>
                <a:spcPct val="150000"/>
              </a:lnSpc>
            </a:pPr>
            <a:r>
              <a:rPr lang="en-GB" sz="1100" dirty="0">
                <a:latin typeface="Arial" panose="020B0604020202020204" pitchFamily="34" charset="0"/>
                <a:cs typeface="Arial" panose="020B0604020202020204" pitchFamily="34" charset="0"/>
              </a:rPr>
              <a:t> Goff, L.M. (2019) “Ethnicity and Type 2 diabetes in the UK,” </a:t>
            </a:r>
            <a:r>
              <a:rPr lang="en-GB" sz="1100" i="1" dirty="0">
                <a:latin typeface="Arial" panose="020B0604020202020204" pitchFamily="34" charset="0"/>
                <a:cs typeface="Arial" panose="020B0604020202020204" pitchFamily="34" charset="0"/>
              </a:rPr>
              <a:t>Diabetic Medicine</a:t>
            </a:r>
            <a:r>
              <a:rPr lang="en-GB" sz="1100" dirty="0">
                <a:latin typeface="Arial" panose="020B0604020202020204" pitchFamily="34" charset="0"/>
                <a:cs typeface="Arial" panose="020B0604020202020204" pitchFamily="34" charset="0"/>
              </a:rPr>
              <a:t>, 36(8), pp. 927–938. Available at: </a:t>
            </a:r>
            <a:r>
              <a:rPr lang="en-GB" sz="1100" u="sng" dirty="0">
                <a:latin typeface="Arial" panose="020B0604020202020204" pitchFamily="34" charset="0"/>
                <a:cs typeface="Arial" panose="020B0604020202020204" pitchFamily="34" charset="0"/>
                <a:hlinkClick r:id="rId4"/>
              </a:rPr>
              <a:t>https://doi.org/10.1111/dme.13895</a:t>
            </a:r>
            <a:r>
              <a:rPr lang="en-GB" sz="1100" dirty="0">
                <a:latin typeface="Arial" panose="020B0604020202020204" pitchFamily="34" charset="0"/>
                <a:cs typeface="Arial" panose="020B0604020202020204" pitchFamily="34" charset="0"/>
              </a:rPr>
              <a:t>. </a:t>
            </a:r>
          </a:p>
          <a:p>
            <a:pPr>
              <a:lnSpc>
                <a:spcPct val="150000"/>
              </a:lnSpc>
            </a:pPr>
            <a:r>
              <a:rPr lang="nl-NL" sz="1100" dirty="0">
                <a:latin typeface="Arial" panose="020B0604020202020204" pitchFamily="34" charset="0"/>
                <a:cs typeface="Arial" panose="020B0604020202020204" pitchFamily="34" charset="0"/>
              </a:rPr>
              <a:t>Gregg, E.W. </a:t>
            </a:r>
            <a:r>
              <a:rPr lang="nl-NL" sz="1100" i="1" dirty="0">
                <a:latin typeface="Arial" panose="020B0604020202020204" pitchFamily="34" charset="0"/>
                <a:cs typeface="Arial" panose="020B0604020202020204" pitchFamily="34" charset="0"/>
              </a:rPr>
              <a:t>et al.</a:t>
            </a:r>
            <a:r>
              <a:rPr lang="nl-NL" sz="1100"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(2025) “Multiple long-term conditions as the next transition in the global diabetes epidemic,” </a:t>
            </a:r>
            <a:r>
              <a:rPr lang="en-GB" sz="1100" i="1" dirty="0">
                <a:latin typeface="Arial" panose="020B0604020202020204" pitchFamily="34" charset="0"/>
                <a:cs typeface="Arial" panose="020B0604020202020204" pitchFamily="34" charset="0"/>
              </a:rPr>
              <a:t>Communications Medicine</a:t>
            </a:r>
            <a:r>
              <a:rPr lang="en-GB" sz="1100" dirty="0">
                <a:latin typeface="Arial" panose="020B0604020202020204" pitchFamily="34" charset="0"/>
                <a:cs typeface="Arial" panose="020B0604020202020204" pitchFamily="34" charset="0"/>
              </a:rPr>
              <a:t>, 5(1). Available at: </a:t>
            </a:r>
            <a:r>
              <a:rPr lang="en-GB" sz="1100" u="sng" dirty="0">
                <a:latin typeface="Arial" panose="020B0604020202020204" pitchFamily="34" charset="0"/>
                <a:cs typeface="Arial" panose="020B0604020202020204" pitchFamily="34" charset="0"/>
                <a:hlinkClick r:id="rId5"/>
              </a:rPr>
              <a:t>https://doi.org/10.1038/s43856-025-00742-9</a:t>
            </a:r>
            <a:r>
              <a:rPr lang="en-GB" sz="1100" dirty="0">
                <a:latin typeface="Arial" panose="020B0604020202020204" pitchFamily="34" charset="0"/>
                <a:cs typeface="Arial" panose="020B0604020202020204" pitchFamily="34" charset="0"/>
              </a:rPr>
              <a:t>. </a:t>
            </a:r>
          </a:p>
          <a:p>
            <a:pPr>
              <a:lnSpc>
                <a:spcPct val="150000"/>
              </a:lnSpc>
            </a:pPr>
            <a:r>
              <a:rPr lang="nl-NL" sz="1100" dirty="0">
                <a:latin typeface="Arial" panose="020B0604020202020204" pitchFamily="34" charset="0"/>
                <a:cs typeface="Arial" panose="020B0604020202020204" pitchFamily="34" charset="0"/>
              </a:rPr>
              <a:t>Grimshaw, J.M. </a:t>
            </a:r>
            <a:r>
              <a:rPr lang="nl-NL" sz="1100" i="1" dirty="0">
                <a:latin typeface="Arial" panose="020B0604020202020204" pitchFamily="34" charset="0"/>
                <a:cs typeface="Arial" panose="020B0604020202020204" pitchFamily="34" charset="0"/>
              </a:rPr>
              <a:t>et al.</a:t>
            </a:r>
            <a:r>
              <a:rPr lang="nl-NL" sz="1100"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(2023) “Quality improvement strategies for diabetes care: Effects on outcomes for adults living with diabetes,” </a:t>
            </a:r>
            <a:r>
              <a:rPr lang="en-GB" sz="1100" i="1" dirty="0">
                <a:latin typeface="Arial" panose="020B0604020202020204" pitchFamily="34" charset="0"/>
                <a:cs typeface="Arial" panose="020B0604020202020204" pitchFamily="34" charset="0"/>
              </a:rPr>
              <a:t>Cochrane Database of Systematic Reviews</a:t>
            </a:r>
            <a:r>
              <a:rPr lang="en-GB" sz="1100" dirty="0">
                <a:latin typeface="Arial" panose="020B0604020202020204" pitchFamily="34" charset="0"/>
                <a:cs typeface="Arial" panose="020B0604020202020204" pitchFamily="34" charset="0"/>
              </a:rPr>
              <a:t>, 2023(6), p. CD014513. Available at: </a:t>
            </a:r>
            <a:r>
              <a:rPr lang="en-GB" sz="1100" u="sng" dirty="0">
                <a:latin typeface="Arial" panose="020B0604020202020204" pitchFamily="34" charset="0"/>
                <a:cs typeface="Arial" panose="020B0604020202020204" pitchFamily="34" charset="0"/>
                <a:hlinkClick r:id="rId6"/>
              </a:rPr>
              <a:t>https://doi.org/10.1002/14651858.CD014513</a:t>
            </a:r>
            <a:r>
              <a:rPr lang="en-GB" sz="1100" dirty="0">
                <a:latin typeface="Arial" panose="020B0604020202020204" pitchFamily="34" charset="0"/>
                <a:cs typeface="Arial" panose="020B0604020202020204" pitchFamily="34" charset="0"/>
              </a:rPr>
              <a:t>. </a:t>
            </a:r>
          </a:p>
          <a:p>
            <a:pPr>
              <a:lnSpc>
                <a:spcPct val="150000"/>
              </a:lnSpc>
            </a:pPr>
            <a:r>
              <a:rPr lang="nl-NL" sz="1100" dirty="0">
                <a:latin typeface="Arial" panose="020B0604020202020204" pitchFamily="34" charset="0"/>
                <a:cs typeface="Arial" panose="020B0604020202020204" pitchFamily="34" charset="0"/>
              </a:rPr>
              <a:t>Gudlavalleti, A.G. et al. </a:t>
            </a:r>
            <a:r>
              <a:rPr lang="en-GB" sz="1100" dirty="0">
                <a:latin typeface="Arial" panose="020B0604020202020204" pitchFamily="34" charset="0"/>
                <a:cs typeface="Arial" panose="020B0604020202020204" pitchFamily="34" charset="0"/>
              </a:rPr>
              <a:t>(2024) “Training of Community Health Workers in Diabetes Leads to Improved Outcomes for Diabetes Screening and Management in Low- and </a:t>
            </a:r>
          </a:p>
          <a:p>
            <a:pPr>
              <a:lnSpc>
                <a:spcPct val="150000"/>
              </a:lnSpc>
            </a:pPr>
            <a:r>
              <a:rPr lang="en-GB" sz="1100" dirty="0">
                <a:latin typeface="Arial" panose="020B0604020202020204" pitchFamily="34" charset="0"/>
                <a:cs typeface="Arial" panose="020B0604020202020204" pitchFamily="34" charset="0"/>
              </a:rPr>
              <a:t>Middle-Income Countries: Protocol for a Systematic Review,” JMIR Research Protocols, 13, p. e57313. Available at: </a:t>
            </a:r>
            <a:r>
              <a:rPr lang="en-GB" sz="1100" u="sng" dirty="0">
                <a:latin typeface="Arial" panose="020B0604020202020204" pitchFamily="34" charset="0"/>
                <a:cs typeface="Arial" panose="020B0604020202020204" pitchFamily="34" charset="0"/>
                <a:hlinkClick r:id="rId7"/>
              </a:rPr>
              <a:t>https://doi.org/10.2196/57313</a:t>
            </a:r>
            <a:r>
              <a:rPr lang="en-GB" sz="1100" dirty="0">
                <a:latin typeface="Arial" panose="020B0604020202020204" pitchFamily="34" charset="0"/>
                <a:cs typeface="Arial" panose="020B0604020202020204" pitchFamily="34" charset="0"/>
              </a:rPr>
              <a:t>. </a:t>
            </a:r>
          </a:p>
          <a:p>
            <a:pPr>
              <a:lnSpc>
                <a:spcPct val="150000"/>
              </a:lnSpc>
            </a:pPr>
            <a:r>
              <a:rPr lang="nl-NL" sz="1100" dirty="0">
                <a:latin typeface="Arial" panose="020B0604020202020204" pitchFamily="34" charset="0"/>
                <a:cs typeface="Arial" panose="020B0604020202020204" pitchFamily="34" charset="0"/>
              </a:rPr>
              <a:t>Harding, J.L. et al. </a:t>
            </a:r>
            <a:r>
              <a:rPr lang="en-GB" sz="1100" dirty="0">
                <a:latin typeface="Arial" panose="020B0604020202020204" pitchFamily="34" charset="0"/>
                <a:cs typeface="Arial" panose="020B0604020202020204" pitchFamily="34" charset="0"/>
              </a:rPr>
              <a:t>(2019) “Global trends in diabetes complications: a review of current evidence,” </a:t>
            </a:r>
            <a:r>
              <a:rPr lang="en-GB" sz="1100" i="1" dirty="0" err="1">
                <a:latin typeface="Arial" panose="020B0604020202020204" pitchFamily="34" charset="0"/>
                <a:cs typeface="Arial" panose="020B0604020202020204" pitchFamily="34" charset="0"/>
              </a:rPr>
              <a:t>Diabetologia</a:t>
            </a:r>
            <a:r>
              <a:rPr lang="en-GB" sz="1100" dirty="0">
                <a:latin typeface="Arial" panose="020B0604020202020204" pitchFamily="34" charset="0"/>
                <a:cs typeface="Arial" panose="020B0604020202020204" pitchFamily="34" charset="0"/>
              </a:rPr>
              <a:t>, 62(1), pp. 3–16. Available at: </a:t>
            </a:r>
            <a:r>
              <a:rPr lang="en-GB" sz="1100" u="sng" dirty="0">
                <a:latin typeface="Arial" panose="020B0604020202020204" pitchFamily="34" charset="0"/>
                <a:cs typeface="Arial" panose="020B0604020202020204" pitchFamily="34" charset="0"/>
                <a:hlinkClick r:id="rId8"/>
              </a:rPr>
              <a:t>https://doi.org/10.1007/s00125-018-4711-2</a:t>
            </a:r>
            <a:r>
              <a:rPr lang="en-GB" sz="1100" dirty="0">
                <a:latin typeface="Arial" panose="020B0604020202020204" pitchFamily="34" charset="0"/>
                <a:cs typeface="Arial" panose="020B0604020202020204" pitchFamily="34" charset="0"/>
              </a:rPr>
              <a:t>. </a:t>
            </a:r>
          </a:p>
          <a:p>
            <a:pPr>
              <a:lnSpc>
                <a:spcPct val="150000"/>
              </a:lnSpc>
            </a:pPr>
            <a:r>
              <a:rPr lang="en-GB" sz="1100" dirty="0">
                <a:latin typeface="Arial" panose="020B0604020202020204" pitchFamily="34" charset="0"/>
                <a:cs typeface="Arial" panose="020B0604020202020204" pitchFamily="34" charset="0"/>
              </a:rPr>
              <a:t>Hex, N. </a:t>
            </a:r>
            <a:r>
              <a:rPr lang="en-GB" sz="1100" i="1" dirty="0">
                <a:latin typeface="Arial" panose="020B0604020202020204" pitchFamily="34" charset="0"/>
                <a:cs typeface="Arial" panose="020B0604020202020204" pitchFamily="34" charset="0"/>
              </a:rPr>
              <a:t>et al.</a:t>
            </a:r>
            <a:r>
              <a:rPr lang="en-GB" sz="1100" dirty="0">
                <a:latin typeface="Arial" panose="020B0604020202020204" pitchFamily="34" charset="0"/>
                <a:cs typeface="Arial" panose="020B0604020202020204" pitchFamily="34" charset="0"/>
              </a:rPr>
              <a:t> (2024) “Estimation of the direct health and indirect societal costs of diabetes in the UK using a cost of illness model,” </a:t>
            </a:r>
            <a:r>
              <a:rPr lang="en-GB" sz="1100" i="1" dirty="0">
                <a:latin typeface="Arial" panose="020B0604020202020204" pitchFamily="34" charset="0"/>
                <a:cs typeface="Arial" panose="020B0604020202020204" pitchFamily="34" charset="0"/>
              </a:rPr>
              <a:t>Diabetic Medicine</a:t>
            </a:r>
            <a:r>
              <a:rPr lang="en-GB" sz="1100" dirty="0">
                <a:latin typeface="Arial" panose="020B0604020202020204" pitchFamily="34" charset="0"/>
                <a:cs typeface="Arial" panose="020B0604020202020204" pitchFamily="34" charset="0"/>
              </a:rPr>
              <a:t>, 41(9), pp. e15326-n/a. Available at: </a:t>
            </a:r>
            <a:r>
              <a:rPr lang="en-GB" sz="1100" u="sng" dirty="0">
                <a:latin typeface="Arial" panose="020B0604020202020204" pitchFamily="34" charset="0"/>
                <a:cs typeface="Arial" panose="020B0604020202020204" pitchFamily="34" charset="0"/>
                <a:hlinkClick r:id="rId9"/>
              </a:rPr>
              <a:t>https://doi.org/10.1111/dme.15326</a:t>
            </a:r>
            <a:r>
              <a:rPr lang="en-GB" sz="1100" dirty="0">
                <a:latin typeface="Arial" panose="020B0604020202020204" pitchFamily="34" charset="0"/>
                <a:cs typeface="Arial" panose="020B0604020202020204" pitchFamily="34" charset="0"/>
              </a:rPr>
              <a:t>.</a:t>
            </a:r>
          </a:p>
          <a:p>
            <a:pPr>
              <a:lnSpc>
                <a:spcPct val="150000"/>
              </a:lnSpc>
            </a:pPr>
            <a:r>
              <a:rPr lang="en-GB" sz="1100" dirty="0">
                <a:latin typeface="Arial" panose="020B0604020202020204" pitchFamily="34" charset="0"/>
                <a:cs typeface="Arial" panose="020B0604020202020204" pitchFamily="34" charset="0"/>
              </a:rPr>
              <a:t>Jara, S. (2026) “Switching medication: What to do when your type 2 diabetes treatment is not working” </a:t>
            </a:r>
            <a:r>
              <a:rPr lang="en-GB" sz="1100" i="1" dirty="0" err="1">
                <a:latin typeface="Arial" panose="020B0604020202020204" pitchFamily="34" charset="0"/>
                <a:cs typeface="Arial" panose="020B0604020202020204" pitchFamily="34" charset="0"/>
              </a:rPr>
              <a:t>EveryDay</a:t>
            </a:r>
            <a:r>
              <a:rPr lang="en-GB" sz="1100" i="1" dirty="0">
                <a:latin typeface="Arial" panose="020B0604020202020204" pitchFamily="34" charset="0"/>
                <a:cs typeface="Arial" panose="020B0604020202020204" pitchFamily="34" charset="0"/>
              </a:rPr>
              <a:t> Health </a:t>
            </a:r>
            <a:r>
              <a:rPr lang="en-GB" sz="1100" dirty="0">
                <a:latin typeface="Arial" panose="020B0604020202020204" pitchFamily="34" charset="0"/>
                <a:cs typeface="Arial" panose="020B0604020202020204" pitchFamily="34" charset="0"/>
              </a:rPr>
              <a:t>[image]. Available at:  </a:t>
            </a:r>
            <a:r>
              <a:rPr lang="en-GB" sz="1100" u="sng" dirty="0">
                <a:latin typeface="Arial" panose="020B0604020202020204" pitchFamily="34" charset="0"/>
                <a:cs typeface="Arial" panose="020B0604020202020204" pitchFamily="34" charset="0"/>
                <a:hlinkClick r:id="rId10"/>
              </a:rPr>
              <a:t>https://www.everydayhealth.com/diabetes/switching-medications-if-type-2-diabetes-medication-isnt-working/</a:t>
            </a:r>
            <a:r>
              <a:rPr lang="en-GB" sz="1100" dirty="0">
                <a:latin typeface="Arial" panose="020B0604020202020204" pitchFamily="34" charset="0"/>
                <a:cs typeface="Arial" panose="020B0604020202020204" pitchFamily="34" charset="0"/>
              </a:rPr>
              <a:t> (Accessed 8 August 2026)</a:t>
            </a:r>
          </a:p>
          <a:p>
            <a:pPr>
              <a:lnSpc>
                <a:spcPct val="150000"/>
              </a:lnSpc>
            </a:pPr>
            <a:r>
              <a:rPr lang="nl-NL" sz="1100" dirty="0">
                <a:latin typeface="Arial" panose="020B0604020202020204" pitchFamily="34" charset="0"/>
                <a:cs typeface="Arial" panose="020B0604020202020204" pitchFamily="34" charset="0"/>
              </a:rPr>
              <a:t>Jordan, J.E. </a:t>
            </a:r>
            <a:r>
              <a:rPr lang="nl-NL" sz="1100" i="1" dirty="0">
                <a:latin typeface="Arial" panose="020B0604020202020204" pitchFamily="34" charset="0"/>
                <a:cs typeface="Arial" panose="020B0604020202020204" pitchFamily="34" charset="0"/>
              </a:rPr>
              <a:t>et al.</a:t>
            </a:r>
            <a:r>
              <a:rPr lang="nl-NL" sz="1100"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(2026) “Meaningful engagement of lived experience in diabetes research and health service improvement: A rapid review of barriers to and enablers for community involvement among adults with type 2 diabetes,” </a:t>
            </a:r>
            <a:r>
              <a:rPr lang="en-GB" sz="1100" i="1" dirty="0">
                <a:latin typeface="Arial" panose="020B0604020202020204" pitchFamily="34" charset="0"/>
                <a:cs typeface="Arial" panose="020B0604020202020204" pitchFamily="34" charset="0"/>
              </a:rPr>
              <a:t>Diabetic Medicine</a:t>
            </a:r>
            <a:r>
              <a:rPr lang="en-GB" sz="1100" dirty="0">
                <a:latin typeface="Arial" panose="020B0604020202020204" pitchFamily="34" charset="0"/>
                <a:cs typeface="Arial" panose="020B0604020202020204" pitchFamily="34" charset="0"/>
              </a:rPr>
              <a:t>, p. e70274. Available at: </a:t>
            </a:r>
            <a:r>
              <a:rPr lang="en-GB" sz="1100" u="sng" dirty="0">
                <a:latin typeface="Arial" panose="020B0604020202020204" pitchFamily="34" charset="0"/>
                <a:cs typeface="Arial" panose="020B0604020202020204" pitchFamily="34" charset="0"/>
                <a:hlinkClick r:id="rId11"/>
              </a:rPr>
              <a:t>https://doi.org/10.1111/dme.70274</a:t>
            </a:r>
            <a:endParaRPr lang="en-GB" sz="1100" u="sng" dirty="0">
              <a:latin typeface="Arial" panose="020B0604020202020204" pitchFamily="34" charset="0"/>
              <a:cs typeface="Arial" panose="020B0604020202020204" pitchFamily="34" charset="0"/>
            </a:endParaRPr>
          </a:p>
          <a:p>
            <a:pPr>
              <a:lnSpc>
                <a:spcPct val="150000"/>
              </a:lnSpc>
            </a:pPr>
            <a:r>
              <a:rPr lang="en-GB" sz="1100" dirty="0">
                <a:latin typeface="Arial" panose="020B0604020202020204" pitchFamily="34" charset="0"/>
                <a:cs typeface="Arial" panose="020B0604020202020204" pitchFamily="34" charset="0"/>
              </a:rPr>
              <a:t>Joseph, L. et al. (2024) “Experiences and challenges of people living with multiple long-term conditions in managing their care in primary care settings in Kerala, India: A qualitative study,” </a:t>
            </a:r>
            <a:r>
              <a:rPr lang="en-GB" sz="1100" i="1" dirty="0" err="1">
                <a:latin typeface="Arial" panose="020B0604020202020204" pitchFamily="34" charset="0"/>
                <a:cs typeface="Arial" panose="020B0604020202020204" pitchFamily="34" charset="0"/>
              </a:rPr>
              <a:t>PLoS</a:t>
            </a:r>
            <a:r>
              <a:rPr lang="en-GB" sz="1100" i="1" dirty="0">
                <a:latin typeface="Arial" panose="020B0604020202020204" pitchFamily="34" charset="0"/>
                <a:cs typeface="Arial" panose="020B0604020202020204" pitchFamily="34" charset="0"/>
              </a:rPr>
              <a:t> ONE</a:t>
            </a:r>
            <a:r>
              <a:rPr lang="en-GB" sz="1100" dirty="0">
                <a:latin typeface="Arial" panose="020B0604020202020204" pitchFamily="34" charset="0"/>
                <a:cs typeface="Arial" panose="020B0604020202020204" pitchFamily="34" charset="0"/>
              </a:rPr>
              <a:t>, 19(6), p. e0305430. Available at: </a:t>
            </a:r>
            <a:r>
              <a:rPr lang="en-GB" sz="1100" u="sng" dirty="0">
                <a:latin typeface="Arial" panose="020B0604020202020204" pitchFamily="34" charset="0"/>
                <a:cs typeface="Arial" panose="020B0604020202020204" pitchFamily="34" charset="0"/>
                <a:hlinkClick r:id="rId12"/>
              </a:rPr>
              <a:t>https://doi.org/10.1371/journal.pone.0305430</a:t>
            </a:r>
            <a:r>
              <a:rPr lang="en-GB" sz="1100" dirty="0">
                <a:latin typeface="Arial" panose="020B0604020202020204" pitchFamily="34" charset="0"/>
                <a:cs typeface="Arial" panose="020B0604020202020204" pitchFamily="34" charset="0"/>
              </a:rPr>
              <a:t>. </a:t>
            </a:r>
          </a:p>
          <a:p>
            <a:pPr>
              <a:lnSpc>
                <a:spcPct val="150000"/>
              </a:lnSpc>
            </a:pPr>
            <a:r>
              <a:rPr lang="en-GB" sz="1100" dirty="0" err="1">
                <a:latin typeface="Arial" panose="020B0604020202020204" pitchFamily="34" charset="0"/>
                <a:cs typeface="Arial" panose="020B0604020202020204" pitchFamily="34" charset="0"/>
              </a:rPr>
              <a:t>Kanumilli</a:t>
            </a:r>
            <a:r>
              <a:rPr lang="en-GB" sz="1100" dirty="0">
                <a:latin typeface="Arial" panose="020B0604020202020204" pitchFamily="34" charset="0"/>
                <a:cs typeface="Arial" panose="020B0604020202020204" pitchFamily="34" charset="0"/>
              </a:rPr>
              <a:t>, N. et al. (2023) “Guardians For Health: A Practical Approach to Improving Quality of Life and Longevity in People with Type 2 Diabetes,” Diabetes Therapy, 14(7), pp. 1093–1110. Available at: </a:t>
            </a:r>
            <a:r>
              <a:rPr lang="en-GB" sz="1100" u="sng" dirty="0">
                <a:latin typeface="Arial" panose="020B0604020202020204" pitchFamily="34" charset="0"/>
                <a:cs typeface="Arial" panose="020B0604020202020204" pitchFamily="34" charset="0"/>
                <a:hlinkClick r:id="rId13"/>
              </a:rPr>
              <a:t>https://doi.org/10.1007/s13300-023-01418-0</a:t>
            </a:r>
            <a:r>
              <a:rPr lang="en-GB" sz="1100" dirty="0">
                <a:latin typeface="Arial" panose="020B0604020202020204" pitchFamily="34" charset="0"/>
                <a:cs typeface="Arial" panose="020B0604020202020204" pitchFamily="34" charset="0"/>
              </a:rPr>
              <a:t>.</a:t>
            </a:r>
          </a:p>
          <a:p>
            <a:pPr>
              <a:lnSpc>
                <a:spcPct val="150000"/>
              </a:lnSpc>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36145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41C802A-4A5A-6706-066B-5EDB9E5794B7}"/>
              </a:ext>
            </a:extLst>
          </p:cNvPr>
          <p:cNvSpPr txBox="1"/>
          <p:nvPr/>
        </p:nvSpPr>
        <p:spPr>
          <a:xfrm>
            <a:off x="-68911" y="0"/>
            <a:ext cx="11974664" cy="6916702"/>
          </a:xfrm>
          <a:prstGeom prst="rect">
            <a:avLst/>
          </a:prstGeom>
          <a:noFill/>
        </p:spPr>
        <p:txBody>
          <a:bodyPr wrap="square" rtlCol="0">
            <a:spAutoFit/>
          </a:bodyPr>
          <a:lstStyle/>
          <a:p>
            <a:pPr>
              <a:lnSpc>
                <a:spcPct val="150000"/>
              </a:lnSpc>
            </a:pPr>
            <a:r>
              <a:rPr lang="en-GB" sz="1100" dirty="0" err="1">
                <a:latin typeface="Arial" panose="020B0604020202020204" pitchFamily="34" charset="0"/>
                <a:cs typeface="Arial" panose="020B0604020202020204" pitchFamily="34" charset="0"/>
              </a:rPr>
              <a:t>Kintzoglanakis</a:t>
            </a:r>
            <a:r>
              <a:rPr lang="en-GB" sz="1100" dirty="0">
                <a:latin typeface="Arial" panose="020B0604020202020204" pitchFamily="34" charset="0"/>
                <a:cs typeface="Arial" panose="020B0604020202020204" pitchFamily="34" charset="0"/>
              </a:rPr>
              <a:t>, K. et al. (2022) “Depression, anxiety, and diabetes-related distress in type 2 diabetes in primary care in </a:t>
            </a:r>
            <a:r>
              <a:rPr lang="en-GB" sz="1100" i="1" dirty="0">
                <a:latin typeface="Arial" panose="020B0604020202020204" pitchFamily="34" charset="0"/>
                <a:cs typeface="Arial" panose="020B0604020202020204" pitchFamily="34" charset="0"/>
              </a:rPr>
              <a:t>Greece: Different roles for </a:t>
            </a:r>
            <a:r>
              <a:rPr lang="en-GB" sz="1100" i="1" dirty="0" err="1">
                <a:latin typeface="Arial" panose="020B0604020202020204" pitchFamily="34" charset="0"/>
                <a:cs typeface="Arial" panose="020B0604020202020204" pitchFamily="34" charset="0"/>
              </a:rPr>
              <a:t>glycemic</a:t>
            </a:r>
            <a:r>
              <a:rPr lang="en-GB" sz="1100" i="1" dirty="0">
                <a:latin typeface="Arial" panose="020B0604020202020204" pitchFamily="34" charset="0"/>
                <a:cs typeface="Arial" panose="020B0604020202020204" pitchFamily="34" charset="0"/>
              </a:rPr>
              <a:t> control and self-care,” SAGE Open Medicine, </a:t>
            </a:r>
            <a:r>
              <a:rPr lang="en-GB" sz="1100" dirty="0">
                <a:latin typeface="Arial" panose="020B0604020202020204" pitchFamily="34" charset="0"/>
                <a:cs typeface="Arial" panose="020B0604020202020204" pitchFamily="34" charset="0"/>
              </a:rPr>
              <a:t>10, p. 20503121221096605. Available at: </a:t>
            </a:r>
            <a:r>
              <a:rPr lang="en-GB" sz="1100" u="sng" dirty="0">
                <a:latin typeface="Arial" panose="020B0604020202020204" pitchFamily="34" charset="0"/>
                <a:cs typeface="Arial" panose="020B0604020202020204" pitchFamily="34" charset="0"/>
                <a:hlinkClick r:id="rId2"/>
              </a:rPr>
              <a:t>https://doi.org/10.1177/20503121221096605</a:t>
            </a:r>
            <a:r>
              <a:rPr lang="en-GB" sz="1100" dirty="0">
                <a:latin typeface="Arial" panose="020B0604020202020204" pitchFamily="34" charset="0"/>
                <a:cs typeface="Arial" panose="020B0604020202020204" pitchFamily="34" charset="0"/>
              </a:rPr>
              <a:t>.</a:t>
            </a:r>
          </a:p>
          <a:p>
            <a:pPr>
              <a:lnSpc>
                <a:spcPct val="150000"/>
              </a:lnSpc>
            </a:pPr>
            <a:r>
              <a:rPr lang="en-GB" sz="1100" dirty="0">
                <a:latin typeface="Arial" panose="020B0604020202020204" pitchFamily="34" charset="0"/>
                <a:cs typeface="Arial" panose="020B0604020202020204" pitchFamily="34" charset="0"/>
              </a:rPr>
              <a:t> Lu, J.B. </a:t>
            </a:r>
            <a:r>
              <a:rPr lang="en-GB" sz="1100" i="1" dirty="0">
                <a:latin typeface="Arial" panose="020B0604020202020204" pitchFamily="34" charset="0"/>
                <a:cs typeface="Arial" panose="020B0604020202020204" pitchFamily="34" charset="0"/>
              </a:rPr>
              <a:t>et al.</a:t>
            </a:r>
            <a:r>
              <a:rPr lang="en-GB" sz="1100" dirty="0">
                <a:latin typeface="Arial" panose="020B0604020202020204" pitchFamily="34" charset="0"/>
                <a:cs typeface="Arial" panose="020B0604020202020204" pitchFamily="34" charset="0"/>
              </a:rPr>
              <a:t> (2018) “Do quality improvement initiatives for diabetes care address social inequities? Secondary analysis of a systematic review,” </a:t>
            </a:r>
            <a:r>
              <a:rPr lang="en-GB" sz="1100" i="1" dirty="0">
                <a:latin typeface="Arial" panose="020B0604020202020204" pitchFamily="34" charset="0"/>
                <a:cs typeface="Arial" panose="020B0604020202020204" pitchFamily="34" charset="0"/>
              </a:rPr>
              <a:t>BMJ Open</a:t>
            </a:r>
            <a:r>
              <a:rPr lang="en-GB" sz="1100" dirty="0">
                <a:latin typeface="Arial" panose="020B0604020202020204" pitchFamily="34" charset="0"/>
                <a:cs typeface="Arial" panose="020B0604020202020204" pitchFamily="34" charset="0"/>
              </a:rPr>
              <a:t>, 8(2), p. e018826. Available at: </a:t>
            </a:r>
            <a:r>
              <a:rPr lang="en-GB" sz="1100" u="sng" dirty="0">
                <a:latin typeface="Arial" panose="020B0604020202020204" pitchFamily="34" charset="0"/>
                <a:cs typeface="Arial" panose="020B0604020202020204" pitchFamily="34" charset="0"/>
                <a:hlinkClick r:id="rId3"/>
              </a:rPr>
              <a:t>https://doi.org/10.1136/bmjopen-2017-018826</a:t>
            </a:r>
            <a:r>
              <a:rPr lang="en-GB" sz="1100" dirty="0">
                <a:latin typeface="Arial" panose="020B0604020202020204" pitchFamily="34" charset="0"/>
                <a:cs typeface="Arial" panose="020B0604020202020204" pitchFamily="34" charset="0"/>
              </a:rPr>
              <a:t>. </a:t>
            </a:r>
          </a:p>
          <a:p>
            <a:pPr>
              <a:lnSpc>
                <a:spcPct val="150000"/>
              </a:lnSpc>
            </a:pPr>
            <a:r>
              <a:rPr lang="en-GB" sz="1100" dirty="0">
                <a:latin typeface="Arial" panose="020B0604020202020204" pitchFamily="34" charset="0"/>
                <a:cs typeface="Arial" panose="020B0604020202020204" pitchFamily="34" charset="0"/>
              </a:rPr>
              <a:t> Lu, X. et al. (2024) “Type 2 diabetes mellitus in adults: pathogenesis, prevention and therapy,” </a:t>
            </a:r>
            <a:r>
              <a:rPr lang="en-GB" sz="1100" i="1" dirty="0">
                <a:latin typeface="Arial" panose="020B0604020202020204" pitchFamily="34" charset="0"/>
                <a:cs typeface="Arial" panose="020B0604020202020204" pitchFamily="34" charset="0"/>
              </a:rPr>
              <a:t>Signal transduction and targeted therapy</a:t>
            </a:r>
            <a:r>
              <a:rPr lang="en-GB" sz="1100" dirty="0">
                <a:latin typeface="Arial" panose="020B0604020202020204" pitchFamily="34" charset="0"/>
                <a:cs typeface="Arial" panose="020B0604020202020204" pitchFamily="34" charset="0"/>
              </a:rPr>
              <a:t>, 9(1). Available at: </a:t>
            </a:r>
            <a:r>
              <a:rPr lang="en-GB" sz="1100" u="sng" dirty="0">
                <a:latin typeface="Arial" panose="020B0604020202020204" pitchFamily="34" charset="0"/>
                <a:cs typeface="Arial" panose="020B0604020202020204" pitchFamily="34" charset="0"/>
                <a:hlinkClick r:id="rId4"/>
              </a:rPr>
              <a:t>https://doi.org/10.1038/s41392-024-01951-9</a:t>
            </a:r>
            <a:r>
              <a:rPr lang="en-GB" sz="1100" dirty="0">
                <a:latin typeface="Arial" panose="020B0604020202020204" pitchFamily="34" charset="0"/>
                <a:cs typeface="Arial" panose="020B0604020202020204" pitchFamily="34" charset="0"/>
              </a:rPr>
              <a:t>. </a:t>
            </a:r>
          </a:p>
          <a:p>
            <a:pPr>
              <a:lnSpc>
                <a:spcPct val="150000"/>
              </a:lnSpc>
            </a:pPr>
            <a:r>
              <a:rPr lang="nl-NL" sz="1100" dirty="0">
                <a:latin typeface="Arial" panose="020B0604020202020204" pitchFamily="34" charset="0"/>
                <a:cs typeface="Arial" panose="020B0604020202020204" pitchFamily="34" charset="0"/>
              </a:rPr>
              <a:t>Mackenzie, S.C. </a:t>
            </a:r>
            <a:r>
              <a:rPr lang="nl-NL" sz="1100" i="1" dirty="0">
                <a:latin typeface="Arial" panose="020B0604020202020204" pitchFamily="34" charset="0"/>
                <a:cs typeface="Arial" panose="020B0604020202020204" pitchFamily="34" charset="0"/>
              </a:rPr>
              <a:t>et al.</a:t>
            </a:r>
            <a:r>
              <a:rPr lang="nl-NL" sz="1100"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(2021) “Massive open online course for type 2 diabetes self-management: adapting education in the COVID-19 era,” </a:t>
            </a:r>
            <a:r>
              <a:rPr lang="en-GB" sz="1100" i="1" dirty="0">
                <a:latin typeface="Arial" panose="020B0604020202020204" pitchFamily="34" charset="0"/>
                <a:cs typeface="Arial" panose="020B0604020202020204" pitchFamily="34" charset="0"/>
              </a:rPr>
              <a:t>BMJ innovations</a:t>
            </a:r>
            <a:r>
              <a:rPr lang="en-GB" sz="1100" dirty="0">
                <a:latin typeface="Arial" panose="020B0604020202020204" pitchFamily="34" charset="0"/>
                <a:cs typeface="Arial" panose="020B0604020202020204" pitchFamily="34" charset="0"/>
              </a:rPr>
              <a:t>, 7(1), pp. 141–147. Available at: </a:t>
            </a:r>
            <a:r>
              <a:rPr lang="en-GB" sz="1100" u="sng" dirty="0">
                <a:latin typeface="Arial" panose="020B0604020202020204" pitchFamily="34" charset="0"/>
                <a:cs typeface="Arial" panose="020B0604020202020204" pitchFamily="34" charset="0"/>
                <a:hlinkClick r:id="rId5"/>
              </a:rPr>
              <a:t>https://doi.org/10.1136/bmjinnov-2020-000526</a:t>
            </a:r>
            <a:endParaRPr lang="en-GB" sz="1100" u="sng" dirty="0">
              <a:latin typeface="Arial" panose="020B0604020202020204" pitchFamily="34" charset="0"/>
              <a:cs typeface="Arial" panose="020B0604020202020204" pitchFamily="34" charset="0"/>
            </a:endParaRPr>
          </a:p>
          <a:p>
            <a:pPr>
              <a:lnSpc>
                <a:spcPct val="150000"/>
              </a:lnSpc>
            </a:pPr>
            <a:r>
              <a:rPr lang="nl-NL" sz="1100" dirty="0">
                <a:latin typeface="Arial" panose="020B0604020202020204" pitchFamily="34" charset="0"/>
                <a:cs typeface="Arial" panose="020B0604020202020204" pitchFamily="34" charset="0"/>
              </a:rPr>
              <a:t>McCoy, R.G. et al. </a:t>
            </a:r>
            <a:r>
              <a:rPr lang="en-GB" sz="1100" dirty="0">
                <a:latin typeface="Arial" panose="020B0604020202020204" pitchFamily="34" charset="0"/>
                <a:cs typeface="Arial" panose="020B0604020202020204" pitchFamily="34" charset="0"/>
              </a:rPr>
              <a:t>(2020) “Development and evaluation of a patient-centred quality indicator for the appropriateness of type 2 diabetes management,” </a:t>
            </a:r>
            <a:r>
              <a:rPr lang="en-GB" sz="1100" i="1" dirty="0">
                <a:latin typeface="Arial" panose="020B0604020202020204" pitchFamily="34" charset="0"/>
                <a:cs typeface="Arial" panose="020B0604020202020204" pitchFamily="34" charset="0"/>
              </a:rPr>
              <a:t>BMJ open diabetes research &amp; Care</a:t>
            </a:r>
            <a:r>
              <a:rPr lang="en-GB" sz="1100" dirty="0">
                <a:latin typeface="Arial" panose="020B0604020202020204" pitchFamily="34" charset="0"/>
                <a:cs typeface="Arial" panose="020B0604020202020204" pitchFamily="34" charset="0"/>
              </a:rPr>
              <a:t>, 8(2), p. e001878. Available at: </a:t>
            </a:r>
            <a:r>
              <a:rPr lang="en-GB" sz="1100" u="sng" dirty="0">
                <a:latin typeface="Arial" panose="020B0604020202020204" pitchFamily="34" charset="0"/>
                <a:cs typeface="Arial" panose="020B0604020202020204" pitchFamily="34" charset="0"/>
                <a:hlinkClick r:id="rId6"/>
              </a:rPr>
              <a:t>https://doi.org/10.1136/bmjdrc-2020-001878</a:t>
            </a:r>
            <a:r>
              <a:rPr lang="en-GB" sz="1100" dirty="0">
                <a:latin typeface="Arial" panose="020B0604020202020204" pitchFamily="34" charset="0"/>
                <a:cs typeface="Arial" panose="020B0604020202020204" pitchFamily="34" charset="0"/>
              </a:rPr>
              <a:t>.  </a:t>
            </a:r>
          </a:p>
          <a:p>
            <a:pPr>
              <a:lnSpc>
                <a:spcPct val="150000"/>
              </a:lnSpc>
            </a:pPr>
            <a:r>
              <a:rPr lang="en-GB" sz="1100" dirty="0">
                <a:latin typeface="Arial" panose="020B0604020202020204" pitchFamily="34" charset="0"/>
                <a:cs typeface="Arial" panose="020B0604020202020204" pitchFamily="34" charset="0"/>
              </a:rPr>
              <a:t>O’Riordan, B. and </a:t>
            </a:r>
            <a:r>
              <a:rPr lang="en-GB" sz="1100" dirty="0" err="1">
                <a:latin typeface="Arial" panose="020B0604020202020204" pitchFamily="34" charset="0"/>
                <a:cs typeface="Arial" panose="020B0604020202020204" pitchFamily="34" charset="0"/>
              </a:rPr>
              <a:t>Haseldine</a:t>
            </a:r>
            <a:r>
              <a:rPr lang="en-GB" sz="1100" dirty="0">
                <a:latin typeface="Arial" panose="020B0604020202020204" pitchFamily="34" charset="0"/>
                <a:cs typeface="Arial" panose="020B0604020202020204" pitchFamily="34" charset="0"/>
              </a:rPr>
              <a:t>, C. (2017) “Implementing a community-based diabetes prevention programme in Ireland,” </a:t>
            </a:r>
            <a:r>
              <a:rPr lang="en-GB" sz="1100" i="1" dirty="0">
                <a:latin typeface="Arial" panose="020B0604020202020204" pitchFamily="34" charset="0"/>
                <a:cs typeface="Arial" panose="020B0604020202020204" pitchFamily="34" charset="0"/>
              </a:rPr>
              <a:t>International Journal of Integrated Care</a:t>
            </a:r>
            <a:r>
              <a:rPr lang="en-GB" sz="1100" dirty="0">
                <a:latin typeface="Arial" panose="020B0604020202020204" pitchFamily="34" charset="0"/>
                <a:cs typeface="Arial" panose="020B0604020202020204" pitchFamily="34" charset="0"/>
              </a:rPr>
              <a:t>, 17(5), p. 241. Available at: </a:t>
            </a:r>
            <a:r>
              <a:rPr lang="en-GB" sz="1100" u="sng" dirty="0">
                <a:latin typeface="Arial" panose="020B0604020202020204" pitchFamily="34" charset="0"/>
                <a:cs typeface="Arial" panose="020B0604020202020204" pitchFamily="34" charset="0"/>
                <a:hlinkClick r:id="rId7"/>
              </a:rPr>
              <a:t>https://doi.org/10.5334/ijic.3552</a:t>
            </a:r>
            <a:r>
              <a:rPr lang="en-GB" sz="1100" dirty="0">
                <a:latin typeface="Arial" panose="020B0604020202020204" pitchFamily="34" charset="0"/>
                <a:cs typeface="Arial" panose="020B0604020202020204" pitchFamily="34" charset="0"/>
              </a:rPr>
              <a:t>. </a:t>
            </a:r>
          </a:p>
          <a:p>
            <a:pPr>
              <a:lnSpc>
                <a:spcPct val="150000"/>
              </a:lnSpc>
            </a:pPr>
            <a:r>
              <a:rPr lang="en-GB" sz="1100" dirty="0">
                <a:latin typeface="Arial" panose="020B0604020202020204" pitchFamily="34" charset="0"/>
                <a:cs typeface="Arial" panose="020B0604020202020204" pitchFamily="34" charset="0"/>
              </a:rPr>
              <a:t>Office for Health Improvement &amp; Disparities. (2025) </a:t>
            </a:r>
            <a:r>
              <a:rPr lang="en-GB" sz="1100" i="1" dirty="0">
                <a:latin typeface="Arial" panose="020B0604020202020204" pitchFamily="34" charset="0"/>
                <a:cs typeface="Arial" panose="020B0604020202020204" pitchFamily="34" charset="0"/>
              </a:rPr>
              <a:t>Diabetes profile: statistical commentary, March 2025.</a:t>
            </a:r>
            <a:r>
              <a:rPr lang="en-GB" sz="1100" dirty="0">
                <a:latin typeface="Arial" panose="020B0604020202020204" pitchFamily="34" charset="0"/>
                <a:cs typeface="Arial" panose="020B0604020202020204" pitchFamily="34" charset="0"/>
              </a:rPr>
              <a:t>  Available at: </a:t>
            </a:r>
            <a:r>
              <a:rPr lang="en-GB" sz="1100" u="sng" dirty="0">
                <a:latin typeface="Arial" panose="020B0604020202020204" pitchFamily="34" charset="0"/>
                <a:cs typeface="Arial" panose="020B0604020202020204" pitchFamily="34" charset="0"/>
                <a:hlinkClick r:id="rId8"/>
              </a:rPr>
              <a:t>https://www.gov.uk/government/statistics/diabetes-profile-update-march-2025/diabetes-profile-statistical-commentary-march-2025</a:t>
            </a:r>
            <a:r>
              <a:rPr lang="en-GB" sz="1100" dirty="0">
                <a:latin typeface="Arial" panose="020B0604020202020204" pitchFamily="34" charset="0"/>
                <a:cs typeface="Arial" panose="020B0604020202020204" pitchFamily="34" charset="0"/>
              </a:rPr>
              <a:t> (Accessed 4 August 2026)</a:t>
            </a:r>
          </a:p>
          <a:p>
            <a:pPr>
              <a:lnSpc>
                <a:spcPct val="150000"/>
              </a:lnSpc>
            </a:pPr>
            <a:r>
              <a:rPr lang="en-GB" sz="1100" dirty="0">
                <a:latin typeface="Arial" panose="020B0604020202020204" pitchFamily="34" charset="0"/>
                <a:cs typeface="Arial" panose="020B0604020202020204" pitchFamily="34" charset="0"/>
              </a:rPr>
              <a:t>Olesen, K. </a:t>
            </a:r>
            <a:r>
              <a:rPr lang="en-GB" sz="1100" i="1" dirty="0">
                <a:latin typeface="Arial" panose="020B0604020202020204" pitchFamily="34" charset="0"/>
                <a:cs typeface="Arial" panose="020B0604020202020204" pitchFamily="34" charset="0"/>
              </a:rPr>
              <a:t>et al.</a:t>
            </a:r>
            <a:r>
              <a:rPr lang="en-GB" sz="1100" dirty="0">
                <a:latin typeface="Arial" panose="020B0604020202020204" pitchFamily="34" charset="0"/>
                <a:cs typeface="Arial" panose="020B0604020202020204" pitchFamily="34" charset="0"/>
              </a:rPr>
              <a:t> (2020) “Impact of patient‐centred diabetes self‐management education targeting people with type 2 diabetes: an integrative review,” </a:t>
            </a:r>
            <a:r>
              <a:rPr lang="en-GB" sz="1100" i="1" dirty="0">
                <a:latin typeface="Arial" panose="020B0604020202020204" pitchFamily="34" charset="0"/>
                <a:cs typeface="Arial" panose="020B0604020202020204" pitchFamily="34" charset="0"/>
              </a:rPr>
              <a:t>Diabetic Medicine</a:t>
            </a:r>
            <a:r>
              <a:rPr lang="en-GB" sz="1100" dirty="0">
                <a:latin typeface="Arial" panose="020B0604020202020204" pitchFamily="34" charset="0"/>
                <a:cs typeface="Arial" panose="020B0604020202020204" pitchFamily="34" charset="0"/>
              </a:rPr>
              <a:t>, 37(6), pp. 909–923. Available at: </a:t>
            </a:r>
            <a:r>
              <a:rPr lang="en-GB" sz="1100" u="sng" dirty="0">
                <a:latin typeface="Arial" panose="020B0604020202020204" pitchFamily="34" charset="0"/>
                <a:cs typeface="Arial" panose="020B0604020202020204" pitchFamily="34" charset="0"/>
                <a:hlinkClick r:id="rId9"/>
              </a:rPr>
              <a:t>https://doi.org/10.1111/dme.14284</a:t>
            </a:r>
            <a:r>
              <a:rPr lang="en-GB" sz="1100" dirty="0">
                <a:latin typeface="Arial" panose="020B0604020202020204" pitchFamily="34" charset="0"/>
                <a:cs typeface="Arial" panose="020B0604020202020204" pitchFamily="34" charset="0"/>
              </a:rPr>
              <a:t>.</a:t>
            </a:r>
          </a:p>
          <a:p>
            <a:pPr>
              <a:lnSpc>
                <a:spcPct val="150000"/>
              </a:lnSpc>
            </a:pPr>
            <a:r>
              <a:rPr lang="en-GB" sz="1100" dirty="0">
                <a:latin typeface="Arial" panose="020B0604020202020204" pitchFamily="34" charset="0"/>
                <a:cs typeface="Arial" panose="020B0604020202020204" pitchFamily="34" charset="0"/>
              </a:rPr>
              <a:t>Pagano, E. et al. (2021) “Prediction of mortality and major cardiovascular complications in type 2 diabetes: External validation of UK Prospective Diabetes Study outcomes model version 2 in two European observational cohorts,” Diabetes, obesity &amp; metabolism, 23(5), pp. 1084–1091. Available at: </a:t>
            </a:r>
            <a:r>
              <a:rPr lang="en-GB" sz="1100" u="sng" dirty="0">
                <a:latin typeface="Arial" panose="020B0604020202020204" pitchFamily="34" charset="0"/>
                <a:cs typeface="Arial" panose="020B0604020202020204" pitchFamily="34" charset="0"/>
                <a:hlinkClick r:id="rId10"/>
              </a:rPr>
              <a:t>https://doi.org/10.1111/dom.14311</a:t>
            </a:r>
            <a:r>
              <a:rPr lang="en-GB" sz="1100" dirty="0">
                <a:latin typeface="Arial" panose="020B0604020202020204" pitchFamily="34" charset="0"/>
                <a:cs typeface="Arial" panose="020B0604020202020204" pitchFamily="34" charset="0"/>
              </a:rPr>
              <a:t>.</a:t>
            </a:r>
          </a:p>
          <a:p>
            <a:pPr>
              <a:lnSpc>
                <a:spcPct val="150000"/>
              </a:lnSpc>
            </a:pPr>
            <a:r>
              <a:rPr lang="en-GB" sz="1100" dirty="0">
                <a:latin typeface="Arial" panose="020B0604020202020204" pitchFamily="34" charset="0"/>
                <a:cs typeface="Arial" panose="020B0604020202020204" pitchFamily="34" charset="0"/>
              </a:rPr>
              <a:t>Park, K. and Yoon, H.Y. (2025) “AI algorithm transparency, pipelines for trust not prisms: mitigating general negative attitudes and enhancing trust toward AI,” </a:t>
            </a:r>
            <a:r>
              <a:rPr lang="en-GB" sz="1100" i="1" dirty="0">
                <a:latin typeface="Arial" panose="020B0604020202020204" pitchFamily="34" charset="0"/>
                <a:cs typeface="Arial" panose="020B0604020202020204" pitchFamily="34" charset="0"/>
              </a:rPr>
              <a:t>Humanities &amp; Social Sciences Communications,</a:t>
            </a:r>
            <a:r>
              <a:rPr lang="en-GB" sz="1100" dirty="0">
                <a:latin typeface="Arial" panose="020B0604020202020204" pitchFamily="34" charset="0"/>
                <a:cs typeface="Arial" panose="020B0604020202020204" pitchFamily="34" charset="0"/>
              </a:rPr>
              <a:t> 12(1). Available at: </a:t>
            </a:r>
            <a:r>
              <a:rPr lang="en-GB" sz="1100" u="sng" dirty="0">
                <a:latin typeface="Arial" panose="020B0604020202020204" pitchFamily="34" charset="0"/>
                <a:cs typeface="Arial" panose="020B0604020202020204" pitchFamily="34" charset="0"/>
                <a:hlinkClick r:id="rId11"/>
              </a:rPr>
              <a:t>https://doi.org/10.1057/s41599-025-05116-z</a:t>
            </a:r>
            <a:r>
              <a:rPr lang="en-GB" sz="1100" dirty="0">
                <a:latin typeface="Arial" panose="020B0604020202020204" pitchFamily="34" charset="0"/>
                <a:cs typeface="Arial" panose="020B0604020202020204" pitchFamily="34" charset="0"/>
              </a:rPr>
              <a:t>.</a:t>
            </a:r>
          </a:p>
          <a:p>
            <a:pPr>
              <a:lnSpc>
                <a:spcPct val="150000"/>
              </a:lnSpc>
            </a:pPr>
            <a:r>
              <a:rPr lang="en-GB" sz="1100" dirty="0">
                <a:latin typeface="Arial" panose="020B0604020202020204" pitchFamily="34" charset="0"/>
                <a:cs typeface="Arial" panose="020B0604020202020204" pitchFamily="34" charset="0"/>
              </a:rPr>
              <a:t>Peng CJ, Chen S, Yan SY, Zhao JN, Luo ZW, Qian Y, Zhao GL. Mechanism underlying the effects of exercise against type 2 diabetes: A review on research progress. </a:t>
            </a:r>
            <a:r>
              <a:rPr lang="en-GB" sz="1100" i="1" dirty="0">
                <a:latin typeface="Arial" panose="020B0604020202020204" pitchFamily="34" charset="0"/>
                <a:cs typeface="Arial" panose="020B0604020202020204" pitchFamily="34" charset="0"/>
              </a:rPr>
              <a:t>World J</a:t>
            </a:r>
            <a:r>
              <a:rPr lang="en-GB" sz="1100" dirty="0">
                <a:latin typeface="Arial" panose="020B0604020202020204" pitchFamily="34" charset="0"/>
                <a:cs typeface="Arial" panose="020B0604020202020204" pitchFamily="34" charset="0"/>
              </a:rPr>
              <a:t> </a:t>
            </a:r>
            <a:r>
              <a:rPr lang="en-GB" sz="1100" i="1" dirty="0">
                <a:latin typeface="Arial" panose="020B0604020202020204" pitchFamily="34" charset="0"/>
                <a:cs typeface="Arial" panose="020B0604020202020204" pitchFamily="34" charset="0"/>
              </a:rPr>
              <a:t>Diabetes</a:t>
            </a:r>
            <a:r>
              <a:rPr lang="en-GB" sz="1100" dirty="0">
                <a:latin typeface="Arial" panose="020B0604020202020204" pitchFamily="34" charset="0"/>
                <a:cs typeface="Arial" panose="020B0604020202020204" pitchFamily="34" charset="0"/>
              </a:rPr>
              <a:t> 2024; 15(8): 1704-1711. DOI:</a:t>
            </a:r>
            <a:r>
              <a:rPr lang="en-GB" sz="1100" u="sng" dirty="0">
                <a:latin typeface="Arial" panose="020B0604020202020204" pitchFamily="34" charset="0"/>
                <a:cs typeface="Arial" panose="020B0604020202020204" pitchFamily="34" charset="0"/>
                <a:hlinkClick r:id="rId12"/>
              </a:rPr>
              <a:t> 10.4239/</a:t>
            </a:r>
            <a:r>
              <a:rPr lang="en-GB" sz="1100" u="sng" dirty="0" err="1">
                <a:latin typeface="Arial" panose="020B0604020202020204" pitchFamily="34" charset="0"/>
                <a:cs typeface="Arial" panose="020B0604020202020204" pitchFamily="34" charset="0"/>
                <a:hlinkClick r:id="rId12"/>
              </a:rPr>
              <a:t>wjd</a:t>
            </a:r>
            <a:r>
              <a:rPr lang="en-GB" sz="1100" u="sng" dirty="0">
                <a:latin typeface="Arial" panose="020B0604020202020204" pitchFamily="34" charset="0"/>
                <a:cs typeface="Arial" panose="020B0604020202020204" pitchFamily="34" charset="0"/>
                <a:hlinkClick r:id="rId12"/>
              </a:rPr>
              <a:t>. v15.i8.1704</a:t>
            </a:r>
            <a:endParaRPr lang="en-GB" sz="1100" u="sng" dirty="0">
              <a:latin typeface="Arial" panose="020B0604020202020204" pitchFamily="34" charset="0"/>
              <a:cs typeface="Arial" panose="020B0604020202020204" pitchFamily="34" charset="0"/>
            </a:endParaRPr>
          </a:p>
          <a:p>
            <a:pPr>
              <a:lnSpc>
                <a:spcPct val="150000"/>
              </a:lnSpc>
            </a:pPr>
            <a:r>
              <a:rPr lang="en-GB" sz="1100" dirty="0">
                <a:latin typeface="Arial" panose="020B0604020202020204" pitchFamily="34" charset="0"/>
                <a:cs typeface="Arial" panose="020B0604020202020204" pitchFamily="34" charset="0"/>
              </a:rPr>
              <a:t>Raben, A. </a:t>
            </a:r>
            <a:r>
              <a:rPr lang="en-GB" sz="1100" i="1" dirty="0">
                <a:latin typeface="Arial" panose="020B0604020202020204" pitchFamily="34" charset="0"/>
                <a:cs typeface="Arial" panose="020B0604020202020204" pitchFamily="34" charset="0"/>
              </a:rPr>
              <a:t>et al.</a:t>
            </a:r>
            <a:r>
              <a:rPr lang="en-GB" sz="1100" dirty="0">
                <a:latin typeface="Arial" panose="020B0604020202020204" pitchFamily="34" charset="0"/>
                <a:cs typeface="Arial" panose="020B0604020202020204" pitchFamily="34" charset="0"/>
              </a:rPr>
              <a:t> (2021) “The PREVIEW intervention study: Results from a 3‐year randomised 2 x 2 factorial multinational trial investigating the role of protein, glycaemic index and physical activity for prevention of type 2 diabetes,” </a:t>
            </a:r>
            <a:r>
              <a:rPr lang="en-GB" sz="1100" i="1" dirty="0">
                <a:latin typeface="Arial" panose="020B0604020202020204" pitchFamily="34" charset="0"/>
                <a:cs typeface="Arial" panose="020B0604020202020204" pitchFamily="34" charset="0"/>
              </a:rPr>
              <a:t>Diabetes, obesity &amp; metabolism</a:t>
            </a:r>
            <a:r>
              <a:rPr lang="en-GB" sz="1100" dirty="0">
                <a:latin typeface="Arial" panose="020B0604020202020204" pitchFamily="34" charset="0"/>
                <a:cs typeface="Arial" panose="020B0604020202020204" pitchFamily="34" charset="0"/>
              </a:rPr>
              <a:t>, 23(2), pp. 324–337. Available at: </a:t>
            </a:r>
            <a:r>
              <a:rPr lang="en-GB" sz="1100" u="sng" dirty="0">
                <a:latin typeface="Arial" panose="020B0604020202020204" pitchFamily="34" charset="0"/>
                <a:cs typeface="Arial" panose="020B0604020202020204" pitchFamily="34" charset="0"/>
                <a:hlinkClick r:id="rId13"/>
              </a:rPr>
              <a:t>https://doi.org/10.1111/dom.14219</a:t>
            </a:r>
            <a:endParaRPr lang="en-GB" sz="1100" u="sng" dirty="0">
              <a:latin typeface="Arial" panose="020B0604020202020204" pitchFamily="34" charset="0"/>
              <a:cs typeface="Arial" panose="020B0604020202020204" pitchFamily="34" charset="0"/>
            </a:endParaRPr>
          </a:p>
          <a:p>
            <a:pPr>
              <a:lnSpc>
                <a:spcPct val="150000"/>
              </a:lnSpc>
            </a:pPr>
            <a:endParaRPr lang="en-GB" sz="1100" dirty="0">
              <a:latin typeface="Arial" panose="020B0604020202020204" pitchFamily="34" charset="0"/>
              <a:cs typeface="Arial" panose="020B0604020202020204" pitchFamily="34" charset="0"/>
            </a:endParaRPr>
          </a:p>
          <a:p>
            <a:pPr>
              <a:lnSpc>
                <a:spcPct val="150000"/>
              </a:lnSpc>
            </a:pPr>
            <a:endParaRPr lang="en-GB" sz="1100" dirty="0">
              <a:latin typeface="Arial" panose="020B0604020202020204" pitchFamily="34" charset="0"/>
              <a:cs typeface="Arial" panose="020B0604020202020204" pitchFamily="34" charset="0"/>
            </a:endParaRPr>
          </a:p>
          <a:p>
            <a:pPr>
              <a:lnSpc>
                <a:spcPct val="150000"/>
              </a:lnSpc>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605509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2CB2045-0ABE-49A5-C799-02BA4212BDFC}"/>
              </a:ext>
            </a:extLst>
          </p:cNvPr>
          <p:cNvSpPr txBox="1"/>
          <p:nvPr/>
        </p:nvSpPr>
        <p:spPr>
          <a:xfrm>
            <a:off x="0" y="131197"/>
            <a:ext cx="12054177" cy="6209392"/>
          </a:xfrm>
          <a:prstGeom prst="rect">
            <a:avLst/>
          </a:prstGeom>
          <a:noFill/>
        </p:spPr>
        <p:txBody>
          <a:bodyPr wrap="square" rtlCol="0">
            <a:spAutoFit/>
          </a:bodyPr>
          <a:lstStyle/>
          <a:p>
            <a:pPr>
              <a:lnSpc>
                <a:spcPct val="150000"/>
              </a:lnSpc>
            </a:pPr>
            <a:r>
              <a:rPr lang="en-GB" sz="1100" dirty="0" err="1">
                <a:latin typeface="Arial" panose="020B0604020202020204" pitchFamily="34" charset="0"/>
                <a:cs typeface="Arial" panose="020B0604020202020204" pitchFamily="34" charset="0"/>
              </a:rPr>
              <a:t>Rehackova</a:t>
            </a:r>
            <a:r>
              <a:rPr lang="en-GB" sz="1100" dirty="0">
                <a:latin typeface="Arial" panose="020B0604020202020204" pitchFamily="34" charset="0"/>
                <a:cs typeface="Arial" panose="020B0604020202020204" pitchFamily="34" charset="0"/>
              </a:rPr>
              <a:t>, L. et al. (2020) “Behaviour change during dietary Type 2 diabetes remission: a longitudinal qualitative evaluation of an intervention using a very low energy diet,” </a:t>
            </a:r>
            <a:r>
              <a:rPr lang="en-GB" sz="1100" i="1" dirty="0">
                <a:latin typeface="Arial" panose="020B0604020202020204" pitchFamily="34" charset="0"/>
                <a:cs typeface="Arial" panose="020B0604020202020204" pitchFamily="34" charset="0"/>
              </a:rPr>
              <a:t>Diabetic Medicine</a:t>
            </a:r>
            <a:r>
              <a:rPr lang="en-GB" sz="1100" dirty="0">
                <a:latin typeface="Arial" panose="020B0604020202020204" pitchFamily="34" charset="0"/>
                <a:cs typeface="Arial" panose="020B0604020202020204" pitchFamily="34" charset="0"/>
              </a:rPr>
              <a:t>, 37(6), pp. 953–962. Available at: </a:t>
            </a:r>
            <a:r>
              <a:rPr lang="en-GB" sz="1100" u="sng" dirty="0">
                <a:latin typeface="Arial" panose="020B0604020202020204" pitchFamily="34" charset="0"/>
                <a:cs typeface="Arial" panose="020B0604020202020204" pitchFamily="34" charset="0"/>
                <a:hlinkClick r:id="rId2"/>
              </a:rPr>
              <a:t>https://doi.org/10.1111/dme.14066</a:t>
            </a:r>
            <a:r>
              <a:rPr lang="en-GB" sz="1100" dirty="0">
                <a:latin typeface="Arial" panose="020B0604020202020204" pitchFamily="34" charset="0"/>
                <a:cs typeface="Arial" panose="020B0604020202020204" pitchFamily="34" charset="0"/>
              </a:rPr>
              <a:t>. </a:t>
            </a:r>
          </a:p>
          <a:p>
            <a:pPr>
              <a:lnSpc>
                <a:spcPct val="150000"/>
              </a:lnSpc>
            </a:pPr>
            <a:r>
              <a:rPr lang="nl-NL" sz="1100" dirty="0">
                <a:latin typeface="Arial" panose="020B0604020202020204" pitchFamily="34" charset="0"/>
                <a:cs typeface="Arial" panose="020B0604020202020204" pitchFamily="34" charset="0"/>
              </a:rPr>
              <a:t>Rodbard, H.W. </a:t>
            </a:r>
            <a:r>
              <a:rPr lang="nl-NL" sz="1100" i="1" dirty="0">
                <a:latin typeface="Arial" panose="020B0604020202020204" pitchFamily="34" charset="0"/>
                <a:cs typeface="Arial" panose="020B0604020202020204" pitchFamily="34" charset="0"/>
              </a:rPr>
              <a:t>et al.</a:t>
            </a:r>
            <a:r>
              <a:rPr lang="nl-NL" sz="1100"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(2024) “Practical strategies to manage obesity in type 2 diabetes,” </a:t>
            </a:r>
            <a:r>
              <a:rPr lang="en-GB" sz="1100" i="1" dirty="0">
                <a:latin typeface="Arial" panose="020B0604020202020204" pitchFamily="34" charset="0"/>
                <a:cs typeface="Arial" panose="020B0604020202020204" pitchFamily="34" charset="0"/>
              </a:rPr>
              <a:t>Diabetes, obesity &amp; metabolism</a:t>
            </a:r>
            <a:r>
              <a:rPr lang="en-GB" sz="1100" dirty="0">
                <a:latin typeface="Arial" panose="020B0604020202020204" pitchFamily="34" charset="0"/>
                <a:cs typeface="Arial" panose="020B0604020202020204" pitchFamily="34" charset="0"/>
              </a:rPr>
              <a:t>, 26(6), pp. 2029–2045. Available at: </a:t>
            </a:r>
            <a:r>
              <a:rPr lang="en-GB" sz="1100" u="sng" dirty="0">
                <a:latin typeface="Arial" panose="020B0604020202020204" pitchFamily="34" charset="0"/>
                <a:cs typeface="Arial" panose="020B0604020202020204" pitchFamily="34" charset="0"/>
                <a:hlinkClick r:id="rId3"/>
              </a:rPr>
              <a:t>https://doi.org/10.1111/dom.15556</a:t>
            </a:r>
            <a:r>
              <a:rPr lang="en-GB" sz="1100" dirty="0">
                <a:latin typeface="Arial" panose="020B0604020202020204" pitchFamily="34" charset="0"/>
                <a:cs typeface="Arial" panose="020B0604020202020204" pitchFamily="34" charset="0"/>
              </a:rPr>
              <a:t>. </a:t>
            </a:r>
          </a:p>
          <a:p>
            <a:pPr>
              <a:lnSpc>
                <a:spcPct val="150000"/>
              </a:lnSpc>
            </a:pPr>
            <a:r>
              <a:rPr lang="en-GB" sz="1100" dirty="0">
                <a:latin typeface="Arial" panose="020B0604020202020204" pitchFamily="34" charset="0"/>
                <a:cs typeface="Arial" panose="020B0604020202020204" pitchFamily="34" charset="0"/>
              </a:rPr>
              <a:t>Sargeant, J.A. </a:t>
            </a:r>
            <a:r>
              <a:rPr lang="en-GB" sz="1100" i="1" dirty="0">
                <a:latin typeface="Arial" panose="020B0604020202020204" pitchFamily="34" charset="0"/>
                <a:cs typeface="Arial" panose="020B0604020202020204" pitchFamily="34" charset="0"/>
              </a:rPr>
              <a:t>et al.</a:t>
            </a:r>
            <a:r>
              <a:rPr lang="en-GB" sz="1100" dirty="0">
                <a:latin typeface="Arial" panose="020B0604020202020204" pitchFamily="34" charset="0"/>
                <a:cs typeface="Arial" panose="020B0604020202020204" pitchFamily="34" charset="0"/>
              </a:rPr>
              <a:t> (2020) “Adults with early-onset type 2 diabetes (aged 18–39 years) are severely underrepresented in diabetes clinical research trials,” </a:t>
            </a:r>
            <a:r>
              <a:rPr lang="en-GB" sz="1100" i="1" dirty="0" err="1">
                <a:latin typeface="Arial" panose="020B0604020202020204" pitchFamily="34" charset="0"/>
                <a:cs typeface="Arial" panose="020B0604020202020204" pitchFamily="34" charset="0"/>
              </a:rPr>
              <a:t>Diabetologia</a:t>
            </a:r>
            <a:r>
              <a:rPr lang="en-GB" sz="1100" dirty="0">
                <a:latin typeface="Arial" panose="020B0604020202020204" pitchFamily="34" charset="0"/>
                <a:cs typeface="Arial" panose="020B0604020202020204" pitchFamily="34" charset="0"/>
              </a:rPr>
              <a:t>, 63(8), pp. 1516–1520. Available at: </a:t>
            </a:r>
            <a:r>
              <a:rPr lang="en-GB" sz="1100" u="sng" dirty="0">
                <a:latin typeface="Arial" panose="020B0604020202020204" pitchFamily="34" charset="0"/>
                <a:cs typeface="Arial" panose="020B0604020202020204" pitchFamily="34" charset="0"/>
                <a:hlinkClick r:id="rId4"/>
              </a:rPr>
              <a:t>https://doi.org/10.1007/s00125-020-05174-9</a:t>
            </a:r>
            <a:r>
              <a:rPr lang="en-GB" sz="1100" dirty="0">
                <a:latin typeface="Arial" panose="020B0604020202020204" pitchFamily="34" charset="0"/>
                <a:cs typeface="Arial" panose="020B0604020202020204" pitchFamily="34" charset="0"/>
              </a:rPr>
              <a:t>.</a:t>
            </a:r>
          </a:p>
          <a:p>
            <a:pPr>
              <a:lnSpc>
                <a:spcPct val="150000"/>
              </a:lnSpc>
            </a:pPr>
            <a:r>
              <a:rPr lang="en-GB" sz="1100" dirty="0">
                <a:latin typeface="Arial" panose="020B0604020202020204" pitchFamily="34" charset="0"/>
                <a:cs typeface="Arial" panose="020B0604020202020204" pitchFamily="34" charset="0"/>
              </a:rPr>
              <a:t>Song, Z. </a:t>
            </a:r>
            <a:r>
              <a:rPr lang="en-GB" sz="1100" i="1" dirty="0">
                <a:latin typeface="Arial" panose="020B0604020202020204" pitchFamily="34" charset="0"/>
                <a:cs typeface="Arial" panose="020B0604020202020204" pitchFamily="34" charset="0"/>
              </a:rPr>
              <a:t>et al.</a:t>
            </a:r>
            <a:r>
              <a:rPr lang="en-GB" sz="1100" dirty="0">
                <a:latin typeface="Arial" panose="020B0604020202020204" pitchFamily="34" charset="0"/>
                <a:cs typeface="Arial" panose="020B0604020202020204" pitchFamily="34" charset="0"/>
              </a:rPr>
              <a:t> (2021) “Association of healthy lifestyle including a healthy sleep pattern with incident type 2 diabetes mellitus among individuals with hypertension,” </a:t>
            </a:r>
            <a:r>
              <a:rPr lang="en-GB" sz="1100" i="1" dirty="0">
                <a:latin typeface="Arial" panose="020B0604020202020204" pitchFamily="34" charset="0"/>
                <a:cs typeface="Arial" panose="020B0604020202020204" pitchFamily="34" charset="0"/>
              </a:rPr>
              <a:t>Cardiovascular Diabetology</a:t>
            </a:r>
            <a:r>
              <a:rPr lang="en-GB" sz="1100" dirty="0">
                <a:latin typeface="Arial" panose="020B0604020202020204" pitchFamily="34" charset="0"/>
                <a:cs typeface="Arial" panose="020B0604020202020204" pitchFamily="34" charset="0"/>
              </a:rPr>
              <a:t>, 20(1). Available at: </a:t>
            </a:r>
            <a:r>
              <a:rPr lang="en-GB" sz="1100" u="sng" dirty="0">
                <a:latin typeface="Arial" panose="020B0604020202020204" pitchFamily="34" charset="0"/>
                <a:cs typeface="Arial" panose="020B0604020202020204" pitchFamily="34" charset="0"/>
                <a:hlinkClick r:id="rId5"/>
              </a:rPr>
              <a:t>https://doi.org/10.1186/s12933-021-01434-z</a:t>
            </a:r>
            <a:r>
              <a:rPr lang="en-GB" sz="1100" dirty="0">
                <a:latin typeface="Arial" panose="020B0604020202020204" pitchFamily="34" charset="0"/>
                <a:cs typeface="Arial" panose="020B0604020202020204" pitchFamily="34" charset="0"/>
              </a:rPr>
              <a:t>. </a:t>
            </a:r>
          </a:p>
          <a:p>
            <a:pPr>
              <a:lnSpc>
                <a:spcPct val="150000"/>
              </a:lnSpc>
            </a:pPr>
            <a:r>
              <a:rPr lang="nl-NL" sz="1100" dirty="0">
                <a:latin typeface="Arial" panose="020B0604020202020204" pitchFamily="34" charset="0"/>
                <a:cs typeface="Arial" panose="020B0604020202020204" pitchFamily="34" charset="0"/>
              </a:rPr>
              <a:t>Sørensen, M., Groven, et al. </a:t>
            </a:r>
            <a:r>
              <a:rPr lang="en-GB" sz="1100" dirty="0">
                <a:latin typeface="Arial" panose="020B0604020202020204" pitchFamily="34" charset="0"/>
                <a:cs typeface="Arial" panose="020B0604020202020204" pitchFamily="34" charset="0"/>
              </a:rPr>
              <a:t>(2020) ‘The roles of healthcare professionals in diabetes care: a qualitative study in Norwegian general practice’, </a:t>
            </a:r>
            <a:r>
              <a:rPr lang="en-GB" sz="1100" i="1" dirty="0">
                <a:latin typeface="Arial" panose="020B0604020202020204" pitchFamily="34" charset="0"/>
                <a:cs typeface="Arial" panose="020B0604020202020204" pitchFamily="34" charset="0"/>
              </a:rPr>
              <a:t>Scandinavian Journal of Primary Health Care</a:t>
            </a:r>
            <a:r>
              <a:rPr lang="en-GB" sz="1100" dirty="0">
                <a:latin typeface="Arial" panose="020B0604020202020204" pitchFamily="34" charset="0"/>
                <a:cs typeface="Arial" panose="020B0604020202020204" pitchFamily="34" charset="0"/>
              </a:rPr>
              <a:t>, 38(1), pp. 12–23. </a:t>
            </a:r>
            <a:r>
              <a:rPr lang="en-GB" sz="1100" dirty="0" err="1">
                <a:latin typeface="Arial" panose="020B0604020202020204" pitchFamily="34" charset="0"/>
                <a:cs typeface="Arial" panose="020B0604020202020204" pitchFamily="34" charset="0"/>
              </a:rPr>
              <a:t>doi</a:t>
            </a:r>
            <a:r>
              <a:rPr lang="en-GB" sz="1100" dirty="0">
                <a:latin typeface="Arial" panose="020B0604020202020204" pitchFamily="34" charset="0"/>
                <a:cs typeface="Arial" panose="020B0604020202020204" pitchFamily="34" charset="0"/>
              </a:rPr>
              <a:t>: 10.1080/02813432.2020.1714145.   </a:t>
            </a:r>
          </a:p>
          <a:p>
            <a:pPr>
              <a:lnSpc>
                <a:spcPct val="150000"/>
              </a:lnSpc>
            </a:pPr>
            <a:r>
              <a:rPr lang="en-GB" sz="1100" dirty="0">
                <a:latin typeface="Arial" panose="020B0604020202020204" pitchFamily="34" charset="0"/>
                <a:cs typeface="Arial" panose="020B0604020202020204" pitchFamily="34" charset="0"/>
              </a:rPr>
              <a:t>Sorensen, M., Groven, K.S., Gjelsvik, B., </a:t>
            </a:r>
            <a:r>
              <a:rPr lang="en-GB" sz="1100" dirty="0" err="1">
                <a:latin typeface="Arial" panose="020B0604020202020204" pitchFamily="34" charset="0"/>
                <a:cs typeface="Arial" panose="020B0604020202020204" pitchFamily="34" charset="0"/>
              </a:rPr>
              <a:t>Almendingen</a:t>
            </a:r>
            <a:r>
              <a:rPr lang="en-GB" sz="1100" dirty="0">
                <a:latin typeface="Arial" panose="020B0604020202020204" pitchFamily="34" charset="0"/>
                <a:cs typeface="Arial" panose="020B0604020202020204" pitchFamily="34" charset="0"/>
              </a:rPr>
              <a:t>, K. and </a:t>
            </a:r>
            <a:r>
              <a:rPr lang="en-GB" sz="1100" dirty="0" err="1">
                <a:latin typeface="Arial" panose="020B0604020202020204" pitchFamily="34" charset="0"/>
                <a:cs typeface="Arial" panose="020B0604020202020204" pitchFamily="34" charset="0"/>
              </a:rPr>
              <a:t>Garnweidner</a:t>
            </a:r>
            <a:r>
              <a:rPr lang="en-GB" sz="1100" dirty="0">
                <a:latin typeface="Arial" panose="020B0604020202020204" pitchFamily="34" charset="0"/>
                <a:cs typeface="Arial" panose="020B0604020202020204" pitchFamily="34" charset="0"/>
              </a:rPr>
              <a:t>-Holme, L. (2020) ‘The roles of healthcare professionals in diabetes care: a qualitative study in Norwegian general practice’, </a:t>
            </a:r>
            <a:r>
              <a:rPr lang="en-GB" sz="1100" i="1" dirty="0">
                <a:latin typeface="Arial" panose="020B0604020202020204" pitchFamily="34" charset="0"/>
                <a:cs typeface="Arial" panose="020B0604020202020204" pitchFamily="34" charset="0"/>
              </a:rPr>
              <a:t>Scandinavian Journal of Primary Health Care</a:t>
            </a:r>
            <a:r>
              <a:rPr lang="en-GB" sz="1100" dirty="0">
                <a:latin typeface="Arial" panose="020B0604020202020204" pitchFamily="34" charset="0"/>
                <a:cs typeface="Arial" panose="020B0604020202020204" pitchFamily="34" charset="0"/>
              </a:rPr>
              <a:t>, 38(1), pp. 12–23. </a:t>
            </a:r>
            <a:r>
              <a:rPr lang="en-GB" sz="1100" dirty="0" err="1">
                <a:latin typeface="Arial" panose="020B0604020202020204" pitchFamily="34" charset="0"/>
                <a:cs typeface="Arial" panose="020B0604020202020204" pitchFamily="34" charset="0"/>
              </a:rPr>
              <a:t>doi</a:t>
            </a:r>
            <a:r>
              <a:rPr lang="en-GB" sz="1100" dirty="0">
                <a:latin typeface="Arial" panose="020B0604020202020204" pitchFamily="34" charset="0"/>
                <a:cs typeface="Arial" panose="020B0604020202020204" pitchFamily="34" charset="0"/>
              </a:rPr>
              <a:t>: 10.1080/02813432.2020.1714145.</a:t>
            </a:r>
          </a:p>
          <a:p>
            <a:pPr>
              <a:lnSpc>
                <a:spcPct val="150000"/>
              </a:lnSpc>
            </a:pPr>
            <a:r>
              <a:rPr lang="en-GB" sz="1100" dirty="0">
                <a:latin typeface="Arial" panose="020B0604020202020204" pitchFamily="34" charset="0"/>
                <a:cs typeface="Arial" panose="020B0604020202020204" pitchFamily="34" charset="0"/>
              </a:rPr>
              <a:t>Spencer, E. </a:t>
            </a:r>
            <a:r>
              <a:rPr lang="en-GB" sz="1100" i="1" dirty="0">
                <a:latin typeface="Arial" panose="020B0604020202020204" pitchFamily="34" charset="0"/>
                <a:cs typeface="Arial" panose="020B0604020202020204" pitchFamily="34" charset="0"/>
              </a:rPr>
              <a:t>et al.</a:t>
            </a:r>
            <a:r>
              <a:rPr lang="en-GB" sz="1100" dirty="0">
                <a:latin typeface="Arial" panose="020B0604020202020204" pitchFamily="34" charset="0"/>
                <a:cs typeface="Arial" panose="020B0604020202020204" pitchFamily="34" charset="0"/>
              </a:rPr>
              <a:t> (2024) “Access to personalised dementia care planning in primary care: a mixed methods evaluation of the </a:t>
            </a:r>
            <a:r>
              <a:rPr lang="en-GB" sz="1100" dirty="0" err="1">
                <a:latin typeface="Arial" panose="020B0604020202020204" pitchFamily="34" charset="0"/>
                <a:cs typeface="Arial" panose="020B0604020202020204" pitchFamily="34" charset="0"/>
              </a:rPr>
              <a:t>PriDem</a:t>
            </a:r>
            <a:r>
              <a:rPr lang="en-GB" sz="1100" dirty="0">
                <a:latin typeface="Arial" panose="020B0604020202020204" pitchFamily="34" charset="0"/>
                <a:cs typeface="Arial" panose="020B0604020202020204" pitchFamily="34" charset="0"/>
              </a:rPr>
              <a:t> intervention,” </a:t>
            </a:r>
            <a:r>
              <a:rPr lang="en-GB" sz="1100" i="1" dirty="0">
                <a:latin typeface="Arial" panose="020B0604020202020204" pitchFamily="34" charset="0"/>
                <a:cs typeface="Arial" panose="020B0604020202020204" pitchFamily="34" charset="0"/>
              </a:rPr>
              <a:t>BMJ Open</a:t>
            </a:r>
            <a:r>
              <a:rPr lang="en-GB" sz="1100" dirty="0">
                <a:latin typeface="Arial" panose="020B0604020202020204" pitchFamily="34" charset="0"/>
                <a:cs typeface="Arial" panose="020B0604020202020204" pitchFamily="34" charset="0"/>
              </a:rPr>
              <a:t>, 14(7), p. e082083. Available at: </a:t>
            </a:r>
            <a:r>
              <a:rPr lang="en-GB" sz="1100" u="sng" dirty="0">
                <a:latin typeface="Arial" panose="020B0604020202020204" pitchFamily="34" charset="0"/>
                <a:cs typeface="Arial" panose="020B0604020202020204" pitchFamily="34" charset="0"/>
                <a:hlinkClick r:id="rId6"/>
              </a:rPr>
              <a:t>https://doi.org/10.1136/bmjopen-2023-082083</a:t>
            </a:r>
            <a:r>
              <a:rPr lang="en-GB" sz="1100" dirty="0">
                <a:latin typeface="Arial" panose="020B0604020202020204" pitchFamily="34" charset="0"/>
                <a:cs typeface="Arial" panose="020B0604020202020204" pitchFamily="34" charset="0"/>
              </a:rPr>
              <a:t>.</a:t>
            </a:r>
          </a:p>
          <a:p>
            <a:pPr>
              <a:lnSpc>
                <a:spcPct val="150000"/>
              </a:lnSpc>
            </a:pPr>
            <a:r>
              <a:rPr lang="en-GB" sz="1100" dirty="0">
                <a:latin typeface="Arial" panose="020B0604020202020204" pitchFamily="34" charset="0"/>
                <a:cs typeface="Arial" panose="020B0604020202020204" pitchFamily="34" charset="0"/>
              </a:rPr>
              <a:t>Stedman, M. </a:t>
            </a:r>
            <a:r>
              <a:rPr lang="en-GB" sz="1100" i="1" dirty="0">
                <a:latin typeface="Arial" panose="020B0604020202020204" pitchFamily="34" charset="0"/>
                <a:cs typeface="Arial" panose="020B0604020202020204" pitchFamily="34" charset="0"/>
              </a:rPr>
              <a:t>et al.</a:t>
            </a:r>
            <a:r>
              <a:rPr lang="en-GB" sz="1100" dirty="0">
                <a:latin typeface="Arial" panose="020B0604020202020204" pitchFamily="34" charset="0"/>
                <a:cs typeface="Arial" panose="020B0604020202020204" pitchFamily="34" charset="0"/>
              </a:rPr>
              <a:t> (2023) “Diabetes foot complications and standardised mortality rate in type 2 diabetes,” </a:t>
            </a:r>
            <a:r>
              <a:rPr lang="en-GB" sz="1100" i="1" dirty="0">
                <a:latin typeface="Arial" panose="020B0604020202020204" pitchFamily="34" charset="0"/>
                <a:cs typeface="Arial" panose="020B0604020202020204" pitchFamily="34" charset="0"/>
              </a:rPr>
              <a:t>Diabetes, obesity &amp; metabolism</a:t>
            </a:r>
            <a:r>
              <a:rPr lang="en-GB" sz="1100" dirty="0">
                <a:latin typeface="Arial" panose="020B0604020202020204" pitchFamily="34" charset="0"/>
                <a:cs typeface="Arial" panose="020B0604020202020204" pitchFamily="34" charset="0"/>
              </a:rPr>
              <a:t>, 25(12), pp. 3662–3670. Available at: </a:t>
            </a:r>
            <a:r>
              <a:rPr lang="en-GB" sz="1100" u="sng" dirty="0">
                <a:latin typeface="Arial" panose="020B0604020202020204" pitchFamily="34" charset="0"/>
                <a:cs typeface="Arial" panose="020B0604020202020204" pitchFamily="34" charset="0"/>
                <a:hlinkClick r:id="rId7"/>
              </a:rPr>
              <a:t>https://doi.org/10.1111/dom.15260</a:t>
            </a:r>
            <a:r>
              <a:rPr lang="en-GB" sz="1100" dirty="0">
                <a:latin typeface="Arial" panose="020B0604020202020204" pitchFamily="34" charset="0"/>
                <a:cs typeface="Arial" panose="020B0604020202020204" pitchFamily="34" charset="0"/>
              </a:rPr>
              <a:t>. </a:t>
            </a:r>
          </a:p>
          <a:p>
            <a:pPr>
              <a:lnSpc>
                <a:spcPct val="150000"/>
              </a:lnSpc>
            </a:pPr>
            <a:r>
              <a:rPr lang="en-GB" sz="1100" dirty="0">
                <a:latin typeface="Arial" panose="020B0604020202020204" pitchFamily="34" charset="0"/>
                <a:cs typeface="Arial" panose="020B0604020202020204" pitchFamily="34" charset="0"/>
              </a:rPr>
              <a:t>Tahir, W. </a:t>
            </a:r>
            <a:r>
              <a:rPr lang="en-GB" sz="1100" i="1" dirty="0">
                <a:latin typeface="Arial" panose="020B0604020202020204" pitchFamily="34" charset="0"/>
                <a:cs typeface="Arial" panose="020B0604020202020204" pitchFamily="34" charset="0"/>
              </a:rPr>
              <a:t>et al.</a:t>
            </a:r>
            <a:r>
              <a:rPr lang="en-GB" sz="1100" dirty="0">
                <a:latin typeface="Arial" panose="020B0604020202020204" pitchFamily="34" charset="0"/>
                <a:cs typeface="Arial" panose="020B0604020202020204" pitchFamily="34" charset="0"/>
              </a:rPr>
              <a:t> (2025) “Expert consensus on solutions to improve implementation of NICE type 2 diabetes guideline (NG28) by health systems in England: a Delphi panel by the INNOVATE-28 Working Group,” </a:t>
            </a:r>
            <a:r>
              <a:rPr lang="en-GB" sz="1100" i="1" dirty="0">
                <a:latin typeface="Arial" panose="020B0604020202020204" pitchFamily="34" charset="0"/>
                <a:cs typeface="Arial" panose="020B0604020202020204" pitchFamily="34" charset="0"/>
              </a:rPr>
              <a:t>BMJ Open</a:t>
            </a:r>
            <a:r>
              <a:rPr lang="en-GB" sz="1100" dirty="0">
                <a:latin typeface="Arial" panose="020B0604020202020204" pitchFamily="34" charset="0"/>
                <a:cs typeface="Arial" panose="020B0604020202020204" pitchFamily="34" charset="0"/>
              </a:rPr>
              <a:t>, 15(6), p. e093955. Available at: </a:t>
            </a:r>
            <a:r>
              <a:rPr lang="en-GB" sz="1100" u="sng" dirty="0">
                <a:latin typeface="Arial" panose="020B0604020202020204" pitchFamily="34" charset="0"/>
                <a:cs typeface="Arial" panose="020B0604020202020204" pitchFamily="34" charset="0"/>
                <a:hlinkClick r:id="rId8"/>
              </a:rPr>
              <a:t>https://doi.org/10.1136/bmjopen-2024-093955</a:t>
            </a:r>
            <a:r>
              <a:rPr lang="en-GB" sz="1100" dirty="0">
                <a:latin typeface="Arial" panose="020B0604020202020204" pitchFamily="34" charset="0"/>
                <a:cs typeface="Arial" panose="020B0604020202020204" pitchFamily="34" charset="0"/>
              </a:rPr>
              <a:t>.</a:t>
            </a:r>
          </a:p>
          <a:p>
            <a:pPr>
              <a:lnSpc>
                <a:spcPct val="150000"/>
              </a:lnSpc>
            </a:pPr>
            <a:r>
              <a:rPr lang="en-GB" sz="1100" dirty="0" err="1">
                <a:latin typeface="Arial" panose="020B0604020202020204" pitchFamily="34" charset="0"/>
                <a:cs typeface="Arial" panose="020B0604020202020204" pitchFamily="34" charset="0"/>
              </a:rPr>
              <a:t>Termannsen</a:t>
            </a:r>
            <a:r>
              <a:rPr lang="en-GB" sz="1100" dirty="0">
                <a:latin typeface="Arial" panose="020B0604020202020204" pitchFamily="34" charset="0"/>
                <a:cs typeface="Arial" panose="020B0604020202020204" pitchFamily="34" charset="0"/>
              </a:rPr>
              <a:t>, A. </a:t>
            </a:r>
            <a:r>
              <a:rPr lang="en-GB" sz="1100" i="1" dirty="0">
                <a:latin typeface="Arial" panose="020B0604020202020204" pitchFamily="34" charset="0"/>
                <a:cs typeface="Arial" panose="020B0604020202020204" pitchFamily="34" charset="0"/>
              </a:rPr>
              <a:t>et al.</a:t>
            </a:r>
            <a:r>
              <a:rPr lang="en-GB" sz="1100" dirty="0">
                <a:latin typeface="Arial" panose="020B0604020202020204" pitchFamily="34" charset="0"/>
                <a:cs typeface="Arial" panose="020B0604020202020204" pitchFamily="34" charset="0"/>
              </a:rPr>
              <a:t> (2025) “Protocol for a 1‐year randomised, controlled, parallel group, open‐label trial on the effects and feasibility of time‐restricted eating in individuals with type 2 diabetes‐ The </a:t>
            </a:r>
            <a:r>
              <a:rPr lang="en-GB" sz="1100" dirty="0" err="1">
                <a:latin typeface="Arial" panose="020B0604020202020204" pitchFamily="34" charset="0"/>
                <a:cs typeface="Arial" panose="020B0604020202020204" pitchFamily="34" charset="0"/>
              </a:rPr>
              <a:t>REStricted</a:t>
            </a:r>
            <a:r>
              <a:rPr lang="en-GB" sz="1100" dirty="0">
                <a:latin typeface="Arial" panose="020B0604020202020204" pitchFamily="34" charset="0"/>
                <a:cs typeface="Arial" panose="020B0604020202020204" pitchFamily="34" charset="0"/>
              </a:rPr>
              <a:t> Eating Time in the treatment of type 2 diabetes (RESET2) trial,” </a:t>
            </a:r>
            <a:r>
              <a:rPr lang="en-GB" sz="1100" i="1" dirty="0">
                <a:latin typeface="Arial" panose="020B0604020202020204" pitchFamily="34" charset="0"/>
                <a:cs typeface="Arial" panose="020B0604020202020204" pitchFamily="34" charset="0"/>
              </a:rPr>
              <a:t>Diabetic medicine</a:t>
            </a:r>
            <a:r>
              <a:rPr lang="en-GB" sz="1100" dirty="0">
                <a:latin typeface="Arial" panose="020B0604020202020204" pitchFamily="34" charset="0"/>
                <a:cs typeface="Arial" panose="020B0604020202020204" pitchFamily="34" charset="0"/>
              </a:rPr>
              <a:t>, 42(5), pp. e15506-n/a. Available at: </a:t>
            </a:r>
            <a:r>
              <a:rPr lang="en-GB" sz="1100" u="sng" dirty="0">
                <a:latin typeface="Arial" panose="020B0604020202020204" pitchFamily="34" charset="0"/>
                <a:cs typeface="Arial" panose="020B0604020202020204" pitchFamily="34" charset="0"/>
                <a:hlinkClick r:id="rId9"/>
              </a:rPr>
              <a:t>https://doi.org/10.1111/dme.15506</a:t>
            </a:r>
            <a:r>
              <a:rPr lang="en-GB" sz="1100" dirty="0">
                <a:latin typeface="Arial" panose="020B0604020202020204" pitchFamily="34" charset="0"/>
                <a:cs typeface="Arial" panose="020B0604020202020204" pitchFamily="34" charset="0"/>
              </a:rPr>
              <a:t>. </a:t>
            </a:r>
          </a:p>
          <a:p>
            <a:pPr>
              <a:lnSpc>
                <a:spcPct val="150000"/>
              </a:lnSpc>
            </a:pPr>
            <a:r>
              <a:rPr lang="nl-NL" sz="1100" dirty="0">
                <a:latin typeface="Arial" panose="020B0604020202020204" pitchFamily="34" charset="0"/>
                <a:cs typeface="Arial" panose="020B0604020202020204" pitchFamily="34" charset="0"/>
              </a:rPr>
              <a:t> Vries, S.A.G. et al. </a:t>
            </a:r>
            <a:r>
              <a:rPr lang="en-GB" sz="1100" dirty="0">
                <a:latin typeface="Arial" panose="020B0604020202020204" pitchFamily="34" charset="0"/>
                <a:cs typeface="Arial" panose="020B0604020202020204" pitchFamily="34" charset="0"/>
              </a:rPr>
              <a:t>(2023) “Use of hospital care among Dutch diabetes patients,” </a:t>
            </a:r>
            <a:r>
              <a:rPr lang="en-GB" sz="1100" i="1" dirty="0">
                <a:latin typeface="Arial" panose="020B0604020202020204" pitchFamily="34" charset="0"/>
                <a:cs typeface="Arial" panose="020B0604020202020204" pitchFamily="34" charset="0"/>
              </a:rPr>
              <a:t>Diabetes, obesity &amp; metabolism</a:t>
            </a:r>
            <a:r>
              <a:rPr lang="en-GB" sz="1100" dirty="0">
                <a:latin typeface="Arial" panose="020B0604020202020204" pitchFamily="34" charset="0"/>
                <a:cs typeface="Arial" panose="020B0604020202020204" pitchFamily="34" charset="0"/>
              </a:rPr>
              <a:t>, 25(8), pp. 2268–2278. Available at: </a:t>
            </a:r>
            <a:r>
              <a:rPr lang="en-GB" sz="1100" u="sng" dirty="0">
                <a:latin typeface="Arial" panose="020B0604020202020204" pitchFamily="34" charset="0"/>
                <a:cs typeface="Arial" panose="020B0604020202020204" pitchFamily="34" charset="0"/>
                <a:hlinkClick r:id="rId10"/>
              </a:rPr>
              <a:t>https://doi.org/10.1111/dom.15105</a:t>
            </a:r>
            <a:endParaRPr lang="en-GB" sz="1100" dirty="0">
              <a:latin typeface="Arial" panose="020B0604020202020204" pitchFamily="34" charset="0"/>
              <a:cs typeface="Arial" panose="020B0604020202020204" pitchFamily="34" charset="0"/>
            </a:endParaRPr>
          </a:p>
          <a:p>
            <a:pPr>
              <a:lnSpc>
                <a:spcPct val="150000"/>
              </a:lnSpc>
            </a:pPr>
            <a:r>
              <a:rPr lang="en-GB" sz="1100" dirty="0">
                <a:latin typeface="Arial" panose="020B0604020202020204" pitchFamily="34" charset="0"/>
                <a:cs typeface="Arial" panose="020B0604020202020204" pitchFamily="34" charset="0"/>
              </a:rPr>
              <a:t>Wang, Y. </a:t>
            </a:r>
            <a:r>
              <a:rPr lang="en-GB" sz="1100" i="1" dirty="0">
                <a:latin typeface="Arial" panose="020B0604020202020204" pitchFamily="34" charset="0"/>
                <a:cs typeface="Arial" panose="020B0604020202020204" pitchFamily="34" charset="0"/>
              </a:rPr>
              <a:t>et al.</a:t>
            </a:r>
            <a:r>
              <a:rPr lang="en-GB" sz="1100" dirty="0">
                <a:latin typeface="Arial" panose="020B0604020202020204" pitchFamily="34" charset="0"/>
                <a:cs typeface="Arial" panose="020B0604020202020204" pitchFamily="34" charset="0"/>
              </a:rPr>
              <a:t> (2026) “Superiority of 1 h plasma glucose vs fasting plasma glucose, 2 h plasma glucose and HbA1c for the diagnosis of type 2 diabetes,” </a:t>
            </a:r>
            <a:r>
              <a:rPr lang="en-GB" sz="1100" i="1" dirty="0" err="1">
                <a:latin typeface="Arial" panose="020B0604020202020204" pitchFamily="34" charset="0"/>
                <a:cs typeface="Arial" panose="020B0604020202020204" pitchFamily="34" charset="0"/>
              </a:rPr>
              <a:t>Diabetologia</a:t>
            </a:r>
            <a:r>
              <a:rPr lang="en-GB" sz="1100" dirty="0">
                <a:latin typeface="Arial" panose="020B0604020202020204" pitchFamily="34" charset="0"/>
                <a:cs typeface="Arial" panose="020B0604020202020204" pitchFamily="34" charset="0"/>
              </a:rPr>
              <a:t>, 69(4), pp. 911–916. Available at: </a:t>
            </a:r>
            <a:r>
              <a:rPr lang="en-GB" sz="1100" u="sng" dirty="0">
                <a:latin typeface="Arial" panose="020B0604020202020204" pitchFamily="34" charset="0"/>
                <a:cs typeface="Arial" panose="020B0604020202020204" pitchFamily="34" charset="0"/>
                <a:hlinkClick r:id="rId11"/>
              </a:rPr>
              <a:t>https://doi.org/10.1007/s00125-025-06632-y</a:t>
            </a:r>
            <a:r>
              <a:rPr lang="en-GB" sz="1100" dirty="0">
                <a:latin typeface="Arial" panose="020B0604020202020204" pitchFamily="34" charset="0"/>
                <a:cs typeface="Arial" panose="020B0604020202020204" pitchFamily="34" charset="0"/>
              </a:rPr>
              <a:t>.</a:t>
            </a:r>
          </a:p>
          <a:p>
            <a:pPr>
              <a:lnSpc>
                <a:spcPct val="150000"/>
              </a:lnSpc>
            </a:pPr>
            <a:endParaRPr lang="en-GB" sz="1100"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1376264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57D0476-D815-E0A1-14F0-21873E286B20}"/>
              </a:ext>
            </a:extLst>
          </p:cNvPr>
          <p:cNvSpPr txBox="1"/>
          <p:nvPr/>
        </p:nvSpPr>
        <p:spPr>
          <a:xfrm>
            <a:off x="111318" y="1"/>
            <a:ext cx="12080682" cy="4939814"/>
          </a:xfrm>
          <a:prstGeom prst="rect">
            <a:avLst/>
          </a:prstGeom>
          <a:noFill/>
        </p:spPr>
        <p:txBody>
          <a:bodyPr wrap="square" rtlCol="0">
            <a:spAutoFit/>
          </a:bodyPr>
          <a:lstStyle/>
          <a:p>
            <a:pPr>
              <a:lnSpc>
                <a:spcPct val="150000"/>
              </a:lnSpc>
            </a:pPr>
            <a:r>
              <a:rPr lang="en-GB" sz="1100" dirty="0">
                <a:latin typeface="Arial" panose="020B0604020202020204" pitchFamily="34" charset="0"/>
                <a:cs typeface="Arial" panose="020B0604020202020204" pitchFamily="34" charset="0"/>
              </a:rPr>
              <a:t>Wang, Y. </a:t>
            </a:r>
            <a:r>
              <a:rPr lang="en-GB" sz="1100" i="1" dirty="0">
                <a:latin typeface="Arial" panose="020B0604020202020204" pitchFamily="34" charset="0"/>
                <a:cs typeface="Arial" panose="020B0604020202020204" pitchFamily="34" charset="0"/>
              </a:rPr>
              <a:t>et al.</a:t>
            </a:r>
            <a:r>
              <a:rPr lang="en-GB" sz="1100" dirty="0">
                <a:latin typeface="Arial" panose="020B0604020202020204" pitchFamily="34" charset="0"/>
                <a:cs typeface="Arial" panose="020B0604020202020204" pitchFamily="34" charset="0"/>
              </a:rPr>
              <a:t> (2026) “Superiority of 1 h plasma glucose vs fasting plasma glucose, 2 h plasma glucose and HbA1c for the diagnosis of type 2 diabetes,” </a:t>
            </a:r>
            <a:r>
              <a:rPr lang="en-GB" sz="1100" i="1" dirty="0" err="1">
                <a:latin typeface="Arial" panose="020B0604020202020204" pitchFamily="34" charset="0"/>
                <a:cs typeface="Arial" panose="020B0604020202020204" pitchFamily="34" charset="0"/>
              </a:rPr>
              <a:t>Diabetologia</a:t>
            </a:r>
            <a:r>
              <a:rPr lang="en-GB" sz="1100" dirty="0">
                <a:latin typeface="Arial" panose="020B0604020202020204" pitchFamily="34" charset="0"/>
                <a:cs typeface="Arial" panose="020B0604020202020204" pitchFamily="34" charset="0"/>
              </a:rPr>
              <a:t>, 69(4), pp. 911–916. Available at: </a:t>
            </a:r>
            <a:r>
              <a:rPr lang="en-GB" sz="1100" u="sng" dirty="0">
                <a:latin typeface="Arial" panose="020B0604020202020204" pitchFamily="34" charset="0"/>
                <a:cs typeface="Arial" panose="020B0604020202020204" pitchFamily="34" charset="0"/>
                <a:hlinkClick r:id="rId2"/>
              </a:rPr>
              <a:t>https://doi.org/10.1007/s00125-025-06632-y</a:t>
            </a:r>
            <a:r>
              <a:rPr lang="en-GB" sz="1100" dirty="0">
                <a:latin typeface="Arial" panose="020B0604020202020204" pitchFamily="34" charset="0"/>
                <a:cs typeface="Arial" panose="020B0604020202020204" pitchFamily="34" charset="0"/>
              </a:rPr>
              <a:t>.</a:t>
            </a:r>
          </a:p>
          <a:p>
            <a:pPr>
              <a:lnSpc>
                <a:spcPct val="150000"/>
              </a:lnSpc>
            </a:pPr>
            <a:r>
              <a:rPr lang="en-GB" sz="1100" dirty="0">
                <a:latin typeface="Arial" panose="020B0604020202020204" pitchFamily="34" charset="0"/>
                <a:cs typeface="Arial" panose="020B0604020202020204" pitchFamily="34" charset="0"/>
              </a:rPr>
              <a:t>Whicher, C.A., O’Neill, S. and Holt, R.I.G. (2020) “Diabetes in the UK: 2019,” </a:t>
            </a:r>
            <a:r>
              <a:rPr lang="en-GB" sz="1100" i="1" dirty="0">
                <a:latin typeface="Arial" panose="020B0604020202020204" pitchFamily="34" charset="0"/>
                <a:cs typeface="Arial" panose="020B0604020202020204" pitchFamily="34" charset="0"/>
              </a:rPr>
              <a:t>Diabetic Medicine</a:t>
            </a:r>
            <a:r>
              <a:rPr lang="en-GB" sz="1100" dirty="0">
                <a:latin typeface="Arial" panose="020B0604020202020204" pitchFamily="34" charset="0"/>
                <a:cs typeface="Arial" panose="020B0604020202020204" pitchFamily="34" charset="0"/>
              </a:rPr>
              <a:t>, 37(2), pp. 242–247. Available at: </a:t>
            </a:r>
            <a:r>
              <a:rPr lang="en-GB" sz="1100" u="sng" dirty="0">
                <a:latin typeface="Arial" panose="020B0604020202020204" pitchFamily="34" charset="0"/>
                <a:cs typeface="Arial" panose="020B0604020202020204" pitchFamily="34" charset="0"/>
                <a:hlinkClick r:id="rId3"/>
              </a:rPr>
              <a:t>https://doi.org/10.1111/dme.14225</a:t>
            </a:r>
            <a:r>
              <a:rPr lang="en-GB" sz="1100" dirty="0">
                <a:latin typeface="Arial" panose="020B0604020202020204" pitchFamily="34" charset="0"/>
                <a:cs typeface="Arial" panose="020B0604020202020204" pitchFamily="34" charset="0"/>
              </a:rPr>
              <a:t>.</a:t>
            </a:r>
          </a:p>
          <a:p>
            <a:pPr>
              <a:lnSpc>
                <a:spcPct val="150000"/>
              </a:lnSpc>
            </a:pPr>
            <a:r>
              <a:rPr lang="en-GB" sz="1100" dirty="0">
                <a:latin typeface="Arial" panose="020B0604020202020204" pitchFamily="34" charset="0"/>
                <a:cs typeface="Arial" panose="020B0604020202020204" pitchFamily="34" charset="0"/>
              </a:rPr>
              <a:t>Xue, X. et al. (2025) “Contributions of 2‐h post‐load glucose, fasting blood glucose and glycosylated haemoglobin elevations to the prevalence of diabetes and pre‐diabetes in adults: A systematic analysis of global data,” </a:t>
            </a:r>
            <a:r>
              <a:rPr lang="en-GB" sz="1100" i="1" dirty="0">
                <a:latin typeface="Arial" panose="020B0604020202020204" pitchFamily="34" charset="0"/>
                <a:cs typeface="Arial" panose="020B0604020202020204" pitchFamily="34" charset="0"/>
              </a:rPr>
              <a:t>Diabetes, obesity &amp; metabolism</a:t>
            </a:r>
            <a:r>
              <a:rPr lang="en-GB" sz="1100" dirty="0">
                <a:latin typeface="Arial" panose="020B0604020202020204" pitchFamily="34" charset="0"/>
                <a:cs typeface="Arial" panose="020B0604020202020204" pitchFamily="34" charset="0"/>
              </a:rPr>
              <a:t>, 27(12), pp. 7285–7298. Available at: </a:t>
            </a:r>
            <a:r>
              <a:rPr lang="en-GB" sz="1100" u="sng" dirty="0">
                <a:latin typeface="Arial" panose="020B0604020202020204" pitchFamily="34" charset="0"/>
                <a:cs typeface="Arial" panose="020B0604020202020204" pitchFamily="34" charset="0"/>
                <a:hlinkClick r:id="rId4"/>
              </a:rPr>
              <a:t>https://doi.org/10.1111/dom.70130</a:t>
            </a:r>
            <a:r>
              <a:rPr lang="en-GB" sz="1100" dirty="0">
                <a:latin typeface="Arial" panose="020B0604020202020204" pitchFamily="34" charset="0"/>
                <a:cs typeface="Arial" panose="020B0604020202020204" pitchFamily="34" charset="0"/>
              </a:rPr>
              <a:t>.</a:t>
            </a:r>
          </a:p>
          <a:p>
            <a:pPr>
              <a:lnSpc>
                <a:spcPct val="150000"/>
              </a:lnSpc>
            </a:pPr>
            <a:r>
              <a:rPr lang="nl-NL" sz="1100" dirty="0">
                <a:latin typeface="Arial" panose="020B0604020202020204" pitchFamily="34" charset="0"/>
                <a:cs typeface="Arial" panose="020B0604020202020204" pitchFamily="34" charset="0"/>
              </a:rPr>
              <a:t> Yepes-Cortés, C.A. et al. </a:t>
            </a:r>
            <a:r>
              <a:rPr lang="en-GB" sz="1100" dirty="0">
                <a:latin typeface="Arial" panose="020B0604020202020204" pitchFamily="34" charset="0"/>
                <a:cs typeface="Arial" panose="020B0604020202020204" pitchFamily="34" charset="0"/>
              </a:rPr>
              <a:t>(2025) “Combining GLP-1 Receptor Agonists and SGLT2 Inhibitors in Type 2 Diabetes Mellitus: A Scoping Review and Expert Insights for Clinical Practice Utilising the Nominal Group Technique,” </a:t>
            </a:r>
            <a:r>
              <a:rPr lang="en-GB" sz="1100" i="1" dirty="0">
                <a:latin typeface="Arial" panose="020B0604020202020204" pitchFamily="34" charset="0"/>
                <a:cs typeface="Arial" panose="020B0604020202020204" pitchFamily="34" charset="0"/>
              </a:rPr>
              <a:t>Diabetes Therapy</a:t>
            </a:r>
            <a:r>
              <a:rPr lang="en-GB" sz="1100" dirty="0">
                <a:latin typeface="Arial" panose="020B0604020202020204" pitchFamily="34" charset="0"/>
                <a:cs typeface="Arial" panose="020B0604020202020204" pitchFamily="34" charset="0"/>
              </a:rPr>
              <a:t>, 16(5), pp. 813–849. Available at: </a:t>
            </a:r>
            <a:r>
              <a:rPr lang="en-GB" sz="1100" u="sng" dirty="0">
                <a:latin typeface="Arial" panose="020B0604020202020204" pitchFamily="34" charset="0"/>
                <a:cs typeface="Arial" panose="020B0604020202020204" pitchFamily="34" charset="0"/>
                <a:hlinkClick r:id="rId5"/>
              </a:rPr>
              <a:t>https://doi.org/10.1007/s13300-025-01722-x</a:t>
            </a:r>
            <a:r>
              <a:rPr lang="en-GB" sz="1100" dirty="0">
                <a:latin typeface="Arial" panose="020B0604020202020204" pitchFamily="34" charset="0"/>
                <a:cs typeface="Arial" panose="020B0604020202020204" pitchFamily="34" charset="0"/>
              </a:rPr>
              <a:t>. </a:t>
            </a:r>
          </a:p>
          <a:p>
            <a:pPr>
              <a:lnSpc>
                <a:spcPct val="150000"/>
              </a:lnSpc>
            </a:pPr>
            <a:r>
              <a:rPr lang="en-GB" sz="1100" dirty="0">
                <a:latin typeface="Arial" panose="020B0604020202020204" pitchFamily="34" charset="0"/>
                <a:cs typeface="Arial" panose="020B0604020202020204" pitchFamily="34" charset="0"/>
              </a:rPr>
              <a:t>Yu, C. </a:t>
            </a:r>
            <a:r>
              <a:rPr lang="en-GB" sz="1100" i="1" dirty="0">
                <a:latin typeface="Arial" panose="020B0604020202020204" pitchFamily="34" charset="0"/>
                <a:cs typeface="Arial" panose="020B0604020202020204" pitchFamily="34" charset="0"/>
              </a:rPr>
              <a:t>et al.</a:t>
            </a:r>
            <a:r>
              <a:rPr lang="en-GB" sz="1100" dirty="0">
                <a:latin typeface="Arial" panose="020B0604020202020204" pitchFamily="34" charset="0"/>
                <a:cs typeface="Arial" panose="020B0604020202020204" pitchFamily="34" charset="0"/>
              </a:rPr>
              <a:t> (2020) “Impact of </a:t>
            </a:r>
            <a:r>
              <a:rPr lang="en-GB" sz="1100" dirty="0" err="1">
                <a:latin typeface="Arial" panose="020B0604020202020204" pitchFamily="34" charset="0"/>
                <a:cs typeface="Arial" panose="020B0604020202020204" pitchFamily="34" charset="0"/>
              </a:rPr>
              <a:t>MyDiabetesPlan</a:t>
            </a:r>
            <a:r>
              <a:rPr lang="en-GB" sz="1100" dirty="0">
                <a:latin typeface="Arial" panose="020B0604020202020204" pitchFamily="34" charset="0"/>
                <a:cs typeface="Arial" panose="020B0604020202020204" pitchFamily="34" charset="0"/>
              </a:rPr>
              <a:t>, a Web-Based Patient Decision Aid on Decisional Conflict, Diabetes Distress, Quality of Life, and Chronic Illness Care in Patients With Diabetes: Cluster Randomised Controlled Trial,” </a:t>
            </a:r>
            <a:r>
              <a:rPr lang="en-GB" sz="1100" i="1" dirty="0">
                <a:latin typeface="Arial" panose="020B0604020202020204" pitchFamily="34" charset="0"/>
                <a:cs typeface="Arial" panose="020B0604020202020204" pitchFamily="34" charset="0"/>
              </a:rPr>
              <a:t>Journal of Medical Internet Research</a:t>
            </a:r>
            <a:r>
              <a:rPr lang="en-GB" sz="1100" dirty="0">
                <a:latin typeface="Arial" panose="020B0604020202020204" pitchFamily="34" charset="0"/>
                <a:cs typeface="Arial" panose="020B0604020202020204" pitchFamily="34" charset="0"/>
              </a:rPr>
              <a:t>, 22(9), p. e16984. Available at: </a:t>
            </a:r>
            <a:r>
              <a:rPr lang="en-GB" sz="1100" u="sng" dirty="0">
                <a:latin typeface="Arial" panose="020B0604020202020204" pitchFamily="34" charset="0"/>
                <a:cs typeface="Arial" panose="020B0604020202020204" pitchFamily="34" charset="0"/>
                <a:hlinkClick r:id="rId6"/>
              </a:rPr>
              <a:t>https://doi.org/10.2196/16984</a:t>
            </a:r>
            <a:r>
              <a:rPr lang="en-GB" sz="1100" dirty="0">
                <a:latin typeface="Arial" panose="020B0604020202020204" pitchFamily="34" charset="0"/>
                <a:cs typeface="Arial" panose="020B0604020202020204" pitchFamily="34" charset="0"/>
              </a:rPr>
              <a:t>. </a:t>
            </a:r>
          </a:p>
          <a:p>
            <a:pPr>
              <a:lnSpc>
                <a:spcPct val="150000"/>
              </a:lnSpc>
            </a:pPr>
            <a:r>
              <a:rPr lang="en-GB" sz="1100" dirty="0">
                <a:latin typeface="Arial" panose="020B0604020202020204" pitchFamily="34" charset="0"/>
                <a:cs typeface="Arial" panose="020B0604020202020204" pitchFamily="34" charset="0"/>
              </a:rPr>
              <a:t> Yun, J.-S. et al. (2022) “Polygenic risk for type 2 diabetes, lifestyle, metabolic health, and cardiovascular disease: a prospective UK Biobank study,” Cardiovascular Diabetology, 21(1). Available at: </a:t>
            </a:r>
            <a:r>
              <a:rPr lang="en-GB" sz="1100" u="sng" dirty="0">
                <a:latin typeface="Arial" panose="020B0604020202020204" pitchFamily="34" charset="0"/>
                <a:cs typeface="Arial" panose="020B0604020202020204" pitchFamily="34" charset="0"/>
                <a:hlinkClick r:id="rId7"/>
              </a:rPr>
              <a:t>https://doi.org/10.1186/s12933-022-01560-2</a:t>
            </a:r>
            <a:r>
              <a:rPr lang="en-GB" sz="1100" dirty="0">
                <a:latin typeface="Arial" panose="020B0604020202020204" pitchFamily="34" charset="0"/>
                <a:cs typeface="Arial" panose="020B0604020202020204" pitchFamily="34" charset="0"/>
              </a:rPr>
              <a:t>. </a:t>
            </a:r>
          </a:p>
          <a:p>
            <a:pPr>
              <a:lnSpc>
                <a:spcPct val="150000"/>
              </a:lnSpc>
            </a:pPr>
            <a:r>
              <a:rPr lang="en-GB" sz="1100" dirty="0">
                <a:latin typeface="Arial" panose="020B0604020202020204" pitchFamily="34" charset="0"/>
                <a:cs typeface="Arial" panose="020B0604020202020204" pitchFamily="34" charset="0"/>
              </a:rPr>
              <a:t>Zhang, D., Shi, L. and Wang, J. (2026) “Comparison of different </a:t>
            </a:r>
            <a:r>
              <a:rPr lang="en-GB" sz="1100" dirty="0" err="1">
                <a:latin typeface="Arial" panose="020B0604020202020204" pitchFamily="34" charset="0"/>
                <a:cs typeface="Arial" panose="020B0604020202020204" pitchFamily="34" charset="0"/>
              </a:rPr>
              <a:t>glycemic</a:t>
            </a:r>
            <a:r>
              <a:rPr lang="en-GB" sz="1100" dirty="0">
                <a:latin typeface="Arial" panose="020B0604020202020204" pitchFamily="34" charset="0"/>
                <a:cs typeface="Arial" panose="020B0604020202020204" pitchFamily="34" charset="0"/>
              </a:rPr>
              <a:t> control indicators on incidence of acute kidney injury and long-term mortality in critically ill patients with atherosclerotic cardiovascular disease: A retrospective cohort study,” </a:t>
            </a:r>
            <a:r>
              <a:rPr lang="en-GB" sz="1100" i="1" dirty="0" err="1">
                <a:latin typeface="Arial" panose="020B0604020202020204" pitchFamily="34" charset="0"/>
                <a:cs typeface="Arial" panose="020B0604020202020204" pitchFamily="34" charset="0"/>
              </a:rPr>
              <a:t>PLoS</a:t>
            </a:r>
            <a:r>
              <a:rPr lang="en-GB" sz="1100" i="1" dirty="0">
                <a:latin typeface="Arial" panose="020B0604020202020204" pitchFamily="34" charset="0"/>
                <a:cs typeface="Arial" panose="020B0604020202020204" pitchFamily="34" charset="0"/>
              </a:rPr>
              <a:t> ONE</a:t>
            </a:r>
            <a:r>
              <a:rPr lang="en-GB" sz="1100" dirty="0">
                <a:latin typeface="Arial" panose="020B0604020202020204" pitchFamily="34" charset="0"/>
                <a:cs typeface="Arial" panose="020B0604020202020204" pitchFamily="34" charset="0"/>
              </a:rPr>
              <a:t>, 21(2), p. e0343234. Available at: </a:t>
            </a:r>
            <a:r>
              <a:rPr lang="en-GB" sz="1100" u="sng" dirty="0">
                <a:latin typeface="Arial" panose="020B0604020202020204" pitchFamily="34" charset="0"/>
                <a:cs typeface="Arial" panose="020B0604020202020204" pitchFamily="34" charset="0"/>
                <a:hlinkClick r:id="rId8"/>
              </a:rPr>
              <a:t>https://doi.org/10.1371/journal.pone.0343234</a:t>
            </a:r>
            <a:r>
              <a:rPr lang="en-GB" sz="1100" dirty="0">
                <a:latin typeface="Arial" panose="020B0604020202020204" pitchFamily="34" charset="0"/>
                <a:cs typeface="Arial" panose="020B0604020202020204" pitchFamily="34" charset="0"/>
              </a:rPr>
              <a:t>.</a:t>
            </a:r>
          </a:p>
          <a:p>
            <a:pPr>
              <a:lnSpc>
                <a:spcPct val="150000"/>
              </a:lnSpc>
            </a:pPr>
            <a:r>
              <a:rPr lang="en-GB" sz="1100" dirty="0">
                <a:latin typeface="Arial" panose="020B0604020202020204" pitchFamily="34" charset="0"/>
                <a:cs typeface="Arial" panose="020B0604020202020204" pitchFamily="34" charset="0"/>
              </a:rPr>
              <a:t>Zhang, W. </a:t>
            </a:r>
            <a:r>
              <a:rPr lang="en-GB" sz="1100" i="1" dirty="0">
                <a:latin typeface="Arial" panose="020B0604020202020204" pitchFamily="34" charset="0"/>
                <a:cs typeface="Arial" panose="020B0604020202020204" pitchFamily="34" charset="0"/>
              </a:rPr>
              <a:t>et al.</a:t>
            </a:r>
            <a:r>
              <a:rPr lang="en-GB" sz="1100" dirty="0">
                <a:latin typeface="Arial" panose="020B0604020202020204" pitchFamily="34" charset="0"/>
                <a:cs typeface="Arial" panose="020B0604020202020204" pitchFamily="34" charset="0"/>
              </a:rPr>
              <a:t> (2024) “The effects of shared decision-making informed dietary intervention based on digital health technology in older adults with type 2 diabetes mellitus: A randomised controlled trial,” </a:t>
            </a:r>
            <a:r>
              <a:rPr lang="en-GB" sz="1100" i="1" dirty="0">
                <a:latin typeface="Arial" panose="020B0604020202020204" pitchFamily="34" charset="0"/>
                <a:cs typeface="Arial" panose="020B0604020202020204" pitchFamily="34" charset="0"/>
              </a:rPr>
              <a:t>Digital Health</a:t>
            </a:r>
            <a:r>
              <a:rPr lang="en-GB" sz="1100" dirty="0">
                <a:latin typeface="Arial" panose="020B0604020202020204" pitchFamily="34" charset="0"/>
                <a:cs typeface="Arial" panose="020B0604020202020204" pitchFamily="34" charset="0"/>
              </a:rPr>
              <a:t>, 10, p. 20552076241272514. Available at: </a:t>
            </a:r>
            <a:r>
              <a:rPr lang="en-GB" sz="1100" u="sng" dirty="0">
                <a:latin typeface="Arial" panose="020B0604020202020204" pitchFamily="34" charset="0"/>
                <a:cs typeface="Arial" panose="020B0604020202020204" pitchFamily="34" charset="0"/>
                <a:hlinkClick r:id="rId9"/>
              </a:rPr>
              <a:t>https://doi.org/10.1177/20552076241272514</a:t>
            </a:r>
            <a:r>
              <a:rPr lang="en-GB" sz="1100" dirty="0">
                <a:latin typeface="Arial" panose="020B0604020202020204" pitchFamily="34" charset="0"/>
                <a:cs typeface="Arial" panose="020B0604020202020204" pitchFamily="34" charset="0"/>
              </a:rPr>
              <a:t>. </a:t>
            </a:r>
          </a:p>
          <a:p>
            <a:pPr>
              <a:lnSpc>
                <a:spcPct val="150000"/>
              </a:lnSpc>
            </a:pPr>
            <a:r>
              <a:rPr lang="nl-NL" sz="1100" dirty="0">
                <a:latin typeface="Arial" panose="020B0604020202020204" pitchFamily="34" charset="0"/>
                <a:cs typeface="Arial" panose="020B0604020202020204" pitchFamily="34" charset="0"/>
              </a:rPr>
              <a:t>Zhang, Z., Huang, Z., Xi, Y., Han, S.,</a:t>
            </a:r>
            <a:r>
              <a:rPr lang="nl-NL" sz="1100" i="1" dirty="0">
                <a:latin typeface="Arial" panose="020B0604020202020204" pitchFamily="34" charset="0"/>
                <a:cs typeface="Arial" panose="020B0604020202020204" pitchFamily="34" charset="0"/>
              </a:rPr>
              <a:t> et al.</a:t>
            </a:r>
            <a:r>
              <a:rPr lang="nl-NL" sz="1100"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(2025) “Association between adherence to the EAT‐Lancet diet and risk of microvascular complications in type 2 diabetes: A cohort study,” </a:t>
            </a:r>
            <a:r>
              <a:rPr lang="en-GB" sz="1100" i="1" dirty="0">
                <a:latin typeface="Arial" panose="020B0604020202020204" pitchFamily="34" charset="0"/>
                <a:cs typeface="Arial" panose="020B0604020202020204" pitchFamily="34" charset="0"/>
              </a:rPr>
              <a:t>Diabetes, obesity &amp; metabolism</a:t>
            </a:r>
            <a:r>
              <a:rPr lang="en-GB" sz="1100" dirty="0">
                <a:latin typeface="Arial" panose="020B0604020202020204" pitchFamily="34" charset="0"/>
                <a:cs typeface="Arial" panose="020B0604020202020204" pitchFamily="34" charset="0"/>
              </a:rPr>
              <a:t>, 27(7), pp. 3858–3868. Available at: </a:t>
            </a:r>
            <a:r>
              <a:rPr lang="en-GB" sz="1100" u="sng" dirty="0">
                <a:latin typeface="Arial" panose="020B0604020202020204" pitchFamily="34" charset="0"/>
                <a:cs typeface="Arial" panose="020B0604020202020204" pitchFamily="34" charset="0"/>
                <a:hlinkClick r:id="rId10"/>
              </a:rPr>
              <a:t>https://doi.org/10.1111/dom.16414</a:t>
            </a:r>
            <a:endParaRPr lang="en-GB" sz="1100" u="sng" dirty="0">
              <a:latin typeface="Arial" panose="020B0604020202020204" pitchFamily="34" charset="0"/>
              <a:cs typeface="Arial" panose="020B0604020202020204" pitchFamily="34" charset="0"/>
            </a:endParaRPr>
          </a:p>
          <a:p>
            <a:pPr>
              <a:lnSpc>
                <a:spcPct val="150000"/>
              </a:lnSpc>
            </a:pPr>
            <a:endParaRPr lang="en-GB" sz="1100"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935579295"/>
      </p:ext>
    </p:extLst>
  </p:cSld>
  <p:clrMapOvr>
    <a:masterClrMapping/>
  </p:clrMapOvr>
</p:sld>
</file>

<file path=ppt/theme/theme1.xml><?xml version="1.0" encoding="utf-8"?>
<a:theme xmlns:a="http://schemas.openxmlformats.org/drawingml/2006/main" name="Shoji">
  <a:themeElements>
    <a:clrScheme name="Shoji">
      <a:dk1>
        <a:srgbClr val="131313"/>
      </a:dk1>
      <a:lt1>
        <a:sysClr val="window" lastClr="FFFFFF"/>
      </a:lt1>
      <a:dk2>
        <a:srgbClr val="1D3433"/>
      </a:dk2>
      <a:lt2>
        <a:srgbClr val="F3F2ED"/>
      </a:lt2>
      <a:accent1>
        <a:srgbClr val="7C5C3E"/>
      </a:accent1>
      <a:accent2>
        <a:srgbClr val="B8A189"/>
      </a:accent2>
      <a:accent3>
        <a:srgbClr val="A1A696"/>
      </a:accent3>
      <a:accent4>
        <a:srgbClr val="566868"/>
      </a:accent4>
      <a:accent5>
        <a:srgbClr val="786F50"/>
      </a:accent5>
      <a:accent6>
        <a:srgbClr val="A9A375"/>
      </a:accent6>
      <a:hlink>
        <a:srgbClr val="B1785F"/>
      </a:hlink>
      <a:folHlink>
        <a:srgbClr val="6C7F7F"/>
      </a:folHlink>
    </a:clrScheme>
    <a:fontScheme name="Custom 35">
      <a:majorFont>
        <a:latin typeface="Walbaum Display"/>
        <a:ea typeface=""/>
        <a:cs typeface=""/>
      </a:majorFont>
      <a:minorFont>
        <a:latin typeface="Aptos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Shoji" id="{FC7F6458-703E-4B19-BAF9-E88A9B02521B}" vid="{6FBA4037-BA28-4926-BD89-6C54034403A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Shoji</Template>
  <TotalTime>3049</TotalTime>
  <Words>6789</Words>
  <Application>Microsoft Office PowerPoint</Application>
  <PresentationFormat>Widescreen</PresentationFormat>
  <Paragraphs>516</Paragraphs>
  <Slides>22</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Aptos</vt:lpstr>
      <vt:lpstr>Aptos Light</vt:lpstr>
      <vt:lpstr>Arial</vt:lpstr>
      <vt:lpstr>Walbaum Display</vt:lpstr>
      <vt:lpstr>Wingdings 3</vt:lpstr>
      <vt:lpstr>Shoji</vt:lpstr>
      <vt:lpstr>PowerPoint Presentation</vt:lpstr>
      <vt:lpstr>Introduction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Sharon Maureen McDermott (2243145)</dc:creator>
  <cp:lastModifiedBy>Sharon Maureen McDermott (2243145)</cp:lastModifiedBy>
  <cp:revision>1</cp:revision>
  <dcterms:created xsi:type="dcterms:W3CDTF">2026-08-08T13:27:27Z</dcterms:created>
  <dcterms:modified xsi:type="dcterms:W3CDTF">2026-08-11T12:53:15Z</dcterms:modified>
</cp:coreProperties>
</file>